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86" r:id="rId4"/>
    <p:sldId id="327" r:id="rId5"/>
    <p:sldId id="328" r:id="rId6"/>
    <p:sldId id="329" r:id="rId7"/>
    <p:sldId id="309" r:id="rId8"/>
    <p:sldId id="322" r:id="rId9"/>
    <p:sldId id="311" r:id="rId10"/>
    <p:sldId id="323" r:id="rId11"/>
    <p:sldId id="332" r:id="rId12"/>
    <p:sldId id="330" r:id="rId13"/>
    <p:sldId id="331" r:id="rId14"/>
    <p:sldId id="269" r:id="rId15"/>
    <p:sldId id="294" r:id="rId16"/>
    <p:sldId id="270" r:id="rId17"/>
    <p:sldId id="29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68" r:id="rId27"/>
    <p:sldId id="289" r:id="rId28"/>
    <p:sldId id="325" r:id="rId29"/>
    <p:sldId id="321" r:id="rId30"/>
    <p:sldId id="285" r:id="rId31"/>
    <p:sldId id="278" r:id="rId32"/>
    <p:sldId id="324" r:id="rId33"/>
    <p:sldId id="283" r:id="rId34"/>
    <p:sldId id="302" r:id="rId35"/>
    <p:sldId id="296" r:id="rId36"/>
    <p:sldId id="298" r:id="rId37"/>
    <p:sldId id="299" r:id="rId38"/>
    <p:sldId id="315" r:id="rId39"/>
    <p:sldId id="313" r:id="rId40"/>
    <p:sldId id="31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2849" autoAdjust="0"/>
  </p:normalViewPr>
  <p:slideViewPr>
    <p:cSldViewPr snapToGrid="0" snapToObjects="1">
      <p:cViewPr>
        <p:scale>
          <a:sx n="60" d="100"/>
          <a:sy n="60" d="100"/>
        </p:scale>
        <p:origin x="-157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33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CMU [1]</c:v>
                </c:pt>
                <c:pt idx="1">
                  <c:v>Moscow A [2]</c:v>
                </c:pt>
                <c:pt idx="2">
                  <c:v>Moscow B [2]</c:v>
                </c:pt>
                <c:pt idx="3">
                  <c:v>UWash [3]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0.76</c:v>
                </c:pt>
                <c:pt idx="1">
                  <c:v>0.66</c:v>
                </c:pt>
                <c:pt idx="2">
                  <c:v>0.85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Related Work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CMU [1]</c:v>
                </c:pt>
                <c:pt idx="1">
                  <c:v>Moscow A [2]</c:v>
                </c:pt>
                <c:pt idx="2">
                  <c:v>Moscow B [2]</c:v>
                </c:pt>
                <c:pt idx="3">
                  <c:v>UWash [3]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0.71</c:v>
                </c:pt>
                <c:pt idx="1">
                  <c:v>0.59</c:v>
                </c:pt>
                <c:pt idx="2">
                  <c:v>0.77</c:v>
                </c:pt>
                <c:pt idx="3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LogReg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CMU [1]</c:v>
                </c:pt>
                <c:pt idx="1">
                  <c:v>Moscow A [2]</c:v>
                </c:pt>
                <c:pt idx="2">
                  <c:v>Moscow B [2]</c:v>
                </c:pt>
                <c:pt idx="3">
                  <c:v>UWash [3]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0.61</c:v>
                </c:pt>
                <c:pt idx="1">
                  <c:v>0.49</c:v>
                </c:pt>
                <c:pt idx="2">
                  <c:v>0.69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0273792"/>
        <c:axId val="80275328"/>
      </c:barChart>
      <c:catAx>
        <c:axId val="80273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275328"/>
        <c:crosses val="autoZero"/>
        <c:auto val="1"/>
        <c:lblAlgn val="ctr"/>
        <c:lblOffset val="100"/>
        <c:noMultiLvlLbl val="0"/>
      </c:catAx>
      <c:valAx>
        <c:axId val="80275328"/>
        <c:scaling>
          <c:orientation val="minMax"/>
          <c:min val="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Average</a:t>
                </a:r>
                <a:r>
                  <a:rPr lang="en-US" sz="2800" baseline="0" dirty="0" smtClean="0"/>
                  <a:t> F1 Score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0273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w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EC335-8D1C-6246-A4EB-F6445E7D0E20}" type="datetime1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1F96A-EDFE-344F-84E2-0C2A2E1A6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59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20299-7BA1-6F49-A608-5637FC94CE86}" type="datetime1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B548C-BE03-EF40-AD86-B229A5994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47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6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7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5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7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0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0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6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0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0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7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0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7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6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3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7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37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1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4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0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06A2-CE83-CE47-83AB-27EAA164CA29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FE83-F54E-C54C-B89A-7CD12F475A32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1334-F644-C543-A3DA-B76049DEB1CA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C3B0-3699-A744-8154-6E40CB54F615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9A9-0AB5-7347-A27A-60B68FBC8BDA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3E31-3F76-414C-A388-EB9BAECA5C3A}" type="datetime1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CBA-E0F3-2547-AE47-58FA791C9DFA}" type="datetime1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4711-39D5-3247-8DF0-EFA6D998F543}" type="datetime1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6866-3A4D-AC42-AB01-DE570D00F5C4}" type="datetime1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0193-95DC-E94D-A5DD-B3557A9F4CCD}" type="datetime1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EA0D-4857-C940-B846-5C2A9BF90477}" type="datetime1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C04E-84CE-FB4D-82F2-D27E81065AE5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e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.jpeg"/><Relationship Id="rId9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jpeg"/><Relationship Id="rId4" Type="http://schemas.openxmlformats.org/officeDocument/2006/relationships/image" Target="../media/image26.jpeg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jpeg"/><Relationship Id="rId4" Type="http://schemas.openxmlformats.org/officeDocument/2006/relationships/image" Target="../media/image26.jpeg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6.emf"/><Relationship Id="rId5" Type="http://schemas.openxmlformats.org/officeDocument/2006/relationships/image" Target="../media/image38.jpe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6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0.emf"/><Relationship Id="rId5" Type="http://schemas.openxmlformats.org/officeDocument/2006/relationships/image" Target="../media/image38.jpe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6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3-D Scene Analysis via Sequenced Predictions over Points and Regions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914400"/>
          </a:xfrm>
        </p:spPr>
        <p:txBody>
          <a:bodyPr/>
          <a:lstStyle/>
          <a:p>
            <a:r>
              <a:rPr lang="en-US" dirty="0" err="1" smtClean="0"/>
              <a:t>Xuehan</a:t>
            </a:r>
            <a:r>
              <a:rPr lang="en-US" dirty="0" smtClean="0"/>
              <a:t> </a:t>
            </a:r>
            <a:r>
              <a:rPr lang="en-US" dirty="0" err="1" smtClean="0"/>
              <a:t>Xiong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505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Daniel Munoz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725839" y="3505200"/>
            <a:ext cx="163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Drew </a:t>
            </a:r>
            <a:r>
              <a:rPr lang="en-US" sz="3600" dirty="0" err="1" smtClean="0"/>
              <a:t>Bagnell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505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Martial Hebert</a:t>
            </a:r>
            <a:endParaRPr lang="en-US" sz="3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773" y="5202035"/>
            <a:ext cx="5128455" cy="8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small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607" y="366044"/>
            <a:ext cx="499491" cy="420624"/>
          </a:xfrm>
          <a:prstGeom prst="rect">
            <a:avLst/>
          </a:prstGeom>
        </p:spPr>
      </p:pic>
      <p:pic>
        <p:nvPicPr>
          <p:cNvPr id="10" name="Picture 9" descr="small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0" y="395928"/>
            <a:ext cx="944915" cy="381014"/>
          </a:xfrm>
          <a:prstGeom prst="rect">
            <a:avLst/>
          </a:prstGeom>
        </p:spPr>
      </p:pic>
      <p:pic>
        <p:nvPicPr>
          <p:cNvPr id="13" name="Picture 12" descr="small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3368" y="457071"/>
            <a:ext cx="547692" cy="520308"/>
          </a:xfrm>
          <a:prstGeom prst="rect">
            <a:avLst/>
          </a:prstGeom>
        </p:spPr>
      </p:pic>
      <p:pic>
        <p:nvPicPr>
          <p:cNvPr id="14" name="Picture 13" descr="small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456" y="489696"/>
            <a:ext cx="626364" cy="4697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8000" y="201292"/>
            <a:ext cx="8178800" cy="6567063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Our Approach: Inference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70000"/>
            <a:ext cx="8686800" cy="497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Train </a:t>
            </a:r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dirty="0">
                <a:solidFill>
                  <a:srgbClr val="000000"/>
                </a:solidFill>
              </a:rPr>
              <a:t>inference </a:t>
            </a:r>
            <a:r>
              <a:rPr lang="en-US" b="1" dirty="0">
                <a:solidFill>
                  <a:srgbClr val="000000"/>
                </a:solidFill>
              </a:rPr>
              <a:t>procedure</a:t>
            </a:r>
            <a:r>
              <a:rPr lang="en-US" dirty="0">
                <a:solidFill>
                  <a:srgbClr val="000000"/>
                </a:solidFill>
              </a:rPr>
              <a:t>, not a model.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 encode spatial layout and long range relations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Daume</a:t>
            </a:r>
            <a:r>
              <a:rPr lang="en-US" dirty="0" smtClean="0">
                <a:solidFill>
                  <a:srgbClr val="000000"/>
                </a:solidFill>
              </a:rPr>
              <a:t> III </a:t>
            </a:r>
            <a:r>
              <a:rPr lang="en-US" dirty="0">
                <a:solidFill>
                  <a:srgbClr val="000000"/>
                </a:solidFill>
              </a:rPr>
              <a:t>2006, </a:t>
            </a:r>
            <a:r>
              <a:rPr lang="en-US" dirty="0" err="1">
                <a:solidFill>
                  <a:srgbClr val="000000"/>
                </a:solidFill>
              </a:rPr>
              <a:t>Tu</a:t>
            </a:r>
            <a:r>
              <a:rPr lang="en-US" dirty="0">
                <a:solidFill>
                  <a:srgbClr val="000000"/>
                </a:solidFill>
              </a:rPr>
              <a:t> 2008, </a:t>
            </a:r>
            <a:r>
              <a:rPr lang="en-US" dirty="0" err="1">
                <a:solidFill>
                  <a:srgbClr val="000000"/>
                </a:solidFill>
              </a:rPr>
              <a:t>Bagnell</a:t>
            </a:r>
            <a:r>
              <a:rPr lang="en-US" dirty="0">
                <a:solidFill>
                  <a:srgbClr val="000000"/>
                </a:solidFill>
              </a:rPr>
              <a:t> 2010, Munoz 2010</a:t>
            </a:r>
            <a:endParaRPr lang="en-US" dirty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/>
          <p:cNvSpPr txBox="1">
            <a:spLocks/>
          </p:cNvSpPr>
          <p:nvPr/>
        </p:nvSpPr>
        <p:spPr>
          <a:xfrm>
            <a:off x="609600" y="1270000"/>
            <a:ext cx="8686800" cy="497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Train an inference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procedure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not a model.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 encode spatial layout and long range relations</a:t>
            </a:r>
          </a:p>
          <a:p>
            <a:pPr lvl="1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Daume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III 2006,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2008,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Bagnell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2010, Munoz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Inference via sequential prediction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4934" y="3615196"/>
            <a:ext cx="3541059" cy="2912912"/>
            <a:chOff x="821765" y="3451414"/>
            <a:chExt cx="3541059" cy="2912912"/>
          </a:xfrm>
        </p:grpSpPr>
        <p:sp>
          <p:nvSpPr>
            <p:cNvPr id="5" name="Oval 4"/>
            <p:cNvSpPr/>
            <p:nvPr/>
          </p:nvSpPr>
          <p:spPr>
            <a:xfrm>
              <a:off x="821765" y="3615765"/>
              <a:ext cx="859536" cy="858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C0</a:t>
              </a:r>
              <a:endParaRPr lang="en-US" sz="2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079808" y="3615765"/>
              <a:ext cx="859536" cy="858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C1</a:t>
              </a:r>
              <a:endParaRPr lang="en-US" sz="2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307959" y="3615765"/>
              <a:ext cx="859536" cy="858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C2</a:t>
              </a:r>
              <a:endParaRPr lang="en-US" sz="2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41295" y="5169646"/>
              <a:ext cx="2988234" cy="4631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Reject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5" idx="4"/>
            </p:cNvCxnSpPr>
            <p:nvPr/>
          </p:nvCxnSpPr>
          <p:spPr>
            <a:xfrm>
              <a:off x="1251533" y="4474007"/>
              <a:ext cx="0" cy="635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4"/>
            </p:cNvCxnSpPr>
            <p:nvPr/>
          </p:nvCxnSpPr>
          <p:spPr>
            <a:xfrm>
              <a:off x="2509576" y="4474007"/>
              <a:ext cx="0" cy="635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4"/>
            </p:cNvCxnSpPr>
            <p:nvPr/>
          </p:nvCxnSpPr>
          <p:spPr>
            <a:xfrm>
              <a:off x="3737727" y="4474007"/>
              <a:ext cx="0" cy="635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" idx="6"/>
              <a:endCxn id="6" idx="2"/>
            </p:cNvCxnSpPr>
            <p:nvPr/>
          </p:nvCxnSpPr>
          <p:spPr>
            <a:xfrm>
              <a:off x="1681301" y="4044886"/>
              <a:ext cx="3985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6"/>
              <a:endCxn id="7" idx="2"/>
            </p:cNvCxnSpPr>
            <p:nvPr/>
          </p:nvCxnSpPr>
          <p:spPr>
            <a:xfrm>
              <a:off x="2939344" y="4044886"/>
              <a:ext cx="3686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73411" y="3451414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T</a:t>
              </a:r>
              <a:endParaRPr lang="en-US" sz="2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6504" y="3454404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T</a:t>
              </a:r>
              <a:endParaRPr lang="en-US" sz="2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2994" y="4474007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F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25052" y="4474622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3204" y="4474622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1294" y="5871883"/>
              <a:ext cx="34215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E.g. Viola-Jones 2001</a:t>
              </a:r>
              <a:endParaRPr lang="en-US" sz="2600" dirty="0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Our Approach: Inference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93351" y="3755691"/>
            <a:ext cx="4069975" cy="1158816"/>
            <a:chOff x="711198" y="2241177"/>
            <a:chExt cx="4069975" cy="1158816"/>
          </a:xfrm>
        </p:grpSpPr>
        <p:sp>
          <p:nvSpPr>
            <p:cNvPr id="29" name="Rounded Rectangle 28"/>
            <p:cNvSpPr/>
            <p:nvPr/>
          </p:nvSpPr>
          <p:spPr>
            <a:xfrm>
              <a:off x="711198" y="2749176"/>
              <a:ext cx="872564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C0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342774" y="2749176"/>
              <a:ext cx="884518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C1</a:t>
              </a:r>
              <a:endParaRPr lang="en-US" sz="2800" dirty="0"/>
            </a:p>
          </p:txBody>
        </p:sp>
        <p:cxnSp>
          <p:nvCxnSpPr>
            <p:cNvPr id="31" name="Straight Arrow Connector 30"/>
            <p:cNvCxnSpPr>
              <a:stCxn id="29" idx="3"/>
              <a:endCxn id="30" idx="1"/>
            </p:cNvCxnSpPr>
            <p:nvPr/>
          </p:nvCxnSpPr>
          <p:spPr>
            <a:xfrm>
              <a:off x="1583762" y="3074585"/>
              <a:ext cx="75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929526" y="2749176"/>
              <a:ext cx="851647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C2</a:t>
              </a:r>
              <a:endParaRPr lang="en-US" sz="2800" dirty="0"/>
            </a:p>
          </p:txBody>
        </p:sp>
        <p:cxnSp>
          <p:nvCxnSpPr>
            <p:cNvPr id="33" name="Straight Arrow Connector 32"/>
            <p:cNvCxnSpPr>
              <a:stCxn id="30" idx="3"/>
              <a:endCxn id="32" idx="1"/>
            </p:cNvCxnSpPr>
            <p:nvPr/>
          </p:nvCxnSpPr>
          <p:spPr>
            <a:xfrm>
              <a:off x="3227292" y="3074585"/>
              <a:ext cx="7022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29766" y="224117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context</a:t>
              </a:r>
              <a:endParaRPr lang="en-US" sz="2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61325" y="224416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</a:rPr>
                <a:t>context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51571" y="5155532"/>
            <a:ext cx="2950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</a:t>
            </a:r>
            <a:r>
              <a:rPr lang="en-US" sz="2600" dirty="0" smtClean="0"/>
              <a:t>urs</a:t>
            </a:r>
            <a:endParaRPr lang="en-US" sz="26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09600" y="1270000"/>
            <a:ext cx="8686800" cy="497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Train an inference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procedure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not a model.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 encode spatial layout and long range relations</a:t>
            </a:r>
          </a:p>
          <a:p>
            <a:pPr lvl="1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Daume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III 2006,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2008,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Bagnell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2010, Munoz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Inference via sequential prediction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Our Approach: Inference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t_focus_c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524000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oint 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763854"/>
              </p:ext>
            </p:extLst>
          </p:nvPr>
        </p:nvGraphicFramePr>
        <p:xfrm>
          <a:off x="4217994" y="3494088"/>
          <a:ext cx="29194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5" name="Equation" r:id="rId6" imgW="1434960" imgH="241200" progId="Equation.3">
                  <p:embed/>
                </p:oleObj>
              </mc:Choice>
              <mc:Fallback>
                <p:oleObj name="Equation" r:id="rId6" imgW="143496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94" y="3494088"/>
                        <a:ext cx="29194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89228"/>
              </p:ext>
            </p:extLst>
          </p:nvPr>
        </p:nvGraphicFramePr>
        <p:xfrm>
          <a:off x="4192588" y="2820988"/>
          <a:ext cx="615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6" name="Equation" r:id="rId8" imgW="292100" imgH="241300" progId="Equation.3">
                  <p:embed/>
                </p:oleObj>
              </mc:Choice>
              <mc:Fallback>
                <p:oleObj name="Equation" r:id="rId8" imgW="292100" imgH="2413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820988"/>
                        <a:ext cx="615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8783" y="928537"/>
            <a:ext cx="3137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Example features</a:t>
            </a:r>
            <a:endParaRPr lang="en-US" sz="2600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585040" y="1690537"/>
            <a:ext cx="791232" cy="696027"/>
            <a:chOff x="1794" y="1395"/>
            <a:chExt cx="337" cy="323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794" y="1395"/>
              <a:ext cx="337" cy="323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928" y="1545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838" y="1610"/>
              <a:ext cx="45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018" y="1610"/>
              <a:ext cx="46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861" y="1481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951" y="1653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018" y="1481"/>
              <a:ext cx="46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928" y="1417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794" y="1545"/>
              <a:ext cx="337" cy="4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5607476" y="1868549"/>
            <a:ext cx="1655105" cy="475101"/>
            <a:chOff x="2595" y="1381"/>
            <a:chExt cx="835" cy="258"/>
          </a:xfrm>
        </p:grpSpPr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617" y="1381"/>
              <a:ext cx="813" cy="258"/>
            </a:xfrm>
            <a:prstGeom prst="cube">
              <a:avLst>
                <a:gd name="adj" fmla="val 59296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865" y="1596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2843" y="1445"/>
              <a:ext cx="46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3136" y="1510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363" y="146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2707" y="1488"/>
              <a:ext cx="46" cy="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272" y="1445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295" y="1510"/>
              <a:ext cx="46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2776" y="1403"/>
              <a:ext cx="45" cy="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3136" y="1596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2640" y="157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2595" y="1532"/>
              <a:ext cx="1" cy="1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2797" y="1510"/>
              <a:ext cx="272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V="1">
              <a:off x="3066" y="1408"/>
              <a:ext cx="135" cy="1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225887" y="1590563"/>
            <a:ext cx="1460913" cy="846411"/>
            <a:chOff x="3700" y="1334"/>
            <a:chExt cx="681" cy="430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3700" y="1391"/>
              <a:ext cx="681" cy="369"/>
              <a:chOff x="1742" y="1056"/>
              <a:chExt cx="1536" cy="816"/>
            </a:xfrm>
          </p:grpSpPr>
          <p:sp>
            <p:nvSpPr>
              <p:cNvPr id="42" name="AutoShape 38"/>
              <p:cNvSpPr>
                <a:spLocks noChangeArrowheads="1"/>
              </p:cNvSpPr>
              <p:nvPr/>
            </p:nvSpPr>
            <p:spPr bwMode="auto">
              <a:xfrm rot="3098893">
                <a:off x="2342" y="690"/>
                <a:ext cx="336" cy="1536"/>
              </a:xfrm>
              <a:prstGeom prst="can">
                <a:avLst>
                  <a:gd name="adj" fmla="val 114286"/>
                </a:avLst>
              </a:prstGeom>
              <a:solidFill>
                <a:schemeClr val="hlink">
                  <a:alpha val="50195"/>
                </a:scheme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2064" y="16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8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0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Line 51"/>
            <p:cNvSpPr>
              <a:spLocks noChangeShapeType="1"/>
            </p:cNvSpPr>
            <p:nvPr/>
          </p:nvSpPr>
          <p:spPr bwMode="auto">
            <a:xfrm rot="21491453" flipV="1">
              <a:off x="3722" y="1334"/>
              <a:ext cx="467" cy="3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rot="1754429" flipV="1">
              <a:off x="4232" y="1376"/>
              <a:ext cx="86" cy="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4232" y="1398"/>
              <a:ext cx="42" cy="6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3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7" grpId="1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t_focus_cut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529891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31218"/>
              </p:ext>
            </p:extLst>
          </p:nvPr>
        </p:nvGraphicFramePr>
        <p:xfrm>
          <a:off x="4192588" y="2820988"/>
          <a:ext cx="619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9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820988"/>
                        <a:ext cx="619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97670"/>
              </p:ext>
            </p:extLst>
          </p:nvPr>
        </p:nvGraphicFramePr>
        <p:xfrm>
          <a:off x="1476375" y="5767388"/>
          <a:ext cx="19542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0" name="Equation" r:id="rId8" imgW="850900" imgH="241300" progId="Equation.3">
                  <p:embed/>
                </p:oleObj>
              </mc:Choice>
              <mc:Fallback>
                <p:oleObj name="Equation" r:id="rId8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6375" y="5767388"/>
                        <a:ext cx="1954213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29891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62151" y="4549140"/>
            <a:ext cx="876300" cy="381000"/>
            <a:chOff x="4819650" y="4549140"/>
            <a:chExt cx="876300" cy="381000"/>
          </a:xfrm>
        </p:grpSpPr>
        <p:sp>
          <p:nvSpPr>
            <p:cNvPr id="38" name="Rectangle 37"/>
            <p:cNvSpPr/>
            <p:nvPr/>
          </p:nvSpPr>
          <p:spPr>
            <a:xfrm>
              <a:off x="4819650" y="4549140"/>
              <a:ext cx="876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8"/>
            <p:cNvGrpSpPr/>
            <p:nvPr/>
          </p:nvGrpSpPr>
          <p:grpSpPr>
            <a:xfrm>
              <a:off x="4914900" y="4559300"/>
              <a:ext cx="685800" cy="320040"/>
              <a:chOff x="7001135" y="2206299"/>
              <a:chExt cx="822054" cy="30960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138144" y="2206299"/>
                <a:ext cx="137009" cy="309602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9171" y="2366014"/>
                <a:ext cx="142489" cy="1474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1962151" y="5029200"/>
            <a:ext cx="876300" cy="381000"/>
            <a:chOff x="4953000" y="4179570"/>
            <a:chExt cx="876300" cy="381000"/>
          </a:xfrm>
        </p:grpSpPr>
        <p:sp>
          <p:nvSpPr>
            <p:cNvPr id="41" name="Rectangle 40"/>
            <p:cNvSpPr/>
            <p:nvPr/>
          </p:nvSpPr>
          <p:spPr>
            <a:xfrm>
              <a:off x="4953000" y="4179570"/>
              <a:ext cx="876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85"/>
            <p:cNvGrpSpPr/>
            <p:nvPr/>
          </p:nvGrpSpPr>
          <p:grpSpPr>
            <a:xfrm>
              <a:off x="5029200" y="4217670"/>
              <a:ext cx="685800" cy="304800"/>
              <a:chOff x="228600" y="6324600"/>
              <a:chExt cx="685800" cy="3048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00100" y="6324600"/>
                <a:ext cx="114300" cy="304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48"/>
              <p:cNvGrpSpPr/>
              <p:nvPr/>
            </p:nvGrpSpPr>
            <p:grpSpPr>
              <a:xfrm>
                <a:off x="228600" y="6553191"/>
                <a:ext cx="685800" cy="76200"/>
                <a:chOff x="7001135" y="2439731"/>
                <a:chExt cx="822054" cy="73715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7138144" y="2439731"/>
                  <a:ext cx="137009" cy="73714"/>
                </a:xfrm>
                <a:prstGeom prst="rect">
                  <a:avLst/>
                </a:prstGeom>
                <a:solidFill>
                  <a:srgbClr val="1302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412163" y="2439731"/>
                  <a:ext cx="137009" cy="73715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Group 36"/>
          <p:cNvGrpSpPr/>
          <p:nvPr/>
        </p:nvGrpSpPr>
        <p:grpSpPr>
          <a:xfrm>
            <a:off x="1962151" y="4023360"/>
            <a:ext cx="876300" cy="381000"/>
            <a:chOff x="4495800" y="3905250"/>
            <a:chExt cx="876300" cy="381000"/>
          </a:xfrm>
        </p:grpSpPr>
        <p:sp>
          <p:nvSpPr>
            <p:cNvPr id="36" name="Rectangle 35"/>
            <p:cNvSpPr/>
            <p:nvPr/>
          </p:nvSpPr>
          <p:spPr>
            <a:xfrm>
              <a:off x="4495800" y="3905250"/>
              <a:ext cx="876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4594860" y="4023360"/>
              <a:ext cx="685800" cy="228600"/>
              <a:chOff x="7001135" y="2292302"/>
              <a:chExt cx="822054" cy="22114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Rectangle 86"/>
          <p:cNvSpPr/>
          <p:nvPr/>
        </p:nvSpPr>
        <p:spPr>
          <a:xfrm>
            <a:off x="6625542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387542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9542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25871"/>
              </p:ext>
            </p:extLst>
          </p:nvPr>
        </p:nvGraphicFramePr>
        <p:xfrm>
          <a:off x="4194175" y="2822575"/>
          <a:ext cx="619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8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822575"/>
                        <a:ext cx="619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94580"/>
              </p:ext>
            </p:extLst>
          </p:nvPr>
        </p:nvGraphicFramePr>
        <p:xfrm>
          <a:off x="4195763" y="2822575"/>
          <a:ext cx="592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9" name="Equation" r:id="rId8" imgW="279400" imgH="241300" progId="Equation.3">
                  <p:embed/>
                </p:oleObj>
              </mc:Choice>
              <mc:Fallback>
                <p:oleObj name="Equation" r:id="rId8" imgW="279400" imgH="2413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822575"/>
                        <a:ext cx="59213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25542" y="2360706"/>
            <a:ext cx="2548340" cy="433875"/>
            <a:chOff x="6625542" y="2360706"/>
            <a:chExt cx="2548340" cy="433875"/>
          </a:xfrm>
        </p:grpSpPr>
        <p:sp>
          <p:nvSpPr>
            <p:cNvPr id="11" name="TextBox 10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68235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25542" y="33563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Contextual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3377E-6 L 0.50451 -0.156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9232E-6 L 0.58941 -0.233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947E-6 L 0.67413 -0.3034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29891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7432548" y="2977747"/>
            <a:ext cx="685800" cy="320040"/>
            <a:chOff x="7001135" y="2230871"/>
            <a:chExt cx="822054" cy="309602"/>
          </a:xfrm>
        </p:grpSpPr>
        <p:sp>
          <p:nvSpPr>
            <p:cNvPr id="72" name="Rectangle 71"/>
            <p:cNvSpPr/>
            <p:nvPr/>
          </p:nvSpPr>
          <p:spPr>
            <a:xfrm>
              <a:off x="7138144" y="2230871"/>
              <a:ext cx="137009" cy="309602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85"/>
          <p:cNvGrpSpPr/>
          <p:nvPr/>
        </p:nvGrpSpPr>
        <p:grpSpPr>
          <a:xfrm>
            <a:off x="8182356" y="2976622"/>
            <a:ext cx="685800" cy="304800"/>
            <a:chOff x="228600" y="6324600"/>
            <a:chExt cx="685800" cy="304800"/>
          </a:xfrm>
        </p:grpSpPr>
        <p:sp>
          <p:nvSpPr>
            <p:cNvPr id="85" name="Rectangle 8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48"/>
            <p:cNvGrpSpPr/>
            <p:nvPr/>
          </p:nvGrpSpPr>
          <p:grpSpPr>
            <a:xfrm>
              <a:off x="228600" y="6553191"/>
              <a:ext cx="685800" cy="76200"/>
              <a:chOff x="7001135" y="2439731"/>
              <a:chExt cx="822054" cy="7371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48"/>
          <p:cNvGrpSpPr/>
          <p:nvPr/>
        </p:nvGrpSpPr>
        <p:grpSpPr>
          <a:xfrm>
            <a:off x="6682740" y="3052822"/>
            <a:ext cx="685800" cy="228600"/>
            <a:chOff x="7001135" y="2292302"/>
            <a:chExt cx="822054" cy="221144"/>
          </a:xfrm>
        </p:grpSpPr>
        <p:sp>
          <p:nvSpPr>
            <p:cNvPr id="81" name="Rectangle 80"/>
            <p:cNvSpPr/>
            <p:nvPr/>
          </p:nvSpPr>
          <p:spPr>
            <a:xfrm>
              <a:off x="7138144" y="2439731"/>
              <a:ext cx="137009" cy="73714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12163" y="2439731"/>
              <a:ext cx="137009" cy="73715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2419"/>
              </p:ext>
            </p:extLst>
          </p:nvPr>
        </p:nvGraphicFramePr>
        <p:xfrm>
          <a:off x="4206875" y="2822575"/>
          <a:ext cx="59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1" name="Equation" r:id="rId6" imgW="279400" imgH="241300" progId="Equation.3">
                  <p:embed/>
                </p:oleObj>
              </mc:Choice>
              <mc:Fallback>
                <p:oleObj name="Equation" r:id="rId6" imgW="2794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822575"/>
                        <a:ext cx="59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236136" y="3494088"/>
          <a:ext cx="2816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2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136" y="3494088"/>
                        <a:ext cx="28162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7" name="TextBox 36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3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t_focus_cut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48" y="1523999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7432548" y="2977747"/>
            <a:ext cx="685800" cy="320040"/>
            <a:chOff x="7001135" y="2230871"/>
            <a:chExt cx="822054" cy="309602"/>
          </a:xfrm>
        </p:grpSpPr>
        <p:sp>
          <p:nvSpPr>
            <p:cNvPr id="72" name="Rectangle 71"/>
            <p:cNvSpPr/>
            <p:nvPr/>
          </p:nvSpPr>
          <p:spPr>
            <a:xfrm>
              <a:off x="7138144" y="2230871"/>
              <a:ext cx="137009" cy="309602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85"/>
          <p:cNvGrpSpPr/>
          <p:nvPr/>
        </p:nvGrpSpPr>
        <p:grpSpPr>
          <a:xfrm>
            <a:off x="8182356" y="2976622"/>
            <a:ext cx="685800" cy="304800"/>
            <a:chOff x="228600" y="6324600"/>
            <a:chExt cx="685800" cy="304800"/>
          </a:xfrm>
        </p:grpSpPr>
        <p:sp>
          <p:nvSpPr>
            <p:cNvPr id="85" name="Rectangle 8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228600" y="6553191"/>
              <a:ext cx="685800" cy="76200"/>
              <a:chOff x="7001135" y="2439731"/>
              <a:chExt cx="822054" cy="7371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48"/>
          <p:cNvGrpSpPr/>
          <p:nvPr/>
        </p:nvGrpSpPr>
        <p:grpSpPr>
          <a:xfrm>
            <a:off x="6682740" y="3052822"/>
            <a:ext cx="685800" cy="228600"/>
            <a:chOff x="7001135" y="2292302"/>
            <a:chExt cx="822054" cy="221144"/>
          </a:xfrm>
        </p:grpSpPr>
        <p:sp>
          <p:nvSpPr>
            <p:cNvPr id="81" name="Rectangle 80"/>
            <p:cNvSpPr/>
            <p:nvPr/>
          </p:nvSpPr>
          <p:spPr>
            <a:xfrm>
              <a:off x="7138144" y="2439731"/>
              <a:ext cx="137009" cy="73714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12163" y="2439731"/>
              <a:ext cx="137009" cy="73715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87727"/>
              </p:ext>
            </p:extLst>
          </p:nvPr>
        </p:nvGraphicFramePr>
        <p:xfrm>
          <a:off x="4206875" y="2822575"/>
          <a:ext cx="59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" name="Equation" r:id="rId6" imgW="279400" imgH="241300" progId="Equation.3">
                  <p:embed/>
                </p:oleObj>
              </mc:Choice>
              <mc:Fallback>
                <p:oleObj name="Equation" r:id="rId6" imgW="279400" imgH="2413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822575"/>
                        <a:ext cx="59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4235450" y="3494088"/>
          <a:ext cx="2816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494088"/>
                        <a:ext cx="28162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22838"/>
              </p:ext>
            </p:extLst>
          </p:nvPr>
        </p:nvGraphicFramePr>
        <p:xfrm>
          <a:off x="1490663" y="5767388"/>
          <a:ext cx="19256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9" name="Equation" r:id="rId10" imgW="838200" imgH="241300" progId="Equation.3">
                  <p:embed/>
                </p:oleObj>
              </mc:Choice>
              <mc:Fallback>
                <p:oleObj name="Equation" r:id="rId10" imgW="838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0663" y="5767388"/>
                        <a:ext cx="1925637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7" name="TextBox 36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3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1523999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369450"/>
              </p:ext>
            </p:extLst>
          </p:nvPr>
        </p:nvGraphicFramePr>
        <p:xfrm>
          <a:off x="4206875" y="2822575"/>
          <a:ext cx="59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6" imgW="279400" imgH="241300" progId="Equation.3">
                  <p:embed/>
                </p:oleObj>
              </mc:Choice>
              <mc:Fallback>
                <p:oleObj name="Equation" r:id="rId6" imgW="279400" imgH="241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822575"/>
                        <a:ext cx="59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48"/>
          <p:cNvGrpSpPr/>
          <p:nvPr/>
        </p:nvGrpSpPr>
        <p:grpSpPr>
          <a:xfrm>
            <a:off x="7432548" y="2965047"/>
            <a:ext cx="685800" cy="320040"/>
            <a:chOff x="7001135" y="2218585"/>
            <a:chExt cx="822054" cy="309602"/>
          </a:xfrm>
        </p:grpSpPr>
        <p:sp>
          <p:nvSpPr>
            <p:cNvPr id="60" name="Rectangle 59"/>
            <p:cNvSpPr/>
            <p:nvPr/>
          </p:nvSpPr>
          <p:spPr>
            <a:xfrm>
              <a:off x="7138144" y="2218585"/>
              <a:ext cx="137009" cy="309602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85"/>
          <p:cNvGrpSpPr/>
          <p:nvPr/>
        </p:nvGrpSpPr>
        <p:grpSpPr>
          <a:xfrm>
            <a:off x="8182356" y="2976622"/>
            <a:ext cx="685800" cy="304800"/>
            <a:chOff x="228600" y="6324600"/>
            <a:chExt cx="685800" cy="304800"/>
          </a:xfrm>
        </p:grpSpPr>
        <p:sp>
          <p:nvSpPr>
            <p:cNvPr id="65" name="Rectangle 6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6" name="Group 48"/>
            <p:cNvGrpSpPr/>
            <p:nvPr/>
          </p:nvGrpSpPr>
          <p:grpSpPr>
            <a:xfrm>
              <a:off x="228600" y="6553191"/>
              <a:ext cx="685800" cy="76200"/>
              <a:chOff x="7001135" y="2439731"/>
              <a:chExt cx="822054" cy="7371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48"/>
          <p:cNvGrpSpPr/>
          <p:nvPr/>
        </p:nvGrpSpPr>
        <p:grpSpPr>
          <a:xfrm>
            <a:off x="6682740" y="3052822"/>
            <a:ext cx="685800" cy="228600"/>
            <a:chOff x="7001135" y="2292302"/>
            <a:chExt cx="822054" cy="221144"/>
          </a:xfrm>
        </p:grpSpPr>
        <p:sp>
          <p:nvSpPr>
            <p:cNvPr id="75" name="Rectangle 74"/>
            <p:cNvSpPr/>
            <p:nvPr/>
          </p:nvSpPr>
          <p:spPr>
            <a:xfrm>
              <a:off x="7138144" y="2439731"/>
              <a:ext cx="137009" cy="73714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412163" y="2439731"/>
              <a:ext cx="137009" cy="73715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Rectangle 89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6" name="Object 20"/>
          <p:cNvGraphicFramePr>
            <a:graphicFrameLocks noChangeAspect="1"/>
          </p:cNvGraphicFramePr>
          <p:nvPr/>
        </p:nvGraphicFramePr>
        <p:xfrm>
          <a:off x="4235450" y="3494088"/>
          <a:ext cx="2816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494088"/>
                        <a:ext cx="28162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8" name="TextBox 37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6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4560"/>
            <a:ext cx="9144000" cy="3261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Problem: 3D Scene Understanding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1523999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7432548" y="2988198"/>
            <a:ext cx="685800" cy="304801"/>
            <a:chOff x="7001135" y="2218587"/>
            <a:chExt cx="822054" cy="294860"/>
          </a:xfrm>
        </p:grpSpPr>
        <p:sp>
          <p:nvSpPr>
            <p:cNvPr id="72" name="Rectangle 71"/>
            <p:cNvSpPr/>
            <p:nvPr/>
          </p:nvSpPr>
          <p:spPr>
            <a:xfrm>
              <a:off x="7138144" y="2439728"/>
              <a:ext cx="142489" cy="7371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12162" y="2218587"/>
              <a:ext cx="142489" cy="294860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85"/>
          <p:cNvGrpSpPr/>
          <p:nvPr/>
        </p:nvGrpSpPr>
        <p:grpSpPr>
          <a:xfrm>
            <a:off x="8182356" y="2988197"/>
            <a:ext cx="685800" cy="304800"/>
            <a:chOff x="228600" y="6324600"/>
            <a:chExt cx="685800" cy="304800"/>
          </a:xfrm>
        </p:grpSpPr>
        <p:sp>
          <p:nvSpPr>
            <p:cNvPr id="85" name="Rectangle 8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228600" y="6476997"/>
              <a:ext cx="685800" cy="152396"/>
              <a:chOff x="7001135" y="2366020"/>
              <a:chExt cx="822054" cy="14742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412162" y="2366020"/>
                <a:ext cx="142489" cy="147421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48"/>
          <p:cNvGrpSpPr/>
          <p:nvPr/>
        </p:nvGrpSpPr>
        <p:grpSpPr>
          <a:xfrm>
            <a:off x="6682740" y="3064397"/>
            <a:ext cx="685800" cy="228600"/>
            <a:chOff x="7001135" y="2292302"/>
            <a:chExt cx="822054" cy="221144"/>
          </a:xfrm>
        </p:grpSpPr>
        <p:sp>
          <p:nvSpPr>
            <p:cNvPr id="82" name="Rectangle 81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12162" y="2366017"/>
              <a:ext cx="158929" cy="147429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10619"/>
              </p:ext>
            </p:extLst>
          </p:nvPr>
        </p:nvGraphicFramePr>
        <p:xfrm>
          <a:off x="4194175" y="2822575"/>
          <a:ext cx="619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822575"/>
                        <a:ext cx="619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4206422" y="3494088"/>
          <a:ext cx="2919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Equation" r:id="rId8" imgW="1434960" imgH="241200" progId="Equation.3">
                  <p:embed/>
                </p:oleObj>
              </mc:Choice>
              <mc:Fallback>
                <p:oleObj name="Equation" r:id="rId8" imgW="1434960" imgH="241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422" y="3494088"/>
                        <a:ext cx="2919413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4" name="TextBox 33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6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features only</a:t>
            </a:r>
            <a:endParaRPr lang="en-US" dirty="0"/>
          </a:p>
        </p:txBody>
      </p:sp>
      <p:pic>
        <p:nvPicPr>
          <p:cNvPr id="4" name="Picture 3" descr="roun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9323" cy="33637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9351" y="4964480"/>
            <a:ext cx="66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C</a:t>
            </a:r>
            <a:r>
              <a:rPr lang="en-US" sz="2600" b="1" dirty="0" smtClean="0">
                <a:solidFill>
                  <a:srgbClr val="FFFF00"/>
                </a:solidFill>
              </a:rPr>
              <a:t>ar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813" y="4718259"/>
            <a:ext cx="885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P</a:t>
            </a:r>
            <a:r>
              <a:rPr lang="en-US" sz="2600" b="1" dirty="0" smtClean="0">
                <a:solidFill>
                  <a:srgbClr val="FFFF00"/>
                </a:solidFill>
              </a:rPr>
              <a:t>ole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12993"/>
            <a:ext cx="1449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B</a:t>
            </a:r>
            <a:r>
              <a:rPr lang="en-US" sz="2600" b="1" dirty="0" smtClean="0">
                <a:solidFill>
                  <a:srgbClr val="FFFF00"/>
                </a:solidFill>
              </a:rPr>
              <a:t>uilding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451" y="4582453"/>
            <a:ext cx="88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</a:rPr>
              <a:t>eg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100" y="5074896"/>
            <a:ext cx="13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G</a:t>
            </a:r>
            <a:r>
              <a:rPr lang="en-US" sz="2600" b="1" dirty="0" smtClean="0">
                <a:solidFill>
                  <a:srgbClr val="FFFF00"/>
                </a:solidFill>
              </a:rPr>
              <a:t>round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6812" y="2669177"/>
            <a:ext cx="961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W</a:t>
            </a:r>
            <a:r>
              <a:rPr lang="en-US" sz="2600" b="1" dirty="0" smtClean="0">
                <a:solidFill>
                  <a:srgbClr val="FFFF00"/>
                </a:solidFill>
              </a:rPr>
              <a:t>ire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pic>
        <p:nvPicPr>
          <p:cNvPr id="4" name="Picture 3" descr="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19" y="2285999"/>
            <a:ext cx="9178833" cy="3374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 descr="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19" y="2285999"/>
            <a:ext cx="9178833" cy="3374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 descr="roun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419" y="2285999"/>
            <a:ext cx="9178833" cy="33745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18238" y="4809066"/>
            <a:ext cx="3429000" cy="585409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414" y="4964480"/>
            <a:ext cx="66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C</a:t>
            </a:r>
            <a:r>
              <a:rPr lang="en-US" sz="2600" b="1" dirty="0" smtClean="0">
                <a:solidFill>
                  <a:srgbClr val="FFFF00"/>
                </a:solidFill>
              </a:rPr>
              <a:t>ar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3744" y="4336231"/>
            <a:ext cx="88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</a:rPr>
              <a:t>eg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regions</a:t>
            </a:r>
            <a:endParaRPr lang="en-US" dirty="0"/>
          </a:p>
        </p:txBody>
      </p:sp>
      <p:pic>
        <p:nvPicPr>
          <p:cNvPr id="4" name="Picture 3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4495800"/>
            <a:ext cx="5486400" cy="1737360"/>
          </a:xfrm>
          <a:prstGeom prst="rect">
            <a:avLst/>
          </a:prstGeom>
        </p:spPr>
      </p:pic>
      <p:pic>
        <p:nvPicPr>
          <p:cNvPr id="5" name="Picture 4" descr="regi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932" y="1524000"/>
            <a:ext cx="5486400" cy="173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648" y="2372810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2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209665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1</a:t>
            </a:r>
            <a:endParaRPr lang="en-US" sz="1400" i="1" dirty="0">
              <a:latin typeface="Times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92381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4849426" y="3823046"/>
            <a:ext cx="67523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4495800"/>
            <a:ext cx="5486400" cy="1737360"/>
          </a:xfrm>
          <a:prstGeom prst="rect">
            <a:avLst/>
          </a:prstGeom>
        </p:spPr>
      </p:pic>
      <p:pic>
        <p:nvPicPr>
          <p:cNvPr id="5" name="Picture 4" descr="regi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160" y="1524000"/>
            <a:ext cx="5486400" cy="1737360"/>
          </a:xfrm>
          <a:prstGeom prst="rect">
            <a:avLst/>
          </a:prstGeom>
        </p:spPr>
      </p:pic>
      <p:pic>
        <p:nvPicPr>
          <p:cNvPr id="10" name="Picture 9" descr="raw_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pic>
        <p:nvPicPr>
          <p:cNvPr id="11" name="Picture 10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81000"/>
            <a:ext cx="2974658" cy="9076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30417 -0.6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3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14931 -0.234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524000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5" name="Picture 94" descr="pt_focus_cut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524000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84300"/>
              </p:ext>
            </p:extLst>
          </p:nvPr>
        </p:nvGraphicFramePr>
        <p:xfrm>
          <a:off x="2063750" y="5840413"/>
          <a:ext cx="6191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4" name="Equation" r:id="rId6" imgW="292100" imgH="254000" progId="Equation.3">
                  <p:embed/>
                </p:oleObj>
              </mc:Choice>
              <mc:Fallback>
                <p:oleObj name="Equation" r:id="rId6" imgW="2921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840413"/>
                        <a:ext cx="6191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58674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region features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50"/>
          <p:cNvGrpSpPr/>
          <p:nvPr/>
        </p:nvGrpSpPr>
        <p:grpSpPr>
          <a:xfrm>
            <a:off x="6096000" y="2971801"/>
            <a:ext cx="762000" cy="914400"/>
            <a:chOff x="5181600" y="2971800"/>
            <a:chExt cx="762000" cy="91440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5181600" y="2971800"/>
              <a:ext cx="3810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876800" y="3429000"/>
              <a:ext cx="6096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410200" y="3124200"/>
              <a:ext cx="685800" cy="3810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5486400" y="3657600"/>
              <a:ext cx="457200" cy="2286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81600" y="3733800"/>
              <a:ext cx="3048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400800" y="342137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66"/>
          <p:cNvGrpSpPr/>
          <p:nvPr/>
        </p:nvGrpSpPr>
        <p:grpSpPr>
          <a:xfrm>
            <a:off x="5162078" y="2186638"/>
            <a:ext cx="2514600" cy="2514600"/>
            <a:chOff x="4267200" y="2209800"/>
            <a:chExt cx="2514600" cy="2514600"/>
          </a:xfrm>
        </p:grpSpPr>
        <p:sp>
          <p:nvSpPr>
            <p:cNvPr id="68" name="Oval 67"/>
            <p:cNvSpPr/>
            <p:nvPr/>
          </p:nvSpPr>
          <p:spPr>
            <a:xfrm>
              <a:off x="4267200" y="2209800"/>
              <a:ext cx="2514600" cy="2514600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19600" y="2819400"/>
              <a:ext cx="2209800" cy="2286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19600" y="3886200"/>
              <a:ext cx="2209800" cy="2286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0" name="Picture 89" descr="raw_p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raw_p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381000"/>
            <a:ext cx="2974658" cy="907652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5943600" y="371911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0"/>
          <p:cNvGrpSpPr/>
          <p:nvPr/>
        </p:nvGrpSpPr>
        <p:grpSpPr>
          <a:xfrm>
            <a:off x="1998450" y="2971800"/>
            <a:ext cx="762000" cy="914400"/>
            <a:chOff x="5181600" y="2971800"/>
            <a:chExt cx="762000" cy="914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5181600" y="2971800"/>
              <a:ext cx="3810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876800" y="3429000"/>
              <a:ext cx="6096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5410200" y="3124200"/>
              <a:ext cx="685800" cy="3810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5486400" y="3657600"/>
              <a:ext cx="457200" cy="2286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181600" y="3733800"/>
              <a:ext cx="3048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78567"/>
              </p:ext>
            </p:extLst>
          </p:nvPr>
        </p:nvGraphicFramePr>
        <p:xfrm>
          <a:off x="2055591" y="5845641"/>
          <a:ext cx="590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5" name="Equation" r:id="rId10" imgW="279400" imgH="254000" progId="Equation.3">
                  <p:embed/>
                </p:oleObj>
              </mc:Choice>
              <mc:Fallback>
                <p:oleObj name="Equation" r:id="rId10" imgW="279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591" y="5845641"/>
                        <a:ext cx="5905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59328"/>
              </p:ext>
            </p:extLst>
          </p:nvPr>
        </p:nvGraphicFramePr>
        <p:xfrm>
          <a:off x="2052195" y="5839012"/>
          <a:ext cx="6191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6" name="Equation" r:id="rId12" imgW="292100" imgH="254000" progId="Equation.3">
                  <p:embed/>
                </p:oleObj>
              </mc:Choice>
              <mc:Fallback>
                <p:oleObj name="Equation" r:id="rId12" imgW="292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195" y="5839012"/>
                        <a:ext cx="6191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3587" y="63563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Region  level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14474" y="6352334"/>
            <a:ext cx="102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Pt</a:t>
            </a:r>
            <a:r>
              <a:rPr lang="en-US" sz="2000" b="1" dirty="0" smtClean="0"/>
              <a:t> level</a:t>
            </a:r>
            <a:endParaRPr lang="en-US" sz="20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783294" y="6335248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6339264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884150" y="3276600"/>
            <a:ext cx="876300" cy="381000"/>
            <a:chOff x="1884150" y="3276600"/>
            <a:chExt cx="876300" cy="381000"/>
          </a:xfrm>
        </p:grpSpPr>
        <p:grpSp>
          <p:nvGrpSpPr>
            <p:cNvPr id="97" name="Group 96"/>
            <p:cNvGrpSpPr/>
            <p:nvPr/>
          </p:nvGrpSpPr>
          <p:grpSpPr>
            <a:xfrm>
              <a:off x="1884150" y="3276600"/>
              <a:ext cx="876300" cy="381000"/>
              <a:chOff x="8003858" y="3276600"/>
              <a:chExt cx="876300" cy="381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8003858" y="3276600"/>
                <a:ext cx="8763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8097198" y="362365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Rectangle 98"/>
            <p:cNvSpPr/>
            <p:nvPr/>
          </p:nvSpPr>
          <p:spPr>
            <a:xfrm>
              <a:off x="2206090" y="3312160"/>
              <a:ext cx="114301" cy="32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0" y="5867400"/>
            <a:ext cx="2286000" cy="459737"/>
            <a:chOff x="4495800" y="5867400"/>
            <a:chExt cx="2286000" cy="459737"/>
          </a:xfrm>
        </p:grpSpPr>
        <p:sp>
          <p:nvSpPr>
            <p:cNvPr id="98" name="Rectangle 97"/>
            <p:cNvSpPr/>
            <p:nvPr/>
          </p:nvSpPr>
          <p:spPr>
            <a:xfrm>
              <a:off x="5532120" y="6007097"/>
              <a:ext cx="114300" cy="32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95800" y="5867400"/>
              <a:ext cx="2286000" cy="457200"/>
              <a:chOff x="4495800" y="5867400"/>
              <a:chExt cx="2286000" cy="457200"/>
            </a:xfrm>
          </p:grpSpPr>
          <p:grpSp>
            <p:nvGrpSpPr>
              <p:cNvPr id="3" name="Group 48"/>
              <p:cNvGrpSpPr/>
              <p:nvPr/>
            </p:nvGrpSpPr>
            <p:grpSpPr>
              <a:xfrm>
                <a:off x="5303520" y="6248386"/>
                <a:ext cx="685800" cy="76203"/>
                <a:chOff x="7001135" y="2439728"/>
                <a:chExt cx="822054" cy="7371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138144" y="2439728"/>
                  <a:ext cx="142489" cy="73717"/>
                </a:xfrm>
                <a:prstGeom prst="rect">
                  <a:avLst/>
                </a:prstGeom>
                <a:solidFill>
                  <a:srgbClr val="1302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8"/>
              <p:cNvGrpSpPr/>
              <p:nvPr/>
            </p:nvGrpSpPr>
            <p:grpSpPr>
              <a:xfrm>
                <a:off x="6053328" y="6172197"/>
                <a:ext cx="685800" cy="152396"/>
                <a:chOff x="7001135" y="2366020"/>
                <a:chExt cx="822054" cy="147426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7412162" y="2366020"/>
                  <a:ext cx="142489" cy="147421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48"/>
              <p:cNvGrpSpPr/>
              <p:nvPr/>
            </p:nvGrpSpPr>
            <p:grpSpPr>
              <a:xfrm>
                <a:off x="4553712" y="6096000"/>
                <a:ext cx="685800" cy="228600"/>
                <a:chOff x="7001135" y="2292302"/>
                <a:chExt cx="822054" cy="22114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7275154" y="2292302"/>
                  <a:ext cx="137009" cy="2211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ctangle 86"/>
              <p:cNvSpPr/>
              <p:nvPr/>
            </p:nvSpPr>
            <p:spPr>
              <a:xfrm>
                <a:off x="4495800" y="5867400"/>
                <a:ext cx="7620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257800" y="5867400"/>
                <a:ext cx="7620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019800" y="5867400"/>
                <a:ext cx="7620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6281928" y="6083300"/>
              <a:ext cx="1143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781800" y="58674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52778 0.392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196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4" grpId="0"/>
      <p:bldP spid="6" grpId="0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4495800"/>
            <a:ext cx="5486400" cy="1737360"/>
          </a:xfrm>
          <a:prstGeom prst="rect">
            <a:avLst/>
          </a:prstGeom>
        </p:spPr>
      </p:pic>
      <p:pic>
        <p:nvPicPr>
          <p:cNvPr id="5" name="Picture 4" descr="regi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932" y="1524000"/>
            <a:ext cx="5486400" cy="173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648" y="2372810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2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209665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1</a:t>
            </a:r>
            <a:endParaRPr lang="en-US" sz="1400" i="1" dirty="0">
              <a:latin typeface="Times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92381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4849426" y="3823046"/>
            <a:ext cx="67523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281420" y="6108982"/>
            <a:ext cx="1143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32120" y="6096000"/>
            <a:ext cx="1143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" name="Picture 93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524000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5" name="Picture 94" descr="pt_focus_cut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524000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48909"/>
              </p:ext>
            </p:extLst>
          </p:nvPr>
        </p:nvGraphicFramePr>
        <p:xfrm>
          <a:off x="2063750" y="5853113"/>
          <a:ext cx="6191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4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853113"/>
                        <a:ext cx="61912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58674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5800" y="5867400"/>
            <a:ext cx="2286000" cy="457200"/>
            <a:chOff x="4495800" y="5867400"/>
            <a:chExt cx="2286000" cy="4572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303520" y="631606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48"/>
            <p:cNvGrpSpPr/>
            <p:nvPr/>
          </p:nvGrpSpPr>
          <p:grpSpPr>
            <a:xfrm>
              <a:off x="6053328" y="6223009"/>
              <a:ext cx="685800" cy="101585"/>
              <a:chOff x="7001135" y="2415174"/>
              <a:chExt cx="822054" cy="9827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427385" y="2415174"/>
                <a:ext cx="142489" cy="88459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8"/>
            <p:cNvGrpSpPr/>
            <p:nvPr/>
          </p:nvGrpSpPr>
          <p:grpSpPr>
            <a:xfrm>
              <a:off x="4553712" y="6096000"/>
              <a:ext cx="685800" cy="228600"/>
              <a:chOff x="7001135" y="2292302"/>
              <a:chExt cx="822054" cy="22114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86"/>
            <p:cNvSpPr/>
            <p:nvPr/>
          </p:nvSpPr>
          <p:spPr>
            <a:xfrm>
              <a:off x="4495800" y="58674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019800" y="58674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57800" y="58674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6096000" y="2971801"/>
            <a:ext cx="762000" cy="914400"/>
            <a:chOff x="5181600" y="2971800"/>
            <a:chExt cx="762000" cy="91440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5181600" y="2971800"/>
              <a:ext cx="3810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876800" y="3429000"/>
              <a:ext cx="6096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410200" y="3124200"/>
              <a:ext cx="685800" cy="3810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5486400" y="3657600"/>
              <a:ext cx="457200" cy="2286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81600" y="3733800"/>
              <a:ext cx="3048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 descr="raw_p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raw_p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381000"/>
            <a:ext cx="2974658" cy="907652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5943600" y="371911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63107"/>
              </p:ext>
            </p:extLst>
          </p:nvPr>
        </p:nvGraphicFramePr>
        <p:xfrm>
          <a:off x="2074058" y="5859823"/>
          <a:ext cx="590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5" name="Equation" r:id="rId10" imgW="279400" imgH="241300" progId="Equation.3">
                  <p:embed/>
                </p:oleObj>
              </mc:Choice>
              <mc:Fallback>
                <p:oleObj name="Equation" r:id="rId10" imgW="279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058" y="5859823"/>
                        <a:ext cx="5905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3587" y="63563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oint  level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14473" y="6352334"/>
            <a:ext cx="153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Region level</a:t>
            </a:r>
            <a:endParaRPr lang="en-US" sz="20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783294" y="6335248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6339264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 flipV="1">
            <a:off x="2453640" y="346709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89320" y="3190207"/>
            <a:ext cx="876300" cy="381000"/>
            <a:chOff x="5989320" y="3190207"/>
            <a:chExt cx="876300" cy="381000"/>
          </a:xfrm>
        </p:grpSpPr>
        <p:grpSp>
          <p:nvGrpSpPr>
            <p:cNvPr id="97" name="Group 96"/>
            <p:cNvGrpSpPr/>
            <p:nvPr/>
          </p:nvGrpSpPr>
          <p:grpSpPr>
            <a:xfrm>
              <a:off x="5989320" y="3190207"/>
              <a:ext cx="876300" cy="381000"/>
              <a:chOff x="8003858" y="3276600"/>
              <a:chExt cx="876300" cy="381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8003858" y="3276600"/>
                <a:ext cx="8763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8097198" y="361095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>
            <a:xfrm>
              <a:off x="6318881" y="3304485"/>
              <a:ext cx="1143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522720" y="6159505"/>
            <a:ext cx="118872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58674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0.08177 0.40879 " pathEditMode="relative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6" grpId="1" animBg="1"/>
      <p:bldP spid="86" grpId="2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2_al_3dsl_c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560"/>
            <a:ext cx="9144000" cy="3355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4572" y="4757740"/>
            <a:ext cx="66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C</a:t>
            </a:r>
            <a:r>
              <a:rPr lang="en-US" sz="2600" b="1" dirty="0" smtClean="0">
                <a:solidFill>
                  <a:srgbClr val="FFFF00"/>
                </a:solidFill>
              </a:rPr>
              <a:t>ar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0834" y="3025899"/>
            <a:ext cx="885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P</a:t>
            </a:r>
            <a:r>
              <a:rPr lang="en-US" sz="2600" b="1" dirty="0" smtClean="0">
                <a:solidFill>
                  <a:srgbClr val="FFFF00"/>
                </a:solidFill>
              </a:rPr>
              <a:t>ole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835" y="4942406"/>
            <a:ext cx="13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G</a:t>
            </a:r>
            <a:r>
              <a:rPr lang="en-US" sz="2600" b="1" dirty="0" smtClean="0">
                <a:solidFill>
                  <a:srgbClr val="FFFF00"/>
                </a:solidFill>
              </a:rPr>
              <a:t>round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412" y="4164195"/>
            <a:ext cx="1080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T</a:t>
            </a:r>
            <a:r>
              <a:rPr lang="en-US" sz="2600" b="1" dirty="0" smtClean="0">
                <a:solidFill>
                  <a:srgbClr val="FFFF00"/>
                </a:solidFill>
              </a:rPr>
              <a:t>runk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2018" y="3016005"/>
            <a:ext cx="961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W</a:t>
            </a:r>
            <a:r>
              <a:rPr lang="en-US" sz="2600" b="1" dirty="0" smtClean="0">
                <a:solidFill>
                  <a:srgbClr val="FFFF00"/>
                </a:solidFill>
              </a:rPr>
              <a:t>ire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6000" y="2442397"/>
            <a:ext cx="1449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B</a:t>
            </a:r>
            <a:r>
              <a:rPr lang="en-US" sz="2600" b="1" dirty="0" smtClean="0">
                <a:solidFill>
                  <a:srgbClr val="FFFF00"/>
                </a:solidFill>
              </a:rPr>
              <a:t>uilding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9354" y="3522169"/>
            <a:ext cx="88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</a:rPr>
              <a:t>eg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Solution: Contextual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832"/>
            <a:ext cx="8229600" cy="1143000"/>
          </a:xfrm>
        </p:spPr>
        <p:txBody>
          <a:bodyPr/>
          <a:lstStyle/>
          <a:p>
            <a:r>
              <a:rPr lang="en-US" dirty="0" smtClean="0"/>
              <a:t>With Regions</a:t>
            </a:r>
            <a:endParaRPr lang="en-US" dirty="0"/>
          </a:p>
        </p:txBody>
      </p:sp>
      <p:pic>
        <p:nvPicPr>
          <p:cNvPr id="4" name="Picture 3" descr="roun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86" y="3989011"/>
            <a:ext cx="7639158" cy="2808514"/>
          </a:xfrm>
          <a:prstGeom prst="rect">
            <a:avLst/>
          </a:prstGeom>
        </p:spPr>
      </p:pic>
      <p:pic>
        <p:nvPicPr>
          <p:cNvPr id="5" name="Picture 4" descr="roun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554" y="1151544"/>
            <a:ext cx="7658690" cy="28156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52999" y="3186875"/>
            <a:ext cx="3320143" cy="550554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2999" y="6072798"/>
            <a:ext cx="3320143" cy="550554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Learned Relationships</a:t>
            </a:r>
            <a:endParaRPr lang="en-US" dirty="0"/>
          </a:p>
        </p:txBody>
      </p:sp>
      <p:pic>
        <p:nvPicPr>
          <p:cNvPr id="11" name="Picture 10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48" y="1647825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pSp>
        <p:nvGrpSpPr>
          <p:cNvPr id="7" name="Group 28"/>
          <p:cNvGrpSpPr/>
          <p:nvPr/>
        </p:nvGrpSpPr>
        <p:grpSpPr>
          <a:xfrm>
            <a:off x="1361760" y="4019857"/>
            <a:ext cx="1447800" cy="1447800"/>
            <a:chOff x="4800600" y="3962400"/>
            <a:chExt cx="1447800" cy="1447800"/>
          </a:xfrm>
        </p:grpSpPr>
        <p:sp>
          <p:nvSpPr>
            <p:cNvPr id="8" name="Oval 7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067240" y="4726856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ru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231" y="3195780"/>
            <a:ext cx="5108473" cy="25720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4448" y="594659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 contextual feature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84378" y="5946591"/>
            <a:ext cx="472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Learned weights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49435" y="2360706"/>
            <a:ext cx="4870450" cy="973044"/>
            <a:chOff x="4273550" y="2360706"/>
            <a:chExt cx="4870450" cy="973044"/>
          </a:xfrm>
        </p:grpSpPr>
        <p:sp>
          <p:nvSpPr>
            <p:cNvPr id="17" name="Rectangle 16"/>
            <p:cNvSpPr/>
            <p:nvPr/>
          </p:nvSpPr>
          <p:spPr>
            <a:xfrm>
              <a:off x="4796742" y="2835797"/>
              <a:ext cx="1828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point features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541155"/>
                </p:ext>
              </p:extLst>
            </p:nvPr>
          </p:nvGraphicFramePr>
          <p:xfrm>
            <a:off x="4273550" y="2822575"/>
            <a:ext cx="4572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65" name="Equation" r:id="rId6" imgW="215900" imgH="241300" progId="Equation.3">
                    <p:embed/>
                  </p:oleObj>
                </mc:Choice>
                <mc:Fallback>
                  <p:oleObj name="Equation" r:id="rId6" imgW="215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550" y="2822575"/>
                          <a:ext cx="4572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6625542" y="2360706"/>
              <a:ext cx="2518458" cy="433875"/>
              <a:chOff x="6625542" y="2360706"/>
              <a:chExt cx="2518458" cy="4338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625542" y="2360706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t</a:t>
                </a:r>
                <a:r>
                  <a:rPr lang="en-US" sz="2200" b="1" dirty="0" smtClean="0"/>
                  <a:t>op</a:t>
                </a:r>
                <a:endParaRPr lang="en-US" sz="2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87542" y="2363694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mid</a:t>
                </a:r>
                <a:endParaRPr lang="en-US" sz="2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38353" y="2360706"/>
                <a:ext cx="11056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bottom</a:t>
                </a:r>
                <a:endParaRPr lang="en-US" sz="2200" b="1" dirty="0"/>
              </a:p>
            </p:txBody>
          </p:sp>
        </p:grpSp>
        <p:grpSp>
          <p:nvGrpSpPr>
            <p:cNvPr id="23" name="Group 48"/>
            <p:cNvGrpSpPr/>
            <p:nvPr/>
          </p:nvGrpSpPr>
          <p:grpSpPr>
            <a:xfrm>
              <a:off x="7432548" y="2988198"/>
              <a:ext cx="685800" cy="304801"/>
              <a:chOff x="7001135" y="2218587"/>
              <a:chExt cx="822054" cy="2948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138144" y="2439728"/>
                <a:ext cx="142489" cy="73717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49171" y="2366014"/>
                <a:ext cx="142489" cy="1474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412162" y="2218587"/>
                <a:ext cx="142489" cy="294860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5"/>
            <p:cNvGrpSpPr/>
            <p:nvPr/>
          </p:nvGrpSpPr>
          <p:grpSpPr>
            <a:xfrm>
              <a:off x="8182356" y="2988197"/>
              <a:ext cx="685800" cy="304800"/>
              <a:chOff x="228600" y="6324600"/>
              <a:chExt cx="685800" cy="304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00100" y="6324600"/>
                <a:ext cx="114300" cy="304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1" name="Group 48"/>
              <p:cNvGrpSpPr/>
              <p:nvPr/>
            </p:nvGrpSpPr>
            <p:grpSpPr>
              <a:xfrm>
                <a:off x="228600" y="6476997"/>
                <a:ext cx="685800" cy="152396"/>
                <a:chOff x="7001135" y="2366020"/>
                <a:chExt cx="822054" cy="147426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412162" y="2366020"/>
                  <a:ext cx="142489" cy="147421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48"/>
            <p:cNvGrpSpPr/>
            <p:nvPr/>
          </p:nvGrpSpPr>
          <p:grpSpPr>
            <a:xfrm>
              <a:off x="6682740" y="3064397"/>
              <a:ext cx="685800" cy="228600"/>
              <a:chOff x="7001135" y="2292302"/>
              <a:chExt cx="822054" cy="22114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412162" y="2366017"/>
                <a:ext cx="158929" cy="147429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6624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86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48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260352" y="4273176"/>
            <a:ext cx="502920" cy="149470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6584" y="3526118"/>
            <a:ext cx="1499616" cy="242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36354" y="3746434"/>
            <a:ext cx="1494116" cy="2200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32824" y="3348691"/>
            <a:ext cx="825801" cy="53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Learned Relationships</a:t>
            </a:r>
            <a:endParaRPr lang="en-US" dirty="0"/>
          </a:p>
        </p:txBody>
      </p:sp>
      <p:pic>
        <p:nvPicPr>
          <p:cNvPr id="11" name="Picture 10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48" y="1647825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pSp>
        <p:nvGrpSpPr>
          <p:cNvPr id="7" name="Group 28"/>
          <p:cNvGrpSpPr/>
          <p:nvPr/>
        </p:nvGrpSpPr>
        <p:grpSpPr>
          <a:xfrm>
            <a:off x="1361760" y="4019857"/>
            <a:ext cx="1447800" cy="1447800"/>
            <a:chOff x="4800600" y="3962400"/>
            <a:chExt cx="1447800" cy="1447800"/>
          </a:xfrm>
        </p:grpSpPr>
        <p:sp>
          <p:nvSpPr>
            <p:cNvPr id="8" name="Oval 7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067240" y="4726856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ru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231" y="3195780"/>
            <a:ext cx="5108473" cy="25720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4448" y="594659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 contextual feature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84378" y="5946591"/>
            <a:ext cx="472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Learned weights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49435" y="2360706"/>
            <a:ext cx="4870450" cy="973044"/>
            <a:chOff x="4273550" y="2360706"/>
            <a:chExt cx="4870450" cy="973044"/>
          </a:xfrm>
        </p:grpSpPr>
        <p:sp>
          <p:nvSpPr>
            <p:cNvPr id="17" name="Rectangle 16"/>
            <p:cNvSpPr/>
            <p:nvPr/>
          </p:nvSpPr>
          <p:spPr>
            <a:xfrm>
              <a:off x="4796742" y="2835797"/>
              <a:ext cx="1828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point features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4987465"/>
                </p:ext>
              </p:extLst>
            </p:nvPr>
          </p:nvGraphicFramePr>
          <p:xfrm>
            <a:off x="4273550" y="2822575"/>
            <a:ext cx="4572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08" name="Equation" r:id="rId6" imgW="215900" imgH="241300" progId="Equation.3">
                    <p:embed/>
                  </p:oleObj>
                </mc:Choice>
                <mc:Fallback>
                  <p:oleObj name="Equation" r:id="rId6" imgW="215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550" y="2822575"/>
                          <a:ext cx="4572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6625542" y="2360706"/>
              <a:ext cx="2518458" cy="433875"/>
              <a:chOff x="6625542" y="2360706"/>
              <a:chExt cx="2518458" cy="4338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625542" y="2360706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t</a:t>
                </a:r>
                <a:r>
                  <a:rPr lang="en-US" sz="2200" b="1" dirty="0" smtClean="0"/>
                  <a:t>op</a:t>
                </a:r>
                <a:endParaRPr lang="en-US" sz="2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87542" y="2363694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mid</a:t>
                </a:r>
                <a:endParaRPr lang="en-US" sz="2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38353" y="2360706"/>
                <a:ext cx="11056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bottom</a:t>
                </a:r>
                <a:endParaRPr lang="en-US" sz="2200" b="1" dirty="0"/>
              </a:p>
            </p:txBody>
          </p:sp>
        </p:grpSp>
        <p:grpSp>
          <p:nvGrpSpPr>
            <p:cNvPr id="23" name="Group 48"/>
            <p:cNvGrpSpPr/>
            <p:nvPr/>
          </p:nvGrpSpPr>
          <p:grpSpPr>
            <a:xfrm>
              <a:off x="7432548" y="2988198"/>
              <a:ext cx="685800" cy="304801"/>
              <a:chOff x="7001135" y="2218587"/>
              <a:chExt cx="822054" cy="2948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138144" y="2439728"/>
                <a:ext cx="142489" cy="73717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49171" y="2366014"/>
                <a:ext cx="142489" cy="1474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412162" y="2218587"/>
                <a:ext cx="142489" cy="294860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5"/>
            <p:cNvGrpSpPr/>
            <p:nvPr/>
          </p:nvGrpSpPr>
          <p:grpSpPr>
            <a:xfrm>
              <a:off x="8182356" y="2988197"/>
              <a:ext cx="685800" cy="304800"/>
              <a:chOff x="228600" y="6324600"/>
              <a:chExt cx="685800" cy="304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00100" y="6324600"/>
                <a:ext cx="114300" cy="304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1" name="Group 48"/>
              <p:cNvGrpSpPr/>
              <p:nvPr/>
            </p:nvGrpSpPr>
            <p:grpSpPr>
              <a:xfrm>
                <a:off x="228600" y="6476997"/>
                <a:ext cx="685800" cy="152396"/>
                <a:chOff x="7001135" y="2366020"/>
                <a:chExt cx="822054" cy="147426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412162" y="2366020"/>
                  <a:ext cx="142489" cy="147421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48"/>
            <p:cNvGrpSpPr/>
            <p:nvPr/>
          </p:nvGrpSpPr>
          <p:grpSpPr>
            <a:xfrm>
              <a:off x="6682740" y="3064397"/>
              <a:ext cx="685800" cy="228600"/>
              <a:chOff x="7001135" y="2292302"/>
              <a:chExt cx="822054" cy="22114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412162" y="2366017"/>
                <a:ext cx="158929" cy="147429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6624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86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48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260352" y="4273176"/>
            <a:ext cx="502920" cy="149470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 large-scale </a:t>
            </a:r>
            <a:r>
              <a:rPr lang="en-US" dirty="0"/>
              <a:t>d</a:t>
            </a:r>
            <a:r>
              <a:rPr lang="en-US" dirty="0" smtClean="0"/>
              <a:t>atasets</a:t>
            </a:r>
          </a:p>
          <a:p>
            <a:pPr lvl="1"/>
            <a:r>
              <a:rPr lang="en-US" dirty="0" smtClean="0"/>
              <a:t>CMU (26M), Moscow State (10M), Univ. Wash (10M)</a:t>
            </a:r>
            <a:endParaRPr lang="en-US" dirty="0"/>
          </a:p>
          <a:p>
            <a:r>
              <a:rPr lang="en-US" dirty="0" smtClean="0"/>
              <a:t>Multiple classes (4 to 8)  </a:t>
            </a:r>
          </a:p>
          <a:p>
            <a:pPr lvl="1"/>
            <a:r>
              <a:rPr lang="en-US" dirty="0" smtClean="0"/>
              <a:t>car</a:t>
            </a:r>
            <a:r>
              <a:rPr lang="en-US" dirty="0"/>
              <a:t>, building, veg, wire, </a:t>
            </a:r>
            <a:r>
              <a:rPr lang="en-US" dirty="0" smtClean="0"/>
              <a:t>fence, people, trunk, pole, ground, street sign</a:t>
            </a:r>
          </a:p>
          <a:p>
            <a:r>
              <a:rPr lang="en-US" dirty="0" smtClean="0"/>
              <a:t>Different </a:t>
            </a:r>
            <a:r>
              <a:rPr lang="en-US" dirty="0"/>
              <a:t>s</a:t>
            </a:r>
            <a:r>
              <a:rPr lang="en-US" dirty="0" smtClean="0"/>
              <a:t>ensors</a:t>
            </a:r>
          </a:p>
          <a:p>
            <a:pPr lvl="1"/>
            <a:r>
              <a:rPr lang="en-US" dirty="0"/>
              <a:t>SICK (ground</a:t>
            </a:r>
            <a:r>
              <a:rPr lang="en-US" dirty="0" smtClean="0"/>
              <a:t>), ALTM </a:t>
            </a:r>
            <a:r>
              <a:rPr lang="en-US" dirty="0"/>
              <a:t>2050</a:t>
            </a:r>
            <a:r>
              <a:rPr lang="en-US" dirty="0" smtClean="0"/>
              <a:t> (aerial</a:t>
            </a:r>
            <a:r>
              <a:rPr lang="en-US" dirty="0"/>
              <a:t>), </a:t>
            </a:r>
            <a:r>
              <a:rPr lang="en-US" dirty="0" err="1"/>
              <a:t>Velodyne</a:t>
            </a:r>
            <a:r>
              <a:rPr lang="en-US" dirty="0"/>
              <a:t> (ground)</a:t>
            </a:r>
          </a:p>
          <a:p>
            <a:r>
              <a:rPr lang="en-US" dirty="0" smtClean="0"/>
              <a:t>Comparisons</a:t>
            </a:r>
          </a:p>
          <a:p>
            <a:pPr lvl="1"/>
            <a:r>
              <a:rPr lang="en-US" dirty="0" smtClean="0"/>
              <a:t>Graphical models, exemplar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0670336"/>
              </p:ext>
            </p:extLst>
          </p:nvPr>
        </p:nvGraphicFramePr>
        <p:xfrm>
          <a:off x="0" y="1269999"/>
          <a:ext cx="9144000" cy="480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60607" y="6001866"/>
            <a:ext cx="4040188" cy="346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[1] Munoz CVPR 2009</a:t>
            </a:r>
            <a:endParaRPr lang="en-US" sz="2000" b="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738277" y="5965636"/>
            <a:ext cx="3173507" cy="38235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[2] </a:t>
            </a:r>
            <a:r>
              <a:rPr lang="en-US" sz="2000" b="0" dirty="0" err="1" smtClean="0"/>
              <a:t>Shapovalov</a:t>
            </a:r>
            <a:r>
              <a:rPr lang="en-US" sz="2000" b="0" dirty="0" smtClean="0"/>
              <a:t> PCV 2010</a:t>
            </a:r>
            <a:endParaRPr lang="en-US" sz="2000" b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111994" y="5965635"/>
            <a:ext cx="2516093" cy="382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[3] Lai</a:t>
            </a:r>
            <a:r>
              <a:rPr lang="en-US" sz="2000" b="0" dirty="0"/>
              <a:t> </a:t>
            </a:r>
            <a:r>
              <a:rPr lang="en-US" sz="2000" b="0" dirty="0" smtClean="0"/>
              <a:t>RSS 2010 *</a:t>
            </a:r>
            <a:endParaRPr lang="en-US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60607" y="6409765"/>
            <a:ext cx="752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Use additional semi-supervised data </a:t>
            </a:r>
            <a:r>
              <a:rPr lang="en-US" smtClean="0"/>
              <a:t>not leveraged </a:t>
            </a:r>
            <a:r>
              <a:rPr lang="en-US" dirty="0" smtClean="0"/>
              <a:t>by other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47095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7095"/>
            <a:ext cx="44989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Max Margin CRF [1]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5110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Munoz, et. </a:t>
            </a:r>
            <a:r>
              <a:rPr lang="en-US" dirty="0"/>
              <a:t>a</a:t>
            </a:r>
            <a:r>
              <a:rPr lang="en-US" dirty="0" smtClean="0"/>
              <a:t>l. </a:t>
            </a:r>
            <a:r>
              <a:rPr lang="en-US" dirty="0"/>
              <a:t>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85647" y="3556000"/>
            <a:ext cx="1733177" cy="298824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41176" y="3648634"/>
            <a:ext cx="1733177" cy="298824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81908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81908"/>
            <a:ext cx="4497387" cy="639762"/>
          </a:xfrm>
        </p:spPr>
        <p:txBody>
          <a:bodyPr/>
          <a:lstStyle/>
          <a:p>
            <a:pPr algn="ctr"/>
            <a:r>
              <a:rPr lang="en-US" dirty="0" smtClean="0"/>
              <a:t>Max Margin CRF 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CMU Dataset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110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Munoz, et. </a:t>
            </a:r>
            <a:r>
              <a:rPr lang="en-US" dirty="0"/>
              <a:t>a</a:t>
            </a:r>
            <a:r>
              <a:rPr lang="en-US" dirty="0" smtClean="0"/>
              <a:t>l. </a:t>
            </a:r>
            <a:r>
              <a:rPr lang="en-US" dirty="0"/>
              <a:t>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059" y="5259294"/>
            <a:ext cx="493059" cy="4781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6283" y="5259294"/>
            <a:ext cx="493059" cy="4781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45530" y="2811929"/>
            <a:ext cx="2764118" cy="3257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8824" y="2796988"/>
            <a:ext cx="2764118" cy="3257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1348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21348"/>
            <a:ext cx="4498975" cy="639762"/>
          </a:xfrm>
        </p:spPr>
        <p:txBody>
          <a:bodyPr/>
          <a:lstStyle/>
          <a:p>
            <a:pPr algn="ctr"/>
            <a:r>
              <a:rPr lang="en-US" dirty="0" smtClean="0"/>
              <a:t>Max Margin CRF 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CMU Dataset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110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Munoz, et. </a:t>
            </a:r>
            <a:r>
              <a:rPr lang="en-US" dirty="0"/>
              <a:t>a</a:t>
            </a:r>
            <a:r>
              <a:rPr lang="en-US" dirty="0" smtClean="0"/>
              <a:t>l. </a:t>
            </a:r>
            <a:r>
              <a:rPr lang="en-US" dirty="0"/>
              <a:t>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23225" y="3421528"/>
            <a:ext cx="493059" cy="1763059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9743" y="3421528"/>
            <a:ext cx="493059" cy="1763059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544857" y="3795061"/>
            <a:ext cx="493059" cy="1195292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86198" y="3795061"/>
            <a:ext cx="493059" cy="1195292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 </a:t>
            </a:r>
            <a:r>
              <a:rPr lang="en-US" dirty="0" smtClean="0"/>
              <a:t>State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5232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498975" cy="639762"/>
          </a:xfrm>
        </p:spPr>
        <p:txBody>
          <a:bodyPr/>
          <a:lstStyle/>
          <a:p>
            <a:pPr algn="ctr"/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 and fast approach for scene labeling</a:t>
            </a:r>
          </a:p>
          <a:p>
            <a:pPr lvl="1"/>
            <a:r>
              <a:rPr lang="en-US" dirty="0" smtClean="0"/>
              <a:t>No graphical model</a:t>
            </a:r>
          </a:p>
          <a:p>
            <a:pPr lvl="1"/>
            <a:r>
              <a:rPr lang="en-US" dirty="0" smtClean="0"/>
              <a:t>Labeling via 5x logistic regression predictions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Support flexible contextual features</a:t>
            </a:r>
          </a:p>
          <a:p>
            <a:pPr lvl="1"/>
            <a:r>
              <a:rPr lang="en-US" dirty="0" smtClean="0"/>
              <a:t>Learning rich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7692" y="3189066"/>
            <a:ext cx="4069975" cy="1158816"/>
            <a:chOff x="711198" y="2241177"/>
            <a:chExt cx="4069975" cy="1158816"/>
          </a:xfrm>
        </p:grpSpPr>
        <p:sp>
          <p:nvSpPr>
            <p:cNvPr id="6" name="Rounded Rectangle 5"/>
            <p:cNvSpPr/>
            <p:nvPr/>
          </p:nvSpPr>
          <p:spPr>
            <a:xfrm>
              <a:off x="711198" y="2749176"/>
              <a:ext cx="872564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C0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42774" y="2749176"/>
              <a:ext cx="884518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C1</a:t>
              </a:r>
              <a:endParaRPr lang="en-US" sz="2800" dirty="0"/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>
            <a:xfrm>
              <a:off x="1583762" y="3074585"/>
              <a:ext cx="75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929526" y="2749176"/>
              <a:ext cx="851647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C2</a:t>
              </a:r>
              <a:endParaRPr lang="en-US" sz="2800" dirty="0"/>
            </a:p>
          </p:txBody>
        </p:sp>
        <p:cxnSp>
          <p:nvCxnSpPr>
            <p:cNvPr id="10" name="Straight Arrow Connector 9"/>
            <p:cNvCxnSpPr>
              <a:stCxn id="7" idx="3"/>
              <a:endCxn id="9" idx="1"/>
            </p:cNvCxnSpPr>
            <p:nvPr/>
          </p:nvCxnSpPr>
          <p:spPr>
            <a:xfrm>
              <a:off x="3227292" y="3074585"/>
              <a:ext cx="7022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29766" y="224117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context</a:t>
              </a:r>
              <a:endParaRPr lang="en-US" sz="2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1325" y="224416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</a:rPr>
                <a:t>context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" name="Picture 19" descr="context_illustr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84" y="5284955"/>
            <a:ext cx="2778175" cy="14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36" y="1470379"/>
            <a:ext cx="3131863" cy="53876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Intractable inference</a:t>
            </a:r>
          </a:p>
          <a:p>
            <a:endParaRPr lang="en-US" sz="2800" b="1" dirty="0">
              <a:solidFill>
                <a:srgbClr val="D9D9D9"/>
              </a:solidFill>
            </a:endParaRPr>
          </a:p>
          <a:p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>
                <a:solidFill>
                  <a:srgbClr val="D9D9D9"/>
                </a:solidFill>
              </a:rPr>
              <a:t>Difficult to train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D9D9D9"/>
                </a:solidFill>
              </a:rPr>
              <a:t>Limited success</a:t>
            </a:r>
            <a:endParaRPr lang="en-US" sz="2800" dirty="0">
              <a:solidFill>
                <a:srgbClr val="D9D9D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993" y="1132335"/>
            <a:ext cx="5947144" cy="54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3061" y="1084316"/>
            <a:ext cx="29790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Graphical models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2800" y="6488668"/>
            <a:ext cx="42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from </a:t>
            </a:r>
            <a:r>
              <a:rPr lang="en-US" dirty="0" err="1" smtClean="0"/>
              <a:t>Anguelov</a:t>
            </a:r>
            <a:r>
              <a:rPr lang="en-US" dirty="0" smtClean="0"/>
              <a:t>, et al. CVPR 2005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5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Approach: Graphical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4508" y="5476229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9D9D9"/>
                </a:solidFill>
              </a:rPr>
              <a:t>Anguelov</a:t>
            </a:r>
            <a:r>
              <a:rPr lang="en-US" dirty="0">
                <a:solidFill>
                  <a:srgbClr val="D9D9D9"/>
                </a:solidFill>
              </a:rPr>
              <a:t>, et al. CVPR </a:t>
            </a:r>
            <a:r>
              <a:rPr lang="en-US" dirty="0" smtClean="0">
                <a:solidFill>
                  <a:srgbClr val="D9D9D9"/>
                </a:solidFill>
              </a:rPr>
              <a:t>2005</a:t>
            </a:r>
          </a:p>
          <a:p>
            <a:r>
              <a:rPr lang="en-US" dirty="0" err="1">
                <a:solidFill>
                  <a:srgbClr val="D9D9D9"/>
                </a:solidFill>
              </a:rPr>
              <a:t>Triebel</a:t>
            </a:r>
            <a:r>
              <a:rPr lang="en-US" dirty="0">
                <a:solidFill>
                  <a:srgbClr val="D9D9D9"/>
                </a:solidFill>
              </a:rPr>
              <a:t>, et. al. IJCAI 2007 </a:t>
            </a:r>
          </a:p>
          <a:p>
            <a:r>
              <a:rPr lang="en-US" dirty="0">
                <a:solidFill>
                  <a:srgbClr val="D9D9D9"/>
                </a:solidFill>
              </a:rPr>
              <a:t>Munoz, et al. CVPR </a:t>
            </a:r>
            <a:r>
              <a:rPr lang="en-US" dirty="0" smtClean="0">
                <a:solidFill>
                  <a:srgbClr val="D9D9D9"/>
                </a:solidFill>
              </a:rPr>
              <a:t>2009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4508" y="3989866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Kulesza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NIPS 2007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Wainwright JMLR 2006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Finley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Joachims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ICML 2008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4508" y="2507698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Belief propagation</a:t>
            </a:r>
          </a:p>
          <a:p>
            <a:r>
              <a:rPr lang="en-US" dirty="0" smtClean="0"/>
              <a:t>Mean field</a:t>
            </a:r>
          </a:p>
          <a:p>
            <a:r>
              <a:rPr lang="en-US" dirty="0" smtClean="0"/>
              <a:t>MCMC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And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US Army Research Laboratory, Collaborative Technology Alliance</a:t>
            </a:r>
          </a:p>
          <a:p>
            <a:pPr lvl="1"/>
            <a:r>
              <a:rPr lang="en-US" dirty="0" smtClean="0"/>
              <a:t>QinetiQ </a:t>
            </a:r>
            <a:r>
              <a:rPr lang="en-US" dirty="0"/>
              <a:t>North </a:t>
            </a:r>
            <a:r>
              <a:rPr lang="en-US" dirty="0" smtClean="0"/>
              <a:t>America Robotics Fellowship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36" y="1470379"/>
            <a:ext cx="3131863" cy="53876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Intractable inference</a:t>
            </a:r>
          </a:p>
          <a:p>
            <a:endParaRPr lang="en-US" sz="2800" b="1" dirty="0">
              <a:solidFill>
                <a:srgbClr val="D9D9D9"/>
              </a:solidFill>
            </a:endParaRPr>
          </a:p>
          <a:p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/>
              <a:t>Difficult to train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Limited success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993" y="1132335"/>
            <a:ext cx="5947144" cy="54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3061" y="1084316"/>
            <a:ext cx="29790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Graphical models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2800" y="6488668"/>
            <a:ext cx="42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from </a:t>
            </a:r>
            <a:r>
              <a:rPr lang="en-US" dirty="0" err="1" smtClean="0"/>
              <a:t>Anguelov</a:t>
            </a:r>
            <a:r>
              <a:rPr lang="en-US" dirty="0" smtClean="0"/>
              <a:t>, et al. CVPR 2005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5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Approach: Graphical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4508" y="5476229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Anguelov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et al. CVPR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2005</a:t>
            </a:r>
          </a:p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Triebel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et. al. IJCAI 2007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Munoz, et al. CVPR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2009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4508" y="3989866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Kulesza</a:t>
            </a:r>
            <a:r>
              <a:rPr lang="en-US" dirty="0"/>
              <a:t> NIPS 2007</a:t>
            </a:r>
          </a:p>
          <a:p>
            <a:r>
              <a:rPr lang="en-US" dirty="0"/>
              <a:t>Wainwright JMLR 2006</a:t>
            </a:r>
          </a:p>
          <a:p>
            <a:r>
              <a:rPr lang="en-US" dirty="0"/>
              <a:t>Finley &amp; </a:t>
            </a:r>
            <a:r>
              <a:rPr lang="en-US" dirty="0" err="1"/>
              <a:t>Joachims</a:t>
            </a:r>
            <a:r>
              <a:rPr lang="en-US" dirty="0"/>
              <a:t> ICML 2008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508" y="2507698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Belief propagation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Mean field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MCMC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36" y="1470379"/>
            <a:ext cx="3131863" cy="53876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Intractable inference</a:t>
            </a:r>
          </a:p>
          <a:p>
            <a:endParaRPr lang="en-US" sz="2800" b="1" dirty="0">
              <a:solidFill>
                <a:srgbClr val="D9D9D9"/>
              </a:solidFill>
            </a:endParaRPr>
          </a:p>
          <a:p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>
                <a:solidFill>
                  <a:srgbClr val="D9D9D9"/>
                </a:solidFill>
              </a:rPr>
              <a:t>Difficult to train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Limited success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993" y="1132335"/>
            <a:ext cx="5947144" cy="54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3061" y="1084316"/>
            <a:ext cx="29790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Graphical models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2800" y="6488668"/>
            <a:ext cx="42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from </a:t>
            </a:r>
            <a:r>
              <a:rPr lang="en-US" dirty="0" err="1" smtClean="0"/>
              <a:t>Anguelov</a:t>
            </a:r>
            <a:r>
              <a:rPr lang="en-US" dirty="0" smtClean="0"/>
              <a:t>, et al. CVPR 2005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5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Approach: Graphical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4508" y="5476229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Anguelov</a:t>
            </a:r>
            <a:r>
              <a:rPr lang="en-US" dirty="0"/>
              <a:t>, et al. CVPR </a:t>
            </a:r>
            <a:r>
              <a:rPr lang="en-US" dirty="0" smtClean="0"/>
              <a:t>2005</a:t>
            </a:r>
          </a:p>
          <a:p>
            <a:r>
              <a:rPr lang="en-US" dirty="0" err="1"/>
              <a:t>Triebel</a:t>
            </a:r>
            <a:r>
              <a:rPr lang="en-US" dirty="0"/>
              <a:t>, et. al. IJCAI 2007 </a:t>
            </a:r>
          </a:p>
          <a:p>
            <a:r>
              <a:rPr lang="en-US" dirty="0"/>
              <a:t>Munoz, et al. 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4508" y="3989866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Kulesza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Wainwright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Finley &amp; </a:t>
            </a:r>
            <a:r>
              <a:rPr lang="en-US" dirty="0" err="1" smtClean="0">
                <a:solidFill>
                  <a:srgbClr val="D9D9D9"/>
                </a:solidFill>
              </a:rPr>
              <a:t>Joachims</a:t>
            </a:r>
            <a:r>
              <a:rPr lang="en-US" dirty="0" smtClean="0">
                <a:solidFill>
                  <a:srgbClr val="D9D9D9"/>
                </a:solidFill>
              </a:rPr>
              <a:t> ICML 2008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4508" y="2507698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Belief propagation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Mean field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MCMC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3n_pole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672" y="440884"/>
            <a:ext cx="4453446" cy="6330879"/>
          </a:xfrm>
          <a:prstGeom prst="rect">
            <a:avLst/>
          </a:prstGeom>
        </p:spPr>
      </p:pic>
      <p:pic>
        <p:nvPicPr>
          <p:cNvPr id="8" name="Picture 7" descr="m3n_trunk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2" y="440884"/>
            <a:ext cx="4455050" cy="63125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82" y="440884"/>
            <a:ext cx="4480460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60672" y="440884"/>
            <a:ext cx="4453445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15859" y="5133271"/>
            <a:ext cx="400050" cy="1028700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870288" y="4704644"/>
            <a:ext cx="344231" cy="1077591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882" y="440884"/>
            <a:ext cx="4480460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60672" y="440884"/>
            <a:ext cx="4453445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mall_tru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859" y="5133271"/>
            <a:ext cx="400050" cy="1028700"/>
          </a:xfrm>
          <a:prstGeom prst="rect">
            <a:avLst/>
          </a:prstGeom>
          <a:ln w="47625">
            <a:noFill/>
          </a:ln>
        </p:spPr>
      </p:pic>
      <p:pic>
        <p:nvPicPr>
          <p:cNvPr id="23" name="Picture 22" descr="small_p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289" y="4704645"/>
            <a:ext cx="344231" cy="10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ader_context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216233"/>
            <a:ext cx="8178800" cy="6572489"/>
          </a:xfrm>
          <a:prstGeom prst="rect">
            <a:avLst/>
          </a:prstGeom>
          <a:ln w="349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508000" y="216233"/>
            <a:ext cx="8178800" cy="6567063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999" y="412407"/>
            <a:ext cx="944915" cy="379476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5606" y="382365"/>
            <a:ext cx="499491" cy="419244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3368" y="476292"/>
            <a:ext cx="547692" cy="498118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1490" y="504636"/>
            <a:ext cx="635329" cy="487683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810</Words>
  <Application>Microsoft Office PowerPoint</Application>
  <PresentationFormat>On-screen Show (4:3)</PresentationFormat>
  <Paragraphs>332</Paragraphs>
  <Slides>40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3-D Scene Analysis via Sequenced Predictions over Points and Regions</vt:lpstr>
      <vt:lpstr>Problem: 3D Scene Understanding </vt:lpstr>
      <vt:lpstr>Solution: Contextual Classification</vt:lpstr>
      <vt:lpstr>Classical Approach: Graphical Models</vt:lpstr>
      <vt:lpstr>Classical Approach: Graphical Models</vt:lpstr>
      <vt:lpstr>Classical Approach: Graphical Models</vt:lpstr>
      <vt:lpstr>PowerPoint Presentation</vt:lpstr>
      <vt:lpstr>PowerPoint Presentation</vt:lpstr>
      <vt:lpstr>PowerPoint Presentation</vt:lpstr>
      <vt:lpstr>PowerPoint Presentation</vt:lpstr>
      <vt:lpstr>Our Approach: Inference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features only</vt:lpstr>
      <vt:lpstr>Round 1</vt:lpstr>
      <vt:lpstr>Round 2</vt:lpstr>
      <vt:lpstr>Round 3</vt:lpstr>
      <vt:lpstr>Create regions</vt:lpstr>
      <vt:lpstr>PowerPoint Presentation</vt:lpstr>
      <vt:lpstr>PowerPoint Presentation</vt:lpstr>
      <vt:lpstr>PowerPoint Presentation</vt:lpstr>
      <vt:lpstr>PowerPoint Presentation</vt:lpstr>
      <vt:lpstr>With Regions</vt:lpstr>
      <vt:lpstr>Learned Relationships</vt:lpstr>
      <vt:lpstr>Learned Relationships</vt:lpstr>
      <vt:lpstr>Experiments</vt:lpstr>
      <vt:lpstr>Quantitative Results</vt:lpstr>
      <vt:lpstr>CMU Dataset</vt:lpstr>
      <vt:lpstr>CMU Dataset</vt:lpstr>
      <vt:lpstr>CMU Dataset</vt:lpstr>
      <vt:lpstr>Moscow State Dataset</vt:lpstr>
      <vt:lpstr>Conclusion</vt:lpstr>
      <vt:lpstr>Thank you! And Questions?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Scene Analysis via Sequenced Predictions over Points and Regions</dc:title>
  <dc:creator>dmunoz</dc:creator>
  <cp:lastModifiedBy>user1</cp:lastModifiedBy>
  <cp:revision>644</cp:revision>
  <dcterms:created xsi:type="dcterms:W3CDTF">2011-04-03T18:08:26Z</dcterms:created>
  <dcterms:modified xsi:type="dcterms:W3CDTF">2014-11-20T13:18:44Z</dcterms:modified>
</cp:coreProperties>
</file>