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1426" r:id="rId2"/>
    <p:sldId id="1423" r:id="rId3"/>
    <p:sldId id="1389" r:id="rId4"/>
    <p:sldId id="1427" r:id="rId5"/>
    <p:sldId id="1391" r:id="rId6"/>
    <p:sldId id="1392" r:id="rId7"/>
    <p:sldId id="1393" r:id="rId8"/>
    <p:sldId id="1394" r:id="rId9"/>
    <p:sldId id="1395" r:id="rId10"/>
    <p:sldId id="1396" r:id="rId11"/>
    <p:sldId id="1397" r:id="rId12"/>
    <p:sldId id="1418" r:id="rId13"/>
    <p:sldId id="1398" r:id="rId14"/>
    <p:sldId id="1419" r:id="rId15"/>
    <p:sldId id="1428" r:id="rId16"/>
    <p:sldId id="1420" r:id="rId17"/>
    <p:sldId id="1421" r:id="rId18"/>
    <p:sldId id="1430" r:id="rId19"/>
    <p:sldId id="1403" r:id="rId20"/>
    <p:sldId id="1429" r:id="rId21"/>
    <p:sldId id="1404" r:id="rId22"/>
    <p:sldId id="1424" r:id="rId23"/>
    <p:sldId id="1407" r:id="rId24"/>
    <p:sldId id="1408" r:id="rId25"/>
    <p:sldId id="1409" r:id="rId26"/>
    <p:sldId id="1410" r:id="rId27"/>
    <p:sldId id="1411" r:id="rId28"/>
    <p:sldId id="1412" r:id="rId29"/>
    <p:sldId id="1413" r:id="rId30"/>
    <p:sldId id="1414" r:id="rId31"/>
    <p:sldId id="1425" r:id="rId32"/>
    <p:sldId id="1436" r:id="rId33"/>
    <p:sldId id="1431" r:id="rId34"/>
    <p:sldId id="1432" r:id="rId35"/>
    <p:sldId id="1434" r:id="rId36"/>
    <p:sldId id="1435" r:id="rId37"/>
    <p:sldId id="1415" r:id="rId38"/>
    <p:sldId id="1416" r:id="rId39"/>
  </p:sldIdLst>
  <p:sldSz cx="9144000" cy="6858000" type="screen4x3"/>
  <p:notesSz cx="7302500" cy="9586913"/>
  <p:custDataLst>
    <p:tags r:id="rId4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1C7C7"/>
    <a:srgbClr val="D5F1CF"/>
    <a:srgbClr val="F7F5CD"/>
    <a:srgbClr val="990000"/>
    <a:srgbClr val="F6F5BD"/>
    <a:srgbClr val="EBAFAF"/>
    <a:srgbClr val="CCCCCC"/>
    <a:srgbClr val="8DBA84"/>
    <a:srgbClr val="8AD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57" autoAdjust="0"/>
    <p:restoredTop sz="94649" autoAdjust="0"/>
  </p:normalViewPr>
  <p:slideViewPr>
    <p:cSldViewPr snapToObjects="1">
      <p:cViewPr>
        <p:scale>
          <a:sx n="91" d="100"/>
          <a:sy n="91" d="100"/>
        </p:scale>
        <p:origin x="42" y="45"/>
      </p:cViewPr>
      <p:guideLst>
        <p:guide orient="horz" pos="25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4341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68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0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638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986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261456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Dynamic Memory Allocation: </a:t>
            </a:r>
            <a:br>
              <a:rPr lang="en-US" dirty="0"/>
            </a:br>
            <a:r>
              <a:rPr lang="en-US" dirty="0"/>
              <a:t>Basic Concepts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15-213: Introduction to Computer Systems	</a:t>
            </a:r>
            <a:br>
              <a:rPr lang="en-US" b="0" dirty="0"/>
            </a:br>
            <a:r>
              <a:rPr lang="en-US" sz="2000" b="0" dirty="0"/>
              <a:t>19</a:t>
            </a:r>
            <a:r>
              <a:rPr lang="en-US" sz="2000" b="0" baseline="30000" dirty="0"/>
              <a:t>th</a:t>
            </a:r>
            <a:r>
              <a:rPr lang="en-US" sz="2000" b="0" dirty="0"/>
              <a:t> Lecture, November 1, 2016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Phil Gibbons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64524" y="569913"/>
            <a:ext cx="7670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Goal: Throughput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04938"/>
            <a:ext cx="87010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Goals: maximize throughput and peak memory utilization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These goals are often conflicting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Number of completed requests per unit 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Example: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5,000 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dirty="0"/>
              <a:t> calls and 5,000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calls in 10 seconds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 is 1,000 operations/second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Goal: Peak Memory Utilization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1295400"/>
            <a:ext cx="8470900" cy="5216525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  <a:endParaRPr lang="en-GB" sz="1200" i="1" dirty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dirty="0"/>
              <a:t>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(p)</a:t>
            </a:r>
            <a:r>
              <a:rPr lang="en-GB" dirty="0"/>
              <a:t> results in a block with a </a:t>
            </a:r>
            <a:r>
              <a:rPr lang="en-GB" b="1" i="1" dirty="0">
                <a:solidFill>
                  <a:srgbClr val="C00000"/>
                </a:solidFill>
              </a:rPr>
              <a:t>payload</a:t>
            </a:r>
            <a:r>
              <a:rPr lang="en-GB" dirty="0"/>
              <a:t> of </a:t>
            </a:r>
            <a:r>
              <a:rPr lang="en-GB" b="1" dirty="0">
                <a:latin typeface="Courier New" pitchFamily="49" charset="0"/>
              </a:rPr>
              <a:t>p</a:t>
            </a:r>
            <a:r>
              <a:rPr lang="en-GB" dirty="0"/>
              <a:t> bytes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After request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baseline="-25000" dirty="0"/>
              <a:t> </a:t>
            </a:r>
            <a:r>
              <a:rPr lang="en-GB" dirty="0"/>
              <a:t>has completed, the </a:t>
            </a:r>
            <a:r>
              <a:rPr lang="en-GB" b="1" i="1" dirty="0">
                <a:solidFill>
                  <a:srgbClr val="C00000"/>
                </a:solidFill>
              </a:rPr>
              <a:t>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i="1" baseline="-25000" dirty="0"/>
              <a:t>  </a:t>
            </a:r>
            <a:r>
              <a:rPr lang="en-GB" dirty="0"/>
              <a:t>is the sum of currently allocated payloads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Current heap size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endParaRPr lang="en-GB" i="1" baseline="-25000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Assume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r>
              <a:rPr lang="en-GB" dirty="0"/>
              <a:t> is monotonically </a:t>
            </a:r>
            <a:r>
              <a:rPr lang="en-GB" dirty="0" err="1"/>
              <a:t>nondecreasing</a:t>
            </a:r>
            <a:endParaRPr lang="en-GB" dirty="0"/>
          </a:p>
          <a:p>
            <a:pPr lvl="2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i.e., heap only grows when allocator uses </a:t>
            </a:r>
            <a:r>
              <a:rPr lang="en-GB" b="1" dirty="0" err="1">
                <a:latin typeface="Courier New" pitchFamily="49" charset="0"/>
              </a:rPr>
              <a:t>sbrk</a:t>
            </a:r>
            <a:endParaRPr lang="en-GB" b="1" dirty="0">
              <a:latin typeface="Courier New" pitchFamily="49" charset="0"/>
            </a:endParaRP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Peak memory utilization after k+1 requests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err="1"/>
              <a:t>U</a:t>
            </a:r>
            <a:r>
              <a:rPr lang="en-GB" i="1" baseline="-25000" dirty="0" err="1"/>
              <a:t>k</a:t>
            </a:r>
            <a:r>
              <a:rPr lang="en-GB" i="1" dirty="0"/>
              <a:t> = ( </a:t>
            </a:r>
            <a:r>
              <a:rPr lang="en-GB" i="1" dirty="0" err="1"/>
              <a:t>max</a:t>
            </a:r>
            <a:r>
              <a:rPr lang="en-GB" i="1" baseline="-25000" dirty="0" err="1"/>
              <a:t>i≤k</a:t>
            </a:r>
            <a:r>
              <a:rPr lang="en-GB" i="1" dirty="0"/>
              <a:t> P</a:t>
            </a:r>
            <a:r>
              <a:rPr lang="en-GB" i="1" baseline="-25000" dirty="0"/>
              <a:t>i </a:t>
            </a:r>
            <a:r>
              <a:rPr lang="en-GB" i="1" dirty="0"/>
              <a:t>)  / 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endParaRPr lang="en-GB" i="1" baseline="-25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Poor memory utilization caused by </a:t>
            </a:r>
            <a:r>
              <a:rPr lang="en-GB" i="1">
                <a:solidFill>
                  <a:srgbClr val="C00000"/>
                </a:solidFill>
              </a:rPr>
              <a:t>fragmentation</a:t>
            </a:r>
            <a:endParaRPr lang="en-GB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>
                <a:solidFill>
                  <a:srgbClr val="C00000"/>
                </a:solidFill>
                <a:ea typeface="+mn-ea"/>
                <a:cs typeface="+mn-cs"/>
              </a:rPr>
              <a:t>internal</a:t>
            </a:r>
            <a:r>
              <a:rPr lang="en-GB"/>
              <a:t>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>
                <a:solidFill>
                  <a:srgbClr val="C00000"/>
                </a:solidFill>
                <a:ea typeface="+mn-ea"/>
                <a:cs typeface="+mn-cs"/>
              </a:rPr>
              <a:t>external</a:t>
            </a:r>
            <a:r>
              <a:rPr lang="en-GB"/>
              <a:t> fragmentation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73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Internal Fragmentation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7" cy="5408612"/>
          </a:xfrm>
          <a:ln/>
        </p:spPr>
        <p:txBody>
          <a:bodyPr/>
          <a:lstStyle/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For a given block, </a:t>
            </a:r>
            <a:r>
              <a:rPr lang="en-GB" sz="2200" i="1" dirty="0">
                <a:solidFill>
                  <a:srgbClr val="C00000"/>
                </a:solidFill>
              </a:rPr>
              <a:t>internal fragmentation </a:t>
            </a:r>
            <a:r>
              <a:rPr lang="en-GB" sz="2200" dirty="0"/>
              <a:t>occurs if payload is smaller than block size</a:t>
            </a:r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Caused by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Overhead of maintaining heap data structures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Padding for alignment purposes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Explicit policy decisions </a:t>
            </a:r>
            <a:br>
              <a:rPr lang="en-GB" dirty="0">
                <a:ea typeface="+mn-ea"/>
                <a:cs typeface="+mn-cs"/>
              </a:rPr>
            </a:br>
            <a:r>
              <a:rPr lang="en-GB" dirty="0">
                <a:ea typeface="+mn-ea"/>
                <a:cs typeface="+mn-cs"/>
              </a:rPr>
              <a:t>(e.g., to return a big block to satisfy a small request)</a:t>
            </a:r>
            <a:endParaRPr lang="en-GB" sz="2200" dirty="0"/>
          </a:p>
          <a:p>
            <a:pPr>
              <a:lnSpc>
                <a:spcPct val="88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Depends only on the pattern of </a:t>
            </a:r>
            <a:r>
              <a:rPr lang="en-GB" sz="2200" i="1" dirty="0">
                <a:solidFill>
                  <a:srgbClr val="C00000"/>
                </a:solidFill>
              </a:rPr>
              <a:t>previous</a:t>
            </a:r>
            <a:r>
              <a:rPr lang="en-GB" sz="2200" dirty="0"/>
              <a:t> requests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Thus, easy to measure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94846" y="2895600"/>
            <a:ext cx="28194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9142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328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148335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6321425" y="3200400"/>
            <a:ext cx="765175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 rot="16200000">
            <a:off x="4350559" y="495300"/>
            <a:ext cx="304800" cy="43434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84773" y="2133600"/>
            <a:ext cx="6418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>
                <a:latin typeface="Calibri" pitchFamily="34" charset="0"/>
              </a:rPr>
              <a:t>lock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84814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057400" y="3200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Depends on the pattern of future requests</a:t>
            </a:r>
          </a:p>
          <a:p>
            <a:pPr lv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Thus, difficult to measure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323656" y="4876800"/>
            <a:ext cx="2663206" cy="354906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malloc(7*SIZ)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200400" y="4782744"/>
            <a:ext cx="4508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 (what would happen now?)</a:t>
            </a:r>
          </a:p>
        </p:txBody>
      </p:sp>
      <p:sp>
        <p:nvSpPr>
          <p:cNvPr id="82" name="Text Box 19"/>
          <p:cNvSpPr txBox="1">
            <a:spLocks noChangeArrowheads="1"/>
          </p:cNvSpPr>
          <p:nvPr/>
        </p:nvSpPr>
        <p:spPr bwMode="auto">
          <a:xfrm>
            <a:off x="5278437" y="500547"/>
            <a:ext cx="3352498" cy="354906"/>
          </a:xfrm>
          <a:prstGeom prst="rect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#define SIZ </a:t>
            </a:r>
            <a:r>
              <a:rPr lang="en-GB" sz="1800" b="1" dirty="0" err="1">
                <a:latin typeface="Courier New" pitchFamily="49" charset="0"/>
              </a:rPr>
              <a:t>sizeof</a:t>
            </a:r>
            <a:r>
              <a:rPr lang="en-GB" sz="1800" b="1" dirty="0">
                <a:latin typeface="Courier New" pitchFamily="49" charset="0"/>
              </a:rPr>
              <a:t>(</a:t>
            </a:r>
            <a:r>
              <a:rPr lang="en-GB" sz="1800" b="1" dirty="0" err="1">
                <a:latin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76831" y="2362200"/>
            <a:ext cx="2663206" cy="354906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p1 = malloc(4*SIZ)</a:t>
            </a:r>
          </a:p>
        </p:txBody>
      </p:sp>
      <p:sp>
        <p:nvSpPr>
          <p:cNvPr id="84" name="Text Box 37"/>
          <p:cNvSpPr txBox="1">
            <a:spLocks noChangeArrowheads="1"/>
          </p:cNvSpPr>
          <p:nvPr/>
        </p:nvSpPr>
        <p:spPr bwMode="auto">
          <a:xfrm>
            <a:off x="176831" y="2971800"/>
            <a:ext cx="2663206" cy="3549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p2 = malloc(5*SIZ)</a:t>
            </a:r>
          </a:p>
        </p:txBody>
      </p:sp>
      <p:sp>
        <p:nvSpPr>
          <p:cNvPr id="85" name="Text Box 55"/>
          <p:cNvSpPr txBox="1">
            <a:spLocks noChangeArrowheads="1"/>
          </p:cNvSpPr>
          <p:nvPr/>
        </p:nvSpPr>
        <p:spPr bwMode="auto">
          <a:xfrm>
            <a:off x="176831" y="3657600"/>
            <a:ext cx="2663206" cy="354906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p3 = malloc(6*SIZ)</a:t>
            </a:r>
          </a:p>
        </p:txBody>
      </p:sp>
      <p:sp>
        <p:nvSpPr>
          <p:cNvPr id="86" name="Text Box 73"/>
          <p:cNvSpPr txBox="1">
            <a:spLocks noChangeArrowheads="1"/>
          </p:cNvSpPr>
          <p:nvPr/>
        </p:nvSpPr>
        <p:spPr bwMode="auto">
          <a:xfrm>
            <a:off x="533400" y="4263096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2992437" y="2393950"/>
            <a:ext cx="5486400" cy="304800"/>
            <a:chOff x="2992437" y="1614488"/>
            <a:chExt cx="5486400" cy="304800"/>
          </a:xfrm>
        </p:grpSpPr>
        <p:grpSp>
          <p:nvGrpSpPr>
            <p:cNvPr id="88" name="Group 87"/>
            <p:cNvGrpSpPr/>
            <p:nvPr/>
          </p:nvGrpSpPr>
          <p:grpSpPr>
            <a:xfrm>
              <a:off x="2992437" y="1614488"/>
              <a:ext cx="5181600" cy="304800"/>
              <a:chOff x="3006724" y="1614488"/>
              <a:chExt cx="5181600" cy="304800"/>
            </a:xfrm>
          </p:grpSpPr>
          <p:sp>
            <p:nvSpPr>
              <p:cNvPr id="90" name="Rectangle 2"/>
              <p:cNvSpPr>
                <a:spLocks noChangeArrowheads="1"/>
              </p:cNvSpPr>
              <p:nvPr/>
            </p:nvSpPr>
            <p:spPr bwMode="auto">
              <a:xfrm>
                <a:off x="30067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3"/>
              <p:cNvSpPr>
                <a:spLocks noChangeArrowheads="1"/>
              </p:cNvSpPr>
              <p:nvPr/>
            </p:nvSpPr>
            <p:spPr bwMode="auto">
              <a:xfrm>
                <a:off x="33115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4"/>
              <p:cNvSpPr>
                <a:spLocks noChangeArrowheads="1"/>
              </p:cNvSpPr>
              <p:nvPr/>
            </p:nvSpPr>
            <p:spPr bwMode="auto">
              <a:xfrm>
                <a:off x="36163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5"/>
              <p:cNvSpPr>
                <a:spLocks noChangeArrowheads="1"/>
              </p:cNvSpPr>
              <p:nvPr/>
            </p:nvSpPr>
            <p:spPr bwMode="auto">
              <a:xfrm>
                <a:off x="39211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6"/>
              <p:cNvSpPr>
                <a:spLocks noChangeArrowheads="1"/>
              </p:cNvSpPr>
              <p:nvPr/>
            </p:nvSpPr>
            <p:spPr bwMode="auto">
              <a:xfrm>
                <a:off x="4225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4530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8"/>
              <p:cNvSpPr>
                <a:spLocks noChangeArrowheads="1"/>
              </p:cNvSpPr>
              <p:nvPr/>
            </p:nvSpPr>
            <p:spPr bwMode="auto">
              <a:xfrm>
                <a:off x="4835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9"/>
              <p:cNvSpPr>
                <a:spLocks noChangeArrowheads="1"/>
              </p:cNvSpPr>
              <p:nvPr/>
            </p:nvSpPr>
            <p:spPr bwMode="auto">
              <a:xfrm>
                <a:off x="5140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"/>
              <p:cNvSpPr>
                <a:spLocks noChangeArrowheads="1"/>
              </p:cNvSpPr>
              <p:nvPr/>
            </p:nvSpPr>
            <p:spPr bwMode="auto">
              <a:xfrm>
                <a:off x="5445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"/>
              <p:cNvSpPr>
                <a:spLocks noChangeArrowheads="1"/>
              </p:cNvSpPr>
              <p:nvPr/>
            </p:nvSpPr>
            <p:spPr bwMode="auto">
              <a:xfrm>
                <a:off x="5749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2"/>
              <p:cNvSpPr>
                <a:spLocks noChangeArrowheads="1"/>
              </p:cNvSpPr>
              <p:nvPr/>
            </p:nvSpPr>
            <p:spPr bwMode="auto">
              <a:xfrm>
                <a:off x="6054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3"/>
              <p:cNvSpPr>
                <a:spLocks noChangeArrowheads="1"/>
              </p:cNvSpPr>
              <p:nvPr/>
            </p:nvSpPr>
            <p:spPr bwMode="auto">
              <a:xfrm>
                <a:off x="6359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4"/>
              <p:cNvSpPr>
                <a:spLocks noChangeArrowheads="1"/>
              </p:cNvSpPr>
              <p:nvPr/>
            </p:nvSpPr>
            <p:spPr bwMode="auto">
              <a:xfrm>
                <a:off x="6664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5"/>
              <p:cNvSpPr>
                <a:spLocks noChangeArrowheads="1"/>
              </p:cNvSpPr>
              <p:nvPr/>
            </p:nvSpPr>
            <p:spPr bwMode="auto">
              <a:xfrm>
                <a:off x="6969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6"/>
              <p:cNvSpPr>
                <a:spLocks noChangeArrowheads="1"/>
              </p:cNvSpPr>
              <p:nvPr/>
            </p:nvSpPr>
            <p:spPr bwMode="auto">
              <a:xfrm>
                <a:off x="7273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7"/>
              <p:cNvSpPr>
                <a:spLocks noChangeArrowheads="1"/>
              </p:cNvSpPr>
              <p:nvPr/>
            </p:nvSpPr>
            <p:spPr bwMode="auto">
              <a:xfrm>
                <a:off x="7578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8"/>
              <p:cNvSpPr>
                <a:spLocks noChangeArrowheads="1"/>
              </p:cNvSpPr>
              <p:nvPr/>
            </p:nvSpPr>
            <p:spPr bwMode="auto">
              <a:xfrm>
                <a:off x="7883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89" name="Rectangle 9"/>
            <p:cNvSpPr>
              <a:spLocks noChangeArrowheads="1"/>
            </p:cNvSpPr>
            <p:nvPr/>
          </p:nvSpPr>
          <p:spPr bwMode="auto">
            <a:xfrm>
              <a:off x="8174037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992437" y="3008875"/>
            <a:ext cx="5486400" cy="304800"/>
            <a:chOff x="2992437" y="2501901"/>
            <a:chExt cx="5486400" cy="304800"/>
          </a:xfrm>
        </p:grpSpPr>
        <p:sp>
          <p:nvSpPr>
            <p:cNvPr id="108" name="Rectangle 20"/>
            <p:cNvSpPr>
              <a:spLocks noChangeArrowheads="1"/>
            </p:cNvSpPr>
            <p:nvPr/>
          </p:nvSpPr>
          <p:spPr bwMode="auto">
            <a:xfrm>
              <a:off x="29924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21"/>
            <p:cNvSpPr>
              <a:spLocks noChangeArrowheads="1"/>
            </p:cNvSpPr>
            <p:nvPr/>
          </p:nvSpPr>
          <p:spPr bwMode="auto">
            <a:xfrm>
              <a:off x="32972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22"/>
            <p:cNvSpPr>
              <a:spLocks noChangeArrowheads="1"/>
            </p:cNvSpPr>
            <p:nvPr/>
          </p:nvSpPr>
          <p:spPr bwMode="auto">
            <a:xfrm>
              <a:off x="36020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23"/>
            <p:cNvSpPr>
              <a:spLocks noChangeArrowheads="1"/>
            </p:cNvSpPr>
            <p:nvPr/>
          </p:nvSpPr>
          <p:spPr bwMode="auto">
            <a:xfrm>
              <a:off x="39068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Rectangle 24"/>
            <p:cNvSpPr>
              <a:spLocks noChangeArrowheads="1"/>
            </p:cNvSpPr>
            <p:nvPr/>
          </p:nvSpPr>
          <p:spPr bwMode="auto">
            <a:xfrm>
              <a:off x="42116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Rectangle 25"/>
            <p:cNvSpPr>
              <a:spLocks noChangeArrowheads="1"/>
            </p:cNvSpPr>
            <p:nvPr/>
          </p:nvSpPr>
          <p:spPr bwMode="auto">
            <a:xfrm>
              <a:off x="45164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Rectangle 26"/>
            <p:cNvSpPr>
              <a:spLocks noChangeArrowheads="1"/>
            </p:cNvSpPr>
            <p:nvPr/>
          </p:nvSpPr>
          <p:spPr bwMode="auto">
            <a:xfrm>
              <a:off x="48212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Rectangle 27"/>
            <p:cNvSpPr>
              <a:spLocks noChangeArrowheads="1"/>
            </p:cNvSpPr>
            <p:nvPr/>
          </p:nvSpPr>
          <p:spPr bwMode="auto">
            <a:xfrm>
              <a:off x="51260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Rectangle 28"/>
            <p:cNvSpPr>
              <a:spLocks noChangeArrowheads="1"/>
            </p:cNvSpPr>
            <p:nvPr/>
          </p:nvSpPr>
          <p:spPr bwMode="auto">
            <a:xfrm>
              <a:off x="54308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29"/>
            <p:cNvSpPr>
              <a:spLocks noChangeArrowheads="1"/>
            </p:cNvSpPr>
            <p:nvPr/>
          </p:nvSpPr>
          <p:spPr bwMode="auto">
            <a:xfrm>
              <a:off x="5735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30"/>
            <p:cNvSpPr>
              <a:spLocks noChangeArrowheads="1"/>
            </p:cNvSpPr>
            <p:nvPr/>
          </p:nvSpPr>
          <p:spPr bwMode="auto">
            <a:xfrm>
              <a:off x="6040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Rectangle 31"/>
            <p:cNvSpPr>
              <a:spLocks noChangeArrowheads="1"/>
            </p:cNvSpPr>
            <p:nvPr/>
          </p:nvSpPr>
          <p:spPr bwMode="auto">
            <a:xfrm>
              <a:off x="6345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Rectangle 32"/>
            <p:cNvSpPr>
              <a:spLocks noChangeArrowheads="1"/>
            </p:cNvSpPr>
            <p:nvPr/>
          </p:nvSpPr>
          <p:spPr bwMode="auto">
            <a:xfrm>
              <a:off x="6650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Rectangle 33"/>
            <p:cNvSpPr>
              <a:spLocks noChangeArrowheads="1"/>
            </p:cNvSpPr>
            <p:nvPr/>
          </p:nvSpPr>
          <p:spPr bwMode="auto">
            <a:xfrm>
              <a:off x="69548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2" name="Rectangle 34"/>
            <p:cNvSpPr>
              <a:spLocks noChangeArrowheads="1"/>
            </p:cNvSpPr>
            <p:nvPr/>
          </p:nvSpPr>
          <p:spPr bwMode="auto">
            <a:xfrm>
              <a:off x="7259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35"/>
            <p:cNvSpPr>
              <a:spLocks noChangeArrowheads="1"/>
            </p:cNvSpPr>
            <p:nvPr/>
          </p:nvSpPr>
          <p:spPr bwMode="auto">
            <a:xfrm>
              <a:off x="7564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Rectangle 36"/>
            <p:cNvSpPr>
              <a:spLocks noChangeArrowheads="1"/>
            </p:cNvSpPr>
            <p:nvPr/>
          </p:nvSpPr>
          <p:spPr bwMode="auto">
            <a:xfrm>
              <a:off x="7869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Rectangle 9"/>
            <p:cNvSpPr>
              <a:spLocks noChangeArrowheads="1"/>
            </p:cNvSpPr>
            <p:nvPr/>
          </p:nvSpPr>
          <p:spPr bwMode="auto">
            <a:xfrm>
              <a:off x="8174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992437" y="3681785"/>
            <a:ext cx="5486400" cy="304800"/>
            <a:chOff x="2992437" y="3389313"/>
            <a:chExt cx="5486400" cy="304800"/>
          </a:xfrm>
        </p:grpSpPr>
        <p:sp>
          <p:nvSpPr>
            <p:cNvPr id="127" name="Rectangle 38"/>
            <p:cNvSpPr>
              <a:spLocks noChangeArrowheads="1"/>
            </p:cNvSpPr>
            <p:nvPr/>
          </p:nvSpPr>
          <p:spPr bwMode="auto">
            <a:xfrm>
              <a:off x="29924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Rectangle 39"/>
            <p:cNvSpPr>
              <a:spLocks noChangeArrowheads="1"/>
            </p:cNvSpPr>
            <p:nvPr/>
          </p:nvSpPr>
          <p:spPr bwMode="auto">
            <a:xfrm>
              <a:off x="32972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40"/>
            <p:cNvSpPr>
              <a:spLocks noChangeArrowheads="1"/>
            </p:cNvSpPr>
            <p:nvPr/>
          </p:nvSpPr>
          <p:spPr bwMode="auto">
            <a:xfrm>
              <a:off x="36020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41"/>
            <p:cNvSpPr>
              <a:spLocks noChangeArrowheads="1"/>
            </p:cNvSpPr>
            <p:nvPr/>
          </p:nvSpPr>
          <p:spPr bwMode="auto">
            <a:xfrm>
              <a:off x="39068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42"/>
            <p:cNvSpPr>
              <a:spLocks noChangeArrowheads="1"/>
            </p:cNvSpPr>
            <p:nvPr/>
          </p:nvSpPr>
          <p:spPr bwMode="auto">
            <a:xfrm>
              <a:off x="42116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43"/>
            <p:cNvSpPr>
              <a:spLocks noChangeArrowheads="1"/>
            </p:cNvSpPr>
            <p:nvPr/>
          </p:nvSpPr>
          <p:spPr bwMode="auto">
            <a:xfrm>
              <a:off x="45164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Rectangle 44"/>
            <p:cNvSpPr>
              <a:spLocks noChangeArrowheads="1"/>
            </p:cNvSpPr>
            <p:nvPr/>
          </p:nvSpPr>
          <p:spPr bwMode="auto">
            <a:xfrm>
              <a:off x="48212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45"/>
            <p:cNvSpPr>
              <a:spLocks noChangeArrowheads="1"/>
            </p:cNvSpPr>
            <p:nvPr/>
          </p:nvSpPr>
          <p:spPr bwMode="auto">
            <a:xfrm>
              <a:off x="51260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46"/>
            <p:cNvSpPr>
              <a:spLocks noChangeArrowheads="1"/>
            </p:cNvSpPr>
            <p:nvPr/>
          </p:nvSpPr>
          <p:spPr bwMode="auto">
            <a:xfrm>
              <a:off x="54308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47"/>
            <p:cNvSpPr>
              <a:spLocks noChangeArrowheads="1"/>
            </p:cNvSpPr>
            <p:nvPr/>
          </p:nvSpPr>
          <p:spPr bwMode="auto">
            <a:xfrm>
              <a:off x="5735637" y="3389313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Rectangle 48"/>
            <p:cNvSpPr>
              <a:spLocks noChangeArrowheads="1"/>
            </p:cNvSpPr>
            <p:nvPr/>
          </p:nvSpPr>
          <p:spPr bwMode="auto">
            <a:xfrm>
              <a:off x="6040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Rectangle 49"/>
            <p:cNvSpPr>
              <a:spLocks noChangeArrowheads="1"/>
            </p:cNvSpPr>
            <p:nvPr/>
          </p:nvSpPr>
          <p:spPr bwMode="auto">
            <a:xfrm>
              <a:off x="63452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Rectangle 50"/>
            <p:cNvSpPr>
              <a:spLocks noChangeArrowheads="1"/>
            </p:cNvSpPr>
            <p:nvPr/>
          </p:nvSpPr>
          <p:spPr bwMode="auto">
            <a:xfrm>
              <a:off x="66500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Rectangle 51"/>
            <p:cNvSpPr>
              <a:spLocks noChangeArrowheads="1"/>
            </p:cNvSpPr>
            <p:nvPr/>
          </p:nvSpPr>
          <p:spPr bwMode="auto">
            <a:xfrm>
              <a:off x="69548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Rectangle 52"/>
            <p:cNvSpPr>
              <a:spLocks noChangeArrowheads="1"/>
            </p:cNvSpPr>
            <p:nvPr/>
          </p:nvSpPr>
          <p:spPr bwMode="auto">
            <a:xfrm>
              <a:off x="72596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Rectangle 53"/>
            <p:cNvSpPr>
              <a:spLocks noChangeArrowheads="1"/>
            </p:cNvSpPr>
            <p:nvPr/>
          </p:nvSpPr>
          <p:spPr bwMode="auto">
            <a:xfrm>
              <a:off x="7564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Rectangle 54"/>
            <p:cNvSpPr>
              <a:spLocks noChangeArrowheads="1"/>
            </p:cNvSpPr>
            <p:nvPr/>
          </p:nvSpPr>
          <p:spPr bwMode="auto">
            <a:xfrm>
              <a:off x="78692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Rectangle 9"/>
            <p:cNvSpPr>
              <a:spLocks noChangeArrowheads="1"/>
            </p:cNvSpPr>
            <p:nvPr/>
          </p:nvSpPr>
          <p:spPr bwMode="auto">
            <a:xfrm>
              <a:off x="81740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2992437" y="4290201"/>
            <a:ext cx="5486400" cy="309446"/>
            <a:chOff x="2992437" y="4272080"/>
            <a:chExt cx="5486400" cy="309446"/>
          </a:xfrm>
        </p:grpSpPr>
        <p:sp>
          <p:nvSpPr>
            <p:cNvPr id="146" name="Rectangle 56"/>
            <p:cNvSpPr>
              <a:spLocks noChangeArrowheads="1"/>
            </p:cNvSpPr>
            <p:nvPr/>
          </p:nvSpPr>
          <p:spPr bwMode="auto">
            <a:xfrm>
              <a:off x="29924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Rectangle 57"/>
            <p:cNvSpPr>
              <a:spLocks noChangeArrowheads="1"/>
            </p:cNvSpPr>
            <p:nvPr/>
          </p:nvSpPr>
          <p:spPr bwMode="auto">
            <a:xfrm>
              <a:off x="32972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Rectangle 58"/>
            <p:cNvSpPr>
              <a:spLocks noChangeArrowheads="1"/>
            </p:cNvSpPr>
            <p:nvPr/>
          </p:nvSpPr>
          <p:spPr bwMode="auto">
            <a:xfrm>
              <a:off x="36020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Rectangle 59"/>
            <p:cNvSpPr>
              <a:spLocks noChangeArrowheads="1"/>
            </p:cNvSpPr>
            <p:nvPr/>
          </p:nvSpPr>
          <p:spPr bwMode="auto">
            <a:xfrm>
              <a:off x="39068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Rectangle 60"/>
            <p:cNvSpPr>
              <a:spLocks noChangeArrowheads="1"/>
            </p:cNvSpPr>
            <p:nvPr/>
          </p:nvSpPr>
          <p:spPr bwMode="auto">
            <a:xfrm>
              <a:off x="42116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Rectangle 61"/>
            <p:cNvSpPr>
              <a:spLocks noChangeArrowheads="1"/>
            </p:cNvSpPr>
            <p:nvPr/>
          </p:nvSpPr>
          <p:spPr bwMode="auto">
            <a:xfrm>
              <a:off x="45164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Rectangle 62"/>
            <p:cNvSpPr>
              <a:spLocks noChangeArrowheads="1"/>
            </p:cNvSpPr>
            <p:nvPr/>
          </p:nvSpPr>
          <p:spPr bwMode="auto">
            <a:xfrm>
              <a:off x="4821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Rectangle 63"/>
            <p:cNvSpPr>
              <a:spLocks noChangeArrowheads="1"/>
            </p:cNvSpPr>
            <p:nvPr/>
          </p:nvSpPr>
          <p:spPr bwMode="auto">
            <a:xfrm>
              <a:off x="51260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Rectangle 64"/>
            <p:cNvSpPr>
              <a:spLocks noChangeArrowheads="1"/>
            </p:cNvSpPr>
            <p:nvPr/>
          </p:nvSpPr>
          <p:spPr bwMode="auto">
            <a:xfrm>
              <a:off x="54308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Rectangle 65"/>
            <p:cNvSpPr>
              <a:spLocks noChangeArrowheads="1"/>
            </p:cNvSpPr>
            <p:nvPr/>
          </p:nvSpPr>
          <p:spPr bwMode="auto">
            <a:xfrm>
              <a:off x="5735637" y="4276726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Rectangle 66"/>
            <p:cNvSpPr>
              <a:spLocks noChangeArrowheads="1"/>
            </p:cNvSpPr>
            <p:nvPr/>
          </p:nvSpPr>
          <p:spPr bwMode="auto">
            <a:xfrm>
              <a:off x="6040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Rectangle 67"/>
            <p:cNvSpPr>
              <a:spLocks noChangeArrowheads="1"/>
            </p:cNvSpPr>
            <p:nvPr/>
          </p:nvSpPr>
          <p:spPr bwMode="auto">
            <a:xfrm>
              <a:off x="63452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Rectangle 68"/>
            <p:cNvSpPr>
              <a:spLocks noChangeArrowheads="1"/>
            </p:cNvSpPr>
            <p:nvPr/>
          </p:nvSpPr>
          <p:spPr bwMode="auto">
            <a:xfrm>
              <a:off x="66500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Rectangle 69"/>
            <p:cNvSpPr>
              <a:spLocks noChangeArrowheads="1"/>
            </p:cNvSpPr>
            <p:nvPr/>
          </p:nvSpPr>
          <p:spPr bwMode="auto">
            <a:xfrm>
              <a:off x="69548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Rectangle 70"/>
            <p:cNvSpPr>
              <a:spLocks noChangeArrowheads="1"/>
            </p:cNvSpPr>
            <p:nvPr/>
          </p:nvSpPr>
          <p:spPr bwMode="auto">
            <a:xfrm>
              <a:off x="72596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Rectangle 71"/>
            <p:cNvSpPr>
              <a:spLocks noChangeArrowheads="1"/>
            </p:cNvSpPr>
            <p:nvPr/>
          </p:nvSpPr>
          <p:spPr bwMode="auto">
            <a:xfrm>
              <a:off x="7564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Rectangle 72"/>
            <p:cNvSpPr>
              <a:spLocks noChangeArrowheads="1"/>
            </p:cNvSpPr>
            <p:nvPr/>
          </p:nvSpPr>
          <p:spPr bwMode="auto">
            <a:xfrm>
              <a:off x="7869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9"/>
            <p:cNvSpPr>
              <a:spLocks noChangeArrowheads="1"/>
            </p:cNvSpPr>
            <p:nvPr/>
          </p:nvSpPr>
          <p:spPr bwMode="auto">
            <a:xfrm>
              <a:off x="8174037" y="427208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Issues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know how much memory to free given just a pointer?</a:t>
            </a:r>
          </a:p>
          <a:p>
            <a:endParaRPr lang="en-US" dirty="0"/>
          </a:p>
          <a:p>
            <a:r>
              <a:rPr lang="en-US" dirty="0"/>
              <a:t>How do we keep track of the free blocks?</a:t>
            </a:r>
          </a:p>
          <a:p>
            <a:endParaRPr lang="en-US" dirty="0"/>
          </a:p>
          <a:p>
            <a:r>
              <a:rPr lang="en-US" dirty="0"/>
              <a:t>What do we do with the extra space when allocating a structure that is smaller than the free block it is placed in?</a:t>
            </a:r>
          </a:p>
          <a:p>
            <a:endParaRPr lang="en-US" dirty="0"/>
          </a:p>
          <a:p>
            <a:r>
              <a:rPr lang="en-US" dirty="0"/>
              <a:t>How do we pick a block to use for allocation -- many might fit?</a:t>
            </a:r>
          </a:p>
          <a:p>
            <a:endParaRPr lang="en-US" dirty="0"/>
          </a:p>
          <a:p>
            <a:r>
              <a:rPr lang="en-US" dirty="0"/>
              <a:t>How do we reinsert freed block?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How Much to Free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method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Keep the length of a block in the word preceding the block.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This word is often called the </a:t>
            </a:r>
            <a:r>
              <a:rPr lang="en-GB" b="1" i="1" dirty="0">
                <a:solidFill>
                  <a:srgbClr val="C00000"/>
                </a:solidFill>
              </a:rPr>
              <a:t>header field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dirty="0"/>
              <a:t>or</a:t>
            </a:r>
            <a:r>
              <a:rPr lang="en-GB" i="1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header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Requires an extra word for every allocated block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41305" y="4014429"/>
            <a:ext cx="2403520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p0 = malloc(4*SIZ)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410200" y="3733800"/>
            <a:ext cx="4254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5114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8162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1210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4258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7306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0354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402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450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498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5594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8642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690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4738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7786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083425" y="4343400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778625" y="41662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85228" y="5665237"/>
            <a:ext cx="1169208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free(p0)</a:t>
            </a:r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4914985" y="5129816"/>
            <a:ext cx="995507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>
                <a:latin typeface="Calibri" pitchFamily="34" charset="0"/>
              </a:rPr>
              <a:t>lock size</a:t>
            </a:r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6071611" y="5129816"/>
            <a:ext cx="93196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Payload</a:t>
            </a:r>
            <a:br>
              <a:rPr lang="en-GB" sz="1600" dirty="0">
                <a:latin typeface="Calibri" pitchFamily="34" charset="0"/>
              </a:rPr>
            </a:br>
            <a:r>
              <a:rPr lang="en-GB" sz="1600" dirty="0">
                <a:latin typeface="Calibri" pitchFamily="34" charset="0"/>
              </a:rPr>
              <a:t>(aligned)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5612113" y="40386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254625" y="4343400"/>
            <a:ext cx="30480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5</a:t>
            </a: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254625" y="41662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9" name="Straight Arrow Connector 68"/>
          <p:cNvCxnSpPr>
            <a:endCxn id="67" idx="2"/>
          </p:cNvCxnSpPr>
          <p:nvPr/>
        </p:nvCxnSpPr>
        <p:spPr bwMode="auto">
          <a:xfrm rot="16200000" flipV="1">
            <a:off x="5179695" y="4875530"/>
            <a:ext cx="457200" cy="2539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endCxn id="50" idx="2"/>
          </p:cNvCxnSpPr>
          <p:nvPr/>
        </p:nvCxnSpPr>
        <p:spPr bwMode="auto">
          <a:xfrm flipH="1" flipV="1">
            <a:off x="5711825" y="4648200"/>
            <a:ext cx="8225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endCxn id="51" idx="2"/>
          </p:cNvCxnSpPr>
          <p:nvPr/>
        </p:nvCxnSpPr>
        <p:spPr bwMode="auto">
          <a:xfrm flipH="1" flipV="1">
            <a:off x="6016625" y="4648200"/>
            <a:ext cx="5177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endCxn id="52" idx="2"/>
          </p:cNvCxnSpPr>
          <p:nvPr/>
        </p:nvCxnSpPr>
        <p:spPr bwMode="auto">
          <a:xfrm flipH="1" flipV="1">
            <a:off x="6321425" y="4648200"/>
            <a:ext cx="2129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endCxn id="53" idx="2"/>
          </p:cNvCxnSpPr>
          <p:nvPr/>
        </p:nvCxnSpPr>
        <p:spPr bwMode="auto">
          <a:xfrm flipV="1">
            <a:off x="6534418" y="4648200"/>
            <a:ext cx="91807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57" name="Group 56"/>
          <p:cNvGrpSpPr/>
          <p:nvPr/>
        </p:nvGrpSpPr>
        <p:grpSpPr>
          <a:xfrm>
            <a:off x="2511425" y="3200400"/>
            <a:ext cx="5489575" cy="304800"/>
            <a:chOff x="2511425" y="3200400"/>
            <a:chExt cx="5489575" cy="30480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5114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8162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1210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258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7306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354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3402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6450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9498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55594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8642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61690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4738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67786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7083425" y="3200400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73882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2546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7696200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73882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7696200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2474754" y="5991225"/>
            <a:ext cx="5489575" cy="304800"/>
            <a:chOff x="2511425" y="3200400"/>
            <a:chExt cx="5489575" cy="304800"/>
          </a:xfrm>
        </p:grpSpPr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25114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28162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31210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34258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7306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40354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3402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6450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49498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55594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58642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61690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4738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7786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7083425" y="3200400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7388225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5254625" y="32004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7696200" y="32004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71469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 Red-Black tree) with pointers within each free block, and the length used as a key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2981432" y="1959678"/>
            <a:ext cx="1819168" cy="231374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8387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515332" y="1739897"/>
            <a:ext cx="1507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to tag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each block as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allocated/free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67893" y="3791634"/>
            <a:ext cx="131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space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for pointers</a:t>
            </a:r>
          </a:p>
        </p:txBody>
      </p:sp>
      <p:sp>
        <p:nvSpPr>
          <p:cNvPr id="46" name="Text Box 410"/>
          <p:cNvSpPr txBox="1">
            <a:spLocks noChangeAspect="1" noChangeArrowheads="1"/>
          </p:cNvSpPr>
          <p:nvPr/>
        </p:nvSpPr>
        <p:spPr bwMode="auto">
          <a:xfrm>
            <a:off x="916875" y="1905481"/>
            <a:ext cx="835725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Unused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288544" y="2209800"/>
            <a:ext cx="5188456" cy="311019"/>
            <a:chOff x="1288544" y="2209800"/>
            <a:chExt cx="5188456" cy="311019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+mn-lt"/>
                </a:rPr>
                <a:t>6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+mn-lt"/>
                </a:rPr>
                <a:t>4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288544" y="2216019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22111" y="3962399"/>
            <a:ext cx="5181600" cy="304800"/>
            <a:chOff x="1295400" y="2209800"/>
            <a:chExt cx="5181600" cy="304800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+mn-lt"/>
                </a:rPr>
                <a:t>6</a:t>
              </a: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+mn-lt"/>
                </a:rPr>
                <a:t>4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65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295400" y="2209800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+mn-lt"/>
              </a:endParaRPr>
            </a:p>
          </p:txBody>
        </p:sp>
      </p:grpSp>
      <p:sp>
        <p:nvSpPr>
          <p:cNvPr id="41" name="Freeform 38"/>
          <p:cNvSpPr>
            <a:spLocks/>
          </p:cNvSpPr>
          <p:nvPr/>
        </p:nvSpPr>
        <p:spPr bwMode="auto">
          <a:xfrm>
            <a:off x="2076381" y="3550334"/>
            <a:ext cx="2733568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5103805" y="3621689"/>
            <a:ext cx="1677996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Basic concepts</a:t>
            </a:r>
          </a:p>
          <a:p>
            <a:r>
              <a:rPr lang="en-US" dirty="0"/>
              <a:t>Implicit free lists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376" y="473676"/>
            <a:ext cx="6591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Method 1: Implicit Free List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92212"/>
            <a:ext cx="8255000" cy="21605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each block we need both size and allocation status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Could store this information in two words: wasteful!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trick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blocks are aligned, some low-order address bits are always 0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Instead of storing an always-0 bit, use it as an allocated/free flag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reading the Size word, must mask out this bit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971800" y="4279900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423604" y="3610125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21724" y="4707924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971800" y="4660900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006975" y="4302556"/>
            <a:ext cx="2329982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343400" y="42799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2971800" y="5943600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>
                <a:latin typeface="Calibri" pitchFamily="34" charset="0"/>
              </a:rPr>
              <a:t>ptional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33" name="AutoShape 8"/>
          <p:cNvSpPr>
            <a:spLocks/>
          </p:cNvSpPr>
          <p:nvPr/>
        </p:nvSpPr>
        <p:spPr bwMode="auto">
          <a:xfrm rot="16200000">
            <a:off x="3695702" y="3222024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concepts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Implicit free lists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Implicit Free List Example</a:t>
            </a:r>
          </a:p>
        </p:txBody>
      </p:sp>
      <p:sp>
        <p:nvSpPr>
          <p:cNvPr id="25" name="Text Box 404"/>
          <p:cNvSpPr txBox="1">
            <a:spLocks noChangeAspect="1" noChangeArrowheads="1"/>
          </p:cNvSpPr>
          <p:nvPr/>
        </p:nvSpPr>
        <p:spPr bwMode="auto">
          <a:xfrm>
            <a:off x="76200" y="2057400"/>
            <a:ext cx="662561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Start </a:t>
            </a:r>
          </a:p>
          <a:p>
            <a:pPr algn="ctr"/>
            <a:r>
              <a:rPr lang="en-US" sz="1800" dirty="0">
                <a:latin typeface="+mn-lt"/>
              </a:rPr>
              <a:t>of </a:t>
            </a:r>
          </a:p>
          <a:p>
            <a:pPr algn="ctr"/>
            <a:r>
              <a:rPr lang="en-US" sz="1800" dirty="0">
                <a:latin typeface="+mn-lt"/>
              </a:rPr>
              <a:t>heap</a:t>
            </a:r>
          </a:p>
        </p:txBody>
      </p:sp>
      <p:sp>
        <p:nvSpPr>
          <p:cNvPr id="43" name="Line 429"/>
          <p:cNvSpPr>
            <a:spLocks noChangeAspect="1" noChangeShapeType="1"/>
          </p:cNvSpPr>
          <p:nvPr/>
        </p:nvSpPr>
        <p:spPr bwMode="auto">
          <a:xfrm flipV="1">
            <a:off x="1059691" y="4070975"/>
            <a:ext cx="0" cy="5010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44" name="Text Box 431"/>
          <p:cNvSpPr txBox="1">
            <a:spLocks noChangeAspect="1" noChangeArrowheads="1"/>
          </p:cNvSpPr>
          <p:nvPr/>
        </p:nvSpPr>
        <p:spPr bwMode="auto">
          <a:xfrm>
            <a:off x="1101482" y="3940314"/>
            <a:ext cx="186320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Double-word</a:t>
            </a:r>
          </a:p>
          <a:p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aligned</a:t>
            </a:r>
          </a:p>
        </p:txBody>
      </p:sp>
      <p:sp>
        <p:nvSpPr>
          <p:cNvPr id="5" name="Rectangle 432"/>
          <p:cNvSpPr>
            <a:spLocks noChangeAspect="1" noChangeArrowheads="1"/>
          </p:cNvSpPr>
          <p:nvPr/>
        </p:nvSpPr>
        <p:spPr bwMode="auto">
          <a:xfrm>
            <a:off x="6208814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6" name="Rectangle 379"/>
          <p:cNvSpPr>
            <a:spLocks noChangeAspect="1" noChangeArrowheads="1"/>
          </p:cNvSpPr>
          <p:nvPr/>
        </p:nvSpPr>
        <p:spPr bwMode="auto">
          <a:xfrm>
            <a:off x="1471696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2/0</a:t>
            </a:r>
          </a:p>
        </p:txBody>
      </p:sp>
      <p:sp>
        <p:nvSpPr>
          <p:cNvPr id="7" name="Rectangle 380"/>
          <p:cNvSpPr>
            <a:spLocks noChangeAspect="1" noChangeArrowheads="1"/>
          </p:cNvSpPr>
          <p:nvPr/>
        </p:nvSpPr>
        <p:spPr bwMode="auto">
          <a:xfrm>
            <a:off x="1867166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8" name="Rectangle 384"/>
          <p:cNvSpPr>
            <a:spLocks noChangeAspect="1" noChangeArrowheads="1"/>
          </p:cNvSpPr>
          <p:nvPr/>
        </p:nvSpPr>
        <p:spPr bwMode="auto">
          <a:xfrm>
            <a:off x="2247294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4/1</a:t>
            </a:r>
          </a:p>
        </p:txBody>
      </p:sp>
      <p:sp>
        <p:nvSpPr>
          <p:cNvPr id="9" name="Rectangle 385"/>
          <p:cNvSpPr>
            <a:spLocks noChangeAspect="1" noChangeArrowheads="1"/>
          </p:cNvSpPr>
          <p:nvPr/>
        </p:nvSpPr>
        <p:spPr bwMode="auto">
          <a:xfrm>
            <a:off x="264106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0" name="Rectangle 386"/>
          <p:cNvSpPr>
            <a:spLocks noChangeAspect="1" noChangeArrowheads="1"/>
          </p:cNvSpPr>
          <p:nvPr/>
        </p:nvSpPr>
        <p:spPr bwMode="auto">
          <a:xfrm>
            <a:off x="303653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1" name="Rectangle 387" descr="Wide upward diagonal"/>
          <p:cNvSpPr>
            <a:spLocks noChangeAspect="1" noChangeArrowheads="1"/>
          </p:cNvSpPr>
          <p:nvPr/>
        </p:nvSpPr>
        <p:spPr bwMode="auto">
          <a:xfrm>
            <a:off x="3432001" y="2310981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2" name="Rectangle 388"/>
          <p:cNvSpPr>
            <a:spLocks noChangeAspect="1" noChangeArrowheads="1"/>
          </p:cNvSpPr>
          <p:nvPr/>
        </p:nvSpPr>
        <p:spPr bwMode="auto">
          <a:xfrm>
            <a:off x="4248509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3" name="Rectangle 389"/>
          <p:cNvSpPr>
            <a:spLocks noChangeAspect="1" noChangeArrowheads="1"/>
          </p:cNvSpPr>
          <p:nvPr/>
        </p:nvSpPr>
        <p:spPr bwMode="auto">
          <a:xfrm>
            <a:off x="4642275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4" name="Rectangle 390"/>
          <p:cNvSpPr>
            <a:spLocks noChangeAspect="1" noChangeArrowheads="1"/>
          </p:cNvSpPr>
          <p:nvPr/>
        </p:nvSpPr>
        <p:spPr bwMode="auto">
          <a:xfrm>
            <a:off x="5037745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5" name="Rectangle 391"/>
          <p:cNvSpPr>
            <a:spLocks noChangeAspect="1" noChangeArrowheads="1"/>
          </p:cNvSpPr>
          <p:nvPr/>
        </p:nvSpPr>
        <p:spPr bwMode="auto">
          <a:xfrm>
            <a:off x="543151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6" name="Rectangle 392"/>
          <p:cNvSpPr>
            <a:spLocks noChangeAspect="1" noChangeArrowheads="1"/>
          </p:cNvSpPr>
          <p:nvPr/>
        </p:nvSpPr>
        <p:spPr bwMode="auto">
          <a:xfrm>
            <a:off x="582698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7" name="Rectangle 393"/>
          <p:cNvSpPr>
            <a:spLocks noChangeAspect="1" noChangeArrowheads="1"/>
          </p:cNvSpPr>
          <p:nvPr/>
        </p:nvSpPr>
        <p:spPr bwMode="auto">
          <a:xfrm>
            <a:off x="6967367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4/1</a:t>
            </a:r>
          </a:p>
        </p:txBody>
      </p:sp>
      <p:sp>
        <p:nvSpPr>
          <p:cNvPr id="18" name="Rectangle 394"/>
          <p:cNvSpPr>
            <a:spLocks noChangeAspect="1" noChangeArrowheads="1"/>
          </p:cNvSpPr>
          <p:nvPr/>
        </p:nvSpPr>
        <p:spPr bwMode="auto">
          <a:xfrm>
            <a:off x="7362837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9" name="Rectangle 395"/>
          <p:cNvSpPr>
            <a:spLocks noChangeAspect="1" noChangeArrowheads="1"/>
          </p:cNvSpPr>
          <p:nvPr/>
        </p:nvSpPr>
        <p:spPr bwMode="auto">
          <a:xfrm>
            <a:off x="3853039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8/0</a:t>
            </a:r>
          </a:p>
        </p:txBody>
      </p:sp>
      <p:sp>
        <p:nvSpPr>
          <p:cNvPr id="20" name="Freeform 396"/>
          <p:cNvSpPr>
            <a:spLocks noChangeAspect="1"/>
          </p:cNvSpPr>
          <p:nvPr/>
        </p:nvSpPr>
        <p:spPr bwMode="auto">
          <a:xfrm>
            <a:off x="1553517" y="1777268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1" name="Freeform 397"/>
          <p:cNvSpPr>
            <a:spLocks noChangeAspect="1"/>
          </p:cNvSpPr>
          <p:nvPr/>
        </p:nvSpPr>
        <p:spPr bwMode="auto">
          <a:xfrm>
            <a:off x="2431393" y="1777268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2" name="Freeform 398"/>
          <p:cNvSpPr>
            <a:spLocks noChangeAspect="1"/>
          </p:cNvSpPr>
          <p:nvPr/>
        </p:nvSpPr>
        <p:spPr bwMode="auto">
          <a:xfrm>
            <a:off x="3955316" y="1759328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3" name="Rectangle 399"/>
          <p:cNvSpPr>
            <a:spLocks noChangeAspect="1" noChangeArrowheads="1"/>
          </p:cNvSpPr>
          <p:nvPr/>
        </p:nvSpPr>
        <p:spPr bwMode="auto">
          <a:xfrm>
            <a:off x="7756602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4" name="Rectangle 403" descr="Wide upward diagonal"/>
          <p:cNvSpPr>
            <a:spLocks noChangeAspect="1" noChangeArrowheads="1"/>
          </p:cNvSpPr>
          <p:nvPr/>
        </p:nvSpPr>
        <p:spPr bwMode="auto">
          <a:xfrm>
            <a:off x="1076226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+mn-lt"/>
            </a:endParaRPr>
          </a:p>
        </p:txBody>
      </p:sp>
      <p:sp>
        <p:nvSpPr>
          <p:cNvPr id="26" name="Rectangle 406"/>
          <p:cNvSpPr>
            <a:spLocks noChangeAspect="1" noChangeArrowheads="1"/>
          </p:cNvSpPr>
          <p:nvPr/>
        </p:nvSpPr>
        <p:spPr bwMode="auto">
          <a:xfrm>
            <a:off x="1471696" y="2308738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7" name="Rectangle 407"/>
          <p:cNvSpPr>
            <a:spLocks noChangeAspect="1" noChangeArrowheads="1"/>
          </p:cNvSpPr>
          <p:nvPr/>
        </p:nvSpPr>
        <p:spPr bwMode="auto">
          <a:xfrm>
            <a:off x="2248999" y="2308738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8" name="Text Box 410"/>
          <p:cNvSpPr txBox="1">
            <a:spLocks noChangeAspect="1" noChangeArrowheads="1"/>
          </p:cNvSpPr>
          <p:nvPr/>
        </p:nvSpPr>
        <p:spPr bwMode="auto">
          <a:xfrm>
            <a:off x="838200" y="1961886"/>
            <a:ext cx="835725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Unused</a:t>
            </a:r>
          </a:p>
        </p:txBody>
      </p:sp>
      <p:sp>
        <p:nvSpPr>
          <p:cNvPr id="29" name="Line 411"/>
          <p:cNvSpPr>
            <a:spLocks noChangeAspect="1" noChangeShapeType="1"/>
          </p:cNvSpPr>
          <p:nvPr/>
        </p:nvSpPr>
        <p:spPr bwMode="auto">
          <a:xfrm flipV="1">
            <a:off x="1867166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3"/>
          <p:cNvSpPr>
            <a:spLocks noChangeAspect="1" noChangeShapeType="1"/>
          </p:cNvSpPr>
          <p:nvPr/>
        </p:nvSpPr>
        <p:spPr bwMode="auto">
          <a:xfrm flipV="1">
            <a:off x="2644469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4"/>
          <p:cNvSpPr>
            <a:spLocks noChangeAspect="1" noChangeShapeType="1"/>
          </p:cNvSpPr>
          <p:nvPr/>
        </p:nvSpPr>
        <p:spPr bwMode="auto">
          <a:xfrm flipV="1">
            <a:off x="3435410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5"/>
          <p:cNvSpPr>
            <a:spLocks noChangeAspect="1" noChangeShapeType="1"/>
          </p:cNvSpPr>
          <p:nvPr/>
        </p:nvSpPr>
        <p:spPr bwMode="auto">
          <a:xfrm flipV="1">
            <a:off x="425362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6"/>
          <p:cNvSpPr>
            <a:spLocks noChangeAspect="1" noChangeShapeType="1"/>
          </p:cNvSpPr>
          <p:nvPr/>
        </p:nvSpPr>
        <p:spPr bwMode="auto">
          <a:xfrm flipV="1">
            <a:off x="504456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7"/>
          <p:cNvSpPr>
            <a:spLocks noChangeAspect="1" noChangeShapeType="1"/>
          </p:cNvSpPr>
          <p:nvPr/>
        </p:nvSpPr>
        <p:spPr bwMode="auto">
          <a:xfrm flipV="1">
            <a:off x="5821867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8"/>
          <p:cNvSpPr>
            <a:spLocks noChangeAspect="1" noChangeShapeType="1"/>
          </p:cNvSpPr>
          <p:nvPr/>
        </p:nvSpPr>
        <p:spPr bwMode="auto">
          <a:xfrm flipV="1">
            <a:off x="7376473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19"/>
          <p:cNvSpPr>
            <a:spLocks noChangeAspect="1" noChangeShapeType="1"/>
          </p:cNvSpPr>
          <p:nvPr/>
        </p:nvSpPr>
        <p:spPr bwMode="auto">
          <a:xfrm flipV="1">
            <a:off x="1089863" y="286487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Line 420"/>
          <p:cNvSpPr>
            <a:spLocks noChangeAspect="1" noChangeShapeType="1"/>
          </p:cNvSpPr>
          <p:nvPr/>
        </p:nvSpPr>
        <p:spPr bwMode="auto">
          <a:xfrm flipV="1">
            <a:off x="816741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8" name="Rectangle 421"/>
          <p:cNvSpPr>
            <a:spLocks noChangeAspect="1" noChangeArrowheads="1"/>
          </p:cNvSpPr>
          <p:nvPr/>
        </p:nvSpPr>
        <p:spPr bwMode="auto">
          <a:xfrm>
            <a:off x="8152073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9" name="Rectangle 409"/>
          <p:cNvSpPr>
            <a:spLocks noChangeAspect="1" noChangeArrowheads="1"/>
          </p:cNvSpPr>
          <p:nvPr/>
        </p:nvSpPr>
        <p:spPr bwMode="auto">
          <a:xfrm>
            <a:off x="6977595" y="2308738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0" name="Freeform 422"/>
          <p:cNvSpPr>
            <a:spLocks noChangeAspect="1"/>
          </p:cNvSpPr>
          <p:nvPr/>
        </p:nvSpPr>
        <p:spPr bwMode="auto">
          <a:xfrm>
            <a:off x="7108850" y="1752600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1" name="Rectangle 423" descr="Wide upward diagonal"/>
          <p:cNvSpPr>
            <a:spLocks noChangeAspect="1" noChangeArrowheads="1"/>
          </p:cNvSpPr>
          <p:nvPr/>
        </p:nvSpPr>
        <p:spPr bwMode="auto">
          <a:xfrm>
            <a:off x="8549247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0/1</a:t>
            </a:r>
          </a:p>
        </p:txBody>
      </p:sp>
      <p:sp>
        <p:nvSpPr>
          <p:cNvPr id="42" name="Rectangle 426"/>
          <p:cNvSpPr>
            <a:spLocks noChangeAspect="1" noChangeArrowheads="1"/>
          </p:cNvSpPr>
          <p:nvPr/>
        </p:nvSpPr>
        <p:spPr bwMode="auto">
          <a:xfrm>
            <a:off x="8549247" y="2308738"/>
            <a:ext cx="36819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5" name="Rectangle 433"/>
          <p:cNvSpPr>
            <a:spLocks noChangeAspect="1" noChangeArrowheads="1"/>
          </p:cNvSpPr>
          <p:nvPr/>
        </p:nvSpPr>
        <p:spPr bwMode="auto">
          <a:xfrm>
            <a:off x="6590647" y="2293040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6" name="Rectangle 408"/>
          <p:cNvSpPr>
            <a:spLocks noChangeAspect="1" noChangeArrowheads="1"/>
          </p:cNvSpPr>
          <p:nvPr/>
        </p:nvSpPr>
        <p:spPr bwMode="auto">
          <a:xfrm>
            <a:off x="3844517" y="2308738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7" name="Line 434"/>
          <p:cNvSpPr>
            <a:spLocks noChangeAspect="1" noChangeShapeType="1"/>
          </p:cNvSpPr>
          <p:nvPr/>
        </p:nvSpPr>
        <p:spPr bwMode="auto">
          <a:xfrm flipV="1">
            <a:off x="658553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40409" y="3886200"/>
            <a:ext cx="54548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Allocated blocks: </a:t>
            </a:r>
            <a:r>
              <a:rPr lang="en-US" sz="2000" b="0" dirty="0">
                <a:latin typeface="Calibri" pitchFamily="34" charset="0"/>
              </a:rPr>
              <a:t>shaded</a:t>
            </a:r>
          </a:p>
          <a:p>
            <a:r>
              <a:rPr lang="en-US" sz="2000" dirty="0">
                <a:latin typeface="Calibri" pitchFamily="34" charset="0"/>
              </a:rPr>
              <a:t>Free blocks: </a:t>
            </a:r>
            <a:r>
              <a:rPr lang="en-US" sz="2000" b="0" dirty="0" err="1">
                <a:latin typeface="Calibri" pitchFamily="34" charset="0"/>
              </a:rPr>
              <a:t>unshaded</a:t>
            </a:r>
            <a:endParaRPr lang="en-US" sz="2000" b="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Headers: </a:t>
            </a:r>
            <a:r>
              <a:rPr lang="en-US" sz="2000" b="0" dirty="0">
                <a:latin typeface="Calibri" pitchFamily="34" charset="0"/>
              </a:rPr>
              <a:t>labeled with “size in words/allocated bit”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fits:</a:t>
            </a:r>
            <a:endParaRPr lang="en-GB" b="1" i="1" dirty="0">
              <a:solidFill>
                <a:srgbClr val="C00000"/>
              </a:solidFill>
              <a:ea typeface="+mn-ea"/>
              <a:cs typeface="+mn-cs"/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Can take linear time in total number of blocks (allocated and free)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In practice it can cause “splinters” at beginning of list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Next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Like first fit, but search list starting where previous search finished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Should often be faster than first fit: avoids re-scanning unhelpful blocks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Some research suggests that fragmentation is worse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Best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the list, choose the </a:t>
            </a:r>
            <a:r>
              <a:rPr lang="en-GB" sz="1800" b="1" i="1" dirty="0">
                <a:solidFill>
                  <a:srgbClr val="C00000"/>
                </a:solidFill>
              </a:rPr>
              <a:t>best</a:t>
            </a:r>
            <a:r>
              <a:rPr lang="en-GB" sz="1800" b="0" dirty="0"/>
              <a:t> free block: fits, with fewest bytes left over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Keeps fragments small—usually improves memory utilization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Will typically run slower than first fit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43000" y="1911265"/>
            <a:ext cx="7464201" cy="1251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 = start;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while ((p &lt; end) &amp;&amp;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not passed end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((*p &amp; 1) ||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already allocated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(*</a:t>
            </a:r>
            <a:r>
              <a:rPr lang="en-GB" sz="1600" b="1" dirty="0" err="1">
                <a:latin typeface="Courier New" pitchFamily="49" charset="0"/>
              </a:rPr>
              <a:t>p</a:t>
            </a:r>
            <a:r>
              <a:rPr lang="en-GB" sz="1600" b="1" dirty="0">
                <a:latin typeface="Courier New" pitchFamily="49" charset="0"/>
              </a:rPr>
              <a:t>  &lt;= </a:t>
            </a:r>
            <a:r>
              <a:rPr lang="en-GB" sz="1600" b="1" dirty="0" err="1">
                <a:latin typeface="Courier New" pitchFamily="49" charset="0"/>
              </a:rPr>
              <a:t>len</a:t>
            </a:r>
            <a:r>
              <a:rPr lang="en-GB" sz="1600" b="1" dirty="0">
                <a:latin typeface="Courier New" pitchFamily="49" charset="0"/>
              </a:rPr>
              <a:t>)))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too small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p = p + (*p &amp; -2);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</a:rPr>
              <a:t>goto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next block (word addressed)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block: </a:t>
            </a:r>
            <a:r>
              <a:rPr lang="en-GB" i="1" dirty="0">
                <a:solidFill>
                  <a:srgbClr val="C00000"/>
                </a:solidFill>
              </a:rPr>
              <a:t>splitting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13952" y="4910915"/>
            <a:ext cx="8328219" cy="17184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addblock(ptr p, int len)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newsize = ((len + 1) &gt;&gt; 1) &lt;&lt; 1;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round up to even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oldsize = *p &amp; -2;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mask out low bit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*p = newsize | 1;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new length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if (newsize &lt; oldsize)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*(p+newsize) = oldsize - newsize;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length in remaining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                  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  part of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31476" y="42362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688975" y="3685639"/>
            <a:ext cx="1820371" cy="303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</a:rPr>
              <a:t>addblock</a:t>
            </a:r>
            <a:r>
              <a:rPr lang="en-GB" sz="1600" b="1" dirty="0">
                <a:latin typeface="Courier New" pitchFamily="49" charset="0"/>
              </a:rPr>
              <a:t>(p, 4)</a:t>
            </a: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1752600" y="2756693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1752600" y="4245534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6934200" y="2751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6934200" y="4250789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52" name="Freeform 40"/>
          <p:cNvSpPr>
            <a:spLocks/>
          </p:cNvSpPr>
          <p:nvPr/>
        </p:nvSpPr>
        <p:spPr bwMode="auto">
          <a:xfrm>
            <a:off x="6492766" y="408380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40"/>
          <p:cNvSpPr>
            <a:spLocks/>
          </p:cNvSpPr>
          <p:nvPr/>
        </p:nvSpPr>
        <p:spPr bwMode="auto">
          <a:xfrm>
            <a:off x="6492766" y="2578372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533400"/>
            <a:ext cx="72009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4341812"/>
          </a:xfrm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marL="1249363" lvl="2" indent="-341313">
              <a:lnSpc>
                <a:spcPct val="101000"/>
              </a:lnSpc>
              <a:spcBef>
                <a:spcPts val="200"/>
              </a:spcBef>
              <a:buSzPct val="90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void </a:t>
            </a:r>
            <a:r>
              <a:rPr lang="en-GB" sz="1600" b="1" dirty="0" err="1">
                <a:latin typeface="Courier New" pitchFamily="49" charset="0"/>
              </a:rPr>
              <a:t>free_block(ptr</a:t>
            </a:r>
            <a:r>
              <a:rPr lang="en-GB" sz="1600" b="1" dirty="0">
                <a:latin typeface="Courier New" pitchFamily="49" charset="0"/>
              </a:rPr>
              <a:t> p) { *p = *p &amp; -2 }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But 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2133600" y="3167513"/>
            <a:ext cx="4876800" cy="541638"/>
            <a:chOff x="2133600" y="3167513"/>
            <a:chExt cx="4876800" cy="541638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3528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576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9624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672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768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816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4864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5791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+mn-lt"/>
                </a:rPr>
                <a:t>2</a:t>
              </a: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096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4008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7056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20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5052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648200" y="31675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5943600" y="32437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1336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4384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743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3048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2860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25500" y="3707564"/>
            <a:ext cx="6184900" cy="1016836"/>
            <a:chOff x="825500" y="3707564"/>
            <a:chExt cx="6184900" cy="1016836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825500" y="3863139"/>
              <a:ext cx="1045777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free(p)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573588" y="3785351"/>
              <a:ext cx="30519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p</a:t>
              </a:r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4724400" y="3707564"/>
              <a:ext cx="1588" cy="15557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133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38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2743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048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33528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36576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39624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2672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64008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67056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35052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2860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48768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5181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5486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5791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6096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572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5776913" y="43886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648200" y="41581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5943600" y="42343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841375" y="4967828"/>
            <a:ext cx="1786364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malloc(5*SIZ)</a:t>
            </a:r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2728743" y="4890302"/>
            <a:ext cx="943313" cy="4583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937834" y="5713281"/>
            <a:ext cx="52715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i="1" dirty="0">
                <a:solidFill>
                  <a:srgbClr val="C00000"/>
                </a:solidFill>
                <a:latin typeface="+mj-lt"/>
              </a:rPr>
              <a:t>There is enough contiguous free space, </a:t>
            </a:r>
            <a:br>
              <a:rPr lang="en-GB" i="1" dirty="0">
                <a:solidFill>
                  <a:srgbClr val="C00000"/>
                </a:solidFill>
                <a:latin typeface="+mj-lt"/>
              </a:rPr>
            </a:br>
            <a:r>
              <a:rPr lang="en-GB" i="1" dirty="0">
                <a:solidFill>
                  <a:srgbClr val="C00000"/>
                </a:solidFill>
                <a:latin typeface="+mj-lt"/>
              </a:rPr>
              <a:t>but the allocator won’t be able to find it</a:t>
            </a:r>
          </a:p>
          <a:p>
            <a:endParaRPr lang="en-US" sz="1800" dirty="0">
              <a:latin typeface="+mj-lt"/>
            </a:endParaRPr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1828410" y="3402764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822066" y="4386713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7010400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7010400" y="43949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59" name="Freeform 40"/>
          <p:cNvSpPr>
            <a:spLocks/>
          </p:cNvSpPr>
          <p:nvPr/>
        </p:nvSpPr>
        <p:spPr bwMode="auto">
          <a:xfrm>
            <a:off x="6555828" y="3239294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Freeform 40"/>
          <p:cNvSpPr>
            <a:spLocks/>
          </p:cNvSpPr>
          <p:nvPr/>
        </p:nvSpPr>
        <p:spPr bwMode="auto">
          <a:xfrm>
            <a:off x="6566338" y="4216134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5" grpId="0"/>
      <p:bldP spid="24626" grpId="0"/>
      <p:bldP spid="53" grpId="0"/>
      <p:bldP spid="56" grpId="0" animBg="1"/>
      <p:bldP spid="58" grpId="0" animBg="1"/>
      <p:bldP spid="6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689" y="1220788"/>
            <a:ext cx="8307387" cy="5486400"/>
          </a:xfrm>
          <a:ln>
            <a:prstDash val="sysDash"/>
          </a:ln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next/previous 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how do we coalesce with </a:t>
            </a:r>
            <a:r>
              <a:rPr lang="en-GB" i="1" dirty="0"/>
              <a:t>previous</a:t>
            </a:r>
            <a:r>
              <a:rPr lang="en-GB" dirty="0"/>
              <a:t> block?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887027" y="3999389"/>
            <a:ext cx="6353319" cy="148701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buClr>
                <a:srgbClr val="005400"/>
              </a:buClr>
              <a:buSzPct val="90000"/>
              <a:buFont typeface="Wingdings" pitchFamily="2" charset="2"/>
              <a:buNone/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free_block(ptr p) {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*p = *p &amp; -2;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clear allocated flag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next = p + *p;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find next block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if ((*next &amp; 1) == 0)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  *p = *p + *next;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add to this block if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}     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   not allocated</a:t>
            </a: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37338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6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799195" y="2570831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flipH="1">
            <a:off x="6173204" y="2924774"/>
            <a:ext cx="1625991" cy="473227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2048981" y="240740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8" name="Rectangle 7"/>
          <p:cNvSpPr>
            <a:spLocks noChangeArrowheads="1"/>
          </p:cNvSpPr>
          <p:nvPr/>
        </p:nvSpPr>
        <p:spPr bwMode="auto">
          <a:xfrm>
            <a:off x="2057400" y="3398450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" name="Rectangle 7"/>
          <p:cNvSpPr>
            <a:spLocks noChangeArrowheads="1"/>
          </p:cNvSpPr>
          <p:nvPr/>
        </p:nvSpPr>
        <p:spPr bwMode="auto">
          <a:xfrm>
            <a:off x="7247419" y="24117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102" name="Rectangle 7"/>
          <p:cNvSpPr>
            <a:spLocks noChangeArrowheads="1"/>
          </p:cNvSpPr>
          <p:nvPr/>
        </p:nvSpPr>
        <p:spPr bwMode="auto">
          <a:xfrm>
            <a:off x="7247419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103" name="Freeform 18"/>
          <p:cNvSpPr>
            <a:spLocks/>
          </p:cNvSpPr>
          <p:nvPr/>
        </p:nvSpPr>
        <p:spPr bwMode="auto">
          <a:xfrm>
            <a:off x="6803685" y="2232299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Freeform 18"/>
          <p:cNvSpPr>
            <a:spLocks/>
          </p:cNvSpPr>
          <p:nvPr/>
        </p:nvSpPr>
        <p:spPr bwMode="auto">
          <a:xfrm>
            <a:off x="6803685" y="3230187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127" y="1220788"/>
            <a:ext cx="8307387" cy="1325562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Boundary tags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Important and general technique!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4275288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703913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656288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4222691"/>
            <a:ext cx="2353025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Total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4275288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936872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936872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910498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61040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524000" y="2895600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4267200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4276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1219200" y="3132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013028" y="3132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42" name="Freeform 31"/>
          <p:cNvSpPr>
            <a:spLocks/>
          </p:cNvSpPr>
          <p:nvPr/>
        </p:nvSpPr>
        <p:spPr bwMode="auto">
          <a:xfrm>
            <a:off x="5943600" y="2880784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34"/>
          <p:cNvSpPr>
            <a:spLocks/>
          </p:cNvSpPr>
          <p:nvPr/>
        </p:nvSpPr>
        <p:spPr bwMode="auto">
          <a:xfrm>
            <a:off x="1368972" y="3473450"/>
            <a:ext cx="1219200" cy="2286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336" y="144"/>
              </a:cxn>
              <a:cxn ang="0">
                <a:pos x="0" y="0"/>
              </a:cxn>
            </a:cxnLst>
            <a:rect l="0" t="0" r="r" b="b"/>
            <a:pathLst>
              <a:path w="768" h="144">
                <a:moveTo>
                  <a:pt x="768" y="0"/>
                </a:moveTo>
                <a:cubicBezTo>
                  <a:pt x="616" y="72"/>
                  <a:pt x="464" y="144"/>
                  <a:pt x="336" y="144"/>
                </a:cubicBezTo>
                <a:cubicBezTo>
                  <a:pt x="208" y="144"/>
                  <a:pt x="104" y="72"/>
                  <a:pt x="0" y="0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/>
      <p:bldP spid="26630" grpId="0" animBg="1"/>
      <p:bldP spid="26631" grpId="0"/>
      <p:bldP spid="26632" grpId="0" animBg="1"/>
      <p:bldP spid="26633" grpId="0" animBg="1"/>
      <p:bldP spid="26634" grpId="0" animBg="1"/>
      <p:bldP spid="26635" grpId="0"/>
      <p:bldP spid="26636" grpId="0" animBg="1"/>
      <p:bldP spid="26661" grpId="0"/>
      <p:bldP spid="2666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44500" y="569913"/>
            <a:ext cx="7023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438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438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438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62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962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962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86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486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86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010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010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7010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8176" y="2749550"/>
            <a:ext cx="1284624" cy="638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B</a:t>
            </a:r>
            <a:r>
              <a:rPr lang="en-GB" sz="1800" b="1" dirty="0">
                <a:latin typeface="Calibri" pitchFamily="34" charset="0"/>
              </a:rPr>
              <a:t>lock being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freed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828800" y="3048000"/>
            <a:ext cx="4572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590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1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114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638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162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83417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1)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4419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44196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57150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4419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5715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44196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4419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Rectangle 42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5334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2)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733800" y="1905000"/>
            <a:ext cx="2514600" cy="2743200"/>
            <a:chOff x="3733800" y="1905000"/>
            <a:chExt cx="2514600" cy="2743200"/>
          </a:xfrm>
        </p:grpSpPr>
        <p:sp>
          <p:nvSpPr>
            <p:cNvPr id="29697" name="Rectangle 1"/>
            <p:cNvSpPr>
              <a:spLocks noChangeArrowheads="1"/>
            </p:cNvSpPr>
            <p:nvPr/>
          </p:nvSpPr>
          <p:spPr bwMode="auto">
            <a:xfrm>
              <a:off x="45720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698" name="Rectangle 2"/>
            <p:cNvSpPr>
              <a:spLocks noChangeArrowheads="1"/>
            </p:cNvSpPr>
            <p:nvPr/>
          </p:nvSpPr>
          <p:spPr bwMode="auto">
            <a:xfrm>
              <a:off x="58674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45720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45720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45720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58674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4572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4572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5867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4572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4572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5867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3733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4572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4572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3)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50" name="Rectangle 30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2" name="Rectangle 32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6" name="Rectangle 36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 Memory Allocation	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396875" y="1362075"/>
            <a:ext cx="3788103" cy="4972050"/>
          </a:xfrm>
        </p:spPr>
        <p:txBody>
          <a:bodyPr/>
          <a:lstStyle/>
          <a:p>
            <a:r>
              <a:rPr lang="en-US" dirty="0"/>
              <a:t>Programmers use </a:t>
            </a:r>
            <a:r>
              <a:rPr lang="en-US" i="1" dirty="0">
                <a:solidFill>
                  <a:srgbClr val="990000"/>
                </a:solidFill>
              </a:rPr>
              <a:t>dynamic memory allocators </a:t>
            </a:r>
            <a:r>
              <a:rPr lang="en-US" dirty="0"/>
              <a:t>(such as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r>
              <a:rPr lang="en-US" dirty="0"/>
              <a:t>) to acquire VM at run time. </a:t>
            </a:r>
          </a:p>
          <a:p>
            <a:pPr lvl="1"/>
            <a:r>
              <a:rPr lang="en-US" dirty="0"/>
              <a:t>For data structures whose size is only known at runtime.</a:t>
            </a:r>
          </a:p>
          <a:p>
            <a:r>
              <a:rPr lang="en-US" dirty="0"/>
              <a:t>Dynamic memory allocators manage an area of process virtual memory known as the </a:t>
            </a:r>
            <a:r>
              <a:rPr lang="en-US" i="1" dirty="0">
                <a:solidFill>
                  <a:srgbClr val="990000"/>
                </a:solidFill>
              </a:rPr>
              <a:t>heap</a:t>
            </a:r>
            <a:r>
              <a:rPr lang="en-US" dirty="0"/>
              <a:t>.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189412" y="3733800"/>
            <a:ext cx="3200400" cy="609600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189412" y="4343400"/>
            <a:ext cx="3200400" cy="65405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Heap </a:t>
            </a:r>
            <a:r>
              <a:rPr lang="en-GB" sz="1800" b="1" dirty="0">
                <a:latin typeface="Calibri" pitchFamily="34" charset="0"/>
              </a:rPr>
              <a:t>(via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189412" y="5743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P</a:t>
            </a:r>
            <a:r>
              <a:rPr lang="en-GB" sz="1800" b="1" dirty="0">
                <a:latin typeface="Calibri" pitchFamily="34" charset="0"/>
              </a:rPr>
              <a:t>rogram text (</a:t>
            </a:r>
            <a:r>
              <a:rPr lang="en-GB" sz="1800" b="1" dirty="0">
                <a:latin typeface="Courier New"/>
                <a:cs typeface="Courier New"/>
              </a:rPr>
              <a:t>.text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189412" y="5362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I</a:t>
            </a:r>
            <a:r>
              <a:rPr lang="en-GB" sz="1800" b="1" dirty="0">
                <a:latin typeface="Calibri" pitchFamily="34" charset="0"/>
              </a:rPr>
              <a:t>nitialized data (</a:t>
            </a:r>
            <a:r>
              <a:rPr lang="en-GB" sz="1800" b="1" dirty="0">
                <a:latin typeface="Courier New"/>
                <a:cs typeface="Courier New"/>
              </a:rPr>
              <a:t>.data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189412" y="4981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U</a:t>
            </a:r>
            <a:r>
              <a:rPr lang="en-GB" sz="1800" b="1" dirty="0">
                <a:latin typeface="Calibri" pitchFamily="34" charset="0"/>
              </a:rPr>
              <a:t>ninitialized data (.</a:t>
            </a:r>
            <a:r>
              <a:rPr lang="en-GB" sz="1800" b="1" dirty="0" err="1">
                <a:latin typeface="Courier New"/>
                <a:cs typeface="Courier New"/>
              </a:rPr>
              <a:t>bss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189412" y="3413820"/>
            <a:ext cx="3200400" cy="334962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User s</a:t>
            </a:r>
            <a:r>
              <a:rPr lang="en-GB" sz="1800" b="1" dirty="0">
                <a:latin typeface="Calibri" pitchFamily="34" charset="0"/>
              </a:rPr>
              <a:t>tack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189412" y="6124575"/>
            <a:ext cx="3200400" cy="396875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886200" y="6339601"/>
            <a:ext cx="298778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0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397160" y="4025900"/>
            <a:ext cx="1800227" cy="698500"/>
            <a:chOff x="4175" y="2483"/>
            <a:chExt cx="1134" cy="440"/>
          </a:xfrm>
        </p:grpSpPr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4409" y="2483"/>
              <a:ext cx="900" cy="4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atin typeface="Calibri" pitchFamily="34" charset="0"/>
                </a:rPr>
                <a:t>Top of heap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latin typeface="Calibri" pitchFamily="34" charset="0"/>
                </a:rPr>
                <a:t> (</a:t>
              </a:r>
              <a:r>
                <a:rPr lang="en-GB" sz="2000" b="1" dirty="0" err="1">
                  <a:latin typeface="Courier New"/>
                  <a:cs typeface="Courier New"/>
                </a:rPr>
                <a:t>brk</a:t>
              </a:r>
              <a:r>
                <a:rPr lang="en-GB" sz="2000" b="1" dirty="0">
                  <a:latin typeface="Courier New"/>
                  <a:cs typeface="Courier New"/>
                </a:rPr>
                <a:t> </a:t>
              </a:r>
              <a:r>
                <a:rPr lang="en-GB" sz="2000" b="1" dirty="0" err="1">
                  <a:latin typeface="Calibri" pitchFamily="34" charset="0"/>
                </a:rPr>
                <a:t>ptr</a:t>
              </a:r>
              <a:r>
                <a:rPr lang="en-GB" sz="2000" b="1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4175" y="2716"/>
              <a:ext cx="242" cy="1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Down Arrow 24"/>
          <p:cNvSpPr/>
          <p:nvPr/>
        </p:nvSpPr>
        <p:spPr bwMode="auto">
          <a:xfrm>
            <a:off x="6248400" y="3755589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6" name="Down Arrow 25"/>
          <p:cNvSpPr/>
          <p:nvPr/>
        </p:nvSpPr>
        <p:spPr bwMode="auto">
          <a:xfrm flipV="1">
            <a:off x="4953000" y="3907989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4189412" y="1362075"/>
            <a:ext cx="35052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+mn-lt"/>
              </a:rPr>
              <a:t>Application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189412" y="1819275"/>
            <a:ext cx="3505200" cy="4572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+mn-lt"/>
              </a:rPr>
              <a:t>Dynamic Memory Allocator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4189412" y="2276475"/>
            <a:ext cx="35052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+mn-lt"/>
              </a:rPr>
              <a:t>Heap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4)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1768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21336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Rectangle 28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73" name="Rectangle 29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Rectangle 31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27432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Boundary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r>
              <a:rPr lang="en-US" dirty="0"/>
              <a:t>Internal fragmentation</a:t>
            </a:r>
          </a:p>
          <a:p>
            <a:endParaRPr lang="en-US" dirty="0"/>
          </a:p>
          <a:p>
            <a:r>
              <a:rPr lang="en-US" dirty="0"/>
              <a:t>Can it be optimized?</a:t>
            </a:r>
          </a:p>
          <a:p>
            <a:pPr lvl="1"/>
            <a:r>
              <a:rPr lang="en-US" dirty="0"/>
              <a:t>Which blocks need the footer tag?</a:t>
            </a:r>
          </a:p>
          <a:p>
            <a:pPr lvl="1"/>
            <a:r>
              <a:rPr lang="en-US" dirty="0"/>
              <a:t>What does that mean?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 Boundary Tag for Allocated Blocks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90600" y="3340779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42404" y="2671004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90600" y="3721779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25775" y="3363435"/>
            <a:ext cx="2931550" cy="20247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 = 1: Previous block is allocated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 = 0: Previous block is free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362200" y="3340779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dirty="0">
                <a:solidFill>
                  <a:srgbClr val="0070C0"/>
                </a:solidFill>
                <a:latin typeface="Calibri" pitchFamily="34" charset="0"/>
              </a:rPr>
              <a:t>1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990600" y="5004479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>
                <a:latin typeface="Calibri" pitchFamily="34" charset="0"/>
              </a:rPr>
              <a:t>ptional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 rot="16200000">
            <a:off x="1714502" y="2282903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399213" y="3306385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400801" y="3692603"/>
            <a:ext cx="1676400" cy="1616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Unallocated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772401" y="3306385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399214" y="5309279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7769226" y="5309279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dirty="0">
                <a:solidFill>
                  <a:srgbClr val="0070C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855231" y="2637644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17" name="AutoShape 8"/>
          <p:cNvSpPr>
            <a:spLocks/>
          </p:cNvSpPr>
          <p:nvPr/>
        </p:nvSpPr>
        <p:spPr bwMode="auto">
          <a:xfrm rot="16200000">
            <a:off x="7127329" y="2249543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219201" y="5906869"/>
            <a:ext cx="1082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Allocated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29844" y="5830669"/>
            <a:ext cx="700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Free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8442325" cy="897985"/>
          </a:xfrm>
        </p:spPr>
        <p:txBody>
          <a:bodyPr/>
          <a:lstStyle/>
          <a:p>
            <a:r>
              <a:rPr lang="en-US" dirty="0"/>
              <a:t>Boundary tag needed only for free blocks</a:t>
            </a:r>
          </a:p>
          <a:p>
            <a:r>
              <a:rPr lang="en-US" dirty="0"/>
              <a:t>When sizes are multiples of 4 or more, have 2+ spare bits</a:t>
            </a:r>
          </a:p>
        </p:txBody>
      </p:sp>
    </p:spTree>
    <p:extLst>
      <p:ext uri="{BB962C8B-B14F-4D97-AF65-F5344CB8AC3E}">
        <p14:creationId xmlns:p14="http://schemas.microsoft.com/office/powerpoint/2010/main" val="34757449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743200" y="2209800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537180" y="656693"/>
            <a:ext cx="8534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</a:t>
            </a:r>
            <a:br>
              <a:rPr lang="en-GB" dirty="0"/>
            </a:br>
            <a:r>
              <a:rPr lang="en-GB" dirty="0"/>
              <a:t>(Case 1)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743200" y="1918245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0386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27432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2743200" y="3132123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2743200" y="2829964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40386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27432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2745828" y="4054344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2735189" y="3752185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4030589" y="3744262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27432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572000" y="1905000"/>
            <a:ext cx="2514600" cy="2743885"/>
            <a:chOff x="4572000" y="1905000"/>
            <a:chExt cx="2514600" cy="2743885"/>
          </a:xfrm>
        </p:grpSpPr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5410200" y="2205682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5410200" y="1912883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6705600" y="192453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54102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62484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54102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67056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54102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54102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54102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67056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54102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5410200" y="4039285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5410200" y="3753677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6705600" y="3744351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54102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45720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953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931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</p:spTree>
    <p:extLst>
      <p:ext uri="{BB962C8B-B14F-4D97-AF65-F5344CB8AC3E}">
        <p14:creationId xmlns:p14="http://schemas.microsoft.com/office/powerpoint/2010/main" val="6640429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58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2)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2514600" y="2235036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2514600" y="1925501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810000" y="1925501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2514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3352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2525110" y="3109214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2504090" y="2839901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796862" y="2834386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2514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2514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810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2514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2514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2514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810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2514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495800" y="1905000"/>
            <a:ext cx="2514600" cy="2743200"/>
            <a:chOff x="4495800" y="1905000"/>
            <a:chExt cx="2514600" cy="2743200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5334000" y="2219394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5334000" y="1924844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6629400" y="1925501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5334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334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6629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5334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334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6629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4495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5334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5334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954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429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407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</p:spTree>
    <p:extLst>
      <p:ext uri="{BB962C8B-B14F-4D97-AF65-F5344CB8AC3E}">
        <p14:creationId xmlns:p14="http://schemas.microsoft.com/office/powerpoint/2010/main" val="39904040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908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62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5908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5908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5908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8862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5908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5908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8862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2590800" y="3124200"/>
            <a:ext cx="1676400" cy="588579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25908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5908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8862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2590800" y="4038600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25908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52578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65532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5257800" y="2209800"/>
            <a:ext cx="1676400" cy="12192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52578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5257800" y="3429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6553200" y="3429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52578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65532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52578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>
            <a:off x="4419600" y="3276600"/>
            <a:ext cx="6096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5257800" y="1905000"/>
            <a:ext cx="1676400" cy="1828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0348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3)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716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191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169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5266997" y="4038600"/>
            <a:ext cx="1667203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0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4" grpId="0" animBg="1"/>
      <p:bldP spid="30745" grpId="0" animBg="1"/>
      <p:bldP spid="30746" grpId="0" animBg="1"/>
      <p:bldP spid="30748" grpId="0" animBg="1"/>
      <p:bldP spid="30749" grpId="0" animBg="1"/>
      <p:bldP spid="30750" grpId="0" animBg="1"/>
      <p:bldP spid="30751" grpId="0" animBg="1"/>
      <p:bldP spid="30752" grpId="0" animBg="1"/>
      <p:bldP spid="30757" grpId="0" animBg="1"/>
      <p:bldP spid="30758" grpId="0" animBg="1"/>
      <p:bldP spid="30759" grpId="0" animBg="1"/>
      <p:bldP spid="4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0348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4)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55572" y="202174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03141" y="283205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400939" y="391936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1" name="Rectangle 18"/>
          <p:cNvSpPr>
            <a:spLocks noChangeArrowheads="1"/>
          </p:cNvSpPr>
          <p:nvPr/>
        </p:nvSpPr>
        <p:spPr bwMode="auto">
          <a:xfrm>
            <a:off x="2514600" y="1925501"/>
            <a:ext cx="12954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3810000" y="1925501"/>
            <a:ext cx="3810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>
            <a:off x="3352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Rectangle 24"/>
          <p:cNvSpPr>
            <a:spLocks noChangeArrowheads="1"/>
          </p:cNvSpPr>
          <p:nvPr/>
        </p:nvSpPr>
        <p:spPr bwMode="auto">
          <a:xfrm>
            <a:off x="2525110" y="3109214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26"/>
          <p:cNvSpPr>
            <a:spLocks noChangeArrowheads="1"/>
          </p:cNvSpPr>
          <p:nvPr/>
        </p:nvSpPr>
        <p:spPr bwMode="auto">
          <a:xfrm>
            <a:off x="2504090" y="2839901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47" name="Rectangle 27"/>
          <p:cNvSpPr>
            <a:spLocks noChangeArrowheads="1"/>
          </p:cNvSpPr>
          <p:nvPr/>
        </p:nvSpPr>
        <p:spPr bwMode="auto">
          <a:xfrm>
            <a:off x="3796862" y="2834386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8" name="Rectangle 28"/>
          <p:cNvSpPr>
            <a:spLocks noChangeArrowheads="1"/>
          </p:cNvSpPr>
          <p:nvPr/>
        </p:nvSpPr>
        <p:spPr bwMode="auto">
          <a:xfrm>
            <a:off x="2514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29"/>
          <p:cNvSpPr>
            <a:spLocks noChangeArrowheads="1"/>
          </p:cNvSpPr>
          <p:nvPr/>
        </p:nvSpPr>
        <p:spPr bwMode="auto">
          <a:xfrm>
            <a:off x="2514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50" name="Rectangle 30"/>
          <p:cNvSpPr>
            <a:spLocks noChangeArrowheads="1"/>
          </p:cNvSpPr>
          <p:nvPr/>
        </p:nvSpPr>
        <p:spPr bwMode="auto">
          <a:xfrm>
            <a:off x="3810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51" name="Rectangle 31"/>
          <p:cNvSpPr>
            <a:spLocks noChangeArrowheads="1"/>
          </p:cNvSpPr>
          <p:nvPr/>
        </p:nvSpPr>
        <p:spPr bwMode="auto">
          <a:xfrm>
            <a:off x="2514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32"/>
          <p:cNvSpPr>
            <a:spLocks noChangeArrowheads="1"/>
          </p:cNvSpPr>
          <p:nvPr/>
        </p:nvSpPr>
        <p:spPr bwMode="auto">
          <a:xfrm>
            <a:off x="2514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33"/>
          <p:cNvSpPr>
            <a:spLocks noChangeArrowheads="1"/>
          </p:cNvSpPr>
          <p:nvPr/>
        </p:nvSpPr>
        <p:spPr bwMode="auto">
          <a:xfrm>
            <a:off x="2514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54" name="Rectangle 34"/>
          <p:cNvSpPr>
            <a:spLocks noChangeArrowheads="1"/>
          </p:cNvSpPr>
          <p:nvPr/>
        </p:nvSpPr>
        <p:spPr bwMode="auto">
          <a:xfrm>
            <a:off x="3810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55" name="Rectangle 35"/>
          <p:cNvSpPr>
            <a:spLocks noChangeArrowheads="1"/>
          </p:cNvSpPr>
          <p:nvPr/>
        </p:nvSpPr>
        <p:spPr bwMode="auto">
          <a:xfrm>
            <a:off x="2514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2525110" y="2514600"/>
            <a:ext cx="128489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3810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3" name="Rectangle 20"/>
          <p:cNvSpPr>
            <a:spLocks noChangeArrowheads="1"/>
          </p:cNvSpPr>
          <p:nvPr/>
        </p:nvSpPr>
        <p:spPr bwMode="auto">
          <a:xfrm>
            <a:off x="2514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255516" y="1907108"/>
            <a:ext cx="2514600" cy="2743200"/>
            <a:chOff x="4255516" y="1907108"/>
            <a:chExt cx="2514600" cy="2743200"/>
          </a:xfrm>
        </p:grpSpPr>
        <p:grpSp>
          <p:nvGrpSpPr>
            <p:cNvPr id="2" name="Group 1"/>
            <p:cNvGrpSpPr/>
            <p:nvPr/>
          </p:nvGrpSpPr>
          <p:grpSpPr>
            <a:xfrm>
              <a:off x="4255516" y="1907108"/>
              <a:ext cx="2514600" cy="2743200"/>
              <a:chOff x="3581400" y="1905000"/>
              <a:chExt cx="2514600" cy="2743200"/>
            </a:xfrm>
          </p:grpSpPr>
          <p:sp>
            <p:nvSpPr>
              <p:cNvPr id="31768" name="Rectangle 24"/>
              <p:cNvSpPr>
                <a:spLocks noChangeArrowheads="1"/>
              </p:cNvSpPr>
              <p:nvPr/>
            </p:nvSpPr>
            <p:spPr bwMode="auto">
              <a:xfrm>
                <a:off x="4419600" y="1905000"/>
                <a:ext cx="1295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</a:rPr>
                  <a:t>n+m1+m2</a:t>
                </a:r>
              </a:p>
            </p:txBody>
          </p:sp>
          <p:sp>
            <p:nvSpPr>
              <p:cNvPr id="31770" name="Rectangle 26"/>
              <p:cNvSpPr>
                <a:spLocks noChangeArrowheads="1"/>
              </p:cNvSpPr>
              <p:nvPr/>
            </p:nvSpPr>
            <p:spPr bwMode="auto">
              <a:xfrm>
                <a:off x="4419600" y="2209800"/>
                <a:ext cx="1676400" cy="2133600"/>
              </a:xfrm>
              <a:prstGeom prst="rect">
                <a:avLst/>
              </a:prstGeom>
              <a:solidFill>
                <a:schemeClr val="bg1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1" name="Rectangle 27"/>
              <p:cNvSpPr>
                <a:spLocks noChangeArrowheads="1"/>
              </p:cNvSpPr>
              <p:nvPr/>
            </p:nvSpPr>
            <p:spPr bwMode="auto">
              <a:xfrm>
                <a:off x="4419600" y="4343400"/>
                <a:ext cx="1676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2" name="Rectangle 28"/>
              <p:cNvSpPr>
                <a:spLocks noChangeArrowheads="1"/>
              </p:cNvSpPr>
              <p:nvPr/>
            </p:nvSpPr>
            <p:spPr bwMode="auto">
              <a:xfrm>
                <a:off x="4419600" y="4343400"/>
                <a:ext cx="1295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</a:rPr>
                  <a:t>n+m1+m2</a:t>
                </a:r>
              </a:p>
            </p:txBody>
          </p:sp>
          <p:sp>
            <p:nvSpPr>
              <p:cNvPr id="31773" name="Rectangle 29"/>
              <p:cNvSpPr>
                <a:spLocks noChangeArrowheads="1"/>
              </p:cNvSpPr>
              <p:nvPr/>
            </p:nvSpPr>
            <p:spPr bwMode="auto">
              <a:xfrm>
                <a:off x="5715000" y="4343400"/>
                <a:ext cx="3810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  <p:sp>
            <p:nvSpPr>
              <p:cNvPr id="31774" name="Line 30"/>
              <p:cNvSpPr>
                <a:spLocks noChangeShapeType="1"/>
              </p:cNvSpPr>
              <p:nvPr/>
            </p:nvSpPr>
            <p:spPr bwMode="auto">
              <a:xfrm>
                <a:off x="3581400" y="3276600"/>
                <a:ext cx="609600" cy="1588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5" name="Rectangle 31"/>
              <p:cNvSpPr>
                <a:spLocks noChangeArrowheads="1"/>
              </p:cNvSpPr>
              <p:nvPr/>
            </p:nvSpPr>
            <p:spPr bwMode="auto">
              <a:xfrm>
                <a:off x="4419600" y="1905000"/>
                <a:ext cx="1676400" cy="27432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6385034" y="1907108"/>
              <a:ext cx="381000" cy="304800"/>
            </a:xfrm>
            <a:prstGeom prst="rect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59" name="Rectangle 19"/>
            <p:cNvSpPr>
              <a:spLocks noChangeArrowheads="1"/>
            </p:cNvSpPr>
            <p:nvPr/>
          </p:nvSpPr>
          <p:spPr bwMode="auto">
            <a:xfrm>
              <a:off x="6385034" y="4342880"/>
              <a:ext cx="381000" cy="304800"/>
            </a:xfrm>
            <a:prstGeom prst="rect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1555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349469" y="381000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066800"/>
            <a:ext cx="8307387" cy="54975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next-fit, best-fit, etc.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Trades off lower throughput for less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Interesting observation</a:t>
            </a:r>
            <a:r>
              <a:rPr lang="en-GB" b="1" dirty="0">
                <a:solidFill>
                  <a:srgbClr val="C00000"/>
                </a:solidFill>
              </a:rPr>
              <a:t>: </a:t>
            </a:r>
            <a:r>
              <a:rPr lang="en-GB" dirty="0"/>
              <a:t>segregated free lists (next lecture) approximate a best fit placement policy without having to search entire free list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Immediate coalescing: </a:t>
            </a:r>
            <a:r>
              <a:rPr lang="en-GB" dirty="0"/>
              <a:t>coalesce each time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is called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Deferred coalescing: </a:t>
            </a:r>
            <a:r>
              <a:rPr lang="en-GB" dirty="0"/>
              <a:t>try to improve performance of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by deferring coalescing until needed. Examples:</a:t>
            </a:r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as you scan the free list for </a:t>
            </a:r>
            <a:r>
              <a:rPr lang="en-GB" b="1" dirty="0" err="1">
                <a:latin typeface="Courier New" pitchFamily="49" charset="0"/>
              </a:rPr>
              <a:t>malloc</a:t>
            </a:r>
            <a:endParaRPr lang="en-GB" b="1" dirty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when the amount of external fragmentation reaches some threshold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Lists: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linear time worst case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constant time worst case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usage: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depend on placement policy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 or best-fit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>
                <a:latin typeface="Courier New" pitchFamily="49" charset="0"/>
              </a:rPr>
              <a:t>/free </a:t>
            </a:r>
            <a:r>
              <a:rPr lang="en-GB" dirty="0"/>
              <a:t>because of linear-time allocation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Allocation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71637"/>
            <a:ext cx="7896225" cy="4348163"/>
          </a:xfrm>
        </p:spPr>
        <p:txBody>
          <a:bodyPr/>
          <a:lstStyle/>
          <a:p>
            <a:r>
              <a:rPr lang="en-US" dirty="0"/>
              <a:t>Allocator maintains heap as collection of variable sized </a:t>
            </a:r>
            <a:r>
              <a:rPr lang="en-US" i="1" dirty="0">
                <a:solidFill>
                  <a:srgbClr val="990000"/>
                </a:solidFill>
              </a:rPr>
              <a:t>blocks</a:t>
            </a:r>
            <a:r>
              <a:rPr lang="en-US" dirty="0">
                <a:solidFill>
                  <a:srgbClr val="000000"/>
                </a:solidFill>
              </a:rPr>
              <a:t>, which are either </a:t>
            </a:r>
            <a:r>
              <a:rPr lang="en-US" i="1" dirty="0">
                <a:solidFill>
                  <a:srgbClr val="990000"/>
                </a:solidFill>
              </a:rPr>
              <a:t>allocated</a:t>
            </a:r>
            <a:r>
              <a:rPr lang="en-US" dirty="0">
                <a:solidFill>
                  <a:srgbClr val="000000"/>
                </a:solidFill>
              </a:rPr>
              <a:t> or </a:t>
            </a:r>
            <a:r>
              <a:rPr lang="en-US" i="1" dirty="0">
                <a:solidFill>
                  <a:srgbClr val="990000"/>
                </a:solidFill>
              </a:rPr>
              <a:t>free</a:t>
            </a:r>
          </a:p>
          <a:p>
            <a:r>
              <a:rPr lang="en-US" dirty="0"/>
              <a:t>Types of allocators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Explicit allocator</a:t>
            </a:r>
            <a:r>
              <a:rPr lang="en-US" b="1" dirty="0"/>
              <a:t>:  </a:t>
            </a:r>
            <a:r>
              <a:rPr lang="en-US" dirty="0"/>
              <a:t>application allocates and frees space </a:t>
            </a:r>
          </a:p>
          <a:p>
            <a:pPr lvl="2"/>
            <a:r>
              <a:rPr lang="en-US" dirty="0"/>
              <a:t>E.g.,  </a:t>
            </a:r>
            <a:r>
              <a:rPr lang="en-US" b="1" dirty="0" err="1">
                <a:latin typeface="Courier New"/>
                <a:cs typeface="Courier New"/>
              </a:rPr>
              <a:t>malloc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free</a:t>
            </a:r>
            <a:r>
              <a:rPr lang="en-US" dirty="0"/>
              <a:t> in C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Implicit allocator:</a:t>
            </a:r>
            <a:r>
              <a:rPr lang="en-US" dirty="0"/>
              <a:t> application allocates, but does not free space</a:t>
            </a:r>
          </a:p>
          <a:p>
            <a:pPr lvl="2"/>
            <a:r>
              <a:rPr lang="en-US" dirty="0"/>
              <a:t>E.g. garbage collection in Java, ML, and Lisp</a:t>
            </a:r>
          </a:p>
          <a:p>
            <a:endParaRPr lang="en-US" dirty="0"/>
          </a:p>
          <a:p>
            <a:r>
              <a:rPr lang="en-US" dirty="0"/>
              <a:t>Will discuss simple explicit memory allocation today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248" y="417513"/>
            <a:ext cx="5943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The </a:t>
            </a: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dirty="0"/>
              <a:t> 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126524"/>
            <a:ext cx="8624887" cy="5486400"/>
          </a:xfrm>
          <a:ln/>
        </p:spPr>
        <p:txBody>
          <a:bodyPr/>
          <a:lstStyle/>
          <a:p>
            <a:pPr marL="346075" indent="-346075">
              <a:lnSpc>
                <a:spcPct val="94000"/>
              </a:lnSpc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Successful: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/>
              <a:t> bytes</a:t>
            </a:r>
            <a:br>
              <a:rPr lang="en-GB" dirty="0"/>
            </a:br>
            <a:r>
              <a:rPr lang="en-GB" dirty="0"/>
              <a:t>aligned to an 16-byte boundary (on x86-64)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Unsuccessful: returns NULL (0) and sets </a:t>
            </a:r>
            <a:r>
              <a:rPr lang="en-GB" b="1" dirty="0" err="1">
                <a:latin typeface="Courier New"/>
                <a:cs typeface="Courier New"/>
              </a:rPr>
              <a:t>errno</a:t>
            </a:r>
            <a:endParaRPr lang="en-GB" b="1" dirty="0">
              <a:latin typeface="Courier New"/>
              <a:cs typeface="Courier New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free(void *p)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the block pointed at by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to pool of available memory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must come from a previous call to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/>
              <a:t>or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realloc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+mn-lt"/>
              </a:rPr>
              <a:t>Other functions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calloc</a:t>
            </a:r>
            <a:r>
              <a:rPr lang="en-GB" b="1" dirty="0"/>
              <a:t>:</a:t>
            </a:r>
            <a:r>
              <a:rPr lang="en-GB" dirty="0"/>
              <a:t> Version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that initializes allocated block to zero. 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realloc</a:t>
            </a:r>
            <a:r>
              <a:rPr lang="en-GB" b="1" dirty="0">
                <a:latin typeface="Courier New"/>
                <a:cs typeface="Courier New"/>
              </a:rPr>
              <a:t>:</a:t>
            </a:r>
            <a:r>
              <a:rPr lang="en-GB" dirty="0"/>
              <a:t> Changes the size of a previously allocated block.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sbrk</a:t>
            </a:r>
            <a:r>
              <a:rPr lang="en-GB" b="1" dirty="0"/>
              <a:t>:</a:t>
            </a:r>
            <a:r>
              <a:rPr lang="en-GB" dirty="0"/>
              <a:t> Used internally by allocators to grow or shrink the heap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07772" y="398978"/>
            <a:ext cx="5943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dirty="0"/>
              <a:t> Example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8077200" cy="5265161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fr-FR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block of n </a:t>
            </a:r>
            <a:r>
              <a:rPr lang="fr-FR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 = (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* </a:t>
            </a:r>
            <a:r>
              <a:rPr lang="en-US" sz="1600" dirty="0" err="1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(p == </a:t>
            </a:r>
            <a:r>
              <a:rPr lang="en-US" sz="1600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i-FI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perror(</a:t>
            </a:r>
            <a:r>
              <a:rPr lang="fi-FI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"malloc</a:t>
            </a:r>
            <a:r>
              <a:rPr lang="fi-FI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exit(0);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fi-FI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allocated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fi-FI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(i=0; i&lt;n;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p[i] = i;</a:t>
            </a:r>
          </a:p>
          <a:p>
            <a:endParaRPr lang="da-DK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da-DK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Return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allocated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the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da-DK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free(p);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435678"/>
            <a:ext cx="8991600" cy="762000"/>
          </a:xfrm>
        </p:spPr>
        <p:txBody>
          <a:bodyPr/>
          <a:lstStyle/>
          <a:p>
            <a:r>
              <a:rPr lang="en-GB" dirty="0"/>
              <a:t>Simplifying Assumptions Made in This Lecture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Memory is word addressed.</a:t>
            </a:r>
          </a:p>
          <a:p>
            <a:r>
              <a:rPr lang="en-GB" dirty="0"/>
              <a:t>Words are </a:t>
            </a:r>
            <a:r>
              <a:rPr lang="en-GB" dirty="0" err="1"/>
              <a:t>int</a:t>
            </a:r>
            <a:r>
              <a:rPr lang="en-GB" dirty="0"/>
              <a:t>-sized.</a:t>
            </a:r>
          </a:p>
          <a:p>
            <a:r>
              <a:rPr lang="en-GB" dirty="0"/>
              <a:t>Allocations are double-word aligned.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001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49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09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14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5193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241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128962" y="3918718"/>
            <a:ext cx="3048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433762" y="3918718"/>
            <a:ext cx="3048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738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0433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3481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6529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957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262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5673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8721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1769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481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7865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0913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86248" y="4572000"/>
            <a:ext cx="148416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(4 words)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130307" y="4572000"/>
            <a:ext cx="1095469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(2 words)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532256" y="484580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532256" y="522680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913256" y="4845801"/>
            <a:ext cx="10424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word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910081" y="5226801"/>
            <a:ext cx="147191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word</a:t>
            </a:r>
          </a:p>
        </p:txBody>
      </p:sp>
      <p:sp>
        <p:nvSpPr>
          <p:cNvPr id="32" name="AutoShape 17"/>
          <p:cNvSpPr>
            <a:spLocks/>
          </p:cNvSpPr>
          <p:nvPr/>
        </p:nvSpPr>
        <p:spPr bwMode="auto">
          <a:xfrm rot="16200000">
            <a:off x="1827796" y="3766318"/>
            <a:ext cx="182880" cy="118872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7"/>
          <p:cNvSpPr>
            <a:spLocks/>
          </p:cNvSpPr>
          <p:nvPr/>
        </p:nvSpPr>
        <p:spPr bwMode="auto">
          <a:xfrm rot="16200000">
            <a:off x="4575400" y="4067718"/>
            <a:ext cx="180842" cy="583882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Example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76831" y="1582738"/>
            <a:ext cx="2663206" cy="354906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p1 = malloc(4*SIZ)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176831" y="2464826"/>
            <a:ext cx="2663206" cy="3549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p2 = malloc(5*SIZ)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176831" y="3365128"/>
            <a:ext cx="2663206" cy="354906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p3 = malloc(6*SIZ)</a:t>
            </a: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176831" y="5128926"/>
            <a:ext cx="2663206" cy="354906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malloc(2*SIZ)</a:t>
            </a:r>
          </a:p>
        </p:txBody>
      </p:sp>
      <p:sp>
        <p:nvSpPr>
          <p:cNvPr id="99" name="Text Box 19"/>
          <p:cNvSpPr txBox="1">
            <a:spLocks noChangeArrowheads="1"/>
          </p:cNvSpPr>
          <p:nvPr/>
        </p:nvSpPr>
        <p:spPr bwMode="auto">
          <a:xfrm>
            <a:off x="5278437" y="500547"/>
            <a:ext cx="3352498" cy="354906"/>
          </a:xfrm>
          <a:prstGeom prst="rect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#define SIZ </a:t>
            </a:r>
            <a:r>
              <a:rPr lang="en-GB" sz="1800" b="1" dirty="0" err="1">
                <a:latin typeface="Courier New" pitchFamily="49" charset="0"/>
              </a:rPr>
              <a:t>sizeof</a:t>
            </a:r>
            <a:r>
              <a:rPr lang="en-GB" sz="1800" b="1" dirty="0">
                <a:latin typeface="Courier New" pitchFamily="49" charset="0"/>
              </a:rPr>
              <a:t>(</a:t>
            </a:r>
            <a:r>
              <a:rPr lang="en-GB" sz="1800" b="1" dirty="0" err="1">
                <a:latin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92437" y="1614488"/>
            <a:ext cx="5486400" cy="304800"/>
            <a:chOff x="2992437" y="1614488"/>
            <a:chExt cx="5486400" cy="304800"/>
          </a:xfrm>
        </p:grpSpPr>
        <p:grpSp>
          <p:nvGrpSpPr>
            <p:cNvPr id="98" name="Group 97"/>
            <p:cNvGrpSpPr/>
            <p:nvPr/>
          </p:nvGrpSpPr>
          <p:grpSpPr>
            <a:xfrm>
              <a:off x="2992437" y="1614488"/>
              <a:ext cx="5181600" cy="304800"/>
              <a:chOff x="3006724" y="1614488"/>
              <a:chExt cx="5181600" cy="304800"/>
            </a:xfrm>
          </p:grpSpPr>
          <p:sp>
            <p:nvSpPr>
              <p:cNvPr id="11266" name="Rectangle 2"/>
              <p:cNvSpPr>
                <a:spLocks noChangeArrowheads="1"/>
              </p:cNvSpPr>
              <p:nvPr/>
            </p:nvSpPr>
            <p:spPr bwMode="auto">
              <a:xfrm>
                <a:off x="30067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7" name="Rectangle 3"/>
              <p:cNvSpPr>
                <a:spLocks noChangeArrowheads="1"/>
              </p:cNvSpPr>
              <p:nvPr/>
            </p:nvSpPr>
            <p:spPr bwMode="auto">
              <a:xfrm>
                <a:off x="33115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36163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39211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4225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1" name="Rectangle 7"/>
              <p:cNvSpPr>
                <a:spLocks noChangeArrowheads="1"/>
              </p:cNvSpPr>
              <p:nvPr/>
            </p:nvSpPr>
            <p:spPr bwMode="auto">
              <a:xfrm>
                <a:off x="4530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2" name="Rectangle 8"/>
              <p:cNvSpPr>
                <a:spLocks noChangeArrowheads="1"/>
              </p:cNvSpPr>
              <p:nvPr/>
            </p:nvSpPr>
            <p:spPr bwMode="auto">
              <a:xfrm>
                <a:off x="4835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3" name="Rectangle 9"/>
              <p:cNvSpPr>
                <a:spLocks noChangeArrowheads="1"/>
              </p:cNvSpPr>
              <p:nvPr/>
            </p:nvSpPr>
            <p:spPr bwMode="auto">
              <a:xfrm>
                <a:off x="5140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4" name="Rectangle 10"/>
              <p:cNvSpPr>
                <a:spLocks noChangeArrowheads="1"/>
              </p:cNvSpPr>
              <p:nvPr/>
            </p:nvSpPr>
            <p:spPr bwMode="auto">
              <a:xfrm>
                <a:off x="5445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" name="Rectangle 11"/>
              <p:cNvSpPr>
                <a:spLocks noChangeArrowheads="1"/>
              </p:cNvSpPr>
              <p:nvPr/>
            </p:nvSpPr>
            <p:spPr bwMode="auto">
              <a:xfrm>
                <a:off x="5749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" name="Rectangle 12"/>
              <p:cNvSpPr>
                <a:spLocks noChangeArrowheads="1"/>
              </p:cNvSpPr>
              <p:nvPr/>
            </p:nvSpPr>
            <p:spPr bwMode="auto">
              <a:xfrm>
                <a:off x="6054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" name="Rectangle 13"/>
              <p:cNvSpPr>
                <a:spLocks noChangeArrowheads="1"/>
              </p:cNvSpPr>
              <p:nvPr/>
            </p:nvSpPr>
            <p:spPr bwMode="auto">
              <a:xfrm>
                <a:off x="6359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8" name="Rectangle 14"/>
              <p:cNvSpPr>
                <a:spLocks noChangeArrowheads="1"/>
              </p:cNvSpPr>
              <p:nvPr/>
            </p:nvSpPr>
            <p:spPr bwMode="auto">
              <a:xfrm>
                <a:off x="6664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9" name="Rectangle 15"/>
              <p:cNvSpPr>
                <a:spLocks noChangeArrowheads="1"/>
              </p:cNvSpPr>
              <p:nvPr/>
            </p:nvSpPr>
            <p:spPr bwMode="auto">
              <a:xfrm>
                <a:off x="6969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0" name="Rectangle 16"/>
              <p:cNvSpPr>
                <a:spLocks noChangeArrowheads="1"/>
              </p:cNvSpPr>
              <p:nvPr/>
            </p:nvSpPr>
            <p:spPr bwMode="auto">
              <a:xfrm>
                <a:off x="7273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" name="Rectangle 17"/>
              <p:cNvSpPr>
                <a:spLocks noChangeArrowheads="1"/>
              </p:cNvSpPr>
              <p:nvPr/>
            </p:nvSpPr>
            <p:spPr bwMode="auto">
              <a:xfrm>
                <a:off x="7578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" name="Rectangle 18"/>
              <p:cNvSpPr>
                <a:spLocks noChangeArrowheads="1"/>
              </p:cNvSpPr>
              <p:nvPr/>
            </p:nvSpPr>
            <p:spPr bwMode="auto">
              <a:xfrm>
                <a:off x="7883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1" name="Rectangle 9"/>
            <p:cNvSpPr>
              <a:spLocks noChangeArrowheads="1"/>
            </p:cNvSpPr>
            <p:nvPr/>
          </p:nvSpPr>
          <p:spPr bwMode="auto">
            <a:xfrm>
              <a:off x="8174037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992437" y="2501901"/>
            <a:ext cx="5486400" cy="304800"/>
            <a:chOff x="2992437" y="2501901"/>
            <a:chExt cx="54864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29924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2972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020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068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116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164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212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260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308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35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40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45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50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548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59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64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69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9"/>
            <p:cNvSpPr>
              <a:spLocks noChangeArrowheads="1"/>
            </p:cNvSpPr>
            <p:nvPr/>
          </p:nvSpPr>
          <p:spPr bwMode="auto">
            <a:xfrm>
              <a:off x="8174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992437" y="3389313"/>
            <a:ext cx="5486400" cy="304800"/>
            <a:chOff x="2992437" y="3389313"/>
            <a:chExt cx="54864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29924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2972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020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068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116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164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212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260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308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35637" y="3389313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40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452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500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548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596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64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692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Rectangle 9"/>
            <p:cNvSpPr>
              <a:spLocks noChangeArrowheads="1"/>
            </p:cNvSpPr>
            <p:nvPr/>
          </p:nvSpPr>
          <p:spPr bwMode="auto">
            <a:xfrm>
              <a:off x="81740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992437" y="4272080"/>
            <a:ext cx="5486400" cy="309446"/>
            <a:chOff x="2992437" y="4272080"/>
            <a:chExt cx="5486400" cy="309446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29924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2972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020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068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116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164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21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260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308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35637" y="4276726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40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452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500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548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2596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564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869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9"/>
            <p:cNvSpPr>
              <a:spLocks noChangeArrowheads="1"/>
            </p:cNvSpPr>
            <p:nvPr/>
          </p:nvSpPr>
          <p:spPr bwMode="auto">
            <a:xfrm>
              <a:off x="8174037" y="427208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92437" y="5164138"/>
            <a:ext cx="5486400" cy="304800"/>
            <a:chOff x="2992437" y="5164138"/>
            <a:chExt cx="5486400" cy="304800"/>
          </a:xfrm>
        </p:grpSpPr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9924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2972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6020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39068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2116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5164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821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5126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4308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5735637" y="5164138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040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63452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66500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69548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7259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7564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7869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9"/>
            <p:cNvSpPr>
              <a:spLocks noChangeArrowheads="1"/>
            </p:cNvSpPr>
            <p:nvPr/>
          </p:nvSpPr>
          <p:spPr bwMode="auto">
            <a:xfrm>
              <a:off x="8174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54250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Applications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and </a:t>
            </a: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/>
              <a:t>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request must be to a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>
                <a:cs typeface="Courier New"/>
              </a:rPr>
              <a:t>’d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 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Allocators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b="1" dirty="0">
                <a:cs typeface="Courier New"/>
              </a:rPr>
              <a:t> </a:t>
            </a:r>
            <a:r>
              <a:rPr lang="en-GB" dirty="0"/>
              <a:t>requests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16-byte (x86-64) alignment on Linux boxes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move the allocated blocks once they are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/>
              <a:t>’d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compaction is not allowed</a:t>
            </a:r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14903</TotalTime>
  <Words>2015</Words>
  <Application>Microsoft Office PowerPoint</Application>
  <PresentationFormat>On-screen Show (4:3)</PresentationFormat>
  <Paragraphs>636</Paragraphs>
  <Slides>38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ＭＳ Ｐゴシック</vt:lpstr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template2007</vt:lpstr>
      <vt:lpstr>Dynamic Memory Allocation:  Basic Concepts  15-213: Introduction to Computer Systems  19th Lecture, November 1, 2016</vt:lpstr>
      <vt:lpstr>Today</vt:lpstr>
      <vt:lpstr>Dynamic Memory Allocation </vt:lpstr>
      <vt:lpstr>Dynamic Memory Allocation</vt:lpstr>
      <vt:lpstr>The malloc Package</vt:lpstr>
      <vt:lpstr>malloc Example</vt:lpstr>
      <vt:lpstr>Simplifying Assumptions Made in This Lecture</vt:lpstr>
      <vt:lpstr>Allocation Example</vt:lpstr>
      <vt:lpstr>Constraints</vt:lpstr>
      <vt:lpstr>Performance Goal: Throughput</vt:lpstr>
      <vt:lpstr>Performance Goal: Peak Memory Utilization</vt:lpstr>
      <vt:lpstr>Fragmentation</vt:lpstr>
      <vt:lpstr>Internal Fragmentation</vt:lpstr>
      <vt:lpstr>External Fragmentation</vt:lpstr>
      <vt:lpstr>Implementation Issues</vt:lpstr>
      <vt:lpstr>Knowing How Much to Free</vt:lpstr>
      <vt:lpstr>Keeping Track of Free Blocks</vt:lpstr>
      <vt:lpstr>Today</vt:lpstr>
      <vt:lpstr>Method 1: Implicit Free List</vt:lpstr>
      <vt:lpstr>Detailed Implicit Free List Example</vt:lpstr>
      <vt:lpstr>Implicit List: Finding a Free Block</vt:lpstr>
      <vt:lpstr>Implicit List: Allocating in Free Block</vt:lpstr>
      <vt:lpstr>Implicit List: Freeing a Block</vt:lpstr>
      <vt:lpstr>Implicit List: Coalescing</vt:lpstr>
      <vt:lpstr>Implicit List: Bidirectional Coalescing </vt:lpstr>
      <vt:lpstr>Constant Time Coalescing</vt:lpstr>
      <vt:lpstr>Constant Time Coalescing (Case 1)</vt:lpstr>
      <vt:lpstr>Constant Time Coalescing (Case 2)</vt:lpstr>
      <vt:lpstr>Constant Time Coalescing (Case 3)</vt:lpstr>
      <vt:lpstr>Constant Time Coalescing (Case 4)</vt:lpstr>
      <vt:lpstr>Disadvantages of Boundary Tags</vt:lpstr>
      <vt:lpstr>No Boundary Tag for Allocated Blocks</vt:lpstr>
      <vt:lpstr>No Boundary Tag for Allocated Blocks (Case 1)</vt:lpstr>
      <vt:lpstr>No Boundary Tag for Allocated Blocks (Case 2)</vt:lpstr>
      <vt:lpstr>No Boundary Tag for Allocated Blocks (Case 3)</vt:lpstr>
      <vt:lpstr>No Boundary Tag for Allocated Blocks (Case 4)</vt:lpstr>
      <vt:lpstr>Summary of Key Allocator Policies</vt:lpstr>
      <vt:lpstr>Implicit Lists: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Phil Gibbons</cp:lastModifiedBy>
  <cp:revision>702</cp:revision>
  <cp:lastPrinted>1999-09-20T15:19:18Z</cp:lastPrinted>
  <dcterms:created xsi:type="dcterms:W3CDTF">2012-10-29T21:36:53Z</dcterms:created>
  <dcterms:modified xsi:type="dcterms:W3CDTF">2016-11-02T23:41:54Z</dcterms:modified>
</cp:coreProperties>
</file>