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542" r:id="rId2"/>
    <p:sldId id="620" r:id="rId3"/>
    <p:sldId id="632" r:id="rId4"/>
    <p:sldId id="633" r:id="rId5"/>
    <p:sldId id="631" r:id="rId6"/>
    <p:sldId id="552" r:id="rId7"/>
    <p:sldId id="553" r:id="rId8"/>
    <p:sldId id="554" r:id="rId9"/>
    <p:sldId id="602" r:id="rId10"/>
    <p:sldId id="555" r:id="rId11"/>
    <p:sldId id="556" r:id="rId12"/>
    <p:sldId id="624" r:id="rId13"/>
    <p:sldId id="618" r:id="rId14"/>
    <p:sldId id="557" r:id="rId15"/>
    <p:sldId id="558" r:id="rId16"/>
    <p:sldId id="559" r:id="rId17"/>
    <p:sldId id="634" r:id="rId18"/>
    <p:sldId id="560" r:id="rId19"/>
    <p:sldId id="561" r:id="rId20"/>
    <p:sldId id="562" r:id="rId21"/>
    <p:sldId id="563" r:id="rId22"/>
    <p:sldId id="625" r:id="rId23"/>
    <p:sldId id="564" r:id="rId24"/>
    <p:sldId id="571" r:id="rId25"/>
    <p:sldId id="626" r:id="rId26"/>
    <p:sldId id="566" r:id="rId27"/>
    <p:sldId id="605" r:id="rId28"/>
    <p:sldId id="627" r:id="rId29"/>
    <p:sldId id="607" r:id="rId30"/>
    <p:sldId id="617" r:id="rId31"/>
    <p:sldId id="608" r:id="rId32"/>
    <p:sldId id="567" r:id="rId33"/>
    <p:sldId id="635" r:id="rId34"/>
    <p:sldId id="568" r:id="rId35"/>
    <p:sldId id="629" r:id="rId36"/>
    <p:sldId id="630" r:id="rId37"/>
    <p:sldId id="628" r:id="rId38"/>
    <p:sldId id="611" r:id="rId39"/>
  </p:sldIdLst>
  <p:sldSz cx="9144000" cy="6858000" type="screen4x3"/>
  <p:notesSz cx="7302500" cy="9586913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6D6F5"/>
    <a:srgbClr val="D5F1CF"/>
    <a:srgbClr val="AC0000"/>
    <a:srgbClr val="F7F5CD"/>
    <a:srgbClr val="000000"/>
    <a:srgbClr val="9D3E40"/>
    <a:srgbClr val="990000"/>
    <a:srgbClr val="F1C7C7"/>
    <a:srgbClr val="F6F5BD"/>
    <a:srgbClr val="EB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560" autoAdjust="0"/>
    <p:restoredTop sz="94626" autoAdjust="0"/>
  </p:normalViewPr>
  <p:slideViewPr>
    <p:cSldViewPr snapToGrid="0">
      <p:cViewPr>
        <p:scale>
          <a:sx n="108" d="100"/>
          <a:sy n="108" d="100"/>
        </p:scale>
        <p:origin x="-1144" y="-928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tags" Target="tags/tag1.xml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6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000" b="0" dirty="0"/>
              <a:t>15-213: Introduction to Computer Systems</a:t>
            </a:r>
            <a:r>
              <a:rPr lang="en-US" b="0" dirty="0"/>
              <a:t/>
            </a:r>
            <a:br>
              <a:rPr lang="en-US" b="0" dirty="0"/>
            </a:br>
            <a:r>
              <a:rPr lang="en-US" sz="2000" b="0" dirty="0"/>
              <a:t>24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November 17, 2016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pPr lvl="0">
              <a:spcBef>
                <a:spcPts val="500"/>
              </a:spcBef>
              <a:buClrTx/>
              <a:buSzTx/>
              <a:defRPr/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  <a:sym typeface="Calibri" charset="0"/>
              </a:rPr>
              <a:t>Phil Gibbons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H="1" flipV="1">
            <a:off x="5743903" y="4636088"/>
            <a:ext cx="604921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815414" y="1399401"/>
            <a:ext cx="392748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5554717" y="2864732"/>
            <a:ext cx="922283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45" grpId="0"/>
      <p:bldP spid="931846" grpId="0" animBg="1"/>
      <p:bldP spid="931847" grpId="0"/>
      <p:bldP spid="931848" grpId="0" animBg="1"/>
      <p:bldP spid="931849" grpId="0"/>
      <p:bldP spid="931850" grpId="0" animBg="1"/>
      <p:bldP spid="931851" grpId="0"/>
      <p:bldP spid="93185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3" name="Rectangle 3"/>
          <p:cNvSpPr>
            <a:spLocks noChangeArrowheads="1"/>
          </p:cNvSpPr>
          <p:nvPr/>
        </p:nvSpPr>
        <p:spPr bwMode="auto">
          <a:xfrm>
            <a:off x="0" y="4054054"/>
            <a:ext cx="4875600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char **ptr;  </a:t>
            </a:r>
            <a:r>
              <a:rPr lang="en-US" sz="1600" dirty="0">
                <a:solidFill>
                  <a:srgbClr val="AC0000"/>
                </a:solidFill>
                <a:latin typeface="Courier New" pitchFamily="49" charset="0"/>
              </a:rPr>
              <a:t>/* global */</a:t>
            </a:r>
          </a:p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</a:t>
            </a:r>
            <a:r>
              <a:rPr lang="en-US" sz="1600" dirty="0" smtClean="0">
                <a:latin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argc</a:t>
            </a:r>
            <a:r>
              <a:rPr lang="en-US" sz="1600" dirty="0" smtClean="0">
                <a:latin typeface="Courier New" pitchFamily="49" charset="0"/>
              </a:rPr>
              <a:t>, char *</a:t>
            </a:r>
            <a:r>
              <a:rPr lang="en-US" sz="1600" dirty="0" err="1" smtClean="0">
                <a:latin typeface="Courier New" pitchFamily="49" charset="0"/>
              </a:rPr>
              <a:t>argv</a:t>
            </a:r>
            <a:r>
              <a:rPr lang="en-US" sz="1600" dirty="0" smtClean="0">
                <a:latin typeface="Courier New" pitchFamily="49" charset="0"/>
              </a:rPr>
              <a:t>[]) </a:t>
            </a:r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int i;</a:t>
            </a:r>
          </a:p>
          <a:p>
            <a:r>
              <a:rPr lang="en-US" sz="1600" dirty="0">
                <a:latin typeface="Courier New" pitchFamily="49" charset="0"/>
              </a:rPr>
              <a:t>  pthread_t tid;</a:t>
            </a:r>
          </a:p>
          <a:p>
            <a:r>
              <a:rPr lang="en-US" sz="1600" dirty="0">
                <a:latin typeface="Courier New" pitchFamily="49" charset="0"/>
              </a:rPr>
              <a:t>  char *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[2] = {“Hello from foo",</a:t>
            </a:r>
          </a:p>
          <a:p>
            <a:r>
              <a:rPr lang="en-US" sz="1600" dirty="0">
                <a:latin typeface="Courier New" pitchFamily="49" charset="0"/>
              </a:rPr>
              <a:t>                   "Hello from bar"};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ptr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msgs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r>
              <a:rPr lang="en-US" sz="1600" dirty="0">
                <a:latin typeface="Courier New" pitchFamily="49" charset="0"/>
              </a:rPr>
              <a:t>  for (i = 0; i &lt; 2; i++)</a:t>
            </a:r>
          </a:p>
          <a:p>
            <a:r>
              <a:rPr lang="en-US" sz="1600" dirty="0">
                <a:latin typeface="Courier New" pitchFamily="49" charset="0"/>
              </a:rPr>
              <a:t>   Pthread_create(&amp;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,…, (void *)i);</a:t>
            </a:r>
          </a:p>
          <a:p>
            <a:r>
              <a:rPr lang="en-US" sz="1600" dirty="0">
                <a:latin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</a:rPr>
              <a:t>Pthread_exit</a:t>
            </a:r>
            <a:r>
              <a:rPr lang="en-US" sz="1600" dirty="0">
                <a:latin typeface="Courier New" pitchFamily="49" charset="0"/>
              </a:rPr>
              <a:t>(NULL);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24" name="Rectangle 4"/>
          <p:cNvSpPr>
            <a:spLocks noChangeArrowheads="1"/>
          </p:cNvSpPr>
          <p:nvPr/>
        </p:nvSpPr>
        <p:spPr bwMode="auto">
          <a:xfrm>
            <a:off x="4865408" y="4563796"/>
            <a:ext cx="4381328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*/</a:t>
            </a:r>
          </a:p>
          <a:p>
            <a:r>
              <a:rPr lang="en-US" sz="1600" dirty="0">
                <a:latin typeface="Courier New" pitchFamily="49" charset="0"/>
              </a:rPr>
              <a:t>void *thread(void *vargp)</a:t>
            </a:r>
          </a:p>
          <a:p>
            <a:r>
              <a:rPr lang="en-US" sz="1600" dirty="0">
                <a:latin typeface="Courier New" pitchFamily="49" charset="0"/>
              </a:rPr>
              <a:t>{</a:t>
            </a:r>
          </a:p>
          <a:p>
            <a:r>
              <a:rPr lang="en-US" sz="1600" dirty="0">
                <a:latin typeface="Courier New" pitchFamily="49" charset="0"/>
              </a:rPr>
              <a:t>    int myid = (int)vargp;</a:t>
            </a:r>
          </a:p>
          <a:p>
            <a:r>
              <a:rPr lang="en-US" sz="1600" dirty="0">
                <a:latin typeface="Courier New" pitchFamily="49" charset="0"/>
              </a:rPr>
              <a:t>    static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 = 0;</a:t>
            </a:r>
          </a:p>
          <a:p>
            <a:r>
              <a:rPr lang="en-US" sz="1600" dirty="0">
                <a:latin typeface="Courier New" pitchFamily="49" charset="0"/>
              </a:rPr>
              <a:t>    </a:t>
            </a:r>
          </a:p>
          <a:p>
            <a:r>
              <a:rPr lang="en-US" sz="1600" dirty="0">
                <a:latin typeface="Courier New" pitchFamily="49" charset="0"/>
              </a:rPr>
              <a:t>    printf("[%d]: %s (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=%d)\n", </a:t>
            </a:r>
          </a:p>
          <a:p>
            <a:r>
              <a:rPr lang="en-US" sz="1600" dirty="0">
                <a:latin typeface="Courier New" pitchFamily="49" charset="0"/>
              </a:rPr>
              <a:t>         myid, ptr[myid], ++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review</a:t>
            </a:r>
          </a:p>
          <a:p>
            <a:r>
              <a:rPr lang="en-US" dirty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roup 99"/>
          <p:cNvGrpSpPr/>
          <p:nvPr/>
        </p:nvGrpSpPr>
        <p:grpSpPr>
          <a:xfrm>
            <a:off x="2201333" y="2151591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1" name="Oval 10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46180" name="Line 4"/>
          <p:cNvSpPr>
            <a:spLocks noChangeAspect="1" noChangeShapeType="1"/>
          </p:cNvSpPr>
          <p:nvPr/>
        </p:nvSpPr>
        <p:spPr bwMode="auto">
          <a:xfrm flipV="1">
            <a:off x="811213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1" name="Line 5"/>
          <p:cNvSpPr>
            <a:spLocks noChangeAspect="1" noChangeShapeType="1"/>
          </p:cNvSpPr>
          <p:nvPr/>
        </p:nvSpPr>
        <p:spPr bwMode="auto">
          <a:xfrm flipH="1" flipV="1">
            <a:off x="811213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946182" name="Text Box 6"/>
          <p:cNvSpPr txBox="1">
            <a:spLocks noChangeAspect="1" noChangeArrowheads="1"/>
          </p:cNvSpPr>
          <p:nvPr/>
        </p:nvSpPr>
        <p:spPr bwMode="auto">
          <a:xfrm>
            <a:off x="965200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3" name="Text Box 7"/>
          <p:cNvSpPr txBox="1">
            <a:spLocks noChangeAspect="1" noChangeArrowheads="1"/>
          </p:cNvSpPr>
          <p:nvPr/>
        </p:nvSpPr>
        <p:spPr bwMode="auto">
          <a:xfrm>
            <a:off x="1662113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4" name="Text Box 8"/>
          <p:cNvSpPr txBox="1">
            <a:spLocks noChangeAspect="1" noChangeArrowheads="1"/>
          </p:cNvSpPr>
          <p:nvPr/>
        </p:nvSpPr>
        <p:spPr bwMode="auto">
          <a:xfrm>
            <a:off x="2362200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5" name="Text Box 9"/>
          <p:cNvSpPr txBox="1">
            <a:spLocks noChangeAspect="1" noChangeArrowheads="1"/>
          </p:cNvSpPr>
          <p:nvPr/>
        </p:nvSpPr>
        <p:spPr bwMode="auto">
          <a:xfrm>
            <a:off x="3079750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6" name="Text Box 10"/>
          <p:cNvSpPr txBox="1">
            <a:spLocks noChangeAspect="1" noChangeArrowheads="1"/>
          </p:cNvSpPr>
          <p:nvPr/>
        </p:nvSpPr>
        <p:spPr bwMode="auto">
          <a:xfrm>
            <a:off x="3805238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7" name="Text Box 11"/>
          <p:cNvSpPr txBox="1">
            <a:spLocks noChangeAspect="1" noChangeArrowheads="1"/>
          </p:cNvSpPr>
          <p:nvPr/>
        </p:nvSpPr>
        <p:spPr bwMode="auto">
          <a:xfrm>
            <a:off x="430213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8" name="Text Box 12"/>
          <p:cNvSpPr txBox="1">
            <a:spLocks noChangeAspect="1" noChangeArrowheads="1"/>
          </p:cNvSpPr>
          <p:nvPr/>
        </p:nvSpPr>
        <p:spPr bwMode="auto">
          <a:xfrm>
            <a:off x="458788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89" name="Text Box 13"/>
          <p:cNvSpPr txBox="1">
            <a:spLocks noChangeAspect="1" noChangeArrowheads="1"/>
          </p:cNvSpPr>
          <p:nvPr/>
        </p:nvSpPr>
        <p:spPr bwMode="auto">
          <a:xfrm>
            <a:off x="430213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0" name="Text Box 14"/>
          <p:cNvSpPr txBox="1">
            <a:spLocks noChangeAspect="1" noChangeArrowheads="1"/>
          </p:cNvSpPr>
          <p:nvPr/>
        </p:nvSpPr>
        <p:spPr bwMode="auto">
          <a:xfrm>
            <a:off x="441325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191" name="Text Box 15"/>
          <p:cNvSpPr txBox="1">
            <a:spLocks noChangeAspect="1" noChangeArrowheads="1"/>
          </p:cNvSpPr>
          <p:nvPr/>
        </p:nvSpPr>
        <p:spPr bwMode="auto">
          <a:xfrm>
            <a:off x="452438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946217" name="Text Box 41"/>
          <p:cNvSpPr txBox="1">
            <a:spLocks noChangeAspect="1" noChangeArrowheads="1"/>
          </p:cNvSpPr>
          <p:nvPr/>
        </p:nvSpPr>
        <p:spPr bwMode="auto">
          <a:xfrm>
            <a:off x="4600575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946218" name="Text Box 42"/>
          <p:cNvSpPr txBox="1">
            <a:spLocks noChangeAspect="1" noChangeArrowheads="1"/>
          </p:cNvSpPr>
          <p:nvPr/>
        </p:nvSpPr>
        <p:spPr bwMode="auto">
          <a:xfrm>
            <a:off x="255574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70156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56" name="Oval 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484805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64" name="Oval 6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6" name="Oval 6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7" name="Oval 6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2199454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1" name="Oval 7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rgbClr val="C00000"/>
            </a:solidFill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91410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8" name="Oval 7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362875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5" name="Oval 8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2" name="Oval 9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98" name="Rectangle 97"/>
          <p:cNvSpPr/>
          <p:nvPr/>
        </p:nvSpPr>
        <p:spPr>
          <a:xfrm>
            <a:off x="1713047" y="2373968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212669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0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</a:t>
            </a:r>
            <a:r>
              <a:rPr lang="en-US"/>
              <a:t>critical section.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</a:t>
            </a:r>
            <a:r>
              <a:rPr lang="en-US" dirty="0" err="1"/>
              <a:t>Dijkstra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and 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Manipulated by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dirty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while 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s++;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OS kernel guarantees that operations between brackets [ ] are executed indivisibly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>
                <a:latin typeface="Courier New" pitchFamily="49" charset="0"/>
              </a:rPr>
              <a:t>s</a:t>
            </a: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6066191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semaphores?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8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/>
              <a:t>Using Semaphores for Mutual Exclusion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 err="1"/>
              <a:t>P(mutex</a:t>
            </a:r>
            <a:r>
              <a:rPr lang="en-US" i="1" dirty="0"/>
              <a:t>)</a:t>
            </a:r>
            <a:r>
              <a:rPr lang="en-US" dirty="0"/>
              <a:t> and </a:t>
            </a:r>
          </a:p>
          <a:p>
            <a:pPr lvl="1">
              <a:buNone/>
            </a:pPr>
            <a:r>
              <a:rPr lang="en-US" i="1" dirty="0"/>
              <a:t>	</a:t>
            </a:r>
            <a:r>
              <a:rPr lang="en-US" i="1" dirty="0" err="1"/>
              <a:t>V(mutex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endParaRPr lang="en-US" dirty="0"/>
          </a:p>
          <a:p>
            <a:r>
              <a:rPr lang="en-US" dirty="0"/>
              <a:t>Terminology: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Binary semaphore</a:t>
            </a:r>
            <a:r>
              <a:rPr lang="en-US" dirty="0"/>
              <a:t>: semaphore whose value is always 0 or 1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Mutex: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binary semaphore used for mutual exclusion</a:t>
            </a:r>
          </a:p>
          <a:p>
            <a:pPr lvl="2"/>
            <a:r>
              <a:rPr lang="en-US" dirty="0"/>
              <a:t>P operation: </a:t>
            </a:r>
            <a:r>
              <a:rPr lang="en-US" dirty="0">
                <a:solidFill>
                  <a:srgbClr val="FF0000"/>
                </a:solidFill>
              </a:rPr>
              <a:t>“locking” </a:t>
            </a:r>
            <a:r>
              <a:rPr lang="en-US" dirty="0"/>
              <a:t>the mutex</a:t>
            </a:r>
          </a:p>
          <a:p>
            <a:pPr lvl="2"/>
            <a:r>
              <a:rPr lang="en-US" dirty="0"/>
              <a:t>V operation: </a:t>
            </a:r>
            <a:r>
              <a:rPr lang="en-US" dirty="0">
                <a:solidFill>
                  <a:srgbClr val="FF0000"/>
                </a:solidFill>
              </a:rPr>
              <a:t>“unlocking”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“releasing” </a:t>
            </a:r>
            <a:r>
              <a:rPr lang="en-US" dirty="0"/>
              <a:t>the mutex</a:t>
            </a:r>
          </a:p>
          <a:p>
            <a:pPr lvl="2"/>
            <a:r>
              <a:rPr lang="en-US" i="1" dirty="0">
                <a:solidFill>
                  <a:srgbClr val="FF0000"/>
                </a:solidFill>
              </a:rPr>
              <a:t>“Holding” </a:t>
            </a:r>
            <a:r>
              <a:rPr lang="en-US" dirty="0"/>
              <a:t>a mutex: locked and not yet unlocked. 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Counting semaphore</a:t>
            </a:r>
            <a:r>
              <a:rPr lang="en-US" dirty="0"/>
              <a:t>: used as a counter for set of available resources.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sem_init(&amp;mutex, 0, 1); 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/* mutex = 1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Courier New"/>
                <a:cs typeface="Courier New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goodcnt.c</a:t>
            </a:r>
            <a:r>
              <a:rPr lang="en-US" dirty="0">
                <a:latin typeface="Courier New"/>
                <a:cs typeface="Courier New"/>
              </a:rPr>
              <a:t>:</a:t>
            </a:r>
            <a:r>
              <a:rPr lang="en-US" dirty="0"/>
              <a:t> Proper Synchronization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</p:spPr>
        <p:txBody>
          <a:bodyPr/>
          <a:lstStyle/>
          <a:p>
            <a:r>
              <a:rPr lang="en-US" dirty="0"/>
              <a:t>Define and initialize a mutex for the shared variable </a:t>
            </a:r>
            <a:r>
              <a:rPr lang="en-US" dirty="0" err="1">
                <a:latin typeface="Courier New"/>
                <a:cs typeface="Courier New"/>
              </a:rPr>
              <a:t>cnt</a:t>
            </a:r>
            <a:r>
              <a:rPr lang="en-US" dirty="0">
                <a:latin typeface="Courier New"/>
                <a:cs typeface="Courier New"/>
              </a:rPr>
              <a:t>: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956420" name="Rectangle 4"/>
          <p:cNvSpPr>
            <a:spLocks noChangeArrowheads="1"/>
          </p:cNvSpPr>
          <p:nvPr/>
        </p:nvSpPr>
        <p:spPr bwMode="auto"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= 0;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;            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/* Semaphore that protects </a:t>
            </a:r>
            <a:r>
              <a:rPr lang="en-US" sz="1800" dirty="0" err="1">
                <a:solidFill>
                  <a:srgbClr val="CB2418"/>
                </a:solidFill>
                <a:latin typeface="Courier New"/>
                <a:cs typeface="Courier New"/>
              </a:rPr>
              <a:t>cnt</a:t>
            </a:r>
            <a:r>
              <a:rPr lang="en-US" sz="18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fi-FI" sz="1800" dirty="0">
                <a:solidFill>
                  <a:srgbClr val="000000"/>
                </a:solidFill>
                <a:latin typeface="Courier New"/>
                <a:cs typeface="Courier New"/>
              </a:rPr>
              <a:t>  sem_init(&amp;mutex, 0, 1); </a:t>
            </a:r>
            <a:r>
              <a:rPr lang="fi-FI" sz="1800" dirty="0">
                <a:solidFill>
                  <a:srgbClr val="CB2418"/>
                </a:solidFill>
                <a:latin typeface="Courier New"/>
                <a:cs typeface="Courier New"/>
              </a:rPr>
              <a:t>/* mutex = 1 */</a:t>
            </a:r>
            <a:endParaRPr lang="en-US" sz="18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57018" y="3352800"/>
            <a:ext cx="8307388" cy="46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Surround </a:t>
            </a:r>
            <a:r>
              <a:rPr lang="en-US" kern="0" dirty="0">
                <a:latin typeface="Calibri" pitchFamily="34" charset="0"/>
              </a:rPr>
              <a:t>critical section with </a:t>
            </a:r>
            <a:r>
              <a:rPr lang="en-US" i="1" kern="0" dirty="0">
                <a:latin typeface="Calibri" pitchFamily="34" charset="0"/>
              </a:rPr>
              <a:t>P</a:t>
            </a:r>
            <a:r>
              <a:rPr lang="en-US" kern="0" dirty="0">
                <a:latin typeface="Calibri" pitchFamily="34" charset="0"/>
              </a:rPr>
              <a:t> and </a:t>
            </a:r>
            <a:r>
              <a:rPr lang="en-US" i="1" kern="0" dirty="0">
                <a:latin typeface="Calibri" pitchFamily="34" charset="0"/>
              </a:rPr>
              <a:t>V</a:t>
            </a:r>
            <a:r>
              <a:rPr lang="en-US" kern="0" dirty="0">
                <a:latin typeface="Calibri" pitchFamily="34" charset="0"/>
              </a:rPr>
              <a:t>: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t" anchorCtr="0">
            <a:noAutofit/>
          </a:bodyPr>
          <a:lstStyle/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8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 (i = 0; i &lt; </a:t>
            </a:r>
            <a:r>
              <a:rPr lang="da-DK" sz="1800" dirty="0" err="1">
                <a:solidFill>
                  <a:srgbClr val="000000"/>
                </a:solidFill>
                <a:latin typeface="Menlo-Regular"/>
              </a:rPr>
              <a:t>niters</a:t>
            </a:r>
            <a:r>
              <a:rPr lang="da-DK" sz="1800" dirty="0">
                <a:solidFill>
                  <a:srgbClr val="000000"/>
                </a:solidFill>
                <a:latin typeface="Menlo-Regular"/>
              </a:rPr>
              <a:t>; i++) {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cnt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++;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V(&amp;mutex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38800" y="4038600"/>
            <a:ext cx="2893540" cy="1323439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./</a:t>
            </a:r>
            <a:r>
              <a:rPr lang="en-US" sz="1600" dirty="0" err="1">
                <a:latin typeface="Courier New" pitchFamily="49" charset="0"/>
              </a:rPr>
              <a:t>goodcnt</a:t>
            </a:r>
            <a:r>
              <a:rPr lang="en-US" sz="1600" dirty="0">
                <a:latin typeface="Courier New" pitchFamily="49" charset="0"/>
              </a:rPr>
              <a:t> 10000</a:t>
            </a:r>
          </a:p>
          <a:p>
            <a:r>
              <a:rPr lang="en-US" sz="1600" dirty="0">
                <a:latin typeface="Courier New" pitchFamily="49" charset="0"/>
              </a:rPr>
              <a:t>OK </a:t>
            </a:r>
            <a:r>
              <a:rPr lang="en-US" sz="1600" dirty="0" err="1">
                <a:latin typeface="Courier New" pitchFamily="49" charset="0"/>
              </a:rPr>
              <a:t>cnt</a:t>
            </a:r>
            <a:r>
              <a:rPr lang="en-US" sz="1600" dirty="0">
                <a:latin typeface="Courier New" pitchFamily="49" charset="0"/>
              </a:rPr>
              <a:t>=20000</a:t>
            </a:r>
          </a:p>
          <a:p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Warning: It’s orders of magnitude slower than </a:t>
            </a:r>
            <a:r>
              <a:rPr lang="en-US" dirty="0" err="1">
                <a:latin typeface="Courier New"/>
                <a:cs typeface="Courier New"/>
              </a:rPr>
              <a:t>badcnt.c</a:t>
            </a:r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>
                <a:latin typeface="Calibri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goodcnt.c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900" y="3586877"/>
            <a:ext cx="8311040" cy="3046988"/>
          </a:xfrm>
          <a:prstGeom prst="rect">
            <a:avLst/>
          </a:prstGeom>
          <a:solidFill>
            <a:srgbClr val="F1C7C7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	OK </a:t>
            </a:r>
            <a:r>
              <a:rPr lang="en-US" b="0" dirty="0" err="1">
                <a:latin typeface="+mn-lt"/>
              </a:rPr>
              <a:t>cnt</a:t>
            </a:r>
            <a:r>
              <a:rPr lang="en-US" b="0" dirty="0">
                <a:latin typeface="+mn-lt"/>
              </a:rPr>
              <a:t>=2000000	BOOM! </a:t>
            </a:r>
            <a:r>
              <a:rPr lang="en-US" b="0" dirty="0" err="1">
                <a:latin typeface="+mn-lt"/>
              </a:rPr>
              <a:t>cnt</a:t>
            </a:r>
            <a:r>
              <a:rPr lang="en-US" b="0" dirty="0">
                <a:latin typeface="+mn-lt"/>
              </a:rPr>
              <a:t>=1036525	Slowdown</a:t>
            </a: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 </a:t>
            </a: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real	0m0.138s	0m0.007s	20X</a:t>
            </a: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user	0m0.120s	0m0.008s	15X</a:t>
            </a: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sys	0m0.108s	0m0.000s	</a:t>
            </a:r>
            <a:r>
              <a:rPr lang="en-US" b="0" dirty="0" err="1">
                <a:latin typeface="+mn-lt"/>
              </a:rPr>
              <a:t>NaN</a:t>
            </a:r>
            <a:endParaRPr lang="en-US" b="0" dirty="0">
              <a:latin typeface="+mn-lt"/>
            </a:endParaRP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endParaRPr lang="en-US" b="0" dirty="0">
              <a:latin typeface="+mn-lt"/>
            </a:endParaRP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And slower means much slower!</a:t>
            </a:r>
          </a:p>
          <a:p>
            <a:pPr>
              <a:tabLst>
                <a:tab pos="741363" algn="l"/>
                <a:tab pos="3089275" algn="l"/>
                <a:tab pos="6227763" algn="l"/>
              </a:tabLst>
            </a:pPr>
            <a:r>
              <a:rPr lang="en-US" b="0" dirty="0">
                <a:latin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260538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16619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145457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385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 </a:t>
            </a:r>
            <a:r>
              <a:rPr lang="en-US" sz="1800" i="1" dirty="0">
                <a:latin typeface="Calibri" pitchFamily="34" charset="0"/>
              </a:rPr>
              <a:t>P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V</a:t>
            </a:r>
            <a:r>
              <a:rPr lang="en-US" sz="1800" dirty="0">
                <a:latin typeface="Calibri" pitchFamily="34" charset="0"/>
              </a:rPr>
              <a:t> operations on semaphore </a:t>
            </a:r>
            <a:r>
              <a:rPr lang="en-US" sz="1800" dirty="0">
                <a:latin typeface="Courier New" pitchFamily="49" charset="0"/>
              </a:rPr>
              <a:t>s</a:t>
            </a:r>
            <a:r>
              <a:rPr lang="en-US" sz="1800" dirty="0">
                <a:latin typeface="Calibri" pitchFamily="34" charset="0"/>
              </a:rPr>
              <a:t> (initially set to 1)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Semaphore invariant </a:t>
            </a:r>
          </a:p>
          <a:p>
            <a:r>
              <a:rPr lang="en-US" sz="1800" dirty="0">
                <a:latin typeface="Calibri" pitchFamily="34" charset="0"/>
              </a:rPr>
              <a:t>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</a:t>
            </a:r>
          </a:p>
          <a:p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98450" y="4813300"/>
            <a:ext cx="54373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P(s)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298450" y="2466975"/>
            <a:ext cx="55656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C00000"/>
                </a:solidFill>
                <a:latin typeface="+mn-lt"/>
              </a:rPr>
              <a:t>V(s)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21593" y="6061413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s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flipV="1">
            <a:off x="469793" y="5899151"/>
            <a:ext cx="336126" cy="16226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658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4972050"/>
          </a:xfrm>
        </p:spPr>
        <p:txBody>
          <a:bodyPr/>
          <a:lstStyle/>
          <a:p>
            <a:r>
              <a:rPr lang="en-US" dirty="0"/>
              <a:t>Conceptual model:</a:t>
            </a:r>
          </a:p>
          <a:p>
            <a:pPr lvl="1"/>
            <a:r>
              <a:rPr lang="en-US" dirty="0"/>
              <a:t>Multiple threads run within the context of a single process</a:t>
            </a:r>
          </a:p>
          <a:p>
            <a:pPr lvl="1"/>
            <a:r>
              <a:rPr lang="en-US" dirty="0"/>
              <a:t>Each thread has its own separate thread context</a:t>
            </a:r>
          </a:p>
          <a:p>
            <a:pPr lvl="2"/>
            <a:r>
              <a:rPr lang="en-US" sz="1600" dirty="0"/>
              <a:t>Thread ID, stack, stack pointer, PC, condition codes, and GP registers</a:t>
            </a:r>
          </a:p>
          <a:p>
            <a:pPr lvl="1"/>
            <a:r>
              <a:rPr lang="en-US" dirty="0"/>
              <a:t>All threads share the remaining process context</a:t>
            </a:r>
          </a:p>
          <a:p>
            <a:pPr lvl="2"/>
            <a:r>
              <a:rPr lang="en-US" sz="1600" dirty="0"/>
              <a:t>Code, data, heap, and shared library segments of the process virtual address space</a:t>
            </a:r>
          </a:p>
          <a:p>
            <a:pPr lvl="2"/>
            <a:r>
              <a:rPr lang="en-US" sz="1600" dirty="0"/>
              <a:t>Open files and installed handlers</a:t>
            </a:r>
          </a:p>
          <a:p>
            <a:r>
              <a:rPr lang="en-US" dirty="0"/>
              <a:t>Operationally, this model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endParaRPr lang="en-US" sz="2000" dirty="0"/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16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H="1" flipV="1">
            <a:off x="5948855" y="3237185"/>
            <a:ext cx="232635" cy="67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16890</TotalTime>
  <Words>3977</Words>
  <Application>Microsoft Macintosh PowerPoint</Application>
  <PresentationFormat>On-screen Show (4:3)</PresentationFormat>
  <Paragraphs>1093</Paragraphs>
  <Slides>38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template2007</vt:lpstr>
      <vt:lpstr>Synchronization: Basics  15-213: Introduction to Computer Systems 24th Lecture, November 17, 2016</vt:lpstr>
      <vt:lpstr>Today</vt:lpstr>
      <vt:lpstr>Traditional View of a Process</vt:lpstr>
      <vt:lpstr>Alternate View of a Process</vt:lpstr>
      <vt:lpstr>A Process With Multiple Threads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badcnt.c: Improper Synchronization</vt:lpstr>
      <vt:lpstr>Enforcing Mutual Exclusion</vt:lpstr>
      <vt:lpstr>Semaphores</vt:lpstr>
      <vt:lpstr>Semaphores</vt:lpstr>
      <vt:lpstr>C Semaphore Operations</vt:lpstr>
      <vt:lpstr>badcnt.c: Improper Synchronization</vt:lpstr>
      <vt:lpstr>Using Semaphores for Mutual Exclusion</vt:lpstr>
      <vt:lpstr>goodcnt.c: Proper Synchronization</vt:lpstr>
      <vt:lpstr>goodcnt.c: Proper Synchronization</vt:lpstr>
      <vt:lpstr>Why Mutexes Work</vt:lpstr>
      <vt:lpstr>Why Mutexes Work</vt:lpstr>
      <vt:lpstr>Why Mutexes Work</vt:lpstr>
      <vt:lpstr>Why Mutexes Work</vt:lpstr>
      <vt:lpstr>Summary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Randy Bryant</cp:lastModifiedBy>
  <cp:revision>879</cp:revision>
  <cp:lastPrinted>2014-11-12T16:25:33Z</cp:lastPrinted>
  <dcterms:created xsi:type="dcterms:W3CDTF">2012-11-19T20:19:50Z</dcterms:created>
  <dcterms:modified xsi:type="dcterms:W3CDTF">2016-11-18T20:10:27Z</dcterms:modified>
</cp:coreProperties>
</file>