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11" r:id="rId10"/>
    <p:sldId id="309" r:id="rId11"/>
    <p:sldId id="31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6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Shape 1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Shape 1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Font typeface="Arial"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Font typeface="Arial"/>
              <a:defRPr/>
            </a:lvl2pPr>
            <a:lvl3pPr lvl="2" rtl="0">
              <a:spcBef>
                <a:spcPts val="0"/>
              </a:spcBef>
              <a:buFont typeface="Arial"/>
              <a:defRPr/>
            </a:lvl3pPr>
            <a:lvl4pPr lvl="3" rtl="0">
              <a:spcBef>
                <a:spcPts val="0"/>
              </a:spcBef>
              <a:buFont typeface="Arial"/>
              <a:defRPr/>
            </a:lvl4pPr>
            <a:lvl5pPr lvl="4" rtl="0">
              <a:spcBef>
                <a:spcPts val="0"/>
              </a:spcBef>
              <a:buFont typeface="Arial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1pPr>
            <a:lvl2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2pPr>
            <a:lvl3pPr marL="1143000" marR="0" lvl="2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  <a:defRPr sz="2400"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–"/>
              <a:defRPr sz="2400"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»"/>
              <a:defRPr sz="2400"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10" name="Shape 10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cmu.edu/~2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5-213-staff@cs.cmu.ed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15-213 Recitation: Data Lab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The T</a:t>
            </a:r>
            <a:r>
              <a:rPr lang="en-US" dirty="0"/>
              <a:t>A</a:t>
            </a:r>
            <a:r>
              <a:rPr lang="en" smtClean="0"/>
              <a:t>s</a:t>
            </a:r>
            <a:endParaRPr lang="en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Sep 11, 2017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Floating Point: Rounding</a:t>
            </a:r>
          </a:p>
        </p:txBody>
      </p:sp>
      <p:sp>
        <p:nvSpPr>
          <p:cNvPr id="1175" name="Shape 1175"/>
          <p:cNvSpPr txBox="1"/>
          <p:nvPr/>
        </p:nvSpPr>
        <p:spPr>
          <a:xfrm>
            <a:off x="3139650" y="628725"/>
            <a:ext cx="2864700" cy="80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1.</a:t>
            </a:r>
            <a:r>
              <a:rPr lang="en" sz="3600">
                <a:solidFill>
                  <a:srgbClr val="38761D"/>
                </a:solidFill>
              </a:rPr>
              <a:t>BB</a:t>
            </a:r>
            <a:r>
              <a:rPr lang="en" sz="3600">
                <a:solidFill>
                  <a:srgbClr val="0000FF"/>
                </a:solidFill>
              </a:rPr>
              <a:t>G</a:t>
            </a:r>
            <a:r>
              <a:rPr lang="en" sz="3600">
                <a:solidFill>
                  <a:srgbClr val="CC0000"/>
                </a:solidFill>
              </a:rPr>
              <a:t>R</a:t>
            </a:r>
            <a:r>
              <a:rPr lang="en" sz="3600">
                <a:solidFill>
                  <a:srgbClr val="FF9900"/>
                </a:solidFill>
              </a:rPr>
              <a:t>XXX</a:t>
            </a:r>
          </a:p>
        </p:txBody>
      </p:sp>
      <p:sp>
        <p:nvSpPr>
          <p:cNvPr id="1176" name="Shape 1176"/>
          <p:cNvSpPr txBox="1"/>
          <p:nvPr/>
        </p:nvSpPr>
        <p:spPr>
          <a:xfrm>
            <a:off x="775950" y="1105900"/>
            <a:ext cx="7849800" cy="352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0000FF"/>
                </a:solidFill>
              </a:rPr>
              <a:t>Guard Bit</a:t>
            </a:r>
            <a:r>
              <a:rPr lang="en" sz="2200"/>
              <a:t>: the least significant bit of the resulting number</a:t>
            </a:r>
          </a:p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990000"/>
                </a:solidFill>
              </a:rPr>
              <a:t>Round Bit</a:t>
            </a:r>
            <a:r>
              <a:rPr lang="en" sz="2200"/>
              <a:t>: the first bit removed from rounding</a:t>
            </a:r>
          </a:p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FF9900"/>
                </a:solidFill>
              </a:rPr>
              <a:t>Sticky Bits</a:t>
            </a:r>
            <a:r>
              <a:rPr lang="en" sz="2200"/>
              <a:t>: all bits after the round bit, OR’d together</a:t>
            </a:r>
          </a:p>
          <a:p>
            <a: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1</a:t>
            </a:r>
            <a:r>
              <a:rPr lang="en" sz="2200">
                <a:solidFill>
                  <a:schemeClr val="dk1"/>
                </a:solidFill>
              </a:rPr>
              <a:t>: More than ½, round up: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>
                <a:solidFill>
                  <a:schemeClr val="dk1"/>
                </a:solidFill>
              </a:rPr>
              <a:t>: Equal to ½, round down </a:t>
            </a:r>
            <a:r>
              <a:rPr lang="en" sz="2200" i="1">
                <a:solidFill>
                  <a:schemeClr val="dk1"/>
                </a:solidFill>
              </a:rPr>
              <a:t>to even</a:t>
            </a:r>
            <a:r>
              <a:rPr lang="en" sz="2200">
                <a:solidFill>
                  <a:schemeClr val="dk1"/>
                </a:solidFill>
              </a:rPr>
              <a:t>: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1</a:t>
            </a:r>
            <a:r>
              <a:rPr lang="en" sz="2200">
                <a:solidFill>
                  <a:schemeClr val="dk1"/>
                </a:solidFill>
              </a:rPr>
              <a:t>: Less than ½, round down: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>
                <a:solidFill>
                  <a:schemeClr val="dk1"/>
                </a:solidFill>
              </a:rPr>
              <a:t>: Equal to ½, round up </a:t>
            </a:r>
            <a:r>
              <a:rPr lang="en" sz="2200" i="1">
                <a:solidFill>
                  <a:schemeClr val="dk1"/>
                </a:solidFill>
              </a:rPr>
              <a:t>to even:</a:t>
            </a:r>
            <a:r>
              <a:rPr lang="en" sz="2200">
                <a:solidFill>
                  <a:schemeClr val="dk1"/>
                </a:solidFill>
              </a:rPr>
              <a:t>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/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  <a:r>
              <a:rPr lang="en" sz="2200"/>
              <a:t>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/>
              <a:t>: Equal to 0, do nothing: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/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0</a:t>
            </a:r>
            <a:r>
              <a:rPr lang="en" sz="2200"/>
              <a:t>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/>
              <a:t>: Equal to 0, do nothing: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1177" name="Shape 1177"/>
          <p:cNvCxnSpPr/>
          <p:nvPr/>
        </p:nvCxnSpPr>
        <p:spPr>
          <a:xfrm>
            <a:off x="1918275" y="2614800"/>
            <a:ext cx="0" cy="1896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178" name="Shape 1178"/>
          <p:cNvSpPr txBox="1"/>
          <p:nvPr/>
        </p:nvSpPr>
        <p:spPr>
          <a:xfrm>
            <a:off x="509350" y="2199450"/>
            <a:ext cx="7914000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u="sng"/>
              <a:t>Examples of rounding cases, including rounding to nearest even number</a:t>
            </a:r>
          </a:p>
        </p:txBody>
      </p:sp>
      <p:sp>
        <p:nvSpPr>
          <p:cNvPr id="1179" name="Shape 1179"/>
          <p:cNvSpPr txBox="1"/>
          <p:nvPr/>
        </p:nvSpPr>
        <p:spPr>
          <a:xfrm>
            <a:off x="509350" y="4726549"/>
            <a:ext cx="7509299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/>
              <a:t>All other cases involve either rounding up or down - </a:t>
            </a:r>
            <a:r>
              <a:rPr lang="en" sz="1800" i="1" dirty="0"/>
              <a:t>try them</a:t>
            </a:r>
            <a:r>
              <a:rPr lang="en" sz="1800" dirty="0"/>
              <a:t>!</a:t>
            </a:r>
          </a:p>
        </p:txBody>
      </p:sp>
      <p:cxnSp>
        <p:nvCxnSpPr>
          <p:cNvPr id="1180" name="Shape 1180"/>
          <p:cNvCxnSpPr/>
          <p:nvPr/>
        </p:nvCxnSpPr>
        <p:spPr>
          <a:xfrm>
            <a:off x="4568450" y="1203350"/>
            <a:ext cx="12779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81" name="Shape 1181"/>
          <p:cNvSpPr txBox="1"/>
          <p:nvPr/>
        </p:nvSpPr>
        <p:spPr>
          <a:xfrm>
            <a:off x="6089550" y="495325"/>
            <a:ext cx="2459999" cy="87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1"/>
              <a:t>In the below examples, imagine the underlined part as a fraction.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187" name="Shape 118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Remember, data lab is due this Thursday!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really should have started already!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Read the lab writeup.</a:t>
            </a:r>
          </a:p>
          <a:p>
            <a:pPr marL="914400" lvl="1" indent="-393700" rtl="0">
              <a:spcBef>
                <a:spcPts val="0"/>
              </a:spcBef>
              <a:buSzPct val="100000"/>
            </a:pPr>
            <a:r>
              <a:rPr lang="en" sz="2600" b="1"/>
              <a:t>Read the lab writeup.</a:t>
            </a:r>
          </a:p>
          <a:p>
            <a:pPr marL="1371600" lvl="2" indent="-406400" rtl="0">
              <a:spcBef>
                <a:spcPts val="0"/>
              </a:spcBef>
              <a:buSzPct val="100000"/>
            </a:pPr>
            <a:r>
              <a:rPr lang="en" sz="2800" b="1" i="1"/>
              <a:t>Read the lab writeup.</a:t>
            </a:r>
          </a:p>
          <a:p>
            <a:pPr marL="1828800" lvl="3" indent="-419100" rtl="0">
              <a:spcBef>
                <a:spcPts val="0"/>
              </a:spcBef>
              <a:buSzPct val="100000"/>
            </a:pPr>
            <a:r>
              <a:rPr lang="en" sz="3000" b="1" i="1" u="sng"/>
              <a:t>Read the lab writeup.</a:t>
            </a:r>
          </a:p>
          <a:p>
            <a:pPr marL="2286000" lvl="4" indent="-457200">
              <a:spcBef>
                <a:spcPts val="0"/>
              </a:spcBef>
              <a:buClr>
                <a:srgbClr val="FF00FF"/>
              </a:buClr>
              <a:buSzPct val="100000"/>
            </a:pPr>
            <a:r>
              <a:rPr lang="en" sz="3600" b="1" u="sng">
                <a:solidFill>
                  <a:srgbClr val="FF00FF"/>
                </a:solidFill>
              </a:rPr>
              <a:t>Please. :)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Introduction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Course Details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Data Lab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Getting started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Running your code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ANSI </a:t>
            </a:r>
            <a:r>
              <a:rPr lang="en" dirty="0" smtClean="0"/>
              <a:t>C</a:t>
            </a:r>
          </a:p>
          <a:p>
            <a:pPr marL="514350" indent="-228600"/>
            <a:r>
              <a:rPr lang="en" dirty="0" smtClean="0"/>
              <a:t>Floating </a:t>
            </a:r>
            <a:r>
              <a:rPr lang="en" dirty="0"/>
              <a:t>Point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Welcome to 15-213/18-213/15-513!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Recitations are for…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Reviewing lectures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Discussing homework problems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Interactively exploring concepts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Previewing future lecture material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Please, </a:t>
            </a:r>
            <a:r>
              <a:rPr lang="en" b="1"/>
              <a:t>please</a:t>
            </a:r>
            <a:r>
              <a:rPr lang="en"/>
              <a:t> ask questions!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Course Details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4309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How do I get help?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</a:rPr>
              <a:t>Course website: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</a:rPr>
              <a:t>Office hours: </a:t>
            </a:r>
            <a:r>
              <a:rPr lang="en" b="1" dirty="0">
                <a:solidFill>
                  <a:schemeClr val="dk1"/>
                </a:solidFill>
              </a:rPr>
              <a:t>5-9PM </a:t>
            </a:r>
            <a:r>
              <a:rPr lang="en" dirty="0">
                <a:solidFill>
                  <a:schemeClr val="dk1"/>
                </a:solidFill>
              </a:rPr>
              <a:t>from Sun-Thu in Wean 5207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 smtClean="0">
                <a:solidFill>
                  <a:schemeClr val="dk1"/>
                </a:solidFill>
              </a:rPr>
              <a:t>Piazza</a:t>
            </a:r>
            <a:endParaRPr lang="en" u="sng" dirty="0">
              <a:solidFill>
                <a:schemeClr val="hlink"/>
              </a:solidFill>
              <a:hlinkClick r:id="rId4"/>
            </a:endParaRPr>
          </a:p>
          <a:p>
            <a:pPr marL="914400" lvl="1" indent="-228600" rtl="0">
              <a:spcBef>
                <a:spcPts val="0"/>
              </a:spcBef>
            </a:pPr>
            <a:r>
              <a:rPr lang="en" i="1" dirty="0">
                <a:solidFill>
                  <a:schemeClr val="dk1"/>
                </a:solidFill>
              </a:rPr>
              <a:t>Definitely</a:t>
            </a:r>
            <a:r>
              <a:rPr lang="en" dirty="0">
                <a:solidFill>
                  <a:schemeClr val="dk1"/>
                </a:solidFill>
              </a:rPr>
              <a:t> consult the course textbook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b="1" dirty="0">
                <a:solidFill>
                  <a:schemeClr val="dk1"/>
                </a:solidFill>
              </a:rPr>
              <a:t>Carefully read the assignment writeups!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All labs are submitted on Autolab.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All labs should be worked on using the </a:t>
            </a:r>
            <a:r>
              <a:rPr lang="en" b="1" dirty="0"/>
              <a:t>shark machines.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Getting Started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Download lab file (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datalab-handout.tar</a:t>
            </a:r>
            <a:r>
              <a:rPr lang="en" dirty="0"/>
              <a:t>)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en" sz="2200" dirty="0"/>
              <a:t>Upload tar file to </a:t>
            </a:r>
            <a:r>
              <a:rPr lang="en" sz="2200" b="1" dirty="0"/>
              <a:t>shark</a:t>
            </a:r>
            <a:r>
              <a:rPr lang="en" sz="2200" dirty="0"/>
              <a:t> machine</a:t>
            </a:r>
          </a:p>
          <a:p>
            <a:pPr marL="914400" lvl="1" indent="-368300" rtl="0">
              <a:spcBef>
                <a:spcPts val="0"/>
              </a:spcBef>
              <a:buSzPct val="100000"/>
              <a:buFont typeface="Courier New"/>
            </a:pPr>
            <a:r>
              <a:rPr lang="en" sz="2200" dirty="0">
                <a:latin typeface="Courier New"/>
                <a:ea typeface="Courier New"/>
                <a:cs typeface="Courier New"/>
                <a:sym typeface="Courier New"/>
              </a:rPr>
              <a:t>cd &lt;my course directory&gt;</a:t>
            </a:r>
          </a:p>
          <a:p>
            <a:pPr marL="914400" lvl="1" indent="-368300" rtl="0">
              <a:spcBef>
                <a:spcPts val="0"/>
              </a:spcBef>
              <a:buSzPct val="100000"/>
              <a:buFont typeface="Courier New"/>
            </a:pPr>
            <a:r>
              <a:rPr lang="en" sz="2200" dirty="0">
                <a:latin typeface="Courier New"/>
                <a:ea typeface="Courier New"/>
                <a:cs typeface="Courier New"/>
                <a:sym typeface="Courier New"/>
              </a:rPr>
              <a:t>tar xpvf datalab-handout.tar</a:t>
            </a:r>
          </a:p>
          <a:p>
            <a:pPr marL="457200" lvl="0" indent="-228600">
              <a:spcBef>
                <a:spcPts val="0"/>
              </a:spcBef>
            </a:pPr>
            <a:r>
              <a:rPr lang="en" smtClean="0"/>
              <a:t>Upload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bits.c</a:t>
            </a:r>
            <a:r>
              <a:rPr lang="en" dirty="0"/>
              <a:t> file to Autolab for submission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Running your code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467499" cy="398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dlc</a:t>
            </a:r>
            <a:r>
              <a:rPr lang="en"/>
              <a:t>: a modified C compiler that interprets </a:t>
            </a:r>
            <a:r>
              <a:rPr lang="en" i="1"/>
              <a:t>ANSI C</a:t>
            </a:r>
            <a:r>
              <a:rPr lang="en"/>
              <a:t> </a:t>
            </a:r>
            <a:r>
              <a:rPr lang="en" b="1"/>
              <a:t>only</a:t>
            </a:r>
          </a:p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btest</a:t>
            </a:r>
            <a:r>
              <a:rPr lang="en"/>
              <a:t>: runs your solutions on random values</a:t>
            </a:r>
          </a:p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bddcheck</a:t>
            </a:r>
            <a:r>
              <a:rPr lang="en"/>
              <a:t>: exhaustively tests your solutions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Checks all values, formally verifying the solution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driver.pl</a:t>
            </a:r>
            <a:r>
              <a:rPr lang="en"/>
              <a:t>: Runs both dlc and bddcheck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Exactly matches Autolab’s grading script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will likely only need to submit once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For more information, </a:t>
            </a:r>
            <a:r>
              <a:rPr lang="en" b="1"/>
              <a:t>read the writeup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Available under assignment page as “</a:t>
            </a:r>
            <a:r>
              <a:rPr lang="en" b="1"/>
              <a:t>View writeup</a:t>
            </a:r>
            <a:r>
              <a:rPr lang="en"/>
              <a:t>”</a:t>
            </a:r>
          </a:p>
          <a:p>
            <a:pPr marL="914400" lvl="1" indent="-228600">
              <a:spcBef>
                <a:spcPts val="0"/>
              </a:spcBef>
            </a:pPr>
            <a:r>
              <a:rPr lang="en" b="1"/>
              <a:t>Read it. Read the writeup... please.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Lab: What is ANSI C?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52844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This is </a:t>
            </a:r>
            <a:r>
              <a:rPr lang="en" i="1" u="sng"/>
              <a:t>not </a:t>
            </a:r>
            <a:r>
              <a:rPr lang="en" u="sng"/>
              <a:t>ANSI C.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085550" y="2653875"/>
            <a:ext cx="3100799" cy="101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/>
              <a:t>Within two braces, all </a:t>
            </a:r>
            <a:r>
              <a:rPr lang="en" sz="1800" b="1" i="1"/>
              <a:t>declarations</a:t>
            </a:r>
            <a:r>
              <a:rPr lang="en" sz="1800" b="1"/>
              <a:t> must go before any </a:t>
            </a:r>
            <a:r>
              <a:rPr lang="en" sz="1800" b="1" i="1"/>
              <a:t>expressions</a:t>
            </a:r>
            <a:r>
              <a:rPr lang="en" sz="1800" b="1"/>
              <a:t>.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717900" y="1422675"/>
            <a:ext cx="4461900" cy="347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unsigned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foo(unsigned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x)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 x = x * 2;</a:t>
            </a:r>
          </a:p>
          <a:p>
            <a:pPr lvl="0"/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y = 5;</a:t>
            </a:r>
          </a:p>
          <a:p>
            <a:pPr lvl="0" indent="457200"/>
            <a:endParaRPr lang="en-US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(x &gt; 5) {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x = x * 3;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6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z = 4;</a:t>
            </a:r>
          </a:p>
          <a:p>
            <a:pPr lvl="0">
              <a:buClr>
                <a:schemeClr val="dk1"/>
              </a:buClr>
              <a:buSzPct val="68750"/>
            </a:pP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x = x * z;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>
              <a:buClr>
                <a:schemeClr val="dk1"/>
              </a:buClr>
            </a:pPr>
            <a:endParaRPr lang="en-US"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 return x * y;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What is ANSI C?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2560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/>
              <a:t>This is ANSI C.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2844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This is </a:t>
            </a:r>
            <a:r>
              <a:rPr lang="en" i="1" u="sng"/>
              <a:t>not </a:t>
            </a:r>
            <a:r>
              <a:rPr lang="en" u="sng"/>
              <a:t>ANSI C.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56000" y="1422675"/>
            <a:ext cx="4461900" cy="341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unsigned int foo(unsigned int x)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y = 5;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2;</a:t>
            </a:r>
          </a:p>
          <a:p>
            <a:pPr lvl="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if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(x &gt; 5)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z = 4;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3;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z;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lang="en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return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x * y;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4717900" y="1422675"/>
            <a:ext cx="4461900" cy="347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unsigned int foo(unsigned int x)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2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lang="en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y = 5;</a:t>
            </a:r>
          </a:p>
          <a:p>
            <a:pPr lvl="0" indent="45720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if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(x &gt; 5)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x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x *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z = 4;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x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x * z;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lang="en"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return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x * y;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Groups of 3 - 4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Series of exercises</a:t>
            </a:r>
          </a:p>
          <a:p>
            <a:pPr lvl="1"/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Floating point</a:t>
            </a:r>
          </a:p>
          <a:p>
            <a:pPr lvl="1"/>
            <a:r>
              <a:rPr lang="en-US" smtClean="0"/>
              <a:t>Puzzle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4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637</Words>
  <Application>Microsoft Office PowerPoint</Application>
  <PresentationFormat>On-screen Show (16:9)</PresentationFormat>
  <Paragraphs>119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template2007</vt:lpstr>
      <vt:lpstr>15-213 Recitation: Data Lab</vt:lpstr>
      <vt:lpstr>Agenda</vt:lpstr>
      <vt:lpstr>Introduction</vt:lpstr>
      <vt:lpstr>Course Details</vt:lpstr>
      <vt:lpstr>Data Lab: Getting Started</vt:lpstr>
      <vt:lpstr>Data Lab: Running your code</vt:lpstr>
      <vt:lpstr>Data Lab: What is ANSI C?</vt:lpstr>
      <vt:lpstr>Data Lab: What is ANSI C?</vt:lpstr>
      <vt:lpstr>Form Groups of 3 - 4</vt:lpstr>
      <vt:lpstr>Floating Point: Rounding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Data Lab</dc:title>
  <cp:lastModifiedBy>Brian Railing</cp:lastModifiedBy>
  <cp:revision>12</cp:revision>
  <dcterms:modified xsi:type="dcterms:W3CDTF">2017-09-08T22:26:10Z</dcterms:modified>
</cp:coreProperties>
</file>