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1091" r:id="rId2"/>
    <p:sldId id="542" r:id="rId3"/>
    <p:sldId id="1052" r:id="rId4"/>
    <p:sldId id="945" r:id="rId5"/>
    <p:sldId id="946" r:id="rId6"/>
    <p:sldId id="948" r:id="rId7"/>
    <p:sldId id="1090" r:id="rId8"/>
    <p:sldId id="1063" r:id="rId9"/>
    <p:sldId id="1069" r:id="rId10"/>
    <p:sldId id="1070" r:id="rId11"/>
    <p:sldId id="977" r:id="rId12"/>
    <p:sldId id="954" r:id="rId13"/>
    <p:sldId id="955" r:id="rId14"/>
    <p:sldId id="957" r:id="rId15"/>
    <p:sldId id="1071" r:id="rId16"/>
    <p:sldId id="958" r:id="rId17"/>
    <p:sldId id="1072" r:id="rId18"/>
    <p:sldId id="1074" r:id="rId19"/>
    <p:sldId id="1077" r:id="rId20"/>
    <p:sldId id="1089" r:id="rId21"/>
    <p:sldId id="1084" r:id="rId22"/>
    <p:sldId id="1088" r:id="rId23"/>
    <p:sldId id="1083" r:id="rId24"/>
    <p:sldId id="1068" r:id="rId25"/>
    <p:sldId id="972" r:id="rId26"/>
    <p:sldId id="973" r:id="rId27"/>
    <p:sldId id="1076" r:id="rId28"/>
    <p:sldId id="1043" r:id="rId29"/>
    <p:sldId id="1044" r:id="rId30"/>
    <p:sldId id="1045" r:id="rId31"/>
    <p:sldId id="1046" r:id="rId32"/>
    <p:sldId id="1078" r:id="rId33"/>
    <p:sldId id="1079" r:id="rId34"/>
    <p:sldId id="1081" r:id="rId35"/>
    <p:sldId id="1080" r:id="rId36"/>
    <p:sldId id="1085" r:id="rId37"/>
    <p:sldId id="427" r:id="rId38"/>
    <p:sldId id="1050" r:id="rId39"/>
    <p:sldId id="1032" r:id="rId40"/>
    <p:sldId id="1033" r:id="rId41"/>
    <p:sldId id="1034" r:id="rId42"/>
    <p:sldId id="1035" r:id="rId43"/>
    <p:sldId id="1036" r:id="rId44"/>
    <p:sldId id="1037" r:id="rId45"/>
    <p:sldId id="1038" r:id="rId46"/>
    <p:sldId id="1039" r:id="rId47"/>
    <p:sldId id="1040" r:id="rId48"/>
    <p:sldId id="1082" r:id="rId49"/>
    <p:sldId id="966" r:id="rId50"/>
    <p:sldId id="1067" r:id="rId51"/>
    <p:sldId id="1057" r:id="rId52"/>
    <p:sldId id="953" r:id="rId53"/>
    <p:sldId id="968" r:id="rId54"/>
    <p:sldId id="980" r:id="rId55"/>
  </p:sldIdLst>
  <p:sldSz cx="9144000" cy="6858000" type="screen4x3"/>
  <p:notesSz cx="7302500" cy="9586913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C7C7"/>
    <a:srgbClr val="A8E799"/>
    <a:srgbClr val="D5F1CF"/>
    <a:srgbClr val="FFFFCC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5A257-88B0-4A77-A569-639302D1579D}" v="20" dt="2018-09-27T02:40:30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6" autoAdjust="0"/>
    <p:restoredTop sz="94917" autoAdjust="0"/>
  </p:normalViewPr>
  <p:slideViewPr>
    <p:cSldViewPr snapToObjects="1">
      <p:cViewPr varScale="1">
        <p:scale>
          <a:sx n="86" d="100"/>
          <a:sy n="86" d="100"/>
        </p:scale>
        <p:origin x="1041" y="45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8525A257-88B0-4A77-A569-639302D1579D}"/>
    <pc:docChg chg="custSel addSld delSld modSld">
      <pc:chgData name="Phil Gibbons" userId="f619c6e5d38ed7a7" providerId="LiveId" clId="{8525A257-88B0-4A77-A569-639302D1579D}" dt="2018-09-27T02:40:30.496" v="19" actId="20577"/>
      <pc:docMkLst>
        <pc:docMk/>
      </pc:docMkLst>
      <pc:sldChg chg="add">
        <pc:chgData name="Phil Gibbons" userId="f619c6e5d38ed7a7" providerId="LiveId" clId="{8525A257-88B0-4A77-A569-639302D1579D}" dt="2018-09-26T23:27:17.227" v="16"/>
        <pc:sldMkLst>
          <pc:docMk/>
          <pc:sldMk cId="2745294754" sldId="427"/>
        </pc:sldMkLst>
      </pc:sldChg>
      <pc:sldChg chg="delSp modSp">
        <pc:chgData name="Phil Gibbons" userId="f619c6e5d38ed7a7" providerId="LiveId" clId="{8525A257-88B0-4A77-A569-639302D1579D}" dt="2018-09-27T02:40:30.496" v="19" actId="20577"/>
        <pc:sldMkLst>
          <pc:docMk/>
          <pc:sldMk cId="0" sldId="542"/>
        </pc:sldMkLst>
        <pc:spChg chg="mod">
          <ac:chgData name="Phil Gibbons" userId="f619c6e5d38ed7a7" providerId="LiveId" clId="{8525A257-88B0-4A77-A569-639302D1579D}" dt="2018-09-27T02:40:30.496" v="19" actId="20577"/>
          <ac:spMkLst>
            <pc:docMk/>
            <pc:sldMk cId="0" sldId="542"/>
            <ac:spMk id="6146" creationId="{00000000-0000-0000-0000-000000000000}"/>
          </ac:spMkLst>
        </pc:spChg>
        <pc:spChg chg="del">
          <ac:chgData name="Phil Gibbons" userId="f619c6e5d38ed7a7" providerId="LiveId" clId="{8525A257-88B0-4A77-A569-639302D1579D}" dt="2018-09-26T23:26:35.872" v="15" actId="478"/>
          <ac:spMkLst>
            <pc:docMk/>
            <pc:sldMk cId="0" sldId="542"/>
            <ac:spMk id="6147" creationId="{00000000-0000-0000-0000-000000000000}"/>
          </ac:spMkLst>
        </pc:spChg>
      </pc:sldChg>
      <pc:sldChg chg="del">
        <pc:chgData name="Phil Gibbons" userId="f619c6e5d38ed7a7" providerId="LiveId" clId="{8525A257-88B0-4A77-A569-639302D1579D}" dt="2018-09-26T23:27:20.591" v="17" actId="2696"/>
        <pc:sldMkLst>
          <pc:docMk/>
          <pc:sldMk cId="1512710690" sldId="1092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png"/><Relationship Id="rId4" Type="http://schemas.openxmlformats.org/officeDocument/2006/relationships/package" Target="../embeddings/Microsoft_Excel_Worksheet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package" Target="../embeddings/Microsoft_Excel_Worksheet2.xls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/>
              <a:t>Generally called a “buffer overflow”</a:t>
            </a:r>
          </a:p>
          <a:p>
            <a:pPr lvl="1" eaLnBrk="1" hangingPunct="1"/>
            <a:r>
              <a:rPr lang="en-US" dirty="0"/>
              <a:t>when exceeding the memory size allocated for an array</a:t>
            </a:r>
          </a:p>
          <a:p>
            <a:pPr eaLnBrk="1" hangingPunct="1"/>
            <a:r>
              <a:rPr lang="en-US" dirty="0"/>
              <a:t>Why a big deal?</a:t>
            </a:r>
          </a:p>
          <a:p>
            <a:pPr lvl="1" eaLnBrk="1" hangingPunct="1"/>
            <a:r>
              <a:rPr lang="en-US" dirty="0"/>
              <a:t>It’s the #1 technical cause of security vulnerabilities</a:t>
            </a:r>
          </a:p>
          <a:p>
            <a:pPr lvl="2" eaLnBrk="1" hangingPunct="1"/>
            <a:r>
              <a:rPr lang="en-US" dirty="0"/>
              <a:t>#1 overall cause is social engineering / user ignorance</a:t>
            </a:r>
          </a:p>
          <a:p>
            <a:pPr eaLnBrk="1" hangingPunct="1"/>
            <a:r>
              <a:rPr lang="en-US" dirty="0"/>
              <a:t>Most common form</a:t>
            </a:r>
          </a:p>
          <a:p>
            <a:pPr lvl="1" eaLnBrk="1" hangingPunct="1"/>
            <a:r>
              <a:rPr lang="en-US" dirty="0"/>
              <a:t>Unchecked lengths on string inputs</a:t>
            </a:r>
          </a:p>
          <a:p>
            <a:pPr lvl="1" eaLnBrk="1" hangingPunct="1"/>
            <a:r>
              <a:rPr lang="en-US" dirty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sometimes referred to as stack smashing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/>
              <a:t>Implementation of Unix function </a:t>
            </a:r>
            <a:r>
              <a:rPr lang="en-US" dirty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r>
              <a:rPr lang="en-US" dirty="0"/>
              <a:t>No way to specify limit on number of characters to read</a:t>
            </a:r>
          </a:p>
          <a:p>
            <a:pPr eaLnBrk="1" hangingPunct="1"/>
            <a:r>
              <a:rPr lang="en-US" dirty="0"/>
              <a:t>Similar problems with other library functions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strcpy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strcat</a:t>
            </a:r>
            <a:r>
              <a:rPr lang="en-US" dirty="0"/>
              <a:t>: Copy strings of arbitrary length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sscanf</a:t>
            </a:r>
            <a:r>
              <a:rPr lang="en-US" b="1" dirty="0"/>
              <a:t>, </a:t>
            </a:r>
            <a:r>
              <a:rPr lang="en-US" dirty="0"/>
              <a:t>when given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&gt;./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Segmentation 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	is big enough?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00000000004006cf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4006cf: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4006d3: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4006d6: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400680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4006db: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4006de:	e8 3d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400520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4006e3: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4006e7: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4006e8: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4006ec: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4006f1: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4006fa: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$24,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4006f1: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48149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438400" y="1360487"/>
            <a:ext cx="1460500" cy="2513847"/>
          </a:xfrm>
          <a:prstGeom prst="arc">
            <a:avLst>
              <a:gd name="adj1" fmla="val 5393125"/>
              <a:gd name="adj2" fmla="val 15866911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4006f1: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48149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$24,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4006f1: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4006f6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Segmentation fault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Machine-Level Programming V:</a:t>
            </a:r>
            <a:br>
              <a:rPr lang="en-US" dirty="0"/>
            </a:br>
            <a:r>
              <a:rPr lang="en-US" dirty="0"/>
              <a:t>Advanced Topics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25</a:t>
            </a:r>
            <a:r>
              <a:rPr lang="en-US" sz="2000" b="0"/>
              <a:t>, 2018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fb 06 40 00 00 00 00 00</a:t>
            </a: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48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83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00000000004006fb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4006fb: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fb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48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83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00000000004006fb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4006fb: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fb</a:t>
              </a:r>
              <a:endPara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/>
              <a:t>What To Do About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>
                <a:latin typeface="Courier New" pitchFamily="49" charset="0"/>
              </a:rPr>
              <a:t>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E.g.: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71495"/>
              </p:ext>
            </p:extLst>
          </p:nvPr>
        </p:nvGraphicFramePr>
        <p:xfrm>
          <a:off x="381000" y="51054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6" imgW="6553200" imgH="203200" progId="Excel.Sheet.12">
                  <p:embed/>
                </p:oleObj>
              </mc:Choice>
              <mc:Fallback>
                <p:oleObj name="Worksheet" r:id="rId6" imgW="6553200" imgH="20320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51054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052887" cy="5224462"/>
          </a:xfrm>
        </p:spPr>
        <p:txBody>
          <a:bodyPr/>
          <a:lstStyle/>
          <a:p>
            <a:pPr eaLnBrk="1" hangingPunct="1"/>
            <a:r>
              <a:rPr lang="en-US" dirty="0" err="1"/>
              <a:t>Nonexecutable</a:t>
            </a:r>
            <a:r>
              <a:rPr lang="en-US" dirty="0"/>
              <a:t> code segments</a:t>
            </a:r>
          </a:p>
          <a:p>
            <a:pPr lvl="1" eaLnBrk="1" hangingPunct="1"/>
            <a:r>
              <a:rPr lang="en-US" dirty="0"/>
              <a:t>In traditional x86, can mark region of memory as either “read-only” or “writeable”</a:t>
            </a:r>
          </a:p>
          <a:p>
            <a:pPr lvl="2" eaLnBrk="1" hangingPunct="1"/>
            <a:r>
              <a:rPr lang="en-US" dirty="0"/>
              <a:t>Can execute anything readable</a:t>
            </a:r>
          </a:p>
          <a:p>
            <a:pPr lvl="1" eaLnBrk="1" hangingPunct="1"/>
            <a:r>
              <a:rPr lang="en-US" dirty="0"/>
              <a:t>x86-64 added  explicit “execute” permission</a:t>
            </a:r>
          </a:p>
          <a:p>
            <a:pPr lvl="1" eaLnBrk="1" hangingPunct="1"/>
            <a:r>
              <a:rPr lang="en-US" dirty="0"/>
              <a:t>Stack marked as non-executable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P</a:t>
              </a:r>
              <a:r>
                <a:rPr lang="en-US" sz="1800" b="0" dirty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Q</a:t>
              </a:r>
              <a:r>
                <a:rPr lang="en-US" sz="1800" b="0" dirty="0">
                  <a:latin typeface="Calibri" pitchFamily="34" charset="0"/>
                </a:rPr>
                <a:t> 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&gt;./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40072f:	sub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mov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mov    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xor    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callq  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callq  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mov    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xor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400761:	je     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callq  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%fs:40,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# Erase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7312" y="504468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# Retrieve from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%fs:40,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 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.L6               # If same, OK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__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Input: </a:t>
            </a:r>
            <a:r>
              <a:rPr lang="en-US" sz="1800" i="1" dirty="0">
                <a:latin typeface="Calibri" pitchFamily="34" charset="0"/>
              </a:rPr>
              <a:t>0123456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(for hackers)</a:t>
            </a:r>
          </a:p>
          <a:p>
            <a:pPr lvl="1"/>
            <a:r>
              <a:rPr lang="en-US" dirty="0"/>
              <a:t>Stack randomization makes it hard to predict buffer location</a:t>
            </a:r>
          </a:p>
          <a:p>
            <a:pPr lvl="1"/>
            <a:r>
              <a:rPr lang="en-US" dirty="0"/>
              <a:t>Marking stack </a:t>
            </a:r>
            <a:r>
              <a:rPr lang="en-US" dirty="0" err="1"/>
              <a:t>nonexecutable</a:t>
            </a:r>
            <a:r>
              <a:rPr lang="en-US" dirty="0"/>
              <a:t> makes it hard to insert binary code</a:t>
            </a:r>
          </a:p>
          <a:p>
            <a:r>
              <a:rPr lang="en-US" dirty="0"/>
              <a:t>Alternative Strategy</a:t>
            </a:r>
          </a:p>
          <a:p>
            <a:pPr lvl="1"/>
            <a:r>
              <a:rPr lang="en-US" dirty="0"/>
              <a:t>Use existing code</a:t>
            </a:r>
          </a:p>
          <a:p>
            <a:pPr lvl="2"/>
            <a:r>
              <a:rPr lang="en-US" dirty="0"/>
              <a:t>E.g., library code from </a:t>
            </a:r>
            <a:r>
              <a:rPr lang="en-US" dirty="0" err="1"/>
              <a:t>stdlib</a:t>
            </a:r>
            <a:endParaRPr lang="en-US" dirty="0"/>
          </a:p>
          <a:p>
            <a:pPr lvl="1"/>
            <a:r>
              <a:rPr lang="en-US" dirty="0"/>
              <a:t>String together fragments to achieve overall desired outcome</a:t>
            </a:r>
          </a:p>
          <a:p>
            <a:pPr lvl="1"/>
            <a:r>
              <a:rPr lang="en-US" i="1" dirty="0"/>
              <a:t>Does not overcome stack canaries</a:t>
            </a:r>
          </a:p>
          <a:p>
            <a:r>
              <a:rPr lang="en-US" dirty="0"/>
              <a:t>Construct program from </a:t>
            </a:r>
            <a:r>
              <a:rPr lang="en-US" i="1" dirty="0"/>
              <a:t>gadgets</a:t>
            </a:r>
            <a:endParaRPr lang="en-US" dirty="0"/>
          </a:p>
          <a:p>
            <a:pPr lvl="1"/>
            <a:r>
              <a:rPr lang="en-US" dirty="0"/>
              <a:t>Sequence of instructions ending in </a:t>
            </a:r>
            <a:r>
              <a:rPr lang="en-US" b="1" dirty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Encoded by single byte </a:t>
            </a:r>
            <a:r>
              <a:rPr lang="en-US" b="1" dirty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is executable</a:t>
            </a: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/>
              <a:t>Use tail end of existing functions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(long a, long b, long c) {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return a*b + c;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4004d4:  48 8d 04 17  lea (%rdi,%rdx,1),%rax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#2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/>
              <a:t>Repurpose byte codes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  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4004d9:  c7 07 d4 48 89 c7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  $0xc78948d4,(%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4004df:  c3               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sym typeface="Wingdings"/>
              </a:rPr>
              <a:t> </a:t>
            </a:r>
            <a:r>
              <a:rPr lang="en-US" sz="1800" dirty="0" err="1">
                <a:latin typeface="Calibri" pitchFamily="34" charset="0"/>
                <a:sym typeface="Wingdings"/>
              </a:rPr>
              <a:t>rax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Encodes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/>
              <a:t>Trigger with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Will start executing Gadget 1</a:t>
            </a:r>
          </a:p>
          <a:p>
            <a:r>
              <a:rPr lang="en-US" dirty="0"/>
              <a:t>Final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 each gadget will start next one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an ROB Attack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48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83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B05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996213" y="1307068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Gadget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40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04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d4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937987" y="2779023"/>
            <a:ext cx="4013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Calibri" panose="020F0502020204030204" pitchFamily="34" charset="0"/>
                <a:cs typeface="Courier New" panose="02070309020205020404" pitchFamily="49" charset="0"/>
              </a:rPr>
              <a:t>Attack: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echo() </a:t>
            </a:r>
            <a:r>
              <a:rPr lang="en-US" sz="1800" dirty="0">
                <a:latin typeface="Calibri" pitchFamily="34" charset="0"/>
              </a:rPr>
              <a:t>returns </a:t>
            </a:r>
            <a:r>
              <a:rPr lang="en-US" sz="1800" dirty="0" err="1">
                <a:latin typeface="Calibri" pitchFamily="34" charset="0"/>
                <a:sym typeface="Wingdings"/>
              </a:rPr>
              <a:t>rdi</a:t>
            </a:r>
            <a:r>
              <a:rPr lang="en-US" sz="1800" dirty="0">
                <a:latin typeface="Calibri" pitchFamily="34" charset="0"/>
                <a:sym typeface="Wingdings"/>
              </a:rPr>
              <a:t> + </a:t>
            </a:r>
            <a:r>
              <a:rPr lang="en-US" sz="1800" dirty="0" err="1">
                <a:latin typeface="Calibri" pitchFamily="34" charset="0"/>
                <a:sym typeface="Wingdings"/>
              </a:rPr>
              <a:t>rdx</a:t>
            </a:r>
            <a:r>
              <a:rPr lang="en-US" sz="1800" dirty="0">
                <a:latin typeface="Calibri" pitchFamily="34" charset="0"/>
              </a:rPr>
              <a:t> 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3048000" y="1282942"/>
            <a:ext cx="5943600" cy="1451978"/>
            <a:chOff x="1600200" y="2823075"/>
            <a:chExt cx="5943600" cy="1451978"/>
          </a:xfrm>
        </p:grpSpPr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</a:t>
              </a:r>
              <a:r>
                <a:rPr lang="ro-RO" sz="1600" dirty="0">
                  <a:solidFill>
                    <a:srgbClr val="C00000"/>
                  </a:solidFill>
                  <a:latin typeface="Courier New" pitchFamily="49" charset="0"/>
                  <a:ea typeface="MS Mincho" pitchFamily="49" charset="-128"/>
                </a:rPr>
                <a:t>4004d4:</a:t>
              </a: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48 8d 04 17  lea (%rdi,%rdx,1),%rax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07" name="Straight Arrow Connector 106"/>
            <p:cNvCxnSpPr>
              <a:stCxn id="108" idx="1"/>
            </p:cNvCxnSpPr>
            <p:nvPr/>
          </p:nvCxnSpPr>
          <p:spPr bwMode="auto">
            <a:xfrm flipH="1">
              <a:off x="4495800" y="3007741"/>
              <a:ext cx="561248" cy="736064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8" name="TextBox 107"/>
            <p:cNvSpPr txBox="1"/>
            <p:nvPr/>
          </p:nvSpPr>
          <p:spPr>
            <a:xfrm>
              <a:off x="5057048" y="2823075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3050331" y="3303443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2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f6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0" grpId="0"/>
      <p:bldP spid="92" grpId="0"/>
      <p:bldP spid="95" grpId="0"/>
      <p:bldP spid="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Union Allocation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dirty="0"/>
              <a:t>Allocate according to largest element</a:t>
            </a:r>
          </a:p>
          <a:p>
            <a:r>
              <a:rPr lang="en-US" dirty="0"/>
              <a:t>Can only use one field at a time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09600" y="2232024"/>
            <a:ext cx="2222500" cy="15017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union U1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*up;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609600" y="3886200"/>
            <a:ext cx="2222500" cy="1524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/>
        </p:nvGraphicFramePr>
        <p:xfrm>
          <a:off x="342900" y="571500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4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/>
        </p:nvGraphicFramePr>
        <p:xfrm>
          <a:off x="4025900" y="265430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i[0]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g</a:t>
            </a:r>
            <a:r>
              <a:rPr lang="en-US" dirty="0"/>
              <a:t>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5842202" y="6412468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000000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5842202" y="616958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400000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64538" y="16764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563" y="20637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67601" y="1535668"/>
            <a:ext cx="23903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00007FFFF0000000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528638" y="1495424"/>
            <a:ext cx="2527300" cy="13239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bit_float_t;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04838" y="3289300"/>
            <a:ext cx="3898900" cy="18161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float bit2float(unsigned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4724400" y="3292474"/>
            <a:ext cx="3898900" cy="181292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float2bit(float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Using Union to Access Bit Patterns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593725" y="5257800"/>
            <a:ext cx="3149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(float)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4722813" y="5257800"/>
            <a:ext cx="3886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(unsigned)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graphicFrame>
        <p:nvGraphicFramePr>
          <p:cNvPr id="32777" name="Group 9"/>
          <p:cNvGraphicFramePr>
            <a:graphicFrameLocks noGrp="1"/>
          </p:cNvGraphicFramePr>
          <p:nvPr/>
        </p:nvGraphicFramePr>
        <p:xfrm>
          <a:off x="4622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5724525" cy="15970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Revisited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1"/>
            <a:ext cx="8307387" cy="5486400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Idea</a:t>
            </a:r>
            <a:endParaRPr lang="en-US" dirty="0"/>
          </a:p>
          <a:p>
            <a:pPr lvl="1"/>
            <a:r>
              <a:rPr lang="en-US" dirty="0"/>
              <a:t>Short/long/quad words stored in memory as 2/4/8 consecutive bytes</a:t>
            </a:r>
          </a:p>
          <a:p>
            <a:pPr lvl="1"/>
            <a:r>
              <a:rPr lang="en-US" dirty="0"/>
              <a:t>Which byte is most (least) significant?</a:t>
            </a:r>
          </a:p>
          <a:p>
            <a:pPr lvl="1"/>
            <a:r>
              <a:rPr lang="en-US" dirty="0"/>
              <a:t>Can cause problems when exchanging binary data between machines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Big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Most significant byte has lowest address</a:t>
            </a:r>
          </a:p>
          <a:p>
            <a:pPr lvl="1"/>
            <a:r>
              <a:rPr lang="en-US" dirty="0" err="1"/>
              <a:t>Sparc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Little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Least significant byte has lowest address</a:t>
            </a:r>
          </a:p>
          <a:p>
            <a:pPr lvl="1"/>
            <a:r>
              <a:rPr lang="en-US" dirty="0"/>
              <a:t>Intel x86, ARM Android and IOS</a:t>
            </a:r>
          </a:p>
          <a:p>
            <a:r>
              <a:rPr lang="en-US" dirty="0"/>
              <a:t>Bi </a:t>
            </a:r>
            <a:r>
              <a:rPr lang="en-US" dirty="0" err="1"/>
              <a:t>Endian</a:t>
            </a:r>
            <a:endParaRPr lang="en-US" dirty="0"/>
          </a:p>
          <a:p>
            <a:pPr lvl="1"/>
            <a:r>
              <a:rPr lang="en-US" dirty="0"/>
              <a:t>Can be configured either way</a:t>
            </a:r>
          </a:p>
          <a:p>
            <a:pPr lvl="1"/>
            <a:r>
              <a:rPr lang="en-US" dirty="0"/>
              <a:t>ARM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6650038" cy="1109662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533400" y="1150938"/>
            <a:ext cx="4051300" cy="1820862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union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char c[8];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short s[4];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long l[1];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83320"/>
              </p:ext>
            </p:extLst>
          </p:nvPr>
        </p:nvGraphicFramePr>
        <p:xfrm>
          <a:off x="1676400" y="33934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38323" y="339344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32-bit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68279"/>
              </p:ext>
            </p:extLst>
          </p:nvPr>
        </p:nvGraphicFramePr>
        <p:xfrm>
          <a:off x="1676400" y="51460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38323" y="5146040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64-bit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1524000"/>
            <a:ext cx="3411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How are the bytes inside 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short/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/long stored?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783691" y="3241039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00200" y="3079527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Memory addresses growing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15200" cy="1182688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 (Cont).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1219200" y="990600"/>
            <a:ext cx="6781800" cy="5257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for 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8;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dw.c[j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 = 0xf0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printf("Characters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0-7 ==  [0x%x,0x%x,0x%x,0x%x,0x%x,0x%x,0x%x,0x%x]\n",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dw.c[0], dw.c[1], dw.c[2], dw.c[3],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dw.c[4], dw.c[5], dw.c[6], dw.c[7]);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printf("Shorts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0-3 == [0x%x,0x%x,0x%x,0x%x]\n",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dw.s[0], dw.s[1], dw.s[2], dw.s[3]);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0-1 == [0x%x,0x%x]\n",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dw.i[0], dw.i[1]);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printf("Long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 == [0x%lx]\n",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dw.l[0]);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273800" cy="11652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IA32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28601" y="4876800"/>
            <a:ext cx="8458199" cy="144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[0xf3f2f1f0]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284163" y="44323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Output: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Rectangle 12"/>
          <p:cNvSpPr>
            <a:spLocks/>
          </p:cNvSpPr>
          <p:nvPr/>
        </p:nvSpPr>
        <p:spPr bwMode="auto">
          <a:xfrm>
            <a:off x="4571249" y="373445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4" name="Rectangle 12"/>
          <p:cNvSpPr>
            <a:spLocks/>
          </p:cNvSpPr>
          <p:nvPr/>
        </p:nvSpPr>
        <p:spPr bwMode="auto">
          <a:xfrm>
            <a:off x="5105400" y="3746500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5" name="Rectangle 12"/>
          <p:cNvSpPr>
            <a:spLocks/>
          </p:cNvSpPr>
          <p:nvPr/>
        </p:nvSpPr>
        <p:spPr bwMode="auto">
          <a:xfrm>
            <a:off x="7642927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223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Sun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Big Endian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28600" y="5029200"/>
            <a:ext cx="8686800" cy="12954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[0xf0f1,0xf2f3,0xf4f5,0xf6f7]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[0xf0f1f2f3,0xf4f5f6f7]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[0xf0f1f2f3]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304800" y="44958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Sun: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1966162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4653002" y="373445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1" name="Rectangle 12"/>
          <p:cNvSpPr>
            <a:spLocks/>
          </p:cNvSpPr>
          <p:nvPr/>
        </p:nvSpPr>
        <p:spPr bwMode="auto">
          <a:xfrm>
            <a:off x="5023648" y="3746500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2" name="Rectangle 12"/>
          <p:cNvSpPr>
            <a:spLocks/>
          </p:cNvSpPr>
          <p:nvPr/>
        </p:nvSpPr>
        <p:spPr bwMode="auto">
          <a:xfrm>
            <a:off x="7724680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flipH="1"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477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x86-64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57200" y="1066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190500" y="4953000"/>
            <a:ext cx="8763000" cy="12319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[0xf7f6f5f4f3f2f1f0]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381000" y="4330987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x86-64: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7642926" y="3757612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2489426" y="4038887"/>
            <a:ext cx="4901974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4800600" y="4038887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 of Compound Types in C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  <a:ln/>
        </p:spPr>
        <p:txBody>
          <a:bodyPr/>
          <a:lstStyle/>
          <a:p>
            <a:r>
              <a:rPr lang="en-US" dirty="0"/>
              <a:t>Arrays</a:t>
            </a:r>
          </a:p>
          <a:p>
            <a:pPr marL="552450" lvl="1"/>
            <a:r>
              <a:rPr lang="en-US" dirty="0"/>
              <a:t>Contiguous allocation of memory</a:t>
            </a:r>
          </a:p>
          <a:p>
            <a:pPr marL="552450" lvl="1"/>
            <a:r>
              <a:rPr lang="en-US" dirty="0"/>
              <a:t>Aligned to satisfy every element’s alignment requirement</a:t>
            </a:r>
          </a:p>
          <a:p>
            <a:pPr marL="552450" lvl="1"/>
            <a:r>
              <a:rPr lang="en-US" dirty="0"/>
              <a:t>Pointer to first element</a:t>
            </a:r>
          </a:p>
          <a:p>
            <a:pPr marL="552450" lvl="1"/>
            <a:r>
              <a:rPr lang="en-US" dirty="0"/>
              <a:t>No bounds checking</a:t>
            </a:r>
          </a:p>
          <a:p>
            <a:r>
              <a:rPr lang="en-US" dirty="0"/>
              <a:t>Structures</a:t>
            </a:r>
          </a:p>
          <a:p>
            <a:pPr marL="552450" lvl="1"/>
            <a:r>
              <a:rPr lang="en-US" dirty="0"/>
              <a:t>Allocate bytes in order declared</a:t>
            </a:r>
          </a:p>
          <a:p>
            <a:pPr marL="552450" lvl="1"/>
            <a:r>
              <a:rPr lang="en-US" dirty="0"/>
              <a:t>Pad in middle and at end to satisfy alignment</a:t>
            </a:r>
          </a:p>
          <a:p>
            <a:r>
              <a:rPr lang="en-US" dirty="0"/>
              <a:t>Unions</a:t>
            </a:r>
          </a:p>
          <a:p>
            <a:pPr marL="552450" lvl="1"/>
            <a:r>
              <a:rPr lang="en-US" dirty="0"/>
              <a:t>Overlay declarations</a:t>
            </a:r>
          </a:p>
          <a:p>
            <a:pPr marL="552450" lvl="1"/>
            <a:r>
              <a:rPr lang="en-US" dirty="0"/>
              <a:t>Way to circumvent type system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lvl="1">
              <a:defRPr/>
            </a:pPr>
            <a:r>
              <a:rPr lang="en-US" dirty="0"/>
              <a:t>Code Injection Attack</a:t>
            </a:r>
          </a:p>
          <a:p>
            <a:pPr lvl="1">
              <a:defRPr/>
            </a:pPr>
            <a:r>
              <a:rPr lang="en-US" dirty="0"/>
              <a:t>Return Oriented Programming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6128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/>
              <a:t>Distressingly common in real programs</a:t>
            </a:r>
          </a:p>
          <a:p>
            <a:pPr lvl="1" eaLnBrk="1" hangingPunct="1"/>
            <a:r>
              <a:rPr lang="en-US" dirty="0"/>
              <a:t>Programmers keep making the same mistakes </a:t>
            </a:r>
            <a:r>
              <a:rPr lang="en-US" dirty="0">
                <a:sym typeface="Wingdings"/>
              </a:rPr>
              <a:t></a:t>
            </a:r>
          </a:p>
          <a:p>
            <a:pPr lvl="1" eaLnBrk="1" hangingPunct="1"/>
            <a:r>
              <a:rPr lang="en-US" dirty="0">
                <a:sym typeface="Wingdings"/>
              </a:rPr>
              <a:t>Recent measures make these attacks much more difficult</a:t>
            </a:r>
            <a:endParaRPr lang="en-US" dirty="0"/>
          </a:p>
          <a:p>
            <a:pPr eaLnBrk="1" hangingPunct="1"/>
            <a:r>
              <a:rPr lang="en-US" dirty="0"/>
              <a:t>Examples across the decades</a:t>
            </a:r>
          </a:p>
          <a:p>
            <a:pPr lvl="1" eaLnBrk="1" hangingPunct="1"/>
            <a:r>
              <a:rPr lang="en-US" dirty="0"/>
              <a:t>Original “Internet worm” (1988)</a:t>
            </a:r>
          </a:p>
          <a:p>
            <a:pPr lvl="1" eaLnBrk="1" hangingPunct="1"/>
            <a:r>
              <a:rPr lang="en-US" dirty="0"/>
              <a:t>“IM wars” (1999)</a:t>
            </a:r>
          </a:p>
          <a:p>
            <a:pPr lvl="1" eaLnBrk="1" hangingPunct="1"/>
            <a:r>
              <a:rPr lang="en-US" dirty="0"/>
              <a:t>Twilight hack on Wii (2000s)</a:t>
            </a:r>
          </a:p>
          <a:p>
            <a:pPr lvl="1" eaLnBrk="1" hangingPunct="1"/>
            <a:r>
              <a:rPr lang="en-US" dirty="0"/>
              <a:t>… and many, many more</a:t>
            </a:r>
          </a:p>
          <a:p>
            <a:pPr eaLnBrk="1" hangingPunct="1"/>
            <a:r>
              <a:rPr lang="en-US" dirty="0"/>
              <a:t>You will learn some of the tricks in </a:t>
            </a:r>
            <a:r>
              <a:rPr lang="en-US" dirty="0" err="1"/>
              <a:t>attacklab</a:t>
            </a:r>
            <a:endParaRPr lang="en-US" dirty="0"/>
          </a:p>
          <a:p>
            <a:pPr lvl="1" eaLnBrk="1" hangingPunct="1"/>
            <a:r>
              <a:rPr lang="en-US" dirty="0"/>
              <a:t>Hopefully to convince you to never leave such holes in your programs!!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479875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*p1, *p2, *p3, *p4;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p1 = malloc(1L &lt;&lt; 28); /* 256 MB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p2 = malloc(1L &lt;&lt; 8);  /* 256  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p3 = malloc(1L &lt;&lt; 32); /*   4 GB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p4 = malloc(1L &lt;&lt; 8);  /* 256  B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/>
              <a:t>fingerd</a:t>
            </a:r>
            <a:r>
              <a:rPr lang="en-US" dirty="0"/>
              <a:t>) used </a:t>
            </a:r>
            <a:r>
              <a:rPr lang="en-US" b="1" dirty="0">
                <a:latin typeface="Courier New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 </a:t>
            </a:r>
            <a:r>
              <a:rPr lang="en-US" b="1" dirty="0" err="1">
                <a:latin typeface="Courier New" pitchFamily="49" charset="0"/>
              </a:rPr>
              <a:t>droh@cs.cmu.edu</a:t>
            </a:r>
            <a:endParaRPr lang="en-US" b="1" dirty="0">
              <a:latin typeface="Courier New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/>
              <a:t>fingerd</a:t>
            </a:r>
            <a:r>
              <a:rPr lang="en-US" dirty="0"/>
              <a:t> server by sending phony argument: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</a:t>
            </a:r>
            <a:r>
              <a:rPr lang="en-US" b="1" i="1" dirty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 </a:t>
            </a:r>
            <a:r>
              <a:rPr lang="en-US" dirty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see June 1989 article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  <a:p>
            <a:pPr lvl="1" eaLnBrk="1" hangingPunct="1"/>
            <a:r>
              <a:rPr lang="en-US" dirty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137972303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/>
              <a:t>July, 1999</a:t>
            </a:r>
          </a:p>
          <a:p>
            <a:pPr lvl="1" eaLnBrk="1" hangingPunct="1"/>
            <a:r>
              <a:rPr lang="en-US" dirty="0"/>
              <a:t>Microsoft launches MSN Messenger (instant messaging system).</a:t>
            </a:r>
          </a:p>
          <a:p>
            <a:pPr lvl="1" eaLnBrk="1" hangingPunct="1"/>
            <a:r>
              <a:rPr lang="en-US" dirty="0"/>
              <a:t>Messenger clients can access popular AOL Instant Messaging Service (AIM) servers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/>
              <a:t>August 1999</a:t>
            </a:r>
          </a:p>
          <a:p>
            <a:pPr lvl="1" eaLnBrk="1" hangingPunct="1"/>
            <a:r>
              <a:rPr lang="en-US" dirty="0"/>
              <a:t>Mysteriously, Messenger clients can no longer access AIM servers</a:t>
            </a:r>
          </a:p>
          <a:p>
            <a:pPr lvl="1" eaLnBrk="1" hangingPunct="1"/>
            <a:r>
              <a:rPr lang="en-US" dirty="0"/>
              <a:t>Microsoft and AOL begin the IM war:</a:t>
            </a:r>
          </a:p>
          <a:p>
            <a:pPr lvl="2" eaLnBrk="1" hangingPunct="1"/>
            <a:r>
              <a:rPr lang="en-US" dirty="0"/>
              <a:t>AOL changes server to disallow Messenger clients</a:t>
            </a:r>
          </a:p>
          <a:p>
            <a:pPr lvl="2" eaLnBrk="1" hangingPunct="1"/>
            <a:r>
              <a:rPr lang="en-US" dirty="0"/>
              <a:t>Microsoft makes changes to clients to defeat AOL changes</a:t>
            </a:r>
          </a:p>
          <a:p>
            <a:pPr lvl="2" eaLnBrk="1" hangingPunct="1"/>
            <a:r>
              <a:rPr lang="en-US" dirty="0"/>
              <a:t>At least 13 such skirmishes</a:t>
            </a:r>
          </a:p>
          <a:p>
            <a:pPr lvl="1" eaLnBrk="1" hangingPunct="1"/>
            <a:r>
              <a:rPr lang="en-US" dirty="0"/>
              <a:t>What was really happening?</a:t>
            </a:r>
          </a:p>
          <a:p>
            <a:pPr lvl="2" eaLnBrk="1" hangingPunct="1"/>
            <a:r>
              <a:rPr lang="en-US" dirty="0"/>
              <a:t>AOL had discovered a buffer overflow bug in their own AIM clients</a:t>
            </a:r>
          </a:p>
          <a:p>
            <a:pPr lvl="2" eaLnBrk="1" hangingPunct="1"/>
            <a:r>
              <a:rPr lang="en-US" dirty="0"/>
              <a:t>They exploited it to detect and block Microsoft: the exploit code returned a 4-byte signature (the bytes at some location in the AIM client) to server</a:t>
            </a:r>
          </a:p>
          <a:p>
            <a:pPr lvl="2" eaLnBrk="1" hangingPunct="1"/>
            <a:r>
              <a:rPr lang="en-US" dirty="0"/>
              <a:t>When Microsoft changed code to match signature, AOL changed signature location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Aside: Worms and Viruses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Worm: A program that</a:t>
            </a:r>
          </a:p>
          <a:p>
            <a:pPr lvl="1" eaLnBrk="1" hangingPunct="1"/>
            <a:r>
              <a:rPr lang="en-US" dirty="0"/>
              <a:t>Can run by itself</a:t>
            </a:r>
          </a:p>
          <a:p>
            <a:pPr lvl="1" eaLnBrk="1" hangingPunct="1"/>
            <a:r>
              <a:rPr lang="en-US" dirty="0"/>
              <a:t>Can propagate a fully working version of itself to other computers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Virus: Code that</a:t>
            </a:r>
          </a:p>
          <a:p>
            <a:pPr lvl="1" eaLnBrk="1" hangingPunct="1"/>
            <a:r>
              <a:rPr lang="en-US" dirty="0"/>
              <a:t>Adds itself to other programs</a:t>
            </a:r>
          </a:p>
          <a:p>
            <a:pPr lvl="1" eaLnBrk="1" hangingPunct="1"/>
            <a:r>
              <a:rPr lang="en-US" dirty="0"/>
              <a:t>Does not run independently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Both are (usually) designed to spread among computers and to wreak havoc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2667000" y="4038600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2667000" y="3499005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667000" y="2073275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667000" y="2438400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334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2400" y="2066925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local	0x00007ffe4d3be87c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p1 	0x00007f7262a1e010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p3 	0x00007f7162a1d010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p4	0x000000008359d120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p2	0x000000008359d010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big_array</a:t>
            </a:r>
            <a:r>
              <a:rPr lang="en-US" sz="1800" dirty="0">
                <a:latin typeface="Courier New" pitchFamily="49" charset="0"/>
              </a:rPr>
              <a:t> 	0x0000000080601060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huge_array</a:t>
            </a:r>
            <a:r>
              <a:rPr lang="en-US" sz="1800" dirty="0">
                <a:latin typeface="Courier New" pitchFamily="49" charset="0"/>
              </a:rPr>
              <a:t> 	0x0000000000601060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main()	0x000000000040060c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useless() 	0x0000000000400590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457200" y="1214438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867400" y="6262688"/>
            <a:ext cx="10112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000000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58000" y="914400"/>
            <a:ext cx="14478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6858000" y="586740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858000" y="556260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58000" y="4267200"/>
            <a:ext cx="1447800" cy="1295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V="1">
            <a:off x="7581900" y="4038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2667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7581900" y="3276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60780" y="2819401"/>
            <a:ext cx="1497220" cy="22859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55912" y="3066106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34000" y="3398065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58000" y="15240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581900" y="19050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8000" y="26654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858000" y="9144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47390" y="2514600"/>
            <a:ext cx="1510610" cy="228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632325" cy="2143125"/>
          </a:xfrm>
        </p:spPr>
        <p:txBody>
          <a:bodyPr/>
          <a:lstStyle/>
          <a:p>
            <a:r>
              <a:rPr lang="en-US" dirty="0"/>
              <a:t>Functions store local data on in stack frame</a:t>
            </a:r>
          </a:p>
          <a:p>
            <a:r>
              <a:rPr lang="en-US" dirty="0"/>
              <a:t>Recursive functions cause deep nesting of frames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&lt;&lt;15];  /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4*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endParaRPr lang="mr-IN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3400" y="9906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468318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44418" y="1143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8940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8100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67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67.  a at 0x7ffd18aba930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66.  a at 0x7ffd18a9a920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65.  a at 0x7ffd18a7a910                                                                x = 64.  a at 0x7ffd18a5a900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 . .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  a at 0x7ffd182da540                                                                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  a at 0x7ffd182ba530                                                                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  a at 0x7ffd1829a520                                                                 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core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dumped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Recall: 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/>
              <a:t>Result is system specific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Stack smashing detected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Monaco" charset="0"/>
                <a:cs typeface="Calibri" panose="020F0502020204030204" pitchFamily="34" charset="0"/>
                <a:sym typeface="Courier New" charset="0"/>
              </a:rPr>
              <a:t>Segmentation fault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29319</TotalTime>
  <Words>4224</Words>
  <Application>Microsoft Office PowerPoint</Application>
  <PresentationFormat>On-screen Show (4:3)</PresentationFormat>
  <Paragraphs>1254</Paragraphs>
  <Slides>54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4" baseType="lpstr">
      <vt:lpstr>MS Mincho</vt:lpstr>
      <vt:lpstr>ＭＳ Ｐゴシック</vt:lpstr>
      <vt:lpstr>Arial</vt:lpstr>
      <vt:lpstr>Arial Narrow</vt:lpstr>
      <vt:lpstr>Calibri</vt:lpstr>
      <vt:lpstr>Calibri Bold</vt:lpstr>
      <vt:lpstr>Calibri Bold Italic</vt:lpstr>
      <vt:lpstr>Courier New</vt:lpstr>
      <vt:lpstr>Courier New Bold</vt:lpstr>
      <vt:lpstr>Gill Sans</vt:lpstr>
      <vt:lpstr>Lucida Grande</vt:lpstr>
      <vt:lpstr>Monaco</vt:lpstr>
      <vt:lpstr>Times New Roman</vt:lpstr>
      <vt:lpstr>Wingdings</vt:lpstr>
      <vt:lpstr>Wingdings 2</vt:lpstr>
      <vt:lpstr>Zapf Dingbats</vt:lpstr>
      <vt:lpstr>ヒラギノ角ゴ ProN W3</vt:lpstr>
      <vt:lpstr>ヒラギノ角ゴ ProN W6</vt:lpstr>
      <vt:lpstr>template2007</vt:lpstr>
      <vt:lpstr>Worksheet</vt:lpstr>
      <vt:lpstr>PowerPoint Presentation</vt:lpstr>
      <vt:lpstr>Machine-Level Programming V: Advanced Topics  15-213/18-213/14-513/15-513: Introduction to Computer Systems 9th Lecture, September 25, 2018</vt:lpstr>
      <vt:lpstr>Today</vt:lpstr>
      <vt:lpstr>x86-64 Linux Memory Layout</vt:lpstr>
      <vt:lpstr>Memory Allocation Example</vt:lpstr>
      <vt:lpstr>x86-64 Example Addresses</vt:lpstr>
      <vt:lpstr>Runaway Stack Example</vt:lpstr>
      <vt:lpstr>Today</vt:lpstr>
      <vt:lpstr>Recall: Memory Referencing Bug Example</vt:lpstr>
      <vt:lpstr>Memory Referencing Bug Example</vt:lpstr>
      <vt:lpstr>Such problems are a BIG deal</vt:lpstr>
      <vt:lpstr>String Library Code</vt:lpstr>
      <vt:lpstr>Vulnerable Buffer Code</vt:lpstr>
      <vt:lpstr>Buffer Overflow Disassembly</vt:lpstr>
      <vt:lpstr>Buffer Overflow Stack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Code Injection Attacks</vt:lpstr>
      <vt:lpstr>How Does The Attack Code Execute?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3. Stack Canaries can help</vt:lpstr>
      <vt:lpstr>Protected Buffer Disassembly</vt:lpstr>
      <vt:lpstr>Setting Up Canary</vt:lpstr>
      <vt:lpstr>Checking Canary</vt:lpstr>
      <vt:lpstr>Return-Oriented Programming Attacks</vt:lpstr>
      <vt:lpstr>Gadget Example #1</vt:lpstr>
      <vt:lpstr>Gadget Example #2</vt:lpstr>
      <vt:lpstr>ROP Execution</vt:lpstr>
      <vt:lpstr>Crafting an ROB Attack String</vt:lpstr>
      <vt:lpstr>Quiz Time!</vt:lpstr>
      <vt:lpstr>Today</vt:lpstr>
      <vt:lpstr>Union Allocation</vt:lpstr>
      <vt:lpstr>Using Union to Access Bit Patterns</vt:lpstr>
      <vt:lpstr>Byte Ordering Revisited</vt:lpstr>
      <vt:lpstr>Byte Ordering Example</vt:lpstr>
      <vt:lpstr>Byte Ordering Example (Cont).</vt:lpstr>
      <vt:lpstr>Byte Ordering on IA32</vt:lpstr>
      <vt:lpstr>Byte Ordering on Sun</vt:lpstr>
      <vt:lpstr>Byte Ordering on x86-64</vt:lpstr>
      <vt:lpstr>Summary of Compound Types in C</vt:lpstr>
      <vt:lpstr>Summary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Aside: Worms and Viruses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505</cp:revision>
  <cp:lastPrinted>2014-09-23T07:19:34Z</cp:lastPrinted>
  <dcterms:created xsi:type="dcterms:W3CDTF">2012-10-15T22:47:51Z</dcterms:created>
  <dcterms:modified xsi:type="dcterms:W3CDTF">2018-09-27T02:40:34Z</dcterms:modified>
</cp:coreProperties>
</file>