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6"/>
  </p:notesMasterIdLst>
  <p:handoutMasterIdLst>
    <p:handoutMasterId r:id="rId77"/>
  </p:handoutMasterIdLst>
  <p:sldIdLst>
    <p:sldId id="542" r:id="rId2"/>
    <p:sldId id="1286" r:id="rId3"/>
    <p:sldId id="1287" r:id="rId4"/>
    <p:sldId id="1283" r:id="rId5"/>
    <p:sldId id="1204" r:id="rId6"/>
    <p:sldId id="1282" r:id="rId7"/>
    <p:sldId id="1202" r:id="rId8"/>
    <p:sldId id="1252" r:id="rId9"/>
    <p:sldId id="1213" r:id="rId10"/>
    <p:sldId id="1310" r:id="rId11"/>
    <p:sldId id="1309" r:id="rId12"/>
    <p:sldId id="1289" r:id="rId13"/>
    <p:sldId id="1292" r:id="rId14"/>
    <p:sldId id="1293" r:id="rId15"/>
    <p:sldId id="1294" r:id="rId16"/>
    <p:sldId id="1295" r:id="rId17"/>
    <p:sldId id="1296" r:id="rId18"/>
    <p:sldId id="1299" r:id="rId19"/>
    <p:sldId id="1297" r:id="rId20"/>
    <p:sldId id="1216" r:id="rId21"/>
    <p:sldId id="1217" r:id="rId22"/>
    <p:sldId id="1290" r:id="rId23"/>
    <p:sldId id="1249" r:id="rId24"/>
    <p:sldId id="1218" r:id="rId25"/>
    <p:sldId id="1219" r:id="rId26"/>
    <p:sldId id="1300" r:id="rId27"/>
    <p:sldId id="1302" r:id="rId28"/>
    <p:sldId id="1301" r:id="rId29"/>
    <p:sldId id="1303" r:id="rId30"/>
    <p:sldId id="1306" r:id="rId31"/>
    <p:sldId id="1220" r:id="rId32"/>
    <p:sldId id="1221" r:id="rId33"/>
    <p:sldId id="1222" r:id="rId34"/>
    <p:sldId id="1307" r:id="rId35"/>
    <p:sldId id="1223" r:id="rId36"/>
    <p:sldId id="1224" r:id="rId37"/>
    <p:sldId id="1253" r:id="rId38"/>
    <p:sldId id="1254" r:id="rId39"/>
    <p:sldId id="1225" r:id="rId40"/>
    <p:sldId id="1226" r:id="rId41"/>
    <p:sldId id="1261" r:id="rId42"/>
    <p:sldId id="1227" r:id="rId43"/>
    <p:sldId id="1228" r:id="rId44"/>
    <p:sldId id="1229" r:id="rId45"/>
    <p:sldId id="1230" r:id="rId46"/>
    <p:sldId id="1247" r:id="rId47"/>
    <p:sldId id="1266" r:id="rId48"/>
    <p:sldId id="1268" r:id="rId49"/>
    <p:sldId id="1269" r:id="rId50"/>
    <p:sldId id="1267" r:id="rId51"/>
    <p:sldId id="1270" r:id="rId52"/>
    <p:sldId id="1260" r:id="rId53"/>
    <p:sldId id="1272" r:id="rId54"/>
    <p:sldId id="1314" r:id="rId55"/>
    <p:sldId id="1255" r:id="rId56"/>
    <p:sldId id="1256" r:id="rId57"/>
    <p:sldId id="1273" r:id="rId58"/>
    <p:sldId id="1274" r:id="rId59"/>
    <p:sldId id="1275" r:id="rId60"/>
    <p:sldId id="1277" r:id="rId61"/>
    <p:sldId id="1276" r:id="rId62"/>
    <p:sldId id="1278" r:id="rId63"/>
    <p:sldId id="1279" r:id="rId64"/>
    <p:sldId id="1280" r:id="rId65"/>
    <p:sldId id="1250" r:id="rId66"/>
    <p:sldId id="1238" r:id="rId67"/>
    <p:sldId id="1265" r:id="rId68"/>
    <p:sldId id="1232" r:id="rId69"/>
    <p:sldId id="1233" r:id="rId70"/>
    <p:sldId id="1281" r:id="rId71"/>
    <p:sldId id="1234" r:id="rId72"/>
    <p:sldId id="1235" r:id="rId73"/>
    <p:sldId id="1236" r:id="rId74"/>
    <p:sldId id="1237" r:id="rId75"/>
  </p:sldIdLst>
  <p:sldSz cx="9144000" cy="6858000" type="screen4x3"/>
  <p:notesSz cx="6985000" cy="9283700"/>
  <p:custDataLst>
    <p:tags r:id="rId78"/>
  </p:custDataLst>
  <p:defaultTextStyle>
    <a:defPPr>
      <a:defRPr lang="en-US"/>
    </a:defPPr>
    <a:lvl1pPr algn="l" rtl="0" eaLnBrk="0" fontAlgn="base" hangingPunct="0">
      <a:spcBef>
        <a:spcPct val="0"/>
      </a:spcBef>
      <a:spcAft>
        <a:spcPct val="0"/>
      </a:spcAft>
      <a:defRPr sz="2400" b="1" kern="1200">
        <a:solidFill>
          <a:schemeClr val="tx1"/>
        </a:solidFill>
        <a:latin typeface="Arial Narrow" pitchFamily="34" charset="0"/>
        <a:ea typeface="+mn-ea"/>
        <a:cs typeface="+mn-cs"/>
      </a:defRPr>
    </a:lvl1pPr>
    <a:lvl2pPr marL="457200" algn="l" rtl="0" eaLnBrk="0" fontAlgn="base" hangingPunct="0">
      <a:spcBef>
        <a:spcPct val="0"/>
      </a:spcBef>
      <a:spcAft>
        <a:spcPct val="0"/>
      </a:spcAft>
      <a:defRPr sz="2400" b="1" kern="1200">
        <a:solidFill>
          <a:schemeClr val="tx1"/>
        </a:solidFill>
        <a:latin typeface="Arial Narrow" pitchFamily="34" charset="0"/>
        <a:ea typeface="+mn-ea"/>
        <a:cs typeface="+mn-cs"/>
      </a:defRPr>
    </a:lvl2pPr>
    <a:lvl3pPr marL="914400" algn="l" rtl="0" eaLnBrk="0" fontAlgn="base" hangingPunct="0">
      <a:spcBef>
        <a:spcPct val="0"/>
      </a:spcBef>
      <a:spcAft>
        <a:spcPct val="0"/>
      </a:spcAft>
      <a:defRPr sz="2400" b="1" kern="1200">
        <a:solidFill>
          <a:schemeClr val="tx1"/>
        </a:solidFill>
        <a:latin typeface="Arial Narrow" pitchFamily="34" charset="0"/>
        <a:ea typeface="+mn-ea"/>
        <a:cs typeface="+mn-cs"/>
      </a:defRPr>
    </a:lvl3pPr>
    <a:lvl4pPr marL="1371600" algn="l" rtl="0" eaLnBrk="0" fontAlgn="base" hangingPunct="0">
      <a:spcBef>
        <a:spcPct val="0"/>
      </a:spcBef>
      <a:spcAft>
        <a:spcPct val="0"/>
      </a:spcAft>
      <a:defRPr sz="2400" b="1" kern="1200">
        <a:solidFill>
          <a:schemeClr val="tx1"/>
        </a:solidFill>
        <a:latin typeface="Arial Narrow" pitchFamily="34" charset="0"/>
        <a:ea typeface="+mn-ea"/>
        <a:cs typeface="+mn-cs"/>
      </a:defRPr>
    </a:lvl4pPr>
    <a:lvl5pPr marL="1828800" algn="l" rtl="0" eaLnBrk="0" fontAlgn="base" hangingPunct="0">
      <a:spcBef>
        <a:spcPct val="0"/>
      </a:spcBef>
      <a:spcAft>
        <a:spcPct val="0"/>
      </a:spcAft>
      <a:defRPr sz="2400" b="1" kern="1200">
        <a:solidFill>
          <a:schemeClr val="tx1"/>
        </a:solidFill>
        <a:latin typeface="Arial Narrow" pitchFamily="34" charset="0"/>
        <a:ea typeface="+mn-ea"/>
        <a:cs typeface="+mn-cs"/>
      </a:defRPr>
    </a:lvl5pPr>
    <a:lvl6pPr marL="2286000" algn="l" defTabSz="914400" rtl="0" eaLnBrk="1" latinLnBrk="0" hangingPunct="1">
      <a:defRPr sz="2400" b="1" kern="1200">
        <a:solidFill>
          <a:schemeClr val="tx1"/>
        </a:solidFill>
        <a:latin typeface="Arial Narrow" pitchFamily="34" charset="0"/>
        <a:ea typeface="+mn-ea"/>
        <a:cs typeface="+mn-cs"/>
      </a:defRPr>
    </a:lvl6pPr>
    <a:lvl7pPr marL="2743200" algn="l" defTabSz="914400" rtl="0" eaLnBrk="1" latinLnBrk="0" hangingPunct="1">
      <a:defRPr sz="2400" b="1" kern="1200">
        <a:solidFill>
          <a:schemeClr val="tx1"/>
        </a:solidFill>
        <a:latin typeface="Arial Narrow" pitchFamily="34" charset="0"/>
        <a:ea typeface="+mn-ea"/>
        <a:cs typeface="+mn-cs"/>
      </a:defRPr>
    </a:lvl7pPr>
    <a:lvl8pPr marL="3200400" algn="l" defTabSz="914400" rtl="0" eaLnBrk="1" latinLnBrk="0" hangingPunct="1">
      <a:defRPr sz="2400" b="1" kern="1200">
        <a:solidFill>
          <a:schemeClr val="tx1"/>
        </a:solidFill>
        <a:latin typeface="Arial Narrow" pitchFamily="34" charset="0"/>
        <a:ea typeface="+mn-ea"/>
        <a:cs typeface="+mn-cs"/>
      </a:defRPr>
    </a:lvl8pPr>
    <a:lvl9pPr marL="3657600" algn="l" defTabSz="914400" rtl="0" eaLnBrk="1" latinLnBrk="0" hangingPunct="1">
      <a:defRPr sz="2400" b="1" kern="1200">
        <a:solidFill>
          <a:schemeClr val="tx1"/>
        </a:solidFill>
        <a:latin typeface="Arial Narrow" pitchFamily="34" charset="0"/>
        <a:ea typeface="+mn-ea"/>
        <a:cs typeface="+mn-cs"/>
      </a:defRPr>
    </a:lvl9pPr>
  </p:defaultTextStyle>
  <p:extLst>
    <p:ext uri="{EFAFB233-063F-42B5-8137-9DF3F51BA10A}">
      <p15:sldGuideLst xmlns:p15="http://schemas.microsoft.com/office/powerpoint/2012/main">
        <p15:guide id="1" orient="horz" pos="240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C7C7"/>
    <a:srgbClr val="E9E1C9"/>
    <a:srgbClr val="E7DDBB"/>
    <a:srgbClr val="FF0000"/>
    <a:srgbClr val="990000"/>
    <a:srgbClr val="F6F5BD"/>
    <a:srgbClr val="BFBFBF"/>
    <a:srgbClr val="D5F1CF"/>
    <a:srgbClr val="DED8C4"/>
    <a:srgbClr val="DDCE9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17" autoAdjust="0"/>
    <p:restoredTop sz="84354" autoAdjust="0"/>
  </p:normalViewPr>
  <p:slideViewPr>
    <p:cSldViewPr snapToGrid="0" snapToObjects="1">
      <p:cViewPr varScale="1">
        <p:scale>
          <a:sx n="107" d="100"/>
          <a:sy n="107" d="100"/>
        </p:scale>
        <p:origin x="2304" y="160"/>
      </p:cViewPr>
      <p:guideLst>
        <p:guide orient="horz" pos="2400"/>
        <p:guide pos="2880"/>
      </p:guideLst>
    </p:cSldViewPr>
  </p:slideViewPr>
  <p:notesTextViewPr>
    <p:cViewPr>
      <p:scale>
        <a:sx n="100" d="100"/>
        <a:sy n="100" d="100"/>
      </p:scale>
      <p:origin x="0" y="0"/>
    </p:cViewPr>
  </p:notesTextViewPr>
  <p:sorterViewPr>
    <p:cViewPr varScale="1">
      <p:scale>
        <a:sx n="1" d="1"/>
        <a:sy n="1" d="1"/>
      </p:scale>
      <p:origin x="0" y="6928"/>
    </p:cViewPr>
  </p:sorterViewPr>
  <p:notesViewPr>
    <p:cSldViewPr snapToGrid="0" snapToObject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ags" Target="tags/tag1.xml"/><Relationship Id="rId8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2930" name="Rectangle 2"/>
          <p:cNvSpPr>
            <a:spLocks noGrp="1" noChangeArrowheads="1"/>
          </p:cNvSpPr>
          <p:nvPr>
            <p:ph type="hdr" sz="quarter"/>
          </p:nvPr>
        </p:nvSpPr>
        <p:spPr bwMode="auto">
          <a:xfrm>
            <a:off x="0" y="0"/>
            <a:ext cx="2994439" cy="467336"/>
          </a:xfrm>
          <a:prstGeom prst="rect">
            <a:avLst/>
          </a:prstGeom>
          <a:noFill/>
          <a:ln w="9525">
            <a:noFill/>
            <a:miter lim="800000"/>
            <a:headEnd/>
            <a:tailEnd/>
          </a:ln>
          <a:effectLst/>
        </p:spPr>
        <p:txBody>
          <a:bodyPr vert="horz" wrap="square" lIns="92874" tIns="46437" rIns="92874" bIns="46437" numCol="1" anchor="t" anchorCtr="0" compatLnSpc="1">
            <a:prstTxWarp prst="textNoShape">
              <a:avLst/>
            </a:prstTxWarp>
          </a:bodyPr>
          <a:lstStyle>
            <a:lvl1pPr defTabSz="929681">
              <a:defRPr sz="1200" smtClean="0">
                <a:latin typeface="Times New Roman" pitchFamily="18" charset="0"/>
              </a:defRPr>
            </a:lvl1pPr>
          </a:lstStyle>
          <a:p>
            <a:pPr>
              <a:defRPr/>
            </a:pPr>
            <a:r>
              <a:rPr lang="en-US"/>
              <a:t>DAC 2001 Tutorial</a:t>
            </a:r>
          </a:p>
        </p:txBody>
      </p:sp>
      <p:sp>
        <p:nvSpPr>
          <p:cNvPr id="252931" name="Rectangle 3"/>
          <p:cNvSpPr>
            <a:spLocks noGrp="1" noChangeArrowheads="1"/>
          </p:cNvSpPr>
          <p:nvPr>
            <p:ph type="dt" sz="quarter" idx="1"/>
          </p:nvPr>
        </p:nvSpPr>
        <p:spPr bwMode="auto">
          <a:xfrm>
            <a:off x="3990561" y="0"/>
            <a:ext cx="2994439" cy="467336"/>
          </a:xfrm>
          <a:prstGeom prst="rect">
            <a:avLst/>
          </a:prstGeom>
          <a:noFill/>
          <a:ln w="9525">
            <a:noFill/>
            <a:miter lim="800000"/>
            <a:headEnd/>
            <a:tailEnd/>
          </a:ln>
          <a:effectLst/>
        </p:spPr>
        <p:txBody>
          <a:bodyPr vert="horz" wrap="square" lIns="92874" tIns="46437" rIns="92874" bIns="46437" numCol="1" anchor="t" anchorCtr="0" compatLnSpc="1">
            <a:prstTxWarp prst="textNoShape">
              <a:avLst/>
            </a:prstTxWarp>
          </a:bodyPr>
          <a:lstStyle>
            <a:lvl1pPr algn="r" defTabSz="929681">
              <a:defRPr sz="1200" smtClean="0">
                <a:latin typeface="Times New Roman" pitchFamily="18" charset="0"/>
              </a:defRPr>
            </a:lvl1pPr>
          </a:lstStyle>
          <a:p>
            <a:pPr>
              <a:defRPr/>
            </a:pPr>
            <a:endParaRPr lang="en-US"/>
          </a:p>
        </p:txBody>
      </p:sp>
      <p:sp>
        <p:nvSpPr>
          <p:cNvPr id="252932" name="Rectangle 4"/>
          <p:cNvSpPr>
            <a:spLocks noGrp="1" noChangeArrowheads="1"/>
          </p:cNvSpPr>
          <p:nvPr>
            <p:ph type="ftr" sz="quarter" idx="2"/>
          </p:nvPr>
        </p:nvSpPr>
        <p:spPr bwMode="auto">
          <a:xfrm>
            <a:off x="0" y="8804065"/>
            <a:ext cx="2994439" cy="467336"/>
          </a:xfrm>
          <a:prstGeom prst="rect">
            <a:avLst/>
          </a:prstGeom>
          <a:noFill/>
          <a:ln w="9525">
            <a:noFill/>
            <a:miter lim="800000"/>
            <a:headEnd/>
            <a:tailEnd/>
          </a:ln>
          <a:effectLst/>
        </p:spPr>
        <p:txBody>
          <a:bodyPr vert="horz" wrap="square" lIns="92874" tIns="46437" rIns="92874" bIns="46437" numCol="1" anchor="b" anchorCtr="0" compatLnSpc="1">
            <a:prstTxWarp prst="textNoShape">
              <a:avLst/>
            </a:prstTxWarp>
          </a:bodyPr>
          <a:lstStyle>
            <a:lvl1pPr defTabSz="929681">
              <a:defRPr sz="1200" smtClean="0">
                <a:latin typeface="Times New Roman" pitchFamily="18" charset="0"/>
                <a:cs typeface="Times New Roman" pitchFamily="18" charset="0"/>
              </a:defRPr>
            </a:lvl1pPr>
          </a:lstStyle>
          <a:p>
            <a:pPr>
              <a:defRPr/>
            </a:pPr>
            <a:r>
              <a:rPr lang="en-US"/>
              <a:t>©R.A. Rutenbar, 2001</a:t>
            </a:r>
          </a:p>
        </p:txBody>
      </p:sp>
      <p:sp>
        <p:nvSpPr>
          <p:cNvPr id="252933" name="Rectangle 5"/>
          <p:cNvSpPr>
            <a:spLocks noGrp="1" noChangeArrowheads="1"/>
          </p:cNvSpPr>
          <p:nvPr>
            <p:ph type="sldNum" sz="quarter" idx="3"/>
          </p:nvPr>
        </p:nvSpPr>
        <p:spPr bwMode="auto">
          <a:xfrm>
            <a:off x="3990561" y="8804065"/>
            <a:ext cx="2994439" cy="467336"/>
          </a:xfrm>
          <a:prstGeom prst="rect">
            <a:avLst/>
          </a:prstGeom>
          <a:noFill/>
          <a:ln w="9525">
            <a:noFill/>
            <a:miter lim="800000"/>
            <a:headEnd/>
            <a:tailEnd/>
          </a:ln>
          <a:effectLst/>
        </p:spPr>
        <p:txBody>
          <a:bodyPr vert="horz" wrap="square" lIns="92874" tIns="46437" rIns="92874" bIns="46437" numCol="1" anchor="b" anchorCtr="0" compatLnSpc="1">
            <a:prstTxWarp prst="textNoShape">
              <a:avLst/>
            </a:prstTxWarp>
          </a:bodyPr>
          <a:lstStyle>
            <a:lvl1pPr algn="r" defTabSz="929681">
              <a:defRPr sz="1200" smtClean="0">
                <a:latin typeface="Times New Roman" pitchFamily="18" charset="0"/>
              </a:defRPr>
            </a:lvl1pPr>
          </a:lstStyle>
          <a:p>
            <a:pPr>
              <a:defRPr/>
            </a:pPr>
            <a:fld id="{83587096-7852-44F5-9A71-D621B1FF2472}" type="slidenum">
              <a:rPr lang="en-US"/>
              <a:pPr>
                <a:defRPr/>
              </a:pPr>
              <a:t>‹#›</a:t>
            </a:fld>
            <a:endParaRPr lang="en-US"/>
          </a:p>
        </p:txBody>
      </p:sp>
    </p:spTree>
    <p:extLst>
      <p:ext uri="{BB962C8B-B14F-4D97-AF65-F5344CB8AC3E}">
        <p14:creationId xmlns:p14="http://schemas.microsoft.com/office/powerpoint/2010/main" val="19390696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8578" name="Rectangle 2"/>
          <p:cNvSpPr>
            <a:spLocks noGrp="1" noChangeArrowheads="1"/>
          </p:cNvSpPr>
          <p:nvPr>
            <p:ph type="hdr" sz="quarter"/>
          </p:nvPr>
        </p:nvSpPr>
        <p:spPr bwMode="auto">
          <a:xfrm>
            <a:off x="0" y="0"/>
            <a:ext cx="3061252" cy="442740"/>
          </a:xfrm>
          <a:prstGeom prst="rect">
            <a:avLst/>
          </a:prstGeom>
          <a:noFill/>
          <a:ln w="9525">
            <a:noFill/>
            <a:miter lim="800000"/>
            <a:headEnd/>
            <a:tailEnd/>
          </a:ln>
          <a:effectLst/>
        </p:spPr>
        <p:txBody>
          <a:bodyPr vert="horz" wrap="square" lIns="88075" tIns="44038" rIns="88075" bIns="44038" numCol="1" anchor="t" anchorCtr="0" compatLnSpc="1">
            <a:prstTxWarp prst="textNoShape">
              <a:avLst/>
            </a:prstTxWarp>
          </a:bodyPr>
          <a:lstStyle>
            <a:lvl1pPr>
              <a:defRPr sz="1200" b="0" smtClean="0">
                <a:latin typeface="Times New Roman" pitchFamily="18" charset="0"/>
              </a:defRPr>
            </a:lvl1pPr>
          </a:lstStyle>
          <a:p>
            <a:pPr>
              <a:defRPr/>
            </a:pPr>
            <a:endParaRPr lang="en-US"/>
          </a:p>
        </p:txBody>
      </p:sp>
      <p:sp>
        <p:nvSpPr>
          <p:cNvPr id="408579" name="Rectangle 3"/>
          <p:cNvSpPr>
            <a:spLocks noGrp="1" noChangeArrowheads="1"/>
          </p:cNvSpPr>
          <p:nvPr>
            <p:ph type="dt" idx="1"/>
          </p:nvPr>
        </p:nvSpPr>
        <p:spPr bwMode="auto">
          <a:xfrm>
            <a:off x="3935896" y="0"/>
            <a:ext cx="3061252" cy="442740"/>
          </a:xfrm>
          <a:prstGeom prst="rect">
            <a:avLst/>
          </a:prstGeom>
          <a:noFill/>
          <a:ln w="9525">
            <a:noFill/>
            <a:miter lim="800000"/>
            <a:headEnd/>
            <a:tailEnd/>
          </a:ln>
          <a:effectLst/>
        </p:spPr>
        <p:txBody>
          <a:bodyPr vert="horz" wrap="square" lIns="88075" tIns="44038" rIns="88075" bIns="44038" numCol="1" anchor="t" anchorCtr="0" compatLnSpc="1">
            <a:prstTxWarp prst="textNoShape">
              <a:avLst/>
            </a:prstTxWarp>
          </a:bodyPr>
          <a:lstStyle>
            <a:lvl1pPr algn="r">
              <a:defRPr sz="1200" b="0" smtClean="0">
                <a:latin typeface="Times New Roman" pitchFamily="18" charset="0"/>
              </a:defRPr>
            </a:lvl1pPr>
          </a:lstStyle>
          <a:p>
            <a:pPr>
              <a:defRPr/>
            </a:pPr>
            <a:endParaRPr lang="en-US"/>
          </a:p>
        </p:txBody>
      </p:sp>
      <p:sp>
        <p:nvSpPr>
          <p:cNvPr id="50180" name="Rectangle 4"/>
          <p:cNvSpPr>
            <a:spLocks noGrp="1" noRot="1" noChangeAspect="1" noChangeArrowheads="1" noTextEdit="1"/>
          </p:cNvSpPr>
          <p:nvPr>
            <p:ph type="sldImg" idx="2"/>
          </p:nvPr>
        </p:nvSpPr>
        <p:spPr bwMode="auto">
          <a:xfrm>
            <a:off x="1138238" y="663575"/>
            <a:ext cx="4721225" cy="3541713"/>
          </a:xfrm>
          <a:prstGeom prst="rect">
            <a:avLst/>
          </a:prstGeom>
          <a:noFill/>
          <a:ln w="9525">
            <a:solidFill>
              <a:srgbClr val="000000"/>
            </a:solidFill>
            <a:miter lim="800000"/>
            <a:headEnd/>
            <a:tailEnd/>
          </a:ln>
        </p:spPr>
      </p:sp>
      <p:sp>
        <p:nvSpPr>
          <p:cNvPr id="408581" name="Rectangle 5"/>
          <p:cNvSpPr>
            <a:spLocks noGrp="1" noChangeArrowheads="1"/>
          </p:cNvSpPr>
          <p:nvPr>
            <p:ph type="body" sz="quarter" idx="3"/>
          </p:nvPr>
        </p:nvSpPr>
        <p:spPr bwMode="auto">
          <a:xfrm>
            <a:off x="947530" y="4427398"/>
            <a:ext cx="5102087" cy="4132238"/>
          </a:xfrm>
          <a:prstGeom prst="rect">
            <a:avLst/>
          </a:prstGeom>
          <a:noFill/>
          <a:ln w="9525">
            <a:noFill/>
            <a:miter lim="800000"/>
            <a:headEnd/>
            <a:tailEnd/>
          </a:ln>
          <a:effectLst/>
        </p:spPr>
        <p:txBody>
          <a:bodyPr vert="horz" wrap="square" lIns="88075" tIns="44038" rIns="88075" bIns="44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08582" name="Rectangle 6"/>
          <p:cNvSpPr>
            <a:spLocks noGrp="1" noChangeArrowheads="1"/>
          </p:cNvSpPr>
          <p:nvPr>
            <p:ph type="ftr" sz="quarter" idx="4"/>
          </p:nvPr>
        </p:nvSpPr>
        <p:spPr bwMode="auto">
          <a:xfrm>
            <a:off x="0" y="8854795"/>
            <a:ext cx="3061252" cy="442740"/>
          </a:xfrm>
          <a:prstGeom prst="rect">
            <a:avLst/>
          </a:prstGeom>
          <a:noFill/>
          <a:ln w="9525">
            <a:noFill/>
            <a:miter lim="800000"/>
            <a:headEnd/>
            <a:tailEnd/>
          </a:ln>
          <a:effectLst/>
        </p:spPr>
        <p:txBody>
          <a:bodyPr vert="horz" wrap="square" lIns="88075" tIns="44038" rIns="88075" bIns="44038" numCol="1" anchor="b" anchorCtr="0" compatLnSpc="1">
            <a:prstTxWarp prst="textNoShape">
              <a:avLst/>
            </a:prstTxWarp>
          </a:bodyPr>
          <a:lstStyle>
            <a:lvl1pPr>
              <a:defRPr sz="1200" b="0" smtClean="0">
                <a:latin typeface="Times New Roman" pitchFamily="18" charset="0"/>
              </a:defRPr>
            </a:lvl1pPr>
          </a:lstStyle>
          <a:p>
            <a:pPr>
              <a:defRPr/>
            </a:pPr>
            <a:endParaRPr lang="en-US"/>
          </a:p>
        </p:txBody>
      </p:sp>
      <p:sp>
        <p:nvSpPr>
          <p:cNvPr id="408583" name="Rectangle 7"/>
          <p:cNvSpPr>
            <a:spLocks noGrp="1" noChangeArrowheads="1"/>
          </p:cNvSpPr>
          <p:nvPr>
            <p:ph type="sldNum" sz="quarter" idx="5"/>
          </p:nvPr>
        </p:nvSpPr>
        <p:spPr bwMode="auto">
          <a:xfrm>
            <a:off x="3935896" y="8854795"/>
            <a:ext cx="3061252" cy="442740"/>
          </a:xfrm>
          <a:prstGeom prst="rect">
            <a:avLst/>
          </a:prstGeom>
          <a:noFill/>
          <a:ln w="9525">
            <a:noFill/>
            <a:miter lim="800000"/>
            <a:headEnd/>
            <a:tailEnd/>
          </a:ln>
          <a:effectLst/>
        </p:spPr>
        <p:txBody>
          <a:bodyPr vert="horz" wrap="square" lIns="88075" tIns="44038" rIns="88075" bIns="44038" numCol="1" anchor="b" anchorCtr="0" compatLnSpc="1">
            <a:prstTxWarp prst="textNoShape">
              <a:avLst/>
            </a:prstTxWarp>
          </a:bodyPr>
          <a:lstStyle>
            <a:lvl1pPr algn="r">
              <a:defRPr sz="1200" b="0" smtClean="0">
                <a:latin typeface="Times New Roman" pitchFamily="18" charset="0"/>
              </a:defRPr>
            </a:lvl1pPr>
          </a:lstStyle>
          <a:p>
            <a:pPr>
              <a:defRPr/>
            </a:pPr>
            <a:fld id="{40F64717-A5A5-4C4E-9291-2F18B7410B06}" type="slidenum">
              <a:rPr lang="en-US"/>
              <a:pPr>
                <a:defRPr/>
              </a:pPr>
              <a:t>‹#›</a:t>
            </a:fld>
            <a:endParaRPr lang="en-US"/>
          </a:p>
        </p:txBody>
      </p:sp>
    </p:spTree>
    <p:extLst>
      <p:ext uri="{BB962C8B-B14F-4D97-AF65-F5344CB8AC3E}">
        <p14:creationId xmlns:p14="http://schemas.microsoft.com/office/powerpoint/2010/main" val="372586065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dirty="0"/>
          </a:p>
        </p:txBody>
      </p:sp>
      <p:sp>
        <p:nvSpPr>
          <p:cNvPr id="51204" name="Slide Number Placeholder 3"/>
          <p:cNvSpPr>
            <a:spLocks noGrp="1"/>
          </p:cNvSpPr>
          <p:nvPr>
            <p:ph type="sldNum" sz="quarter" idx="5"/>
          </p:nvPr>
        </p:nvSpPr>
        <p:spPr>
          <a:noFill/>
        </p:spPr>
        <p:txBody>
          <a:bodyPr/>
          <a:lstStyle/>
          <a:p>
            <a:fld id="{7F803353-72E2-470C-8E67-87750F01FAF1}" type="slidenum">
              <a:rPr lang="en-US"/>
              <a:pPr/>
              <a:t>1</a:t>
            </a:fld>
            <a:endParaRPr lang="en-US" dirty="0"/>
          </a:p>
        </p:txBody>
      </p:sp>
    </p:spTree>
    <p:extLst>
      <p:ext uri="{BB962C8B-B14F-4D97-AF65-F5344CB8AC3E}">
        <p14:creationId xmlns:p14="http://schemas.microsoft.com/office/powerpoint/2010/main" val="7218718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0610" name="Rectangle 2"/>
          <p:cNvSpPr>
            <a:spLocks noGrp="1" noRot="1" noChangeAspect="1" noChangeArrowheads="1" noTextEdit="1"/>
          </p:cNvSpPr>
          <p:nvPr>
            <p:ph type="sldImg"/>
          </p:nvPr>
        </p:nvSpPr>
        <p:spPr>
          <a:ln/>
        </p:spPr>
      </p:sp>
      <p:sp>
        <p:nvSpPr>
          <p:cNvPr id="580611" name="Rectangle 3"/>
          <p:cNvSpPr>
            <a:spLocks noGrp="1" noChangeArrowheads="1"/>
          </p:cNvSpPr>
          <p:nvPr>
            <p:ph type="body" idx="1"/>
          </p:nvPr>
        </p:nvSpPr>
        <p:spPr/>
        <p:txBody>
          <a:bodyPr/>
          <a:lstStyle/>
          <a:p>
            <a:r>
              <a:rPr lang="en-US" dirty="0"/>
              <a:t>Try:</a:t>
            </a:r>
          </a:p>
          <a:p>
            <a:endParaRPr lang="en-US" dirty="0"/>
          </a:p>
          <a:p>
            <a:r>
              <a:rPr lang="en-US" dirty="0"/>
              <a:t>./</a:t>
            </a:r>
            <a:r>
              <a:rPr lang="en-US" dirty="0" err="1"/>
              <a:t>shellx</a:t>
            </a:r>
            <a:endParaRPr lang="en-US" dirty="0"/>
          </a:p>
          <a:p>
            <a:r>
              <a:rPr lang="en-US" dirty="0"/>
              <a:t>&gt;/bin/</a:t>
            </a:r>
            <a:r>
              <a:rPr lang="en-US" dirty="0" err="1"/>
              <a:t>ls</a:t>
            </a:r>
            <a:r>
              <a:rPr lang="en-US" dirty="0"/>
              <a:t> –l </a:t>
            </a:r>
            <a:r>
              <a:rPr lang="en-US" dirty="0" err="1"/>
              <a:t>csapp.c</a:t>
            </a:r>
            <a:endParaRPr lang="en-US" dirty="0"/>
          </a:p>
          <a:p>
            <a:r>
              <a:rPr lang="en-US" dirty="0"/>
              <a:t>&gt;./delay</a:t>
            </a:r>
            <a:r>
              <a:rPr lang="en-US" baseline="0" dirty="0"/>
              <a:t> 5</a:t>
            </a:r>
          </a:p>
          <a:p>
            <a:r>
              <a:rPr lang="en-US" baseline="0" dirty="0"/>
              <a:t>&gt;./delay 5 &amp;</a:t>
            </a:r>
          </a:p>
          <a:p>
            <a:r>
              <a:rPr lang="en-US" baseline="0" dirty="0"/>
              <a:t>&gt;/bin/</a:t>
            </a:r>
            <a:r>
              <a:rPr lang="en-US" baseline="0" dirty="0" err="1"/>
              <a:t>ls</a:t>
            </a:r>
            <a:r>
              <a:rPr lang="en-US" baseline="0" dirty="0"/>
              <a:t> </a:t>
            </a:r>
            <a:r>
              <a:rPr lang="en-US" baseline="0" dirty="0" err="1"/>
              <a:t>csapp.c</a:t>
            </a:r>
            <a:endParaRPr lang="en-US" baseline="0" dirty="0"/>
          </a:p>
          <a:p>
            <a:r>
              <a:rPr lang="en-US" baseline="0" dirty="0"/>
              <a:t>&gt;quit</a:t>
            </a:r>
          </a:p>
          <a:p>
            <a:endParaRPr lang="en-US" dirty="0"/>
          </a:p>
          <a:p>
            <a:endParaRPr lang="en-US" dirty="0"/>
          </a:p>
          <a:p>
            <a:endParaRPr lang="en-US" dirty="0"/>
          </a:p>
        </p:txBody>
      </p:sp>
    </p:spTree>
    <p:extLst>
      <p:ext uri="{BB962C8B-B14F-4D97-AF65-F5344CB8AC3E}">
        <p14:creationId xmlns:p14="http://schemas.microsoft.com/office/powerpoint/2010/main" val="3532791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1634" name="Rectangle 2"/>
          <p:cNvSpPr>
            <a:spLocks noGrp="1" noRot="1" noChangeAspect="1" noChangeArrowheads="1" noTextEdit="1"/>
          </p:cNvSpPr>
          <p:nvPr>
            <p:ph type="sldImg"/>
          </p:nvPr>
        </p:nvSpPr>
        <p:spPr>
          <a:ln/>
        </p:spPr>
      </p:sp>
      <p:sp>
        <p:nvSpPr>
          <p:cNvPr id="581635"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34050183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1634" name="Rectangle 2"/>
          <p:cNvSpPr>
            <a:spLocks noGrp="1" noRot="1" noChangeAspect="1" noChangeArrowheads="1" noTextEdit="1"/>
          </p:cNvSpPr>
          <p:nvPr>
            <p:ph type="sldImg"/>
          </p:nvPr>
        </p:nvSpPr>
        <p:spPr>
          <a:ln/>
        </p:spPr>
      </p:sp>
      <p:sp>
        <p:nvSpPr>
          <p:cNvPr id="58163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622404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1634" name="Rectangle 2"/>
          <p:cNvSpPr>
            <a:spLocks noGrp="1" noRot="1" noChangeAspect="1" noChangeArrowheads="1" noTextEdit="1"/>
          </p:cNvSpPr>
          <p:nvPr>
            <p:ph type="sldImg"/>
          </p:nvPr>
        </p:nvSpPr>
        <p:spPr>
          <a:ln/>
        </p:spPr>
      </p:sp>
      <p:sp>
        <p:nvSpPr>
          <p:cNvPr id="58163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9290394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1634" name="Rectangle 2"/>
          <p:cNvSpPr>
            <a:spLocks noGrp="1" noRot="1" noChangeAspect="1" noChangeArrowheads="1" noTextEdit="1"/>
          </p:cNvSpPr>
          <p:nvPr>
            <p:ph type="sldImg"/>
          </p:nvPr>
        </p:nvSpPr>
        <p:spPr>
          <a:ln/>
        </p:spPr>
      </p:sp>
      <p:sp>
        <p:nvSpPr>
          <p:cNvPr id="58163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1574021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1634" name="Rectangle 2"/>
          <p:cNvSpPr>
            <a:spLocks noGrp="1" noRot="1" noChangeAspect="1" noChangeArrowheads="1" noTextEdit="1"/>
          </p:cNvSpPr>
          <p:nvPr>
            <p:ph type="sldImg"/>
          </p:nvPr>
        </p:nvSpPr>
        <p:spPr>
          <a:ln/>
        </p:spPr>
      </p:sp>
      <p:sp>
        <p:nvSpPr>
          <p:cNvPr id="58163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6309670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1634" name="Rectangle 2"/>
          <p:cNvSpPr>
            <a:spLocks noGrp="1" noRot="1" noChangeAspect="1" noChangeArrowheads="1" noTextEdit="1"/>
          </p:cNvSpPr>
          <p:nvPr>
            <p:ph type="sldImg"/>
          </p:nvPr>
        </p:nvSpPr>
        <p:spPr>
          <a:ln/>
        </p:spPr>
      </p:sp>
      <p:sp>
        <p:nvSpPr>
          <p:cNvPr id="58163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45871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1634" name="Rectangle 2"/>
          <p:cNvSpPr>
            <a:spLocks noGrp="1" noRot="1" noChangeAspect="1" noChangeArrowheads="1" noTextEdit="1"/>
          </p:cNvSpPr>
          <p:nvPr>
            <p:ph type="sldImg"/>
          </p:nvPr>
        </p:nvSpPr>
        <p:spPr>
          <a:ln/>
        </p:spPr>
      </p:sp>
      <p:sp>
        <p:nvSpPr>
          <p:cNvPr id="58163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3610545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1634" name="Rectangle 2"/>
          <p:cNvSpPr>
            <a:spLocks noGrp="1" noRot="1" noChangeAspect="1" noChangeArrowheads="1" noTextEdit="1"/>
          </p:cNvSpPr>
          <p:nvPr>
            <p:ph type="sldImg"/>
          </p:nvPr>
        </p:nvSpPr>
        <p:spPr>
          <a:ln/>
        </p:spPr>
      </p:sp>
      <p:sp>
        <p:nvSpPr>
          <p:cNvPr id="581635" name="Rectangle 3"/>
          <p:cNvSpPr>
            <a:spLocks noGrp="1" noChangeArrowheads="1"/>
          </p:cNvSpPr>
          <p:nvPr>
            <p:ph type="body" idx="1"/>
          </p:nvPr>
        </p:nvSpPr>
        <p:spPr/>
        <p:txBody>
          <a:bodyPr/>
          <a:lstStyle/>
          <a:p>
            <a:r>
              <a:rPr lang="en-US" dirty="0"/>
              <a:t>Not reaping background jobs, only </a:t>
            </a:r>
            <a:r>
              <a:rPr lang="en-US" dirty="0" err="1"/>
              <a:t>fg</a:t>
            </a:r>
            <a:r>
              <a:rPr lang="en-US" dirty="0"/>
              <a:t> ones via </a:t>
            </a:r>
            <a:r>
              <a:rPr lang="en-US" dirty="0" err="1"/>
              <a:t>waitpid</a:t>
            </a:r>
            <a:endParaRPr lang="en-US" dirty="0"/>
          </a:p>
          <a:p>
            <a:endParaRPr lang="en-US" dirty="0"/>
          </a:p>
          <a:p>
            <a:endParaRPr lang="en-US" dirty="0"/>
          </a:p>
        </p:txBody>
      </p:sp>
    </p:spTree>
    <p:extLst>
      <p:ext uri="{BB962C8B-B14F-4D97-AF65-F5344CB8AC3E}">
        <p14:creationId xmlns:p14="http://schemas.microsoft.com/office/powerpoint/2010/main" val="36895415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86082" name="Text Box 2"/>
          <p:cNvSpPr txBox="1">
            <a:spLocks noChangeArrowheads="1"/>
          </p:cNvSpPr>
          <p:nvPr/>
        </p:nvSpPr>
        <p:spPr bwMode="auto">
          <a:xfrm>
            <a:off x="1211159" y="703032"/>
            <a:ext cx="4565716" cy="3467573"/>
          </a:xfrm>
          <a:prstGeom prst="rect">
            <a:avLst/>
          </a:prstGeom>
          <a:solidFill>
            <a:srgbClr val="FFFFFF"/>
          </a:solidFill>
          <a:ln w="9525">
            <a:solidFill>
              <a:srgbClr val="000000"/>
            </a:solidFill>
            <a:miter lim="800000"/>
            <a:headEnd/>
            <a:tailEnd/>
          </a:ln>
          <a:effectLst/>
        </p:spPr>
        <p:txBody>
          <a:bodyPr wrap="none" lIns="87934" tIns="43967" rIns="87934" bIns="43967" anchor="ctr"/>
          <a:lstStyle/>
          <a:p>
            <a:endParaRPr lang="en-US" dirty="0">
              <a:latin typeface="Calibri" pitchFamily="34" charset="0"/>
            </a:endParaRPr>
          </a:p>
        </p:txBody>
      </p:sp>
      <p:sp>
        <p:nvSpPr>
          <p:cNvPr id="686083" name="Rectangle 3"/>
          <p:cNvSpPr txBox="1">
            <a:spLocks noGrp="1" noChangeArrowheads="1"/>
          </p:cNvSpPr>
          <p:nvPr>
            <p:ph type="body"/>
          </p:nvPr>
        </p:nvSpPr>
        <p:spPr>
          <a:ln/>
        </p:spPr>
        <p:txBody>
          <a:bodyPr wrap="none" anchor="ctr"/>
          <a:lstStyle/>
          <a:p>
            <a:r>
              <a:rPr lang="en-US" dirty="0"/>
              <a:t>./</a:t>
            </a:r>
            <a:r>
              <a:rPr lang="en-US" dirty="0" err="1"/>
              <a:t>shellex</a:t>
            </a:r>
            <a:endParaRPr lang="en-US" dirty="0"/>
          </a:p>
          <a:p>
            <a:r>
              <a:rPr lang="en-US" dirty="0"/>
              <a:t>&gt;./delay</a:t>
            </a:r>
            <a:r>
              <a:rPr lang="en-US" baseline="0" dirty="0"/>
              <a:t> 10 &amp;</a:t>
            </a:r>
          </a:p>
          <a:p>
            <a:r>
              <a:rPr lang="en-US" baseline="0" dirty="0"/>
              <a:t>&gt;/bin/</a:t>
            </a:r>
            <a:r>
              <a:rPr lang="en-US" baseline="0" dirty="0" err="1"/>
              <a:t>ps</a:t>
            </a:r>
            <a:endParaRPr lang="en-US" baseline="0" dirty="0"/>
          </a:p>
          <a:p>
            <a:r>
              <a:rPr lang="en-US" baseline="0" dirty="0"/>
              <a:t>...</a:t>
            </a:r>
          </a:p>
          <a:p>
            <a:r>
              <a:rPr lang="en-US" baseline="0" dirty="0"/>
              <a:t>&gt;/bin/</a:t>
            </a:r>
            <a:r>
              <a:rPr lang="en-US" baseline="0" dirty="0" err="1"/>
              <a:t>ps</a:t>
            </a:r>
            <a:endParaRPr lang="en-US" baseline="0" dirty="0"/>
          </a:p>
          <a:p>
            <a:endParaRPr lang="en-US" baseline="0" dirty="0"/>
          </a:p>
          <a:p>
            <a:endParaRPr lang="en-US" dirty="0"/>
          </a:p>
        </p:txBody>
      </p:sp>
    </p:spTree>
    <p:extLst>
      <p:ext uri="{BB962C8B-B14F-4D97-AF65-F5344CB8AC3E}">
        <p14:creationId xmlns:p14="http://schemas.microsoft.com/office/powerpoint/2010/main" val="37214236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0914" name="Rectangle 2"/>
          <p:cNvSpPr>
            <a:spLocks noGrp="1" noRot="1" noChangeAspect="1" noChangeArrowheads="1" noTextEdit="1"/>
          </p:cNvSpPr>
          <p:nvPr>
            <p:ph type="sldImg"/>
          </p:nvPr>
        </p:nvSpPr>
        <p:spPr>
          <a:ln/>
        </p:spPr>
      </p:sp>
      <p:sp>
        <p:nvSpPr>
          <p:cNvPr id="55091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209961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88130" name="Text Box 2"/>
          <p:cNvSpPr txBox="1">
            <a:spLocks noChangeArrowheads="1"/>
          </p:cNvSpPr>
          <p:nvPr/>
        </p:nvSpPr>
        <p:spPr bwMode="auto">
          <a:xfrm>
            <a:off x="1211159" y="703032"/>
            <a:ext cx="4565716" cy="3467573"/>
          </a:xfrm>
          <a:prstGeom prst="rect">
            <a:avLst/>
          </a:prstGeom>
          <a:solidFill>
            <a:srgbClr val="FFFFFF"/>
          </a:solidFill>
          <a:ln w="9525">
            <a:solidFill>
              <a:srgbClr val="000000"/>
            </a:solidFill>
            <a:miter lim="800000"/>
            <a:headEnd/>
            <a:tailEnd/>
          </a:ln>
          <a:effectLst/>
        </p:spPr>
        <p:txBody>
          <a:bodyPr wrap="none" lIns="87934" tIns="43967" rIns="87934" bIns="43967" anchor="ctr"/>
          <a:lstStyle/>
          <a:p>
            <a:endParaRPr lang="en-US" dirty="0">
              <a:latin typeface="Calibri" pitchFamily="34" charset="0"/>
            </a:endParaRPr>
          </a:p>
        </p:txBody>
      </p:sp>
      <p:sp>
        <p:nvSpPr>
          <p:cNvPr id="688131" name="Rectangle 3"/>
          <p:cNvSpPr txBox="1">
            <a:spLocks noGrp="1" noChangeArrowheads="1"/>
          </p:cNvSpPr>
          <p:nvPr>
            <p:ph type="body"/>
          </p:nvPr>
        </p:nvSpPr>
        <p:spPr>
          <a:ln/>
        </p:spPr>
        <p:txBody>
          <a:bodyPr wrap="none" anchor="ctr"/>
          <a:lstStyle/>
          <a:p>
            <a:endParaRPr lang="en-US"/>
          </a:p>
        </p:txBody>
      </p:sp>
    </p:spTree>
    <p:extLst>
      <p:ext uri="{BB962C8B-B14F-4D97-AF65-F5344CB8AC3E}">
        <p14:creationId xmlns:p14="http://schemas.microsoft.com/office/powerpoint/2010/main" val="281313696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22</a:t>
            </a:fld>
            <a:endParaRPr lang="en-US"/>
          </a:p>
        </p:txBody>
      </p:sp>
    </p:spTree>
    <p:extLst>
      <p:ext uri="{BB962C8B-B14F-4D97-AF65-F5344CB8AC3E}">
        <p14:creationId xmlns:p14="http://schemas.microsoft.com/office/powerpoint/2010/main" val="5126069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23</a:t>
            </a:fld>
            <a:endParaRPr lang="en-US" dirty="0"/>
          </a:p>
        </p:txBody>
      </p:sp>
    </p:spTree>
    <p:extLst>
      <p:ext uri="{BB962C8B-B14F-4D97-AF65-F5344CB8AC3E}">
        <p14:creationId xmlns:p14="http://schemas.microsoft.com/office/powerpoint/2010/main" val="187531470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82" name="Rectangle 2"/>
          <p:cNvSpPr>
            <a:spLocks noGrp="1" noRot="1" noChangeAspect="1" noChangeArrowheads="1" noTextEdit="1"/>
          </p:cNvSpPr>
          <p:nvPr>
            <p:ph type="sldImg"/>
          </p:nvPr>
        </p:nvSpPr>
        <p:spPr>
          <a:ln/>
        </p:spPr>
      </p:sp>
      <p:sp>
        <p:nvSpPr>
          <p:cNvPr id="58368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40245915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4706" name="Rectangle 2"/>
          <p:cNvSpPr>
            <a:spLocks noGrp="1" noRot="1" noChangeAspect="1" noChangeArrowheads="1" noTextEdit="1"/>
          </p:cNvSpPr>
          <p:nvPr>
            <p:ph type="sldImg"/>
          </p:nvPr>
        </p:nvSpPr>
        <p:spPr>
          <a:ln/>
        </p:spPr>
      </p:sp>
      <p:sp>
        <p:nvSpPr>
          <p:cNvPr id="584707" name="Rectangle 3"/>
          <p:cNvSpPr>
            <a:spLocks noGrp="1" noChangeArrowheads="1"/>
          </p:cNvSpPr>
          <p:nvPr>
            <p:ph type="body" idx="1"/>
          </p:nvPr>
        </p:nvSpPr>
        <p:spPr/>
        <p:txBody>
          <a:bodyPr/>
          <a:lstStyle/>
          <a:p>
            <a:r>
              <a:rPr lang="en-US" dirty="0"/>
              <a:t>Terminology problem: The book talks about signals being “delivered” and it means this.  The </a:t>
            </a:r>
            <a:r>
              <a:rPr lang="en-US" dirty="0" err="1"/>
              <a:t>manpages</a:t>
            </a:r>
            <a:r>
              <a:rPr lang="en-US" dirty="0"/>
              <a:t>, on the other hand, use “delivered” to mean a different thing that I’m going to talk about next.  Watch out for that.  I’m going to avoid saying “delivered” from now on.</a:t>
            </a:r>
          </a:p>
        </p:txBody>
      </p:sp>
    </p:spTree>
    <p:extLst>
      <p:ext uri="{BB962C8B-B14F-4D97-AF65-F5344CB8AC3E}">
        <p14:creationId xmlns:p14="http://schemas.microsoft.com/office/powerpoint/2010/main" val="375407126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4706" name="Rectangle 2"/>
          <p:cNvSpPr>
            <a:spLocks noGrp="1" noRot="1" noChangeAspect="1" noChangeArrowheads="1" noTextEdit="1"/>
          </p:cNvSpPr>
          <p:nvPr>
            <p:ph type="sldImg"/>
          </p:nvPr>
        </p:nvSpPr>
        <p:spPr>
          <a:ln/>
        </p:spPr>
      </p:sp>
      <p:sp>
        <p:nvSpPr>
          <p:cNvPr id="58470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68555550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4706" name="Rectangle 2"/>
          <p:cNvSpPr>
            <a:spLocks noGrp="1" noRot="1" noChangeAspect="1" noChangeArrowheads="1" noTextEdit="1"/>
          </p:cNvSpPr>
          <p:nvPr>
            <p:ph type="sldImg"/>
          </p:nvPr>
        </p:nvSpPr>
        <p:spPr>
          <a:ln/>
        </p:spPr>
      </p:sp>
      <p:sp>
        <p:nvSpPr>
          <p:cNvPr id="58470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3489867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4706" name="Rectangle 2"/>
          <p:cNvSpPr>
            <a:spLocks noGrp="1" noRot="1" noChangeAspect="1" noChangeArrowheads="1" noTextEdit="1"/>
          </p:cNvSpPr>
          <p:nvPr>
            <p:ph type="sldImg"/>
          </p:nvPr>
        </p:nvSpPr>
        <p:spPr>
          <a:ln/>
        </p:spPr>
      </p:sp>
      <p:sp>
        <p:nvSpPr>
          <p:cNvPr id="58470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24311916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4706" name="Rectangle 2"/>
          <p:cNvSpPr>
            <a:spLocks noGrp="1" noRot="1" noChangeAspect="1" noChangeArrowheads="1" noTextEdit="1"/>
          </p:cNvSpPr>
          <p:nvPr>
            <p:ph type="sldImg"/>
          </p:nvPr>
        </p:nvSpPr>
        <p:spPr>
          <a:ln/>
        </p:spPr>
      </p:sp>
      <p:sp>
        <p:nvSpPr>
          <p:cNvPr id="58470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02315015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4706" name="Rectangle 2"/>
          <p:cNvSpPr>
            <a:spLocks noGrp="1" noRot="1" noChangeAspect="1" noChangeArrowheads="1" noTextEdit="1"/>
          </p:cNvSpPr>
          <p:nvPr>
            <p:ph type="sldImg"/>
          </p:nvPr>
        </p:nvSpPr>
        <p:spPr>
          <a:ln/>
        </p:spPr>
      </p:sp>
      <p:sp>
        <p:nvSpPr>
          <p:cNvPr id="58470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6516397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1938" name="Rectangle 2"/>
          <p:cNvSpPr>
            <a:spLocks noGrp="1" noRot="1" noChangeAspect="1" noChangeArrowheads="1" noTextEdit="1"/>
          </p:cNvSpPr>
          <p:nvPr>
            <p:ph type="sldImg"/>
          </p:nvPr>
        </p:nvSpPr>
        <p:spPr>
          <a:ln/>
        </p:spPr>
      </p:sp>
      <p:sp>
        <p:nvSpPr>
          <p:cNvPr id="55193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85084922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5730" name="Rectangle 2"/>
          <p:cNvSpPr>
            <a:spLocks noGrp="1" noRot="1" noChangeAspect="1" noChangeArrowheads="1" noTextEdit="1"/>
          </p:cNvSpPr>
          <p:nvPr>
            <p:ph type="sldImg"/>
          </p:nvPr>
        </p:nvSpPr>
        <p:spPr>
          <a:ln/>
        </p:spPr>
      </p:sp>
      <p:sp>
        <p:nvSpPr>
          <p:cNvPr id="585731" name="Rectangle 3"/>
          <p:cNvSpPr>
            <a:spLocks noGrp="1" noChangeArrowheads="1"/>
          </p:cNvSpPr>
          <p:nvPr>
            <p:ph type="body" idx="1"/>
          </p:nvPr>
        </p:nvSpPr>
        <p:spPr/>
        <p:txBody>
          <a:bodyPr/>
          <a:lstStyle/>
          <a:p>
            <a:r>
              <a:rPr lang="en-US" dirty="0"/>
              <a:t>This is the process that the </a:t>
            </a:r>
            <a:r>
              <a:rPr lang="en-US" dirty="0" err="1"/>
              <a:t>manpages</a:t>
            </a:r>
            <a:r>
              <a:rPr lang="en-US" dirty="0"/>
              <a:t> call “delivering” a signal.</a:t>
            </a:r>
          </a:p>
        </p:txBody>
      </p:sp>
    </p:spTree>
    <p:extLst>
      <p:ext uri="{BB962C8B-B14F-4D97-AF65-F5344CB8AC3E}">
        <p14:creationId xmlns:p14="http://schemas.microsoft.com/office/powerpoint/2010/main" val="104306828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6754" name="Rectangle 2"/>
          <p:cNvSpPr>
            <a:spLocks noGrp="1" noRot="1" noChangeAspect="1" noChangeArrowheads="1" noTextEdit="1"/>
          </p:cNvSpPr>
          <p:nvPr>
            <p:ph type="sldImg"/>
          </p:nvPr>
        </p:nvSpPr>
        <p:spPr>
          <a:ln/>
        </p:spPr>
      </p:sp>
      <p:sp>
        <p:nvSpPr>
          <p:cNvPr id="586755" name="Rectangle 3"/>
          <p:cNvSpPr>
            <a:spLocks noGrp="1" noChangeArrowheads="1"/>
          </p:cNvSpPr>
          <p:nvPr>
            <p:ph type="body" idx="1"/>
          </p:nvPr>
        </p:nvSpPr>
        <p:spPr/>
        <p:txBody>
          <a:bodyPr/>
          <a:lstStyle/>
          <a:p>
            <a:r>
              <a:rPr lang="en-US" dirty="0"/>
              <a:t>“blocked when sent by other processes” – this is the set of signals that are normally triggered by CPU exceptions. If you block them, the kernel honors the block when some other process sends the signal (kill -11 </a:t>
            </a:r>
            <a:r>
              <a:rPr lang="en-US" dirty="0" err="1"/>
              <a:t>pid</a:t>
            </a:r>
            <a:r>
              <a:rPr lang="en-US" dirty="0"/>
              <a:t>) but not when the CPU exception happens.</a:t>
            </a:r>
          </a:p>
        </p:txBody>
      </p:sp>
    </p:spTree>
    <p:extLst>
      <p:ext uri="{BB962C8B-B14F-4D97-AF65-F5344CB8AC3E}">
        <p14:creationId xmlns:p14="http://schemas.microsoft.com/office/powerpoint/2010/main" val="279491226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7778" name="Rectangle 2"/>
          <p:cNvSpPr>
            <a:spLocks noGrp="1" noRot="1" noChangeAspect="1" noChangeArrowheads="1" noTextEdit="1"/>
          </p:cNvSpPr>
          <p:nvPr>
            <p:ph type="sldImg"/>
          </p:nvPr>
        </p:nvSpPr>
        <p:spPr>
          <a:ln/>
        </p:spPr>
      </p:sp>
      <p:sp>
        <p:nvSpPr>
          <p:cNvPr id="58777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2403602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4706" name="Rectangle 2"/>
          <p:cNvSpPr>
            <a:spLocks noGrp="1" noRot="1" noChangeAspect="1" noChangeArrowheads="1" noTextEdit="1"/>
          </p:cNvSpPr>
          <p:nvPr>
            <p:ph type="sldImg"/>
          </p:nvPr>
        </p:nvSpPr>
        <p:spPr>
          <a:ln/>
        </p:spPr>
      </p:sp>
      <p:sp>
        <p:nvSpPr>
          <p:cNvPr id="58470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86223556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8802" name="Rectangle 2"/>
          <p:cNvSpPr>
            <a:spLocks noGrp="1" noRot="1" noChangeAspect="1" noChangeArrowheads="1" noTextEdit="1"/>
          </p:cNvSpPr>
          <p:nvPr>
            <p:ph type="sldImg"/>
          </p:nvPr>
        </p:nvSpPr>
        <p:spPr>
          <a:ln/>
        </p:spPr>
      </p:sp>
      <p:sp>
        <p:nvSpPr>
          <p:cNvPr id="58880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82403895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9826" name="Rectangle 2"/>
          <p:cNvSpPr>
            <a:spLocks noGrp="1" noRot="1" noChangeAspect="1" noChangeArrowheads="1" noTextEdit="1"/>
          </p:cNvSpPr>
          <p:nvPr>
            <p:ph type="sldImg"/>
          </p:nvPr>
        </p:nvSpPr>
        <p:spPr>
          <a:ln/>
        </p:spPr>
      </p:sp>
      <p:sp>
        <p:nvSpPr>
          <p:cNvPr id="589827" name="Rectangle 3"/>
          <p:cNvSpPr>
            <a:spLocks noGrp="1" noChangeArrowheads="1"/>
          </p:cNvSpPr>
          <p:nvPr>
            <p:ph type="body" idx="1"/>
          </p:nvPr>
        </p:nvSpPr>
        <p:spPr/>
        <p:txBody>
          <a:bodyPr/>
          <a:lstStyle/>
          <a:p>
            <a:r>
              <a:rPr lang="en-US" dirty="0"/>
              <a:t>./delay 100 &amp;</a:t>
            </a:r>
          </a:p>
          <a:p>
            <a:endParaRPr lang="en-US" dirty="0"/>
          </a:p>
          <a:p>
            <a:r>
              <a:rPr lang="en-US" dirty="0" err="1"/>
              <a:t>ps</a:t>
            </a:r>
            <a:endParaRPr lang="en-US" dirty="0"/>
          </a:p>
          <a:p>
            <a:endParaRPr lang="en-US" dirty="0"/>
          </a:p>
          <a:p>
            <a:r>
              <a:rPr lang="en-US" dirty="0"/>
              <a:t>kill -9</a:t>
            </a:r>
            <a:r>
              <a:rPr lang="en-US" baseline="0" dirty="0"/>
              <a:t> XXX</a:t>
            </a:r>
          </a:p>
          <a:p>
            <a:endParaRPr lang="en-US" baseline="0" dirty="0"/>
          </a:p>
          <a:p>
            <a:r>
              <a:rPr lang="en-US" baseline="0" dirty="0" err="1"/>
              <a:t>ps</a:t>
            </a:r>
            <a:endParaRPr lang="en-US" baseline="0" dirty="0"/>
          </a:p>
          <a:p>
            <a:endParaRPr lang="en-US" dirty="0"/>
          </a:p>
        </p:txBody>
      </p:sp>
    </p:spTree>
    <p:extLst>
      <p:ext uri="{BB962C8B-B14F-4D97-AF65-F5344CB8AC3E}">
        <p14:creationId xmlns:p14="http://schemas.microsoft.com/office/powerpoint/2010/main" val="305960128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0850" name="Rectangle 2"/>
          <p:cNvSpPr>
            <a:spLocks noGrp="1" noRot="1" noChangeAspect="1" noChangeArrowheads="1" noTextEdit="1"/>
          </p:cNvSpPr>
          <p:nvPr>
            <p:ph type="sldImg"/>
          </p:nvPr>
        </p:nvSpPr>
        <p:spPr>
          <a:ln/>
        </p:spPr>
      </p:sp>
      <p:sp>
        <p:nvSpPr>
          <p:cNvPr id="59085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67126089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1874" name="Rectangle 2"/>
          <p:cNvSpPr>
            <a:spLocks noGrp="1" noRot="1" noChangeAspect="1" noChangeArrowheads="1" noTextEdit="1"/>
          </p:cNvSpPr>
          <p:nvPr>
            <p:ph type="sldImg"/>
          </p:nvPr>
        </p:nvSpPr>
        <p:spPr>
          <a:ln/>
        </p:spPr>
      </p:sp>
      <p:sp>
        <p:nvSpPr>
          <p:cNvPr id="591875" name="Rectangle 3"/>
          <p:cNvSpPr>
            <a:spLocks noGrp="1" noChangeArrowheads="1"/>
          </p:cNvSpPr>
          <p:nvPr>
            <p:ph type="body" idx="1"/>
          </p:nvPr>
        </p:nvSpPr>
        <p:spPr/>
        <p:txBody>
          <a:bodyPr/>
          <a:lstStyle/>
          <a:p>
            <a:r>
              <a:rPr lang="en-US" dirty="0"/>
              <a:t>Can also use kill command:</a:t>
            </a:r>
          </a:p>
          <a:p>
            <a:endParaRPr lang="en-US" dirty="0"/>
          </a:p>
          <a:p>
            <a:r>
              <a:rPr lang="en-US" dirty="0"/>
              <a:t>./forks 17</a:t>
            </a:r>
            <a:r>
              <a:rPr lang="en-US" baseline="0" dirty="0"/>
              <a:t> &amp;</a:t>
            </a:r>
          </a:p>
          <a:p>
            <a:r>
              <a:rPr lang="en-US" baseline="0" dirty="0"/>
              <a:t>kill  (parent)  (Only kills parent)</a:t>
            </a:r>
          </a:p>
          <a:p>
            <a:endParaRPr lang="en-US" baseline="0" dirty="0"/>
          </a:p>
          <a:p>
            <a:r>
              <a:rPr lang="en-US" baseline="0" dirty="0"/>
              <a:t>./forks 17 &amp;</a:t>
            </a:r>
          </a:p>
          <a:p>
            <a:r>
              <a:rPr lang="en-US" baseline="0" dirty="0"/>
              <a:t>kill  (child) (Child becomes a zombie)</a:t>
            </a:r>
          </a:p>
          <a:p>
            <a:endParaRPr lang="en-US" baseline="0" dirty="0"/>
          </a:p>
          <a:p>
            <a:endParaRPr lang="en-US" baseline="0" dirty="0"/>
          </a:p>
        </p:txBody>
      </p:sp>
    </p:spTree>
    <p:extLst>
      <p:ext uri="{BB962C8B-B14F-4D97-AF65-F5344CB8AC3E}">
        <p14:creationId xmlns:p14="http://schemas.microsoft.com/office/powerpoint/2010/main" val="296309782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2898" name="Rectangle 2"/>
          <p:cNvSpPr>
            <a:spLocks noGrp="1" noRot="1" noChangeAspect="1" noChangeArrowheads="1" noTextEdit="1"/>
          </p:cNvSpPr>
          <p:nvPr>
            <p:ph type="sldImg"/>
          </p:nvPr>
        </p:nvSpPr>
        <p:spPr>
          <a:ln/>
        </p:spPr>
      </p:sp>
      <p:sp>
        <p:nvSpPr>
          <p:cNvPr id="592899" name="Rectangle 3"/>
          <p:cNvSpPr>
            <a:spLocks noGrp="1" noChangeArrowheads="1"/>
          </p:cNvSpPr>
          <p:nvPr>
            <p:ph type="body" idx="1"/>
          </p:nvPr>
        </p:nvSpPr>
        <p:spPr/>
        <p:txBody>
          <a:bodyPr/>
          <a:lstStyle/>
          <a:p>
            <a:r>
              <a:rPr lang="en-US" dirty="0"/>
              <a:t>Interesting to use </a:t>
            </a:r>
            <a:r>
              <a:rPr lang="en-US" dirty="0" err="1"/>
              <a:t>interpositioning</a:t>
            </a:r>
            <a:r>
              <a:rPr lang="en-US" baseline="0" dirty="0"/>
              <a:t>  code</a:t>
            </a:r>
          </a:p>
          <a:p>
            <a:endParaRPr lang="en-US" baseline="0" dirty="0"/>
          </a:p>
          <a:p>
            <a:r>
              <a:rPr lang="en-US" baseline="0" dirty="0" err="1"/>
              <a:t>setenv</a:t>
            </a:r>
            <a:r>
              <a:rPr lang="en-US" baseline="0" dirty="0"/>
              <a:t> LD_PRELOAD ./</a:t>
            </a:r>
            <a:r>
              <a:rPr lang="en-US" baseline="0" dirty="0" err="1"/>
              <a:t>myfork.so</a:t>
            </a:r>
            <a:endParaRPr lang="en-US" baseline="0" dirty="0"/>
          </a:p>
          <a:p>
            <a:endParaRPr lang="en-US" baseline="0" dirty="0"/>
          </a:p>
          <a:p>
            <a:r>
              <a:rPr lang="en-US" baseline="0" dirty="0" err="1"/>
              <a:t>setenv</a:t>
            </a:r>
            <a:r>
              <a:rPr lang="en-US" baseline="0" dirty="0"/>
              <a:t> CHILD</a:t>
            </a:r>
          </a:p>
          <a:p>
            <a:endParaRPr lang="en-US" baseline="0" dirty="0"/>
          </a:p>
          <a:p>
            <a:r>
              <a:rPr lang="en-US" baseline="0" dirty="0"/>
              <a:t>./forks 12</a:t>
            </a:r>
          </a:p>
          <a:p>
            <a:endParaRPr lang="en-US" baseline="0" dirty="0"/>
          </a:p>
          <a:p>
            <a:endParaRPr lang="en-US" baseline="0" dirty="0"/>
          </a:p>
          <a:p>
            <a:endParaRPr lang="en-US" baseline="0" dirty="0"/>
          </a:p>
        </p:txBody>
      </p:sp>
    </p:spTree>
    <p:extLst>
      <p:ext uri="{BB962C8B-B14F-4D97-AF65-F5344CB8AC3E}">
        <p14:creationId xmlns:p14="http://schemas.microsoft.com/office/powerpoint/2010/main" val="425918091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22" name="Rectangle 2"/>
          <p:cNvSpPr>
            <a:spLocks noGrp="1" noRot="1" noChangeAspect="1" noChangeArrowheads="1" noTextEdit="1"/>
          </p:cNvSpPr>
          <p:nvPr>
            <p:ph type="sldImg"/>
          </p:nvPr>
        </p:nvSpPr>
        <p:spPr>
          <a:ln/>
        </p:spPr>
      </p:sp>
      <p:sp>
        <p:nvSpPr>
          <p:cNvPr id="593923"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051550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9890" name="Rectangle 2"/>
          <p:cNvSpPr>
            <a:spLocks noGrp="1" noRot="1" noChangeAspect="1" noChangeArrowheads="1" noTextEdit="1"/>
          </p:cNvSpPr>
          <p:nvPr>
            <p:ph type="sldImg"/>
          </p:nvPr>
        </p:nvSpPr>
        <p:spPr>
          <a:ln/>
        </p:spPr>
      </p:sp>
      <p:sp>
        <p:nvSpPr>
          <p:cNvPr id="54989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2197229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22" name="Rectangle 2"/>
          <p:cNvSpPr>
            <a:spLocks noGrp="1" noRot="1" noChangeAspect="1" noChangeArrowheads="1" noTextEdit="1"/>
          </p:cNvSpPr>
          <p:nvPr>
            <p:ph type="sldImg"/>
          </p:nvPr>
        </p:nvSpPr>
        <p:spPr>
          <a:ln/>
        </p:spPr>
      </p:sp>
      <p:sp>
        <p:nvSpPr>
          <p:cNvPr id="59392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17619268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4946" name="Rectangle 2"/>
          <p:cNvSpPr>
            <a:spLocks noGrp="1" noRot="1" noChangeAspect="1" noChangeArrowheads="1" noTextEdit="1"/>
          </p:cNvSpPr>
          <p:nvPr>
            <p:ph type="sldImg"/>
          </p:nvPr>
        </p:nvSpPr>
        <p:spPr>
          <a:ln/>
        </p:spPr>
      </p:sp>
      <p:sp>
        <p:nvSpPr>
          <p:cNvPr id="594947" name="Rectangle 3"/>
          <p:cNvSpPr>
            <a:spLocks noGrp="1" noChangeArrowheads="1"/>
          </p:cNvSpPr>
          <p:nvPr>
            <p:ph type="body" idx="1"/>
          </p:nvPr>
        </p:nvSpPr>
        <p:spPr/>
        <p:txBody>
          <a:bodyPr/>
          <a:lstStyle/>
          <a:p>
            <a:r>
              <a:rPr lang="en-US" dirty="0"/>
              <a:t>This is different from CPU exception handlers.  If your OS doesn’t provide an exception handler for all possible CPU exceptions, the entire computer will crash when the CPU tries to invoke a missing exception handler.</a:t>
            </a:r>
          </a:p>
        </p:txBody>
      </p:sp>
    </p:spTree>
    <p:extLst>
      <p:ext uri="{BB962C8B-B14F-4D97-AF65-F5344CB8AC3E}">
        <p14:creationId xmlns:p14="http://schemas.microsoft.com/office/powerpoint/2010/main" val="397587183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5970" name="Rectangle 2"/>
          <p:cNvSpPr>
            <a:spLocks noGrp="1" noRot="1" noChangeAspect="1" noChangeArrowheads="1" noTextEdit="1"/>
          </p:cNvSpPr>
          <p:nvPr>
            <p:ph type="sldImg"/>
          </p:nvPr>
        </p:nvSpPr>
        <p:spPr>
          <a:ln/>
        </p:spPr>
      </p:sp>
      <p:sp>
        <p:nvSpPr>
          <p:cNvPr id="595971" name="Rectangle 3"/>
          <p:cNvSpPr>
            <a:spLocks noGrp="1" noChangeArrowheads="1"/>
          </p:cNvSpPr>
          <p:nvPr>
            <p:ph type="body" idx="1"/>
          </p:nvPr>
        </p:nvSpPr>
        <p:spPr/>
        <p:txBody>
          <a:bodyPr/>
          <a:lstStyle/>
          <a:p>
            <a:r>
              <a:rPr lang="en-US" dirty="0"/>
              <a:t>Warning: This slide deck talks about the signal function because it’s simpler, but you should use another function called </a:t>
            </a:r>
            <a:r>
              <a:rPr lang="en-US" dirty="0" err="1"/>
              <a:t>sigaction</a:t>
            </a:r>
            <a:r>
              <a:rPr lang="en-US" dirty="0"/>
              <a:t>, instead.</a:t>
            </a:r>
          </a:p>
        </p:txBody>
      </p:sp>
    </p:spTree>
    <p:extLst>
      <p:ext uri="{BB962C8B-B14F-4D97-AF65-F5344CB8AC3E}">
        <p14:creationId xmlns:p14="http://schemas.microsoft.com/office/powerpoint/2010/main" val="196791765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6994" name="Rectangle 2"/>
          <p:cNvSpPr>
            <a:spLocks noGrp="1" noRot="1" noChangeAspect="1" noChangeArrowheads="1" noTextEdit="1"/>
          </p:cNvSpPr>
          <p:nvPr>
            <p:ph type="sldImg"/>
          </p:nvPr>
        </p:nvSpPr>
        <p:spPr>
          <a:ln/>
        </p:spPr>
      </p:sp>
      <p:sp>
        <p:nvSpPr>
          <p:cNvPr id="596995" name="Rectangle 3"/>
          <p:cNvSpPr>
            <a:spLocks noGrp="1" noChangeArrowheads="1"/>
          </p:cNvSpPr>
          <p:nvPr>
            <p:ph type="body" idx="1"/>
          </p:nvPr>
        </p:nvSpPr>
        <p:spPr/>
        <p:txBody>
          <a:bodyPr/>
          <a:lstStyle/>
          <a:p>
            <a:r>
              <a:rPr lang="en-US" dirty="0"/>
              <a:t>Try running:</a:t>
            </a:r>
          </a:p>
          <a:p>
            <a:endParaRPr lang="en-US" dirty="0"/>
          </a:p>
          <a:p>
            <a:r>
              <a:rPr lang="en-US" dirty="0"/>
              <a:t>./</a:t>
            </a:r>
            <a:r>
              <a:rPr lang="en-US" dirty="0" err="1"/>
              <a:t>sigint</a:t>
            </a:r>
            <a:endParaRPr lang="en-US" dirty="0"/>
          </a:p>
          <a:p>
            <a:r>
              <a:rPr lang="en-US" dirty="0"/>
              <a:t>ctrl-C</a:t>
            </a:r>
          </a:p>
          <a:p>
            <a:endParaRPr lang="en-US" dirty="0"/>
          </a:p>
          <a:p>
            <a:r>
              <a:rPr lang="en-US" dirty="0"/>
              <a:t>Code not entirely reliable,</a:t>
            </a:r>
            <a:r>
              <a:rPr lang="en-US" baseline="0" dirty="0"/>
              <a:t> if there’s a delay in pause</a:t>
            </a:r>
          </a:p>
          <a:p>
            <a:endParaRPr lang="en-US" dirty="0"/>
          </a:p>
          <a:p>
            <a:endParaRPr lang="en-US" dirty="0"/>
          </a:p>
          <a:p>
            <a:endParaRPr lang="en-US" dirty="0"/>
          </a:p>
        </p:txBody>
      </p:sp>
    </p:spTree>
    <p:extLst>
      <p:ext uri="{BB962C8B-B14F-4D97-AF65-F5344CB8AC3E}">
        <p14:creationId xmlns:p14="http://schemas.microsoft.com/office/powerpoint/2010/main" val="406322491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9458" name="Rectangle 2"/>
          <p:cNvSpPr>
            <a:spLocks noGrp="1" noRot="1" noChangeAspect="1" noChangeArrowheads="1" noTextEdit="1"/>
          </p:cNvSpPr>
          <p:nvPr>
            <p:ph type="sldImg"/>
          </p:nvPr>
        </p:nvSpPr>
        <p:spPr>
          <a:ln/>
        </p:spPr>
      </p:sp>
      <p:sp>
        <p:nvSpPr>
          <p:cNvPr id="65945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96067619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0482" name="Rectangle 2"/>
          <p:cNvSpPr>
            <a:spLocks noGrp="1" noRot="1" noChangeAspect="1" noChangeArrowheads="1" noTextEdit="1"/>
          </p:cNvSpPr>
          <p:nvPr>
            <p:ph type="sldImg"/>
          </p:nvPr>
        </p:nvSpPr>
        <p:spPr>
          <a:ln/>
        </p:spPr>
      </p:sp>
      <p:sp>
        <p:nvSpPr>
          <p:cNvPr id="660483"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1623468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18" name="Rectangle 2"/>
          <p:cNvSpPr>
            <a:spLocks noGrp="1" noRot="1" noChangeAspect="1" noChangeArrowheads="1" noTextEdit="1"/>
          </p:cNvSpPr>
          <p:nvPr>
            <p:ph type="sldImg"/>
          </p:nvPr>
        </p:nvSpPr>
        <p:spPr>
          <a:ln/>
        </p:spPr>
      </p:sp>
      <p:sp>
        <p:nvSpPr>
          <p:cNvPr id="598019" name="Rectangle 3"/>
          <p:cNvSpPr>
            <a:spLocks noGrp="1" noChangeArrowheads="1"/>
          </p:cNvSpPr>
          <p:nvPr>
            <p:ph type="body" idx="1"/>
          </p:nvPr>
        </p:nvSpPr>
        <p:spPr/>
        <p:txBody>
          <a:bodyPr/>
          <a:lstStyle/>
          <a:p>
            <a:r>
              <a:rPr lang="en-US" dirty="0"/>
              <a:t>./forks 14</a:t>
            </a:r>
          </a:p>
          <a:p>
            <a:endParaRPr lang="en-US" dirty="0"/>
          </a:p>
          <a:p>
            <a:r>
              <a:rPr lang="en-US" dirty="0"/>
              <a:t>Hangs.</a:t>
            </a:r>
          </a:p>
          <a:p>
            <a:endParaRPr lang="en-US" dirty="0"/>
          </a:p>
          <a:p>
            <a:r>
              <a:rPr lang="en-US" dirty="0"/>
              <a:t>Multiple children signal before handler runs once.  Children waiting to be reaped are dropped because handler only gets one per invocation.</a:t>
            </a:r>
          </a:p>
          <a:p>
            <a:endParaRPr lang="en-US" dirty="0"/>
          </a:p>
          <a:p>
            <a:endParaRPr lang="en-US" dirty="0"/>
          </a:p>
        </p:txBody>
      </p:sp>
    </p:spTree>
    <p:extLst>
      <p:ext uri="{BB962C8B-B14F-4D97-AF65-F5344CB8AC3E}">
        <p14:creationId xmlns:p14="http://schemas.microsoft.com/office/powerpoint/2010/main" val="291766456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9042" name="Rectangle 2"/>
          <p:cNvSpPr>
            <a:spLocks noGrp="1" noRot="1" noChangeAspect="1" noChangeArrowheads="1" noTextEdit="1"/>
          </p:cNvSpPr>
          <p:nvPr>
            <p:ph type="sldImg"/>
          </p:nvPr>
        </p:nvSpPr>
        <p:spPr>
          <a:ln/>
        </p:spPr>
      </p:sp>
      <p:sp>
        <p:nvSpPr>
          <p:cNvPr id="599043" name="Rectangle 3"/>
          <p:cNvSpPr>
            <a:spLocks noGrp="1" noChangeArrowheads="1"/>
          </p:cNvSpPr>
          <p:nvPr>
            <p:ph type="body" idx="1"/>
          </p:nvPr>
        </p:nvSpPr>
        <p:spPr/>
        <p:txBody>
          <a:bodyPr/>
          <a:lstStyle/>
          <a:p>
            <a:r>
              <a:rPr lang="en-US" dirty="0"/>
              <a:t>Run with delays for both child &amp; parent</a:t>
            </a:r>
          </a:p>
        </p:txBody>
      </p:sp>
    </p:spTree>
    <p:extLst>
      <p:ext uri="{BB962C8B-B14F-4D97-AF65-F5344CB8AC3E}">
        <p14:creationId xmlns:p14="http://schemas.microsoft.com/office/powerpoint/2010/main" val="267068142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Procmask</a:t>
            </a:r>
            <a:r>
              <a:rPr lang="en-US" dirty="0"/>
              <a:t> save, restore.  Man for first </a:t>
            </a:r>
            <a:r>
              <a:rPr lang="en-US" dirty="0" err="1"/>
              <a:t>arg</a:t>
            </a:r>
            <a:r>
              <a:rPr lang="en-US" dirty="0"/>
              <a:t> meaning.  Typical use here.</a:t>
            </a:r>
          </a:p>
          <a:p>
            <a:endParaRPr lang="en-US" dirty="0"/>
          </a:p>
          <a:p>
            <a:endParaRPr lang="en-US" dirty="0"/>
          </a:p>
        </p:txBody>
      </p:sp>
      <p:sp>
        <p:nvSpPr>
          <p:cNvPr id="4" name="Slide Number Placeholder 3"/>
          <p:cNvSpPr>
            <a:spLocks noGrp="1"/>
          </p:cNvSpPr>
          <p:nvPr>
            <p:ph type="sldNum" sz="quarter" idx="5"/>
          </p:nvPr>
        </p:nvSpPr>
        <p:spPr/>
        <p:txBody>
          <a:bodyPr/>
          <a:lstStyle/>
          <a:p>
            <a:pPr>
              <a:defRPr/>
            </a:pPr>
            <a:fld id="{40F64717-A5A5-4C4E-9291-2F18B7410B06}" type="slidenum">
              <a:rPr lang="en-US" smtClean="0"/>
              <a:pPr>
                <a:defRPr/>
              </a:pPr>
              <a:t>57</a:t>
            </a:fld>
            <a:endParaRPr lang="en-US"/>
          </a:p>
        </p:txBody>
      </p:sp>
    </p:spTree>
    <p:extLst>
      <p:ext uri="{BB962C8B-B14F-4D97-AF65-F5344CB8AC3E}">
        <p14:creationId xmlns:p14="http://schemas.microsoft.com/office/powerpoint/2010/main" val="4203583504"/>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Note: still busted; date finishes before </a:t>
            </a:r>
            <a:r>
              <a:rPr lang="en-US" dirty="0" err="1"/>
              <a:t>addjob</a:t>
            </a:r>
            <a:r>
              <a:rPr lang="en-US" dirty="0"/>
              <a:t> runs.  </a:t>
            </a:r>
            <a:r>
              <a:rPr lang="en-US" dirty="0" err="1"/>
              <a:t>Sigchildhandler</a:t>
            </a:r>
            <a:r>
              <a:rPr lang="en-US" dirty="0"/>
              <a:t> runs </a:t>
            </a:r>
            <a:r>
              <a:rPr lang="en-US" dirty="0" err="1"/>
              <a:t>deletejob</a:t>
            </a:r>
            <a:r>
              <a:rPr lang="en-US" dirty="0"/>
              <a:t> before </a:t>
            </a:r>
            <a:r>
              <a:rPr lang="en-US" dirty="0" err="1"/>
              <a:t>addjob</a:t>
            </a:r>
            <a:r>
              <a:rPr lang="en-US" dirty="0"/>
              <a:t> completes.    (due to not yet blocked.</a:t>
            </a:r>
          </a:p>
          <a:p>
            <a:endParaRPr lang="en-US" dirty="0"/>
          </a:p>
          <a:p>
            <a:r>
              <a:rPr lang="en-US" dirty="0"/>
              <a:t>./procmask1</a:t>
            </a:r>
          </a:p>
          <a:p>
            <a:endParaRPr lang="en-US" dirty="0"/>
          </a:p>
          <a:p>
            <a:r>
              <a:rPr lang="en-US" dirty="0" err="1"/>
              <a:t>setenv</a:t>
            </a:r>
            <a:r>
              <a:rPr lang="en-US" baseline="0" dirty="0"/>
              <a:t> CHILD</a:t>
            </a:r>
          </a:p>
          <a:p>
            <a:endParaRPr lang="en-US" baseline="0" dirty="0"/>
          </a:p>
          <a:p>
            <a:r>
              <a:rPr lang="en-US" baseline="0" dirty="0"/>
              <a:t>./procmask1</a:t>
            </a:r>
          </a:p>
          <a:p>
            <a:endParaRPr lang="en-US" baseline="0" dirty="0"/>
          </a:p>
          <a:p>
            <a:r>
              <a:rPr lang="en-US" baseline="0" dirty="0" err="1"/>
              <a:t>Cntl</a:t>
            </a:r>
            <a:r>
              <a:rPr lang="en-US" baseline="0" dirty="0"/>
              <a:t>-C to stop infinite loop</a:t>
            </a:r>
          </a:p>
          <a:p>
            <a:endParaRPr lang="en-US" baseline="0" dirty="0"/>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58</a:t>
            </a:fld>
            <a:endParaRPr lang="en-US"/>
          </a:p>
        </p:txBody>
      </p:sp>
    </p:spTree>
    <p:extLst>
      <p:ext uri="{BB962C8B-B14F-4D97-AF65-F5344CB8AC3E}">
        <p14:creationId xmlns:p14="http://schemas.microsoft.com/office/powerpoint/2010/main" val="6371187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9346" name="Rectangle 2"/>
          <p:cNvSpPr>
            <a:spLocks noGrp="1" noRot="1" noChangeAspect="1" noChangeArrowheads="1" noTextEdit="1"/>
          </p:cNvSpPr>
          <p:nvPr>
            <p:ph type="sldImg"/>
          </p:nvPr>
        </p:nvSpPr>
        <p:spPr>
          <a:ln/>
        </p:spPr>
      </p:sp>
      <p:sp>
        <p:nvSpPr>
          <p:cNvPr id="569347"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1532243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./procmask2</a:t>
            </a:r>
          </a:p>
          <a:p>
            <a:endParaRPr lang="en-US" dirty="0"/>
          </a:p>
          <a:p>
            <a:endParaRPr lang="en-US" dirty="0"/>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59</a:t>
            </a:fld>
            <a:endParaRPr lang="en-US"/>
          </a:p>
        </p:txBody>
      </p:sp>
    </p:spTree>
    <p:extLst>
      <p:ext uri="{BB962C8B-B14F-4D97-AF65-F5344CB8AC3E}">
        <p14:creationId xmlns:p14="http://schemas.microsoft.com/office/powerpoint/2010/main" val="401232685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61</a:t>
            </a:fld>
            <a:endParaRPr lang="en-US"/>
          </a:p>
        </p:txBody>
      </p:sp>
    </p:spTree>
    <p:extLst>
      <p:ext uri="{BB962C8B-B14F-4D97-AF65-F5344CB8AC3E}">
        <p14:creationId xmlns:p14="http://schemas.microsoft.com/office/powerpoint/2010/main" val="33015996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Pause race case – can deadlock if we start waiting in pause after the handler has already run</a:t>
            </a:r>
          </a:p>
        </p:txBody>
      </p:sp>
      <p:sp>
        <p:nvSpPr>
          <p:cNvPr id="4" name="Slide Number Placeholder 3"/>
          <p:cNvSpPr>
            <a:spLocks noGrp="1"/>
          </p:cNvSpPr>
          <p:nvPr>
            <p:ph type="sldNum" sz="quarter" idx="5"/>
          </p:nvPr>
        </p:nvSpPr>
        <p:spPr/>
        <p:txBody>
          <a:bodyPr/>
          <a:lstStyle/>
          <a:p>
            <a:pPr>
              <a:defRPr/>
            </a:pPr>
            <a:fld id="{40F64717-A5A5-4C4E-9291-2F18B7410B06}" type="slidenum">
              <a:rPr lang="en-US" smtClean="0"/>
              <a:pPr>
                <a:defRPr/>
              </a:pPr>
              <a:t>62</a:t>
            </a:fld>
            <a:endParaRPr lang="en-US"/>
          </a:p>
        </p:txBody>
      </p:sp>
    </p:spTree>
    <p:extLst>
      <p:ext uri="{BB962C8B-B14F-4D97-AF65-F5344CB8AC3E}">
        <p14:creationId xmlns:p14="http://schemas.microsoft.com/office/powerpoint/2010/main" val="3328327595"/>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65</a:t>
            </a:fld>
            <a:endParaRPr lang="en-US" dirty="0"/>
          </a:p>
        </p:txBody>
      </p:sp>
    </p:spTree>
    <p:extLst>
      <p:ext uri="{BB962C8B-B14F-4D97-AF65-F5344CB8AC3E}">
        <p14:creationId xmlns:p14="http://schemas.microsoft.com/office/powerpoint/2010/main" val="2355723262"/>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9282" name="Rectangle 2"/>
          <p:cNvSpPr>
            <a:spLocks noGrp="1" noRot="1" noChangeAspect="1" noChangeArrowheads="1" noTextEdit="1"/>
          </p:cNvSpPr>
          <p:nvPr>
            <p:ph type="sldImg"/>
          </p:nvPr>
        </p:nvSpPr>
        <p:spPr>
          <a:ln/>
        </p:spPr>
      </p:sp>
      <p:sp>
        <p:nvSpPr>
          <p:cNvPr id="60928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293565885"/>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3138" name="Rectangle 2"/>
          <p:cNvSpPr>
            <a:spLocks noGrp="1" noRot="1" noChangeAspect="1" noChangeArrowheads="1" noTextEdit="1"/>
          </p:cNvSpPr>
          <p:nvPr>
            <p:ph type="sldImg"/>
          </p:nvPr>
        </p:nvSpPr>
        <p:spPr>
          <a:ln/>
        </p:spPr>
      </p:sp>
      <p:sp>
        <p:nvSpPr>
          <p:cNvPr id="60313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178520679"/>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62" name="Rectangle 2"/>
          <p:cNvSpPr>
            <a:spLocks noGrp="1" noRot="1" noChangeAspect="1" noChangeArrowheads="1" noTextEdit="1"/>
          </p:cNvSpPr>
          <p:nvPr>
            <p:ph type="sldImg"/>
          </p:nvPr>
        </p:nvSpPr>
        <p:spPr>
          <a:ln/>
        </p:spPr>
      </p:sp>
      <p:sp>
        <p:nvSpPr>
          <p:cNvPr id="60416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596942354"/>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5186" name="Rectangle 2"/>
          <p:cNvSpPr>
            <a:spLocks noGrp="1" noRot="1" noChangeAspect="1" noChangeArrowheads="1" noTextEdit="1"/>
          </p:cNvSpPr>
          <p:nvPr>
            <p:ph type="sldImg"/>
          </p:nvPr>
        </p:nvSpPr>
        <p:spPr>
          <a:ln/>
        </p:spPr>
      </p:sp>
      <p:sp>
        <p:nvSpPr>
          <p:cNvPr id="6051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362065060"/>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7234" name="Rectangle 2"/>
          <p:cNvSpPr>
            <a:spLocks noGrp="1" noRot="1" noChangeAspect="1" noChangeArrowheads="1" noTextEdit="1"/>
          </p:cNvSpPr>
          <p:nvPr>
            <p:ph type="sldImg"/>
          </p:nvPr>
        </p:nvSpPr>
        <p:spPr>
          <a:ln/>
        </p:spPr>
      </p:sp>
      <p:sp>
        <p:nvSpPr>
          <p:cNvPr id="60723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266004594"/>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8258" name="Rectangle 2"/>
          <p:cNvSpPr>
            <a:spLocks noGrp="1" noRot="1" noChangeAspect="1" noChangeArrowheads="1" noTextEdit="1"/>
          </p:cNvSpPr>
          <p:nvPr>
            <p:ph type="sldImg"/>
          </p:nvPr>
        </p:nvSpPr>
        <p:spPr>
          <a:ln/>
        </p:spPr>
      </p:sp>
      <p:sp>
        <p:nvSpPr>
          <p:cNvPr id="60825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9939665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7</a:t>
            </a:fld>
            <a:endParaRPr lang="en-US" dirty="0"/>
          </a:p>
        </p:txBody>
      </p:sp>
    </p:spTree>
    <p:extLst>
      <p:ext uri="{BB962C8B-B14F-4D97-AF65-F5344CB8AC3E}">
        <p14:creationId xmlns:p14="http://schemas.microsoft.com/office/powerpoint/2010/main" val="587100400"/>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6210" name="Rectangle 2"/>
          <p:cNvSpPr>
            <a:spLocks noGrp="1" noRot="1" noChangeAspect="1" noChangeArrowheads="1" noTextEdit="1"/>
          </p:cNvSpPr>
          <p:nvPr>
            <p:ph type="sldImg"/>
          </p:nvPr>
        </p:nvSpPr>
        <p:spPr>
          <a:ln/>
        </p:spPr>
      </p:sp>
      <p:sp>
        <p:nvSpPr>
          <p:cNvPr id="6062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2738556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noFill/>
          <a:ln w="9525"/>
        </p:spPr>
        <p:txBody>
          <a:bodyPr/>
          <a:lstStyle/>
          <a:p>
            <a:r>
              <a:rPr lang="en-US" dirty="0"/>
              <a:t>Run </a:t>
            </a:r>
            <a:r>
              <a:rPr lang="en-US" dirty="0" err="1"/>
              <a:t>pstree</a:t>
            </a:r>
            <a:r>
              <a:rPr lang="en-US" dirty="0"/>
              <a:t> command.</a:t>
            </a:r>
          </a:p>
        </p:txBody>
      </p:sp>
    </p:spTree>
    <p:extLst>
      <p:ext uri="{BB962C8B-B14F-4D97-AF65-F5344CB8AC3E}">
        <p14:creationId xmlns:p14="http://schemas.microsoft.com/office/powerpoint/2010/main" val="34230997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0610" name="Rectangle 2"/>
          <p:cNvSpPr>
            <a:spLocks noGrp="1" noRot="1" noChangeAspect="1" noChangeArrowheads="1" noTextEdit="1"/>
          </p:cNvSpPr>
          <p:nvPr>
            <p:ph type="sldImg"/>
          </p:nvPr>
        </p:nvSpPr>
        <p:spPr>
          <a:ln/>
        </p:spPr>
      </p:sp>
      <p:sp>
        <p:nvSpPr>
          <p:cNvPr id="580611" name="Rectangle 3"/>
          <p:cNvSpPr>
            <a:spLocks noGrp="1" noChangeArrowheads="1"/>
          </p:cNvSpPr>
          <p:nvPr>
            <p:ph type="body" idx="1"/>
          </p:nvPr>
        </p:nvSpPr>
        <p:spPr/>
        <p:txBody>
          <a:bodyPr/>
          <a:lstStyle/>
          <a:p>
            <a:r>
              <a:rPr lang="en-US" dirty="0"/>
              <a:t>Try:</a:t>
            </a:r>
          </a:p>
          <a:p>
            <a:endParaRPr lang="en-US" dirty="0"/>
          </a:p>
          <a:p>
            <a:r>
              <a:rPr lang="en-US" dirty="0"/>
              <a:t>./</a:t>
            </a:r>
            <a:r>
              <a:rPr lang="en-US" dirty="0" err="1"/>
              <a:t>shellx</a:t>
            </a:r>
            <a:endParaRPr lang="en-US" dirty="0"/>
          </a:p>
          <a:p>
            <a:r>
              <a:rPr lang="en-US" dirty="0"/>
              <a:t>&gt;/bin/</a:t>
            </a:r>
            <a:r>
              <a:rPr lang="en-US" dirty="0" err="1"/>
              <a:t>ls</a:t>
            </a:r>
            <a:r>
              <a:rPr lang="en-US" dirty="0"/>
              <a:t> –l </a:t>
            </a:r>
            <a:r>
              <a:rPr lang="en-US" dirty="0" err="1"/>
              <a:t>csapp.c</a:t>
            </a:r>
            <a:endParaRPr lang="en-US" dirty="0"/>
          </a:p>
          <a:p>
            <a:r>
              <a:rPr lang="en-US" dirty="0"/>
              <a:t>&gt;./delay</a:t>
            </a:r>
            <a:r>
              <a:rPr lang="en-US" baseline="0" dirty="0"/>
              <a:t> 5</a:t>
            </a:r>
          </a:p>
          <a:p>
            <a:r>
              <a:rPr lang="en-US" baseline="0" dirty="0"/>
              <a:t>&gt;./delay 5 &amp;</a:t>
            </a:r>
          </a:p>
          <a:p>
            <a:r>
              <a:rPr lang="en-US" baseline="0" dirty="0"/>
              <a:t>&gt;/bin/</a:t>
            </a:r>
            <a:r>
              <a:rPr lang="en-US" baseline="0" dirty="0" err="1"/>
              <a:t>ls</a:t>
            </a:r>
            <a:r>
              <a:rPr lang="en-US" baseline="0" dirty="0"/>
              <a:t> </a:t>
            </a:r>
            <a:r>
              <a:rPr lang="en-US" baseline="0" dirty="0" err="1"/>
              <a:t>csapp.c</a:t>
            </a:r>
            <a:endParaRPr lang="en-US" baseline="0" dirty="0"/>
          </a:p>
          <a:p>
            <a:r>
              <a:rPr lang="en-US" baseline="0" dirty="0"/>
              <a:t>&gt;quit</a:t>
            </a:r>
          </a:p>
          <a:p>
            <a:endParaRPr lang="en-US" dirty="0"/>
          </a:p>
          <a:p>
            <a:endParaRPr lang="en-US" dirty="0"/>
          </a:p>
          <a:p>
            <a:endParaRPr lang="en-US" dirty="0"/>
          </a:p>
        </p:txBody>
      </p:sp>
    </p:spTree>
    <p:extLst>
      <p:ext uri="{BB962C8B-B14F-4D97-AF65-F5344CB8AC3E}">
        <p14:creationId xmlns:p14="http://schemas.microsoft.com/office/powerpoint/2010/main" val="40442502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0610" name="Rectangle 2"/>
          <p:cNvSpPr>
            <a:spLocks noGrp="1" noRot="1" noChangeAspect="1" noChangeArrowheads="1" noTextEdit="1"/>
          </p:cNvSpPr>
          <p:nvPr>
            <p:ph type="sldImg"/>
          </p:nvPr>
        </p:nvSpPr>
        <p:spPr>
          <a:ln/>
        </p:spPr>
      </p:sp>
      <p:sp>
        <p:nvSpPr>
          <p:cNvPr id="580611" name="Rectangle 3"/>
          <p:cNvSpPr>
            <a:spLocks noGrp="1" noChangeArrowheads="1"/>
          </p:cNvSpPr>
          <p:nvPr>
            <p:ph type="body" idx="1"/>
          </p:nvPr>
        </p:nvSpPr>
        <p:spPr/>
        <p:txBody>
          <a:bodyPr/>
          <a:lstStyle/>
          <a:p>
            <a:r>
              <a:rPr lang="en-US" dirty="0"/>
              <a:t>Try:</a:t>
            </a:r>
          </a:p>
          <a:p>
            <a:endParaRPr lang="en-US" dirty="0"/>
          </a:p>
          <a:p>
            <a:r>
              <a:rPr lang="en-US" dirty="0"/>
              <a:t>./</a:t>
            </a:r>
            <a:r>
              <a:rPr lang="en-US" dirty="0" err="1"/>
              <a:t>shellx</a:t>
            </a:r>
            <a:endParaRPr lang="en-US" dirty="0"/>
          </a:p>
          <a:p>
            <a:r>
              <a:rPr lang="en-US" dirty="0"/>
              <a:t>&gt;/bin/</a:t>
            </a:r>
            <a:r>
              <a:rPr lang="en-US" dirty="0" err="1"/>
              <a:t>ls</a:t>
            </a:r>
            <a:r>
              <a:rPr lang="en-US" dirty="0"/>
              <a:t> –l </a:t>
            </a:r>
            <a:r>
              <a:rPr lang="en-US" dirty="0" err="1"/>
              <a:t>csapp.c</a:t>
            </a:r>
            <a:endParaRPr lang="en-US" dirty="0"/>
          </a:p>
          <a:p>
            <a:r>
              <a:rPr lang="en-US" dirty="0"/>
              <a:t>&gt;./delay</a:t>
            </a:r>
            <a:r>
              <a:rPr lang="en-US" baseline="0" dirty="0"/>
              <a:t> 5</a:t>
            </a:r>
          </a:p>
          <a:p>
            <a:r>
              <a:rPr lang="en-US" baseline="0" dirty="0"/>
              <a:t>&gt;./delay 5 &amp;</a:t>
            </a:r>
          </a:p>
          <a:p>
            <a:r>
              <a:rPr lang="en-US" baseline="0" dirty="0"/>
              <a:t>&gt;/bin/</a:t>
            </a:r>
            <a:r>
              <a:rPr lang="en-US" baseline="0" dirty="0" err="1"/>
              <a:t>ls</a:t>
            </a:r>
            <a:r>
              <a:rPr lang="en-US" baseline="0" dirty="0"/>
              <a:t> </a:t>
            </a:r>
            <a:r>
              <a:rPr lang="en-US" baseline="0" dirty="0" err="1"/>
              <a:t>csapp.c</a:t>
            </a:r>
            <a:endParaRPr lang="en-US" baseline="0" dirty="0"/>
          </a:p>
          <a:p>
            <a:r>
              <a:rPr lang="en-US" baseline="0" dirty="0"/>
              <a:t>&gt;quit</a:t>
            </a:r>
          </a:p>
          <a:p>
            <a:endParaRPr lang="en-US" dirty="0"/>
          </a:p>
          <a:p>
            <a:endParaRPr lang="en-US" dirty="0"/>
          </a:p>
          <a:p>
            <a:endParaRPr lang="en-US" dirty="0"/>
          </a:p>
        </p:txBody>
      </p:sp>
    </p:spTree>
    <p:extLst>
      <p:ext uri="{BB962C8B-B14F-4D97-AF65-F5344CB8AC3E}">
        <p14:creationId xmlns:p14="http://schemas.microsoft.com/office/powerpoint/2010/main" val="31358462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08012"/>
            <a:ext cx="7772400" cy="1470025"/>
          </a:xfrm>
        </p:spPr>
        <p:txBody>
          <a:bodyPr/>
          <a:lstStyle>
            <a:lvl1pPr>
              <a:defRPr>
                <a:latin typeface="Calibri" pitchFamily="34" charset="0"/>
              </a:defRPr>
            </a:lvl1pPr>
          </a:lstStyle>
          <a:p>
            <a:r>
              <a:rPr lang="en-US" dirty="0"/>
              <a:t>Click to edit Master title style</a:t>
            </a:r>
          </a:p>
        </p:txBody>
      </p:sp>
      <p:sp>
        <p:nvSpPr>
          <p:cNvPr id="3" name="Subtitle 2"/>
          <p:cNvSpPr>
            <a:spLocks noGrp="1"/>
          </p:cNvSpPr>
          <p:nvPr>
            <p:ph type="subTitle" idx="1"/>
          </p:nvPr>
        </p:nvSpPr>
        <p:spPr>
          <a:xfrm>
            <a:off x="685800" y="3886200"/>
            <a:ext cx="7677492" cy="1752600"/>
          </a:xfrm>
        </p:spPr>
        <p:txBody>
          <a:bodyPr/>
          <a:lstStyle>
            <a:lvl1pPr marL="0" indent="0" algn="l">
              <a:buNone/>
              <a:defRPr sz="2000" b="0">
                <a:latin typeface="Calibri"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a:t>Click to edit Master title style</a:t>
            </a:r>
          </a:p>
        </p:txBody>
      </p:sp>
      <p:sp>
        <p:nvSpPr>
          <p:cNvPr id="3" name="Vertical Text Placeholder 2"/>
          <p:cNvSpPr>
            <a:spLocks noGrp="1"/>
          </p:cNvSpPr>
          <p:nvPr>
            <p:ph type="body" orient="vert" idx="1"/>
          </p:nvPr>
        </p:nvSpPr>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58013" y="228600"/>
            <a:ext cx="2185987" cy="6105525"/>
          </a:xfrm>
        </p:spPr>
        <p:txBody>
          <a:bodyPr vert="eaVert"/>
          <a:lstStyle>
            <a:lvl1pPr>
              <a:defRPr>
                <a:latin typeface="Calibri"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396875" y="228600"/>
            <a:ext cx="6408738" cy="6105525"/>
          </a:xfr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96875" y="228600"/>
            <a:ext cx="8747125" cy="762000"/>
          </a:xfrm>
        </p:spPr>
        <p:txBody>
          <a:bodyPr/>
          <a:lstStyle>
            <a:lvl1pPr>
              <a:defRPr>
                <a:latin typeface="Calibri" pitchFamily="34" charset="0"/>
              </a:defRPr>
            </a:lvl1pPr>
          </a:lstStyle>
          <a:p>
            <a:r>
              <a:rPr lang="en-US" dirty="0"/>
              <a:t>Click to edit Master title style</a:t>
            </a:r>
          </a:p>
        </p:txBody>
      </p:sp>
      <p:sp>
        <p:nvSpPr>
          <p:cNvPr id="3" name="Content Placeholder 2"/>
          <p:cNvSpPr>
            <a:spLocks noGrp="1"/>
          </p:cNvSpPr>
          <p:nvPr>
            <p:ph sz="half" idx="1"/>
          </p:nvPr>
        </p:nvSpPr>
        <p:spPr>
          <a:xfrm>
            <a:off x="638175" y="1362075"/>
            <a:ext cx="3871913" cy="4972050"/>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quarter" idx="2"/>
          </p:nvPr>
        </p:nvSpPr>
        <p:spPr>
          <a:xfrm>
            <a:off x="4662488" y="1362075"/>
            <a:ext cx="3871912" cy="2409825"/>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4"/>
          <p:cNvSpPr>
            <a:spLocks noGrp="1"/>
          </p:cNvSpPr>
          <p:nvPr>
            <p:ph sz="quarter" idx="3"/>
          </p:nvPr>
        </p:nvSpPr>
        <p:spPr>
          <a:xfrm>
            <a:off x="4662488" y="3924300"/>
            <a:ext cx="3871912" cy="2409825"/>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96875" y="228600"/>
            <a:ext cx="8747125" cy="762000"/>
          </a:xfrm>
        </p:spPr>
        <p:txBody>
          <a:bodyPr/>
          <a:lstStyle>
            <a:lvl1pPr>
              <a:defRPr>
                <a:latin typeface="Calibri" pitchFamily="34" charset="0"/>
              </a:defRPr>
            </a:lvl1pPr>
          </a:lstStyle>
          <a:p>
            <a:r>
              <a:rPr lang="en-US" dirty="0"/>
              <a:t>Click to edit Master title style</a:t>
            </a:r>
          </a:p>
        </p:txBody>
      </p:sp>
      <p:sp>
        <p:nvSpPr>
          <p:cNvPr id="3" name="Text Placeholder 2"/>
          <p:cNvSpPr>
            <a:spLocks noGrp="1"/>
          </p:cNvSpPr>
          <p:nvPr>
            <p:ph type="body" sz="half" idx="1"/>
          </p:nvPr>
        </p:nvSpPr>
        <p:spPr>
          <a:xfrm>
            <a:off x="638175" y="1362075"/>
            <a:ext cx="3871913" cy="4972050"/>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62488" y="1362075"/>
            <a:ext cx="3871912" cy="4972050"/>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57018" y="435678"/>
            <a:ext cx="7592093" cy="762000"/>
          </a:xfrm>
        </p:spPr>
        <p:txBody>
          <a:bodyPr/>
          <a:lstStyle>
            <a:lvl1pPr>
              <a:defRPr>
                <a:latin typeface="Calibri" pitchFamily="34"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Calibri"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atin typeface="Calibri"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a:t>Click to edit Master title style</a:t>
            </a:r>
          </a:p>
        </p:txBody>
      </p:sp>
      <p:sp>
        <p:nvSpPr>
          <p:cNvPr id="3" name="Content Placeholder 2"/>
          <p:cNvSpPr>
            <a:spLocks noGrp="1"/>
          </p:cNvSpPr>
          <p:nvPr>
            <p:ph sz="half" idx="1"/>
          </p:nvPr>
        </p:nvSpPr>
        <p:spPr>
          <a:xfrm>
            <a:off x="638175" y="1362075"/>
            <a:ext cx="3871913" cy="4972050"/>
          </a:xfr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62488" y="1362075"/>
            <a:ext cx="3871912" cy="4972050"/>
          </a:xfr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atin typeface="Calibri" pitchFamily="34" charset="0"/>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57762" y="445070"/>
            <a:ext cx="7591425" cy="762000"/>
          </a:xfrm>
        </p:spPr>
        <p:txBody>
          <a:bodyPr/>
          <a:lstStyle>
            <a:lvl1pPr>
              <a:defRPr>
                <a:latin typeface="Calibri" pitchFamily="34" charset="0"/>
              </a:defRPr>
            </a:lvl1pPr>
          </a:lstStyle>
          <a:p>
            <a:r>
              <a:rPr lang="en-US" dirty="0"/>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Calibri"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atin typeface="Calibri" pitchFamily="34" charset="0"/>
              </a:defRPr>
            </a:lvl1pPr>
            <a:lvl2pPr>
              <a:defRPr sz="2800">
                <a:latin typeface="Calibri" pitchFamily="34" charset="0"/>
              </a:defRPr>
            </a:lvl2pPr>
            <a:lvl3pPr>
              <a:defRPr sz="2400">
                <a:latin typeface="Calibri" pitchFamily="34" charset="0"/>
              </a:defRPr>
            </a:lvl3pPr>
            <a:lvl4pPr>
              <a:defRPr sz="2000">
                <a:latin typeface="Calibri" pitchFamily="34" charset="0"/>
              </a:defRPr>
            </a:lvl4pPr>
            <a:lvl5pPr>
              <a:defRPr sz="2000">
                <a:latin typeface="Calibri" pitchFamily="34" charset="0"/>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Calibri" pitchFamily="34" charset="0"/>
              </a:defRPr>
            </a:lvl1pPr>
          </a:lstStyle>
          <a:p>
            <a:r>
              <a:rPr lang="en-US" dirty="0"/>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atin typeface="Calibri"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374090" y="371182"/>
            <a:ext cx="7591425"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8195" name="Rectangle 3"/>
          <p:cNvSpPr>
            <a:spLocks noGrp="1" noChangeArrowheads="1"/>
          </p:cNvSpPr>
          <p:nvPr>
            <p:ph type="body" idx="1"/>
          </p:nvPr>
        </p:nvSpPr>
        <p:spPr bwMode="auto">
          <a:xfrm>
            <a:off x="396875" y="1362075"/>
            <a:ext cx="7896225" cy="49720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2" name="Rectangle 8"/>
          <p:cNvSpPr>
            <a:spLocks noChangeArrowheads="1"/>
          </p:cNvSpPr>
          <p:nvPr/>
        </p:nvSpPr>
        <p:spPr bwMode="auto">
          <a:xfrm>
            <a:off x="0" y="0"/>
            <a:ext cx="9144000" cy="228600"/>
          </a:xfrm>
          <a:prstGeom prst="rect">
            <a:avLst/>
          </a:prstGeom>
          <a:solidFill>
            <a:srgbClr val="990000"/>
          </a:solidFill>
          <a:ln w="9525">
            <a:noFill/>
            <a:miter lim="800000"/>
            <a:headEnd/>
            <a:tailEnd/>
          </a:ln>
          <a:effectLst/>
        </p:spPr>
        <p:txBody>
          <a:bodyPr wrap="none" anchor="ctr"/>
          <a:lstStyle/>
          <a:p>
            <a:pPr algn="ctr">
              <a:defRPr/>
            </a:pPr>
            <a:endParaRPr lang="en-US" b="0">
              <a:latin typeface="Times New Roman" pitchFamily="18" charset="0"/>
            </a:endParaRPr>
          </a:p>
        </p:txBody>
      </p:sp>
      <p:sp>
        <p:nvSpPr>
          <p:cNvPr id="7" name="Text Box 5"/>
          <p:cNvSpPr txBox="1">
            <a:spLocks noChangeArrowheads="1"/>
          </p:cNvSpPr>
          <p:nvPr/>
        </p:nvSpPr>
        <p:spPr bwMode="auto">
          <a:xfrm>
            <a:off x="7897813" y="-26988"/>
            <a:ext cx="1309687" cy="277813"/>
          </a:xfrm>
          <a:prstGeom prst="rect">
            <a:avLst/>
          </a:prstGeom>
          <a:noFill/>
          <a:ln w="25400">
            <a:noFill/>
            <a:miter lim="800000"/>
            <a:headEnd/>
            <a:tailEnd/>
          </a:ln>
          <a:effectLst/>
        </p:spPr>
        <p:txBody>
          <a:bodyPr>
            <a:spAutoFit/>
          </a:bodyPr>
          <a:lstStyle/>
          <a:p>
            <a:pPr>
              <a:defRPr/>
            </a:pPr>
            <a:r>
              <a:rPr lang="en-US" sz="1200" dirty="0">
                <a:solidFill>
                  <a:schemeClr val="bg1"/>
                </a:solidFill>
                <a:latin typeface="Times New Roman" pitchFamily="18" charset="0"/>
              </a:rPr>
              <a:t>Carnegie Mellon</a:t>
            </a:r>
          </a:p>
        </p:txBody>
      </p:sp>
      <p:sp>
        <p:nvSpPr>
          <p:cNvPr id="6" name="Rectangle 5"/>
          <p:cNvSpPr/>
          <p:nvPr userDrawn="1"/>
        </p:nvSpPr>
        <p:spPr>
          <a:xfrm>
            <a:off x="8830843" y="6611779"/>
            <a:ext cx="313157" cy="246221"/>
          </a:xfrm>
          <a:prstGeom prst="rect">
            <a:avLst/>
          </a:prstGeom>
        </p:spPr>
        <p:txBody>
          <a:bodyPr wrap="none">
            <a:spAutoFit/>
          </a:bodyPr>
          <a:lstStyle/>
          <a:p>
            <a:fld id="{F5551B27-49BC-4291-80C6-707CDCF1D651}" type="slidenum">
              <a:rPr kumimoji="0" lang="en-US" sz="1000" b="1" i="0" u="none" strike="noStrike" kern="1200" cap="none" spc="0" normalizeH="0" baseline="0" noProof="0" smtClean="0">
                <a:ln>
                  <a:noFill/>
                </a:ln>
                <a:solidFill>
                  <a:srgbClr val="000000"/>
                </a:solidFill>
                <a:effectLst/>
                <a:uLnTx/>
                <a:uFillTx/>
                <a:latin typeface="Arial Narrow" pitchFamily="-96" charset="0"/>
                <a:ea typeface="ＭＳ Ｐゴシック" pitchFamily="-96" charset="-128"/>
                <a:cs typeface="ＭＳ Ｐゴシック" pitchFamily="-96" charset="-128"/>
              </a:rPr>
              <a:pPr/>
              <a:t>‹#›</a:t>
            </a:fld>
            <a:endParaRPr lang="en-US" dirty="0"/>
          </a:p>
        </p:txBody>
      </p:sp>
      <p:sp>
        <p:nvSpPr>
          <p:cNvPr id="8" name="TextBox 7"/>
          <p:cNvSpPr txBox="1"/>
          <p:nvPr userDrawn="1"/>
        </p:nvSpPr>
        <p:spPr>
          <a:xfrm>
            <a:off x="-16031" y="6629400"/>
            <a:ext cx="4649342" cy="246221"/>
          </a:xfrm>
          <a:prstGeom prst="rect">
            <a:avLst/>
          </a:prstGeom>
          <a:noFill/>
        </p:spPr>
        <p:txBody>
          <a:bodyPr wrap="none" rtlCol="0">
            <a:spAutoFit/>
          </a:bodyPr>
          <a:lstStyle/>
          <a:p>
            <a:r>
              <a:rPr lang="en-US" sz="1000" b="0" i="0" dirty="0">
                <a:latin typeface="Calibri" pitchFamily="34" charset="0"/>
              </a:rPr>
              <a:t>Bryant</a:t>
            </a:r>
            <a:r>
              <a:rPr lang="en-US" sz="1000" b="0" i="0" baseline="0" dirty="0">
                <a:latin typeface="Calibri" pitchFamily="34" charset="0"/>
              </a:rPr>
              <a:t> and </a:t>
            </a:r>
            <a:r>
              <a:rPr lang="en-US" sz="1000" b="0" i="0" baseline="0" dirty="0" err="1">
                <a:latin typeface="Calibri" pitchFamily="34" charset="0"/>
              </a:rPr>
              <a:t>O’Hallaron</a:t>
            </a:r>
            <a:r>
              <a:rPr lang="en-US" sz="1000" b="0" i="0" baseline="0" dirty="0">
                <a:latin typeface="Calibri" pitchFamily="34" charset="0"/>
              </a:rPr>
              <a:t>, Computer Systems: A Programmer’s Perspective, Third Edition</a:t>
            </a:r>
            <a:endParaRPr lang="en-US" sz="1000" b="0" i="0" dirty="0">
              <a:latin typeface="Calibri" pitchFamily="34" charset="0"/>
            </a:endParaRPr>
          </a:p>
        </p:txBody>
      </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 id="2147483650" r:id="rId12"/>
    <p:sldLayoutId id="2147483649" r:id="rId13"/>
  </p:sldLayoutIdLst>
  <p:txStyles>
    <p:titleStyle>
      <a:lvl1pPr marL="119063" indent="-119063" algn="l" rtl="0" eaLnBrk="1" fontAlgn="base" hangingPunct="1">
        <a:spcBef>
          <a:spcPct val="0"/>
        </a:spcBef>
        <a:spcAft>
          <a:spcPct val="0"/>
        </a:spcAft>
        <a:defRPr sz="3600" b="1">
          <a:solidFill>
            <a:schemeClr val="tx1"/>
          </a:solidFill>
          <a:latin typeface="Calibri" pitchFamily="34" charset="0"/>
          <a:ea typeface="+mj-ea"/>
          <a:cs typeface="+mj-cs"/>
        </a:defRPr>
      </a:lvl1pPr>
      <a:lvl2pPr marL="119063" indent="-119063" algn="l" rtl="0" eaLnBrk="1" fontAlgn="base" hangingPunct="1">
        <a:spcBef>
          <a:spcPct val="0"/>
        </a:spcBef>
        <a:spcAft>
          <a:spcPct val="0"/>
        </a:spcAft>
        <a:defRPr sz="3600" b="1">
          <a:solidFill>
            <a:schemeClr val="tx1"/>
          </a:solidFill>
          <a:latin typeface="Arial Narrow" pitchFamily="34" charset="0"/>
        </a:defRPr>
      </a:lvl2pPr>
      <a:lvl3pPr marL="119063" indent="-119063" algn="l" rtl="0" eaLnBrk="1" fontAlgn="base" hangingPunct="1">
        <a:spcBef>
          <a:spcPct val="0"/>
        </a:spcBef>
        <a:spcAft>
          <a:spcPct val="0"/>
        </a:spcAft>
        <a:defRPr sz="3600" b="1">
          <a:solidFill>
            <a:schemeClr val="tx1"/>
          </a:solidFill>
          <a:latin typeface="Arial Narrow" pitchFamily="34" charset="0"/>
        </a:defRPr>
      </a:lvl3pPr>
      <a:lvl4pPr marL="119063" indent="-119063" algn="l" rtl="0" eaLnBrk="1" fontAlgn="base" hangingPunct="1">
        <a:spcBef>
          <a:spcPct val="0"/>
        </a:spcBef>
        <a:spcAft>
          <a:spcPct val="0"/>
        </a:spcAft>
        <a:defRPr sz="3600" b="1">
          <a:solidFill>
            <a:schemeClr val="tx1"/>
          </a:solidFill>
          <a:latin typeface="Arial Narrow" pitchFamily="34" charset="0"/>
        </a:defRPr>
      </a:lvl4pPr>
      <a:lvl5pPr marL="119063" indent="-119063" algn="l" rtl="0" eaLnBrk="1" fontAlgn="base" hangingPunct="1">
        <a:spcBef>
          <a:spcPct val="0"/>
        </a:spcBef>
        <a:spcAft>
          <a:spcPct val="0"/>
        </a:spcAft>
        <a:defRPr sz="3600" b="1">
          <a:solidFill>
            <a:schemeClr val="tx1"/>
          </a:solidFill>
          <a:latin typeface="Arial Narrow" pitchFamily="34" charset="0"/>
        </a:defRPr>
      </a:lvl5pPr>
      <a:lvl6pPr marL="576263" algn="l" rtl="0" eaLnBrk="1" fontAlgn="base" hangingPunct="1">
        <a:spcBef>
          <a:spcPct val="0"/>
        </a:spcBef>
        <a:spcAft>
          <a:spcPct val="0"/>
        </a:spcAft>
        <a:defRPr sz="3600" b="1">
          <a:solidFill>
            <a:schemeClr val="tx1"/>
          </a:solidFill>
          <a:latin typeface="Arial Narrow" pitchFamily="34" charset="0"/>
        </a:defRPr>
      </a:lvl6pPr>
      <a:lvl7pPr marL="1033463" algn="l" rtl="0" eaLnBrk="1" fontAlgn="base" hangingPunct="1">
        <a:spcBef>
          <a:spcPct val="0"/>
        </a:spcBef>
        <a:spcAft>
          <a:spcPct val="0"/>
        </a:spcAft>
        <a:defRPr sz="3600" b="1">
          <a:solidFill>
            <a:schemeClr val="tx1"/>
          </a:solidFill>
          <a:latin typeface="Arial Narrow" pitchFamily="34" charset="0"/>
        </a:defRPr>
      </a:lvl7pPr>
      <a:lvl8pPr marL="1490663" algn="l" rtl="0" eaLnBrk="1" fontAlgn="base" hangingPunct="1">
        <a:spcBef>
          <a:spcPct val="0"/>
        </a:spcBef>
        <a:spcAft>
          <a:spcPct val="0"/>
        </a:spcAft>
        <a:defRPr sz="3600" b="1">
          <a:solidFill>
            <a:schemeClr val="tx1"/>
          </a:solidFill>
          <a:latin typeface="Arial Narrow" pitchFamily="34" charset="0"/>
        </a:defRPr>
      </a:lvl8pPr>
      <a:lvl9pPr marL="1947863" algn="l" rtl="0" eaLnBrk="1" fontAlgn="base" hangingPunct="1">
        <a:spcBef>
          <a:spcPct val="0"/>
        </a:spcBef>
        <a:spcAft>
          <a:spcPct val="0"/>
        </a:spcAft>
        <a:defRPr sz="3600" b="1">
          <a:solidFill>
            <a:schemeClr val="tx1"/>
          </a:solidFill>
          <a:latin typeface="Arial Narrow" pitchFamily="34" charset="0"/>
        </a:defRPr>
      </a:lvl9pPr>
    </p:titleStyle>
    <p:bodyStyle>
      <a:lvl1pPr marL="342900" indent="-342900" algn="l" rtl="0" eaLnBrk="1" fontAlgn="base" hangingPunct="1">
        <a:spcBef>
          <a:spcPct val="20000"/>
        </a:spcBef>
        <a:spcAft>
          <a:spcPct val="0"/>
        </a:spcAft>
        <a:buClr>
          <a:srgbClr val="990000"/>
        </a:buClr>
        <a:buSzPct val="60000"/>
        <a:buFont typeface="Wingdings 2" pitchFamily="18" charset="2"/>
        <a:buChar char="¢"/>
        <a:defRPr sz="2400" b="1">
          <a:solidFill>
            <a:schemeClr val="tx1"/>
          </a:solidFill>
          <a:latin typeface="Calibri" pitchFamily="34" charset="0"/>
          <a:ea typeface="+mn-ea"/>
          <a:cs typeface="+mn-cs"/>
        </a:defRPr>
      </a:lvl1pPr>
      <a:lvl2pPr marL="742950" indent="-285750" algn="l" rtl="0" eaLnBrk="1" fontAlgn="base" hangingPunct="1">
        <a:spcBef>
          <a:spcPct val="20000"/>
        </a:spcBef>
        <a:spcAft>
          <a:spcPct val="0"/>
        </a:spcAft>
        <a:buClr>
          <a:srgbClr val="990000"/>
        </a:buClr>
        <a:buSzPct val="110000"/>
        <a:buFont typeface="Wingdings" pitchFamily="2" charset="2"/>
        <a:buChar char="§"/>
        <a:defRPr sz="2000">
          <a:solidFill>
            <a:schemeClr val="tx1"/>
          </a:solidFill>
          <a:latin typeface="Calibri" pitchFamily="34" charset="0"/>
        </a:defRPr>
      </a:lvl2pPr>
      <a:lvl3pPr marL="1143000" indent="-228600" algn="l" rtl="0" eaLnBrk="1" fontAlgn="base" hangingPunct="1">
        <a:spcBef>
          <a:spcPct val="20000"/>
        </a:spcBef>
        <a:spcAft>
          <a:spcPct val="0"/>
        </a:spcAft>
        <a:buSzPct val="80000"/>
        <a:buFont typeface="Wingdings" pitchFamily="2" charset="2"/>
        <a:buChar char="§"/>
        <a:defRPr sz="2000">
          <a:solidFill>
            <a:schemeClr val="tx1"/>
          </a:solidFill>
          <a:latin typeface="Calibri" pitchFamily="34" charset="0"/>
        </a:defRPr>
      </a:lvl3pPr>
      <a:lvl4pPr marL="1600200" indent="-228600" algn="l" rtl="0" eaLnBrk="1" fontAlgn="base" hangingPunct="1">
        <a:spcBef>
          <a:spcPct val="20000"/>
        </a:spcBef>
        <a:spcAft>
          <a:spcPct val="0"/>
        </a:spcAft>
        <a:buChar char="–"/>
        <a:defRPr sz="2000">
          <a:solidFill>
            <a:schemeClr val="tx1"/>
          </a:solidFill>
          <a:latin typeface="Calibri" pitchFamily="34" charset="0"/>
        </a:defRPr>
      </a:lvl4pPr>
      <a:lvl5pPr marL="2057400" indent="-228600" algn="l" rtl="0" eaLnBrk="1" fontAlgn="base" hangingPunct="1">
        <a:spcBef>
          <a:spcPct val="20000"/>
        </a:spcBef>
        <a:spcAft>
          <a:spcPct val="0"/>
        </a:spcAft>
        <a:buChar char="»"/>
        <a:defRPr sz="2000">
          <a:solidFill>
            <a:schemeClr val="tx1"/>
          </a:solidFill>
          <a:latin typeface="Calibri" pitchFamily="34"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canvas.cmu.edu/courses/28101/quizzes/77025"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ctrTitle"/>
          </p:nvPr>
        </p:nvSpPr>
        <p:spPr>
          <a:xfrm>
            <a:off x="685799" y="1295400"/>
            <a:ext cx="8119153" cy="2133600"/>
          </a:xfrm>
        </p:spPr>
        <p:txBody>
          <a:bodyPr/>
          <a:lstStyle/>
          <a:p>
            <a:pPr marL="0" indent="0"/>
            <a:r>
              <a:rPr lang="en-US" dirty="0"/>
              <a:t>Exceptional Control Flow: </a:t>
            </a:r>
            <a:br>
              <a:rPr lang="en-US" dirty="0"/>
            </a:br>
            <a:r>
              <a:rPr lang="en-US" dirty="0"/>
              <a:t>Signals and Nonlocal Jumps</a:t>
            </a:r>
            <a:br>
              <a:rPr lang="en-US" dirty="0"/>
            </a:br>
            <a:br>
              <a:rPr lang="en-US" dirty="0"/>
            </a:br>
            <a:r>
              <a:rPr lang="en-US" sz="2000" b="0" dirty="0"/>
              <a:t>15-213/14-513/15-513: Introduction to Computer Systems</a:t>
            </a:r>
            <a:br>
              <a:rPr lang="en-US" sz="2000" b="0" dirty="0"/>
            </a:br>
            <a:r>
              <a:rPr lang="en-US" sz="2000" b="0" dirty="0"/>
              <a:t>19</a:t>
            </a:r>
            <a:r>
              <a:rPr lang="en-US" sz="2000" b="0" baseline="30000" dirty="0"/>
              <a:t>th</a:t>
            </a:r>
            <a:r>
              <a:rPr lang="en-US" sz="2000" b="0" dirty="0"/>
              <a:t> Lecture, March 29, 2022</a:t>
            </a:r>
          </a:p>
        </p:txBody>
      </p:sp>
      <p:sp>
        <p:nvSpPr>
          <p:cNvPr id="9219" name="Subtitle 2"/>
          <p:cNvSpPr>
            <a:spLocks noGrp="1"/>
          </p:cNvSpPr>
          <p:nvPr>
            <p:ph type="subTitle" idx="1"/>
          </p:nvPr>
        </p:nvSpPr>
        <p:spPr>
          <a:xfrm>
            <a:off x="685800" y="3886200"/>
            <a:ext cx="7678738" cy="1752600"/>
          </a:xfrm>
        </p:spPr>
        <p:txBody>
          <a:bodyPr/>
          <a:lstStyle/>
          <a:p>
            <a:endParaRPr lang="en-US" dirty="0">
              <a:solidFill>
                <a:srgbClr val="000000"/>
              </a:solidFill>
              <a:latin typeface="Calibri"/>
              <a:cs typeface="Calibri"/>
              <a:sym typeface="Calibri" charset="0"/>
            </a:endParaRPr>
          </a:p>
        </p:txBody>
      </p:sp>
      <p:sp>
        <p:nvSpPr>
          <p:cNvPr id="2" name="TextBox 1"/>
          <p:cNvSpPr txBox="1"/>
          <p:nvPr/>
        </p:nvSpPr>
        <p:spPr>
          <a:xfrm>
            <a:off x="280276" y="3923862"/>
            <a:ext cx="184666" cy="369332"/>
          </a:xfrm>
          <a:prstGeom prst="rect">
            <a:avLst/>
          </a:prstGeom>
          <a:noFill/>
        </p:spPr>
        <p:txBody>
          <a:bodyPr wrap="none" rtlCol="0">
            <a:spAutoFit/>
          </a:bodyPr>
          <a:lstStyle/>
          <a:p>
            <a:endParaRPr lang="en-US" sz="1800" dirty="0">
              <a:latin typeface="Calibri" pitchFamily="34" charset="0"/>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22" name="Rectangle 2"/>
          <p:cNvSpPr>
            <a:spLocks noGrp="1" noChangeArrowheads="1"/>
          </p:cNvSpPr>
          <p:nvPr>
            <p:ph type="title"/>
          </p:nvPr>
        </p:nvSpPr>
        <p:spPr/>
        <p:txBody>
          <a:bodyPr/>
          <a:lstStyle/>
          <a:p>
            <a:r>
              <a:rPr lang="en-US" dirty="0"/>
              <a:t>Simple Shell Example</a:t>
            </a:r>
          </a:p>
        </p:txBody>
      </p:sp>
      <p:sp>
        <p:nvSpPr>
          <p:cNvPr id="4" name="Text Box 7"/>
          <p:cNvSpPr txBox="1">
            <a:spLocks noChangeArrowheads="1"/>
          </p:cNvSpPr>
          <p:nvPr/>
        </p:nvSpPr>
        <p:spPr bwMode="auto">
          <a:xfrm>
            <a:off x="357762" y="1207070"/>
            <a:ext cx="6587461" cy="4524316"/>
          </a:xfrm>
          <a:prstGeom prst="rect">
            <a:avLst/>
          </a:prstGeom>
          <a:solidFill>
            <a:schemeClr val="bg1">
              <a:lumMod val="85000"/>
            </a:schemeClr>
          </a:solidFill>
          <a:ln w="3175">
            <a:noFill/>
            <a:miter lim="800000"/>
            <a:headEnd/>
            <a:tailEnd/>
          </a:ln>
          <a:effectLst/>
        </p:spPr>
        <p:txBody>
          <a:bodyPr wrap="none">
            <a:spAutoFit/>
          </a:bodyPr>
          <a:lstStyle/>
          <a:p>
            <a:pPr algn="l">
              <a:lnSpc>
                <a:spcPct val="100000"/>
              </a:lnSpc>
            </a:pPr>
            <a:r>
              <a:rPr lang="en-US" sz="1600" b="1" dirty="0" err="1">
                <a:latin typeface="Courier New" pitchFamily="49" charset="0"/>
              </a:rPr>
              <a:t>linux</a:t>
            </a:r>
            <a:r>
              <a:rPr lang="en-US" sz="1600" b="1" dirty="0">
                <a:latin typeface="Courier New" pitchFamily="49" charset="0"/>
              </a:rPr>
              <a:t>&gt; </a:t>
            </a:r>
            <a:r>
              <a:rPr lang="en-US" sz="1600" dirty="0">
                <a:solidFill>
                  <a:srgbClr val="3366FF"/>
                </a:solidFill>
                <a:latin typeface="Courier New" pitchFamily="49" charset="0"/>
              </a:rPr>
              <a:t>./</a:t>
            </a:r>
            <a:r>
              <a:rPr lang="en-US" sz="1600" dirty="0" err="1">
                <a:solidFill>
                  <a:srgbClr val="3366FF"/>
                </a:solidFill>
                <a:latin typeface="Courier New" pitchFamily="49" charset="0"/>
              </a:rPr>
              <a:t>shellex</a:t>
            </a:r>
            <a:endParaRPr lang="en-US" sz="1600" dirty="0">
              <a:solidFill>
                <a:srgbClr val="3366FF"/>
              </a:solidFill>
              <a:latin typeface="Courier New" pitchFamily="49" charset="0"/>
            </a:endParaRPr>
          </a:p>
          <a:p>
            <a:r>
              <a:rPr lang="hu-HU" sz="1600" dirty="0">
                <a:latin typeface="Courier New" pitchFamily="49" charset="0"/>
              </a:rPr>
              <a:t>&gt; </a:t>
            </a:r>
            <a:r>
              <a:rPr lang="hu-HU" sz="1600" dirty="0">
                <a:solidFill>
                  <a:srgbClr val="3366FF"/>
                </a:solidFill>
                <a:latin typeface="Courier New" pitchFamily="49" charset="0"/>
              </a:rPr>
              <a:t>/bin/ls -l csapp.c</a:t>
            </a:r>
          </a:p>
          <a:p>
            <a:r>
              <a:rPr lang="hu-HU" sz="1600" dirty="0">
                <a:latin typeface="Courier New" pitchFamily="49" charset="0"/>
              </a:rPr>
              <a:t>-rw-r--r-- 1 bryant users 23053 Jun 15  2015 csapp.c</a:t>
            </a:r>
          </a:p>
          <a:p>
            <a:r>
              <a:rPr lang="hu-HU" sz="1600" dirty="0">
                <a:latin typeface="Courier New" pitchFamily="49" charset="0"/>
              </a:rPr>
              <a:t>&gt; </a:t>
            </a:r>
            <a:r>
              <a:rPr lang="hu-HU" sz="1600" dirty="0">
                <a:solidFill>
                  <a:srgbClr val="3366FF"/>
                </a:solidFill>
                <a:latin typeface="Courier New" pitchFamily="49" charset="0"/>
              </a:rPr>
              <a:t>/bin/ps</a:t>
            </a:r>
          </a:p>
          <a:p>
            <a:r>
              <a:rPr lang="hu-HU" sz="1600" dirty="0">
                <a:latin typeface="Courier New" pitchFamily="49" charset="0"/>
              </a:rPr>
              <a:t>  PID TTY          TIME CMD</a:t>
            </a:r>
          </a:p>
          <a:p>
            <a:r>
              <a:rPr lang="hu-HU" sz="1600" dirty="0">
                <a:latin typeface="Courier New" pitchFamily="49" charset="0"/>
              </a:rPr>
              <a:t>31542 pts/2    00:00:01 tcsh</a:t>
            </a:r>
          </a:p>
          <a:p>
            <a:r>
              <a:rPr lang="hu-HU" sz="1600" dirty="0">
                <a:latin typeface="Courier New" pitchFamily="49" charset="0"/>
              </a:rPr>
              <a:t>32017 pts/2    00:00:00 shellex</a:t>
            </a:r>
          </a:p>
          <a:p>
            <a:r>
              <a:rPr lang="hu-HU" sz="1600" dirty="0">
                <a:latin typeface="Courier New" pitchFamily="49" charset="0"/>
              </a:rPr>
              <a:t>32019 pts/2    00:00:00 ps</a:t>
            </a:r>
          </a:p>
          <a:p>
            <a:r>
              <a:rPr lang="hu-HU" sz="1600" dirty="0">
                <a:latin typeface="Courier New" pitchFamily="49" charset="0"/>
              </a:rPr>
              <a:t>&gt;</a:t>
            </a:r>
            <a:r>
              <a:rPr lang="en-US" sz="1600" dirty="0">
                <a:latin typeface="Courier New" pitchFamily="49" charset="0"/>
              </a:rPr>
              <a:t> </a:t>
            </a:r>
            <a:r>
              <a:rPr lang="en-US" sz="1600" dirty="0">
                <a:solidFill>
                  <a:srgbClr val="3366FF"/>
                </a:solidFill>
                <a:latin typeface="Courier New" pitchFamily="49" charset="0"/>
              </a:rPr>
              <a:t>/bin/sleep 10 &amp;</a:t>
            </a:r>
          </a:p>
          <a:p>
            <a:r>
              <a:rPr lang="en-US" sz="1600" dirty="0">
                <a:latin typeface="Courier New" pitchFamily="49" charset="0"/>
              </a:rPr>
              <a:t>32031 /bin/sleep 10 &amp;</a:t>
            </a:r>
          </a:p>
          <a:p>
            <a:r>
              <a:rPr lang="en-US" sz="1600" dirty="0">
                <a:latin typeface="Courier New" pitchFamily="49" charset="0"/>
              </a:rPr>
              <a:t>&gt; </a:t>
            </a:r>
            <a:r>
              <a:rPr lang="en-US" sz="1600" dirty="0">
                <a:solidFill>
                  <a:srgbClr val="3366FF"/>
                </a:solidFill>
                <a:latin typeface="Courier New" pitchFamily="49" charset="0"/>
              </a:rPr>
              <a:t>/bin/</a:t>
            </a:r>
            <a:r>
              <a:rPr lang="en-US" sz="1600" dirty="0" err="1">
                <a:solidFill>
                  <a:srgbClr val="3366FF"/>
                </a:solidFill>
                <a:latin typeface="Courier New" pitchFamily="49" charset="0"/>
              </a:rPr>
              <a:t>ps</a:t>
            </a:r>
            <a:endParaRPr lang="en-US" sz="1600" dirty="0">
              <a:solidFill>
                <a:srgbClr val="3366FF"/>
              </a:solidFill>
              <a:latin typeface="Courier New" pitchFamily="49" charset="0"/>
            </a:endParaRPr>
          </a:p>
          <a:p>
            <a:r>
              <a:rPr lang="en-US" sz="1600" dirty="0">
                <a:latin typeface="Courier New" pitchFamily="49" charset="0"/>
              </a:rPr>
              <a:t> PID TTY          TIME CMD</a:t>
            </a:r>
          </a:p>
          <a:p>
            <a:r>
              <a:rPr lang="en-US" sz="1600" dirty="0">
                <a:latin typeface="Courier New" pitchFamily="49" charset="0"/>
              </a:rPr>
              <a:t>31542 </a:t>
            </a:r>
            <a:r>
              <a:rPr lang="en-US" sz="1600" dirty="0" err="1">
                <a:latin typeface="Courier New" pitchFamily="49" charset="0"/>
              </a:rPr>
              <a:t>pts</a:t>
            </a:r>
            <a:r>
              <a:rPr lang="en-US" sz="1600" dirty="0">
                <a:latin typeface="Courier New" pitchFamily="49" charset="0"/>
              </a:rPr>
              <a:t>/2    00:00:01 </a:t>
            </a:r>
            <a:r>
              <a:rPr lang="en-US" sz="1600" dirty="0" err="1">
                <a:latin typeface="Courier New" pitchFamily="49" charset="0"/>
              </a:rPr>
              <a:t>tcsh</a:t>
            </a:r>
            <a:endParaRPr lang="en-US" sz="1600" dirty="0">
              <a:latin typeface="Courier New" pitchFamily="49" charset="0"/>
            </a:endParaRPr>
          </a:p>
          <a:p>
            <a:r>
              <a:rPr lang="en-US" sz="1600" dirty="0">
                <a:latin typeface="Courier New" pitchFamily="49" charset="0"/>
              </a:rPr>
              <a:t>32024 </a:t>
            </a:r>
            <a:r>
              <a:rPr lang="en-US" sz="1600" dirty="0" err="1">
                <a:latin typeface="Courier New" pitchFamily="49" charset="0"/>
              </a:rPr>
              <a:t>pts</a:t>
            </a:r>
            <a:r>
              <a:rPr lang="en-US" sz="1600" dirty="0">
                <a:latin typeface="Courier New" pitchFamily="49" charset="0"/>
              </a:rPr>
              <a:t>/2    00:00:00 </a:t>
            </a:r>
            <a:r>
              <a:rPr lang="en-US" sz="1600" dirty="0" err="1">
                <a:latin typeface="Courier New" pitchFamily="49" charset="0"/>
              </a:rPr>
              <a:t>emacs</a:t>
            </a:r>
            <a:endParaRPr lang="en-US" sz="1600" dirty="0">
              <a:latin typeface="Courier New" pitchFamily="49" charset="0"/>
            </a:endParaRPr>
          </a:p>
          <a:p>
            <a:r>
              <a:rPr lang="en-US" sz="1600" dirty="0">
                <a:latin typeface="Courier New" pitchFamily="49" charset="0"/>
              </a:rPr>
              <a:t>32030 </a:t>
            </a:r>
            <a:r>
              <a:rPr lang="en-US" sz="1600" dirty="0" err="1">
                <a:latin typeface="Courier New" pitchFamily="49" charset="0"/>
              </a:rPr>
              <a:t>pts</a:t>
            </a:r>
            <a:r>
              <a:rPr lang="en-US" sz="1600" dirty="0">
                <a:latin typeface="Courier New" pitchFamily="49" charset="0"/>
              </a:rPr>
              <a:t>/2    00:00:00 </a:t>
            </a:r>
            <a:r>
              <a:rPr lang="en-US" sz="1600" dirty="0" err="1">
                <a:latin typeface="Courier New" pitchFamily="49" charset="0"/>
              </a:rPr>
              <a:t>shellex</a:t>
            </a:r>
            <a:endParaRPr lang="en-US" sz="1600" dirty="0">
              <a:latin typeface="Courier New" pitchFamily="49" charset="0"/>
            </a:endParaRPr>
          </a:p>
          <a:p>
            <a:r>
              <a:rPr lang="en-US" sz="1600" dirty="0">
                <a:latin typeface="Courier New" pitchFamily="49" charset="0"/>
              </a:rPr>
              <a:t>32031 </a:t>
            </a:r>
            <a:r>
              <a:rPr lang="en-US" sz="1600" dirty="0" err="1">
                <a:latin typeface="Courier New" pitchFamily="49" charset="0"/>
              </a:rPr>
              <a:t>pts</a:t>
            </a:r>
            <a:r>
              <a:rPr lang="en-US" sz="1600" dirty="0">
                <a:latin typeface="Courier New" pitchFamily="49" charset="0"/>
              </a:rPr>
              <a:t>/2    00:00:00 sleep</a:t>
            </a:r>
          </a:p>
          <a:p>
            <a:r>
              <a:rPr lang="en-US" sz="1600" dirty="0">
                <a:latin typeface="Courier New" pitchFamily="49" charset="0"/>
              </a:rPr>
              <a:t>32033 </a:t>
            </a:r>
            <a:r>
              <a:rPr lang="en-US" sz="1600" dirty="0" err="1">
                <a:latin typeface="Courier New" pitchFamily="49" charset="0"/>
              </a:rPr>
              <a:t>pts</a:t>
            </a:r>
            <a:r>
              <a:rPr lang="en-US" sz="1600" dirty="0">
                <a:latin typeface="Courier New" pitchFamily="49" charset="0"/>
              </a:rPr>
              <a:t>/2    00:00:00 </a:t>
            </a:r>
            <a:r>
              <a:rPr lang="en-US" sz="1600" dirty="0" err="1">
                <a:latin typeface="Courier New" pitchFamily="49" charset="0"/>
              </a:rPr>
              <a:t>ps</a:t>
            </a:r>
            <a:endParaRPr lang="en-US" sz="1600" dirty="0">
              <a:latin typeface="Courier New" pitchFamily="49" charset="0"/>
            </a:endParaRPr>
          </a:p>
          <a:p>
            <a:r>
              <a:rPr lang="hu-HU" sz="1600" dirty="0">
                <a:latin typeface="Courier New" pitchFamily="49" charset="0"/>
              </a:rPr>
              <a:t>&gt; </a:t>
            </a:r>
            <a:r>
              <a:rPr lang="hu-HU" sz="1600" dirty="0">
                <a:solidFill>
                  <a:srgbClr val="3366FF"/>
                </a:solidFill>
                <a:latin typeface="Courier New" pitchFamily="49" charset="0"/>
              </a:rPr>
              <a:t>quit</a:t>
            </a:r>
          </a:p>
        </p:txBody>
      </p:sp>
      <p:sp>
        <p:nvSpPr>
          <p:cNvPr id="3" name="TextBox 2"/>
          <p:cNvSpPr txBox="1"/>
          <p:nvPr/>
        </p:nvSpPr>
        <p:spPr>
          <a:xfrm>
            <a:off x="3028766" y="1394575"/>
            <a:ext cx="3916457" cy="369332"/>
          </a:xfrm>
          <a:prstGeom prst="rect">
            <a:avLst/>
          </a:prstGeom>
          <a:noFill/>
        </p:spPr>
        <p:txBody>
          <a:bodyPr wrap="none" rtlCol="0">
            <a:spAutoFit/>
          </a:bodyPr>
          <a:lstStyle/>
          <a:p>
            <a:r>
              <a:rPr lang="en-US" sz="1800" dirty="0">
                <a:solidFill>
                  <a:srgbClr val="990000"/>
                </a:solidFill>
                <a:latin typeface="Calibri" pitchFamily="34" charset="0"/>
              </a:rPr>
              <a:t>Must give full pathnames for programs</a:t>
            </a:r>
          </a:p>
        </p:txBody>
      </p:sp>
      <p:sp>
        <p:nvSpPr>
          <p:cNvPr id="7" name="TextBox 6"/>
          <p:cNvSpPr txBox="1"/>
          <p:nvPr/>
        </p:nvSpPr>
        <p:spPr>
          <a:xfrm>
            <a:off x="2863658" y="3167995"/>
            <a:ext cx="2855131" cy="369332"/>
          </a:xfrm>
          <a:prstGeom prst="rect">
            <a:avLst/>
          </a:prstGeom>
          <a:noFill/>
        </p:spPr>
        <p:txBody>
          <a:bodyPr wrap="none" rtlCol="0">
            <a:spAutoFit/>
          </a:bodyPr>
          <a:lstStyle/>
          <a:p>
            <a:r>
              <a:rPr lang="en-US" sz="1800" dirty="0">
                <a:solidFill>
                  <a:srgbClr val="990000"/>
                </a:solidFill>
                <a:latin typeface="Calibri" pitchFamily="34" charset="0"/>
              </a:rPr>
              <a:t>Run program in background</a:t>
            </a:r>
          </a:p>
        </p:txBody>
      </p:sp>
      <p:sp>
        <p:nvSpPr>
          <p:cNvPr id="8" name="TextBox 7"/>
          <p:cNvSpPr txBox="1"/>
          <p:nvPr/>
        </p:nvSpPr>
        <p:spPr>
          <a:xfrm>
            <a:off x="4291223" y="4849502"/>
            <a:ext cx="1897443" cy="646331"/>
          </a:xfrm>
          <a:prstGeom prst="rect">
            <a:avLst/>
          </a:prstGeom>
          <a:noFill/>
        </p:spPr>
        <p:txBody>
          <a:bodyPr wrap="none" rtlCol="0">
            <a:spAutoFit/>
          </a:bodyPr>
          <a:lstStyle/>
          <a:p>
            <a:r>
              <a:rPr lang="en-US" sz="1800" dirty="0">
                <a:solidFill>
                  <a:srgbClr val="990000"/>
                </a:solidFill>
                <a:latin typeface="Calibri" pitchFamily="34" charset="0"/>
              </a:rPr>
              <a:t>Sleep is running</a:t>
            </a:r>
          </a:p>
          <a:p>
            <a:pPr marL="63500" indent="287338"/>
            <a:r>
              <a:rPr lang="en-US" sz="1800" dirty="0">
                <a:solidFill>
                  <a:srgbClr val="990000"/>
                </a:solidFill>
                <a:latin typeface="Calibri" pitchFamily="34" charset="0"/>
              </a:rPr>
              <a:t>in background</a:t>
            </a:r>
          </a:p>
        </p:txBody>
      </p:sp>
    </p:spTree>
    <p:extLst>
      <p:ext uri="{BB962C8B-B14F-4D97-AF65-F5344CB8AC3E}">
        <p14:creationId xmlns:p14="http://schemas.microsoft.com/office/powerpoint/2010/main" val="3784411037"/>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22" name="Rectangle 2"/>
          <p:cNvSpPr>
            <a:spLocks noGrp="1" noChangeArrowheads="1"/>
          </p:cNvSpPr>
          <p:nvPr>
            <p:ph type="title"/>
          </p:nvPr>
        </p:nvSpPr>
        <p:spPr/>
        <p:txBody>
          <a:bodyPr/>
          <a:lstStyle/>
          <a:p>
            <a:r>
              <a:rPr lang="en-US" dirty="0"/>
              <a:t>Simple Shell Implementation</a:t>
            </a:r>
          </a:p>
        </p:txBody>
      </p:sp>
      <p:sp>
        <p:nvSpPr>
          <p:cNvPr id="542723" name="Rectangle 3"/>
          <p:cNvSpPr>
            <a:spLocks noGrp="1" noChangeArrowheads="1"/>
          </p:cNvSpPr>
          <p:nvPr>
            <p:ph type="body" idx="1"/>
          </p:nvPr>
        </p:nvSpPr>
        <p:spPr>
          <a:xfrm>
            <a:off x="363302" y="1143000"/>
            <a:ext cx="8475897" cy="1828800"/>
          </a:xfrm>
        </p:spPr>
        <p:txBody>
          <a:bodyPr/>
          <a:lstStyle/>
          <a:p>
            <a:r>
              <a:rPr lang="en-US" dirty="0"/>
              <a:t>Basic loop</a:t>
            </a:r>
          </a:p>
          <a:p>
            <a:pPr lvl="1"/>
            <a:r>
              <a:rPr lang="en-US" sz="1400" dirty="0"/>
              <a:t>Read line from command line</a:t>
            </a:r>
          </a:p>
          <a:p>
            <a:pPr lvl="1"/>
            <a:r>
              <a:rPr lang="en-US" sz="1400" dirty="0"/>
              <a:t>Execute the requested operation</a:t>
            </a:r>
          </a:p>
          <a:p>
            <a:pPr lvl="2"/>
            <a:r>
              <a:rPr lang="en-US" sz="1400" dirty="0"/>
              <a:t>Built-in command (only one implemented is </a:t>
            </a:r>
            <a:r>
              <a:rPr lang="en-US" sz="1400" b="1" dirty="0">
                <a:latin typeface="Courier New"/>
                <a:cs typeface="Courier New"/>
              </a:rPr>
              <a:t>quit</a:t>
            </a:r>
            <a:r>
              <a:rPr lang="en-US" sz="1400" dirty="0"/>
              <a:t>)</a:t>
            </a:r>
          </a:p>
          <a:p>
            <a:pPr lvl="2"/>
            <a:r>
              <a:rPr lang="en-US" sz="1400" dirty="0"/>
              <a:t>Load and execute program from file</a:t>
            </a:r>
          </a:p>
        </p:txBody>
      </p:sp>
      <p:sp>
        <p:nvSpPr>
          <p:cNvPr id="542724" name="Text Box 4"/>
          <p:cNvSpPr txBox="1">
            <a:spLocks noChangeArrowheads="1"/>
          </p:cNvSpPr>
          <p:nvPr/>
        </p:nvSpPr>
        <p:spPr bwMode="auto">
          <a:xfrm>
            <a:off x="363303" y="3048000"/>
            <a:ext cx="5726798" cy="3429000"/>
          </a:xfrm>
          <a:prstGeom prst="rect">
            <a:avLst/>
          </a:prstGeom>
          <a:solidFill>
            <a:srgbClr val="F6F5BD"/>
          </a:solidFill>
          <a:ln w="12700">
            <a:solidFill>
              <a:schemeClr val="tx1"/>
            </a:solidFill>
            <a:miter lim="800000"/>
            <a:headEnd/>
            <a:tailEnd type="none" w="sm" len="sm"/>
          </a:ln>
          <a:effectLst/>
        </p:spPr>
        <p:txBody>
          <a:bodyPr wrap="square" lIns="45720" rIns="45720">
            <a:normAutofit lnSpcReduction="10000"/>
          </a:bodyPr>
          <a:lstStyle/>
          <a:p>
            <a:r>
              <a:rPr lang="en-US" sz="1600" dirty="0" err="1">
                <a:solidFill>
                  <a:srgbClr val="2D961E"/>
                </a:solidFill>
                <a:latin typeface="Courier New"/>
                <a:cs typeface="Courier New"/>
              </a:rPr>
              <a:t>int</a:t>
            </a:r>
            <a:r>
              <a:rPr lang="en-US" sz="1600" dirty="0">
                <a:solidFill>
                  <a:srgbClr val="000000"/>
                </a:solidFill>
                <a:latin typeface="Courier New"/>
                <a:cs typeface="Courier New"/>
              </a:rPr>
              <a:t> </a:t>
            </a:r>
            <a:r>
              <a:rPr lang="en-US" sz="1600" dirty="0">
                <a:solidFill>
                  <a:srgbClr val="4A00FF"/>
                </a:solidFill>
                <a:latin typeface="Courier New"/>
                <a:cs typeface="Courier New"/>
              </a:rPr>
              <a:t>main</a:t>
            </a:r>
            <a:r>
              <a:rPr lang="en-US" sz="1600" dirty="0">
                <a:solidFill>
                  <a:srgbClr val="000000"/>
                </a:solidFill>
                <a:latin typeface="Courier New"/>
                <a:cs typeface="Courier New"/>
              </a:rPr>
              <a:t>(</a:t>
            </a:r>
            <a:r>
              <a:rPr lang="en-US" sz="1600" dirty="0" err="1">
                <a:solidFill>
                  <a:srgbClr val="000000"/>
                </a:solidFill>
                <a:latin typeface="Courier New"/>
                <a:cs typeface="Courier New"/>
              </a:rPr>
              <a:t>int</a:t>
            </a:r>
            <a:r>
              <a:rPr lang="en-US" sz="1600" dirty="0">
                <a:solidFill>
                  <a:srgbClr val="000000"/>
                </a:solidFill>
                <a:latin typeface="Courier New"/>
                <a:cs typeface="Courier New"/>
              </a:rPr>
              <a:t> </a:t>
            </a:r>
            <a:r>
              <a:rPr lang="en-US" sz="1600" dirty="0" err="1">
                <a:solidFill>
                  <a:srgbClr val="000000"/>
                </a:solidFill>
                <a:latin typeface="Courier New"/>
                <a:cs typeface="Courier New"/>
              </a:rPr>
              <a:t>argc</a:t>
            </a:r>
            <a:r>
              <a:rPr lang="en-US" sz="1600" dirty="0">
                <a:solidFill>
                  <a:srgbClr val="000000"/>
                </a:solidFill>
                <a:latin typeface="Courier New"/>
                <a:cs typeface="Courier New"/>
              </a:rPr>
              <a:t>, char** </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a:t>
            </a:r>
          </a:p>
          <a:p>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2D961E"/>
                </a:solidFill>
                <a:latin typeface="Courier New"/>
                <a:cs typeface="Courier New"/>
              </a:rPr>
              <a:t>char</a:t>
            </a:r>
            <a:r>
              <a:rPr lang="en-US" sz="1600" dirty="0">
                <a:solidFill>
                  <a:srgbClr val="000000"/>
                </a:solidFill>
                <a:latin typeface="Courier New"/>
                <a:cs typeface="Courier New"/>
              </a:rPr>
              <a:t> </a:t>
            </a:r>
            <a:r>
              <a:rPr lang="en-US" sz="1600" dirty="0" err="1">
                <a:solidFill>
                  <a:srgbClr val="C1651C"/>
                </a:solidFill>
                <a:latin typeface="Courier New"/>
                <a:cs typeface="Courier New"/>
              </a:rPr>
              <a:t>cmdline</a:t>
            </a:r>
            <a:r>
              <a:rPr lang="en-US" sz="1600" dirty="0">
                <a:solidFill>
                  <a:srgbClr val="000000"/>
                </a:solidFill>
                <a:latin typeface="Courier New"/>
                <a:cs typeface="Courier New"/>
              </a:rPr>
              <a:t>[MAXLINE]; </a:t>
            </a:r>
            <a:r>
              <a:rPr lang="en-US" sz="1600" dirty="0">
                <a:solidFill>
                  <a:srgbClr val="CB2418"/>
                </a:solidFill>
                <a:latin typeface="Courier New"/>
                <a:cs typeface="Courier New"/>
              </a:rPr>
              <a:t>/* command line */</a:t>
            </a:r>
            <a:endParaRPr lang="en-US" sz="1600" dirty="0">
              <a:solidFill>
                <a:srgbClr val="000000"/>
              </a:solidFill>
              <a:latin typeface="Courier New"/>
              <a:cs typeface="Courier New"/>
            </a:endParaRPr>
          </a:p>
          <a:p>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a:solidFill>
                  <a:srgbClr val="C200FF"/>
                </a:solidFill>
                <a:latin typeface="Courier New"/>
                <a:cs typeface="Courier New"/>
              </a:rPr>
              <a:t>while</a:t>
            </a:r>
            <a:r>
              <a:rPr lang="en-US" sz="1600" dirty="0">
                <a:solidFill>
                  <a:srgbClr val="000000"/>
                </a:solidFill>
                <a:latin typeface="Courier New"/>
                <a:cs typeface="Courier New"/>
              </a:rPr>
              <a:t> (1) {</a:t>
            </a:r>
          </a:p>
          <a:p>
            <a:r>
              <a:rPr lang="en-US" sz="1600" dirty="0">
                <a:solidFill>
                  <a:srgbClr val="000000"/>
                </a:solidFill>
                <a:latin typeface="Courier New"/>
                <a:cs typeface="Courier New"/>
              </a:rPr>
              <a:t>        </a:t>
            </a:r>
            <a:r>
              <a:rPr lang="en-US" sz="1600" dirty="0">
                <a:solidFill>
                  <a:srgbClr val="CB2418"/>
                </a:solidFill>
                <a:latin typeface="Courier New"/>
                <a:cs typeface="Courier New"/>
              </a:rPr>
              <a:t>/* read */</a:t>
            </a:r>
            <a:endParaRPr lang="en-US" sz="1600" dirty="0">
              <a:solidFill>
                <a:srgbClr val="000000"/>
              </a:solidFill>
              <a:latin typeface="Courier New"/>
              <a:cs typeface="Courier New"/>
            </a:endParaRPr>
          </a:p>
          <a:p>
            <a:r>
              <a:rPr lang="ro-RO" sz="1600" dirty="0">
                <a:solidFill>
                  <a:srgbClr val="000000"/>
                </a:solidFill>
                <a:latin typeface="Courier New"/>
                <a:cs typeface="Courier New"/>
              </a:rPr>
              <a:t>        printf(</a:t>
            </a:r>
            <a:r>
              <a:rPr lang="ro-RO" sz="1600" dirty="0">
                <a:solidFill>
                  <a:srgbClr val="9D206F"/>
                </a:solidFill>
                <a:latin typeface="Courier New"/>
                <a:cs typeface="Courier New"/>
              </a:rPr>
              <a:t>"&gt; "</a:t>
            </a:r>
            <a:r>
              <a:rPr lang="ro-RO" sz="1600" dirty="0">
                <a:solidFill>
                  <a:srgbClr val="000000"/>
                </a:solidFill>
                <a:latin typeface="Courier New"/>
                <a:cs typeface="Courier New"/>
              </a:rPr>
              <a:t>);</a:t>
            </a:r>
          </a:p>
          <a:p>
            <a:r>
              <a:rPr lang="ro-RO" sz="1600" dirty="0">
                <a:solidFill>
                  <a:srgbClr val="000000"/>
                </a:solidFill>
                <a:latin typeface="Courier New"/>
                <a:cs typeface="Courier New"/>
              </a:rPr>
              <a:t>        </a:t>
            </a:r>
            <a:r>
              <a:rPr lang="ro-RO" sz="1600" dirty="0" err="1">
                <a:solidFill>
                  <a:srgbClr val="000000"/>
                </a:solidFill>
                <a:latin typeface="Courier New"/>
                <a:cs typeface="Courier New"/>
              </a:rPr>
              <a:t>fgets</a:t>
            </a:r>
            <a:r>
              <a:rPr lang="ro-RO" sz="1600" dirty="0">
                <a:solidFill>
                  <a:srgbClr val="000000"/>
                </a:solidFill>
                <a:latin typeface="Courier New"/>
                <a:cs typeface="Courier New"/>
              </a:rPr>
              <a:t>(cmdline, MAXLINE, stdin);</a:t>
            </a: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feof</a:t>
            </a:r>
            <a:r>
              <a:rPr lang="en-US" sz="1600" dirty="0">
                <a:solidFill>
                  <a:srgbClr val="000000"/>
                </a:solidFill>
                <a:latin typeface="Courier New"/>
                <a:cs typeface="Courier New"/>
              </a:rPr>
              <a:t>(</a:t>
            </a:r>
            <a:r>
              <a:rPr lang="en-US" sz="1600" dirty="0" err="1">
                <a:solidFill>
                  <a:srgbClr val="000000"/>
                </a:solidFill>
                <a:latin typeface="Courier New"/>
                <a:cs typeface="Courier New"/>
              </a:rPr>
              <a:t>stdin</a:t>
            </a:r>
            <a:r>
              <a:rPr lang="en-US" sz="1600" dirty="0">
                <a:solidFill>
                  <a:srgbClr val="000000"/>
                </a:solidFill>
                <a:latin typeface="Courier New"/>
                <a:cs typeface="Courier New"/>
              </a:rPr>
              <a:t>))</a:t>
            </a:r>
          </a:p>
          <a:p>
            <a:r>
              <a:rPr lang="en-US" sz="1600" dirty="0">
                <a:solidFill>
                  <a:srgbClr val="000000"/>
                </a:solidFill>
                <a:latin typeface="Courier New"/>
                <a:cs typeface="Courier New"/>
              </a:rPr>
              <a:t>            exit(0);</a:t>
            </a:r>
          </a:p>
          <a:p>
            <a:endParaRPr lang="en-US" sz="1600" dirty="0">
              <a:solidFill>
                <a:srgbClr val="000000"/>
              </a:solidFill>
              <a:latin typeface="Courier New"/>
              <a:cs typeface="Courier New"/>
            </a:endParaRPr>
          </a:p>
          <a:p>
            <a:r>
              <a:rPr lang="ro-RO" sz="1600" dirty="0">
                <a:solidFill>
                  <a:srgbClr val="000000"/>
                </a:solidFill>
                <a:latin typeface="Courier New"/>
                <a:cs typeface="Courier New"/>
              </a:rPr>
              <a:t>        </a:t>
            </a:r>
            <a:r>
              <a:rPr lang="ro-RO" sz="1600" dirty="0">
                <a:solidFill>
                  <a:srgbClr val="CB2418"/>
                </a:solidFill>
                <a:latin typeface="Courier New"/>
                <a:cs typeface="Courier New"/>
              </a:rPr>
              <a:t>/* evaluate */</a:t>
            </a:r>
            <a:endParaRPr lang="ro-RO" sz="1600" dirty="0">
              <a:solidFill>
                <a:srgbClr val="000000"/>
              </a:solidFill>
              <a:latin typeface="Courier New"/>
              <a:cs typeface="Courier New"/>
            </a:endParaRPr>
          </a:p>
          <a:p>
            <a:r>
              <a:rPr lang="sv-SE" sz="1600" dirty="0">
                <a:solidFill>
                  <a:srgbClr val="000000"/>
                </a:solidFill>
                <a:latin typeface="Courier New"/>
                <a:cs typeface="Courier New"/>
              </a:rPr>
              <a:t>        </a:t>
            </a:r>
            <a:r>
              <a:rPr lang="sv-SE" sz="1600" dirty="0" err="1">
                <a:solidFill>
                  <a:srgbClr val="000000"/>
                </a:solidFill>
                <a:latin typeface="Courier New"/>
                <a:cs typeface="Courier New"/>
              </a:rPr>
              <a:t>eval</a:t>
            </a:r>
            <a:r>
              <a:rPr lang="sv-SE" sz="1600" dirty="0">
                <a:solidFill>
                  <a:srgbClr val="000000"/>
                </a:solidFill>
                <a:latin typeface="Courier New"/>
                <a:cs typeface="Courier New"/>
              </a:rPr>
              <a:t>(</a:t>
            </a:r>
            <a:r>
              <a:rPr lang="sv-SE" sz="1600" dirty="0" err="1">
                <a:solidFill>
                  <a:srgbClr val="000000"/>
                </a:solidFill>
                <a:latin typeface="Courier New"/>
                <a:cs typeface="Courier New"/>
              </a:rPr>
              <a:t>cmdline</a:t>
            </a:r>
            <a:r>
              <a:rPr lang="sv-SE" sz="1600" dirty="0">
                <a:solidFill>
                  <a:srgbClr val="000000"/>
                </a:solidFill>
                <a:latin typeface="Courier New"/>
                <a:cs typeface="Courier New"/>
              </a:rPr>
              <a:t>);</a:t>
            </a:r>
          </a:p>
          <a:p>
            <a:r>
              <a:rPr lang="sv-SE" sz="1600" dirty="0">
                <a:solidFill>
                  <a:srgbClr val="000000"/>
                </a:solidFill>
                <a:latin typeface="Courier New"/>
                <a:cs typeface="Courier New"/>
              </a:rPr>
              <a:t>    }</a:t>
            </a:r>
          </a:p>
          <a:p>
            <a:r>
              <a:rPr lang="sv-SE" sz="1600" dirty="0">
                <a:solidFill>
                  <a:srgbClr val="000000"/>
                </a:solidFill>
                <a:latin typeface="Courier New"/>
                <a:cs typeface="Courier New"/>
              </a:rPr>
              <a:t>   ...</a:t>
            </a:r>
            <a:endParaRPr lang="en-US" sz="1600" dirty="0">
              <a:latin typeface="Courier New"/>
              <a:cs typeface="Courier New"/>
            </a:endParaRPr>
          </a:p>
        </p:txBody>
      </p:sp>
      <p:sp>
        <p:nvSpPr>
          <p:cNvPr id="542727" name="Rectangle 7"/>
          <p:cNvSpPr>
            <a:spLocks noChangeArrowheads="1"/>
          </p:cNvSpPr>
          <p:nvPr/>
        </p:nvSpPr>
        <p:spPr bwMode="auto">
          <a:xfrm>
            <a:off x="6324600" y="3200400"/>
            <a:ext cx="2245194" cy="1066800"/>
          </a:xfrm>
          <a:prstGeom prst="rect">
            <a:avLst/>
          </a:prstGeom>
          <a:noFill/>
          <a:ln w="9525">
            <a:noFill/>
            <a:miter lim="800000"/>
            <a:headEnd/>
            <a:tailEnd/>
          </a:ln>
          <a:effectLst/>
        </p:spPr>
        <p:txBody>
          <a:bodyPr lIns="90479" tIns="44446" rIns="90479" bIns="44446"/>
          <a:lstStyle/>
          <a:p>
            <a:pPr algn="l" eaLnBrk="1" hangingPunct="1">
              <a:lnSpc>
                <a:spcPct val="95000"/>
              </a:lnSpc>
              <a:spcBef>
                <a:spcPct val="50000"/>
              </a:spcBef>
              <a:buClr>
                <a:schemeClr val="hlink"/>
              </a:buClr>
              <a:buFont typeface="Wingdings" pitchFamily="2" charset="2"/>
              <a:buNone/>
            </a:pPr>
            <a:r>
              <a:rPr lang="en-US" sz="2000" b="1" i="1" dirty="0">
                <a:solidFill>
                  <a:schemeClr val="tx1">
                    <a:lumMod val="50000"/>
                    <a:lumOff val="50000"/>
                  </a:schemeClr>
                </a:solidFill>
                <a:latin typeface="Calibri" pitchFamily="34" charset="0"/>
              </a:rPr>
              <a:t>Execution is a sequence of read/evaluate steps</a:t>
            </a:r>
          </a:p>
        </p:txBody>
      </p:sp>
      <p:sp>
        <p:nvSpPr>
          <p:cNvPr id="6" name="Rectangle 3"/>
          <p:cNvSpPr>
            <a:spLocks noChangeArrowheads="1"/>
          </p:cNvSpPr>
          <p:nvPr/>
        </p:nvSpPr>
        <p:spPr bwMode="auto">
          <a:xfrm>
            <a:off x="4689340" y="6119337"/>
            <a:ext cx="1482860" cy="357663"/>
          </a:xfrm>
          <a:prstGeom prst="rect">
            <a:avLst/>
          </a:prstGeom>
          <a:noFill/>
          <a:ln w="3240">
            <a:noFill/>
            <a:miter lim="800000"/>
            <a:headEnd/>
            <a:tailEnd/>
          </a:ln>
          <a:effectLst/>
        </p:spPr>
        <p:txBody>
          <a:bodyPr wrap="none" lIns="90000" tIns="46800" rIns="90000" bIns="46800">
            <a:spAutoFit/>
          </a:bodyPr>
          <a:lstStyle/>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i="1" dirty="0" err="1">
                <a:solidFill>
                  <a:schemeClr val="tx1">
                    <a:lumMod val="50000"/>
                    <a:lumOff val="50000"/>
                  </a:schemeClr>
                </a:solidFill>
                <a:latin typeface="Courier New" pitchFamily="49" charset="0"/>
                <a:ea typeface="msgothic" charset="0"/>
                <a:cs typeface="msgothic" charset="0"/>
              </a:rPr>
              <a:t>shellex.c</a:t>
            </a:r>
            <a:endParaRPr lang="en-GB" sz="1800" b="1" i="1" dirty="0">
              <a:solidFill>
                <a:schemeClr val="tx1">
                  <a:lumMod val="50000"/>
                  <a:lumOff val="50000"/>
                </a:schemeClr>
              </a:solidFill>
              <a:latin typeface="Courier New" pitchFamily="49" charset="0"/>
              <a:ea typeface="msgothic" charset="0"/>
              <a:cs typeface="msgothic" charset="0"/>
            </a:endParaRPr>
          </a:p>
        </p:txBody>
      </p:sp>
    </p:spTree>
    <p:extLst>
      <p:ext uri="{BB962C8B-B14F-4D97-AF65-F5344CB8AC3E}">
        <p14:creationId xmlns:p14="http://schemas.microsoft.com/office/powerpoint/2010/main" val="2315219055"/>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4770" name="Rectangle 2"/>
          <p:cNvSpPr>
            <a:spLocks noGrp="1" noChangeArrowheads="1"/>
          </p:cNvSpPr>
          <p:nvPr>
            <p:ph type="title"/>
          </p:nvPr>
        </p:nvSpPr>
        <p:spPr>
          <a:xfrm>
            <a:off x="304800" y="158299"/>
            <a:ext cx="6757988" cy="781050"/>
          </a:xfrm>
        </p:spPr>
        <p:txBody>
          <a:bodyPr/>
          <a:lstStyle/>
          <a:p>
            <a:r>
              <a:rPr lang="en-US" dirty="0"/>
              <a:t>Simple Shell </a:t>
            </a:r>
            <a:r>
              <a:rPr lang="en-US" dirty="0">
                <a:latin typeface="Courier New" pitchFamily="49" charset="0"/>
              </a:rPr>
              <a:t>eval</a:t>
            </a:r>
            <a:r>
              <a:rPr lang="en-US" dirty="0"/>
              <a:t> Function</a:t>
            </a:r>
          </a:p>
        </p:txBody>
      </p:sp>
      <p:sp>
        <p:nvSpPr>
          <p:cNvPr id="544772" name="Text Box 4"/>
          <p:cNvSpPr txBox="1">
            <a:spLocks noChangeArrowheads="1"/>
          </p:cNvSpPr>
          <p:nvPr/>
        </p:nvSpPr>
        <p:spPr bwMode="auto">
          <a:xfrm>
            <a:off x="279400" y="914400"/>
            <a:ext cx="8340725" cy="5867400"/>
          </a:xfrm>
          <a:prstGeom prst="rect">
            <a:avLst/>
          </a:prstGeom>
          <a:solidFill>
            <a:srgbClr val="F6F5BD"/>
          </a:solidFill>
          <a:ln w="12700">
            <a:solidFill>
              <a:schemeClr val="tx1"/>
            </a:solidFill>
            <a:miter lim="800000"/>
            <a:headEnd/>
            <a:tailEnd type="none" w="sm" len="sm"/>
          </a:ln>
          <a:effectLst/>
        </p:spPr>
        <p:txBody>
          <a:bodyPr wrap="square" lIns="45720" rIns="45720">
            <a:normAutofit fontScale="92500" lnSpcReduction="20000"/>
          </a:bodyPr>
          <a:lstStyle/>
          <a:p>
            <a:r>
              <a:rPr lang="en-US" sz="1600" dirty="0">
                <a:solidFill>
                  <a:srgbClr val="2D961E"/>
                </a:solidFill>
                <a:latin typeface="Courier New"/>
                <a:cs typeface="Courier New"/>
              </a:rPr>
              <a:t>void</a:t>
            </a:r>
            <a:r>
              <a:rPr lang="en-US" sz="1600" dirty="0">
                <a:solidFill>
                  <a:srgbClr val="000000"/>
                </a:solidFill>
                <a:latin typeface="Courier New"/>
                <a:cs typeface="Courier New"/>
              </a:rPr>
              <a:t> </a:t>
            </a:r>
            <a:r>
              <a:rPr lang="en-US" sz="1600" dirty="0" err="1">
                <a:solidFill>
                  <a:srgbClr val="4A00FF"/>
                </a:solidFill>
                <a:latin typeface="Courier New"/>
                <a:cs typeface="Courier New"/>
              </a:rPr>
              <a:t>eval</a:t>
            </a:r>
            <a:r>
              <a:rPr lang="en-US" sz="1600" dirty="0">
                <a:solidFill>
                  <a:srgbClr val="000000"/>
                </a:solidFill>
                <a:latin typeface="Courier New"/>
                <a:cs typeface="Courier New"/>
              </a:rPr>
              <a:t>(</a:t>
            </a:r>
            <a:r>
              <a:rPr lang="en-US" sz="1600" dirty="0">
                <a:solidFill>
                  <a:srgbClr val="2D961E"/>
                </a:solidFill>
                <a:latin typeface="Courier New"/>
                <a:cs typeface="Courier New"/>
              </a:rPr>
              <a:t>char</a:t>
            </a:r>
            <a:r>
              <a:rPr lang="en-US" sz="1600" dirty="0">
                <a:solidFill>
                  <a:srgbClr val="000000"/>
                </a:solidFill>
                <a:latin typeface="Courier New"/>
                <a:cs typeface="Courier New"/>
              </a:rPr>
              <a:t> *</a:t>
            </a:r>
            <a:r>
              <a:rPr lang="en-US" sz="1600" dirty="0" err="1">
                <a:solidFill>
                  <a:srgbClr val="C1651C"/>
                </a:solidFill>
                <a:latin typeface="Courier New"/>
                <a:cs typeface="Courier New"/>
              </a:rPr>
              <a:t>cmdline</a:t>
            </a:r>
            <a:r>
              <a:rPr lang="en-US" sz="1600" dirty="0">
                <a:solidFill>
                  <a:srgbClr val="000000"/>
                </a:solidFill>
                <a:latin typeface="Courier New"/>
                <a:cs typeface="Courier New"/>
              </a:rPr>
              <a:t>)</a:t>
            </a:r>
          </a:p>
          <a:p>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2D961E"/>
                </a:solidFill>
                <a:latin typeface="Courier New"/>
                <a:cs typeface="Courier New"/>
              </a:rPr>
              <a:t>char</a:t>
            </a:r>
            <a:r>
              <a:rPr lang="en-US" sz="1600" dirty="0">
                <a:solidFill>
                  <a:srgbClr val="000000"/>
                </a:solidFill>
                <a:latin typeface="Courier New"/>
                <a:cs typeface="Courier New"/>
              </a:rPr>
              <a:t> *</a:t>
            </a:r>
            <a:r>
              <a:rPr lang="en-US" sz="1600" dirty="0" err="1">
                <a:solidFill>
                  <a:srgbClr val="C1651C"/>
                </a:solidFill>
                <a:latin typeface="Courier New"/>
                <a:cs typeface="Courier New"/>
              </a:rPr>
              <a:t>argv</a:t>
            </a:r>
            <a:r>
              <a:rPr lang="en-US" sz="1600" dirty="0">
                <a:solidFill>
                  <a:srgbClr val="000000"/>
                </a:solidFill>
                <a:latin typeface="Courier New"/>
                <a:cs typeface="Courier New"/>
              </a:rPr>
              <a:t>[MAXARGS]; </a:t>
            </a:r>
            <a:r>
              <a:rPr lang="en-US" sz="1600" dirty="0">
                <a:solidFill>
                  <a:srgbClr val="CB2418"/>
                </a:solidFill>
                <a:latin typeface="Courier New"/>
                <a:cs typeface="Courier New"/>
              </a:rPr>
              <a:t>/* Argument list </a:t>
            </a:r>
            <a:r>
              <a:rPr lang="en-US" sz="1600" dirty="0" err="1">
                <a:solidFill>
                  <a:srgbClr val="CB2418"/>
                </a:solidFill>
                <a:latin typeface="Courier New"/>
                <a:cs typeface="Courier New"/>
              </a:rPr>
              <a:t>execve</a:t>
            </a:r>
            <a:r>
              <a:rPr lang="en-US" sz="1600" dirty="0">
                <a:solidFill>
                  <a:srgbClr val="CB2418"/>
                </a:solidFill>
                <a:latin typeface="Courier New"/>
                <a:cs typeface="Courier New"/>
              </a:rPr>
              <a:t>()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a:solidFill>
                  <a:srgbClr val="2D961E"/>
                </a:solidFill>
                <a:latin typeface="Courier New"/>
                <a:cs typeface="Courier New"/>
              </a:rPr>
              <a:t>char</a:t>
            </a:r>
            <a:r>
              <a:rPr lang="en-US" sz="1600" dirty="0">
                <a:solidFill>
                  <a:srgbClr val="000000"/>
                </a:solidFill>
                <a:latin typeface="Courier New"/>
                <a:cs typeface="Courier New"/>
              </a:rPr>
              <a:t> </a:t>
            </a:r>
            <a:r>
              <a:rPr lang="en-US" sz="1600" dirty="0" err="1">
                <a:solidFill>
                  <a:srgbClr val="C1651C"/>
                </a:solidFill>
                <a:latin typeface="Courier New"/>
                <a:cs typeface="Courier New"/>
              </a:rPr>
              <a:t>buf</a:t>
            </a:r>
            <a:r>
              <a:rPr lang="en-US" sz="1600" dirty="0">
                <a:solidFill>
                  <a:srgbClr val="000000"/>
                </a:solidFill>
                <a:latin typeface="Courier New"/>
                <a:cs typeface="Courier New"/>
              </a:rPr>
              <a:t>[MAXLINE];   </a:t>
            </a:r>
            <a:r>
              <a:rPr lang="en-US" sz="1600" dirty="0">
                <a:solidFill>
                  <a:srgbClr val="CB2418"/>
                </a:solidFill>
                <a:latin typeface="Courier New"/>
                <a:cs typeface="Courier New"/>
              </a:rPr>
              <a:t>/* Holds modified command line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err="1">
                <a:solidFill>
                  <a:srgbClr val="2D961E"/>
                </a:solidFill>
                <a:latin typeface="Courier New"/>
                <a:cs typeface="Courier New"/>
              </a:rPr>
              <a:t>int</a:t>
            </a:r>
            <a:r>
              <a:rPr lang="en-US" sz="1600" dirty="0">
                <a:solidFill>
                  <a:srgbClr val="000000"/>
                </a:solidFill>
                <a:latin typeface="Courier New"/>
                <a:cs typeface="Courier New"/>
              </a:rPr>
              <a:t> </a:t>
            </a:r>
            <a:r>
              <a:rPr lang="en-US" sz="1600" dirty="0" err="1">
                <a:solidFill>
                  <a:srgbClr val="C1651C"/>
                </a:solidFill>
                <a:latin typeface="Courier New"/>
                <a:cs typeface="Courier New"/>
              </a:rPr>
              <a:t>bg</a:t>
            </a:r>
            <a:r>
              <a:rPr lang="en-US" sz="1600" dirty="0">
                <a:solidFill>
                  <a:srgbClr val="000000"/>
                </a:solidFill>
                <a:latin typeface="Courier New"/>
                <a:cs typeface="Courier New"/>
              </a:rPr>
              <a:t>;              </a:t>
            </a:r>
            <a:r>
              <a:rPr lang="en-US" sz="1600" dirty="0">
                <a:solidFill>
                  <a:srgbClr val="CB2418"/>
                </a:solidFill>
                <a:latin typeface="Courier New"/>
                <a:cs typeface="Courier New"/>
              </a:rPr>
              <a:t>/* Should the job run in </a:t>
            </a:r>
            <a:r>
              <a:rPr lang="en-US" sz="1600" dirty="0" err="1">
                <a:solidFill>
                  <a:srgbClr val="CB2418"/>
                </a:solidFill>
                <a:latin typeface="Courier New"/>
                <a:cs typeface="Courier New"/>
              </a:rPr>
              <a:t>bg</a:t>
            </a:r>
            <a:r>
              <a:rPr lang="en-US" sz="1600" dirty="0">
                <a:solidFill>
                  <a:srgbClr val="CB2418"/>
                </a:solidFill>
                <a:latin typeface="Courier New"/>
                <a:cs typeface="Courier New"/>
              </a:rPr>
              <a:t> or </a:t>
            </a:r>
            <a:r>
              <a:rPr lang="en-US" sz="1600" dirty="0" err="1">
                <a:solidFill>
                  <a:srgbClr val="CB2418"/>
                </a:solidFill>
                <a:latin typeface="Courier New"/>
                <a:cs typeface="Courier New"/>
              </a:rPr>
              <a:t>fg</a:t>
            </a:r>
            <a:r>
              <a:rPr lang="en-US" sz="1600" dirty="0">
                <a:solidFill>
                  <a:srgbClr val="CB2418"/>
                </a:solidFill>
                <a:latin typeface="Courier New"/>
                <a:cs typeface="Courier New"/>
              </a:rPr>
              <a:t>? */</a:t>
            </a:r>
            <a:endParaRPr lang="en-US" sz="1600" dirty="0">
              <a:solidFill>
                <a:srgbClr val="000000"/>
              </a:solidFill>
              <a:latin typeface="Courier New"/>
              <a:cs typeface="Courier New"/>
            </a:endParaRPr>
          </a:p>
          <a:p>
            <a:r>
              <a:rPr lang="fi-FI" sz="1600" dirty="0">
                <a:solidFill>
                  <a:srgbClr val="000000"/>
                </a:solidFill>
                <a:latin typeface="Courier New"/>
                <a:cs typeface="Courier New"/>
              </a:rPr>
              <a:t>    </a:t>
            </a:r>
            <a:r>
              <a:rPr lang="fi-FI" sz="1600" dirty="0" err="1">
                <a:solidFill>
                  <a:srgbClr val="2D961E"/>
                </a:solidFill>
                <a:latin typeface="Courier New"/>
                <a:cs typeface="Courier New"/>
              </a:rPr>
              <a:t>pid_t</a:t>
            </a:r>
            <a:r>
              <a:rPr lang="fi-FI" sz="1600" dirty="0">
                <a:solidFill>
                  <a:srgbClr val="000000"/>
                </a:solidFill>
                <a:latin typeface="Courier New"/>
                <a:cs typeface="Courier New"/>
              </a:rPr>
              <a:t> </a:t>
            </a:r>
            <a:r>
              <a:rPr lang="fi-FI" sz="1600" dirty="0" err="1">
                <a:solidFill>
                  <a:srgbClr val="C1651C"/>
                </a:solidFill>
                <a:latin typeface="Courier New"/>
                <a:cs typeface="Courier New"/>
              </a:rPr>
              <a:t>pid</a:t>
            </a:r>
            <a:r>
              <a:rPr lang="fi-FI" sz="1600" dirty="0">
                <a:solidFill>
                  <a:srgbClr val="000000"/>
                </a:solidFill>
                <a:latin typeface="Courier New"/>
                <a:cs typeface="Courier New"/>
              </a:rPr>
              <a:t>;           </a:t>
            </a:r>
            <a:r>
              <a:rPr lang="fi-FI" sz="1600" dirty="0">
                <a:solidFill>
                  <a:srgbClr val="CB2418"/>
                </a:solidFill>
                <a:latin typeface="Courier New"/>
                <a:cs typeface="Courier New"/>
              </a:rPr>
              <a:t>/* </a:t>
            </a:r>
            <a:r>
              <a:rPr lang="fi-FI" sz="1600" dirty="0" err="1">
                <a:solidFill>
                  <a:srgbClr val="CB2418"/>
                </a:solidFill>
                <a:latin typeface="Courier New"/>
                <a:cs typeface="Courier New"/>
              </a:rPr>
              <a:t>Process</a:t>
            </a:r>
            <a:r>
              <a:rPr lang="fi-FI" sz="1600" dirty="0">
                <a:solidFill>
                  <a:srgbClr val="CB2418"/>
                </a:solidFill>
                <a:latin typeface="Courier New"/>
                <a:cs typeface="Courier New"/>
              </a:rPr>
              <a:t> id */</a:t>
            </a:r>
            <a:endParaRPr lang="fi-FI" sz="1600" dirty="0">
              <a:solidFill>
                <a:srgbClr val="000000"/>
              </a:solidFill>
              <a:latin typeface="Courier New"/>
              <a:cs typeface="Courier New"/>
            </a:endParaRPr>
          </a:p>
          <a:p>
            <a:endParaRPr lang="fi-FI" sz="1600" dirty="0">
              <a:solidFill>
                <a:srgbClr val="000000"/>
              </a:solidFill>
              <a:latin typeface="Courier New"/>
              <a:cs typeface="Courier New"/>
            </a:endParaRPr>
          </a:p>
          <a:p>
            <a:r>
              <a:rPr lang="fi-FI" sz="1600" dirty="0">
                <a:solidFill>
                  <a:srgbClr val="000000"/>
                </a:solidFill>
                <a:latin typeface="Courier New"/>
                <a:cs typeface="Courier New"/>
              </a:rPr>
              <a:t>    </a:t>
            </a:r>
            <a:r>
              <a:rPr lang="fi-FI" sz="1600" dirty="0" err="1">
                <a:solidFill>
                  <a:srgbClr val="000000"/>
                </a:solidFill>
                <a:latin typeface="Courier New"/>
                <a:cs typeface="Courier New"/>
              </a:rPr>
              <a:t>strcpy(buf</a:t>
            </a:r>
            <a:r>
              <a:rPr lang="fi-FI" sz="1600" dirty="0">
                <a:solidFill>
                  <a:srgbClr val="000000"/>
                </a:solidFill>
                <a:latin typeface="Courier New"/>
                <a:cs typeface="Courier New"/>
              </a:rPr>
              <a:t>, </a:t>
            </a:r>
            <a:r>
              <a:rPr lang="fi-FI" sz="1600" dirty="0" err="1">
                <a:solidFill>
                  <a:srgbClr val="000000"/>
                </a:solidFill>
                <a:latin typeface="Courier New"/>
                <a:cs typeface="Courier New"/>
              </a:rPr>
              <a:t>cmdline</a:t>
            </a:r>
            <a:r>
              <a:rPr lang="fi-FI" sz="1600" dirty="0">
                <a:solidFill>
                  <a:srgbClr val="000000"/>
                </a:solidFill>
                <a:latin typeface="Courier New"/>
                <a:cs typeface="Courier New"/>
              </a:rPr>
              <a:t>);</a:t>
            </a:r>
          </a:p>
          <a:p>
            <a:r>
              <a:rPr lang="fi-FI" sz="1600" dirty="0">
                <a:solidFill>
                  <a:srgbClr val="000000"/>
                </a:solidFill>
                <a:latin typeface="Courier New"/>
                <a:cs typeface="Courier New"/>
              </a:rPr>
              <a:t>    </a:t>
            </a:r>
            <a:r>
              <a:rPr lang="fi-FI" sz="1600" dirty="0" err="1">
                <a:solidFill>
                  <a:srgbClr val="000000"/>
                </a:solidFill>
                <a:latin typeface="Courier New"/>
                <a:cs typeface="Courier New"/>
              </a:rPr>
              <a:t>bg</a:t>
            </a:r>
            <a:r>
              <a:rPr lang="fi-FI" sz="1600" dirty="0">
                <a:solidFill>
                  <a:srgbClr val="000000"/>
                </a:solidFill>
                <a:latin typeface="Courier New"/>
                <a:cs typeface="Courier New"/>
              </a:rPr>
              <a:t> = </a:t>
            </a:r>
            <a:r>
              <a:rPr lang="fi-FI" sz="1600" dirty="0" err="1">
                <a:solidFill>
                  <a:srgbClr val="000000"/>
                </a:solidFill>
                <a:latin typeface="Courier New"/>
                <a:cs typeface="Courier New"/>
              </a:rPr>
              <a:t>parseline(buf</a:t>
            </a:r>
            <a:r>
              <a:rPr lang="fi-FI" sz="1600" dirty="0">
                <a:solidFill>
                  <a:srgbClr val="000000"/>
                </a:solidFill>
                <a:latin typeface="Courier New"/>
                <a:cs typeface="Courier New"/>
              </a:rPr>
              <a:t>, </a:t>
            </a:r>
            <a:r>
              <a:rPr lang="fi-FI" sz="1600" dirty="0" err="1">
                <a:solidFill>
                  <a:srgbClr val="000000"/>
                </a:solidFill>
                <a:latin typeface="Courier New"/>
                <a:cs typeface="Courier New"/>
              </a:rPr>
              <a:t>argv</a:t>
            </a:r>
            <a:r>
              <a:rPr lang="fi-FI"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[0] == </a:t>
            </a:r>
            <a:r>
              <a:rPr lang="en-US" sz="1600" dirty="0">
                <a:solidFill>
                  <a:srgbClr val="2C9290"/>
                </a:solidFill>
                <a:latin typeface="Courier New"/>
                <a:cs typeface="Courier New"/>
              </a:rPr>
              <a:t>NULL</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C200FF"/>
                </a:solidFill>
                <a:latin typeface="Courier New"/>
                <a:cs typeface="Courier New"/>
              </a:rPr>
              <a:t>return</a:t>
            </a:r>
            <a:r>
              <a:rPr lang="en-US" sz="1600" dirty="0">
                <a:solidFill>
                  <a:srgbClr val="000000"/>
                </a:solidFill>
                <a:latin typeface="Courier New"/>
                <a:cs typeface="Courier New"/>
              </a:rPr>
              <a:t>;   </a:t>
            </a:r>
            <a:r>
              <a:rPr lang="en-US" sz="1600" dirty="0">
                <a:solidFill>
                  <a:srgbClr val="CB2418"/>
                </a:solidFill>
                <a:latin typeface="Courier New"/>
                <a:cs typeface="Courier New"/>
              </a:rPr>
              <a:t>/* Ignore empty lines */</a:t>
            </a:r>
            <a:endParaRPr lang="en-US" sz="1600" dirty="0">
              <a:solidFill>
                <a:srgbClr val="000000"/>
              </a:solidFill>
              <a:latin typeface="Courier New"/>
              <a:cs typeface="Courier New"/>
            </a:endParaRPr>
          </a:p>
          <a:p>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builtin_command</a:t>
            </a:r>
            <a:r>
              <a:rPr lang="en-US" sz="1600" dirty="0">
                <a:solidFill>
                  <a:srgbClr val="000000"/>
                </a:solidFill>
                <a:latin typeface="Courier New"/>
                <a:cs typeface="Courier New"/>
              </a:rPr>
              <a:t>(</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 {</a:t>
            </a:r>
          </a:p>
          <a:p>
            <a:r>
              <a:rPr lang="en-US" sz="1600" dirty="0">
                <a:solidFill>
                  <a:srgbClr val="000000"/>
                </a:solidFill>
                <a:latin typeface="Courier New"/>
                <a:cs typeface="Courier New"/>
              </a:rPr>
              <a:t> </a:t>
            </a:r>
            <a:r>
              <a:rPr lang="en-US" sz="1600" dirty="0">
                <a:solidFill>
                  <a:srgbClr val="F6F5BD"/>
                </a:solidFill>
                <a:latin typeface="Courier New"/>
                <a:cs typeface="Courier New"/>
              </a:rPr>
              <a:t>       if ((</a:t>
            </a:r>
            <a:r>
              <a:rPr lang="en-US" sz="1600" dirty="0" err="1">
                <a:solidFill>
                  <a:srgbClr val="F6F5BD"/>
                </a:solidFill>
                <a:latin typeface="Courier New"/>
                <a:cs typeface="Courier New"/>
              </a:rPr>
              <a:t>pid</a:t>
            </a:r>
            <a:r>
              <a:rPr lang="en-US" sz="1600" dirty="0">
                <a:solidFill>
                  <a:srgbClr val="F6F5BD"/>
                </a:solidFill>
                <a:latin typeface="Courier New"/>
                <a:cs typeface="Courier New"/>
              </a:rPr>
              <a:t> = Fork()) == 0) {   /* Child runs user job */</a:t>
            </a:r>
          </a:p>
          <a:p>
            <a:r>
              <a:rPr lang="en-US" sz="1600" dirty="0">
                <a:solidFill>
                  <a:srgbClr val="F6F5BD"/>
                </a:solidFill>
                <a:latin typeface="Courier New"/>
                <a:cs typeface="Courier New"/>
              </a:rPr>
              <a:t>            if (</a:t>
            </a:r>
            <a:r>
              <a:rPr lang="en-US" sz="1600" dirty="0" err="1">
                <a:solidFill>
                  <a:srgbClr val="F6F5BD"/>
                </a:solidFill>
                <a:latin typeface="Courier New"/>
                <a:cs typeface="Courier New"/>
              </a:rPr>
              <a:t>execve</a:t>
            </a:r>
            <a:r>
              <a:rPr lang="en-US" sz="1600" dirty="0">
                <a:solidFill>
                  <a:srgbClr val="F6F5BD"/>
                </a:solidFill>
                <a:latin typeface="Courier New"/>
                <a:cs typeface="Courier New"/>
              </a:rPr>
              <a:t>(</a:t>
            </a:r>
            <a:r>
              <a:rPr lang="en-US" sz="1600" dirty="0" err="1">
                <a:solidFill>
                  <a:srgbClr val="F6F5BD"/>
                </a:solidFill>
                <a:latin typeface="Courier New"/>
                <a:cs typeface="Courier New"/>
              </a:rPr>
              <a:t>argv</a:t>
            </a:r>
            <a:r>
              <a:rPr lang="en-US" sz="1600" dirty="0">
                <a:solidFill>
                  <a:srgbClr val="F6F5BD"/>
                </a:solidFill>
                <a:latin typeface="Courier New"/>
                <a:cs typeface="Courier New"/>
              </a:rPr>
              <a:t>[0], </a:t>
            </a:r>
            <a:r>
              <a:rPr lang="en-US" sz="1600" dirty="0" err="1">
                <a:solidFill>
                  <a:srgbClr val="F6F5BD"/>
                </a:solidFill>
                <a:latin typeface="Courier New"/>
                <a:cs typeface="Courier New"/>
              </a:rPr>
              <a:t>argv</a:t>
            </a:r>
            <a:r>
              <a:rPr lang="en-US" sz="1600" dirty="0">
                <a:solidFill>
                  <a:srgbClr val="F6F5BD"/>
                </a:solidFill>
                <a:latin typeface="Courier New"/>
                <a:cs typeface="Courier New"/>
              </a:rPr>
              <a:t>, environ) &lt; 0) {</a:t>
            </a:r>
          </a:p>
          <a:p>
            <a:r>
              <a:rPr lang="en-US" sz="1600" dirty="0">
                <a:solidFill>
                  <a:srgbClr val="F6F5BD"/>
                </a:solidFill>
                <a:latin typeface="Courier New"/>
                <a:cs typeface="Courier New"/>
              </a:rPr>
              <a:t>                </a:t>
            </a:r>
            <a:r>
              <a:rPr lang="en-US" sz="1600" dirty="0" err="1">
                <a:solidFill>
                  <a:srgbClr val="F6F5BD"/>
                </a:solidFill>
                <a:latin typeface="Courier New"/>
                <a:cs typeface="Courier New"/>
              </a:rPr>
              <a:t>printf</a:t>
            </a:r>
            <a:r>
              <a:rPr lang="en-US" sz="1600" dirty="0">
                <a:solidFill>
                  <a:srgbClr val="F6F5BD"/>
                </a:solidFill>
                <a:latin typeface="Courier New"/>
                <a:cs typeface="Courier New"/>
              </a:rPr>
              <a:t>("%s: Command not found.\n", </a:t>
            </a:r>
            <a:r>
              <a:rPr lang="en-US" sz="1600" dirty="0" err="1">
                <a:solidFill>
                  <a:srgbClr val="F6F5BD"/>
                </a:solidFill>
                <a:latin typeface="Courier New"/>
                <a:cs typeface="Courier New"/>
              </a:rPr>
              <a:t>argv</a:t>
            </a:r>
            <a:r>
              <a:rPr lang="en-US" sz="1600" dirty="0">
                <a:solidFill>
                  <a:srgbClr val="F6F5BD"/>
                </a:solidFill>
                <a:latin typeface="Courier New"/>
                <a:cs typeface="Courier New"/>
              </a:rPr>
              <a:t>[0]);</a:t>
            </a:r>
          </a:p>
          <a:p>
            <a:r>
              <a:rPr lang="en-US" sz="1600" dirty="0">
                <a:solidFill>
                  <a:srgbClr val="F6F5BD"/>
                </a:solidFill>
                <a:latin typeface="Courier New"/>
                <a:cs typeface="Courier New"/>
              </a:rPr>
              <a:t>                exit(0);</a:t>
            </a:r>
          </a:p>
          <a:p>
            <a:r>
              <a:rPr lang="en-US" sz="1600" dirty="0">
                <a:solidFill>
                  <a:srgbClr val="F6F5BD"/>
                </a:solidFill>
                <a:latin typeface="Courier New"/>
                <a:cs typeface="Courier New"/>
              </a:rPr>
              <a:t>            }</a:t>
            </a:r>
          </a:p>
          <a:p>
            <a:r>
              <a:rPr lang="en-US" sz="1600" dirty="0">
                <a:solidFill>
                  <a:srgbClr val="F6F5BD"/>
                </a:solidFill>
                <a:latin typeface="Courier New"/>
                <a:cs typeface="Courier New"/>
              </a:rPr>
              <a:t>        }</a:t>
            </a:r>
          </a:p>
          <a:p>
            <a:endParaRPr lang="en-US" sz="1600" dirty="0">
              <a:solidFill>
                <a:srgbClr val="F6F5BD"/>
              </a:solidFill>
              <a:latin typeface="Courier New"/>
              <a:cs typeface="Courier New"/>
            </a:endParaRPr>
          </a:p>
          <a:p>
            <a:r>
              <a:rPr lang="en-US" sz="1600" dirty="0">
                <a:solidFill>
                  <a:srgbClr val="F6F5BD"/>
                </a:solidFill>
                <a:latin typeface="Courier New"/>
                <a:cs typeface="Courier New"/>
              </a:rPr>
              <a:t>        /* Parent waits for foreground job to terminate */</a:t>
            </a:r>
          </a:p>
          <a:p>
            <a:r>
              <a:rPr lang="de-DE" sz="1600" dirty="0">
                <a:solidFill>
                  <a:srgbClr val="F6F5BD"/>
                </a:solidFill>
                <a:latin typeface="Courier New"/>
                <a:cs typeface="Courier New"/>
              </a:rPr>
              <a:t>	</a:t>
            </a:r>
            <a:r>
              <a:rPr lang="de-DE" sz="1600" dirty="0" err="1">
                <a:solidFill>
                  <a:srgbClr val="F6F5BD"/>
                </a:solidFill>
                <a:latin typeface="Courier New"/>
                <a:cs typeface="Courier New"/>
              </a:rPr>
              <a:t>if</a:t>
            </a:r>
            <a:r>
              <a:rPr lang="de-DE" sz="1600" dirty="0">
                <a:solidFill>
                  <a:srgbClr val="F6F5BD"/>
                </a:solidFill>
                <a:latin typeface="Courier New"/>
                <a:cs typeface="Courier New"/>
              </a:rPr>
              <a:t> (!</a:t>
            </a:r>
            <a:r>
              <a:rPr lang="de-DE" sz="1600" dirty="0" err="1">
                <a:solidFill>
                  <a:srgbClr val="F6F5BD"/>
                </a:solidFill>
                <a:latin typeface="Courier New"/>
                <a:cs typeface="Courier New"/>
              </a:rPr>
              <a:t>bg</a:t>
            </a:r>
            <a:r>
              <a:rPr lang="de-DE" sz="1600" dirty="0">
                <a:solidFill>
                  <a:srgbClr val="F6F5BD"/>
                </a:solidFill>
                <a:latin typeface="Courier New"/>
                <a:cs typeface="Courier New"/>
              </a:rPr>
              <a:t>) {</a:t>
            </a:r>
          </a:p>
          <a:p>
            <a:r>
              <a:rPr lang="fr-FR" sz="1600" dirty="0">
                <a:solidFill>
                  <a:srgbClr val="F6F5BD"/>
                </a:solidFill>
                <a:latin typeface="Courier New"/>
                <a:cs typeface="Courier New"/>
              </a:rPr>
              <a:t>            </a:t>
            </a:r>
            <a:r>
              <a:rPr lang="fr-FR" sz="1600" dirty="0" err="1">
                <a:solidFill>
                  <a:srgbClr val="F6F5BD"/>
                </a:solidFill>
                <a:latin typeface="Courier New"/>
                <a:cs typeface="Courier New"/>
              </a:rPr>
              <a:t>int</a:t>
            </a:r>
            <a:r>
              <a:rPr lang="fr-FR" sz="1600" dirty="0">
                <a:solidFill>
                  <a:srgbClr val="F6F5BD"/>
                </a:solidFill>
                <a:latin typeface="Courier New"/>
                <a:cs typeface="Courier New"/>
              </a:rPr>
              <a:t> </a:t>
            </a:r>
            <a:r>
              <a:rPr lang="fr-FR" sz="1600" dirty="0" err="1">
                <a:solidFill>
                  <a:srgbClr val="F6F5BD"/>
                </a:solidFill>
                <a:latin typeface="Courier New"/>
                <a:cs typeface="Courier New"/>
              </a:rPr>
              <a:t>status</a:t>
            </a:r>
            <a:r>
              <a:rPr lang="fr-FR" sz="1600" dirty="0">
                <a:solidFill>
                  <a:srgbClr val="F6F5BD"/>
                </a:solidFill>
                <a:latin typeface="Courier New"/>
                <a:cs typeface="Courier New"/>
              </a:rPr>
              <a:t>;</a:t>
            </a:r>
          </a:p>
          <a:p>
            <a:r>
              <a:rPr lang="en-US" sz="1600" dirty="0">
                <a:solidFill>
                  <a:srgbClr val="F6F5BD"/>
                </a:solidFill>
                <a:latin typeface="Courier New"/>
                <a:cs typeface="Courier New"/>
              </a:rPr>
              <a:t>            if (</a:t>
            </a:r>
            <a:r>
              <a:rPr lang="en-US" sz="1600" dirty="0" err="1">
                <a:solidFill>
                  <a:srgbClr val="F6F5BD"/>
                </a:solidFill>
                <a:latin typeface="Courier New"/>
                <a:cs typeface="Courier New"/>
              </a:rPr>
              <a:t>waitpid</a:t>
            </a:r>
            <a:r>
              <a:rPr lang="en-US" sz="1600" dirty="0">
                <a:solidFill>
                  <a:srgbClr val="F6F5BD"/>
                </a:solidFill>
                <a:latin typeface="Courier New"/>
                <a:cs typeface="Courier New"/>
              </a:rPr>
              <a:t>(</a:t>
            </a:r>
            <a:r>
              <a:rPr lang="en-US" sz="1600" dirty="0" err="1">
                <a:solidFill>
                  <a:srgbClr val="F6F5BD"/>
                </a:solidFill>
                <a:latin typeface="Courier New"/>
                <a:cs typeface="Courier New"/>
              </a:rPr>
              <a:t>pid</a:t>
            </a:r>
            <a:r>
              <a:rPr lang="en-US" sz="1600" dirty="0">
                <a:solidFill>
                  <a:srgbClr val="F6F5BD"/>
                </a:solidFill>
                <a:latin typeface="Courier New"/>
                <a:cs typeface="Courier New"/>
              </a:rPr>
              <a:t>, &amp;status, 0) &lt; 0)</a:t>
            </a:r>
          </a:p>
          <a:p>
            <a:r>
              <a:rPr lang="en-US" sz="1600" dirty="0">
                <a:solidFill>
                  <a:srgbClr val="F6F5BD"/>
                </a:solidFill>
                <a:latin typeface="Courier New"/>
                <a:cs typeface="Courier New"/>
              </a:rPr>
              <a:t>                </a:t>
            </a:r>
            <a:r>
              <a:rPr lang="en-US" sz="1600" dirty="0" err="1">
                <a:solidFill>
                  <a:srgbClr val="F6F5BD"/>
                </a:solidFill>
                <a:latin typeface="Courier New"/>
                <a:cs typeface="Courier New"/>
              </a:rPr>
              <a:t>unix_error</a:t>
            </a:r>
            <a:r>
              <a:rPr lang="en-US" sz="1600" dirty="0">
                <a:solidFill>
                  <a:srgbClr val="F6F5BD"/>
                </a:solidFill>
                <a:latin typeface="Courier New"/>
                <a:cs typeface="Courier New"/>
              </a:rPr>
              <a:t>("</a:t>
            </a:r>
            <a:r>
              <a:rPr lang="en-US" sz="1600" dirty="0" err="1">
                <a:solidFill>
                  <a:srgbClr val="F6F5BD"/>
                </a:solidFill>
                <a:latin typeface="Courier New"/>
                <a:cs typeface="Courier New"/>
              </a:rPr>
              <a:t>waitfg</a:t>
            </a:r>
            <a:r>
              <a:rPr lang="en-US" sz="1600" dirty="0">
                <a:solidFill>
                  <a:srgbClr val="F6F5BD"/>
                </a:solidFill>
                <a:latin typeface="Courier New"/>
                <a:cs typeface="Courier New"/>
              </a:rPr>
              <a:t>: </a:t>
            </a:r>
            <a:r>
              <a:rPr lang="en-US" sz="1600" dirty="0" err="1">
                <a:solidFill>
                  <a:srgbClr val="F6F5BD"/>
                </a:solidFill>
                <a:latin typeface="Courier New"/>
                <a:cs typeface="Courier New"/>
              </a:rPr>
              <a:t>waitpid</a:t>
            </a:r>
            <a:r>
              <a:rPr lang="en-US" sz="1600" dirty="0">
                <a:solidFill>
                  <a:srgbClr val="F6F5BD"/>
                </a:solidFill>
                <a:latin typeface="Courier New"/>
                <a:cs typeface="Courier New"/>
              </a:rPr>
              <a:t> error");</a:t>
            </a:r>
          </a:p>
          <a:p>
            <a:r>
              <a:rPr lang="en-US" sz="1600" dirty="0">
                <a:solidFill>
                  <a:srgbClr val="F6F5BD"/>
                </a:solidFill>
                <a:latin typeface="Courier New"/>
                <a:cs typeface="Courier New"/>
              </a:rPr>
              <a:t>        }</a:t>
            </a:r>
          </a:p>
          <a:p>
            <a:r>
              <a:rPr lang="hu-HU" sz="1600" dirty="0">
                <a:solidFill>
                  <a:srgbClr val="F6F5BD"/>
                </a:solidFill>
                <a:latin typeface="Courier New"/>
                <a:cs typeface="Courier New"/>
              </a:rPr>
              <a:t>        else</a:t>
            </a:r>
          </a:p>
          <a:p>
            <a:r>
              <a:rPr lang="fi-FI" sz="1600" dirty="0">
                <a:solidFill>
                  <a:srgbClr val="F6F5BD"/>
                </a:solidFill>
                <a:latin typeface="Courier New"/>
                <a:cs typeface="Courier New"/>
              </a:rPr>
              <a:t>            </a:t>
            </a:r>
            <a:r>
              <a:rPr lang="fi-FI" sz="1600" dirty="0" err="1">
                <a:solidFill>
                  <a:srgbClr val="F6F5BD"/>
                </a:solidFill>
                <a:latin typeface="Courier New"/>
                <a:cs typeface="Courier New"/>
              </a:rPr>
              <a:t>printf("%d</a:t>
            </a:r>
            <a:r>
              <a:rPr lang="fi-FI" sz="1600" dirty="0">
                <a:solidFill>
                  <a:srgbClr val="F6F5BD"/>
                </a:solidFill>
                <a:latin typeface="Courier New"/>
                <a:cs typeface="Courier New"/>
              </a:rPr>
              <a:t> %s", </a:t>
            </a:r>
            <a:r>
              <a:rPr lang="fi-FI" sz="1600" dirty="0" err="1">
                <a:solidFill>
                  <a:srgbClr val="F6F5BD"/>
                </a:solidFill>
                <a:latin typeface="Courier New"/>
                <a:cs typeface="Courier New"/>
              </a:rPr>
              <a:t>pid</a:t>
            </a:r>
            <a:r>
              <a:rPr lang="fi-FI" sz="1600" dirty="0">
                <a:solidFill>
                  <a:srgbClr val="F6F5BD"/>
                </a:solidFill>
                <a:latin typeface="Courier New"/>
                <a:cs typeface="Courier New"/>
              </a:rPr>
              <a:t>, </a:t>
            </a:r>
            <a:r>
              <a:rPr lang="fi-FI" sz="1600" dirty="0" err="1">
                <a:solidFill>
                  <a:srgbClr val="F6F5BD"/>
                </a:solidFill>
                <a:latin typeface="Courier New"/>
                <a:cs typeface="Courier New"/>
              </a:rPr>
              <a:t>cmdline</a:t>
            </a:r>
            <a:r>
              <a:rPr lang="fi-FI" sz="1600" dirty="0">
                <a:solidFill>
                  <a:srgbClr val="F6F5BD"/>
                </a:solidFill>
                <a:latin typeface="Courier New"/>
                <a:cs typeface="Courier New"/>
              </a:rPr>
              <a:t>);</a:t>
            </a:r>
          </a:p>
          <a:p>
            <a:r>
              <a:rPr lang="fi-FI" sz="1600" dirty="0">
                <a:solidFill>
                  <a:srgbClr val="F6F5BD"/>
                </a:solidFill>
                <a:latin typeface="Courier New"/>
                <a:cs typeface="Courier New"/>
              </a:rPr>
              <a:t>    }</a:t>
            </a:r>
          </a:p>
          <a:p>
            <a:r>
              <a:rPr lang="is-IS" sz="1600" dirty="0">
                <a:solidFill>
                  <a:srgbClr val="F6F5BD"/>
                </a:solidFill>
                <a:latin typeface="Courier New"/>
                <a:cs typeface="Courier New"/>
              </a:rPr>
              <a:t>    return;</a:t>
            </a:r>
          </a:p>
          <a:p>
            <a:r>
              <a:rPr lang="is-IS" sz="1600" dirty="0">
                <a:solidFill>
                  <a:srgbClr val="000000"/>
                </a:solidFill>
                <a:latin typeface="Courier New"/>
                <a:cs typeface="Courier New"/>
              </a:rPr>
              <a:t>}</a:t>
            </a:r>
          </a:p>
        </p:txBody>
      </p:sp>
      <p:sp>
        <p:nvSpPr>
          <p:cNvPr id="4" name="Rectangle 3"/>
          <p:cNvSpPr>
            <a:spLocks noChangeArrowheads="1"/>
          </p:cNvSpPr>
          <p:nvPr/>
        </p:nvSpPr>
        <p:spPr bwMode="auto">
          <a:xfrm>
            <a:off x="7124565" y="6474937"/>
            <a:ext cx="1482860" cy="357663"/>
          </a:xfrm>
          <a:prstGeom prst="rect">
            <a:avLst/>
          </a:prstGeom>
          <a:noFill/>
          <a:ln w="3240">
            <a:noFill/>
            <a:miter lim="800000"/>
            <a:headEnd/>
            <a:tailEnd/>
          </a:ln>
          <a:effectLst/>
        </p:spPr>
        <p:txBody>
          <a:bodyPr wrap="none" lIns="90000" tIns="46800" rIns="90000" bIns="46800">
            <a:spAutoFit/>
          </a:bodyPr>
          <a:lstStyle/>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i="1" dirty="0" err="1">
                <a:solidFill>
                  <a:schemeClr val="tx1">
                    <a:lumMod val="50000"/>
                    <a:lumOff val="50000"/>
                  </a:schemeClr>
                </a:solidFill>
                <a:latin typeface="Courier New" pitchFamily="49" charset="0"/>
                <a:ea typeface="msgothic" charset="0"/>
                <a:cs typeface="msgothic" charset="0"/>
              </a:rPr>
              <a:t>shellex.c</a:t>
            </a:r>
            <a:endParaRPr lang="en-GB" sz="1800" b="1" i="1" dirty="0">
              <a:solidFill>
                <a:schemeClr val="tx1">
                  <a:lumMod val="50000"/>
                  <a:lumOff val="50000"/>
                </a:schemeClr>
              </a:solidFill>
              <a:latin typeface="Courier New" pitchFamily="49" charset="0"/>
              <a:ea typeface="msgothic" charset="0"/>
              <a:cs typeface="msgothic" charset="0"/>
            </a:endParaRPr>
          </a:p>
        </p:txBody>
      </p:sp>
      <p:sp>
        <p:nvSpPr>
          <p:cNvPr id="5" name="Text Box 4"/>
          <p:cNvSpPr txBox="1">
            <a:spLocks noChangeArrowheads="1"/>
          </p:cNvSpPr>
          <p:nvPr/>
        </p:nvSpPr>
        <p:spPr bwMode="auto">
          <a:xfrm>
            <a:off x="279400" y="2598645"/>
            <a:ext cx="8340725" cy="4183155"/>
          </a:xfrm>
          <a:prstGeom prst="rect">
            <a:avLst/>
          </a:prstGeom>
          <a:solidFill>
            <a:srgbClr val="F6F5BD"/>
          </a:solidFill>
          <a:ln w="12700">
            <a:noFill/>
            <a:miter lim="800000"/>
            <a:headEnd/>
            <a:tailEnd type="none" w="sm" len="sm"/>
          </a:ln>
          <a:effectLst/>
        </p:spPr>
        <p:txBody>
          <a:bodyPr wrap="square" lIns="45720" rIns="45720">
            <a:normAutofit/>
          </a:bodyPr>
          <a:lstStyle/>
          <a:p>
            <a:endParaRPr lang="is-IS" sz="1600" dirty="0">
              <a:solidFill>
                <a:srgbClr val="000000"/>
              </a:solidFill>
              <a:latin typeface="Menlo-Regular"/>
            </a:endParaRPr>
          </a:p>
        </p:txBody>
      </p:sp>
      <p:sp>
        <p:nvSpPr>
          <p:cNvPr id="6" name="Rectangle 5"/>
          <p:cNvSpPr>
            <a:spLocks noChangeArrowheads="1"/>
          </p:cNvSpPr>
          <p:nvPr/>
        </p:nvSpPr>
        <p:spPr bwMode="auto">
          <a:xfrm>
            <a:off x="7127740" y="6477000"/>
            <a:ext cx="1482860" cy="357663"/>
          </a:xfrm>
          <a:prstGeom prst="rect">
            <a:avLst/>
          </a:prstGeom>
          <a:noFill/>
          <a:ln w="3240">
            <a:noFill/>
            <a:miter lim="800000"/>
            <a:headEnd/>
            <a:tailEnd/>
          </a:ln>
          <a:effectLst/>
        </p:spPr>
        <p:txBody>
          <a:bodyPr wrap="none" lIns="90000" tIns="46800" rIns="90000" bIns="46800">
            <a:spAutoFit/>
          </a:bodyPr>
          <a:lstStyle/>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i="1" dirty="0" err="1">
                <a:solidFill>
                  <a:schemeClr val="tx1">
                    <a:lumMod val="50000"/>
                    <a:lumOff val="50000"/>
                  </a:schemeClr>
                </a:solidFill>
                <a:latin typeface="Courier New" pitchFamily="49" charset="0"/>
                <a:ea typeface="msgothic" charset="0"/>
                <a:cs typeface="msgothic" charset="0"/>
              </a:rPr>
              <a:t>shellex.c</a:t>
            </a:r>
            <a:endParaRPr lang="en-GB" sz="1800" b="1" i="1" dirty="0">
              <a:solidFill>
                <a:schemeClr val="tx1">
                  <a:lumMod val="50000"/>
                  <a:lumOff val="50000"/>
                </a:schemeClr>
              </a:solidFill>
              <a:latin typeface="Courier New" pitchFamily="49" charset="0"/>
              <a:ea typeface="msgothic" charset="0"/>
              <a:cs typeface="msgothic" charset="0"/>
            </a:endParaRPr>
          </a:p>
        </p:txBody>
      </p:sp>
      <p:sp>
        <p:nvSpPr>
          <p:cNvPr id="2" name="TextBox 1"/>
          <p:cNvSpPr txBox="1"/>
          <p:nvPr/>
        </p:nvSpPr>
        <p:spPr>
          <a:xfrm>
            <a:off x="2392013" y="2810493"/>
            <a:ext cx="4800600" cy="1200329"/>
          </a:xfrm>
          <a:prstGeom prst="rect">
            <a:avLst/>
          </a:prstGeom>
          <a:solidFill>
            <a:srgbClr val="DEDFF5"/>
          </a:solidFill>
        </p:spPr>
        <p:txBody>
          <a:bodyPr wrap="square" rtlCol="0">
            <a:spAutoFit/>
          </a:bodyPr>
          <a:lstStyle/>
          <a:p>
            <a:r>
              <a:rPr lang="en-US" dirty="0" err="1">
                <a:latin typeface="Courier New" panose="02070309020205020404" pitchFamily="49" charset="0"/>
                <a:cs typeface="Courier New" panose="02070309020205020404" pitchFamily="49" charset="0"/>
              </a:rPr>
              <a:t>parseline</a:t>
            </a:r>
            <a:r>
              <a:rPr lang="en-US" dirty="0">
                <a:latin typeface="Calibri" pitchFamily="34" charset="0"/>
              </a:rPr>
              <a:t> </a:t>
            </a:r>
            <a:r>
              <a:rPr lang="en-US" b="0" dirty="0">
                <a:latin typeface="Calibri" pitchFamily="34" charset="0"/>
              </a:rPr>
              <a:t>will parse ‘</a:t>
            </a:r>
            <a:r>
              <a:rPr lang="en-US" b="0" dirty="0" err="1">
                <a:latin typeface="Calibri" pitchFamily="34" charset="0"/>
              </a:rPr>
              <a:t>buf</a:t>
            </a:r>
            <a:r>
              <a:rPr lang="en-US" b="0" dirty="0">
                <a:latin typeface="Calibri" pitchFamily="34" charset="0"/>
              </a:rPr>
              <a:t>’ into ‘</a:t>
            </a:r>
            <a:r>
              <a:rPr lang="en-US" b="0" dirty="0" err="1">
                <a:latin typeface="Calibri" pitchFamily="34" charset="0"/>
              </a:rPr>
              <a:t>argv</a:t>
            </a:r>
            <a:r>
              <a:rPr lang="en-US" b="0" dirty="0">
                <a:latin typeface="Calibri" pitchFamily="34" charset="0"/>
              </a:rPr>
              <a:t>’ and return whether or not input line ended in ‘&amp;’</a:t>
            </a:r>
          </a:p>
        </p:txBody>
      </p:sp>
    </p:spTree>
    <p:extLst>
      <p:ext uri="{BB962C8B-B14F-4D97-AF65-F5344CB8AC3E}">
        <p14:creationId xmlns:p14="http://schemas.microsoft.com/office/powerpoint/2010/main" val="1663261858"/>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4770" name="Rectangle 2"/>
          <p:cNvSpPr>
            <a:spLocks noGrp="1" noChangeArrowheads="1"/>
          </p:cNvSpPr>
          <p:nvPr>
            <p:ph type="title"/>
          </p:nvPr>
        </p:nvSpPr>
        <p:spPr>
          <a:xfrm>
            <a:off x="304800" y="158299"/>
            <a:ext cx="6757988" cy="781050"/>
          </a:xfrm>
        </p:spPr>
        <p:txBody>
          <a:bodyPr/>
          <a:lstStyle/>
          <a:p>
            <a:r>
              <a:rPr lang="en-US" dirty="0"/>
              <a:t>Simple Shell </a:t>
            </a:r>
            <a:r>
              <a:rPr lang="en-US" dirty="0">
                <a:latin typeface="Courier New" pitchFamily="49" charset="0"/>
              </a:rPr>
              <a:t>eval</a:t>
            </a:r>
            <a:r>
              <a:rPr lang="en-US" dirty="0"/>
              <a:t> Function</a:t>
            </a:r>
          </a:p>
        </p:txBody>
      </p:sp>
      <p:sp>
        <p:nvSpPr>
          <p:cNvPr id="544772" name="Text Box 4"/>
          <p:cNvSpPr txBox="1">
            <a:spLocks noChangeArrowheads="1"/>
          </p:cNvSpPr>
          <p:nvPr/>
        </p:nvSpPr>
        <p:spPr bwMode="auto">
          <a:xfrm>
            <a:off x="279400" y="914400"/>
            <a:ext cx="8340725" cy="5867400"/>
          </a:xfrm>
          <a:prstGeom prst="rect">
            <a:avLst/>
          </a:prstGeom>
          <a:solidFill>
            <a:srgbClr val="F6F5BD"/>
          </a:solidFill>
          <a:ln w="12700">
            <a:solidFill>
              <a:schemeClr val="tx1"/>
            </a:solidFill>
            <a:miter lim="800000"/>
            <a:headEnd/>
            <a:tailEnd type="none" w="sm" len="sm"/>
          </a:ln>
          <a:effectLst/>
        </p:spPr>
        <p:txBody>
          <a:bodyPr wrap="square" lIns="45720" rIns="45720">
            <a:normAutofit fontScale="92500" lnSpcReduction="20000"/>
          </a:bodyPr>
          <a:lstStyle/>
          <a:p>
            <a:r>
              <a:rPr lang="en-US" sz="1600" dirty="0">
                <a:solidFill>
                  <a:srgbClr val="2D961E"/>
                </a:solidFill>
                <a:latin typeface="Courier New"/>
                <a:cs typeface="Courier New"/>
              </a:rPr>
              <a:t>void</a:t>
            </a:r>
            <a:r>
              <a:rPr lang="en-US" sz="1600" dirty="0">
                <a:solidFill>
                  <a:srgbClr val="000000"/>
                </a:solidFill>
                <a:latin typeface="Courier New"/>
                <a:cs typeface="Courier New"/>
              </a:rPr>
              <a:t> </a:t>
            </a:r>
            <a:r>
              <a:rPr lang="en-US" sz="1600" dirty="0" err="1">
                <a:solidFill>
                  <a:srgbClr val="4A00FF"/>
                </a:solidFill>
                <a:latin typeface="Courier New"/>
                <a:cs typeface="Courier New"/>
              </a:rPr>
              <a:t>eval</a:t>
            </a:r>
            <a:r>
              <a:rPr lang="en-US" sz="1600" dirty="0">
                <a:solidFill>
                  <a:srgbClr val="000000"/>
                </a:solidFill>
                <a:latin typeface="Courier New"/>
                <a:cs typeface="Courier New"/>
              </a:rPr>
              <a:t>(</a:t>
            </a:r>
            <a:r>
              <a:rPr lang="en-US" sz="1600" dirty="0">
                <a:solidFill>
                  <a:srgbClr val="2D961E"/>
                </a:solidFill>
                <a:latin typeface="Courier New"/>
                <a:cs typeface="Courier New"/>
              </a:rPr>
              <a:t>char</a:t>
            </a:r>
            <a:r>
              <a:rPr lang="en-US" sz="1600" dirty="0">
                <a:solidFill>
                  <a:srgbClr val="000000"/>
                </a:solidFill>
                <a:latin typeface="Courier New"/>
                <a:cs typeface="Courier New"/>
              </a:rPr>
              <a:t> *</a:t>
            </a:r>
            <a:r>
              <a:rPr lang="en-US" sz="1600" dirty="0" err="1">
                <a:solidFill>
                  <a:srgbClr val="C1651C"/>
                </a:solidFill>
                <a:latin typeface="Courier New"/>
                <a:cs typeface="Courier New"/>
              </a:rPr>
              <a:t>cmdline</a:t>
            </a:r>
            <a:r>
              <a:rPr lang="en-US" sz="1600" dirty="0">
                <a:solidFill>
                  <a:srgbClr val="000000"/>
                </a:solidFill>
                <a:latin typeface="Courier New"/>
                <a:cs typeface="Courier New"/>
              </a:rPr>
              <a:t>)</a:t>
            </a:r>
          </a:p>
          <a:p>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2D961E"/>
                </a:solidFill>
                <a:latin typeface="Courier New"/>
                <a:cs typeface="Courier New"/>
              </a:rPr>
              <a:t>char</a:t>
            </a:r>
            <a:r>
              <a:rPr lang="en-US" sz="1600" dirty="0">
                <a:solidFill>
                  <a:srgbClr val="000000"/>
                </a:solidFill>
                <a:latin typeface="Courier New"/>
                <a:cs typeface="Courier New"/>
              </a:rPr>
              <a:t> *</a:t>
            </a:r>
            <a:r>
              <a:rPr lang="en-US" sz="1600" dirty="0" err="1">
                <a:solidFill>
                  <a:srgbClr val="C1651C"/>
                </a:solidFill>
                <a:latin typeface="Courier New"/>
                <a:cs typeface="Courier New"/>
              </a:rPr>
              <a:t>argv</a:t>
            </a:r>
            <a:r>
              <a:rPr lang="en-US" sz="1600" dirty="0">
                <a:solidFill>
                  <a:srgbClr val="000000"/>
                </a:solidFill>
                <a:latin typeface="Courier New"/>
                <a:cs typeface="Courier New"/>
              </a:rPr>
              <a:t>[MAXARGS]; </a:t>
            </a:r>
            <a:r>
              <a:rPr lang="en-US" sz="1600" dirty="0">
                <a:solidFill>
                  <a:srgbClr val="CB2418"/>
                </a:solidFill>
                <a:latin typeface="Courier New"/>
                <a:cs typeface="Courier New"/>
              </a:rPr>
              <a:t>/* Argument list </a:t>
            </a:r>
            <a:r>
              <a:rPr lang="en-US" sz="1600" dirty="0" err="1">
                <a:solidFill>
                  <a:srgbClr val="CB2418"/>
                </a:solidFill>
                <a:latin typeface="Courier New"/>
                <a:cs typeface="Courier New"/>
              </a:rPr>
              <a:t>execve</a:t>
            </a:r>
            <a:r>
              <a:rPr lang="en-US" sz="1600" dirty="0">
                <a:solidFill>
                  <a:srgbClr val="CB2418"/>
                </a:solidFill>
                <a:latin typeface="Courier New"/>
                <a:cs typeface="Courier New"/>
              </a:rPr>
              <a:t>()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a:solidFill>
                  <a:srgbClr val="2D961E"/>
                </a:solidFill>
                <a:latin typeface="Courier New"/>
                <a:cs typeface="Courier New"/>
              </a:rPr>
              <a:t>char</a:t>
            </a:r>
            <a:r>
              <a:rPr lang="en-US" sz="1600" dirty="0">
                <a:solidFill>
                  <a:srgbClr val="000000"/>
                </a:solidFill>
                <a:latin typeface="Courier New"/>
                <a:cs typeface="Courier New"/>
              </a:rPr>
              <a:t> </a:t>
            </a:r>
            <a:r>
              <a:rPr lang="en-US" sz="1600" dirty="0" err="1">
                <a:solidFill>
                  <a:srgbClr val="C1651C"/>
                </a:solidFill>
                <a:latin typeface="Courier New"/>
                <a:cs typeface="Courier New"/>
              </a:rPr>
              <a:t>buf</a:t>
            </a:r>
            <a:r>
              <a:rPr lang="en-US" sz="1600" dirty="0">
                <a:solidFill>
                  <a:srgbClr val="000000"/>
                </a:solidFill>
                <a:latin typeface="Courier New"/>
                <a:cs typeface="Courier New"/>
              </a:rPr>
              <a:t>[MAXLINE];   </a:t>
            </a:r>
            <a:r>
              <a:rPr lang="en-US" sz="1600" dirty="0">
                <a:solidFill>
                  <a:srgbClr val="CB2418"/>
                </a:solidFill>
                <a:latin typeface="Courier New"/>
                <a:cs typeface="Courier New"/>
              </a:rPr>
              <a:t>/* Holds modified command line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err="1">
                <a:solidFill>
                  <a:srgbClr val="2D961E"/>
                </a:solidFill>
                <a:latin typeface="Courier New"/>
                <a:cs typeface="Courier New"/>
              </a:rPr>
              <a:t>int</a:t>
            </a:r>
            <a:r>
              <a:rPr lang="en-US" sz="1600" dirty="0">
                <a:solidFill>
                  <a:srgbClr val="000000"/>
                </a:solidFill>
                <a:latin typeface="Courier New"/>
                <a:cs typeface="Courier New"/>
              </a:rPr>
              <a:t> </a:t>
            </a:r>
            <a:r>
              <a:rPr lang="en-US" sz="1600" dirty="0" err="1">
                <a:solidFill>
                  <a:srgbClr val="C1651C"/>
                </a:solidFill>
                <a:latin typeface="Courier New"/>
                <a:cs typeface="Courier New"/>
              </a:rPr>
              <a:t>bg</a:t>
            </a:r>
            <a:r>
              <a:rPr lang="en-US" sz="1600" dirty="0">
                <a:solidFill>
                  <a:srgbClr val="000000"/>
                </a:solidFill>
                <a:latin typeface="Courier New"/>
                <a:cs typeface="Courier New"/>
              </a:rPr>
              <a:t>;              </a:t>
            </a:r>
            <a:r>
              <a:rPr lang="en-US" sz="1600" dirty="0">
                <a:solidFill>
                  <a:srgbClr val="CB2418"/>
                </a:solidFill>
                <a:latin typeface="Courier New"/>
                <a:cs typeface="Courier New"/>
              </a:rPr>
              <a:t>/* Should the job run in </a:t>
            </a:r>
            <a:r>
              <a:rPr lang="en-US" sz="1600" dirty="0" err="1">
                <a:solidFill>
                  <a:srgbClr val="CB2418"/>
                </a:solidFill>
                <a:latin typeface="Courier New"/>
                <a:cs typeface="Courier New"/>
              </a:rPr>
              <a:t>bg</a:t>
            </a:r>
            <a:r>
              <a:rPr lang="en-US" sz="1600" dirty="0">
                <a:solidFill>
                  <a:srgbClr val="CB2418"/>
                </a:solidFill>
                <a:latin typeface="Courier New"/>
                <a:cs typeface="Courier New"/>
              </a:rPr>
              <a:t> or </a:t>
            </a:r>
            <a:r>
              <a:rPr lang="en-US" sz="1600" dirty="0" err="1">
                <a:solidFill>
                  <a:srgbClr val="CB2418"/>
                </a:solidFill>
                <a:latin typeface="Courier New"/>
                <a:cs typeface="Courier New"/>
              </a:rPr>
              <a:t>fg</a:t>
            </a:r>
            <a:r>
              <a:rPr lang="en-US" sz="1600" dirty="0">
                <a:solidFill>
                  <a:srgbClr val="CB2418"/>
                </a:solidFill>
                <a:latin typeface="Courier New"/>
                <a:cs typeface="Courier New"/>
              </a:rPr>
              <a:t>? */</a:t>
            </a:r>
            <a:endParaRPr lang="en-US" sz="1600" dirty="0">
              <a:solidFill>
                <a:srgbClr val="000000"/>
              </a:solidFill>
              <a:latin typeface="Courier New"/>
              <a:cs typeface="Courier New"/>
            </a:endParaRPr>
          </a:p>
          <a:p>
            <a:r>
              <a:rPr lang="fi-FI" sz="1600" dirty="0">
                <a:solidFill>
                  <a:srgbClr val="000000"/>
                </a:solidFill>
                <a:latin typeface="Courier New"/>
                <a:cs typeface="Courier New"/>
              </a:rPr>
              <a:t>    </a:t>
            </a:r>
            <a:r>
              <a:rPr lang="fi-FI" sz="1600" dirty="0" err="1">
                <a:solidFill>
                  <a:srgbClr val="2D961E"/>
                </a:solidFill>
                <a:latin typeface="Courier New"/>
                <a:cs typeface="Courier New"/>
              </a:rPr>
              <a:t>pid_t</a:t>
            </a:r>
            <a:r>
              <a:rPr lang="fi-FI" sz="1600" dirty="0">
                <a:solidFill>
                  <a:srgbClr val="000000"/>
                </a:solidFill>
                <a:latin typeface="Courier New"/>
                <a:cs typeface="Courier New"/>
              </a:rPr>
              <a:t> </a:t>
            </a:r>
            <a:r>
              <a:rPr lang="fi-FI" sz="1600" dirty="0" err="1">
                <a:solidFill>
                  <a:srgbClr val="C1651C"/>
                </a:solidFill>
                <a:latin typeface="Courier New"/>
                <a:cs typeface="Courier New"/>
              </a:rPr>
              <a:t>pid</a:t>
            </a:r>
            <a:r>
              <a:rPr lang="fi-FI" sz="1600" dirty="0">
                <a:solidFill>
                  <a:srgbClr val="000000"/>
                </a:solidFill>
                <a:latin typeface="Courier New"/>
                <a:cs typeface="Courier New"/>
              </a:rPr>
              <a:t>;           </a:t>
            </a:r>
            <a:r>
              <a:rPr lang="fi-FI" sz="1600" dirty="0">
                <a:solidFill>
                  <a:srgbClr val="CB2418"/>
                </a:solidFill>
                <a:latin typeface="Courier New"/>
                <a:cs typeface="Courier New"/>
              </a:rPr>
              <a:t>/* </a:t>
            </a:r>
            <a:r>
              <a:rPr lang="fi-FI" sz="1600" dirty="0" err="1">
                <a:solidFill>
                  <a:srgbClr val="CB2418"/>
                </a:solidFill>
                <a:latin typeface="Courier New"/>
                <a:cs typeface="Courier New"/>
              </a:rPr>
              <a:t>Process</a:t>
            </a:r>
            <a:r>
              <a:rPr lang="fi-FI" sz="1600" dirty="0">
                <a:solidFill>
                  <a:srgbClr val="CB2418"/>
                </a:solidFill>
                <a:latin typeface="Courier New"/>
                <a:cs typeface="Courier New"/>
              </a:rPr>
              <a:t> id */</a:t>
            </a:r>
            <a:endParaRPr lang="fi-FI" sz="1600" dirty="0">
              <a:solidFill>
                <a:srgbClr val="000000"/>
              </a:solidFill>
              <a:latin typeface="Courier New"/>
              <a:cs typeface="Courier New"/>
            </a:endParaRPr>
          </a:p>
          <a:p>
            <a:endParaRPr lang="fi-FI" sz="1600" dirty="0">
              <a:solidFill>
                <a:srgbClr val="000000"/>
              </a:solidFill>
              <a:latin typeface="Courier New"/>
              <a:cs typeface="Courier New"/>
            </a:endParaRPr>
          </a:p>
          <a:p>
            <a:r>
              <a:rPr lang="fi-FI" sz="1600" dirty="0">
                <a:solidFill>
                  <a:srgbClr val="000000"/>
                </a:solidFill>
                <a:latin typeface="Courier New"/>
                <a:cs typeface="Courier New"/>
              </a:rPr>
              <a:t>    </a:t>
            </a:r>
            <a:r>
              <a:rPr lang="fi-FI" sz="1600" dirty="0" err="1">
                <a:solidFill>
                  <a:srgbClr val="000000"/>
                </a:solidFill>
                <a:latin typeface="Courier New"/>
                <a:cs typeface="Courier New"/>
              </a:rPr>
              <a:t>strcpy(buf</a:t>
            </a:r>
            <a:r>
              <a:rPr lang="fi-FI" sz="1600" dirty="0">
                <a:solidFill>
                  <a:srgbClr val="000000"/>
                </a:solidFill>
                <a:latin typeface="Courier New"/>
                <a:cs typeface="Courier New"/>
              </a:rPr>
              <a:t>, </a:t>
            </a:r>
            <a:r>
              <a:rPr lang="fi-FI" sz="1600" dirty="0" err="1">
                <a:solidFill>
                  <a:srgbClr val="000000"/>
                </a:solidFill>
                <a:latin typeface="Courier New"/>
                <a:cs typeface="Courier New"/>
              </a:rPr>
              <a:t>cmdline</a:t>
            </a:r>
            <a:r>
              <a:rPr lang="fi-FI" sz="1600" dirty="0">
                <a:solidFill>
                  <a:srgbClr val="000000"/>
                </a:solidFill>
                <a:latin typeface="Courier New"/>
                <a:cs typeface="Courier New"/>
              </a:rPr>
              <a:t>);</a:t>
            </a:r>
          </a:p>
          <a:p>
            <a:r>
              <a:rPr lang="fi-FI" sz="1600" dirty="0">
                <a:solidFill>
                  <a:srgbClr val="000000"/>
                </a:solidFill>
                <a:latin typeface="Courier New"/>
                <a:cs typeface="Courier New"/>
              </a:rPr>
              <a:t>    </a:t>
            </a:r>
            <a:r>
              <a:rPr lang="fi-FI" sz="1600" dirty="0" err="1">
                <a:solidFill>
                  <a:srgbClr val="000000"/>
                </a:solidFill>
                <a:latin typeface="Courier New"/>
                <a:cs typeface="Courier New"/>
              </a:rPr>
              <a:t>bg</a:t>
            </a:r>
            <a:r>
              <a:rPr lang="fi-FI" sz="1600" dirty="0">
                <a:solidFill>
                  <a:srgbClr val="000000"/>
                </a:solidFill>
                <a:latin typeface="Courier New"/>
                <a:cs typeface="Courier New"/>
              </a:rPr>
              <a:t> = </a:t>
            </a:r>
            <a:r>
              <a:rPr lang="fi-FI" sz="1600" dirty="0" err="1">
                <a:solidFill>
                  <a:srgbClr val="000000"/>
                </a:solidFill>
                <a:latin typeface="Courier New"/>
                <a:cs typeface="Courier New"/>
              </a:rPr>
              <a:t>parseline(buf</a:t>
            </a:r>
            <a:r>
              <a:rPr lang="fi-FI" sz="1600" dirty="0">
                <a:solidFill>
                  <a:srgbClr val="000000"/>
                </a:solidFill>
                <a:latin typeface="Courier New"/>
                <a:cs typeface="Courier New"/>
              </a:rPr>
              <a:t>, </a:t>
            </a:r>
            <a:r>
              <a:rPr lang="fi-FI" sz="1600" dirty="0" err="1">
                <a:solidFill>
                  <a:srgbClr val="000000"/>
                </a:solidFill>
                <a:latin typeface="Courier New"/>
                <a:cs typeface="Courier New"/>
              </a:rPr>
              <a:t>argv</a:t>
            </a:r>
            <a:r>
              <a:rPr lang="fi-FI"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[0] == </a:t>
            </a:r>
            <a:r>
              <a:rPr lang="en-US" sz="1600" dirty="0">
                <a:solidFill>
                  <a:srgbClr val="2C9290"/>
                </a:solidFill>
                <a:latin typeface="Courier New"/>
                <a:cs typeface="Courier New"/>
              </a:rPr>
              <a:t>NULL</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C200FF"/>
                </a:solidFill>
                <a:latin typeface="Courier New"/>
                <a:cs typeface="Courier New"/>
              </a:rPr>
              <a:t>return</a:t>
            </a:r>
            <a:r>
              <a:rPr lang="en-US" sz="1600" dirty="0">
                <a:solidFill>
                  <a:srgbClr val="000000"/>
                </a:solidFill>
                <a:latin typeface="Courier New"/>
                <a:cs typeface="Courier New"/>
              </a:rPr>
              <a:t>;   </a:t>
            </a:r>
            <a:r>
              <a:rPr lang="en-US" sz="1600" dirty="0">
                <a:solidFill>
                  <a:srgbClr val="CB2418"/>
                </a:solidFill>
                <a:latin typeface="Courier New"/>
                <a:cs typeface="Courier New"/>
              </a:rPr>
              <a:t>/* Ignore empty lines */</a:t>
            </a:r>
            <a:endParaRPr lang="en-US" sz="1600" dirty="0">
              <a:solidFill>
                <a:srgbClr val="000000"/>
              </a:solidFill>
              <a:latin typeface="Courier New"/>
              <a:cs typeface="Courier New"/>
            </a:endParaRPr>
          </a:p>
          <a:p>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builtin_command</a:t>
            </a:r>
            <a:r>
              <a:rPr lang="en-US" sz="1600" dirty="0">
                <a:solidFill>
                  <a:srgbClr val="000000"/>
                </a:solidFill>
                <a:latin typeface="Courier New"/>
                <a:cs typeface="Courier New"/>
              </a:rPr>
              <a:t>(</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 {</a:t>
            </a: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pid</a:t>
            </a:r>
            <a:r>
              <a:rPr lang="en-US" sz="1600" dirty="0">
                <a:solidFill>
                  <a:srgbClr val="000000"/>
                </a:solidFill>
                <a:latin typeface="Courier New"/>
                <a:cs typeface="Courier New"/>
              </a:rPr>
              <a:t> = Fork()) == 0) {   </a:t>
            </a:r>
            <a:r>
              <a:rPr lang="en-US" sz="1600" dirty="0">
                <a:solidFill>
                  <a:srgbClr val="CB2418"/>
                </a:solidFill>
                <a:latin typeface="Courier New"/>
                <a:cs typeface="Courier New"/>
              </a:rPr>
              <a:t>/* Child runs user job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execve</a:t>
            </a:r>
            <a:r>
              <a:rPr lang="en-US" sz="1600" dirty="0">
                <a:solidFill>
                  <a:srgbClr val="000000"/>
                </a:solidFill>
                <a:latin typeface="Courier New"/>
                <a:cs typeface="Courier New"/>
              </a:rPr>
              <a:t>(</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[0], </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 environ) &lt; 0) {</a:t>
            </a: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printf</a:t>
            </a:r>
            <a:r>
              <a:rPr lang="en-US" sz="1600" dirty="0">
                <a:solidFill>
                  <a:srgbClr val="000000"/>
                </a:solidFill>
                <a:latin typeface="Courier New"/>
                <a:cs typeface="Courier New"/>
              </a:rPr>
              <a:t>(</a:t>
            </a:r>
            <a:r>
              <a:rPr lang="en-US" sz="1600" dirty="0">
                <a:solidFill>
                  <a:srgbClr val="9D206F"/>
                </a:solidFill>
                <a:latin typeface="Courier New"/>
                <a:cs typeface="Courier New"/>
              </a:rPr>
              <a:t>"%s: Command not found.\n"</a:t>
            </a:r>
            <a:r>
              <a:rPr lang="en-US" sz="1600" dirty="0">
                <a:solidFill>
                  <a:srgbClr val="000000"/>
                </a:solidFill>
                <a:latin typeface="Courier New"/>
                <a:cs typeface="Courier New"/>
              </a:rPr>
              <a:t>, </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[0]);</a:t>
            </a:r>
          </a:p>
          <a:p>
            <a:r>
              <a:rPr lang="en-US" sz="1600" dirty="0">
                <a:solidFill>
                  <a:srgbClr val="000000"/>
                </a:solidFill>
                <a:latin typeface="Courier New"/>
                <a:cs typeface="Courier New"/>
              </a:rPr>
              <a:t>                exit(0);</a:t>
            </a:r>
          </a:p>
          <a:p>
            <a:r>
              <a:rPr lang="en-US" sz="1600" dirty="0">
                <a:solidFill>
                  <a:srgbClr val="000000"/>
                </a:solidFill>
                <a:latin typeface="Courier New"/>
                <a:cs typeface="Courier New"/>
              </a:rPr>
              <a:t>            }</a:t>
            </a:r>
          </a:p>
          <a:p>
            <a:r>
              <a:rPr lang="en-US" sz="1600" dirty="0">
                <a:solidFill>
                  <a:srgbClr val="000000"/>
                </a:solidFill>
                <a:latin typeface="Courier New"/>
                <a:cs typeface="Courier New"/>
              </a:rPr>
              <a:t>        }</a:t>
            </a:r>
          </a:p>
          <a:p>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a:solidFill>
                  <a:srgbClr val="CB2418"/>
                </a:solidFill>
                <a:latin typeface="Courier New"/>
                <a:cs typeface="Courier New"/>
              </a:rPr>
              <a:t>/* Parent waits for foreground job to terminate */</a:t>
            </a:r>
            <a:endParaRPr lang="en-US" sz="1600" dirty="0">
              <a:solidFill>
                <a:srgbClr val="000000"/>
              </a:solidFill>
              <a:latin typeface="Courier New"/>
              <a:cs typeface="Courier New"/>
            </a:endParaRPr>
          </a:p>
          <a:p>
            <a:r>
              <a:rPr lang="de-DE" sz="1600" dirty="0">
                <a:solidFill>
                  <a:srgbClr val="000000"/>
                </a:solidFill>
                <a:latin typeface="Courier New"/>
                <a:cs typeface="Courier New"/>
              </a:rPr>
              <a:t>	</a:t>
            </a:r>
            <a:r>
              <a:rPr lang="de-DE" sz="1600" dirty="0" err="1">
                <a:solidFill>
                  <a:srgbClr val="C200FF"/>
                </a:solidFill>
                <a:latin typeface="Courier New"/>
                <a:cs typeface="Courier New"/>
              </a:rPr>
              <a:t>if</a:t>
            </a:r>
            <a:r>
              <a:rPr lang="de-DE" sz="1600" dirty="0">
                <a:solidFill>
                  <a:srgbClr val="000000"/>
                </a:solidFill>
                <a:latin typeface="Courier New"/>
                <a:cs typeface="Courier New"/>
              </a:rPr>
              <a:t> (!</a:t>
            </a:r>
            <a:r>
              <a:rPr lang="de-DE" sz="1600" dirty="0" err="1">
                <a:solidFill>
                  <a:srgbClr val="000000"/>
                </a:solidFill>
                <a:latin typeface="Courier New"/>
                <a:cs typeface="Courier New"/>
              </a:rPr>
              <a:t>bg</a:t>
            </a:r>
            <a:r>
              <a:rPr lang="de-DE" sz="1600" dirty="0">
                <a:solidFill>
                  <a:srgbClr val="000000"/>
                </a:solidFill>
                <a:latin typeface="Courier New"/>
                <a:cs typeface="Courier New"/>
              </a:rPr>
              <a:t>) {</a:t>
            </a:r>
          </a:p>
          <a:p>
            <a:r>
              <a:rPr lang="fr-FR" sz="1600" dirty="0">
                <a:solidFill>
                  <a:srgbClr val="000000"/>
                </a:solidFill>
                <a:latin typeface="Courier New"/>
                <a:cs typeface="Courier New"/>
              </a:rPr>
              <a:t>            </a:t>
            </a:r>
            <a:r>
              <a:rPr lang="fr-FR" sz="1600" dirty="0" err="1">
                <a:solidFill>
                  <a:srgbClr val="2D961E"/>
                </a:solidFill>
                <a:latin typeface="Courier New"/>
                <a:cs typeface="Courier New"/>
              </a:rPr>
              <a:t>int</a:t>
            </a:r>
            <a:r>
              <a:rPr lang="fr-FR" sz="1600" dirty="0">
                <a:solidFill>
                  <a:srgbClr val="000000"/>
                </a:solidFill>
                <a:latin typeface="Courier New"/>
                <a:cs typeface="Courier New"/>
              </a:rPr>
              <a:t> </a:t>
            </a:r>
            <a:r>
              <a:rPr lang="fr-FR" sz="1600" dirty="0" err="1">
                <a:solidFill>
                  <a:srgbClr val="C1651C"/>
                </a:solidFill>
                <a:latin typeface="Courier New"/>
                <a:cs typeface="Courier New"/>
              </a:rPr>
              <a:t>status</a:t>
            </a:r>
            <a:r>
              <a:rPr lang="fr-FR"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waitpid</a:t>
            </a:r>
            <a:r>
              <a:rPr lang="en-US" sz="1600" dirty="0">
                <a:solidFill>
                  <a:srgbClr val="000000"/>
                </a:solidFill>
                <a:latin typeface="Courier New"/>
                <a:cs typeface="Courier New"/>
              </a:rPr>
              <a:t>(</a:t>
            </a:r>
            <a:r>
              <a:rPr lang="en-US" sz="1600" dirty="0" err="1">
                <a:solidFill>
                  <a:srgbClr val="000000"/>
                </a:solidFill>
                <a:latin typeface="Courier New"/>
                <a:cs typeface="Courier New"/>
              </a:rPr>
              <a:t>pid</a:t>
            </a:r>
            <a:r>
              <a:rPr lang="en-US" sz="1600" dirty="0">
                <a:solidFill>
                  <a:srgbClr val="000000"/>
                </a:solidFill>
                <a:latin typeface="Courier New"/>
                <a:cs typeface="Courier New"/>
              </a:rPr>
              <a:t>, &amp;status, 0) &lt; 0)</a:t>
            </a: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unix_error</a:t>
            </a:r>
            <a:r>
              <a:rPr lang="en-US" sz="1600" dirty="0">
                <a:solidFill>
                  <a:srgbClr val="000000"/>
                </a:solidFill>
                <a:latin typeface="Courier New"/>
                <a:cs typeface="Courier New"/>
              </a:rPr>
              <a:t>(</a:t>
            </a:r>
            <a:r>
              <a:rPr lang="en-US" sz="1600" dirty="0">
                <a:solidFill>
                  <a:srgbClr val="9D206F"/>
                </a:solidFill>
                <a:latin typeface="Courier New"/>
                <a:cs typeface="Courier New"/>
              </a:rPr>
              <a:t>"</a:t>
            </a:r>
            <a:r>
              <a:rPr lang="en-US" sz="1600" dirty="0" err="1">
                <a:solidFill>
                  <a:srgbClr val="9D206F"/>
                </a:solidFill>
                <a:latin typeface="Courier New"/>
                <a:cs typeface="Courier New"/>
              </a:rPr>
              <a:t>waitfg</a:t>
            </a:r>
            <a:r>
              <a:rPr lang="en-US" sz="1600" dirty="0">
                <a:solidFill>
                  <a:srgbClr val="9D206F"/>
                </a:solidFill>
                <a:latin typeface="Courier New"/>
                <a:cs typeface="Courier New"/>
              </a:rPr>
              <a:t>: </a:t>
            </a:r>
            <a:r>
              <a:rPr lang="en-US" sz="1600" dirty="0" err="1">
                <a:solidFill>
                  <a:srgbClr val="9D206F"/>
                </a:solidFill>
                <a:latin typeface="Courier New"/>
                <a:cs typeface="Courier New"/>
              </a:rPr>
              <a:t>waitpid</a:t>
            </a:r>
            <a:r>
              <a:rPr lang="en-US" sz="1600" dirty="0">
                <a:solidFill>
                  <a:srgbClr val="9D206F"/>
                </a:solidFill>
                <a:latin typeface="Courier New"/>
                <a:cs typeface="Courier New"/>
              </a:rPr>
              <a:t> error"</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p>
          <a:p>
            <a:r>
              <a:rPr lang="hu-HU" sz="1600" dirty="0">
                <a:solidFill>
                  <a:srgbClr val="000000"/>
                </a:solidFill>
                <a:latin typeface="Courier New"/>
                <a:cs typeface="Courier New"/>
              </a:rPr>
              <a:t>        </a:t>
            </a:r>
            <a:r>
              <a:rPr lang="hu-HU" sz="1600" dirty="0">
                <a:solidFill>
                  <a:srgbClr val="C200FF"/>
                </a:solidFill>
                <a:latin typeface="Courier New"/>
                <a:cs typeface="Courier New"/>
              </a:rPr>
              <a:t>else</a:t>
            </a:r>
            <a:endParaRPr lang="hu-HU" sz="1600" dirty="0">
              <a:solidFill>
                <a:srgbClr val="000000"/>
              </a:solidFill>
              <a:latin typeface="Courier New"/>
              <a:cs typeface="Courier New"/>
            </a:endParaRPr>
          </a:p>
          <a:p>
            <a:r>
              <a:rPr lang="fi-FI" sz="1600" dirty="0">
                <a:solidFill>
                  <a:srgbClr val="000000"/>
                </a:solidFill>
                <a:latin typeface="Courier New"/>
                <a:cs typeface="Courier New"/>
              </a:rPr>
              <a:t>            </a:t>
            </a:r>
            <a:r>
              <a:rPr lang="fi-FI" sz="1600" dirty="0" err="1">
                <a:solidFill>
                  <a:srgbClr val="000000"/>
                </a:solidFill>
                <a:latin typeface="Courier New"/>
                <a:cs typeface="Courier New"/>
              </a:rPr>
              <a:t>printf(</a:t>
            </a:r>
            <a:r>
              <a:rPr lang="fi-FI" sz="1600" dirty="0" err="1">
                <a:solidFill>
                  <a:srgbClr val="9D206F"/>
                </a:solidFill>
                <a:latin typeface="Courier New"/>
                <a:cs typeface="Courier New"/>
              </a:rPr>
              <a:t>"%d</a:t>
            </a:r>
            <a:r>
              <a:rPr lang="fi-FI" sz="1600" dirty="0">
                <a:solidFill>
                  <a:srgbClr val="9D206F"/>
                </a:solidFill>
                <a:latin typeface="Courier New"/>
                <a:cs typeface="Courier New"/>
              </a:rPr>
              <a:t> %s"</a:t>
            </a:r>
            <a:r>
              <a:rPr lang="fi-FI" sz="1600" dirty="0">
                <a:solidFill>
                  <a:srgbClr val="000000"/>
                </a:solidFill>
                <a:latin typeface="Courier New"/>
                <a:cs typeface="Courier New"/>
              </a:rPr>
              <a:t>, </a:t>
            </a:r>
            <a:r>
              <a:rPr lang="fi-FI" sz="1600" dirty="0" err="1">
                <a:solidFill>
                  <a:srgbClr val="000000"/>
                </a:solidFill>
                <a:latin typeface="Courier New"/>
                <a:cs typeface="Courier New"/>
              </a:rPr>
              <a:t>pid</a:t>
            </a:r>
            <a:r>
              <a:rPr lang="fi-FI" sz="1600" dirty="0">
                <a:solidFill>
                  <a:srgbClr val="000000"/>
                </a:solidFill>
                <a:latin typeface="Courier New"/>
                <a:cs typeface="Courier New"/>
              </a:rPr>
              <a:t>, </a:t>
            </a:r>
            <a:r>
              <a:rPr lang="fi-FI" sz="1600" dirty="0" err="1">
                <a:solidFill>
                  <a:srgbClr val="000000"/>
                </a:solidFill>
                <a:latin typeface="Courier New"/>
                <a:cs typeface="Courier New"/>
              </a:rPr>
              <a:t>cmdline</a:t>
            </a:r>
            <a:r>
              <a:rPr lang="fi-FI" sz="1600" dirty="0">
                <a:solidFill>
                  <a:srgbClr val="000000"/>
                </a:solidFill>
                <a:latin typeface="Courier New"/>
                <a:cs typeface="Courier New"/>
              </a:rPr>
              <a:t>);</a:t>
            </a:r>
          </a:p>
          <a:p>
            <a:r>
              <a:rPr lang="fi-FI" sz="1600" dirty="0">
                <a:solidFill>
                  <a:srgbClr val="000000"/>
                </a:solidFill>
                <a:latin typeface="Courier New"/>
                <a:cs typeface="Courier New"/>
              </a:rPr>
              <a:t>    }</a:t>
            </a:r>
          </a:p>
          <a:p>
            <a:r>
              <a:rPr lang="is-IS" sz="1600" dirty="0">
                <a:solidFill>
                  <a:srgbClr val="000000"/>
                </a:solidFill>
                <a:latin typeface="Courier New"/>
                <a:cs typeface="Courier New"/>
              </a:rPr>
              <a:t>    </a:t>
            </a:r>
            <a:r>
              <a:rPr lang="is-IS" sz="1600" dirty="0">
                <a:solidFill>
                  <a:srgbClr val="C200FF"/>
                </a:solidFill>
                <a:latin typeface="Courier New"/>
                <a:cs typeface="Courier New"/>
              </a:rPr>
              <a:t>return</a:t>
            </a:r>
            <a:r>
              <a:rPr lang="is-IS" sz="1600" dirty="0">
                <a:solidFill>
                  <a:srgbClr val="000000"/>
                </a:solidFill>
                <a:latin typeface="Courier New"/>
                <a:cs typeface="Courier New"/>
              </a:rPr>
              <a:t>;</a:t>
            </a:r>
          </a:p>
          <a:p>
            <a:r>
              <a:rPr lang="is-IS" sz="1600" dirty="0">
                <a:solidFill>
                  <a:srgbClr val="000000"/>
                </a:solidFill>
                <a:latin typeface="Courier New"/>
                <a:cs typeface="Courier New"/>
              </a:rPr>
              <a:t>}</a:t>
            </a:r>
          </a:p>
        </p:txBody>
      </p:sp>
      <p:sp>
        <p:nvSpPr>
          <p:cNvPr id="4" name="Rectangle 3"/>
          <p:cNvSpPr>
            <a:spLocks noChangeArrowheads="1"/>
          </p:cNvSpPr>
          <p:nvPr/>
        </p:nvSpPr>
        <p:spPr bwMode="auto">
          <a:xfrm>
            <a:off x="7124565" y="6474937"/>
            <a:ext cx="1482860" cy="357663"/>
          </a:xfrm>
          <a:prstGeom prst="rect">
            <a:avLst/>
          </a:prstGeom>
          <a:noFill/>
          <a:ln w="3240">
            <a:noFill/>
            <a:miter lim="800000"/>
            <a:headEnd/>
            <a:tailEnd/>
          </a:ln>
          <a:effectLst/>
        </p:spPr>
        <p:txBody>
          <a:bodyPr wrap="none" lIns="90000" tIns="46800" rIns="90000" bIns="46800">
            <a:spAutoFit/>
          </a:bodyPr>
          <a:lstStyle/>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i="1" dirty="0" err="1">
                <a:solidFill>
                  <a:schemeClr val="tx1">
                    <a:lumMod val="50000"/>
                    <a:lumOff val="50000"/>
                  </a:schemeClr>
                </a:solidFill>
                <a:latin typeface="Courier New" pitchFamily="49" charset="0"/>
                <a:ea typeface="msgothic" charset="0"/>
                <a:cs typeface="msgothic" charset="0"/>
              </a:rPr>
              <a:t>shellex.c</a:t>
            </a:r>
            <a:endParaRPr lang="en-GB" sz="1800" b="1" i="1" dirty="0">
              <a:solidFill>
                <a:schemeClr val="tx1">
                  <a:lumMod val="50000"/>
                  <a:lumOff val="50000"/>
                </a:schemeClr>
              </a:solidFill>
              <a:latin typeface="Courier New" pitchFamily="49" charset="0"/>
              <a:ea typeface="msgothic" charset="0"/>
              <a:cs typeface="msgothic" charset="0"/>
            </a:endParaRPr>
          </a:p>
        </p:txBody>
      </p:sp>
      <p:sp>
        <p:nvSpPr>
          <p:cNvPr id="5" name="Text Box 4"/>
          <p:cNvSpPr txBox="1">
            <a:spLocks noChangeArrowheads="1"/>
          </p:cNvSpPr>
          <p:nvPr/>
        </p:nvSpPr>
        <p:spPr bwMode="auto">
          <a:xfrm>
            <a:off x="279400" y="3048000"/>
            <a:ext cx="8340725" cy="3733800"/>
          </a:xfrm>
          <a:prstGeom prst="rect">
            <a:avLst/>
          </a:prstGeom>
          <a:solidFill>
            <a:srgbClr val="F6F5BD"/>
          </a:solidFill>
          <a:ln w="12700">
            <a:noFill/>
            <a:miter lim="800000"/>
            <a:headEnd/>
            <a:tailEnd type="none" w="sm" len="sm"/>
          </a:ln>
          <a:effectLst/>
        </p:spPr>
        <p:txBody>
          <a:bodyPr wrap="square" lIns="45720" rIns="45720">
            <a:normAutofit/>
          </a:bodyPr>
          <a:lstStyle/>
          <a:p>
            <a:endParaRPr lang="is-IS" sz="1600" dirty="0">
              <a:solidFill>
                <a:srgbClr val="000000"/>
              </a:solidFill>
              <a:latin typeface="Menlo-Regular"/>
            </a:endParaRPr>
          </a:p>
        </p:txBody>
      </p:sp>
      <p:sp>
        <p:nvSpPr>
          <p:cNvPr id="6" name="Rectangle 5"/>
          <p:cNvSpPr>
            <a:spLocks noChangeArrowheads="1"/>
          </p:cNvSpPr>
          <p:nvPr/>
        </p:nvSpPr>
        <p:spPr bwMode="auto">
          <a:xfrm>
            <a:off x="7127740" y="6477000"/>
            <a:ext cx="1482860" cy="357663"/>
          </a:xfrm>
          <a:prstGeom prst="rect">
            <a:avLst/>
          </a:prstGeom>
          <a:noFill/>
          <a:ln w="3240">
            <a:noFill/>
            <a:miter lim="800000"/>
            <a:headEnd/>
            <a:tailEnd/>
          </a:ln>
          <a:effectLst/>
        </p:spPr>
        <p:txBody>
          <a:bodyPr wrap="none" lIns="90000" tIns="46800" rIns="90000" bIns="46800">
            <a:spAutoFit/>
          </a:bodyPr>
          <a:lstStyle/>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i="1" dirty="0" err="1">
                <a:solidFill>
                  <a:schemeClr val="tx1">
                    <a:lumMod val="50000"/>
                    <a:lumOff val="50000"/>
                  </a:schemeClr>
                </a:solidFill>
                <a:latin typeface="Courier New" pitchFamily="49" charset="0"/>
                <a:ea typeface="msgothic" charset="0"/>
                <a:cs typeface="msgothic" charset="0"/>
              </a:rPr>
              <a:t>shellex.c</a:t>
            </a:r>
            <a:endParaRPr lang="en-GB" sz="1800" b="1" i="1" dirty="0">
              <a:solidFill>
                <a:schemeClr val="tx1">
                  <a:lumMod val="50000"/>
                  <a:lumOff val="50000"/>
                </a:schemeClr>
              </a:solidFill>
              <a:latin typeface="Courier New" pitchFamily="49" charset="0"/>
              <a:ea typeface="msgothic" charset="0"/>
              <a:cs typeface="msgothic" charset="0"/>
            </a:endParaRPr>
          </a:p>
        </p:txBody>
      </p:sp>
      <p:sp>
        <p:nvSpPr>
          <p:cNvPr id="2" name="TextBox 1"/>
          <p:cNvSpPr txBox="1"/>
          <p:nvPr/>
        </p:nvSpPr>
        <p:spPr>
          <a:xfrm>
            <a:off x="5365791" y="2586335"/>
            <a:ext cx="2736309" cy="461665"/>
          </a:xfrm>
          <a:prstGeom prst="rect">
            <a:avLst/>
          </a:prstGeom>
          <a:solidFill>
            <a:srgbClr val="DEDFF5"/>
          </a:solidFill>
        </p:spPr>
        <p:txBody>
          <a:bodyPr wrap="square" rtlCol="0">
            <a:spAutoFit/>
          </a:bodyPr>
          <a:lstStyle/>
          <a:p>
            <a:r>
              <a:rPr lang="en-US" b="0" dirty="0">
                <a:latin typeface="+mn-lt"/>
                <a:cs typeface="Courier New" panose="02070309020205020404" pitchFamily="49" charset="0"/>
              </a:rPr>
              <a:t>Ignore empty lines.</a:t>
            </a:r>
            <a:endParaRPr lang="en-US" b="0" dirty="0">
              <a:latin typeface="+mn-lt"/>
            </a:endParaRPr>
          </a:p>
        </p:txBody>
      </p:sp>
    </p:spTree>
    <p:extLst>
      <p:ext uri="{BB962C8B-B14F-4D97-AF65-F5344CB8AC3E}">
        <p14:creationId xmlns:p14="http://schemas.microsoft.com/office/powerpoint/2010/main" val="3519067432"/>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4770" name="Rectangle 2"/>
          <p:cNvSpPr>
            <a:spLocks noGrp="1" noChangeArrowheads="1"/>
          </p:cNvSpPr>
          <p:nvPr>
            <p:ph type="title"/>
          </p:nvPr>
        </p:nvSpPr>
        <p:spPr>
          <a:xfrm>
            <a:off x="304800" y="158299"/>
            <a:ext cx="6757988" cy="781050"/>
          </a:xfrm>
        </p:spPr>
        <p:txBody>
          <a:bodyPr/>
          <a:lstStyle/>
          <a:p>
            <a:r>
              <a:rPr lang="en-US" dirty="0"/>
              <a:t>Simple Shell </a:t>
            </a:r>
            <a:r>
              <a:rPr lang="en-US" dirty="0">
                <a:latin typeface="Courier New" pitchFamily="49" charset="0"/>
              </a:rPr>
              <a:t>eval</a:t>
            </a:r>
            <a:r>
              <a:rPr lang="en-US" dirty="0"/>
              <a:t> Function</a:t>
            </a:r>
          </a:p>
        </p:txBody>
      </p:sp>
      <p:sp>
        <p:nvSpPr>
          <p:cNvPr id="544772" name="Text Box 4"/>
          <p:cNvSpPr txBox="1">
            <a:spLocks noChangeArrowheads="1"/>
          </p:cNvSpPr>
          <p:nvPr/>
        </p:nvSpPr>
        <p:spPr bwMode="auto">
          <a:xfrm>
            <a:off x="279400" y="914400"/>
            <a:ext cx="8340725" cy="5867400"/>
          </a:xfrm>
          <a:prstGeom prst="rect">
            <a:avLst/>
          </a:prstGeom>
          <a:solidFill>
            <a:srgbClr val="F6F5BD"/>
          </a:solidFill>
          <a:ln w="12700">
            <a:solidFill>
              <a:schemeClr val="tx1"/>
            </a:solidFill>
            <a:miter lim="800000"/>
            <a:headEnd/>
            <a:tailEnd type="none" w="sm" len="sm"/>
          </a:ln>
          <a:effectLst/>
        </p:spPr>
        <p:txBody>
          <a:bodyPr wrap="square" lIns="45720" rIns="45720">
            <a:normAutofit fontScale="92500" lnSpcReduction="20000"/>
          </a:bodyPr>
          <a:lstStyle/>
          <a:p>
            <a:r>
              <a:rPr lang="en-US" sz="1600" dirty="0">
                <a:solidFill>
                  <a:srgbClr val="2D961E"/>
                </a:solidFill>
                <a:latin typeface="Courier New"/>
                <a:cs typeface="Courier New"/>
              </a:rPr>
              <a:t>void</a:t>
            </a:r>
            <a:r>
              <a:rPr lang="en-US" sz="1600" dirty="0">
                <a:solidFill>
                  <a:srgbClr val="000000"/>
                </a:solidFill>
                <a:latin typeface="Courier New"/>
                <a:cs typeface="Courier New"/>
              </a:rPr>
              <a:t> </a:t>
            </a:r>
            <a:r>
              <a:rPr lang="en-US" sz="1600" dirty="0" err="1">
                <a:solidFill>
                  <a:srgbClr val="4A00FF"/>
                </a:solidFill>
                <a:latin typeface="Courier New"/>
                <a:cs typeface="Courier New"/>
              </a:rPr>
              <a:t>eval</a:t>
            </a:r>
            <a:r>
              <a:rPr lang="en-US" sz="1600" dirty="0">
                <a:solidFill>
                  <a:srgbClr val="000000"/>
                </a:solidFill>
                <a:latin typeface="Courier New"/>
                <a:cs typeface="Courier New"/>
              </a:rPr>
              <a:t>(</a:t>
            </a:r>
            <a:r>
              <a:rPr lang="en-US" sz="1600" dirty="0">
                <a:solidFill>
                  <a:srgbClr val="2D961E"/>
                </a:solidFill>
                <a:latin typeface="Courier New"/>
                <a:cs typeface="Courier New"/>
              </a:rPr>
              <a:t>char</a:t>
            </a:r>
            <a:r>
              <a:rPr lang="en-US" sz="1600" dirty="0">
                <a:solidFill>
                  <a:srgbClr val="000000"/>
                </a:solidFill>
                <a:latin typeface="Courier New"/>
                <a:cs typeface="Courier New"/>
              </a:rPr>
              <a:t> *</a:t>
            </a:r>
            <a:r>
              <a:rPr lang="en-US" sz="1600" dirty="0" err="1">
                <a:solidFill>
                  <a:srgbClr val="C1651C"/>
                </a:solidFill>
                <a:latin typeface="Courier New"/>
                <a:cs typeface="Courier New"/>
              </a:rPr>
              <a:t>cmdline</a:t>
            </a:r>
            <a:r>
              <a:rPr lang="en-US" sz="1600" dirty="0">
                <a:solidFill>
                  <a:srgbClr val="000000"/>
                </a:solidFill>
                <a:latin typeface="Courier New"/>
                <a:cs typeface="Courier New"/>
              </a:rPr>
              <a:t>)</a:t>
            </a:r>
          </a:p>
          <a:p>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2D961E"/>
                </a:solidFill>
                <a:latin typeface="Courier New"/>
                <a:cs typeface="Courier New"/>
              </a:rPr>
              <a:t>char</a:t>
            </a:r>
            <a:r>
              <a:rPr lang="en-US" sz="1600" dirty="0">
                <a:solidFill>
                  <a:srgbClr val="000000"/>
                </a:solidFill>
                <a:latin typeface="Courier New"/>
                <a:cs typeface="Courier New"/>
              </a:rPr>
              <a:t> *</a:t>
            </a:r>
            <a:r>
              <a:rPr lang="en-US" sz="1600" dirty="0" err="1">
                <a:solidFill>
                  <a:srgbClr val="C1651C"/>
                </a:solidFill>
                <a:latin typeface="Courier New"/>
                <a:cs typeface="Courier New"/>
              </a:rPr>
              <a:t>argv</a:t>
            </a:r>
            <a:r>
              <a:rPr lang="en-US" sz="1600" dirty="0">
                <a:solidFill>
                  <a:srgbClr val="000000"/>
                </a:solidFill>
                <a:latin typeface="Courier New"/>
                <a:cs typeface="Courier New"/>
              </a:rPr>
              <a:t>[MAXARGS]; </a:t>
            </a:r>
            <a:r>
              <a:rPr lang="en-US" sz="1600" dirty="0">
                <a:solidFill>
                  <a:srgbClr val="CB2418"/>
                </a:solidFill>
                <a:latin typeface="Courier New"/>
                <a:cs typeface="Courier New"/>
              </a:rPr>
              <a:t>/* Argument list </a:t>
            </a:r>
            <a:r>
              <a:rPr lang="en-US" sz="1600" dirty="0" err="1">
                <a:solidFill>
                  <a:srgbClr val="CB2418"/>
                </a:solidFill>
                <a:latin typeface="Courier New"/>
                <a:cs typeface="Courier New"/>
              </a:rPr>
              <a:t>execve</a:t>
            </a:r>
            <a:r>
              <a:rPr lang="en-US" sz="1600" dirty="0">
                <a:solidFill>
                  <a:srgbClr val="CB2418"/>
                </a:solidFill>
                <a:latin typeface="Courier New"/>
                <a:cs typeface="Courier New"/>
              </a:rPr>
              <a:t>()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a:solidFill>
                  <a:srgbClr val="2D961E"/>
                </a:solidFill>
                <a:latin typeface="Courier New"/>
                <a:cs typeface="Courier New"/>
              </a:rPr>
              <a:t>char</a:t>
            </a:r>
            <a:r>
              <a:rPr lang="en-US" sz="1600" dirty="0">
                <a:solidFill>
                  <a:srgbClr val="000000"/>
                </a:solidFill>
                <a:latin typeface="Courier New"/>
                <a:cs typeface="Courier New"/>
              </a:rPr>
              <a:t> </a:t>
            </a:r>
            <a:r>
              <a:rPr lang="en-US" sz="1600" dirty="0" err="1">
                <a:solidFill>
                  <a:srgbClr val="C1651C"/>
                </a:solidFill>
                <a:latin typeface="Courier New"/>
                <a:cs typeface="Courier New"/>
              </a:rPr>
              <a:t>buf</a:t>
            </a:r>
            <a:r>
              <a:rPr lang="en-US" sz="1600" dirty="0">
                <a:solidFill>
                  <a:srgbClr val="000000"/>
                </a:solidFill>
                <a:latin typeface="Courier New"/>
                <a:cs typeface="Courier New"/>
              </a:rPr>
              <a:t>[MAXLINE];   </a:t>
            </a:r>
            <a:r>
              <a:rPr lang="en-US" sz="1600" dirty="0">
                <a:solidFill>
                  <a:srgbClr val="CB2418"/>
                </a:solidFill>
                <a:latin typeface="Courier New"/>
                <a:cs typeface="Courier New"/>
              </a:rPr>
              <a:t>/* Holds modified command line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err="1">
                <a:solidFill>
                  <a:srgbClr val="2D961E"/>
                </a:solidFill>
                <a:latin typeface="Courier New"/>
                <a:cs typeface="Courier New"/>
              </a:rPr>
              <a:t>int</a:t>
            </a:r>
            <a:r>
              <a:rPr lang="en-US" sz="1600" dirty="0">
                <a:solidFill>
                  <a:srgbClr val="000000"/>
                </a:solidFill>
                <a:latin typeface="Courier New"/>
                <a:cs typeface="Courier New"/>
              </a:rPr>
              <a:t> </a:t>
            </a:r>
            <a:r>
              <a:rPr lang="en-US" sz="1600" dirty="0" err="1">
                <a:solidFill>
                  <a:srgbClr val="C1651C"/>
                </a:solidFill>
                <a:latin typeface="Courier New"/>
                <a:cs typeface="Courier New"/>
              </a:rPr>
              <a:t>bg</a:t>
            </a:r>
            <a:r>
              <a:rPr lang="en-US" sz="1600" dirty="0">
                <a:solidFill>
                  <a:srgbClr val="000000"/>
                </a:solidFill>
                <a:latin typeface="Courier New"/>
                <a:cs typeface="Courier New"/>
              </a:rPr>
              <a:t>;              </a:t>
            </a:r>
            <a:r>
              <a:rPr lang="en-US" sz="1600" dirty="0">
                <a:solidFill>
                  <a:srgbClr val="CB2418"/>
                </a:solidFill>
                <a:latin typeface="Courier New"/>
                <a:cs typeface="Courier New"/>
              </a:rPr>
              <a:t>/* Should the job run in </a:t>
            </a:r>
            <a:r>
              <a:rPr lang="en-US" sz="1600" dirty="0" err="1">
                <a:solidFill>
                  <a:srgbClr val="CB2418"/>
                </a:solidFill>
                <a:latin typeface="Courier New"/>
                <a:cs typeface="Courier New"/>
              </a:rPr>
              <a:t>bg</a:t>
            </a:r>
            <a:r>
              <a:rPr lang="en-US" sz="1600" dirty="0">
                <a:solidFill>
                  <a:srgbClr val="CB2418"/>
                </a:solidFill>
                <a:latin typeface="Courier New"/>
                <a:cs typeface="Courier New"/>
              </a:rPr>
              <a:t> or </a:t>
            </a:r>
            <a:r>
              <a:rPr lang="en-US" sz="1600" dirty="0" err="1">
                <a:solidFill>
                  <a:srgbClr val="CB2418"/>
                </a:solidFill>
                <a:latin typeface="Courier New"/>
                <a:cs typeface="Courier New"/>
              </a:rPr>
              <a:t>fg</a:t>
            </a:r>
            <a:r>
              <a:rPr lang="en-US" sz="1600" dirty="0">
                <a:solidFill>
                  <a:srgbClr val="CB2418"/>
                </a:solidFill>
                <a:latin typeface="Courier New"/>
                <a:cs typeface="Courier New"/>
              </a:rPr>
              <a:t>? */</a:t>
            </a:r>
            <a:endParaRPr lang="en-US" sz="1600" dirty="0">
              <a:solidFill>
                <a:srgbClr val="000000"/>
              </a:solidFill>
              <a:latin typeface="Courier New"/>
              <a:cs typeface="Courier New"/>
            </a:endParaRPr>
          </a:p>
          <a:p>
            <a:r>
              <a:rPr lang="fi-FI" sz="1600" dirty="0">
                <a:solidFill>
                  <a:srgbClr val="000000"/>
                </a:solidFill>
                <a:latin typeface="Courier New"/>
                <a:cs typeface="Courier New"/>
              </a:rPr>
              <a:t>    </a:t>
            </a:r>
            <a:r>
              <a:rPr lang="fi-FI" sz="1600" dirty="0" err="1">
                <a:solidFill>
                  <a:srgbClr val="2D961E"/>
                </a:solidFill>
                <a:latin typeface="Courier New"/>
                <a:cs typeface="Courier New"/>
              </a:rPr>
              <a:t>pid_t</a:t>
            </a:r>
            <a:r>
              <a:rPr lang="fi-FI" sz="1600" dirty="0">
                <a:solidFill>
                  <a:srgbClr val="000000"/>
                </a:solidFill>
                <a:latin typeface="Courier New"/>
                <a:cs typeface="Courier New"/>
              </a:rPr>
              <a:t> </a:t>
            </a:r>
            <a:r>
              <a:rPr lang="fi-FI" sz="1600" dirty="0" err="1">
                <a:solidFill>
                  <a:srgbClr val="C1651C"/>
                </a:solidFill>
                <a:latin typeface="Courier New"/>
                <a:cs typeface="Courier New"/>
              </a:rPr>
              <a:t>pid</a:t>
            </a:r>
            <a:r>
              <a:rPr lang="fi-FI" sz="1600" dirty="0">
                <a:solidFill>
                  <a:srgbClr val="000000"/>
                </a:solidFill>
                <a:latin typeface="Courier New"/>
                <a:cs typeface="Courier New"/>
              </a:rPr>
              <a:t>;           </a:t>
            </a:r>
            <a:r>
              <a:rPr lang="fi-FI" sz="1600" dirty="0">
                <a:solidFill>
                  <a:srgbClr val="CB2418"/>
                </a:solidFill>
                <a:latin typeface="Courier New"/>
                <a:cs typeface="Courier New"/>
              </a:rPr>
              <a:t>/* </a:t>
            </a:r>
            <a:r>
              <a:rPr lang="fi-FI" sz="1600" dirty="0" err="1">
                <a:solidFill>
                  <a:srgbClr val="CB2418"/>
                </a:solidFill>
                <a:latin typeface="Courier New"/>
                <a:cs typeface="Courier New"/>
              </a:rPr>
              <a:t>Process</a:t>
            </a:r>
            <a:r>
              <a:rPr lang="fi-FI" sz="1600" dirty="0">
                <a:solidFill>
                  <a:srgbClr val="CB2418"/>
                </a:solidFill>
                <a:latin typeface="Courier New"/>
                <a:cs typeface="Courier New"/>
              </a:rPr>
              <a:t> id */</a:t>
            </a:r>
            <a:endParaRPr lang="fi-FI" sz="1600" dirty="0">
              <a:solidFill>
                <a:srgbClr val="000000"/>
              </a:solidFill>
              <a:latin typeface="Courier New"/>
              <a:cs typeface="Courier New"/>
            </a:endParaRPr>
          </a:p>
          <a:p>
            <a:endParaRPr lang="fi-FI" sz="1600" dirty="0">
              <a:solidFill>
                <a:srgbClr val="000000"/>
              </a:solidFill>
              <a:latin typeface="Courier New"/>
              <a:cs typeface="Courier New"/>
            </a:endParaRPr>
          </a:p>
          <a:p>
            <a:r>
              <a:rPr lang="fi-FI" sz="1600" dirty="0">
                <a:solidFill>
                  <a:srgbClr val="000000"/>
                </a:solidFill>
                <a:latin typeface="Courier New"/>
                <a:cs typeface="Courier New"/>
              </a:rPr>
              <a:t>    </a:t>
            </a:r>
            <a:r>
              <a:rPr lang="fi-FI" sz="1600" dirty="0" err="1">
                <a:solidFill>
                  <a:srgbClr val="000000"/>
                </a:solidFill>
                <a:latin typeface="Courier New"/>
                <a:cs typeface="Courier New"/>
              </a:rPr>
              <a:t>strcpy(buf</a:t>
            </a:r>
            <a:r>
              <a:rPr lang="fi-FI" sz="1600" dirty="0">
                <a:solidFill>
                  <a:srgbClr val="000000"/>
                </a:solidFill>
                <a:latin typeface="Courier New"/>
                <a:cs typeface="Courier New"/>
              </a:rPr>
              <a:t>, </a:t>
            </a:r>
            <a:r>
              <a:rPr lang="fi-FI" sz="1600" dirty="0" err="1">
                <a:solidFill>
                  <a:srgbClr val="000000"/>
                </a:solidFill>
                <a:latin typeface="Courier New"/>
                <a:cs typeface="Courier New"/>
              </a:rPr>
              <a:t>cmdline</a:t>
            </a:r>
            <a:r>
              <a:rPr lang="fi-FI" sz="1600" dirty="0">
                <a:solidFill>
                  <a:srgbClr val="000000"/>
                </a:solidFill>
                <a:latin typeface="Courier New"/>
                <a:cs typeface="Courier New"/>
              </a:rPr>
              <a:t>);</a:t>
            </a:r>
          </a:p>
          <a:p>
            <a:r>
              <a:rPr lang="fi-FI" sz="1600" dirty="0">
                <a:solidFill>
                  <a:srgbClr val="000000"/>
                </a:solidFill>
                <a:latin typeface="Courier New"/>
                <a:cs typeface="Courier New"/>
              </a:rPr>
              <a:t>    </a:t>
            </a:r>
            <a:r>
              <a:rPr lang="fi-FI" sz="1600" dirty="0" err="1">
                <a:solidFill>
                  <a:srgbClr val="000000"/>
                </a:solidFill>
                <a:latin typeface="Courier New"/>
                <a:cs typeface="Courier New"/>
              </a:rPr>
              <a:t>bg</a:t>
            </a:r>
            <a:r>
              <a:rPr lang="fi-FI" sz="1600" dirty="0">
                <a:solidFill>
                  <a:srgbClr val="000000"/>
                </a:solidFill>
                <a:latin typeface="Courier New"/>
                <a:cs typeface="Courier New"/>
              </a:rPr>
              <a:t> = </a:t>
            </a:r>
            <a:r>
              <a:rPr lang="fi-FI" sz="1600" dirty="0" err="1">
                <a:solidFill>
                  <a:srgbClr val="000000"/>
                </a:solidFill>
                <a:latin typeface="Courier New"/>
                <a:cs typeface="Courier New"/>
              </a:rPr>
              <a:t>parseline(buf</a:t>
            </a:r>
            <a:r>
              <a:rPr lang="fi-FI" sz="1600" dirty="0">
                <a:solidFill>
                  <a:srgbClr val="000000"/>
                </a:solidFill>
                <a:latin typeface="Courier New"/>
                <a:cs typeface="Courier New"/>
              </a:rPr>
              <a:t>, </a:t>
            </a:r>
            <a:r>
              <a:rPr lang="fi-FI" sz="1600" dirty="0" err="1">
                <a:solidFill>
                  <a:srgbClr val="000000"/>
                </a:solidFill>
                <a:latin typeface="Courier New"/>
                <a:cs typeface="Courier New"/>
              </a:rPr>
              <a:t>argv</a:t>
            </a:r>
            <a:r>
              <a:rPr lang="fi-FI"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[0] == </a:t>
            </a:r>
            <a:r>
              <a:rPr lang="en-US" sz="1600" dirty="0">
                <a:solidFill>
                  <a:srgbClr val="2C9290"/>
                </a:solidFill>
                <a:latin typeface="Courier New"/>
                <a:cs typeface="Courier New"/>
              </a:rPr>
              <a:t>NULL</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C200FF"/>
                </a:solidFill>
                <a:latin typeface="Courier New"/>
                <a:cs typeface="Courier New"/>
              </a:rPr>
              <a:t>return</a:t>
            </a:r>
            <a:r>
              <a:rPr lang="en-US" sz="1600" dirty="0">
                <a:solidFill>
                  <a:srgbClr val="000000"/>
                </a:solidFill>
                <a:latin typeface="Courier New"/>
                <a:cs typeface="Courier New"/>
              </a:rPr>
              <a:t>;   </a:t>
            </a:r>
            <a:r>
              <a:rPr lang="en-US" sz="1600" dirty="0">
                <a:solidFill>
                  <a:srgbClr val="CB2418"/>
                </a:solidFill>
                <a:latin typeface="Courier New"/>
                <a:cs typeface="Courier New"/>
              </a:rPr>
              <a:t>/* Ignore empty lines */</a:t>
            </a:r>
            <a:endParaRPr lang="en-US" sz="1600" dirty="0">
              <a:solidFill>
                <a:srgbClr val="000000"/>
              </a:solidFill>
              <a:latin typeface="Courier New"/>
              <a:cs typeface="Courier New"/>
            </a:endParaRPr>
          </a:p>
          <a:p>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builtin_command</a:t>
            </a:r>
            <a:r>
              <a:rPr lang="en-US" sz="1600" dirty="0">
                <a:solidFill>
                  <a:srgbClr val="000000"/>
                </a:solidFill>
                <a:latin typeface="Courier New"/>
                <a:cs typeface="Courier New"/>
              </a:rPr>
              <a:t>(</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 {</a:t>
            </a: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pid</a:t>
            </a:r>
            <a:r>
              <a:rPr lang="en-US" sz="1600" dirty="0">
                <a:solidFill>
                  <a:srgbClr val="000000"/>
                </a:solidFill>
                <a:latin typeface="Courier New"/>
                <a:cs typeface="Courier New"/>
              </a:rPr>
              <a:t> = Fork()) == 0) {   </a:t>
            </a:r>
            <a:r>
              <a:rPr lang="en-US" sz="1600" dirty="0">
                <a:solidFill>
                  <a:srgbClr val="CB2418"/>
                </a:solidFill>
                <a:latin typeface="Courier New"/>
                <a:cs typeface="Courier New"/>
              </a:rPr>
              <a:t>/* Child runs user job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execve</a:t>
            </a:r>
            <a:r>
              <a:rPr lang="en-US" sz="1600" dirty="0">
                <a:solidFill>
                  <a:srgbClr val="000000"/>
                </a:solidFill>
                <a:latin typeface="Courier New"/>
                <a:cs typeface="Courier New"/>
              </a:rPr>
              <a:t>(</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[0], </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 environ) &lt; 0) {</a:t>
            </a: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printf</a:t>
            </a:r>
            <a:r>
              <a:rPr lang="en-US" sz="1600" dirty="0">
                <a:solidFill>
                  <a:srgbClr val="000000"/>
                </a:solidFill>
                <a:latin typeface="Courier New"/>
                <a:cs typeface="Courier New"/>
              </a:rPr>
              <a:t>(</a:t>
            </a:r>
            <a:r>
              <a:rPr lang="en-US" sz="1600" dirty="0">
                <a:solidFill>
                  <a:srgbClr val="9D206F"/>
                </a:solidFill>
                <a:latin typeface="Courier New"/>
                <a:cs typeface="Courier New"/>
              </a:rPr>
              <a:t>"%s: Command not found.\n"</a:t>
            </a:r>
            <a:r>
              <a:rPr lang="en-US" sz="1600" dirty="0">
                <a:solidFill>
                  <a:srgbClr val="000000"/>
                </a:solidFill>
                <a:latin typeface="Courier New"/>
                <a:cs typeface="Courier New"/>
              </a:rPr>
              <a:t>, </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[0]);</a:t>
            </a:r>
          </a:p>
          <a:p>
            <a:r>
              <a:rPr lang="en-US" sz="1600" dirty="0">
                <a:solidFill>
                  <a:srgbClr val="000000"/>
                </a:solidFill>
                <a:latin typeface="Courier New"/>
                <a:cs typeface="Courier New"/>
              </a:rPr>
              <a:t>                exit(0);</a:t>
            </a:r>
          </a:p>
          <a:p>
            <a:r>
              <a:rPr lang="en-US" sz="1600" dirty="0">
                <a:solidFill>
                  <a:srgbClr val="000000"/>
                </a:solidFill>
                <a:latin typeface="Courier New"/>
                <a:cs typeface="Courier New"/>
              </a:rPr>
              <a:t>            }</a:t>
            </a:r>
          </a:p>
          <a:p>
            <a:r>
              <a:rPr lang="en-US" sz="1600" dirty="0">
                <a:solidFill>
                  <a:srgbClr val="000000"/>
                </a:solidFill>
                <a:latin typeface="Courier New"/>
                <a:cs typeface="Courier New"/>
              </a:rPr>
              <a:t>        }</a:t>
            </a:r>
          </a:p>
          <a:p>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a:solidFill>
                  <a:srgbClr val="CB2418"/>
                </a:solidFill>
                <a:latin typeface="Courier New"/>
                <a:cs typeface="Courier New"/>
              </a:rPr>
              <a:t>/* Parent waits for foreground job to terminate */</a:t>
            </a:r>
            <a:endParaRPr lang="en-US" sz="1600" dirty="0">
              <a:solidFill>
                <a:srgbClr val="000000"/>
              </a:solidFill>
              <a:latin typeface="Courier New"/>
              <a:cs typeface="Courier New"/>
            </a:endParaRPr>
          </a:p>
          <a:p>
            <a:r>
              <a:rPr lang="de-DE" sz="1600" dirty="0">
                <a:solidFill>
                  <a:srgbClr val="000000"/>
                </a:solidFill>
                <a:latin typeface="Courier New"/>
                <a:cs typeface="Courier New"/>
              </a:rPr>
              <a:t>	</a:t>
            </a:r>
            <a:r>
              <a:rPr lang="de-DE" sz="1600" dirty="0" err="1">
                <a:solidFill>
                  <a:srgbClr val="C200FF"/>
                </a:solidFill>
                <a:latin typeface="Courier New"/>
                <a:cs typeface="Courier New"/>
              </a:rPr>
              <a:t>if</a:t>
            </a:r>
            <a:r>
              <a:rPr lang="de-DE" sz="1600" dirty="0">
                <a:solidFill>
                  <a:srgbClr val="000000"/>
                </a:solidFill>
                <a:latin typeface="Courier New"/>
                <a:cs typeface="Courier New"/>
              </a:rPr>
              <a:t> (!</a:t>
            </a:r>
            <a:r>
              <a:rPr lang="de-DE" sz="1600" dirty="0" err="1">
                <a:solidFill>
                  <a:srgbClr val="000000"/>
                </a:solidFill>
                <a:latin typeface="Courier New"/>
                <a:cs typeface="Courier New"/>
              </a:rPr>
              <a:t>bg</a:t>
            </a:r>
            <a:r>
              <a:rPr lang="de-DE" sz="1600" dirty="0">
                <a:solidFill>
                  <a:srgbClr val="000000"/>
                </a:solidFill>
                <a:latin typeface="Courier New"/>
                <a:cs typeface="Courier New"/>
              </a:rPr>
              <a:t>) {</a:t>
            </a:r>
          </a:p>
          <a:p>
            <a:r>
              <a:rPr lang="fr-FR" sz="1600" dirty="0">
                <a:solidFill>
                  <a:srgbClr val="000000"/>
                </a:solidFill>
                <a:latin typeface="Courier New"/>
                <a:cs typeface="Courier New"/>
              </a:rPr>
              <a:t>            </a:t>
            </a:r>
            <a:r>
              <a:rPr lang="fr-FR" sz="1600" dirty="0" err="1">
                <a:solidFill>
                  <a:srgbClr val="2D961E"/>
                </a:solidFill>
                <a:latin typeface="Courier New"/>
                <a:cs typeface="Courier New"/>
              </a:rPr>
              <a:t>int</a:t>
            </a:r>
            <a:r>
              <a:rPr lang="fr-FR" sz="1600" dirty="0">
                <a:solidFill>
                  <a:srgbClr val="000000"/>
                </a:solidFill>
                <a:latin typeface="Courier New"/>
                <a:cs typeface="Courier New"/>
              </a:rPr>
              <a:t> </a:t>
            </a:r>
            <a:r>
              <a:rPr lang="fr-FR" sz="1600" dirty="0" err="1">
                <a:solidFill>
                  <a:srgbClr val="C1651C"/>
                </a:solidFill>
                <a:latin typeface="Courier New"/>
                <a:cs typeface="Courier New"/>
              </a:rPr>
              <a:t>status</a:t>
            </a:r>
            <a:r>
              <a:rPr lang="fr-FR"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waitpid</a:t>
            </a:r>
            <a:r>
              <a:rPr lang="en-US" sz="1600" dirty="0">
                <a:solidFill>
                  <a:srgbClr val="000000"/>
                </a:solidFill>
                <a:latin typeface="Courier New"/>
                <a:cs typeface="Courier New"/>
              </a:rPr>
              <a:t>(</a:t>
            </a:r>
            <a:r>
              <a:rPr lang="en-US" sz="1600" dirty="0" err="1">
                <a:solidFill>
                  <a:srgbClr val="000000"/>
                </a:solidFill>
                <a:latin typeface="Courier New"/>
                <a:cs typeface="Courier New"/>
              </a:rPr>
              <a:t>pid</a:t>
            </a:r>
            <a:r>
              <a:rPr lang="en-US" sz="1600" dirty="0">
                <a:solidFill>
                  <a:srgbClr val="000000"/>
                </a:solidFill>
                <a:latin typeface="Courier New"/>
                <a:cs typeface="Courier New"/>
              </a:rPr>
              <a:t>, &amp;status, 0) &lt; 0)</a:t>
            </a: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unix_error</a:t>
            </a:r>
            <a:r>
              <a:rPr lang="en-US" sz="1600" dirty="0">
                <a:solidFill>
                  <a:srgbClr val="000000"/>
                </a:solidFill>
                <a:latin typeface="Courier New"/>
                <a:cs typeface="Courier New"/>
              </a:rPr>
              <a:t>(</a:t>
            </a:r>
            <a:r>
              <a:rPr lang="en-US" sz="1600" dirty="0">
                <a:solidFill>
                  <a:srgbClr val="9D206F"/>
                </a:solidFill>
                <a:latin typeface="Courier New"/>
                <a:cs typeface="Courier New"/>
              </a:rPr>
              <a:t>"</a:t>
            </a:r>
            <a:r>
              <a:rPr lang="en-US" sz="1600" dirty="0" err="1">
                <a:solidFill>
                  <a:srgbClr val="9D206F"/>
                </a:solidFill>
                <a:latin typeface="Courier New"/>
                <a:cs typeface="Courier New"/>
              </a:rPr>
              <a:t>waitfg</a:t>
            </a:r>
            <a:r>
              <a:rPr lang="en-US" sz="1600" dirty="0">
                <a:solidFill>
                  <a:srgbClr val="9D206F"/>
                </a:solidFill>
                <a:latin typeface="Courier New"/>
                <a:cs typeface="Courier New"/>
              </a:rPr>
              <a:t>: </a:t>
            </a:r>
            <a:r>
              <a:rPr lang="en-US" sz="1600" dirty="0" err="1">
                <a:solidFill>
                  <a:srgbClr val="9D206F"/>
                </a:solidFill>
                <a:latin typeface="Courier New"/>
                <a:cs typeface="Courier New"/>
              </a:rPr>
              <a:t>waitpid</a:t>
            </a:r>
            <a:r>
              <a:rPr lang="en-US" sz="1600" dirty="0">
                <a:solidFill>
                  <a:srgbClr val="9D206F"/>
                </a:solidFill>
                <a:latin typeface="Courier New"/>
                <a:cs typeface="Courier New"/>
              </a:rPr>
              <a:t> error"</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p>
          <a:p>
            <a:r>
              <a:rPr lang="hu-HU" sz="1600" dirty="0">
                <a:solidFill>
                  <a:srgbClr val="000000"/>
                </a:solidFill>
                <a:latin typeface="Courier New"/>
                <a:cs typeface="Courier New"/>
              </a:rPr>
              <a:t>        </a:t>
            </a:r>
            <a:r>
              <a:rPr lang="hu-HU" sz="1600" dirty="0">
                <a:solidFill>
                  <a:srgbClr val="C200FF"/>
                </a:solidFill>
                <a:latin typeface="Courier New"/>
                <a:cs typeface="Courier New"/>
              </a:rPr>
              <a:t>else</a:t>
            </a:r>
            <a:endParaRPr lang="hu-HU" sz="1600" dirty="0">
              <a:solidFill>
                <a:srgbClr val="000000"/>
              </a:solidFill>
              <a:latin typeface="Courier New"/>
              <a:cs typeface="Courier New"/>
            </a:endParaRPr>
          </a:p>
          <a:p>
            <a:r>
              <a:rPr lang="fi-FI" sz="1600" dirty="0">
                <a:solidFill>
                  <a:srgbClr val="000000"/>
                </a:solidFill>
                <a:latin typeface="Courier New"/>
                <a:cs typeface="Courier New"/>
              </a:rPr>
              <a:t>            </a:t>
            </a:r>
            <a:r>
              <a:rPr lang="fi-FI" sz="1600" dirty="0" err="1">
                <a:solidFill>
                  <a:srgbClr val="000000"/>
                </a:solidFill>
                <a:latin typeface="Courier New"/>
                <a:cs typeface="Courier New"/>
              </a:rPr>
              <a:t>printf(</a:t>
            </a:r>
            <a:r>
              <a:rPr lang="fi-FI" sz="1600" dirty="0" err="1">
                <a:solidFill>
                  <a:srgbClr val="9D206F"/>
                </a:solidFill>
                <a:latin typeface="Courier New"/>
                <a:cs typeface="Courier New"/>
              </a:rPr>
              <a:t>"%d</a:t>
            </a:r>
            <a:r>
              <a:rPr lang="fi-FI" sz="1600" dirty="0">
                <a:solidFill>
                  <a:srgbClr val="9D206F"/>
                </a:solidFill>
                <a:latin typeface="Courier New"/>
                <a:cs typeface="Courier New"/>
              </a:rPr>
              <a:t> %s"</a:t>
            </a:r>
            <a:r>
              <a:rPr lang="fi-FI" sz="1600" dirty="0">
                <a:solidFill>
                  <a:srgbClr val="000000"/>
                </a:solidFill>
                <a:latin typeface="Courier New"/>
                <a:cs typeface="Courier New"/>
              </a:rPr>
              <a:t>, </a:t>
            </a:r>
            <a:r>
              <a:rPr lang="fi-FI" sz="1600" dirty="0" err="1">
                <a:solidFill>
                  <a:srgbClr val="000000"/>
                </a:solidFill>
                <a:latin typeface="Courier New"/>
                <a:cs typeface="Courier New"/>
              </a:rPr>
              <a:t>pid</a:t>
            </a:r>
            <a:r>
              <a:rPr lang="fi-FI" sz="1600" dirty="0">
                <a:solidFill>
                  <a:srgbClr val="000000"/>
                </a:solidFill>
                <a:latin typeface="Courier New"/>
                <a:cs typeface="Courier New"/>
              </a:rPr>
              <a:t>, </a:t>
            </a:r>
            <a:r>
              <a:rPr lang="fi-FI" sz="1600" dirty="0" err="1">
                <a:solidFill>
                  <a:srgbClr val="000000"/>
                </a:solidFill>
                <a:latin typeface="Courier New"/>
                <a:cs typeface="Courier New"/>
              </a:rPr>
              <a:t>cmdline</a:t>
            </a:r>
            <a:r>
              <a:rPr lang="fi-FI" sz="1600" dirty="0">
                <a:solidFill>
                  <a:srgbClr val="000000"/>
                </a:solidFill>
                <a:latin typeface="Courier New"/>
                <a:cs typeface="Courier New"/>
              </a:rPr>
              <a:t>);</a:t>
            </a:r>
          </a:p>
          <a:p>
            <a:r>
              <a:rPr lang="fi-FI" sz="1600" dirty="0">
                <a:solidFill>
                  <a:srgbClr val="000000"/>
                </a:solidFill>
                <a:latin typeface="Courier New"/>
                <a:cs typeface="Courier New"/>
              </a:rPr>
              <a:t>    }</a:t>
            </a:r>
          </a:p>
          <a:p>
            <a:r>
              <a:rPr lang="is-IS" sz="1600" dirty="0">
                <a:solidFill>
                  <a:srgbClr val="000000"/>
                </a:solidFill>
                <a:latin typeface="Courier New"/>
                <a:cs typeface="Courier New"/>
              </a:rPr>
              <a:t>    </a:t>
            </a:r>
            <a:r>
              <a:rPr lang="is-IS" sz="1600" dirty="0">
                <a:solidFill>
                  <a:srgbClr val="C200FF"/>
                </a:solidFill>
                <a:latin typeface="Courier New"/>
                <a:cs typeface="Courier New"/>
              </a:rPr>
              <a:t>return</a:t>
            </a:r>
            <a:r>
              <a:rPr lang="is-IS" sz="1600" dirty="0">
                <a:solidFill>
                  <a:srgbClr val="000000"/>
                </a:solidFill>
                <a:latin typeface="Courier New"/>
                <a:cs typeface="Courier New"/>
              </a:rPr>
              <a:t>;</a:t>
            </a:r>
          </a:p>
          <a:p>
            <a:r>
              <a:rPr lang="is-IS" sz="1600" dirty="0">
                <a:solidFill>
                  <a:srgbClr val="000000"/>
                </a:solidFill>
                <a:latin typeface="Courier New"/>
                <a:cs typeface="Courier New"/>
              </a:rPr>
              <a:t>}</a:t>
            </a:r>
          </a:p>
        </p:txBody>
      </p:sp>
      <p:sp>
        <p:nvSpPr>
          <p:cNvPr id="4" name="Rectangle 3"/>
          <p:cNvSpPr>
            <a:spLocks noChangeArrowheads="1"/>
          </p:cNvSpPr>
          <p:nvPr/>
        </p:nvSpPr>
        <p:spPr bwMode="auto">
          <a:xfrm>
            <a:off x="7124565" y="6474937"/>
            <a:ext cx="1482860" cy="357663"/>
          </a:xfrm>
          <a:prstGeom prst="rect">
            <a:avLst/>
          </a:prstGeom>
          <a:noFill/>
          <a:ln w="3240">
            <a:noFill/>
            <a:miter lim="800000"/>
            <a:headEnd/>
            <a:tailEnd/>
          </a:ln>
          <a:effectLst/>
        </p:spPr>
        <p:txBody>
          <a:bodyPr wrap="none" lIns="90000" tIns="46800" rIns="90000" bIns="46800">
            <a:spAutoFit/>
          </a:bodyPr>
          <a:lstStyle/>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i="1" dirty="0" err="1">
                <a:solidFill>
                  <a:schemeClr val="tx1">
                    <a:lumMod val="50000"/>
                    <a:lumOff val="50000"/>
                  </a:schemeClr>
                </a:solidFill>
                <a:latin typeface="Courier New" pitchFamily="49" charset="0"/>
                <a:ea typeface="msgothic" charset="0"/>
                <a:cs typeface="msgothic" charset="0"/>
              </a:rPr>
              <a:t>shellex.c</a:t>
            </a:r>
            <a:endParaRPr lang="en-GB" sz="1800" b="1" i="1" dirty="0">
              <a:solidFill>
                <a:schemeClr val="tx1">
                  <a:lumMod val="50000"/>
                  <a:lumOff val="50000"/>
                </a:schemeClr>
              </a:solidFill>
              <a:latin typeface="Courier New" pitchFamily="49" charset="0"/>
              <a:ea typeface="msgothic" charset="0"/>
              <a:cs typeface="msgothic" charset="0"/>
            </a:endParaRPr>
          </a:p>
        </p:txBody>
      </p:sp>
      <p:sp>
        <p:nvSpPr>
          <p:cNvPr id="5" name="Text Box 4"/>
          <p:cNvSpPr txBox="1">
            <a:spLocks noChangeArrowheads="1"/>
          </p:cNvSpPr>
          <p:nvPr/>
        </p:nvSpPr>
        <p:spPr bwMode="auto">
          <a:xfrm>
            <a:off x="279400" y="3345180"/>
            <a:ext cx="8340725" cy="3436619"/>
          </a:xfrm>
          <a:prstGeom prst="rect">
            <a:avLst/>
          </a:prstGeom>
          <a:solidFill>
            <a:srgbClr val="F6F5BD"/>
          </a:solidFill>
          <a:ln w="12700">
            <a:noFill/>
            <a:miter lim="800000"/>
            <a:headEnd/>
            <a:tailEnd type="none" w="sm" len="sm"/>
          </a:ln>
          <a:effectLst/>
        </p:spPr>
        <p:txBody>
          <a:bodyPr wrap="square" lIns="45720" rIns="45720">
            <a:normAutofit/>
          </a:bodyPr>
          <a:lstStyle/>
          <a:p>
            <a:endParaRPr lang="is-IS" sz="1600" dirty="0">
              <a:solidFill>
                <a:srgbClr val="000000"/>
              </a:solidFill>
              <a:latin typeface="Menlo-Regular"/>
            </a:endParaRPr>
          </a:p>
        </p:txBody>
      </p:sp>
      <p:sp>
        <p:nvSpPr>
          <p:cNvPr id="6" name="Rectangle 5"/>
          <p:cNvSpPr>
            <a:spLocks noChangeArrowheads="1"/>
          </p:cNvSpPr>
          <p:nvPr/>
        </p:nvSpPr>
        <p:spPr bwMode="auto">
          <a:xfrm>
            <a:off x="7127740" y="6477000"/>
            <a:ext cx="1482860" cy="357663"/>
          </a:xfrm>
          <a:prstGeom prst="rect">
            <a:avLst/>
          </a:prstGeom>
          <a:noFill/>
          <a:ln w="3240">
            <a:noFill/>
            <a:miter lim="800000"/>
            <a:headEnd/>
            <a:tailEnd/>
          </a:ln>
          <a:effectLst/>
        </p:spPr>
        <p:txBody>
          <a:bodyPr wrap="none" lIns="90000" tIns="46800" rIns="90000" bIns="46800">
            <a:spAutoFit/>
          </a:bodyPr>
          <a:lstStyle/>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i="1" dirty="0" err="1">
                <a:solidFill>
                  <a:schemeClr val="tx1">
                    <a:lumMod val="50000"/>
                    <a:lumOff val="50000"/>
                  </a:schemeClr>
                </a:solidFill>
                <a:latin typeface="Courier New" pitchFamily="49" charset="0"/>
                <a:ea typeface="msgothic" charset="0"/>
                <a:cs typeface="msgothic" charset="0"/>
              </a:rPr>
              <a:t>shellex.c</a:t>
            </a:r>
            <a:endParaRPr lang="en-GB" sz="1800" b="1" i="1" dirty="0">
              <a:solidFill>
                <a:schemeClr val="tx1">
                  <a:lumMod val="50000"/>
                  <a:lumOff val="50000"/>
                </a:schemeClr>
              </a:solidFill>
              <a:latin typeface="Courier New" pitchFamily="49" charset="0"/>
              <a:ea typeface="msgothic" charset="0"/>
              <a:cs typeface="msgothic" charset="0"/>
            </a:endParaRPr>
          </a:p>
        </p:txBody>
      </p:sp>
      <p:sp>
        <p:nvSpPr>
          <p:cNvPr id="2" name="TextBox 1"/>
          <p:cNvSpPr txBox="1"/>
          <p:nvPr/>
        </p:nvSpPr>
        <p:spPr>
          <a:xfrm>
            <a:off x="3581400" y="4086135"/>
            <a:ext cx="4800600" cy="1569660"/>
          </a:xfrm>
          <a:prstGeom prst="rect">
            <a:avLst/>
          </a:prstGeom>
          <a:solidFill>
            <a:srgbClr val="DEDFF5"/>
          </a:solidFill>
        </p:spPr>
        <p:txBody>
          <a:bodyPr wrap="square" rtlCol="0">
            <a:spAutoFit/>
          </a:bodyPr>
          <a:lstStyle/>
          <a:p>
            <a:r>
              <a:rPr lang="en-US" b="0" dirty="0">
                <a:latin typeface="+mn-lt"/>
                <a:cs typeface="Courier New" panose="02070309020205020404" pitchFamily="49" charset="0"/>
              </a:rPr>
              <a:t>If it is a ‘built in’ command, then handle it here in this program.  Otherwise fork/exec the program specified in </a:t>
            </a:r>
            <a:r>
              <a:rPr lang="en-US" b="0" dirty="0" err="1">
                <a:latin typeface="+mn-lt"/>
                <a:cs typeface="Courier New" panose="02070309020205020404" pitchFamily="49" charset="0"/>
              </a:rPr>
              <a:t>argv</a:t>
            </a:r>
            <a:r>
              <a:rPr lang="en-US" b="0" dirty="0">
                <a:latin typeface="+mn-lt"/>
                <a:cs typeface="Courier New" panose="02070309020205020404" pitchFamily="49" charset="0"/>
              </a:rPr>
              <a:t>[0]</a:t>
            </a:r>
            <a:endParaRPr lang="en-US" b="0" dirty="0">
              <a:latin typeface="+mn-lt"/>
            </a:endParaRPr>
          </a:p>
        </p:txBody>
      </p:sp>
    </p:spTree>
    <p:extLst>
      <p:ext uri="{BB962C8B-B14F-4D97-AF65-F5344CB8AC3E}">
        <p14:creationId xmlns:p14="http://schemas.microsoft.com/office/powerpoint/2010/main" val="3634445772"/>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4770" name="Rectangle 2"/>
          <p:cNvSpPr>
            <a:spLocks noGrp="1" noChangeArrowheads="1"/>
          </p:cNvSpPr>
          <p:nvPr>
            <p:ph type="title"/>
          </p:nvPr>
        </p:nvSpPr>
        <p:spPr>
          <a:xfrm>
            <a:off x="304800" y="158299"/>
            <a:ext cx="6757988" cy="781050"/>
          </a:xfrm>
        </p:spPr>
        <p:txBody>
          <a:bodyPr/>
          <a:lstStyle/>
          <a:p>
            <a:r>
              <a:rPr lang="en-US" dirty="0"/>
              <a:t>Simple Shell </a:t>
            </a:r>
            <a:r>
              <a:rPr lang="en-US" dirty="0">
                <a:latin typeface="Courier New" pitchFamily="49" charset="0"/>
              </a:rPr>
              <a:t>eval</a:t>
            </a:r>
            <a:r>
              <a:rPr lang="en-US" dirty="0"/>
              <a:t> Function</a:t>
            </a:r>
          </a:p>
        </p:txBody>
      </p:sp>
      <p:sp>
        <p:nvSpPr>
          <p:cNvPr id="544772" name="Text Box 4"/>
          <p:cNvSpPr txBox="1">
            <a:spLocks noChangeArrowheads="1"/>
          </p:cNvSpPr>
          <p:nvPr/>
        </p:nvSpPr>
        <p:spPr bwMode="auto">
          <a:xfrm>
            <a:off x="279400" y="914400"/>
            <a:ext cx="8340725" cy="5867400"/>
          </a:xfrm>
          <a:prstGeom prst="rect">
            <a:avLst/>
          </a:prstGeom>
          <a:solidFill>
            <a:srgbClr val="F6F5BD"/>
          </a:solidFill>
          <a:ln w="12700">
            <a:solidFill>
              <a:schemeClr val="tx1"/>
            </a:solidFill>
            <a:miter lim="800000"/>
            <a:headEnd/>
            <a:tailEnd type="none" w="sm" len="sm"/>
          </a:ln>
          <a:effectLst/>
        </p:spPr>
        <p:txBody>
          <a:bodyPr wrap="square" lIns="45720" rIns="45720">
            <a:normAutofit fontScale="92500" lnSpcReduction="20000"/>
          </a:bodyPr>
          <a:lstStyle/>
          <a:p>
            <a:r>
              <a:rPr lang="en-US" sz="1600" dirty="0">
                <a:solidFill>
                  <a:srgbClr val="2D961E"/>
                </a:solidFill>
                <a:latin typeface="Courier New"/>
                <a:cs typeface="Courier New"/>
              </a:rPr>
              <a:t>void</a:t>
            </a:r>
            <a:r>
              <a:rPr lang="en-US" sz="1600" dirty="0">
                <a:solidFill>
                  <a:srgbClr val="000000"/>
                </a:solidFill>
                <a:latin typeface="Courier New"/>
                <a:cs typeface="Courier New"/>
              </a:rPr>
              <a:t> </a:t>
            </a:r>
            <a:r>
              <a:rPr lang="en-US" sz="1600" dirty="0" err="1">
                <a:solidFill>
                  <a:srgbClr val="4A00FF"/>
                </a:solidFill>
                <a:latin typeface="Courier New"/>
                <a:cs typeface="Courier New"/>
              </a:rPr>
              <a:t>eval</a:t>
            </a:r>
            <a:r>
              <a:rPr lang="en-US" sz="1600" dirty="0">
                <a:solidFill>
                  <a:srgbClr val="000000"/>
                </a:solidFill>
                <a:latin typeface="Courier New"/>
                <a:cs typeface="Courier New"/>
              </a:rPr>
              <a:t>(</a:t>
            </a:r>
            <a:r>
              <a:rPr lang="en-US" sz="1600" dirty="0">
                <a:solidFill>
                  <a:srgbClr val="2D961E"/>
                </a:solidFill>
                <a:latin typeface="Courier New"/>
                <a:cs typeface="Courier New"/>
              </a:rPr>
              <a:t>char</a:t>
            </a:r>
            <a:r>
              <a:rPr lang="en-US" sz="1600" dirty="0">
                <a:solidFill>
                  <a:srgbClr val="000000"/>
                </a:solidFill>
                <a:latin typeface="Courier New"/>
                <a:cs typeface="Courier New"/>
              </a:rPr>
              <a:t> *</a:t>
            </a:r>
            <a:r>
              <a:rPr lang="en-US" sz="1600" dirty="0" err="1">
                <a:solidFill>
                  <a:srgbClr val="C1651C"/>
                </a:solidFill>
                <a:latin typeface="Courier New"/>
                <a:cs typeface="Courier New"/>
              </a:rPr>
              <a:t>cmdline</a:t>
            </a:r>
            <a:r>
              <a:rPr lang="en-US" sz="1600" dirty="0">
                <a:solidFill>
                  <a:srgbClr val="000000"/>
                </a:solidFill>
                <a:latin typeface="Courier New"/>
                <a:cs typeface="Courier New"/>
              </a:rPr>
              <a:t>)</a:t>
            </a:r>
          </a:p>
          <a:p>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2D961E"/>
                </a:solidFill>
                <a:latin typeface="Courier New"/>
                <a:cs typeface="Courier New"/>
              </a:rPr>
              <a:t>char</a:t>
            </a:r>
            <a:r>
              <a:rPr lang="en-US" sz="1600" dirty="0">
                <a:solidFill>
                  <a:srgbClr val="000000"/>
                </a:solidFill>
                <a:latin typeface="Courier New"/>
                <a:cs typeface="Courier New"/>
              </a:rPr>
              <a:t> *</a:t>
            </a:r>
            <a:r>
              <a:rPr lang="en-US" sz="1600" dirty="0" err="1">
                <a:solidFill>
                  <a:srgbClr val="C1651C"/>
                </a:solidFill>
                <a:latin typeface="Courier New"/>
                <a:cs typeface="Courier New"/>
              </a:rPr>
              <a:t>argv</a:t>
            </a:r>
            <a:r>
              <a:rPr lang="en-US" sz="1600" dirty="0">
                <a:solidFill>
                  <a:srgbClr val="000000"/>
                </a:solidFill>
                <a:latin typeface="Courier New"/>
                <a:cs typeface="Courier New"/>
              </a:rPr>
              <a:t>[MAXARGS]; </a:t>
            </a:r>
            <a:r>
              <a:rPr lang="en-US" sz="1600" dirty="0">
                <a:solidFill>
                  <a:srgbClr val="CB2418"/>
                </a:solidFill>
                <a:latin typeface="Courier New"/>
                <a:cs typeface="Courier New"/>
              </a:rPr>
              <a:t>/* Argument list </a:t>
            </a:r>
            <a:r>
              <a:rPr lang="en-US" sz="1600" dirty="0" err="1">
                <a:solidFill>
                  <a:srgbClr val="CB2418"/>
                </a:solidFill>
                <a:latin typeface="Courier New"/>
                <a:cs typeface="Courier New"/>
              </a:rPr>
              <a:t>execve</a:t>
            </a:r>
            <a:r>
              <a:rPr lang="en-US" sz="1600" dirty="0">
                <a:solidFill>
                  <a:srgbClr val="CB2418"/>
                </a:solidFill>
                <a:latin typeface="Courier New"/>
                <a:cs typeface="Courier New"/>
              </a:rPr>
              <a:t>()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a:solidFill>
                  <a:srgbClr val="2D961E"/>
                </a:solidFill>
                <a:latin typeface="Courier New"/>
                <a:cs typeface="Courier New"/>
              </a:rPr>
              <a:t>char</a:t>
            </a:r>
            <a:r>
              <a:rPr lang="en-US" sz="1600" dirty="0">
                <a:solidFill>
                  <a:srgbClr val="000000"/>
                </a:solidFill>
                <a:latin typeface="Courier New"/>
                <a:cs typeface="Courier New"/>
              </a:rPr>
              <a:t> </a:t>
            </a:r>
            <a:r>
              <a:rPr lang="en-US" sz="1600" dirty="0" err="1">
                <a:solidFill>
                  <a:srgbClr val="C1651C"/>
                </a:solidFill>
                <a:latin typeface="Courier New"/>
                <a:cs typeface="Courier New"/>
              </a:rPr>
              <a:t>buf</a:t>
            </a:r>
            <a:r>
              <a:rPr lang="en-US" sz="1600" dirty="0">
                <a:solidFill>
                  <a:srgbClr val="000000"/>
                </a:solidFill>
                <a:latin typeface="Courier New"/>
                <a:cs typeface="Courier New"/>
              </a:rPr>
              <a:t>[MAXLINE];   </a:t>
            </a:r>
            <a:r>
              <a:rPr lang="en-US" sz="1600" dirty="0">
                <a:solidFill>
                  <a:srgbClr val="CB2418"/>
                </a:solidFill>
                <a:latin typeface="Courier New"/>
                <a:cs typeface="Courier New"/>
              </a:rPr>
              <a:t>/* Holds modified command line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err="1">
                <a:solidFill>
                  <a:srgbClr val="2D961E"/>
                </a:solidFill>
                <a:latin typeface="Courier New"/>
                <a:cs typeface="Courier New"/>
              </a:rPr>
              <a:t>int</a:t>
            </a:r>
            <a:r>
              <a:rPr lang="en-US" sz="1600" dirty="0">
                <a:solidFill>
                  <a:srgbClr val="000000"/>
                </a:solidFill>
                <a:latin typeface="Courier New"/>
                <a:cs typeface="Courier New"/>
              </a:rPr>
              <a:t> </a:t>
            </a:r>
            <a:r>
              <a:rPr lang="en-US" sz="1600" dirty="0" err="1">
                <a:solidFill>
                  <a:srgbClr val="C1651C"/>
                </a:solidFill>
                <a:latin typeface="Courier New"/>
                <a:cs typeface="Courier New"/>
              </a:rPr>
              <a:t>bg</a:t>
            </a:r>
            <a:r>
              <a:rPr lang="en-US" sz="1600" dirty="0">
                <a:solidFill>
                  <a:srgbClr val="000000"/>
                </a:solidFill>
                <a:latin typeface="Courier New"/>
                <a:cs typeface="Courier New"/>
              </a:rPr>
              <a:t>;              </a:t>
            </a:r>
            <a:r>
              <a:rPr lang="en-US" sz="1600" dirty="0">
                <a:solidFill>
                  <a:srgbClr val="CB2418"/>
                </a:solidFill>
                <a:latin typeface="Courier New"/>
                <a:cs typeface="Courier New"/>
              </a:rPr>
              <a:t>/* Should the job run in </a:t>
            </a:r>
            <a:r>
              <a:rPr lang="en-US" sz="1600" dirty="0" err="1">
                <a:solidFill>
                  <a:srgbClr val="CB2418"/>
                </a:solidFill>
                <a:latin typeface="Courier New"/>
                <a:cs typeface="Courier New"/>
              </a:rPr>
              <a:t>bg</a:t>
            </a:r>
            <a:r>
              <a:rPr lang="en-US" sz="1600" dirty="0">
                <a:solidFill>
                  <a:srgbClr val="CB2418"/>
                </a:solidFill>
                <a:latin typeface="Courier New"/>
                <a:cs typeface="Courier New"/>
              </a:rPr>
              <a:t> or </a:t>
            </a:r>
            <a:r>
              <a:rPr lang="en-US" sz="1600" dirty="0" err="1">
                <a:solidFill>
                  <a:srgbClr val="CB2418"/>
                </a:solidFill>
                <a:latin typeface="Courier New"/>
                <a:cs typeface="Courier New"/>
              </a:rPr>
              <a:t>fg</a:t>
            </a:r>
            <a:r>
              <a:rPr lang="en-US" sz="1600" dirty="0">
                <a:solidFill>
                  <a:srgbClr val="CB2418"/>
                </a:solidFill>
                <a:latin typeface="Courier New"/>
                <a:cs typeface="Courier New"/>
              </a:rPr>
              <a:t>? */</a:t>
            </a:r>
            <a:endParaRPr lang="en-US" sz="1600" dirty="0">
              <a:solidFill>
                <a:srgbClr val="000000"/>
              </a:solidFill>
              <a:latin typeface="Courier New"/>
              <a:cs typeface="Courier New"/>
            </a:endParaRPr>
          </a:p>
          <a:p>
            <a:r>
              <a:rPr lang="fi-FI" sz="1600" dirty="0">
                <a:solidFill>
                  <a:srgbClr val="000000"/>
                </a:solidFill>
                <a:latin typeface="Courier New"/>
                <a:cs typeface="Courier New"/>
              </a:rPr>
              <a:t>    </a:t>
            </a:r>
            <a:r>
              <a:rPr lang="fi-FI" sz="1600" dirty="0" err="1">
                <a:solidFill>
                  <a:srgbClr val="2D961E"/>
                </a:solidFill>
                <a:latin typeface="Courier New"/>
                <a:cs typeface="Courier New"/>
              </a:rPr>
              <a:t>pid_t</a:t>
            </a:r>
            <a:r>
              <a:rPr lang="fi-FI" sz="1600" dirty="0">
                <a:solidFill>
                  <a:srgbClr val="000000"/>
                </a:solidFill>
                <a:latin typeface="Courier New"/>
                <a:cs typeface="Courier New"/>
              </a:rPr>
              <a:t> </a:t>
            </a:r>
            <a:r>
              <a:rPr lang="fi-FI" sz="1600" dirty="0" err="1">
                <a:solidFill>
                  <a:srgbClr val="C1651C"/>
                </a:solidFill>
                <a:latin typeface="Courier New"/>
                <a:cs typeface="Courier New"/>
              </a:rPr>
              <a:t>pid</a:t>
            </a:r>
            <a:r>
              <a:rPr lang="fi-FI" sz="1600" dirty="0">
                <a:solidFill>
                  <a:srgbClr val="000000"/>
                </a:solidFill>
                <a:latin typeface="Courier New"/>
                <a:cs typeface="Courier New"/>
              </a:rPr>
              <a:t>;           </a:t>
            </a:r>
            <a:r>
              <a:rPr lang="fi-FI" sz="1600" dirty="0">
                <a:solidFill>
                  <a:srgbClr val="CB2418"/>
                </a:solidFill>
                <a:latin typeface="Courier New"/>
                <a:cs typeface="Courier New"/>
              </a:rPr>
              <a:t>/* </a:t>
            </a:r>
            <a:r>
              <a:rPr lang="fi-FI" sz="1600" dirty="0" err="1">
                <a:solidFill>
                  <a:srgbClr val="CB2418"/>
                </a:solidFill>
                <a:latin typeface="Courier New"/>
                <a:cs typeface="Courier New"/>
              </a:rPr>
              <a:t>Process</a:t>
            </a:r>
            <a:r>
              <a:rPr lang="fi-FI" sz="1600" dirty="0">
                <a:solidFill>
                  <a:srgbClr val="CB2418"/>
                </a:solidFill>
                <a:latin typeface="Courier New"/>
                <a:cs typeface="Courier New"/>
              </a:rPr>
              <a:t> id */</a:t>
            </a:r>
            <a:endParaRPr lang="fi-FI" sz="1600" dirty="0">
              <a:solidFill>
                <a:srgbClr val="000000"/>
              </a:solidFill>
              <a:latin typeface="Courier New"/>
              <a:cs typeface="Courier New"/>
            </a:endParaRPr>
          </a:p>
          <a:p>
            <a:endParaRPr lang="fi-FI" sz="1600" dirty="0">
              <a:solidFill>
                <a:srgbClr val="000000"/>
              </a:solidFill>
              <a:latin typeface="Courier New"/>
              <a:cs typeface="Courier New"/>
            </a:endParaRPr>
          </a:p>
          <a:p>
            <a:r>
              <a:rPr lang="fi-FI" sz="1600" dirty="0">
                <a:solidFill>
                  <a:srgbClr val="000000"/>
                </a:solidFill>
                <a:latin typeface="Courier New"/>
                <a:cs typeface="Courier New"/>
              </a:rPr>
              <a:t>    </a:t>
            </a:r>
            <a:r>
              <a:rPr lang="fi-FI" sz="1600" dirty="0" err="1">
                <a:solidFill>
                  <a:srgbClr val="000000"/>
                </a:solidFill>
                <a:latin typeface="Courier New"/>
                <a:cs typeface="Courier New"/>
              </a:rPr>
              <a:t>strcpy(buf</a:t>
            </a:r>
            <a:r>
              <a:rPr lang="fi-FI" sz="1600" dirty="0">
                <a:solidFill>
                  <a:srgbClr val="000000"/>
                </a:solidFill>
                <a:latin typeface="Courier New"/>
                <a:cs typeface="Courier New"/>
              </a:rPr>
              <a:t>, </a:t>
            </a:r>
            <a:r>
              <a:rPr lang="fi-FI" sz="1600" dirty="0" err="1">
                <a:solidFill>
                  <a:srgbClr val="000000"/>
                </a:solidFill>
                <a:latin typeface="Courier New"/>
                <a:cs typeface="Courier New"/>
              </a:rPr>
              <a:t>cmdline</a:t>
            </a:r>
            <a:r>
              <a:rPr lang="fi-FI" sz="1600" dirty="0">
                <a:solidFill>
                  <a:srgbClr val="000000"/>
                </a:solidFill>
                <a:latin typeface="Courier New"/>
                <a:cs typeface="Courier New"/>
              </a:rPr>
              <a:t>);</a:t>
            </a:r>
          </a:p>
          <a:p>
            <a:r>
              <a:rPr lang="fi-FI" sz="1600" dirty="0">
                <a:solidFill>
                  <a:srgbClr val="000000"/>
                </a:solidFill>
                <a:latin typeface="Courier New"/>
                <a:cs typeface="Courier New"/>
              </a:rPr>
              <a:t>    </a:t>
            </a:r>
            <a:r>
              <a:rPr lang="fi-FI" sz="1600" dirty="0" err="1">
                <a:solidFill>
                  <a:srgbClr val="000000"/>
                </a:solidFill>
                <a:latin typeface="Courier New"/>
                <a:cs typeface="Courier New"/>
              </a:rPr>
              <a:t>bg</a:t>
            </a:r>
            <a:r>
              <a:rPr lang="fi-FI" sz="1600" dirty="0">
                <a:solidFill>
                  <a:srgbClr val="000000"/>
                </a:solidFill>
                <a:latin typeface="Courier New"/>
                <a:cs typeface="Courier New"/>
              </a:rPr>
              <a:t> = </a:t>
            </a:r>
            <a:r>
              <a:rPr lang="fi-FI" sz="1600" dirty="0" err="1">
                <a:solidFill>
                  <a:srgbClr val="000000"/>
                </a:solidFill>
                <a:latin typeface="Courier New"/>
                <a:cs typeface="Courier New"/>
              </a:rPr>
              <a:t>parseline(buf</a:t>
            </a:r>
            <a:r>
              <a:rPr lang="fi-FI" sz="1600" dirty="0">
                <a:solidFill>
                  <a:srgbClr val="000000"/>
                </a:solidFill>
                <a:latin typeface="Courier New"/>
                <a:cs typeface="Courier New"/>
              </a:rPr>
              <a:t>, </a:t>
            </a:r>
            <a:r>
              <a:rPr lang="fi-FI" sz="1600" dirty="0" err="1">
                <a:solidFill>
                  <a:srgbClr val="000000"/>
                </a:solidFill>
                <a:latin typeface="Courier New"/>
                <a:cs typeface="Courier New"/>
              </a:rPr>
              <a:t>argv</a:t>
            </a:r>
            <a:r>
              <a:rPr lang="fi-FI"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[0] == </a:t>
            </a:r>
            <a:r>
              <a:rPr lang="en-US" sz="1600" dirty="0">
                <a:solidFill>
                  <a:srgbClr val="2C9290"/>
                </a:solidFill>
                <a:latin typeface="Courier New"/>
                <a:cs typeface="Courier New"/>
              </a:rPr>
              <a:t>NULL</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C200FF"/>
                </a:solidFill>
                <a:latin typeface="Courier New"/>
                <a:cs typeface="Courier New"/>
              </a:rPr>
              <a:t>return</a:t>
            </a:r>
            <a:r>
              <a:rPr lang="en-US" sz="1600" dirty="0">
                <a:solidFill>
                  <a:srgbClr val="000000"/>
                </a:solidFill>
                <a:latin typeface="Courier New"/>
                <a:cs typeface="Courier New"/>
              </a:rPr>
              <a:t>;   </a:t>
            </a:r>
            <a:r>
              <a:rPr lang="en-US" sz="1600" dirty="0">
                <a:solidFill>
                  <a:srgbClr val="CB2418"/>
                </a:solidFill>
                <a:latin typeface="Courier New"/>
                <a:cs typeface="Courier New"/>
              </a:rPr>
              <a:t>/* Ignore empty lines */</a:t>
            </a:r>
            <a:endParaRPr lang="en-US" sz="1600" dirty="0">
              <a:solidFill>
                <a:srgbClr val="000000"/>
              </a:solidFill>
              <a:latin typeface="Courier New"/>
              <a:cs typeface="Courier New"/>
            </a:endParaRPr>
          </a:p>
          <a:p>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builtin_command</a:t>
            </a:r>
            <a:r>
              <a:rPr lang="en-US" sz="1600" dirty="0">
                <a:solidFill>
                  <a:srgbClr val="000000"/>
                </a:solidFill>
                <a:latin typeface="Courier New"/>
                <a:cs typeface="Courier New"/>
              </a:rPr>
              <a:t>(</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 {</a:t>
            </a: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pid</a:t>
            </a:r>
            <a:r>
              <a:rPr lang="en-US" sz="1600" dirty="0">
                <a:solidFill>
                  <a:srgbClr val="000000"/>
                </a:solidFill>
                <a:latin typeface="Courier New"/>
                <a:cs typeface="Courier New"/>
              </a:rPr>
              <a:t> = fork()) == 0) {   </a:t>
            </a:r>
            <a:r>
              <a:rPr lang="en-US" sz="1600" dirty="0">
                <a:solidFill>
                  <a:srgbClr val="CB2418"/>
                </a:solidFill>
                <a:latin typeface="Courier New"/>
                <a:cs typeface="Courier New"/>
              </a:rPr>
              <a:t>/* Child runs user job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execve</a:t>
            </a:r>
            <a:r>
              <a:rPr lang="en-US" sz="1600" dirty="0">
                <a:solidFill>
                  <a:srgbClr val="000000"/>
                </a:solidFill>
                <a:latin typeface="Courier New"/>
                <a:cs typeface="Courier New"/>
              </a:rPr>
              <a:t>(</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[0], </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 environ) &lt; 0) {</a:t>
            </a: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printf</a:t>
            </a:r>
            <a:r>
              <a:rPr lang="en-US" sz="1600" dirty="0">
                <a:solidFill>
                  <a:srgbClr val="000000"/>
                </a:solidFill>
                <a:latin typeface="Courier New"/>
                <a:cs typeface="Courier New"/>
              </a:rPr>
              <a:t>(</a:t>
            </a:r>
            <a:r>
              <a:rPr lang="en-US" sz="1600" dirty="0">
                <a:solidFill>
                  <a:srgbClr val="9D206F"/>
                </a:solidFill>
                <a:latin typeface="Courier New"/>
                <a:cs typeface="Courier New"/>
              </a:rPr>
              <a:t>"%s: Command not found.\n"</a:t>
            </a:r>
            <a:r>
              <a:rPr lang="en-US" sz="1600" dirty="0">
                <a:solidFill>
                  <a:srgbClr val="000000"/>
                </a:solidFill>
                <a:latin typeface="Courier New"/>
                <a:cs typeface="Courier New"/>
              </a:rPr>
              <a:t>, </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[0]);</a:t>
            </a:r>
          </a:p>
          <a:p>
            <a:r>
              <a:rPr lang="en-US" sz="1600" dirty="0">
                <a:solidFill>
                  <a:srgbClr val="000000"/>
                </a:solidFill>
                <a:latin typeface="Courier New"/>
                <a:cs typeface="Courier New"/>
              </a:rPr>
              <a:t>                exit(0);</a:t>
            </a:r>
          </a:p>
          <a:p>
            <a:r>
              <a:rPr lang="en-US" sz="1600" dirty="0">
                <a:solidFill>
                  <a:srgbClr val="000000"/>
                </a:solidFill>
                <a:latin typeface="Courier New"/>
                <a:cs typeface="Courier New"/>
              </a:rPr>
              <a:t>            }</a:t>
            </a:r>
          </a:p>
          <a:p>
            <a:r>
              <a:rPr lang="en-US" sz="1600" dirty="0">
                <a:solidFill>
                  <a:srgbClr val="000000"/>
                </a:solidFill>
                <a:latin typeface="Courier New"/>
                <a:cs typeface="Courier New"/>
              </a:rPr>
              <a:t>        }</a:t>
            </a:r>
          </a:p>
          <a:p>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a:solidFill>
                  <a:srgbClr val="CB2418"/>
                </a:solidFill>
                <a:latin typeface="Courier New"/>
                <a:cs typeface="Courier New"/>
              </a:rPr>
              <a:t>/* Parent waits for foreground job to terminate */</a:t>
            </a:r>
            <a:endParaRPr lang="en-US" sz="1600" dirty="0">
              <a:solidFill>
                <a:srgbClr val="000000"/>
              </a:solidFill>
              <a:latin typeface="Courier New"/>
              <a:cs typeface="Courier New"/>
            </a:endParaRPr>
          </a:p>
          <a:p>
            <a:r>
              <a:rPr lang="de-DE" sz="1600" dirty="0">
                <a:solidFill>
                  <a:srgbClr val="000000"/>
                </a:solidFill>
                <a:latin typeface="Courier New"/>
                <a:cs typeface="Courier New"/>
              </a:rPr>
              <a:t>	</a:t>
            </a:r>
            <a:r>
              <a:rPr lang="de-DE" sz="1600" dirty="0" err="1">
                <a:solidFill>
                  <a:srgbClr val="C200FF"/>
                </a:solidFill>
                <a:latin typeface="Courier New"/>
                <a:cs typeface="Courier New"/>
              </a:rPr>
              <a:t>if</a:t>
            </a:r>
            <a:r>
              <a:rPr lang="de-DE" sz="1600" dirty="0">
                <a:solidFill>
                  <a:srgbClr val="000000"/>
                </a:solidFill>
                <a:latin typeface="Courier New"/>
                <a:cs typeface="Courier New"/>
              </a:rPr>
              <a:t> (!</a:t>
            </a:r>
            <a:r>
              <a:rPr lang="de-DE" sz="1600" dirty="0" err="1">
                <a:solidFill>
                  <a:srgbClr val="000000"/>
                </a:solidFill>
                <a:latin typeface="Courier New"/>
                <a:cs typeface="Courier New"/>
              </a:rPr>
              <a:t>bg</a:t>
            </a:r>
            <a:r>
              <a:rPr lang="de-DE" sz="1600" dirty="0">
                <a:solidFill>
                  <a:srgbClr val="000000"/>
                </a:solidFill>
                <a:latin typeface="Courier New"/>
                <a:cs typeface="Courier New"/>
              </a:rPr>
              <a:t>) {</a:t>
            </a:r>
          </a:p>
          <a:p>
            <a:r>
              <a:rPr lang="fr-FR" sz="1600" dirty="0">
                <a:solidFill>
                  <a:srgbClr val="000000"/>
                </a:solidFill>
                <a:latin typeface="Courier New"/>
                <a:cs typeface="Courier New"/>
              </a:rPr>
              <a:t>            </a:t>
            </a:r>
            <a:r>
              <a:rPr lang="fr-FR" sz="1600" dirty="0" err="1">
                <a:solidFill>
                  <a:srgbClr val="2D961E"/>
                </a:solidFill>
                <a:latin typeface="Courier New"/>
                <a:cs typeface="Courier New"/>
              </a:rPr>
              <a:t>int</a:t>
            </a:r>
            <a:r>
              <a:rPr lang="fr-FR" sz="1600" dirty="0">
                <a:solidFill>
                  <a:srgbClr val="000000"/>
                </a:solidFill>
                <a:latin typeface="Courier New"/>
                <a:cs typeface="Courier New"/>
              </a:rPr>
              <a:t> </a:t>
            </a:r>
            <a:r>
              <a:rPr lang="fr-FR" sz="1600" dirty="0" err="1">
                <a:solidFill>
                  <a:srgbClr val="C1651C"/>
                </a:solidFill>
                <a:latin typeface="Courier New"/>
                <a:cs typeface="Courier New"/>
              </a:rPr>
              <a:t>status</a:t>
            </a:r>
            <a:r>
              <a:rPr lang="fr-FR"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waitpid</a:t>
            </a:r>
            <a:r>
              <a:rPr lang="en-US" sz="1600" dirty="0">
                <a:solidFill>
                  <a:srgbClr val="000000"/>
                </a:solidFill>
                <a:latin typeface="Courier New"/>
                <a:cs typeface="Courier New"/>
              </a:rPr>
              <a:t>(</a:t>
            </a:r>
            <a:r>
              <a:rPr lang="en-US" sz="1600" dirty="0" err="1">
                <a:solidFill>
                  <a:srgbClr val="000000"/>
                </a:solidFill>
                <a:latin typeface="Courier New"/>
                <a:cs typeface="Courier New"/>
              </a:rPr>
              <a:t>pid</a:t>
            </a:r>
            <a:r>
              <a:rPr lang="en-US" sz="1600" dirty="0">
                <a:solidFill>
                  <a:srgbClr val="000000"/>
                </a:solidFill>
                <a:latin typeface="Courier New"/>
                <a:cs typeface="Courier New"/>
              </a:rPr>
              <a:t>, &amp;status, 0) &lt; 0)</a:t>
            </a: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unix_error</a:t>
            </a:r>
            <a:r>
              <a:rPr lang="en-US" sz="1600" dirty="0">
                <a:solidFill>
                  <a:srgbClr val="000000"/>
                </a:solidFill>
                <a:latin typeface="Courier New"/>
                <a:cs typeface="Courier New"/>
              </a:rPr>
              <a:t>(</a:t>
            </a:r>
            <a:r>
              <a:rPr lang="en-US" sz="1600" dirty="0">
                <a:solidFill>
                  <a:srgbClr val="9D206F"/>
                </a:solidFill>
                <a:latin typeface="Courier New"/>
                <a:cs typeface="Courier New"/>
              </a:rPr>
              <a:t>"</a:t>
            </a:r>
            <a:r>
              <a:rPr lang="en-US" sz="1600" dirty="0" err="1">
                <a:solidFill>
                  <a:srgbClr val="9D206F"/>
                </a:solidFill>
                <a:latin typeface="Courier New"/>
                <a:cs typeface="Courier New"/>
              </a:rPr>
              <a:t>waitfg</a:t>
            </a:r>
            <a:r>
              <a:rPr lang="en-US" sz="1600" dirty="0">
                <a:solidFill>
                  <a:srgbClr val="9D206F"/>
                </a:solidFill>
                <a:latin typeface="Courier New"/>
                <a:cs typeface="Courier New"/>
              </a:rPr>
              <a:t>: </a:t>
            </a:r>
            <a:r>
              <a:rPr lang="en-US" sz="1600" dirty="0" err="1">
                <a:solidFill>
                  <a:srgbClr val="9D206F"/>
                </a:solidFill>
                <a:latin typeface="Courier New"/>
                <a:cs typeface="Courier New"/>
              </a:rPr>
              <a:t>waitpid</a:t>
            </a:r>
            <a:r>
              <a:rPr lang="en-US" sz="1600" dirty="0">
                <a:solidFill>
                  <a:srgbClr val="9D206F"/>
                </a:solidFill>
                <a:latin typeface="Courier New"/>
                <a:cs typeface="Courier New"/>
              </a:rPr>
              <a:t> error"</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p>
          <a:p>
            <a:r>
              <a:rPr lang="hu-HU" sz="1600" dirty="0">
                <a:solidFill>
                  <a:srgbClr val="000000"/>
                </a:solidFill>
                <a:latin typeface="Courier New"/>
                <a:cs typeface="Courier New"/>
              </a:rPr>
              <a:t>        </a:t>
            </a:r>
            <a:r>
              <a:rPr lang="hu-HU" sz="1600" dirty="0">
                <a:solidFill>
                  <a:srgbClr val="C200FF"/>
                </a:solidFill>
                <a:latin typeface="Courier New"/>
                <a:cs typeface="Courier New"/>
              </a:rPr>
              <a:t>else</a:t>
            </a:r>
            <a:endParaRPr lang="hu-HU" sz="1600" dirty="0">
              <a:solidFill>
                <a:srgbClr val="000000"/>
              </a:solidFill>
              <a:latin typeface="Courier New"/>
              <a:cs typeface="Courier New"/>
            </a:endParaRPr>
          </a:p>
          <a:p>
            <a:r>
              <a:rPr lang="fi-FI" sz="1600" dirty="0">
                <a:solidFill>
                  <a:srgbClr val="000000"/>
                </a:solidFill>
                <a:latin typeface="Courier New"/>
                <a:cs typeface="Courier New"/>
              </a:rPr>
              <a:t>            </a:t>
            </a:r>
            <a:r>
              <a:rPr lang="fi-FI" sz="1600" dirty="0" err="1">
                <a:solidFill>
                  <a:srgbClr val="000000"/>
                </a:solidFill>
                <a:latin typeface="Courier New"/>
                <a:cs typeface="Courier New"/>
              </a:rPr>
              <a:t>printf(</a:t>
            </a:r>
            <a:r>
              <a:rPr lang="fi-FI" sz="1600" dirty="0" err="1">
                <a:solidFill>
                  <a:srgbClr val="9D206F"/>
                </a:solidFill>
                <a:latin typeface="Courier New"/>
                <a:cs typeface="Courier New"/>
              </a:rPr>
              <a:t>"%d</a:t>
            </a:r>
            <a:r>
              <a:rPr lang="fi-FI" sz="1600" dirty="0">
                <a:solidFill>
                  <a:srgbClr val="9D206F"/>
                </a:solidFill>
                <a:latin typeface="Courier New"/>
                <a:cs typeface="Courier New"/>
              </a:rPr>
              <a:t> %s"</a:t>
            </a:r>
            <a:r>
              <a:rPr lang="fi-FI" sz="1600" dirty="0">
                <a:solidFill>
                  <a:srgbClr val="000000"/>
                </a:solidFill>
                <a:latin typeface="Courier New"/>
                <a:cs typeface="Courier New"/>
              </a:rPr>
              <a:t>, </a:t>
            </a:r>
            <a:r>
              <a:rPr lang="fi-FI" sz="1600" dirty="0" err="1">
                <a:solidFill>
                  <a:srgbClr val="000000"/>
                </a:solidFill>
                <a:latin typeface="Courier New"/>
                <a:cs typeface="Courier New"/>
              </a:rPr>
              <a:t>pid</a:t>
            </a:r>
            <a:r>
              <a:rPr lang="fi-FI" sz="1600" dirty="0">
                <a:solidFill>
                  <a:srgbClr val="000000"/>
                </a:solidFill>
                <a:latin typeface="Courier New"/>
                <a:cs typeface="Courier New"/>
              </a:rPr>
              <a:t>, </a:t>
            </a:r>
            <a:r>
              <a:rPr lang="fi-FI" sz="1600" dirty="0" err="1">
                <a:solidFill>
                  <a:srgbClr val="000000"/>
                </a:solidFill>
                <a:latin typeface="Courier New"/>
                <a:cs typeface="Courier New"/>
              </a:rPr>
              <a:t>cmdline</a:t>
            </a:r>
            <a:r>
              <a:rPr lang="fi-FI" sz="1600" dirty="0">
                <a:solidFill>
                  <a:srgbClr val="000000"/>
                </a:solidFill>
                <a:latin typeface="Courier New"/>
                <a:cs typeface="Courier New"/>
              </a:rPr>
              <a:t>);</a:t>
            </a:r>
          </a:p>
          <a:p>
            <a:r>
              <a:rPr lang="fi-FI" sz="1600" dirty="0">
                <a:solidFill>
                  <a:srgbClr val="000000"/>
                </a:solidFill>
                <a:latin typeface="Courier New"/>
                <a:cs typeface="Courier New"/>
              </a:rPr>
              <a:t>    }</a:t>
            </a:r>
          </a:p>
          <a:p>
            <a:r>
              <a:rPr lang="is-IS" sz="1600" dirty="0">
                <a:solidFill>
                  <a:srgbClr val="000000"/>
                </a:solidFill>
                <a:latin typeface="Courier New"/>
                <a:cs typeface="Courier New"/>
              </a:rPr>
              <a:t>    </a:t>
            </a:r>
            <a:r>
              <a:rPr lang="is-IS" sz="1600" dirty="0">
                <a:solidFill>
                  <a:srgbClr val="C200FF"/>
                </a:solidFill>
                <a:latin typeface="Courier New"/>
                <a:cs typeface="Courier New"/>
              </a:rPr>
              <a:t>return</a:t>
            </a:r>
            <a:r>
              <a:rPr lang="is-IS" sz="1600" dirty="0">
                <a:solidFill>
                  <a:srgbClr val="000000"/>
                </a:solidFill>
                <a:latin typeface="Courier New"/>
                <a:cs typeface="Courier New"/>
              </a:rPr>
              <a:t>;</a:t>
            </a:r>
          </a:p>
          <a:p>
            <a:r>
              <a:rPr lang="is-IS" sz="1600" dirty="0">
                <a:solidFill>
                  <a:srgbClr val="000000"/>
                </a:solidFill>
                <a:latin typeface="Courier New"/>
                <a:cs typeface="Courier New"/>
              </a:rPr>
              <a:t>}</a:t>
            </a:r>
          </a:p>
        </p:txBody>
      </p:sp>
      <p:sp>
        <p:nvSpPr>
          <p:cNvPr id="4" name="Rectangle 3"/>
          <p:cNvSpPr>
            <a:spLocks noChangeArrowheads="1"/>
          </p:cNvSpPr>
          <p:nvPr/>
        </p:nvSpPr>
        <p:spPr bwMode="auto">
          <a:xfrm>
            <a:off x="7124565" y="6474937"/>
            <a:ext cx="1482860" cy="357663"/>
          </a:xfrm>
          <a:prstGeom prst="rect">
            <a:avLst/>
          </a:prstGeom>
          <a:noFill/>
          <a:ln w="3240">
            <a:noFill/>
            <a:miter lim="800000"/>
            <a:headEnd/>
            <a:tailEnd/>
          </a:ln>
          <a:effectLst/>
        </p:spPr>
        <p:txBody>
          <a:bodyPr wrap="none" lIns="90000" tIns="46800" rIns="90000" bIns="46800">
            <a:spAutoFit/>
          </a:bodyPr>
          <a:lstStyle/>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i="1" dirty="0" err="1">
                <a:solidFill>
                  <a:schemeClr val="tx1">
                    <a:lumMod val="50000"/>
                    <a:lumOff val="50000"/>
                  </a:schemeClr>
                </a:solidFill>
                <a:latin typeface="Courier New" pitchFamily="49" charset="0"/>
                <a:ea typeface="msgothic" charset="0"/>
                <a:cs typeface="msgothic" charset="0"/>
              </a:rPr>
              <a:t>shellex.c</a:t>
            </a:r>
            <a:endParaRPr lang="en-GB" sz="1800" b="1" i="1" dirty="0">
              <a:solidFill>
                <a:schemeClr val="tx1">
                  <a:lumMod val="50000"/>
                  <a:lumOff val="50000"/>
                </a:schemeClr>
              </a:solidFill>
              <a:latin typeface="Courier New" pitchFamily="49" charset="0"/>
              <a:ea typeface="msgothic" charset="0"/>
              <a:cs typeface="msgothic" charset="0"/>
            </a:endParaRPr>
          </a:p>
        </p:txBody>
      </p:sp>
      <p:sp>
        <p:nvSpPr>
          <p:cNvPr id="5" name="Text Box 4"/>
          <p:cNvSpPr txBox="1">
            <a:spLocks noChangeArrowheads="1"/>
          </p:cNvSpPr>
          <p:nvPr/>
        </p:nvSpPr>
        <p:spPr bwMode="auto">
          <a:xfrm>
            <a:off x="279400" y="3505200"/>
            <a:ext cx="8340725" cy="3276599"/>
          </a:xfrm>
          <a:prstGeom prst="rect">
            <a:avLst/>
          </a:prstGeom>
          <a:solidFill>
            <a:srgbClr val="F6F5BD"/>
          </a:solidFill>
          <a:ln w="12700">
            <a:noFill/>
            <a:miter lim="800000"/>
            <a:headEnd/>
            <a:tailEnd type="none" w="sm" len="sm"/>
          </a:ln>
          <a:effectLst/>
        </p:spPr>
        <p:txBody>
          <a:bodyPr wrap="square" lIns="45720" rIns="45720">
            <a:normAutofit/>
          </a:bodyPr>
          <a:lstStyle/>
          <a:p>
            <a:endParaRPr lang="is-IS" sz="1600" dirty="0">
              <a:solidFill>
                <a:srgbClr val="000000"/>
              </a:solidFill>
              <a:latin typeface="Menlo-Regular"/>
            </a:endParaRPr>
          </a:p>
        </p:txBody>
      </p:sp>
      <p:sp>
        <p:nvSpPr>
          <p:cNvPr id="6" name="Rectangle 5"/>
          <p:cNvSpPr>
            <a:spLocks noChangeArrowheads="1"/>
          </p:cNvSpPr>
          <p:nvPr/>
        </p:nvSpPr>
        <p:spPr bwMode="auto">
          <a:xfrm>
            <a:off x="7127740" y="6477000"/>
            <a:ext cx="1482860" cy="357663"/>
          </a:xfrm>
          <a:prstGeom prst="rect">
            <a:avLst/>
          </a:prstGeom>
          <a:noFill/>
          <a:ln w="3240">
            <a:noFill/>
            <a:miter lim="800000"/>
            <a:headEnd/>
            <a:tailEnd/>
          </a:ln>
          <a:effectLst/>
        </p:spPr>
        <p:txBody>
          <a:bodyPr wrap="none" lIns="90000" tIns="46800" rIns="90000" bIns="46800">
            <a:spAutoFit/>
          </a:bodyPr>
          <a:lstStyle/>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i="1" dirty="0" err="1">
                <a:solidFill>
                  <a:schemeClr val="tx1">
                    <a:lumMod val="50000"/>
                    <a:lumOff val="50000"/>
                  </a:schemeClr>
                </a:solidFill>
                <a:latin typeface="Courier New" pitchFamily="49" charset="0"/>
                <a:ea typeface="msgothic" charset="0"/>
                <a:cs typeface="msgothic" charset="0"/>
              </a:rPr>
              <a:t>shellex.c</a:t>
            </a:r>
            <a:endParaRPr lang="en-GB" sz="1800" b="1" i="1" dirty="0">
              <a:solidFill>
                <a:schemeClr val="tx1">
                  <a:lumMod val="50000"/>
                  <a:lumOff val="50000"/>
                </a:schemeClr>
              </a:solidFill>
              <a:latin typeface="Courier New" pitchFamily="49" charset="0"/>
              <a:ea typeface="msgothic" charset="0"/>
              <a:cs typeface="msgothic" charset="0"/>
            </a:endParaRPr>
          </a:p>
        </p:txBody>
      </p:sp>
      <p:sp>
        <p:nvSpPr>
          <p:cNvPr id="2" name="TextBox 1"/>
          <p:cNvSpPr txBox="1"/>
          <p:nvPr/>
        </p:nvSpPr>
        <p:spPr>
          <a:xfrm>
            <a:off x="3581400" y="4086135"/>
            <a:ext cx="4800600" cy="461665"/>
          </a:xfrm>
          <a:prstGeom prst="rect">
            <a:avLst/>
          </a:prstGeom>
          <a:solidFill>
            <a:srgbClr val="DEDFF5"/>
          </a:solidFill>
        </p:spPr>
        <p:txBody>
          <a:bodyPr wrap="square" rtlCol="0">
            <a:spAutoFit/>
          </a:bodyPr>
          <a:lstStyle/>
          <a:p>
            <a:r>
              <a:rPr lang="en-US" b="0" dirty="0">
                <a:latin typeface="+mn-lt"/>
                <a:cs typeface="Courier New" panose="02070309020205020404" pitchFamily="49" charset="0"/>
              </a:rPr>
              <a:t>Create child</a:t>
            </a:r>
            <a:endParaRPr lang="en-US" b="0" dirty="0">
              <a:latin typeface="+mn-lt"/>
            </a:endParaRPr>
          </a:p>
        </p:txBody>
      </p:sp>
    </p:spTree>
    <p:extLst>
      <p:ext uri="{BB962C8B-B14F-4D97-AF65-F5344CB8AC3E}">
        <p14:creationId xmlns:p14="http://schemas.microsoft.com/office/powerpoint/2010/main" val="965967370"/>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4770" name="Rectangle 2"/>
          <p:cNvSpPr>
            <a:spLocks noGrp="1" noChangeArrowheads="1"/>
          </p:cNvSpPr>
          <p:nvPr>
            <p:ph type="title"/>
          </p:nvPr>
        </p:nvSpPr>
        <p:spPr>
          <a:xfrm>
            <a:off x="304800" y="158299"/>
            <a:ext cx="6757988" cy="781050"/>
          </a:xfrm>
        </p:spPr>
        <p:txBody>
          <a:bodyPr/>
          <a:lstStyle/>
          <a:p>
            <a:r>
              <a:rPr lang="en-US" dirty="0"/>
              <a:t>Simple Shell </a:t>
            </a:r>
            <a:r>
              <a:rPr lang="en-US" dirty="0">
                <a:latin typeface="Courier New" pitchFamily="49" charset="0"/>
              </a:rPr>
              <a:t>eval</a:t>
            </a:r>
            <a:r>
              <a:rPr lang="en-US" dirty="0"/>
              <a:t> Function</a:t>
            </a:r>
          </a:p>
        </p:txBody>
      </p:sp>
      <p:sp>
        <p:nvSpPr>
          <p:cNvPr id="544772" name="Text Box 4"/>
          <p:cNvSpPr txBox="1">
            <a:spLocks noChangeArrowheads="1"/>
          </p:cNvSpPr>
          <p:nvPr/>
        </p:nvSpPr>
        <p:spPr bwMode="auto">
          <a:xfrm>
            <a:off x="279400" y="914400"/>
            <a:ext cx="8340725" cy="5867400"/>
          </a:xfrm>
          <a:prstGeom prst="rect">
            <a:avLst/>
          </a:prstGeom>
          <a:solidFill>
            <a:srgbClr val="F6F5BD"/>
          </a:solidFill>
          <a:ln w="12700">
            <a:solidFill>
              <a:schemeClr val="tx1"/>
            </a:solidFill>
            <a:miter lim="800000"/>
            <a:headEnd/>
            <a:tailEnd type="none" w="sm" len="sm"/>
          </a:ln>
          <a:effectLst/>
        </p:spPr>
        <p:txBody>
          <a:bodyPr wrap="square" lIns="45720" rIns="45720">
            <a:normAutofit fontScale="92500" lnSpcReduction="20000"/>
          </a:bodyPr>
          <a:lstStyle/>
          <a:p>
            <a:r>
              <a:rPr lang="en-US" sz="1600" dirty="0">
                <a:solidFill>
                  <a:srgbClr val="2D961E"/>
                </a:solidFill>
                <a:latin typeface="Courier New"/>
                <a:cs typeface="Courier New"/>
              </a:rPr>
              <a:t>void</a:t>
            </a:r>
            <a:r>
              <a:rPr lang="en-US" sz="1600" dirty="0">
                <a:solidFill>
                  <a:srgbClr val="000000"/>
                </a:solidFill>
                <a:latin typeface="Courier New"/>
                <a:cs typeface="Courier New"/>
              </a:rPr>
              <a:t> </a:t>
            </a:r>
            <a:r>
              <a:rPr lang="en-US" sz="1600" dirty="0" err="1">
                <a:solidFill>
                  <a:srgbClr val="4A00FF"/>
                </a:solidFill>
                <a:latin typeface="Courier New"/>
                <a:cs typeface="Courier New"/>
              </a:rPr>
              <a:t>eval</a:t>
            </a:r>
            <a:r>
              <a:rPr lang="en-US" sz="1600" dirty="0">
                <a:solidFill>
                  <a:srgbClr val="000000"/>
                </a:solidFill>
                <a:latin typeface="Courier New"/>
                <a:cs typeface="Courier New"/>
              </a:rPr>
              <a:t>(</a:t>
            </a:r>
            <a:r>
              <a:rPr lang="en-US" sz="1600" dirty="0">
                <a:solidFill>
                  <a:srgbClr val="2D961E"/>
                </a:solidFill>
                <a:latin typeface="Courier New"/>
                <a:cs typeface="Courier New"/>
              </a:rPr>
              <a:t>char</a:t>
            </a:r>
            <a:r>
              <a:rPr lang="en-US" sz="1600" dirty="0">
                <a:solidFill>
                  <a:srgbClr val="000000"/>
                </a:solidFill>
                <a:latin typeface="Courier New"/>
                <a:cs typeface="Courier New"/>
              </a:rPr>
              <a:t> *</a:t>
            </a:r>
            <a:r>
              <a:rPr lang="en-US" sz="1600" dirty="0" err="1">
                <a:solidFill>
                  <a:srgbClr val="C1651C"/>
                </a:solidFill>
                <a:latin typeface="Courier New"/>
                <a:cs typeface="Courier New"/>
              </a:rPr>
              <a:t>cmdline</a:t>
            </a:r>
            <a:r>
              <a:rPr lang="en-US" sz="1600" dirty="0">
                <a:solidFill>
                  <a:srgbClr val="000000"/>
                </a:solidFill>
                <a:latin typeface="Courier New"/>
                <a:cs typeface="Courier New"/>
              </a:rPr>
              <a:t>)</a:t>
            </a:r>
          </a:p>
          <a:p>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2D961E"/>
                </a:solidFill>
                <a:latin typeface="Courier New"/>
                <a:cs typeface="Courier New"/>
              </a:rPr>
              <a:t>char</a:t>
            </a:r>
            <a:r>
              <a:rPr lang="en-US" sz="1600" dirty="0">
                <a:solidFill>
                  <a:srgbClr val="000000"/>
                </a:solidFill>
                <a:latin typeface="Courier New"/>
                <a:cs typeface="Courier New"/>
              </a:rPr>
              <a:t> *</a:t>
            </a:r>
            <a:r>
              <a:rPr lang="en-US" sz="1600" dirty="0" err="1">
                <a:solidFill>
                  <a:srgbClr val="C1651C"/>
                </a:solidFill>
                <a:latin typeface="Courier New"/>
                <a:cs typeface="Courier New"/>
              </a:rPr>
              <a:t>argv</a:t>
            </a:r>
            <a:r>
              <a:rPr lang="en-US" sz="1600" dirty="0">
                <a:solidFill>
                  <a:srgbClr val="000000"/>
                </a:solidFill>
                <a:latin typeface="Courier New"/>
                <a:cs typeface="Courier New"/>
              </a:rPr>
              <a:t>[MAXARGS]; </a:t>
            </a:r>
            <a:r>
              <a:rPr lang="en-US" sz="1600" dirty="0">
                <a:solidFill>
                  <a:srgbClr val="CB2418"/>
                </a:solidFill>
                <a:latin typeface="Courier New"/>
                <a:cs typeface="Courier New"/>
              </a:rPr>
              <a:t>/* Argument list </a:t>
            </a:r>
            <a:r>
              <a:rPr lang="en-US" sz="1600" dirty="0" err="1">
                <a:solidFill>
                  <a:srgbClr val="CB2418"/>
                </a:solidFill>
                <a:latin typeface="Courier New"/>
                <a:cs typeface="Courier New"/>
              </a:rPr>
              <a:t>execve</a:t>
            </a:r>
            <a:r>
              <a:rPr lang="en-US" sz="1600" dirty="0">
                <a:solidFill>
                  <a:srgbClr val="CB2418"/>
                </a:solidFill>
                <a:latin typeface="Courier New"/>
                <a:cs typeface="Courier New"/>
              </a:rPr>
              <a:t>()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a:solidFill>
                  <a:srgbClr val="2D961E"/>
                </a:solidFill>
                <a:latin typeface="Courier New"/>
                <a:cs typeface="Courier New"/>
              </a:rPr>
              <a:t>char</a:t>
            </a:r>
            <a:r>
              <a:rPr lang="en-US" sz="1600" dirty="0">
                <a:solidFill>
                  <a:srgbClr val="000000"/>
                </a:solidFill>
                <a:latin typeface="Courier New"/>
                <a:cs typeface="Courier New"/>
              </a:rPr>
              <a:t> </a:t>
            </a:r>
            <a:r>
              <a:rPr lang="en-US" sz="1600" dirty="0" err="1">
                <a:solidFill>
                  <a:srgbClr val="C1651C"/>
                </a:solidFill>
                <a:latin typeface="Courier New"/>
                <a:cs typeface="Courier New"/>
              </a:rPr>
              <a:t>buf</a:t>
            </a:r>
            <a:r>
              <a:rPr lang="en-US" sz="1600" dirty="0">
                <a:solidFill>
                  <a:srgbClr val="000000"/>
                </a:solidFill>
                <a:latin typeface="Courier New"/>
                <a:cs typeface="Courier New"/>
              </a:rPr>
              <a:t>[MAXLINE];   </a:t>
            </a:r>
            <a:r>
              <a:rPr lang="en-US" sz="1600" dirty="0">
                <a:solidFill>
                  <a:srgbClr val="CB2418"/>
                </a:solidFill>
                <a:latin typeface="Courier New"/>
                <a:cs typeface="Courier New"/>
              </a:rPr>
              <a:t>/* Holds modified command line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err="1">
                <a:solidFill>
                  <a:srgbClr val="2D961E"/>
                </a:solidFill>
                <a:latin typeface="Courier New"/>
                <a:cs typeface="Courier New"/>
              </a:rPr>
              <a:t>int</a:t>
            </a:r>
            <a:r>
              <a:rPr lang="en-US" sz="1600" dirty="0">
                <a:solidFill>
                  <a:srgbClr val="000000"/>
                </a:solidFill>
                <a:latin typeface="Courier New"/>
                <a:cs typeface="Courier New"/>
              </a:rPr>
              <a:t> </a:t>
            </a:r>
            <a:r>
              <a:rPr lang="en-US" sz="1600" dirty="0" err="1">
                <a:solidFill>
                  <a:srgbClr val="C1651C"/>
                </a:solidFill>
                <a:latin typeface="Courier New"/>
                <a:cs typeface="Courier New"/>
              </a:rPr>
              <a:t>bg</a:t>
            </a:r>
            <a:r>
              <a:rPr lang="en-US" sz="1600" dirty="0">
                <a:solidFill>
                  <a:srgbClr val="000000"/>
                </a:solidFill>
                <a:latin typeface="Courier New"/>
                <a:cs typeface="Courier New"/>
              </a:rPr>
              <a:t>;              </a:t>
            </a:r>
            <a:r>
              <a:rPr lang="en-US" sz="1600" dirty="0">
                <a:solidFill>
                  <a:srgbClr val="CB2418"/>
                </a:solidFill>
                <a:latin typeface="Courier New"/>
                <a:cs typeface="Courier New"/>
              </a:rPr>
              <a:t>/* Should the job run in </a:t>
            </a:r>
            <a:r>
              <a:rPr lang="en-US" sz="1600" dirty="0" err="1">
                <a:solidFill>
                  <a:srgbClr val="CB2418"/>
                </a:solidFill>
                <a:latin typeface="Courier New"/>
                <a:cs typeface="Courier New"/>
              </a:rPr>
              <a:t>bg</a:t>
            </a:r>
            <a:r>
              <a:rPr lang="en-US" sz="1600" dirty="0">
                <a:solidFill>
                  <a:srgbClr val="CB2418"/>
                </a:solidFill>
                <a:latin typeface="Courier New"/>
                <a:cs typeface="Courier New"/>
              </a:rPr>
              <a:t> or </a:t>
            </a:r>
            <a:r>
              <a:rPr lang="en-US" sz="1600" dirty="0" err="1">
                <a:solidFill>
                  <a:srgbClr val="CB2418"/>
                </a:solidFill>
                <a:latin typeface="Courier New"/>
                <a:cs typeface="Courier New"/>
              </a:rPr>
              <a:t>fg</a:t>
            </a:r>
            <a:r>
              <a:rPr lang="en-US" sz="1600" dirty="0">
                <a:solidFill>
                  <a:srgbClr val="CB2418"/>
                </a:solidFill>
                <a:latin typeface="Courier New"/>
                <a:cs typeface="Courier New"/>
              </a:rPr>
              <a:t>? */</a:t>
            </a:r>
            <a:endParaRPr lang="en-US" sz="1600" dirty="0">
              <a:solidFill>
                <a:srgbClr val="000000"/>
              </a:solidFill>
              <a:latin typeface="Courier New"/>
              <a:cs typeface="Courier New"/>
            </a:endParaRPr>
          </a:p>
          <a:p>
            <a:r>
              <a:rPr lang="fi-FI" sz="1600" dirty="0">
                <a:solidFill>
                  <a:srgbClr val="000000"/>
                </a:solidFill>
                <a:latin typeface="Courier New"/>
                <a:cs typeface="Courier New"/>
              </a:rPr>
              <a:t>    </a:t>
            </a:r>
            <a:r>
              <a:rPr lang="fi-FI" sz="1600" dirty="0" err="1">
                <a:solidFill>
                  <a:srgbClr val="2D961E"/>
                </a:solidFill>
                <a:latin typeface="Courier New"/>
                <a:cs typeface="Courier New"/>
              </a:rPr>
              <a:t>pid_t</a:t>
            </a:r>
            <a:r>
              <a:rPr lang="fi-FI" sz="1600" dirty="0">
                <a:solidFill>
                  <a:srgbClr val="000000"/>
                </a:solidFill>
                <a:latin typeface="Courier New"/>
                <a:cs typeface="Courier New"/>
              </a:rPr>
              <a:t> </a:t>
            </a:r>
            <a:r>
              <a:rPr lang="fi-FI" sz="1600" dirty="0" err="1">
                <a:solidFill>
                  <a:srgbClr val="C1651C"/>
                </a:solidFill>
                <a:latin typeface="Courier New"/>
                <a:cs typeface="Courier New"/>
              </a:rPr>
              <a:t>pid</a:t>
            </a:r>
            <a:r>
              <a:rPr lang="fi-FI" sz="1600" dirty="0">
                <a:solidFill>
                  <a:srgbClr val="000000"/>
                </a:solidFill>
                <a:latin typeface="Courier New"/>
                <a:cs typeface="Courier New"/>
              </a:rPr>
              <a:t>;           </a:t>
            </a:r>
            <a:r>
              <a:rPr lang="fi-FI" sz="1600" dirty="0">
                <a:solidFill>
                  <a:srgbClr val="CB2418"/>
                </a:solidFill>
                <a:latin typeface="Courier New"/>
                <a:cs typeface="Courier New"/>
              </a:rPr>
              <a:t>/* </a:t>
            </a:r>
            <a:r>
              <a:rPr lang="fi-FI" sz="1600" dirty="0" err="1">
                <a:solidFill>
                  <a:srgbClr val="CB2418"/>
                </a:solidFill>
                <a:latin typeface="Courier New"/>
                <a:cs typeface="Courier New"/>
              </a:rPr>
              <a:t>Process</a:t>
            </a:r>
            <a:r>
              <a:rPr lang="fi-FI" sz="1600" dirty="0">
                <a:solidFill>
                  <a:srgbClr val="CB2418"/>
                </a:solidFill>
                <a:latin typeface="Courier New"/>
                <a:cs typeface="Courier New"/>
              </a:rPr>
              <a:t> id */</a:t>
            </a:r>
            <a:endParaRPr lang="fi-FI" sz="1600" dirty="0">
              <a:solidFill>
                <a:srgbClr val="000000"/>
              </a:solidFill>
              <a:latin typeface="Courier New"/>
              <a:cs typeface="Courier New"/>
            </a:endParaRPr>
          </a:p>
          <a:p>
            <a:endParaRPr lang="fi-FI" sz="1600" dirty="0">
              <a:solidFill>
                <a:srgbClr val="000000"/>
              </a:solidFill>
              <a:latin typeface="Courier New"/>
              <a:cs typeface="Courier New"/>
            </a:endParaRPr>
          </a:p>
          <a:p>
            <a:r>
              <a:rPr lang="fi-FI" sz="1600" dirty="0">
                <a:solidFill>
                  <a:srgbClr val="000000"/>
                </a:solidFill>
                <a:latin typeface="Courier New"/>
                <a:cs typeface="Courier New"/>
              </a:rPr>
              <a:t>    </a:t>
            </a:r>
            <a:r>
              <a:rPr lang="fi-FI" sz="1600" dirty="0" err="1">
                <a:solidFill>
                  <a:srgbClr val="000000"/>
                </a:solidFill>
                <a:latin typeface="Courier New"/>
                <a:cs typeface="Courier New"/>
              </a:rPr>
              <a:t>strcpy(buf</a:t>
            </a:r>
            <a:r>
              <a:rPr lang="fi-FI" sz="1600" dirty="0">
                <a:solidFill>
                  <a:srgbClr val="000000"/>
                </a:solidFill>
                <a:latin typeface="Courier New"/>
                <a:cs typeface="Courier New"/>
              </a:rPr>
              <a:t>, </a:t>
            </a:r>
            <a:r>
              <a:rPr lang="fi-FI" sz="1600" dirty="0" err="1">
                <a:solidFill>
                  <a:srgbClr val="000000"/>
                </a:solidFill>
                <a:latin typeface="Courier New"/>
                <a:cs typeface="Courier New"/>
              </a:rPr>
              <a:t>cmdline</a:t>
            </a:r>
            <a:r>
              <a:rPr lang="fi-FI" sz="1600" dirty="0">
                <a:solidFill>
                  <a:srgbClr val="000000"/>
                </a:solidFill>
                <a:latin typeface="Courier New"/>
                <a:cs typeface="Courier New"/>
              </a:rPr>
              <a:t>);</a:t>
            </a:r>
          </a:p>
          <a:p>
            <a:r>
              <a:rPr lang="fi-FI" sz="1600" dirty="0">
                <a:solidFill>
                  <a:srgbClr val="000000"/>
                </a:solidFill>
                <a:latin typeface="Courier New"/>
                <a:cs typeface="Courier New"/>
              </a:rPr>
              <a:t>    </a:t>
            </a:r>
            <a:r>
              <a:rPr lang="fi-FI" sz="1600" dirty="0" err="1">
                <a:solidFill>
                  <a:srgbClr val="000000"/>
                </a:solidFill>
                <a:latin typeface="Courier New"/>
                <a:cs typeface="Courier New"/>
              </a:rPr>
              <a:t>bg</a:t>
            </a:r>
            <a:r>
              <a:rPr lang="fi-FI" sz="1600" dirty="0">
                <a:solidFill>
                  <a:srgbClr val="000000"/>
                </a:solidFill>
                <a:latin typeface="Courier New"/>
                <a:cs typeface="Courier New"/>
              </a:rPr>
              <a:t> = </a:t>
            </a:r>
            <a:r>
              <a:rPr lang="fi-FI" sz="1600" dirty="0" err="1">
                <a:solidFill>
                  <a:srgbClr val="000000"/>
                </a:solidFill>
                <a:latin typeface="Courier New"/>
                <a:cs typeface="Courier New"/>
              </a:rPr>
              <a:t>parseline(buf</a:t>
            </a:r>
            <a:r>
              <a:rPr lang="fi-FI" sz="1600" dirty="0">
                <a:solidFill>
                  <a:srgbClr val="000000"/>
                </a:solidFill>
                <a:latin typeface="Courier New"/>
                <a:cs typeface="Courier New"/>
              </a:rPr>
              <a:t>, </a:t>
            </a:r>
            <a:r>
              <a:rPr lang="fi-FI" sz="1600" dirty="0" err="1">
                <a:solidFill>
                  <a:srgbClr val="000000"/>
                </a:solidFill>
                <a:latin typeface="Courier New"/>
                <a:cs typeface="Courier New"/>
              </a:rPr>
              <a:t>argv</a:t>
            </a:r>
            <a:r>
              <a:rPr lang="fi-FI"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[0] == </a:t>
            </a:r>
            <a:r>
              <a:rPr lang="en-US" sz="1600" dirty="0">
                <a:solidFill>
                  <a:srgbClr val="2C9290"/>
                </a:solidFill>
                <a:latin typeface="Courier New"/>
                <a:cs typeface="Courier New"/>
              </a:rPr>
              <a:t>NULL</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C200FF"/>
                </a:solidFill>
                <a:latin typeface="Courier New"/>
                <a:cs typeface="Courier New"/>
              </a:rPr>
              <a:t>return</a:t>
            </a:r>
            <a:r>
              <a:rPr lang="en-US" sz="1600" dirty="0">
                <a:solidFill>
                  <a:srgbClr val="000000"/>
                </a:solidFill>
                <a:latin typeface="Courier New"/>
                <a:cs typeface="Courier New"/>
              </a:rPr>
              <a:t>;   </a:t>
            </a:r>
            <a:r>
              <a:rPr lang="en-US" sz="1600" dirty="0">
                <a:solidFill>
                  <a:srgbClr val="CB2418"/>
                </a:solidFill>
                <a:latin typeface="Courier New"/>
                <a:cs typeface="Courier New"/>
              </a:rPr>
              <a:t>/* Ignore empty lines */</a:t>
            </a:r>
            <a:endParaRPr lang="en-US" sz="1600" dirty="0">
              <a:solidFill>
                <a:srgbClr val="000000"/>
              </a:solidFill>
              <a:latin typeface="Courier New"/>
              <a:cs typeface="Courier New"/>
            </a:endParaRPr>
          </a:p>
          <a:p>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builtin_command</a:t>
            </a:r>
            <a:r>
              <a:rPr lang="en-US" sz="1600" dirty="0">
                <a:solidFill>
                  <a:srgbClr val="000000"/>
                </a:solidFill>
                <a:latin typeface="Courier New"/>
                <a:cs typeface="Courier New"/>
              </a:rPr>
              <a:t>(</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 {</a:t>
            </a: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pid</a:t>
            </a:r>
            <a:r>
              <a:rPr lang="en-US" sz="1600" dirty="0">
                <a:solidFill>
                  <a:srgbClr val="000000"/>
                </a:solidFill>
                <a:latin typeface="Courier New"/>
                <a:cs typeface="Courier New"/>
              </a:rPr>
              <a:t> = fork()) == 0) {   </a:t>
            </a:r>
            <a:r>
              <a:rPr lang="en-US" sz="1600" dirty="0">
                <a:solidFill>
                  <a:srgbClr val="CB2418"/>
                </a:solidFill>
                <a:latin typeface="Courier New"/>
                <a:cs typeface="Courier New"/>
              </a:rPr>
              <a:t>/* Child runs user job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execve</a:t>
            </a:r>
            <a:r>
              <a:rPr lang="en-US" sz="1600" dirty="0">
                <a:solidFill>
                  <a:srgbClr val="000000"/>
                </a:solidFill>
                <a:latin typeface="Courier New"/>
                <a:cs typeface="Courier New"/>
              </a:rPr>
              <a:t>(</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[0], </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 environ) &lt; 0) {</a:t>
            </a: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printf</a:t>
            </a:r>
            <a:r>
              <a:rPr lang="en-US" sz="1600" dirty="0">
                <a:solidFill>
                  <a:srgbClr val="000000"/>
                </a:solidFill>
                <a:latin typeface="Courier New"/>
                <a:cs typeface="Courier New"/>
              </a:rPr>
              <a:t>(</a:t>
            </a:r>
            <a:r>
              <a:rPr lang="en-US" sz="1600" dirty="0">
                <a:solidFill>
                  <a:srgbClr val="9D206F"/>
                </a:solidFill>
                <a:latin typeface="Courier New"/>
                <a:cs typeface="Courier New"/>
              </a:rPr>
              <a:t>"%s: Command not found.\n"</a:t>
            </a:r>
            <a:r>
              <a:rPr lang="en-US" sz="1600" dirty="0">
                <a:solidFill>
                  <a:srgbClr val="000000"/>
                </a:solidFill>
                <a:latin typeface="Courier New"/>
                <a:cs typeface="Courier New"/>
              </a:rPr>
              <a:t>, </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[0]);</a:t>
            </a:r>
          </a:p>
          <a:p>
            <a:r>
              <a:rPr lang="en-US" sz="1600" dirty="0">
                <a:solidFill>
                  <a:srgbClr val="000000"/>
                </a:solidFill>
                <a:latin typeface="Courier New"/>
                <a:cs typeface="Courier New"/>
              </a:rPr>
              <a:t>                exit(0);</a:t>
            </a:r>
          </a:p>
          <a:p>
            <a:r>
              <a:rPr lang="en-US" sz="1600" dirty="0">
                <a:solidFill>
                  <a:srgbClr val="000000"/>
                </a:solidFill>
                <a:latin typeface="Courier New"/>
                <a:cs typeface="Courier New"/>
              </a:rPr>
              <a:t>            }</a:t>
            </a:r>
          </a:p>
          <a:p>
            <a:r>
              <a:rPr lang="en-US" sz="1600" dirty="0">
                <a:solidFill>
                  <a:srgbClr val="000000"/>
                </a:solidFill>
                <a:latin typeface="Courier New"/>
                <a:cs typeface="Courier New"/>
              </a:rPr>
              <a:t>        }</a:t>
            </a:r>
          </a:p>
          <a:p>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a:solidFill>
                  <a:srgbClr val="CB2418"/>
                </a:solidFill>
                <a:latin typeface="Courier New"/>
                <a:cs typeface="Courier New"/>
              </a:rPr>
              <a:t>/* Parent waits for foreground job to terminate */</a:t>
            </a:r>
            <a:endParaRPr lang="en-US" sz="1600" dirty="0">
              <a:solidFill>
                <a:srgbClr val="000000"/>
              </a:solidFill>
              <a:latin typeface="Courier New"/>
              <a:cs typeface="Courier New"/>
            </a:endParaRPr>
          </a:p>
          <a:p>
            <a:r>
              <a:rPr lang="de-DE" sz="1600" dirty="0">
                <a:solidFill>
                  <a:srgbClr val="000000"/>
                </a:solidFill>
                <a:latin typeface="Courier New"/>
                <a:cs typeface="Courier New"/>
              </a:rPr>
              <a:t>	</a:t>
            </a:r>
            <a:r>
              <a:rPr lang="de-DE" sz="1600" dirty="0" err="1">
                <a:solidFill>
                  <a:srgbClr val="C200FF"/>
                </a:solidFill>
                <a:latin typeface="Courier New"/>
                <a:cs typeface="Courier New"/>
              </a:rPr>
              <a:t>if</a:t>
            </a:r>
            <a:r>
              <a:rPr lang="de-DE" sz="1600" dirty="0">
                <a:solidFill>
                  <a:srgbClr val="000000"/>
                </a:solidFill>
                <a:latin typeface="Courier New"/>
                <a:cs typeface="Courier New"/>
              </a:rPr>
              <a:t> (!</a:t>
            </a:r>
            <a:r>
              <a:rPr lang="de-DE" sz="1600" dirty="0" err="1">
                <a:solidFill>
                  <a:srgbClr val="000000"/>
                </a:solidFill>
                <a:latin typeface="Courier New"/>
                <a:cs typeface="Courier New"/>
              </a:rPr>
              <a:t>bg</a:t>
            </a:r>
            <a:r>
              <a:rPr lang="de-DE" sz="1600" dirty="0">
                <a:solidFill>
                  <a:srgbClr val="000000"/>
                </a:solidFill>
                <a:latin typeface="Courier New"/>
                <a:cs typeface="Courier New"/>
              </a:rPr>
              <a:t>) {</a:t>
            </a:r>
          </a:p>
          <a:p>
            <a:r>
              <a:rPr lang="fr-FR" sz="1600" dirty="0">
                <a:solidFill>
                  <a:srgbClr val="000000"/>
                </a:solidFill>
                <a:latin typeface="Courier New"/>
                <a:cs typeface="Courier New"/>
              </a:rPr>
              <a:t>            </a:t>
            </a:r>
            <a:r>
              <a:rPr lang="fr-FR" sz="1600" dirty="0" err="1">
                <a:solidFill>
                  <a:srgbClr val="2D961E"/>
                </a:solidFill>
                <a:latin typeface="Courier New"/>
                <a:cs typeface="Courier New"/>
              </a:rPr>
              <a:t>int</a:t>
            </a:r>
            <a:r>
              <a:rPr lang="fr-FR" sz="1600" dirty="0">
                <a:solidFill>
                  <a:srgbClr val="000000"/>
                </a:solidFill>
                <a:latin typeface="Courier New"/>
                <a:cs typeface="Courier New"/>
              </a:rPr>
              <a:t> </a:t>
            </a:r>
            <a:r>
              <a:rPr lang="fr-FR" sz="1600" dirty="0" err="1">
                <a:solidFill>
                  <a:srgbClr val="C1651C"/>
                </a:solidFill>
                <a:latin typeface="Courier New"/>
                <a:cs typeface="Courier New"/>
              </a:rPr>
              <a:t>status</a:t>
            </a:r>
            <a:r>
              <a:rPr lang="fr-FR"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waitpid</a:t>
            </a:r>
            <a:r>
              <a:rPr lang="en-US" sz="1600" dirty="0">
                <a:solidFill>
                  <a:srgbClr val="000000"/>
                </a:solidFill>
                <a:latin typeface="Courier New"/>
                <a:cs typeface="Courier New"/>
              </a:rPr>
              <a:t>(</a:t>
            </a:r>
            <a:r>
              <a:rPr lang="en-US" sz="1600" dirty="0" err="1">
                <a:solidFill>
                  <a:srgbClr val="000000"/>
                </a:solidFill>
                <a:latin typeface="Courier New"/>
                <a:cs typeface="Courier New"/>
              </a:rPr>
              <a:t>pid</a:t>
            </a:r>
            <a:r>
              <a:rPr lang="en-US" sz="1600" dirty="0">
                <a:solidFill>
                  <a:srgbClr val="000000"/>
                </a:solidFill>
                <a:latin typeface="Courier New"/>
                <a:cs typeface="Courier New"/>
              </a:rPr>
              <a:t>, &amp;status, 0) &lt; 0)</a:t>
            </a: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unix_error</a:t>
            </a:r>
            <a:r>
              <a:rPr lang="en-US" sz="1600" dirty="0">
                <a:solidFill>
                  <a:srgbClr val="000000"/>
                </a:solidFill>
                <a:latin typeface="Courier New"/>
                <a:cs typeface="Courier New"/>
              </a:rPr>
              <a:t>(</a:t>
            </a:r>
            <a:r>
              <a:rPr lang="en-US" sz="1600" dirty="0">
                <a:solidFill>
                  <a:srgbClr val="9D206F"/>
                </a:solidFill>
                <a:latin typeface="Courier New"/>
                <a:cs typeface="Courier New"/>
              </a:rPr>
              <a:t>"</a:t>
            </a:r>
            <a:r>
              <a:rPr lang="en-US" sz="1600" dirty="0" err="1">
                <a:solidFill>
                  <a:srgbClr val="9D206F"/>
                </a:solidFill>
                <a:latin typeface="Courier New"/>
                <a:cs typeface="Courier New"/>
              </a:rPr>
              <a:t>waitfg</a:t>
            </a:r>
            <a:r>
              <a:rPr lang="en-US" sz="1600" dirty="0">
                <a:solidFill>
                  <a:srgbClr val="9D206F"/>
                </a:solidFill>
                <a:latin typeface="Courier New"/>
                <a:cs typeface="Courier New"/>
              </a:rPr>
              <a:t>: </a:t>
            </a:r>
            <a:r>
              <a:rPr lang="en-US" sz="1600" dirty="0" err="1">
                <a:solidFill>
                  <a:srgbClr val="9D206F"/>
                </a:solidFill>
                <a:latin typeface="Courier New"/>
                <a:cs typeface="Courier New"/>
              </a:rPr>
              <a:t>waitpid</a:t>
            </a:r>
            <a:r>
              <a:rPr lang="en-US" sz="1600" dirty="0">
                <a:solidFill>
                  <a:srgbClr val="9D206F"/>
                </a:solidFill>
                <a:latin typeface="Courier New"/>
                <a:cs typeface="Courier New"/>
              </a:rPr>
              <a:t> error"</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p>
          <a:p>
            <a:r>
              <a:rPr lang="hu-HU" sz="1600" dirty="0">
                <a:solidFill>
                  <a:srgbClr val="000000"/>
                </a:solidFill>
                <a:latin typeface="Courier New"/>
                <a:cs typeface="Courier New"/>
              </a:rPr>
              <a:t>        </a:t>
            </a:r>
            <a:r>
              <a:rPr lang="hu-HU" sz="1600" dirty="0">
                <a:solidFill>
                  <a:srgbClr val="C200FF"/>
                </a:solidFill>
                <a:latin typeface="Courier New"/>
                <a:cs typeface="Courier New"/>
              </a:rPr>
              <a:t>else</a:t>
            </a:r>
            <a:endParaRPr lang="hu-HU" sz="1600" dirty="0">
              <a:solidFill>
                <a:srgbClr val="000000"/>
              </a:solidFill>
              <a:latin typeface="Courier New"/>
              <a:cs typeface="Courier New"/>
            </a:endParaRPr>
          </a:p>
          <a:p>
            <a:r>
              <a:rPr lang="fi-FI" sz="1600" dirty="0">
                <a:solidFill>
                  <a:srgbClr val="000000"/>
                </a:solidFill>
                <a:latin typeface="Courier New"/>
                <a:cs typeface="Courier New"/>
              </a:rPr>
              <a:t>            </a:t>
            </a:r>
            <a:r>
              <a:rPr lang="fi-FI" sz="1600" dirty="0" err="1">
                <a:solidFill>
                  <a:srgbClr val="000000"/>
                </a:solidFill>
                <a:latin typeface="Courier New"/>
                <a:cs typeface="Courier New"/>
              </a:rPr>
              <a:t>printf(</a:t>
            </a:r>
            <a:r>
              <a:rPr lang="fi-FI" sz="1600" dirty="0" err="1">
                <a:solidFill>
                  <a:srgbClr val="9D206F"/>
                </a:solidFill>
                <a:latin typeface="Courier New"/>
                <a:cs typeface="Courier New"/>
              </a:rPr>
              <a:t>"%d</a:t>
            </a:r>
            <a:r>
              <a:rPr lang="fi-FI" sz="1600" dirty="0">
                <a:solidFill>
                  <a:srgbClr val="9D206F"/>
                </a:solidFill>
                <a:latin typeface="Courier New"/>
                <a:cs typeface="Courier New"/>
              </a:rPr>
              <a:t> %s"</a:t>
            </a:r>
            <a:r>
              <a:rPr lang="fi-FI" sz="1600" dirty="0">
                <a:solidFill>
                  <a:srgbClr val="000000"/>
                </a:solidFill>
                <a:latin typeface="Courier New"/>
                <a:cs typeface="Courier New"/>
              </a:rPr>
              <a:t>, </a:t>
            </a:r>
            <a:r>
              <a:rPr lang="fi-FI" sz="1600" dirty="0" err="1">
                <a:solidFill>
                  <a:srgbClr val="000000"/>
                </a:solidFill>
                <a:latin typeface="Courier New"/>
                <a:cs typeface="Courier New"/>
              </a:rPr>
              <a:t>pid</a:t>
            </a:r>
            <a:r>
              <a:rPr lang="fi-FI" sz="1600" dirty="0">
                <a:solidFill>
                  <a:srgbClr val="000000"/>
                </a:solidFill>
                <a:latin typeface="Courier New"/>
                <a:cs typeface="Courier New"/>
              </a:rPr>
              <a:t>, </a:t>
            </a:r>
            <a:r>
              <a:rPr lang="fi-FI" sz="1600" dirty="0" err="1">
                <a:solidFill>
                  <a:srgbClr val="000000"/>
                </a:solidFill>
                <a:latin typeface="Courier New"/>
                <a:cs typeface="Courier New"/>
              </a:rPr>
              <a:t>cmdline</a:t>
            </a:r>
            <a:r>
              <a:rPr lang="fi-FI" sz="1600" dirty="0">
                <a:solidFill>
                  <a:srgbClr val="000000"/>
                </a:solidFill>
                <a:latin typeface="Courier New"/>
                <a:cs typeface="Courier New"/>
              </a:rPr>
              <a:t>);</a:t>
            </a:r>
          </a:p>
          <a:p>
            <a:r>
              <a:rPr lang="fi-FI" sz="1600" dirty="0">
                <a:solidFill>
                  <a:srgbClr val="000000"/>
                </a:solidFill>
                <a:latin typeface="Courier New"/>
                <a:cs typeface="Courier New"/>
              </a:rPr>
              <a:t>    }</a:t>
            </a:r>
          </a:p>
          <a:p>
            <a:r>
              <a:rPr lang="is-IS" sz="1600" dirty="0">
                <a:solidFill>
                  <a:srgbClr val="000000"/>
                </a:solidFill>
                <a:latin typeface="Courier New"/>
                <a:cs typeface="Courier New"/>
              </a:rPr>
              <a:t>    </a:t>
            </a:r>
            <a:r>
              <a:rPr lang="is-IS" sz="1600" dirty="0">
                <a:solidFill>
                  <a:srgbClr val="C200FF"/>
                </a:solidFill>
                <a:latin typeface="Courier New"/>
                <a:cs typeface="Courier New"/>
              </a:rPr>
              <a:t>return</a:t>
            </a:r>
            <a:r>
              <a:rPr lang="is-IS" sz="1600" dirty="0">
                <a:solidFill>
                  <a:srgbClr val="000000"/>
                </a:solidFill>
                <a:latin typeface="Courier New"/>
                <a:cs typeface="Courier New"/>
              </a:rPr>
              <a:t>;</a:t>
            </a:r>
          </a:p>
          <a:p>
            <a:r>
              <a:rPr lang="is-IS" sz="1600" dirty="0">
                <a:solidFill>
                  <a:srgbClr val="000000"/>
                </a:solidFill>
                <a:latin typeface="Courier New"/>
                <a:cs typeface="Courier New"/>
              </a:rPr>
              <a:t>}</a:t>
            </a:r>
          </a:p>
        </p:txBody>
      </p:sp>
      <p:sp>
        <p:nvSpPr>
          <p:cNvPr id="4" name="Rectangle 3"/>
          <p:cNvSpPr>
            <a:spLocks noChangeArrowheads="1"/>
          </p:cNvSpPr>
          <p:nvPr/>
        </p:nvSpPr>
        <p:spPr bwMode="auto">
          <a:xfrm>
            <a:off x="7124565" y="6474937"/>
            <a:ext cx="1482860" cy="357663"/>
          </a:xfrm>
          <a:prstGeom prst="rect">
            <a:avLst/>
          </a:prstGeom>
          <a:noFill/>
          <a:ln w="3240">
            <a:noFill/>
            <a:miter lim="800000"/>
            <a:headEnd/>
            <a:tailEnd/>
          </a:ln>
          <a:effectLst/>
        </p:spPr>
        <p:txBody>
          <a:bodyPr wrap="none" lIns="90000" tIns="46800" rIns="90000" bIns="46800">
            <a:spAutoFit/>
          </a:bodyPr>
          <a:lstStyle/>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i="1" dirty="0" err="1">
                <a:solidFill>
                  <a:schemeClr val="tx1">
                    <a:lumMod val="50000"/>
                    <a:lumOff val="50000"/>
                  </a:schemeClr>
                </a:solidFill>
                <a:latin typeface="Courier New" pitchFamily="49" charset="0"/>
                <a:ea typeface="msgothic" charset="0"/>
                <a:cs typeface="msgothic" charset="0"/>
              </a:rPr>
              <a:t>shellex.c</a:t>
            </a:r>
            <a:endParaRPr lang="en-GB" sz="1800" b="1" i="1" dirty="0">
              <a:solidFill>
                <a:schemeClr val="tx1">
                  <a:lumMod val="50000"/>
                  <a:lumOff val="50000"/>
                </a:schemeClr>
              </a:solidFill>
              <a:latin typeface="Courier New" pitchFamily="49" charset="0"/>
              <a:ea typeface="msgothic" charset="0"/>
              <a:cs typeface="msgothic" charset="0"/>
            </a:endParaRPr>
          </a:p>
        </p:txBody>
      </p:sp>
      <p:sp>
        <p:nvSpPr>
          <p:cNvPr id="5" name="Text Box 4"/>
          <p:cNvSpPr txBox="1">
            <a:spLocks noChangeArrowheads="1"/>
          </p:cNvSpPr>
          <p:nvPr/>
        </p:nvSpPr>
        <p:spPr bwMode="auto">
          <a:xfrm>
            <a:off x="279400" y="4547801"/>
            <a:ext cx="8340725" cy="2233998"/>
          </a:xfrm>
          <a:prstGeom prst="rect">
            <a:avLst/>
          </a:prstGeom>
          <a:solidFill>
            <a:srgbClr val="F6F5BD"/>
          </a:solidFill>
          <a:ln w="12700">
            <a:noFill/>
            <a:miter lim="800000"/>
            <a:headEnd/>
            <a:tailEnd type="none" w="sm" len="sm"/>
          </a:ln>
          <a:effectLst/>
        </p:spPr>
        <p:txBody>
          <a:bodyPr wrap="square" lIns="45720" rIns="45720">
            <a:normAutofit/>
          </a:bodyPr>
          <a:lstStyle/>
          <a:p>
            <a:endParaRPr lang="is-IS" sz="1600" dirty="0">
              <a:solidFill>
                <a:srgbClr val="000000"/>
              </a:solidFill>
              <a:latin typeface="Menlo-Regular"/>
            </a:endParaRPr>
          </a:p>
        </p:txBody>
      </p:sp>
      <p:sp>
        <p:nvSpPr>
          <p:cNvPr id="6" name="Rectangle 5"/>
          <p:cNvSpPr>
            <a:spLocks noChangeArrowheads="1"/>
          </p:cNvSpPr>
          <p:nvPr/>
        </p:nvSpPr>
        <p:spPr bwMode="auto">
          <a:xfrm>
            <a:off x="7127740" y="6477000"/>
            <a:ext cx="1482860" cy="357663"/>
          </a:xfrm>
          <a:prstGeom prst="rect">
            <a:avLst/>
          </a:prstGeom>
          <a:noFill/>
          <a:ln w="3240">
            <a:noFill/>
            <a:miter lim="800000"/>
            <a:headEnd/>
            <a:tailEnd/>
          </a:ln>
          <a:effectLst/>
        </p:spPr>
        <p:txBody>
          <a:bodyPr wrap="none" lIns="90000" tIns="46800" rIns="90000" bIns="46800">
            <a:spAutoFit/>
          </a:bodyPr>
          <a:lstStyle/>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i="1" dirty="0" err="1">
                <a:solidFill>
                  <a:schemeClr val="tx1">
                    <a:lumMod val="50000"/>
                    <a:lumOff val="50000"/>
                  </a:schemeClr>
                </a:solidFill>
                <a:latin typeface="Courier New" pitchFamily="49" charset="0"/>
                <a:ea typeface="msgothic" charset="0"/>
                <a:cs typeface="msgothic" charset="0"/>
              </a:rPr>
              <a:t>shellex.c</a:t>
            </a:r>
            <a:endParaRPr lang="en-GB" sz="1800" b="1" i="1" dirty="0">
              <a:solidFill>
                <a:schemeClr val="tx1">
                  <a:lumMod val="50000"/>
                  <a:lumOff val="50000"/>
                </a:schemeClr>
              </a:solidFill>
              <a:latin typeface="Courier New" pitchFamily="49" charset="0"/>
              <a:ea typeface="msgothic" charset="0"/>
              <a:cs typeface="msgothic" charset="0"/>
            </a:endParaRPr>
          </a:p>
        </p:txBody>
      </p:sp>
      <p:sp>
        <p:nvSpPr>
          <p:cNvPr id="2" name="TextBox 1"/>
          <p:cNvSpPr txBox="1"/>
          <p:nvPr/>
        </p:nvSpPr>
        <p:spPr>
          <a:xfrm>
            <a:off x="3316287" y="5203134"/>
            <a:ext cx="4800600" cy="1200329"/>
          </a:xfrm>
          <a:prstGeom prst="rect">
            <a:avLst/>
          </a:prstGeom>
          <a:solidFill>
            <a:srgbClr val="DEDFF5"/>
          </a:solidFill>
        </p:spPr>
        <p:txBody>
          <a:bodyPr wrap="square" rtlCol="0">
            <a:spAutoFit/>
          </a:bodyPr>
          <a:lstStyle/>
          <a:p>
            <a:r>
              <a:rPr lang="en-US" b="0" dirty="0">
                <a:latin typeface="+mn-lt"/>
                <a:cs typeface="Courier New" panose="02070309020205020404" pitchFamily="49" charset="0"/>
              </a:rPr>
              <a:t>Start </a:t>
            </a:r>
            <a:r>
              <a:rPr lang="en-US" dirty="0" err="1">
                <a:latin typeface="Courier New" panose="02070309020205020404" pitchFamily="49" charset="0"/>
                <a:cs typeface="Courier New" panose="02070309020205020404" pitchFamily="49" charset="0"/>
              </a:rPr>
              <a:t>argv</a:t>
            </a:r>
            <a:r>
              <a:rPr lang="en-US" dirty="0">
                <a:latin typeface="Courier New" panose="02070309020205020404" pitchFamily="49" charset="0"/>
                <a:cs typeface="Courier New" panose="02070309020205020404" pitchFamily="49" charset="0"/>
              </a:rPr>
              <a:t>[0]</a:t>
            </a:r>
            <a:r>
              <a:rPr lang="en-US" b="0" dirty="0">
                <a:latin typeface="+mn-lt"/>
                <a:cs typeface="Courier New" panose="02070309020205020404" pitchFamily="49" charset="0"/>
              </a:rPr>
              <a:t>.</a:t>
            </a:r>
          </a:p>
          <a:p>
            <a:r>
              <a:rPr lang="en-US" b="0" dirty="0">
                <a:latin typeface="+mn-lt"/>
                <a:cs typeface="Courier New" panose="02070309020205020404" pitchFamily="49" charset="0"/>
              </a:rPr>
              <a:t>Remember </a:t>
            </a:r>
            <a:r>
              <a:rPr lang="en-US" dirty="0" err="1">
                <a:latin typeface="Courier New" panose="02070309020205020404" pitchFamily="49" charset="0"/>
                <a:cs typeface="Courier New" panose="02070309020205020404" pitchFamily="49" charset="0"/>
              </a:rPr>
              <a:t>execve</a:t>
            </a:r>
            <a:r>
              <a:rPr lang="en-US" b="0" dirty="0">
                <a:latin typeface="+mn-lt"/>
                <a:cs typeface="Courier New" panose="02070309020205020404" pitchFamily="49" charset="0"/>
              </a:rPr>
              <a:t> only returns on error.</a:t>
            </a:r>
            <a:endParaRPr lang="en-US" b="0" dirty="0">
              <a:latin typeface="+mn-lt"/>
            </a:endParaRPr>
          </a:p>
        </p:txBody>
      </p:sp>
    </p:spTree>
    <p:extLst>
      <p:ext uri="{BB962C8B-B14F-4D97-AF65-F5344CB8AC3E}">
        <p14:creationId xmlns:p14="http://schemas.microsoft.com/office/powerpoint/2010/main" val="3786018950"/>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4770" name="Rectangle 2"/>
          <p:cNvSpPr>
            <a:spLocks noGrp="1" noChangeArrowheads="1"/>
          </p:cNvSpPr>
          <p:nvPr>
            <p:ph type="title"/>
          </p:nvPr>
        </p:nvSpPr>
        <p:spPr>
          <a:xfrm>
            <a:off x="304800" y="158299"/>
            <a:ext cx="6757988" cy="781050"/>
          </a:xfrm>
        </p:spPr>
        <p:txBody>
          <a:bodyPr/>
          <a:lstStyle/>
          <a:p>
            <a:r>
              <a:rPr lang="en-US" dirty="0"/>
              <a:t>Simple Shell </a:t>
            </a:r>
            <a:r>
              <a:rPr lang="en-US" dirty="0">
                <a:latin typeface="Courier New" pitchFamily="49" charset="0"/>
              </a:rPr>
              <a:t>eval</a:t>
            </a:r>
            <a:r>
              <a:rPr lang="en-US" dirty="0"/>
              <a:t> Function</a:t>
            </a:r>
          </a:p>
        </p:txBody>
      </p:sp>
      <p:sp>
        <p:nvSpPr>
          <p:cNvPr id="544772" name="Text Box 4"/>
          <p:cNvSpPr txBox="1">
            <a:spLocks noChangeArrowheads="1"/>
          </p:cNvSpPr>
          <p:nvPr/>
        </p:nvSpPr>
        <p:spPr bwMode="auto">
          <a:xfrm>
            <a:off x="279400" y="914400"/>
            <a:ext cx="8340725" cy="5867400"/>
          </a:xfrm>
          <a:prstGeom prst="rect">
            <a:avLst/>
          </a:prstGeom>
          <a:solidFill>
            <a:srgbClr val="F6F5BD"/>
          </a:solidFill>
          <a:ln w="12700">
            <a:solidFill>
              <a:schemeClr val="tx1"/>
            </a:solidFill>
            <a:miter lim="800000"/>
            <a:headEnd/>
            <a:tailEnd type="none" w="sm" len="sm"/>
          </a:ln>
          <a:effectLst/>
        </p:spPr>
        <p:txBody>
          <a:bodyPr wrap="square" lIns="45720" rIns="45720">
            <a:normAutofit fontScale="92500" lnSpcReduction="20000"/>
          </a:bodyPr>
          <a:lstStyle/>
          <a:p>
            <a:r>
              <a:rPr lang="en-US" sz="1600" dirty="0">
                <a:solidFill>
                  <a:srgbClr val="2D961E"/>
                </a:solidFill>
                <a:latin typeface="Courier New"/>
                <a:cs typeface="Courier New"/>
              </a:rPr>
              <a:t>void</a:t>
            </a:r>
            <a:r>
              <a:rPr lang="en-US" sz="1600" dirty="0">
                <a:solidFill>
                  <a:srgbClr val="000000"/>
                </a:solidFill>
                <a:latin typeface="Courier New"/>
                <a:cs typeface="Courier New"/>
              </a:rPr>
              <a:t> </a:t>
            </a:r>
            <a:r>
              <a:rPr lang="en-US" sz="1600" dirty="0" err="1">
                <a:solidFill>
                  <a:srgbClr val="4A00FF"/>
                </a:solidFill>
                <a:latin typeface="Courier New"/>
                <a:cs typeface="Courier New"/>
              </a:rPr>
              <a:t>eval</a:t>
            </a:r>
            <a:r>
              <a:rPr lang="en-US" sz="1600" dirty="0">
                <a:solidFill>
                  <a:srgbClr val="000000"/>
                </a:solidFill>
                <a:latin typeface="Courier New"/>
                <a:cs typeface="Courier New"/>
              </a:rPr>
              <a:t>(</a:t>
            </a:r>
            <a:r>
              <a:rPr lang="en-US" sz="1600" dirty="0">
                <a:solidFill>
                  <a:srgbClr val="2D961E"/>
                </a:solidFill>
                <a:latin typeface="Courier New"/>
                <a:cs typeface="Courier New"/>
              </a:rPr>
              <a:t>char</a:t>
            </a:r>
            <a:r>
              <a:rPr lang="en-US" sz="1600" dirty="0">
                <a:solidFill>
                  <a:srgbClr val="000000"/>
                </a:solidFill>
                <a:latin typeface="Courier New"/>
                <a:cs typeface="Courier New"/>
              </a:rPr>
              <a:t> *</a:t>
            </a:r>
            <a:r>
              <a:rPr lang="en-US" sz="1600" dirty="0" err="1">
                <a:solidFill>
                  <a:srgbClr val="C1651C"/>
                </a:solidFill>
                <a:latin typeface="Courier New"/>
                <a:cs typeface="Courier New"/>
              </a:rPr>
              <a:t>cmdline</a:t>
            </a:r>
            <a:r>
              <a:rPr lang="en-US" sz="1600" dirty="0">
                <a:solidFill>
                  <a:srgbClr val="000000"/>
                </a:solidFill>
                <a:latin typeface="Courier New"/>
                <a:cs typeface="Courier New"/>
              </a:rPr>
              <a:t>)</a:t>
            </a:r>
          </a:p>
          <a:p>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2D961E"/>
                </a:solidFill>
                <a:latin typeface="Courier New"/>
                <a:cs typeface="Courier New"/>
              </a:rPr>
              <a:t>char</a:t>
            </a:r>
            <a:r>
              <a:rPr lang="en-US" sz="1600" dirty="0">
                <a:solidFill>
                  <a:srgbClr val="000000"/>
                </a:solidFill>
                <a:latin typeface="Courier New"/>
                <a:cs typeface="Courier New"/>
              </a:rPr>
              <a:t> *</a:t>
            </a:r>
            <a:r>
              <a:rPr lang="en-US" sz="1600" dirty="0" err="1">
                <a:solidFill>
                  <a:srgbClr val="C1651C"/>
                </a:solidFill>
                <a:latin typeface="Courier New"/>
                <a:cs typeface="Courier New"/>
              </a:rPr>
              <a:t>argv</a:t>
            </a:r>
            <a:r>
              <a:rPr lang="en-US" sz="1600" dirty="0">
                <a:solidFill>
                  <a:srgbClr val="000000"/>
                </a:solidFill>
                <a:latin typeface="Courier New"/>
                <a:cs typeface="Courier New"/>
              </a:rPr>
              <a:t>[MAXARGS]; </a:t>
            </a:r>
            <a:r>
              <a:rPr lang="en-US" sz="1600" dirty="0">
                <a:solidFill>
                  <a:srgbClr val="CB2418"/>
                </a:solidFill>
                <a:latin typeface="Courier New"/>
                <a:cs typeface="Courier New"/>
              </a:rPr>
              <a:t>/* Argument list </a:t>
            </a:r>
            <a:r>
              <a:rPr lang="en-US" sz="1600" dirty="0" err="1">
                <a:solidFill>
                  <a:srgbClr val="CB2418"/>
                </a:solidFill>
                <a:latin typeface="Courier New"/>
                <a:cs typeface="Courier New"/>
              </a:rPr>
              <a:t>execve</a:t>
            </a:r>
            <a:r>
              <a:rPr lang="en-US" sz="1600" dirty="0">
                <a:solidFill>
                  <a:srgbClr val="CB2418"/>
                </a:solidFill>
                <a:latin typeface="Courier New"/>
                <a:cs typeface="Courier New"/>
              </a:rPr>
              <a:t>()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a:solidFill>
                  <a:srgbClr val="2D961E"/>
                </a:solidFill>
                <a:latin typeface="Courier New"/>
                <a:cs typeface="Courier New"/>
              </a:rPr>
              <a:t>char</a:t>
            </a:r>
            <a:r>
              <a:rPr lang="en-US" sz="1600" dirty="0">
                <a:solidFill>
                  <a:srgbClr val="000000"/>
                </a:solidFill>
                <a:latin typeface="Courier New"/>
                <a:cs typeface="Courier New"/>
              </a:rPr>
              <a:t> </a:t>
            </a:r>
            <a:r>
              <a:rPr lang="en-US" sz="1600" dirty="0" err="1">
                <a:solidFill>
                  <a:srgbClr val="C1651C"/>
                </a:solidFill>
                <a:latin typeface="Courier New"/>
                <a:cs typeface="Courier New"/>
              </a:rPr>
              <a:t>buf</a:t>
            </a:r>
            <a:r>
              <a:rPr lang="en-US" sz="1600" dirty="0">
                <a:solidFill>
                  <a:srgbClr val="000000"/>
                </a:solidFill>
                <a:latin typeface="Courier New"/>
                <a:cs typeface="Courier New"/>
              </a:rPr>
              <a:t>[MAXLINE];   </a:t>
            </a:r>
            <a:r>
              <a:rPr lang="en-US" sz="1600" dirty="0">
                <a:solidFill>
                  <a:srgbClr val="CB2418"/>
                </a:solidFill>
                <a:latin typeface="Courier New"/>
                <a:cs typeface="Courier New"/>
              </a:rPr>
              <a:t>/* Holds modified command line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err="1">
                <a:solidFill>
                  <a:srgbClr val="2D961E"/>
                </a:solidFill>
                <a:latin typeface="Courier New"/>
                <a:cs typeface="Courier New"/>
              </a:rPr>
              <a:t>int</a:t>
            </a:r>
            <a:r>
              <a:rPr lang="en-US" sz="1600" dirty="0">
                <a:solidFill>
                  <a:srgbClr val="000000"/>
                </a:solidFill>
                <a:latin typeface="Courier New"/>
                <a:cs typeface="Courier New"/>
              </a:rPr>
              <a:t> </a:t>
            </a:r>
            <a:r>
              <a:rPr lang="en-US" sz="1600" dirty="0" err="1">
                <a:solidFill>
                  <a:srgbClr val="C1651C"/>
                </a:solidFill>
                <a:latin typeface="Courier New"/>
                <a:cs typeface="Courier New"/>
              </a:rPr>
              <a:t>bg</a:t>
            </a:r>
            <a:r>
              <a:rPr lang="en-US" sz="1600" dirty="0">
                <a:solidFill>
                  <a:srgbClr val="000000"/>
                </a:solidFill>
                <a:latin typeface="Courier New"/>
                <a:cs typeface="Courier New"/>
              </a:rPr>
              <a:t>;              </a:t>
            </a:r>
            <a:r>
              <a:rPr lang="en-US" sz="1600" dirty="0">
                <a:solidFill>
                  <a:srgbClr val="CB2418"/>
                </a:solidFill>
                <a:latin typeface="Courier New"/>
                <a:cs typeface="Courier New"/>
              </a:rPr>
              <a:t>/* Should the job run in </a:t>
            </a:r>
            <a:r>
              <a:rPr lang="en-US" sz="1600" dirty="0" err="1">
                <a:solidFill>
                  <a:srgbClr val="CB2418"/>
                </a:solidFill>
                <a:latin typeface="Courier New"/>
                <a:cs typeface="Courier New"/>
              </a:rPr>
              <a:t>bg</a:t>
            </a:r>
            <a:r>
              <a:rPr lang="en-US" sz="1600" dirty="0">
                <a:solidFill>
                  <a:srgbClr val="CB2418"/>
                </a:solidFill>
                <a:latin typeface="Courier New"/>
                <a:cs typeface="Courier New"/>
              </a:rPr>
              <a:t> or </a:t>
            </a:r>
            <a:r>
              <a:rPr lang="en-US" sz="1600" dirty="0" err="1">
                <a:solidFill>
                  <a:srgbClr val="CB2418"/>
                </a:solidFill>
                <a:latin typeface="Courier New"/>
                <a:cs typeface="Courier New"/>
              </a:rPr>
              <a:t>fg</a:t>
            </a:r>
            <a:r>
              <a:rPr lang="en-US" sz="1600" dirty="0">
                <a:solidFill>
                  <a:srgbClr val="CB2418"/>
                </a:solidFill>
                <a:latin typeface="Courier New"/>
                <a:cs typeface="Courier New"/>
              </a:rPr>
              <a:t>? */</a:t>
            </a:r>
            <a:endParaRPr lang="en-US" sz="1600" dirty="0">
              <a:solidFill>
                <a:srgbClr val="000000"/>
              </a:solidFill>
              <a:latin typeface="Courier New"/>
              <a:cs typeface="Courier New"/>
            </a:endParaRPr>
          </a:p>
          <a:p>
            <a:r>
              <a:rPr lang="fi-FI" sz="1600" dirty="0">
                <a:solidFill>
                  <a:srgbClr val="000000"/>
                </a:solidFill>
                <a:latin typeface="Courier New"/>
                <a:cs typeface="Courier New"/>
              </a:rPr>
              <a:t>    </a:t>
            </a:r>
            <a:r>
              <a:rPr lang="fi-FI" sz="1600" dirty="0" err="1">
                <a:solidFill>
                  <a:srgbClr val="2D961E"/>
                </a:solidFill>
                <a:latin typeface="Courier New"/>
                <a:cs typeface="Courier New"/>
              </a:rPr>
              <a:t>pid_t</a:t>
            </a:r>
            <a:r>
              <a:rPr lang="fi-FI" sz="1600" dirty="0">
                <a:solidFill>
                  <a:srgbClr val="000000"/>
                </a:solidFill>
                <a:latin typeface="Courier New"/>
                <a:cs typeface="Courier New"/>
              </a:rPr>
              <a:t> </a:t>
            </a:r>
            <a:r>
              <a:rPr lang="fi-FI" sz="1600" dirty="0" err="1">
                <a:solidFill>
                  <a:srgbClr val="C1651C"/>
                </a:solidFill>
                <a:latin typeface="Courier New"/>
                <a:cs typeface="Courier New"/>
              </a:rPr>
              <a:t>pid</a:t>
            </a:r>
            <a:r>
              <a:rPr lang="fi-FI" sz="1600" dirty="0">
                <a:solidFill>
                  <a:srgbClr val="000000"/>
                </a:solidFill>
                <a:latin typeface="Courier New"/>
                <a:cs typeface="Courier New"/>
              </a:rPr>
              <a:t>;           </a:t>
            </a:r>
            <a:r>
              <a:rPr lang="fi-FI" sz="1600" dirty="0">
                <a:solidFill>
                  <a:srgbClr val="CB2418"/>
                </a:solidFill>
                <a:latin typeface="Courier New"/>
                <a:cs typeface="Courier New"/>
              </a:rPr>
              <a:t>/* </a:t>
            </a:r>
            <a:r>
              <a:rPr lang="fi-FI" sz="1600" dirty="0" err="1">
                <a:solidFill>
                  <a:srgbClr val="CB2418"/>
                </a:solidFill>
                <a:latin typeface="Courier New"/>
                <a:cs typeface="Courier New"/>
              </a:rPr>
              <a:t>Process</a:t>
            </a:r>
            <a:r>
              <a:rPr lang="fi-FI" sz="1600" dirty="0">
                <a:solidFill>
                  <a:srgbClr val="CB2418"/>
                </a:solidFill>
                <a:latin typeface="Courier New"/>
                <a:cs typeface="Courier New"/>
              </a:rPr>
              <a:t> id */</a:t>
            </a:r>
            <a:endParaRPr lang="fi-FI" sz="1600" dirty="0">
              <a:solidFill>
                <a:srgbClr val="000000"/>
              </a:solidFill>
              <a:latin typeface="Courier New"/>
              <a:cs typeface="Courier New"/>
            </a:endParaRPr>
          </a:p>
          <a:p>
            <a:endParaRPr lang="fi-FI" sz="1600" dirty="0">
              <a:solidFill>
                <a:srgbClr val="000000"/>
              </a:solidFill>
              <a:latin typeface="Courier New"/>
              <a:cs typeface="Courier New"/>
            </a:endParaRPr>
          </a:p>
          <a:p>
            <a:r>
              <a:rPr lang="fi-FI" sz="1600" dirty="0">
                <a:solidFill>
                  <a:srgbClr val="000000"/>
                </a:solidFill>
                <a:latin typeface="Courier New"/>
                <a:cs typeface="Courier New"/>
              </a:rPr>
              <a:t>    </a:t>
            </a:r>
            <a:r>
              <a:rPr lang="fi-FI" sz="1600" dirty="0" err="1">
                <a:solidFill>
                  <a:srgbClr val="000000"/>
                </a:solidFill>
                <a:latin typeface="Courier New"/>
                <a:cs typeface="Courier New"/>
              </a:rPr>
              <a:t>strcpy(buf</a:t>
            </a:r>
            <a:r>
              <a:rPr lang="fi-FI" sz="1600" dirty="0">
                <a:solidFill>
                  <a:srgbClr val="000000"/>
                </a:solidFill>
                <a:latin typeface="Courier New"/>
                <a:cs typeface="Courier New"/>
              </a:rPr>
              <a:t>, </a:t>
            </a:r>
            <a:r>
              <a:rPr lang="fi-FI" sz="1600" dirty="0" err="1">
                <a:solidFill>
                  <a:srgbClr val="000000"/>
                </a:solidFill>
                <a:latin typeface="Courier New"/>
                <a:cs typeface="Courier New"/>
              </a:rPr>
              <a:t>cmdline</a:t>
            </a:r>
            <a:r>
              <a:rPr lang="fi-FI" sz="1600" dirty="0">
                <a:solidFill>
                  <a:srgbClr val="000000"/>
                </a:solidFill>
                <a:latin typeface="Courier New"/>
                <a:cs typeface="Courier New"/>
              </a:rPr>
              <a:t>);</a:t>
            </a:r>
          </a:p>
          <a:p>
            <a:r>
              <a:rPr lang="fi-FI" sz="1600" dirty="0">
                <a:solidFill>
                  <a:srgbClr val="000000"/>
                </a:solidFill>
                <a:latin typeface="Courier New"/>
                <a:cs typeface="Courier New"/>
              </a:rPr>
              <a:t>    </a:t>
            </a:r>
            <a:r>
              <a:rPr lang="fi-FI" sz="1600" dirty="0" err="1">
                <a:solidFill>
                  <a:srgbClr val="000000"/>
                </a:solidFill>
                <a:latin typeface="Courier New"/>
                <a:cs typeface="Courier New"/>
              </a:rPr>
              <a:t>bg</a:t>
            </a:r>
            <a:r>
              <a:rPr lang="fi-FI" sz="1600" dirty="0">
                <a:solidFill>
                  <a:srgbClr val="000000"/>
                </a:solidFill>
                <a:latin typeface="Courier New"/>
                <a:cs typeface="Courier New"/>
              </a:rPr>
              <a:t> = </a:t>
            </a:r>
            <a:r>
              <a:rPr lang="fi-FI" sz="1600" dirty="0" err="1">
                <a:solidFill>
                  <a:srgbClr val="000000"/>
                </a:solidFill>
                <a:latin typeface="Courier New"/>
                <a:cs typeface="Courier New"/>
              </a:rPr>
              <a:t>parseline(buf</a:t>
            </a:r>
            <a:r>
              <a:rPr lang="fi-FI" sz="1600" dirty="0">
                <a:solidFill>
                  <a:srgbClr val="000000"/>
                </a:solidFill>
                <a:latin typeface="Courier New"/>
                <a:cs typeface="Courier New"/>
              </a:rPr>
              <a:t>, </a:t>
            </a:r>
            <a:r>
              <a:rPr lang="fi-FI" sz="1600" dirty="0" err="1">
                <a:solidFill>
                  <a:srgbClr val="000000"/>
                </a:solidFill>
                <a:latin typeface="Courier New"/>
                <a:cs typeface="Courier New"/>
              </a:rPr>
              <a:t>argv</a:t>
            </a:r>
            <a:r>
              <a:rPr lang="fi-FI"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[0] == </a:t>
            </a:r>
            <a:r>
              <a:rPr lang="en-US" sz="1600" dirty="0">
                <a:solidFill>
                  <a:srgbClr val="2C9290"/>
                </a:solidFill>
                <a:latin typeface="Courier New"/>
                <a:cs typeface="Courier New"/>
              </a:rPr>
              <a:t>NULL</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C200FF"/>
                </a:solidFill>
                <a:latin typeface="Courier New"/>
                <a:cs typeface="Courier New"/>
              </a:rPr>
              <a:t>return</a:t>
            </a:r>
            <a:r>
              <a:rPr lang="en-US" sz="1600" dirty="0">
                <a:solidFill>
                  <a:srgbClr val="000000"/>
                </a:solidFill>
                <a:latin typeface="Courier New"/>
                <a:cs typeface="Courier New"/>
              </a:rPr>
              <a:t>;   </a:t>
            </a:r>
            <a:r>
              <a:rPr lang="en-US" sz="1600" dirty="0">
                <a:solidFill>
                  <a:srgbClr val="CB2418"/>
                </a:solidFill>
                <a:latin typeface="Courier New"/>
                <a:cs typeface="Courier New"/>
              </a:rPr>
              <a:t>/* Ignore empty lines */</a:t>
            </a:r>
            <a:endParaRPr lang="en-US" sz="1600" dirty="0">
              <a:solidFill>
                <a:srgbClr val="000000"/>
              </a:solidFill>
              <a:latin typeface="Courier New"/>
              <a:cs typeface="Courier New"/>
            </a:endParaRPr>
          </a:p>
          <a:p>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builtin_command</a:t>
            </a:r>
            <a:r>
              <a:rPr lang="en-US" sz="1600" dirty="0">
                <a:solidFill>
                  <a:srgbClr val="000000"/>
                </a:solidFill>
                <a:latin typeface="Courier New"/>
                <a:cs typeface="Courier New"/>
              </a:rPr>
              <a:t>(</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 {</a:t>
            </a: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pid</a:t>
            </a:r>
            <a:r>
              <a:rPr lang="en-US" sz="1600" dirty="0">
                <a:solidFill>
                  <a:srgbClr val="000000"/>
                </a:solidFill>
                <a:latin typeface="Courier New"/>
                <a:cs typeface="Courier New"/>
              </a:rPr>
              <a:t> = fork()) == 0) {   </a:t>
            </a:r>
            <a:r>
              <a:rPr lang="en-US" sz="1600" dirty="0">
                <a:solidFill>
                  <a:srgbClr val="CB2418"/>
                </a:solidFill>
                <a:latin typeface="Courier New"/>
                <a:cs typeface="Courier New"/>
              </a:rPr>
              <a:t>/* Child runs user job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execve</a:t>
            </a:r>
            <a:r>
              <a:rPr lang="en-US" sz="1600" dirty="0">
                <a:solidFill>
                  <a:srgbClr val="000000"/>
                </a:solidFill>
                <a:latin typeface="Courier New"/>
                <a:cs typeface="Courier New"/>
              </a:rPr>
              <a:t>(</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[0], </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 environ) &lt; 0) {</a:t>
            </a: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printf</a:t>
            </a:r>
            <a:r>
              <a:rPr lang="en-US" sz="1600" dirty="0">
                <a:solidFill>
                  <a:srgbClr val="000000"/>
                </a:solidFill>
                <a:latin typeface="Courier New"/>
                <a:cs typeface="Courier New"/>
              </a:rPr>
              <a:t>(</a:t>
            </a:r>
            <a:r>
              <a:rPr lang="en-US" sz="1600" dirty="0">
                <a:solidFill>
                  <a:srgbClr val="9D206F"/>
                </a:solidFill>
                <a:latin typeface="Courier New"/>
                <a:cs typeface="Courier New"/>
              </a:rPr>
              <a:t>"%s: Command not found.\n"</a:t>
            </a:r>
            <a:r>
              <a:rPr lang="en-US" sz="1600" dirty="0">
                <a:solidFill>
                  <a:srgbClr val="000000"/>
                </a:solidFill>
                <a:latin typeface="Courier New"/>
                <a:cs typeface="Courier New"/>
              </a:rPr>
              <a:t>, </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[0]);</a:t>
            </a:r>
          </a:p>
          <a:p>
            <a:r>
              <a:rPr lang="en-US" sz="1600" dirty="0">
                <a:solidFill>
                  <a:srgbClr val="000000"/>
                </a:solidFill>
                <a:latin typeface="Courier New"/>
                <a:cs typeface="Courier New"/>
              </a:rPr>
              <a:t>                exit(0);</a:t>
            </a:r>
          </a:p>
          <a:p>
            <a:r>
              <a:rPr lang="en-US" sz="1600" dirty="0">
                <a:solidFill>
                  <a:srgbClr val="000000"/>
                </a:solidFill>
                <a:latin typeface="Courier New"/>
                <a:cs typeface="Courier New"/>
              </a:rPr>
              <a:t>            }</a:t>
            </a:r>
          </a:p>
          <a:p>
            <a:r>
              <a:rPr lang="en-US" sz="1600" dirty="0">
                <a:solidFill>
                  <a:srgbClr val="000000"/>
                </a:solidFill>
                <a:latin typeface="Courier New"/>
                <a:cs typeface="Courier New"/>
              </a:rPr>
              <a:t>        }</a:t>
            </a:r>
          </a:p>
          <a:p>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a:solidFill>
                  <a:srgbClr val="CB2418"/>
                </a:solidFill>
                <a:latin typeface="Courier New"/>
                <a:cs typeface="Courier New"/>
              </a:rPr>
              <a:t>/* Parent waits for foreground job to terminate */</a:t>
            </a:r>
            <a:endParaRPr lang="en-US" sz="1600" dirty="0">
              <a:solidFill>
                <a:srgbClr val="000000"/>
              </a:solidFill>
              <a:latin typeface="Courier New"/>
              <a:cs typeface="Courier New"/>
            </a:endParaRPr>
          </a:p>
          <a:p>
            <a:r>
              <a:rPr lang="de-DE" sz="1600" dirty="0">
                <a:solidFill>
                  <a:srgbClr val="000000"/>
                </a:solidFill>
                <a:latin typeface="Courier New"/>
                <a:cs typeface="Courier New"/>
              </a:rPr>
              <a:t>       </a:t>
            </a:r>
            <a:r>
              <a:rPr lang="de-DE" sz="1600" dirty="0">
                <a:solidFill>
                  <a:srgbClr val="C200FF"/>
                </a:solidFill>
                <a:latin typeface="Courier New"/>
                <a:cs typeface="Courier New"/>
              </a:rPr>
              <a:t>if</a:t>
            </a:r>
            <a:r>
              <a:rPr lang="de-DE" sz="1600" dirty="0">
                <a:solidFill>
                  <a:srgbClr val="000000"/>
                </a:solidFill>
                <a:latin typeface="Courier New"/>
                <a:cs typeface="Courier New"/>
              </a:rPr>
              <a:t> (!bg) {</a:t>
            </a:r>
          </a:p>
          <a:p>
            <a:r>
              <a:rPr lang="fr-FR" sz="1600" dirty="0">
                <a:solidFill>
                  <a:srgbClr val="000000"/>
                </a:solidFill>
                <a:latin typeface="Courier New"/>
                <a:cs typeface="Courier New"/>
              </a:rPr>
              <a:t>            </a:t>
            </a:r>
            <a:r>
              <a:rPr lang="fr-FR" sz="1600" dirty="0" err="1">
                <a:solidFill>
                  <a:srgbClr val="2D961E"/>
                </a:solidFill>
                <a:latin typeface="Courier New"/>
                <a:cs typeface="Courier New"/>
              </a:rPr>
              <a:t>int</a:t>
            </a:r>
            <a:r>
              <a:rPr lang="fr-FR" sz="1600" dirty="0">
                <a:solidFill>
                  <a:srgbClr val="000000"/>
                </a:solidFill>
                <a:latin typeface="Courier New"/>
                <a:cs typeface="Courier New"/>
              </a:rPr>
              <a:t> </a:t>
            </a:r>
            <a:r>
              <a:rPr lang="fr-FR" sz="1600" dirty="0" err="1">
                <a:solidFill>
                  <a:srgbClr val="C1651C"/>
                </a:solidFill>
                <a:latin typeface="Courier New"/>
                <a:cs typeface="Courier New"/>
              </a:rPr>
              <a:t>status</a:t>
            </a:r>
            <a:r>
              <a:rPr lang="fr-FR"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waitpid</a:t>
            </a:r>
            <a:r>
              <a:rPr lang="en-US" sz="1600" dirty="0">
                <a:solidFill>
                  <a:srgbClr val="000000"/>
                </a:solidFill>
                <a:latin typeface="Courier New"/>
                <a:cs typeface="Courier New"/>
              </a:rPr>
              <a:t>(</a:t>
            </a:r>
            <a:r>
              <a:rPr lang="en-US" sz="1600" dirty="0" err="1">
                <a:solidFill>
                  <a:srgbClr val="000000"/>
                </a:solidFill>
                <a:latin typeface="Courier New"/>
                <a:cs typeface="Courier New"/>
              </a:rPr>
              <a:t>pid</a:t>
            </a:r>
            <a:r>
              <a:rPr lang="en-US" sz="1600" dirty="0">
                <a:solidFill>
                  <a:srgbClr val="000000"/>
                </a:solidFill>
                <a:latin typeface="Courier New"/>
                <a:cs typeface="Courier New"/>
              </a:rPr>
              <a:t>, &amp;status, 0) &lt; 0)</a:t>
            </a: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unix_error</a:t>
            </a:r>
            <a:r>
              <a:rPr lang="en-US" sz="1600" dirty="0">
                <a:solidFill>
                  <a:srgbClr val="000000"/>
                </a:solidFill>
                <a:latin typeface="Courier New"/>
                <a:cs typeface="Courier New"/>
              </a:rPr>
              <a:t>(</a:t>
            </a:r>
            <a:r>
              <a:rPr lang="en-US" sz="1600" dirty="0">
                <a:solidFill>
                  <a:srgbClr val="9D206F"/>
                </a:solidFill>
                <a:latin typeface="Courier New"/>
                <a:cs typeface="Courier New"/>
              </a:rPr>
              <a:t>"</a:t>
            </a:r>
            <a:r>
              <a:rPr lang="en-US" sz="1600" dirty="0" err="1">
                <a:solidFill>
                  <a:srgbClr val="9D206F"/>
                </a:solidFill>
                <a:latin typeface="Courier New"/>
                <a:cs typeface="Courier New"/>
              </a:rPr>
              <a:t>waitfg</a:t>
            </a:r>
            <a:r>
              <a:rPr lang="en-US" sz="1600" dirty="0">
                <a:solidFill>
                  <a:srgbClr val="9D206F"/>
                </a:solidFill>
                <a:latin typeface="Courier New"/>
                <a:cs typeface="Courier New"/>
              </a:rPr>
              <a:t>: </a:t>
            </a:r>
            <a:r>
              <a:rPr lang="en-US" sz="1600" dirty="0" err="1">
                <a:solidFill>
                  <a:srgbClr val="9D206F"/>
                </a:solidFill>
                <a:latin typeface="Courier New"/>
                <a:cs typeface="Courier New"/>
              </a:rPr>
              <a:t>waitpid</a:t>
            </a:r>
            <a:r>
              <a:rPr lang="en-US" sz="1600" dirty="0">
                <a:solidFill>
                  <a:srgbClr val="9D206F"/>
                </a:solidFill>
                <a:latin typeface="Courier New"/>
                <a:cs typeface="Courier New"/>
              </a:rPr>
              <a:t> error"</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p>
          <a:p>
            <a:r>
              <a:rPr lang="hu-HU" sz="1600" dirty="0">
                <a:solidFill>
                  <a:srgbClr val="000000"/>
                </a:solidFill>
                <a:latin typeface="Courier New"/>
                <a:cs typeface="Courier New"/>
              </a:rPr>
              <a:t>        </a:t>
            </a:r>
            <a:r>
              <a:rPr lang="hu-HU" sz="1600" dirty="0">
                <a:solidFill>
                  <a:srgbClr val="C200FF"/>
                </a:solidFill>
                <a:latin typeface="Courier New"/>
                <a:cs typeface="Courier New"/>
              </a:rPr>
              <a:t>else</a:t>
            </a:r>
            <a:endParaRPr lang="hu-HU" sz="1600" dirty="0">
              <a:solidFill>
                <a:srgbClr val="000000"/>
              </a:solidFill>
              <a:latin typeface="Courier New"/>
              <a:cs typeface="Courier New"/>
            </a:endParaRPr>
          </a:p>
          <a:p>
            <a:r>
              <a:rPr lang="fi-FI" sz="1600" dirty="0">
                <a:solidFill>
                  <a:srgbClr val="000000"/>
                </a:solidFill>
                <a:latin typeface="Courier New"/>
                <a:cs typeface="Courier New"/>
              </a:rPr>
              <a:t>            </a:t>
            </a:r>
            <a:r>
              <a:rPr lang="fi-FI" sz="1600" dirty="0" err="1">
                <a:solidFill>
                  <a:srgbClr val="000000"/>
                </a:solidFill>
                <a:latin typeface="Courier New"/>
                <a:cs typeface="Courier New"/>
              </a:rPr>
              <a:t>printf(</a:t>
            </a:r>
            <a:r>
              <a:rPr lang="fi-FI" sz="1600" dirty="0" err="1">
                <a:solidFill>
                  <a:srgbClr val="9D206F"/>
                </a:solidFill>
                <a:latin typeface="Courier New"/>
                <a:cs typeface="Courier New"/>
              </a:rPr>
              <a:t>"%d</a:t>
            </a:r>
            <a:r>
              <a:rPr lang="fi-FI" sz="1600" dirty="0">
                <a:solidFill>
                  <a:srgbClr val="9D206F"/>
                </a:solidFill>
                <a:latin typeface="Courier New"/>
                <a:cs typeface="Courier New"/>
              </a:rPr>
              <a:t> %s"</a:t>
            </a:r>
            <a:r>
              <a:rPr lang="fi-FI" sz="1600" dirty="0">
                <a:solidFill>
                  <a:srgbClr val="000000"/>
                </a:solidFill>
                <a:latin typeface="Courier New"/>
                <a:cs typeface="Courier New"/>
              </a:rPr>
              <a:t>, </a:t>
            </a:r>
            <a:r>
              <a:rPr lang="fi-FI" sz="1600" dirty="0" err="1">
                <a:solidFill>
                  <a:srgbClr val="000000"/>
                </a:solidFill>
                <a:latin typeface="Courier New"/>
                <a:cs typeface="Courier New"/>
              </a:rPr>
              <a:t>pid</a:t>
            </a:r>
            <a:r>
              <a:rPr lang="fi-FI" sz="1600" dirty="0">
                <a:solidFill>
                  <a:srgbClr val="000000"/>
                </a:solidFill>
                <a:latin typeface="Courier New"/>
                <a:cs typeface="Courier New"/>
              </a:rPr>
              <a:t>, </a:t>
            </a:r>
            <a:r>
              <a:rPr lang="fi-FI" sz="1600" dirty="0" err="1">
                <a:solidFill>
                  <a:srgbClr val="000000"/>
                </a:solidFill>
                <a:latin typeface="Courier New"/>
                <a:cs typeface="Courier New"/>
              </a:rPr>
              <a:t>cmdline</a:t>
            </a:r>
            <a:r>
              <a:rPr lang="fi-FI" sz="1600" dirty="0">
                <a:solidFill>
                  <a:srgbClr val="000000"/>
                </a:solidFill>
                <a:latin typeface="Courier New"/>
                <a:cs typeface="Courier New"/>
              </a:rPr>
              <a:t>);</a:t>
            </a:r>
          </a:p>
          <a:p>
            <a:r>
              <a:rPr lang="fi-FI" sz="1600" dirty="0">
                <a:solidFill>
                  <a:srgbClr val="000000"/>
                </a:solidFill>
                <a:latin typeface="Courier New"/>
                <a:cs typeface="Courier New"/>
              </a:rPr>
              <a:t>    }</a:t>
            </a:r>
          </a:p>
          <a:p>
            <a:r>
              <a:rPr lang="is-IS" sz="1600" dirty="0">
                <a:solidFill>
                  <a:srgbClr val="000000"/>
                </a:solidFill>
                <a:latin typeface="Courier New"/>
                <a:cs typeface="Courier New"/>
              </a:rPr>
              <a:t>    </a:t>
            </a:r>
            <a:r>
              <a:rPr lang="is-IS" sz="1600" dirty="0">
                <a:solidFill>
                  <a:srgbClr val="C200FF"/>
                </a:solidFill>
                <a:latin typeface="Courier New"/>
                <a:cs typeface="Courier New"/>
              </a:rPr>
              <a:t>return</a:t>
            </a:r>
            <a:r>
              <a:rPr lang="is-IS" sz="1600" dirty="0">
                <a:solidFill>
                  <a:srgbClr val="000000"/>
                </a:solidFill>
                <a:latin typeface="Courier New"/>
                <a:cs typeface="Courier New"/>
              </a:rPr>
              <a:t>;</a:t>
            </a:r>
          </a:p>
          <a:p>
            <a:r>
              <a:rPr lang="is-IS" sz="1600" dirty="0">
                <a:solidFill>
                  <a:srgbClr val="000000"/>
                </a:solidFill>
                <a:latin typeface="Courier New"/>
                <a:cs typeface="Courier New"/>
              </a:rPr>
              <a:t>}</a:t>
            </a:r>
          </a:p>
        </p:txBody>
      </p:sp>
      <p:sp>
        <p:nvSpPr>
          <p:cNvPr id="4" name="Rectangle 3"/>
          <p:cNvSpPr>
            <a:spLocks noChangeArrowheads="1"/>
          </p:cNvSpPr>
          <p:nvPr/>
        </p:nvSpPr>
        <p:spPr bwMode="auto">
          <a:xfrm>
            <a:off x="7124565" y="6474937"/>
            <a:ext cx="1482860" cy="357663"/>
          </a:xfrm>
          <a:prstGeom prst="rect">
            <a:avLst/>
          </a:prstGeom>
          <a:noFill/>
          <a:ln w="3240">
            <a:noFill/>
            <a:miter lim="800000"/>
            <a:headEnd/>
            <a:tailEnd/>
          </a:ln>
          <a:effectLst/>
        </p:spPr>
        <p:txBody>
          <a:bodyPr wrap="none" lIns="90000" tIns="46800" rIns="90000" bIns="46800">
            <a:spAutoFit/>
          </a:bodyPr>
          <a:lstStyle/>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i="1" dirty="0" err="1">
                <a:solidFill>
                  <a:schemeClr val="tx1">
                    <a:lumMod val="50000"/>
                    <a:lumOff val="50000"/>
                  </a:schemeClr>
                </a:solidFill>
                <a:latin typeface="Courier New" pitchFamily="49" charset="0"/>
                <a:ea typeface="msgothic" charset="0"/>
                <a:cs typeface="msgothic" charset="0"/>
              </a:rPr>
              <a:t>shellex.c</a:t>
            </a:r>
            <a:endParaRPr lang="en-GB" sz="1800" b="1" i="1" dirty="0">
              <a:solidFill>
                <a:schemeClr val="tx1">
                  <a:lumMod val="50000"/>
                  <a:lumOff val="50000"/>
                </a:schemeClr>
              </a:solidFill>
              <a:latin typeface="Courier New" pitchFamily="49" charset="0"/>
              <a:ea typeface="msgothic" charset="0"/>
              <a:cs typeface="msgothic" charset="0"/>
            </a:endParaRPr>
          </a:p>
        </p:txBody>
      </p:sp>
      <p:sp>
        <p:nvSpPr>
          <p:cNvPr id="5" name="Text Box 4"/>
          <p:cNvSpPr txBox="1">
            <a:spLocks noChangeArrowheads="1"/>
          </p:cNvSpPr>
          <p:nvPr/>
        </p:nvSpPr>
        <p:spPr bwMode="auto">
          <a:xfrm>
            <a:off x="279400" y="5734050"/>
            <a:ext cx="8340725" cy="1047748"/>
          </a:xfrm>
          <a:prstGeom prst="rect">
            <a:avLst/>
          </a:prstGeom>
          <a:solidFill>
            <a:srgbClr val="F6F5BD"/>
          </a:solidFill>
          <a:ln w="12700">
            <a:noFill/>
            <a:miter lim="800000"/>
            <a:headEnd/>
            <a:tailEnd type="none" w="sm" len="sm"/>
          </a:ln>
          <a:effectLst/>
        </p:spPr>
        <p:txBody>
          <a:bodyPr wrap="square" lIns="45720" rIns="45720">
            <a:normAutofit/>
          </a:bodyPr>
          <a:lstStyle/>
          <a:p>
            <a:endParaRPr lang="is-IS" sz="1600" dirty="0">
              <a:solidFill>
                <a:srgbClr val="000000"/>
              </a:solidFill>
              <a:latin typeface="Menlo-Regular"/>
            </a:endParaRPr>
          </a:p>
        </p:txBody>
      </p:sp>
      <p:sp>
        <p:nvSpPr>
          <p:cNvPr id="6" name="Rectangle 5"/>
          <p:cNvSpPr>
            <a:spLocks noChangeArrowheads="1"/>
          </p:cNvSpPr>
          <p:nvPr/>
        </p:nvSpPr>
        <p:spPr bwMode="auto">
          <a:xfrm>
            <a:off x="7127740" y="6477000"/>
            <a:ext cx="1482860" cy="357663"/>
          </a:xfrm>
          <a:prstGeom prst="rect">
            <a:avLst/>
          </a:prstGeom>
          <a:noFill/>
          <a:ln w="3240">
            <a:noFill/>
            <a:miter lim="800000"/>
            <a:headEnd/>
            <a:tailEnd/>
          </a:ln>
          <a:effectLst/>
        </p:spPr>
        <p:txBody>
          <a:bodyPr wrap="none" lIns="90000" tIns="46800" rIns="90000" bIns="46800">
            <a:spAutoFit/>
          </a:bodyPr>
          <a:lstStyle/>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i="1" dirty="0" err="1">
                <a:solidFill>
                  <a:schemeClr val="tx1">
                    <a:lumMod val="50000"/>
                    <a:lumOff val="50000"/>
                  </a:schemeClr>
                </a:solidFill>
                <a:latin typeface="Courier New" pitchFamily="49" charset="0"/>
                <a:ea typeface="msgothic" charset="0"/>
                <a:cs typeface="msgothic" charset="0"/>
              </a:rPr>
              <a:t>shellex.c</a:t>
            </a:r>
            <a:endParaRPr lang="en-GB" sz="1800" b="1" i="1" dirty="0">
              <a:solidFill>
                <a:schemeClr val="tx1">
                  <a:lumMod val="50000"/>
                  <a:lumOff val="50000"/>
                </a:schemeClr>
              </a:solidFill>
              <a:latin typeface="Courier New" pitchFamily="49" charset="0"/>
              <a:ea typeface="msgothic" charset="0"/>
              <a:cs typeface="msgothic" charset="0"/>
            </a:endParaRPr>
          </a:p>
        </p:txBody>
      </p:sp>
      <p:sp>
        <p:nvSpPr>
          <p:cNvPr id="2" name="TextBox 1"/>
          <p:cNvSpPr txBox="1"/>
          <p:nvPr/>
        </p:nvSpPr>
        <p:spPr>
          <a:xfrm>
            <a:off x="3622584" y="5581471"/>
            <a:ext cx="2979391" cy="1200329"/>
          </a:xfrm>
          <a:prstGeom prst="rect">
            <a:avLst/>
          </a:prstGeom>
          <a:solidFill>
            <a:srgbClr val="DEDFF5"/>
          </a:solidFill>
        </p:spPr>
        <p:txBody>
          <a:bodyPr wrap="square" rtlCol="0">
            <a:spAutoFit/>
          </a:bodyPr>
          <a:lstStyle/>
          <a:p>
            <a:r>
              <a:rPr lang="en-US" b="0" dirty="0">
                <a:latin typeface="+mn-lt"/>
                <a:cs typeface="Courier New" panose="02070309020205020404" pitchFamily="49" charset="0"/>
              </a:rPr>
              <a:t>If running child in foreground, wait until it is done.</a:t>
            </a:r>
            <a:endParaRPr lang="en-US" b="0" dirty="0">
              <a:latin typeface="+mn-lt"/>
            </a:endParaRPr>
          </a:p>
        </p:txBody>
      </p:sp>
    </p:spTree>
    <p:extLst>
      <p:ext uri="{BB962C8B-B14F-4D97-AF65-F5344CB8AC3E}">
        <p14:creationId xmlns:p14="http://schemas.microsoft.com/office/powerpoint/2010/main" val="968681688"/>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4770" name="Rectangle 2"/>
          <p:cNvSpPr>
            <a:spLocks noGrp="1" noChangeArrowheads="1"/>
          </p:cNvSpPr>
          <p:nvPr>
            <p:ph type="title"/>
          </p:nvPr>
        </p:nvSpPr>
        <p:spPr>
          <a:xfrm>
            <a:off x="304800" y="158299"/>
            <a:ext cx="6757988" cy="781050"/>
          </a:xfrm>
        </p:spPr>
        <p:txBody>
          <a:bodyPr/>
          <a:lstStyle/>
          <a:p>
            <a:r>
              <a:rPr lang="en-US" dirty="0"/>
              <a:t>Simple Shell </a:t>
            </a:r>
            <a:r>
              <a:rPr lang="en-US" dirty="0">
                <a:latin typeface="Courier New" pitchFamily="49" charset="0"/>
              </a:rPr>
              <a:t>eval</a:t>
            </a:r>
            <a:r>
              <a:rPr lang="en-US" dirty="0"/>
              <a:t> Function</a:t>
            </a:r>
          </a:p>
        </p:txBody>
      </p:sp>
      <p:sp>
        <p:nvSpPr>
          <p:cNvPr id="4" name="Rectangle 3"/>
          <p:cNvSpPr>
            <a:spLocks noChangeArrowheads="1"/>
          </p:cNvSpPr>
          <p:nvPr/>
        </p:nvSpPr>
        <p:spPr bwMode="auto">
          <a:xfrm>
            <a:off x="7124565" y="6474937"/>
            <a:ext cx="1482860" cy="357663"/>
          </a:xfrm>
          <a:prstGeom prst="rect">
            <a:avLst/>
          </a:prstGeom>
          <a:noFill/>
          <a:ln w="3240">
            <a:noFill/>
            <a:miter lim="800000"/>
            <a:headEnd/>
            <a:tailEnd/>
          </a:ln>
          <a:effectLst/>
        </p:spPr>
        <p:txBody>
          <a:bodyPr wrap="none" lIns="90000" tIns="46800" rIns="90000" bIns="46800">
            <a:spAutoFit/>
          </a:bodyPr>
          <a:lstStyle/>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i="1" dirty="0" err="1">
                <a:solidFill>
                  <a:schemeClr val="tx1">
                    <a:lumMod val="50000"/>
                    <a:lumOff val="50000"/>
                  </a:schemeClr>
                </a:solidFill>
                <a:latin typeface="Courier New" pitchFamily="49" charset="0"/>
                <a:ea typeface="msgothic" charset="0"/>
                <a:cs typeface="msgothic" charset="0"/>
              </a:rPr>
              <a:t>shellex.c</a:t>
            </a:r>
            <a:endParaRPr lang="en-GB" sz="1800" b="1" i="1" dirty="0">
              <a:solidFill>
                <a:schemeClr val="tx1">
                  <a:lumMod val="50000"/>
                  <a:lumOff val="50000"/>
                </a:schemeClr>
              </a:solidFill>
              <a:latin typeface="Courier New" pitchFamily="49" charset="0"/>
              <a:ea typeface="msgothic" charset="0"/>
              <a:cs typeface="msgothic" charset="0"/>
            </a:endParaRPr>
          </a:p>
        </p:txBody>
      </p:sp>
      <p:sp>
        <p:nvSpPr>
          <p:cNvPr id="6" name="Rectangle 5"/>
          <p:cNvSpPr>
            <a:spLocks noChangeArrowheads="1"/>
          </p:cNvSpPr>
          <p:nvPr/>
        </p:nvSpPr>
        <p:spPr bwMode="auto">
          <a:xfrm>
            <a:off x="7127740" y="6477000"/>
            <a:ext cx="1482860" cy="357663"/>
          </a:xfrm>
          <a:prstGeom prst="rect">
            <a:avLst/>
          </a:prstGeom>
          <a:noFill/>
          <a:ln w="3240">
            <a:noFill/>
            <a:miter lim="800000"/>
            <a:headEnd/>
            <a:tailEnd/>
          </a:ln>
          <a:effectLst/>
        </p:spPr>
        <p:txBody>
          <a:bodyPr wrap="none" lIns="90000" tIns="46800" rIns="90000" bIns="46800">
            <a:spAutoFit/>
          </a:bodyPr>
          <a:lstStyle/>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i="1" dirty="0" err="1">
                <a:solidFill>
                  <a:schemeClr val="tx1">
                    <a:lumMod val="50000"/>
                    <a:lumOff val="50000"/>
                  </a:schemeClr>
                </a:solidFill>
                <a:latin typeface="Courier New" pitchFamily="49" charset="0"/>
                <a:ea typeface="msgothic" charset="0"/>
                <a:cs typeface="msgothic" charset="0"/>
              </a:rPr>
              <a:t>shellex.c</a:t>
            </a:r>
            <a:endParaRPr lang="en-GB" sz="1800" b="1" i="1" dirty="0">
              <a:solidFill>
                <a:schemeClr val="tx1">
                  <a:lumMod val="50000"/>
                  <a:lumOff val="50000"/>
                </a:schemeClr>
              </a:solidFill>
              <a:latin typeface="Courier New" pitchFamily="49" charset="0"/>
              <a:ea typeface="msgothic" charset="0"/>
              <a:cs typeface="msgothic" charset="0"/>
            </a:endParaRPr>
          </a:p>
        </p:txBody>
      </p:sp>
      <p:sp>
        <p:nvSpPr>
          <p:cNvPr id="7" name="Text Box 4"/>
          <p:cNvSpPr txBox="1">
            <a:spLocks noChangeArrowheads="1"/>
          </p:cNvSpPr>
          <p:nvPr/>
        </p:nvSpPr>
        <p:spPr bwMode="auto">
          <a:xfrm>
            <a:off x="279400" y="914400"/>
            <a:ext cx="8340725" cy="5867400"/>
          </a:xfrm>
          <a:prstGeom prst="rect">
            <a:avLst/>
          </a:prstGeom>
          <a:solidFill>
            <a:srgbClr val="F6F5BD"/>
          </a:solidFill>
          <a:ln w="12700">
            <a:solidFill>
              <a:schemeClr val="tx1"/>
            </a:solidFill>
            <a:miter lim="800000"/>
            <a:headEnd/>
            <a:tailEnd type="none" w="sm" len="sm"/>
          </a:ln>
          <a:effectLst/>
        </p:spPr>
        <p:txBody>
          <a:bodyPr wrap="square" lIns="45720" rIns="45720">
            <a:normAutofit fontScale="92500" lnSpcReduction="20000"/>
          </a:bodyPr>
          <a:lstStyle/>
          <a:p>
            <a:r>
              <a:rPr lang="en-US" sz="1600" dirty="0">
                <a:solidFill>
                  <a:srgbClr val="2D961E"/>
                </a:solidFill>
                <a:latin typeface="Courier New"/>
                <a:cs typeface="Courier New"/>
              </a:rPr>
              <a:t>void</a:t>
            </a:r>
            <a:r>
              <a:rPr lang="en-US" sz="1600" dirty="0">
                <a:solidFill>
                  <a:srgbClr val="000000"/>
                </a:solidFill>
                <a:latin typeface="Courier New"/>
                <a:cs typeface="Courier New"/>
              </a:rPr>
              <a:t> </a:t>
            </a:r>
            <a:r>
              <a:rPr lang="en-US" sz="1600" dirty="0" err="1">
                <a:solidFill>
                  <a:srgbClr val="4A00FF"/>
                </a:solidFill>
                <a:latin typeface="Courier New"/>
                <a:cs typeface="Courier New"/>
              </a:rPr>
              <a:t>eval</a:t>
            </a:r>
            <a:r>
              <a:rPr lang="en-US" sz="1600" dirty="0">
                <a:solidFill>
                  <a:srgbClr val="000000"/>
                </a:solidFill>
                <a:latin typeface="Courier New"/>
                <a:cs typeface="Courier New"/>
              </a:rPr>
              <a:t>(</a:t>
            </a:r>
            <a:r>
              <a:rPr lang="en-US" sz="1600" dirty="0">
                <a:solidFill>
                  <a:srgbClr val="2D961E"/>
                </a:solidFill>
                <a:latin typeface="Courier New"/>
                <a:cs typeface="Courier New"/>
              </a:rPr>
              <a:t>char</a:t>
            </a:r>
            <a:r>
              <a:rPr lang="en-US" sz="1600" dirty="0">
                <a:solidFill>
                  <a:srgbClr val="000000"/>
                </a:solidFill>
                <a:latin typeface="Courier New"/>
                <a:cs typeface="Courier New"/>
              </a:rPr>
              <a:t> *</a:t>
            </a:r>
            <a:r>
              <a:rPr lang="en-US" sz="1600" dirty="0" err="1">
                <a:solidFill>
                  <a:srgbClr val="C1651C"/>
                </a:solidFill>
                <a:latin typeface="Courier New"/>
                <a:cs typeface="Courier New"/>
              </a:rPr>
              <a:t>cmdline</a:t>
            </a:r>
            <a:r>
              <a:rPr lang="en-US" sz="1600" dirty="0">
                <a:solidFill>
                  <a:srgbClr val="000000"/>
                </a:solidFill>
                <a:latin typeface="Courier New"/>
                <a:cs typeface="Courier New"/>
              </a:rPr>
              <a:t>)</a:t>
            </a:r>
          </a:p>
          <a:p>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2D961E"/>
                </a:solidFill>
                <a:latin typeface="Courier New"/>
                <a:cs typeface="Courier New"/>
              </a:rPr>
              <a:t>char</a:t>
            </a:r>
            <a:r>
              <a:rPr lang="en-US" sz="1600" dirty="0">
                <a:solidFill>
                  <a:srgbClr val="000000"/>
                </a:solidFill>
                <a:latin typeface="Courier New"/>
                <a:cs typeface="Courier New"/>
              </a:rPr>
              <a:t> *</a:t>
            </a:r>
            <a:r>
              <a:rPr lang="en-US" sz="1600" dirty="0" err="1">
                <a:solidFill>
                  <a:srgbClr val="C1651C"/>
                </a:solidFill>
                <a:latin typeface="Courier New"/>
                <a:cs typeface="Courier New"/>
              </a:rPr>
              <a:t>argv</a:t>
            </a:r>
            <a:r>
              <a:rPr lang="en-US" sz="1600" dirty="0">
                <a:solidFill>
                  <a:srgbClr val="000000"/>
                </a:solidFill>
                <a:latin typeface="Courier New"/>
                <a:cs typeface="Courier New"/>
              </a:rPr>
              <a:t>[MAXARGS]; </a:t>
            </a:r>
            <a:r>
              <a:rPr lang="en-US" sz="1600" dirty="0">
                <a:solidFill>
                  <a:srgbClr val="CB2418"/>
                </a:solidFill>
                <a:latin typeface="Courier New"/>
                <a:cs typeface="Courier New"/>
              </a:rPr>
              <a:t>/* Argument list </a:t>
            </a:r>
            <a:r>
              <a:rPr lang="en-US" sz="1600" dirty="0" err="1">
                <a:solidFill>
                  <a:srgbClr val="CB2418"/>
                </a:solidFill>
                <a:latin typeface="Courier New"/>
                <a:cs typeface="Courier New"/>
              </a:rPr>
              <a:t>execve</a:t>
            </a:r>
            <a:r>
              <a:rPr lang="en-US" sz="1600" dirty="0">
                <a:solidFill>
                  <a:srgbClr val="CB2418"/>
                </a:solidFill>
                <a:latin typeface="Courier New"/>
                <a:cs typeface="Courier New"/>
              </a:rPr>
              <a:t>()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a:solidFill>
                  <a:srgbClr val="2D961E"/>
                </a:solidFill>
                <a:latin typeface="Courier New"/>
                <a:cs typeface="Courier New"/>
              </a:rPr>
              <a:t>char</a:t>
            </a:r>
            <a:r>
              <a:rPr lang="en-US" sz="1600" dirty="0">
                <a:solidFill>
                  <a:srgbClr val="000000"/>
                </a:solidFill>
                <a:latin typeface="Courier New"/>
                <a:cs typeface="Courier New"/>
              </a:rPr>
              <a:t> </a:t>
            </a:r>
            <a:r>
              <a:rPr lang="en-US" sz="1600" dirty="0" err="1">
                <a:solidFill>
                  <a:srgbClr val="C1651C"/>
                </a:solidFill>
                <a:latin typeface="Courier New"/>
                <a:cs typeface="Courier New"/>
              </a:rPr>
              <a:t>buf</a:t>
            </a:r>
            <a:r>
              <a:rPr lang="en-US" sz="1600" dirty="0">
                <a:solidFill>
                  <a:srgbClr val="000000"/>
                </a:solidFill>
                <a:latin typeface="Courier New"/>
                <a:cs typeface="Courier New"/>
              </a:rPr>
              <a:t>[MAXLINE];   </a:t>
            </a:r>
            <a:r>
              <a:rPr lang="en-US" sz="1600" dirty="0">
                <a:solidFill>
                  <a:srgbClr val="CB2418"/>
                </a:solidFill>
                <a:latin typeface="Courier New"/>
                <a:cs typeface="Courier New"/>
              </a:rPr>
              <a:t>/* Holds modified command line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err="1">
                <a:solidFill>
                  <a:srgbClr val="2D961E"/>
                </a:solidFill>
                <a:latin typeface="Courier New"/>
                <a:cs typeface="Courier New"/>
              </a:rPr>
              <a:t>int</a:t>
            </a:r>
            <a:r>
              <a:rPr lang="en-US" sz="1600" dirty="0">
                <a:solidFill>
                  <a:srgbClr val="000000"/>
                </a:solidFill>
                <a:latin typeface="Courier New"/>
                <a:cs typeface="Courier New"/>
              </a:rPr>
              <a:t> </a:t>
            </a:r>
            <a:r>
              <a:rPr lang="en-US" sz="1600" dirty="0" err="1">
                <a:solidFill>
                  <a:srgbClr val="C1651C"/>
                </a:solidFill>
                <a:latin typeface="Courier New"/>
                <a:cs typeface="Courier New"/>
              </a:rPr>
              <a:t>bg</a:t>
            </a:r>
            <a:r>
              <a:rPr lang="en-US" sz="1600" dirty="0">
                <a:solidFill>
                  <a:srgbClr val="000000"/>
                </a:solidFill>
                <a:latin typeface="Courier New"/>
                <a:cs typeface="Courier New"/>
              </a:rPr>
              <a:t>;              </a:t>
            </a:r>
            <a:r>
              <a:rPr lang="en-US" sz="1600" dirty="0">
                <a:solidFill>
                  <a:srgbClr val="CB2418"/>
                </a:solidFill>
                <a:latin typeface="Courier New"/>
                <a:cs typeface="Courier New"/>
              </a:rPr>
              <a:t>/* Should the job run in </a:t>
            </a:r>
            <a:r>
              <a:rPr lang="en-US" sz="1600" dirty="0" err="1">
                <a:solidFill>
                  <a:srgbClr val="CB2418"/>
                </a:solidFill>
                <a:latin typeface="Courier New"/>
                <a:cs typeface="Courier New"/>
              </a:rPr>
              <a:t>bg</a:t>
            </a:r>
            <a:r>
              <a:rPr lang="en-US" sz="1600" dirty="0">
                <a:solidFill>
                  <a:srgbClr val="CB2418"/>
                </a:solidFill>
                <a:latin typeface="Courier New"/>
                <a:cs typeface="Courier New"/>
              </a:rPr>
              <a:t> or </a:t>
            </a:r>
            <a:r>
              <a:rPr lang="en-US" sz="1600" dirty="0" err="1">
                <a:solidFill>
                  <a:srgbClr val="CB2418"/>
                </a:solidFill>
                <a:latin typeface="Courier New"/>
                <a:cs typeface="Courier New"/>
              </a:rPr>
              <a:t>fg</a:t>
            </a:r>
            <a:r>
              <a:rPr lang="en-US" sz="1600" dirty="0">
                <a:solidFill>
                  <a:srgbClr val="CB2418"/>
                </a:solidFill>
                <a:latin typeface="Courier New"/>
                <a:cs typeface="Courier New"/>
              </a:rPr>
              <a:t>? */</a:t>
            </a:r>
            <a:endParaRPr lang="en-US" sz="1600" dirty="0">
              <a:solidFill>
                <a:srgbClr val="000000"/>
              </a:solidFill>
              <a:latin typeface="Courier New"/>
              <a:cs typeface="Courier New"/>
            </a:endParaRPr>
          </a:p>
          <a:p>
            <a:r>
              <a:rPr lang="fi-FI" sz="1600" dirty="0">
                <a:solidFill>
                  <a:srgbClr val="000000"/>
                </a:solidFill>
                <a:latin typeface="Courier New"/>
                <a:cs typeface="Courier New"/>
              </a:rPr>
              <a:t>    </a:t>
            </a:r>
            <a:r>
              <a:rPr lang="fi-FI" sz="1600" dirty="0" err="1">
                <a:solidFill>
                  <a:srgbClr val="2D961E"/>
                </a:solidFill>
                <a:latin typeface="Courier New"/>
                <a:cs typeface="Courier New"/>
              </a:rPr>
              <a:t>pid_t</a:t>
            </a:r>
            <a:r>
              <a:rPr lang="fi-FI" sz="1600" dirty="0">
                <a:solidFill>
                  <a:srgbClr val="000000"/>
                </a:solidFill>
                <a:latin typeface="Courier New"/>
                <a:cs typeface="Courier New"/>
              </a:rPr>
              <a:t> </a:t>
            </a:r>
            <a:r>
              <a:rPr lang="fi-FI" sz="1600" dirty="0" err="1">
                <a:solidFill>
                  <a:srgbClr val="C1651C"/>
                </a:solidFill>
                <a:latin typeface="Courier New"/>
                <a:cs typeface="Courier New"/>
              </a:rPr>
              <a:t>pid</a:t>
            </a:r>
            <a:r>
              <a:rPr lang="fi-FI" sz="1600" dirty="0">
                <a:solidFill>
                  <a:srgbClr val="000000"/>
                </a:solidFill>
                <a:latin typeface="Courier New"/>
                <a:cs typeface="Courier New"/>
              </a:rPr>
              <a:t>;           </a:t>
            </a:r>
            <a:r>
              <a:rPr lang="fi-FI" sz="1600" dirty="0">
                <a:solidFill>
                  <a:srgbClr val="CB2418"/>
                </a:solidFill>
                <a:latin typeface="Courier New"/>
                <a:cs typeface="Courier New"/>
              </a:rPr>
              <a:t>/* </a:t>
            </a:r>
            <a:r>
              <a:rPr lang="fi-FI" sz="1600" dirty="0" err="1">
                <a:solidFill>
                  <a:srgbClr val="CB2418"/>
                </a:solidFill>
                <a:latin typeface="Courier New"/>
                <a:cs typeface="Courier New"/>
              </a:rPr>
              <a:t>Process</a:t>
            </a:r>
            <a:r>
              <a:rPr lang="fi-FI" sz="1600" dirty="0">
                <a:solidFill>
                  <a:srgbClr val="CB2418"/>
                </a:solidFill>
                <a:latin typeface="Courier New"/>
                <a:cs typeface="Courier New"/>
              </a:rPr>
              <a:t> id */</a:t>
            </a:r>
            <a:endParaRPr lang="fi-FI" sz="1600" dirty="0">
              <a:solidFill>
                <a:srgbClr val="000000"/>
              </a:solidFill>
              <a:latin typeface="Courier New"/>
              <a:cs typeface="Courier New"/>
            </a:endParaRPr>
          </a:p>
          <a:p>
            <a:endParaRPr lang="fi-FI" sz="1600" dirty="0">
              <a:solidFill>
                <a:srgbClr val="000000"/>
              </a:solidFill>
              <a:latin typeface="Courier New"/>
              <a:cs typeface="Courier New"/>
            </a:endParaRPr>
          </a:p>
          <a:p>
            <a:r>
              <a:rPr lang="fi-FI" sz="1600" dirty="0">
                <a:solidFill>
                  <a:srgbClr val="000000"/>
                </a:solidFill>
                <a:latin typeface="Courier New"/>
                <a:cs typeface="Courier New"/>
              </a:rPr>
              <a:t>    </a:t>
            </a:r>
            <a:r>
              <a:rPr lang="fi-FI" sz="1600" dirty="0" err="1">
                <a:solidFill>
                  <a:srgbClr val="000000"/>
                </a:solidFill>
                <a:latin typeface="Courier New"/>
                <a:cs typeface="Courier New"/>
              </a:rPr>
              <a:t>strcpy(buf</a:t>
            </a:r>
            <a:r>
              <a:rPr lang="fi-FI" sz="1600" dirty="0">
                <a:solidFill>
                  <a:srgbClr val="000000"/>
                </a:solidFill>
                <a:latin typeface="Courier New"/>
                <a:cs typeface="Courier New"/>
              </a:rPr>
              <a:t>, </a:t>
            </a:r>
            <a:r>
              <a:rPr lang="fi-FI" sz="1600" dirty="0" err="1">
                <a:solidFill>
                  <a:srgbClr val="000000"/>
                </a:solidFill>
                <a:latin typeface="Courier New"/>
                <a:cs typeface="Courier New"/>
              </a:rPr>
              <a:t>cmdline</a:t>
            </a:r>
            <a:r>
              <a:rPr lang="fi-FI" sz="1600" dirty="0">
                <a:solidFill>
                  <a:srgbClr val="000000"/>
                </a:solidFill>
                <a:latin typeface="Courier New"/>
                <a:cs typeface="Courier New"/>
              </a:rPr>
              <a:t>);</a:t>
            </a:r>
          </a:p>
          <a:p>
            <a:r>
              <a:rPr lang="fi-FI" sz="1600" dirty="0">
                <a:solidFill>
                  <a:srgbClr val="000000"/>
                </a:solidFill>
                <a:latin typeface="Courier New"/>
                <a:cs typeface="Courier New"/>
              </a:rPr>
              <a:t>    </a:t>
            </a:r>
            <a:r>
              <a:rPr lang="fi-FI" sz="1600" dirty="0" err="1">
                <a:solidFill>
                  <a:srgbClr val="000000"/>
                </a:solidFill>
                <a:latin typeface="Courier New"/>
                <a:cs typeface="Courier New"/>
              </a:rPr>
              <a:t>bg</a:t>
            </a:r>
            <a:r>
              <a:rPr lang="fi-FI" sz="1600" dirty="0">
                <a:solidFill>
                  <a:srgbClr val="000000"/>
                </a:solidFill>
                <a:latin typeface="Courier New"/>
                <a:cs typeface="Courier New"/>
              </a:rPr>
              <a:t> = </a:t>
            </a:r>
            <a:r>
              <a:rPr lang="fi-FI" sz="1600" dirty="0" err="1">
                <a:solidFill>
                  <a:srgbClr val="000000"/>
                </a:solidFill>
                <a:latin typeface="Courier New"/>
                <a:cs typeface="Courier New"/>
              </a:rPr>
              <a:t>parseline(buf</a:t>
            </a:r>
            <a:r>
              <a:rPr lang="fi-FI" sz="1600" dirty="0">
                <a:solidFill>
                  <a:srgbClr val="000000"/>
                </a:solidFill>
                <a:latin typeface="Courier New"/>
                <a:cs typeface="Courier New"/>
              </a:rPr>
              <a:t>, </a:t>
            </a:r>
            <a:r>
              <a:rPr lang="fi-FI" sz="1600" dirty="0" err="1">
                <a:solidFill>
                  <a:srgbClr val="000000"/>
                </a:solidFill>
                <a:latin typeface="Courier New"/>
                <a:cs typeface="Courier New"/>
              </a:rPr>
              <a:t>argv</a:t>
            </a:r>
            <a:r>
              <a:rPr lang="fi-FI"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[0] == </a:t>
            </a:r>
            <a:r>
              <a:rPr lang="en-US" sz="1600" dirty="0">
                <a:solidFill>
                  <a:srgbClr val="2C9290"/>
                </a:solidFill>
                <a:latin typeface="Courier New"/>
                <a:cs typeface="Courier New"/>
              </a:rPr>
              <a:t>NULL</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C200FF"/>
                </a:solidFill>
                <a:latin typeface="Courier New"/>
                <a:cs typeface="Courier New"/>
              </a:rPr>
              <a:t>return</a:t>
            </a:r>
            <a:r>
              <a:rPr lang="en-US" sz="1600" dirty="0">
                <a:solidFill>
                  <a:srgbClr val="000000"/>
                </a:solidFill>
                <a:latin typeface="Courier New"/>
                <a:cs typeface="Courier New"/>
              </a:rPr>
              <a:t>;   </a:t>
            </a:r>
            <a:r>
              <a:rPr lang="en-US" sz="1600" dirty="0">
                <a:solidFill>
                  <a:srgbClr val="CB2418"/>
                </a:solidFill>
                <a:latin typeface="Courier New"/>
                <a:cs typeface="Courier New"/>
              </a:rPr>
              <a:t>/* Ignore empty lines */</a:t>
            </a:r>
            <a:endParaRPr lang="en-US" sz="1600" dirty="0">
              <a:solidFill>
                <a:srgbClr val="000000"/>
              </a:solidFill>
              <a:latin typeface="Courier New"/>
              <a:cs typeface="Courier New"/>
            </a:endParaRPr>
          </a:p>
          <a:p>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builtin_command</a:t>
            </a:r>
            <a:r>
              <a:rPr lang="en-US" sz="1600" dirty="0">
                <a:solidFill>
                  <a:srgbClr val="000000"/>
                </a:solidFill>
                <a:latin typeface="Courier New"/>
                <a:cs typeface="Courier New"/>
              </a:rPr>
              <a:t>(</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 {</a:t>
            </a: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pid</a:t>
            </a:r>
            <a:r>
              <a:rPr lang="en-US" sz="1600" dirty="0">
                <a:solidFill>
                  <a:srgbClr val="000000"/>
                </a:solidFill>
                <a:latin typeface="Courier New"/>
                <a:cs typeface="Courier New"/>
              </a:rPr>
              <a:t> = fork()) == 0) {   </a:t>
            </a:r>
            <a:r>
              <a:rPr lang="en-US" sz="1600" dirty="0">
                <a:solidFill>
                  <a:srgbClr val="CB2418"/>
                </a:solidFill>
                <a:latin typeface="Courier New"/>
                <a:cs typeface="Courier New"/>
              </a:rPr>
              <a:t>/* Child runs user job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execve</a:t>
            </a:r>
            <a:r>
              <a:rPr lang="en-US" sz="1600" dirty="0">
                <a:solidFill>
                  <a:srgbClr val="000000"/>
                </a:solidFill>
                <a:latin typeface="Courier New"/>
                <a:cs typeface="Courier New"/>
              </a:rPr>
              <a:t>(</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[0], </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 environ) &lt; 0) {</a:t>
            </a: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printf</a:t>
            </a:r>
            <a:r>
              <a:rPr lang="en-US" sz="1600" dirty="0">
                <a:solidFill>
                  <a:srgbClr val="000000"/>
                </a:solidFill>
                <a:latin typeface="Courier New"/>
                <a:cs typeface="Courier New"/>
              </a:rPr>
              <a:t>(</a:t>
            </a:r>
            <a:r>
              <a:rPr lang="en-US" sz="1600" dirty="0">
                <a:solidFill>
                  <a:srgbClr val="9D206F"/>
                </a:solidFill>
                <a:latin typeface="Courier New"/>
                <a:cs typeface="Courier New"/>
              </a:rPr>
              <a:t>"%s: Command not found.\n"</a:t>
            </a:r>
            <a:r>
              <a:rPr lang="en-US" sz="1600" dirty="0">
                <a:solidFill>
                  <a:srgbClr val="000000"/>
                </a:solidFill>
                <a:latin typeface="Courier New"/>
                <a:cs typeface="Courier New"/>
              </a:rPr>
              <a:t>, </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[0]);</a:t>
            </a:r>
          </a:p>
          <a:p>
            <a:r>
              <a:rPr lang="en-US" sz="1600" dirty="0">
                <a:solidFill>
                  <a:srgbClr val="000000"/>
                </a:solidFill>
                <a:latin typeface="Courier New"/>
                <a:cs typeface="Courier New"/>
              </a:rPr>
              <a:t>                exit(0);</a:t>
            </a:r>
          </a:p>
          <a:p>
            <a:r>
              <a:rPr lang="en-US" sz="1600" dirty="0">
                <a:solidFill>
                  <a:srgbClr val="000000"/>
                </a:solidFill>
                <a:latin typeface="Courier New"/>
                <a:cs typeface="Courier New"/>
              </a:rPr>
              <a:t>            }</a:t>
            </a:r>
          </a:p>
          <a:p>
            <a:r>
              <a:rPr lang="en-US" sz="1600" dirty="0">
                <a:solidFill>
                  <a:srgbClr val="000000"/>
                </a:solidFill>
                <a:latin typeface="Courier New"/>
                <a:cs typeface="Courier New"/>
              </a:rPr>
              <a:t>        }</a:t>
            </a:r>
          </a:p>
          <a:p>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a:solidFill>
                  <a:srgbClr val="CB2418"/>
                </a:solidFill>
                <a:latin typeface="Courier New"/>
                <a:cs typeface="Courier New"/>
              </a:rPr>
              <a:t>/* Parent waits for foreground job to terminate */</a:t>
            </a:r>
            <a:endParaRPr lang="en-US" sz="1600" dirty="0">
              <a:solidFill>
                <a:srgbClr val="000000"/>
              </a:solidFill>
              <a:latin typeface="Courier New"/>
              <a:cs typeface="Courier New"/>
            </a:endParaRPr>
          </a:p>
          <a:p>
            <a:r>
              <a:rPr lang="de-DE" sz="1600" dirty="0">
                <a:solidFill>
                  <a:srgbClr val="000000"/>
                </a:solidFill>
                <a:latin typeface="Courier New"/>
                <a:cs typeface="Courier New"/>
              </a:rPr>
              <a:t>       </a:t>
            </a:r>
            <a:r>
              <a:rPr lang="de-DE" sz="1600" dirty="0">
                <a:solidFill>
                  <a:srgbClr val="C200FF"/>
                </a:solidFill>
                <a:latin typeface="Courier New"/>
                <a:cs typeface="Courier New"/>
              </a:rPr>
              <a:t>if</a:t>
            </a:r>
            <a:r>
              <a:rPr lang="de-DE" sz="1600" dirty="0">
                <a:solidFill>
                  <a:srgbClr val="000000"/>
                </a:solidFill>
                <a:latin typeface="Courier New"/>
                <a:cs typeface="Courier New"/>
              </a:rPr>
              <a:t> (!bg) {</a:t>
            </a:r>
          </a:p>
          <a:p>
            <a:r>
              <a:rPr lang="fr-FR" sz="1600" dirty="0">
                <a:solidFill>
                  <a:srgbClr val="000000"/>
                </a:solidFill>
                <a:latin typeface="Courier New"/>
                <a:cs typeface="Courier New"/>
              </a:rPr>
              <a:t>            </a:t>
            </a:r>
            <a:r>
              <a:rPr lang="fr-FR" sz="1600" dirty="0" err="1">
                <a:solidFill>
                  <a:srgbClr val="2D961E"/>
                </a:solidFill>
                <a:latin typeface="Courier New"/>
                <a:cs typeface="Courier New"/>
              </a:rPr>
              <a:t>int</a:t>
            </a:r>
            <a:r>
              <a:rPr lang="fr-FR" sz="1600" dirty="0">
                <a:solidFill>
                  <a:srgbClr val="000000"/>
                </a:solidFill>
                <a:latin typeface="Courier New"/>
                <a:cs typeface="Courier New"/>
              </a:rPr>
              <a:t> </a:t>
            </a:r>
            <a:r>
              <a:rPr lang="fr-FR" sz="1600" dirty="0" err="1">
                <a:solidFill>
                  <a:srgbClr val="C1651C"/>
                </a:solidFill>
                <a:latin typeface="Courier New"/>
                <a:cs typeface="Courier New"/>
              </a:rPr>
              <a:t>status</a:t>
            </a:r>
            <a:r>
              <a:rPr lang="fr-FR"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waitpid</a:t>
            </a:r>
            <a:r>
              <a:rPr lang="en-US" sz="1600" dirty="0">
                <a:solidFill>
                  <a:srgbClr val="000000"/>
                </a:solidFill>
                <a:latin typeface="Courier New"/>
                <a:cs typeface="Courier New"/>
              </a:rPr>
              <a:t>(</a:t>
            </a:r>
            <a:r>
              <a:rPr lang="en-US" sz="1600" dirty="0" err="1">
                <a:solidFill>
                  <a:srgbClr val="000000"/>
                </a:solidFill>
                <a:latin typeface="Courier New"/>
                <a:cs typeface="Courier New"/>
              </a:rPr>
              <a:t>pid</a:t>
            </a:r>
            <a:r>
              <a:rPr lang="en-US" sz="1600" dirty="0">
                <a:solidFill>
                  <a:srgbClr val="000000"/>
                </a:solidFill>
                <a:latin typeface="Courier New"/>
                <a:cs typeface="Courier New"/>
              </a:rPr>
              <a:t>, &amp;status, 0) &lt; 0)</a:t>
            </a: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unix_error</a:t>
            </a:r>
            <a:r>
              <a:rPr lang="en-US" sz="1600" dirty="0">
                <a:solidFill>
                  <a:srgbClr val="000000"/>
                </a:solidFill>
                <a:latin typeface="Courier New"/>
                <a:cs typeface="Courier New"/>
              </a:rPr>
              <a:t>(</a:t>
            </a:r>
            <a:r>
              <a:rPr lang="en-US" sz="1600" dirty="0">
                <a:solidFill>
                  <a:srgbClr val="9D206F"/>
                </a:solidFill>
                <a:latin typeface="Courier New"/>
                <a:cs typeface="Courier New"/>
              </a:rPr>
              <a:t>"</a:t>
            </a:r>
            <a:r>
              <a:rPr lang="en-US" sz="1600" dirty="0" err="1">
                <a:solidFill>
                  <a:srgbClr val="9D206F"/>
                </a:solidFill>
                <a:latin typeface="Courier New"/>
                <a:cs typeface="Courier New"/>
              </a:rPr>
              <a:t>waitfg</a:t>
            </a:r>
            <a:r>
              <a:rPr lang="en-US" sz="1600" dirty="0">
                <a:solidFill>
                  <a:srgbClr val="9D206F"/>
                </a:solidFill>
                <a:latin typeface="Courier New"/>
                <a:cs typeface="Courier New"/>
              </a:rPr>
              <a:t>: </a:t>
            </a:r>
            <a:r>
              <a:rPr lang="en-US" sz="1600" dirty="0" err="1">
                <a:solidFill>
                  <a:srgbClr val="9D206F"/>
                </a:solidFill>
                <a:latin typeface="Courier New"/>
                <a:cs typeface="Courier New"/>
              </a:rPr>
              <a:t>waitpid</a:t>
            </a:r>
            <a:r>
              <a:rPr lang="en-US" sz="1600" dirty="0">
                <a:solidFill>
                  <a:srgbClr val="9D206F"/>
                </a:solidFill>
                <a:latin typeface="Courier New"/>
                <a:cs typeface="Courier New"/>
              </a:rPr>
              <a:t> error"</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p>
          <a:p>
            <a:r>
              <a:rPr lang="hu-HU" sz="1600" dirty="0">
                <a:solidFill>
                  <a:srgbClr val="000000"/>
                </a:solidFill>
                <a:latin typeface="Courier New"/>
                <a:cs typeface="Courier New"/>
              </a:rPr>
              <a:t>        </a:t>
            </a:r>
            <a:r>
              <a:rPr lang="hu-HU" sz="1600" dirty="0">
                <a:solidFill>
                  <a:srgbClr val="C200FF"/>
                </a:solidFill>
                <a:latin typeface="Courier New"/>
                <a:cs typeface="Courier New"/>
              </a:rPr>
              <a:t>else</a:t>
            </a:r>
            <a:endParaRPr lang="hu-HU" sz="1600" dirty="0">
              <a:solidFill>
                <a:srgbClr val="000000"/>
              </a:solidFill>
              <a:latin typeface="Courier New"/>
              <a:cs typeface="Courier New"/>
            </a:endParaRPr>
          </a:p>
          <a:p>
            <a:r>
              <a:rPr lang="fi-FI" sz="1600" dirty="0">
                <a:solidFill>
                  <a:srgbClr val="000000"/>
                </a:solidFill>
                <a:latin typeface="Courier New"/>
                <a:cs typeface="Courier New"/>
              </a:rPr>
              <a:t>            </a:t>
            </a:r>
            <a:r>
              <a:rPr lang="fi-FI" sz="1600" dirty="0" err="1">
                <a:solidFill>
                  <a:srgbClr val="000000"/>
                </a:solidFill>
                <a:latin typeface="Courier New"/>
                <a:cs typeface="Courier New"/>
              </a:rPr>
              <a:t>printf(</a:t>
            </a:r>
            <a:r>
              <a:rPr lang="fi-FI" sz="1600" dirty="0" err="1">
                <a:solidFill>
                  <a:srgbClr val="9D206F"/>
                </a:solidFill>
                <a:latin typeface="Courier New"/>
                <a:cs typeface="Courier New"/>
              </a:rPr>
              <a:t>"%d</a:t>
            </a:r>
            <a:r>
              <a:rPr lang="fi-FI" sz="1600" dirty="0">
                <a:solidFill>
                  <a:srgbClr val="9D206F"/>
                </a:solidFill>
                <a:latin typeface="Courier New"/>
                <a:cs typeface="Courier New"/>
              </a:rPr>
              <a:t> %s"</a:t>
            </a:r>
            <a:r>
              <a:rPr lang="fi-FI" sz="1600" dirty="0">
                <a:solidFill>
                  <a:srgbClr val="000000"/>
                </a:solidFill>
                <a:latin typeface="Courier New"/>
                <a:cs typeface="Courier New"/>
              </a:rPr>
              <a:t>, </a:t>
            </a:r>
            <a:r>
              <a:rPr lang="fi-FI" sz="1600" dirty="0" err="1">
                <a:solidFill>
                  <a:srgbClr val="000000"/>
                </a:solidFill>
                <a:latin typeface="Courier New"/>
                <a:cs typeface="Courier New"/>
              </a:rPr>
              <a:t>pid</a:t>
            </a:r>
            <a:r>
              <a:rPr lang="fi-FI" sz="1600" dirty="0">
                <a:solidFill>
                  <a:srgbClr val="000000"/>
                </a:solidFill>
                <a:latin typeface="Courier New"/>
                <a:cs typeface="Courier New"/>
              </a:rPr>
              <a:t>, </a:t>
            </a:r>
            <a:r>
              <a:rPr lang="fi-FI" sz="1600" dirty="0" err="1">
                <a:solidFill>
                  <a:srgbClr val="000000"/>
                </a:solidFill>
                <a:latin typeface="Courier New"/>
                <a:cs typeface="Courier New"/>
              </a:rPr>
              <a:t>cmdline</a:t>
            </a:r>
            <a:r>
              <a:rPr lang="fi-FI" sz="1600" dirty="0">
                <a:solidFill>
                  <a:srgbClr val="000000"/>
                </a:solidFill>
                <a:latin typeface="Courier New"/>
                <a:cs typeface="Courier New"/>
              </a:rPr>
              <a:t>);</a:t>
            </a:r>
          </a:p>
          <a:p>
            <a:r>
              <a:rPr lang="fi-FI" sz="1600" dirty="0">
                <a:solidFill>
                  <a:srgbClr val="000000"/>
                </a:solidFill>
                <a:latin typeface="Courier New"/>
                <a:cs typeface="Courier New"/>
              </a:rPr>
              <a:t>    }</a:t>
            </a:r>
          </a:p>
          <a:p>
            <a:r>
              <a:rPr lang="is-IS" sz="1600" dirty="0">
                <a:solidFill>
                  <a:srgbClr val="000000"/>
                </a:solidFill>
                <a:latin typeface="Courier New"/>
                <a:cs typeface="Courier New"/>
              </a:rPr>
              <a:t>    </a:t>
            </a:r>
            <a:r>
              <a:rPr lang="is-IS" sz="1600" dirty="0">
                <a:solidFill>
                  <a:srgbClr val="C200FF"/>
                </a:solidFill>
                <a:latin typeface="Courier New"/>
                <a:cs typeface="Courier New"/>
              </a:rPr>
              <a:t>return</a:t>
            </a:r>
            <a:r>
              <a:rPr lang="is-IS" sz="1600" dirty="0">
                <a:solidFill>
                  <a:srgbClr val="000000"/>
                </a:solidFill>
                <a:latin typeface="Courier New"/>
                <a:cs typeface="Courier New"/>
              </a:rPr>
              <a:t>;</a:t>
            </a:r>
          </a:p>
          <a:p>
            <a:r>
              <a:rPr lang="is-IS" sz="1600" dirty="0">
                <a:solidFill>
                  <a:srgbClr val="000000"/>
                </a:solidFill>
                <a:latin typeface="Courier New"/>
                <a:cs typeface="Courier New"/>
              </a:rPr>
              <a:t>}</a:t>
            </a:r>
          </a:p>
        </p:txBody>
      </p:sp>
      <p:sp>
        <p:nvSpPr>
          <p:cNvPr id="2" name="TextBox 1"/>
          <p:cNvSpPr txBox="1"/>
          <p:nvPr/>
        </p:nvSpPr>
        <p:spPr>
          <a:xfrm>
            <a:off x="6278880" y="4925815"/>
            <a:ext cx="2865120" cy="1569660"/>
          </a:xfrm>
          <a:prstGeom prst="rect">
            <a:avLst/>
          </a:prstGeom>
          <a:solidFill>
            <a:srgbClr val="DEDFF5"/>
          </a:solidFill>
        </p:spPr>
        <p:txBody>
          <a:bodyPr wrap="square" rtlCol="0">
            <a:spAutoFit/>
          </a:bodyPr>
          <a:lstStyle/>
          <a:p>
            <a:r>
              <a:rPr lang="en-US" b="0" dirty="0">
                <a:latin typeface="+mn-lt"/>
                <a:cs typeface="Courier New" panose="02070309020205020404" pitchFamily="49" charset="0"/>
              </a:rPr>
              <a:t>If running child in background, print </a:t>
            </a:r>
            <a:r>
              <a:rPr lang="en-US" b="0" dirty="0" err="1">
                <a:latin typeface="+mn-lt"/>
                <a:cs typeface="Courier New" panose="02070309020205020404" pitchFamily="49" charset="0"/>
              </a:rPr>
              <a:t>pid</a:t>
            </a:r>
            <a:r>
              <a:rPr lang="en-US" b="0" dirty="0">
                <a:latin typeface="+mn-lt"/>
                <a:cs typeface="Courier New" panose="02070309020205020404" pitchFamily="49" charset="0"/>
              </a:rPr>
              <a:t> and continue doing other stuff.</a:t>
            </a:r>
            <a:endParaRPr lang="en-US" b="0" dirty="0">
              <a:latin typeface="+mn-lt"/>
            </a:endParaRPr>
          </a:p>
        </p:txBody>
      </p:sp>
    </p:spTree>
    <p:extLst>
      <p:ext uri="{BB962C8B-B14F-4D97-AF65-F5344CB8AC3E}">
        <p14:creationId xmlns:p14="http://schemas.microsoft.com/office/powerpoint/2010/main" val="1971878635"/>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4770" name="Rectangle 2"/>
          <p:cNvSpPr>
            <a:spLocks noGrp="1" noChangeArrowheads="1"/>
          </p:cNvSpPr>
          <p:nvPr>
            <p:ph type="title"/>
          </p:nvPr>
        </p:nvSpPr>
        <p:spPr>
          <a:xfrm>
            <a:off x="304800" y="158299"/>
            <a:ext cx="6757988" cy="781050"/>
          </a:xfrm>
        </p:spPr>
        <p:txBody>
          <a:bodyPr/>
          <a:lstStyle/>
          <a:p>
            <a:r>
              <a:rPr lang="en-US" dirty="0"/>
              <a:t>Simple Shell </a:t>
            </a:r>
            <a:r>
              <a:rPr lang="en-US" dirty="0">
                <a:latin typeface="Courier New" pitchFamily="49" charset="0"/>
              </a:rPr>
              <a:t>eval</a:t>
            </a:r>
            <a:r>
              <a:rPr lang="en-US" dirty="0"/>
              <a:t> Function</a:t>
            </a:r>
          </a:p>
        </p:txBody>
      </p:sp>
      <p:sp>
        <p:nvSpPr>
          <p:cNvPr id="544772" name="Text Box 4"/>
          <p:cNvSpPr txBox="1">
            <a:spLocks noChangeArrowheads="1"/>
          </p:cNvSpPr>
          <p:nvPr/>
        </p:nvSpPr>
        <p:spPr bwMode="auto">
          <a:xfrm>
            <a:off x="279400" y="914400"/>
            <a:ext cx="8340725" cy="5867400"/>
          </a:xfrm>
          <a:prstGeom prst="rect">
            <a:avLst/>
          </a:prstGeom>
          <a:solidFill>
            <a:srgbClr val="F6F5BD"/>
          </a:solidFill>
          <a:ln w="12700">
            <a:solidFill>
              <a:schemeClr val="tx1"/>
            </a:solidFill>
            <a:miter lim="800000"/>
            <a:headEnd/>
            <a:tailEnd type="none" w="sm" len="sm"/>
          </a:ln>
          <a:effectLst/>
        </p:spPr>
        <p:txBody>
          <a:bodyPr wrap="square" lIns="45720" rIns="45720">
            <a:normAutofit fontScale="92500" lnSpcReduction="20000"/>
          </a:bodyPr>
          <a:lstStyle/>
          <a:p>
            <a:r>
              <a:rPr lang="en-US" sz="1600" dirty="0">
                <a:solidFill>
                  <a:srgbClr val="2D961E"/>
                </a:solidFill>
                <a:latin typeface="Courier New"/>
                <a:cs typeface="Courier New"/>
              </a:rPr>
              <a:t>void</a:t>
            </a:r>
            <a:r>
              <a:rPr lang="en-US" sz="1600" dirty="0">
                <a:solidFill>
                  <a:srgbClr val="000000"/>
                </a:solidFill>
                <a:latin typeface="Courier New"/>
                <a:cs typeface="Courier New"/>
              </a:rPr>
              <a:t> </a:t>
            </a:r>
            <a:r>
              <a:rPr lang="en-US" sz="1600" dirty="0" err="1">
                <a:solidFill>
                  <a:srgbClr val="4A00FF"/>
                </a:solidFill>
                <a:latin typeface="Courier New"/>
                <a:cs typeface="Courier New"/>
              </a:rPr>
              <a:t>eval</a:t>
            </a:r>
            <a:r>
              <a:rPr lang="en-US" sz="1600" dirty="0">
                <a:solidFill>
                  <a:srgbClr val="000000"/>
                </a:solidFill>
                <a:latin typeface="Courier New"/>
                <a:cs typeface="Courier New"/>
              </a:rPr>
              <a:t>(</a:t>
            </a:r>
            <a:r>
              <a:rPr lang="en-US" sz="1600" dirty="0">
                <a:solidFill>
                  <a:srgbClr val="2D961E"/>
                </a:solidFill>
                <a:latin typeface="Courier New"/>
                <a:cs typeface="Courier New"/>
              </a:rPr>
              <a:t>char</a:t>
            </a:r>
            <a:r>
              <a:rPr lang="en-US" sz="1600" dirty="0">
                <a:solidFill>
                  <a:srgbClr val="000000"/>
                </a:solidFill>
                <a:latin typeface="Courier New"/>
                <a:cs typeface="Courier New"/>
              </a:rPr>
              <a:t> *</a:t>
            </a:r>
            <a:r>
              <a:rPr lang="en-US" sz="1600" dirty="0" err="1">
                <a:solidFill>
                  <a:srgbClr val="C1651C"/>
                </a:solidFill>
                <a:latin typeface="Courier New"/>
                <a:cs typeface="Courier New"/>
              </a:rPr>
              <a:t>cmdline</a:t>
            </a:r>
            <a:r>
              <a:rPr lang="en-US" sz="1600" dirty="0">
                <a:solidFill>
                  <a:srgbClr val="000000"/>
                </a:solidFill>
                <a:latin typeface="Courier New"/>
                <a:cs typeface="Courier New"/>
              </a:rPr>
              <a:t>)</a:t>
            </a:r>
          </a:p>
          <a:p>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2D961E"/>
                </a:solidFill>
                <a:latin typeface="Courier New"/>
                <a:cs typeface="Courier New"/>
              </a:rPr>
              <a:t>char</a:t>
            </a:r>
            <a:r>
              <a:rPr lang="en-US" sz="1600" dirty="0">
                <a:solidFill>
                  <a:srgbClr val="000000"/>
                </a:solidFill>
                <a:latin typeface="Courier New"/>
                <a:cs typeface="Courier New"/>
              </a:rPr>
              <a:t> *</a:t>
            </a:r>
            <a:r>
              <a:rPr lang="en-US" sz="1600" dirty="0" err="1">
                <a:solidFill>
                  <a:srgbClr val="C1651C"/>
                </a:solidFill>
                <a:latin typeface="Courier New"/>
                <a:cs typeface="Courier New"/>
              </a:rPr>
              <a:t>argv</a:t>
            </a:r>
            <a:r>
              <a:rPr lang="en-US" sz="1600" dirty="0">
                <a:solidFill>
                  <a:srgbClr val="000000"/>
                </a:solidFill>
                <a:latin typeface="Courier New"/>
                <a:cs typeface="Courier New"/>
              </a:rPr>
              <a:t>[MAXARGS]; </a:t>
            </a:r>
            <a:r>
              <a:rPr lang="en-US" sz="1600" dirty="0">
                <a:solidFill>
                  <a:srgbClr val="CB2418"/>
                </a:solidFill>
                <a:latin typeface="Courier New"/>
                <a:cs typeface="Courier New"/>
              </a:rPr>
              <a:t>/* Argument list </a:t>
            </a:r>
            <a:r>
              <a:rPr lang="en-US" sz="1600" dirty="0" err="1">
                <a:solidFill>
                  <a:srgbClr val="CB2418"/>
                </a:solidFill>
                <a:latin typeface="Courier New"/>
                <a:cs typeface="Courier New"/>
              </a:rPr>
              <a:t>execve</a:t>
            </a:r>
            <a:r>
              <a:rPr lang="en-US" sz="1600" dirty="0">
                <a:solidFill>
                  <a:srgbClr val="CB2418"/>
                </a:solidFill>
                <a:latin typeface="Courier New"/>
                <a:cs typeface="Courier New"/>
              </a:rPr>
              <a:t>()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a:solidFill>
                  <a:srgbClr val="2D961E"/>
                </a:solidFill>
                <a:latin typeface="Courier New"/>
                <a:cs typeface="Courier New"/>
              </a:rPr>
              <a:t>char</a:t>
            </a:r>
            <a:r>
              <a:rPr lang="en-US" sz="1600" dirty="0">
                <a:solidFill>
                  <a:srgbClr val="000000"/>
                </a:solidFill>
                <a:latin typeface="Courier New"/>
                <a:cs typeface="Courier New"/>
              </a:rPr>
              <a:t> </a:t>
            </a:r>
            <a:r>
              <a:rPr lang="en-US" sz="1600" dirty="0" err="1">
                <a:solidFill>
                  <a:srgbClr val="C1651C"/>
                </a:solidFill>
                <a:latin typeface="Courier New"/>
                <a:cs typeface="Courier New"/>
              </a:rPr>
              <a:t>buf</a:t>
            </a:r>
            <a:r>
              <a:rPr lang="en-US" sz="1600" dirty="0">
                <a:solidFill>
                  <a:srgbClr val="000000"/>
                </a:solidFill>
                <a:latin typeface="Courier New"/>
                <a:cs typeface="Courier New"/>
              </a:rPr>
              <a:t>[MAXLINE];   </a:t>
            </a:r>
            <a:r>
              <a:rPr lang="en-US" sz="1600" dirty="0">
                <a:solidFill>
                  <a:srgbClr val="CB2418"/>
                </a:solidFill>
                <a:latin typeface="Courier New"/>
                <a:cs typeface="Courier New"/>
              </a:rPr>
              <a:t>/* Holds modified command line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err="1">
                <a:solidFill>
                  <a:srgbClr val="2D961E"/>
                </a:solidFill>
                <a:latin typeface="Courier New"/>
                <a:cs typeface="Courier New"/>
              </a:rPr>
              <a:t>int</a:t>
            </a:r>
            <a:r>
              <a:rPr lang="en-US" sz="1600" dirty="0">
                <a:solidFill>
                  <a:srgbClr val="000000"/>
                </a:solidFill>
                <a:latin typeface="Courier New"/>
                <a:cs typeface="Courier New"/>
              </a:rPr>
              <a:t> </a:t>
            </a:r>
            <a:r>
              <a:rPr lang="en-US" sz="1600" dirty="0" err="1">
                <a:solidFill>
                  <a:srgbClr val="C1651C"/>
                </a:solidFill>
                <a:latin typeface="Courier New"/>
                <a:cs typeface="Courier New"/>
              </a:rPr>
              <a:t>bg</a:t>
            </a:r>
            <a:r>
              <a:rPr lang="en-US" sz="1600" dirty="0">
                <a:solidFill>
                  <a:srgbClr val="000000"/>
                </a:solidFill>
                <a:latin typeface="Courier New"/>
                <a:cs typeface="Courier New"/>
              </a:rPr>
              <a:t>;              </a:t>
            </a:r>
            <a:r>
              <a:rPr lang="en-US" sz="1600" dirty="0">
                <a:solidFill>
                  <a:srgbClr val="CB2418"/>
                </a:solidFill>
                <a:latin typeface="Courier New"/>
                <a:cs typeface="Courier New"/>
              </a:rPr>
              <a:t>/* Should the job run in </a:t>
            </a:r>
            <a:r>
              <a:rPr lang="en-US" sz="1600" dirty="0" err="1">
                <a:solidFill>
                  <a:srgbClr val="CB2418"/>
                </a:solidFill>
                <a:latin typeface="Courier New"/>
                <a:cs typeface="Courier New"/>
              </a:rPr>
              <a:t>bg</a:t>
            </a:r>
            <a:r>
              <a:rPr lang="en-US" sz="1600" dirty="0">
                <a:solidFill>
                  <a:srgbClr val="CB2418"/>
                </a:solidFill>
                <a:latin typeface="Courier New"/>
                <a:cs typeface="Courier New"/>
              </a:rPr>
              <a:t> or </a:t>
            </a:r>
            <a:r>
              <a:rPr lang="en-US" sz="1600" dirty="0" err="1">
                <a:solidFill>
                  <a:srgbClr val="CB2418"/>
                </a:solidFill>
                <a:latin typeface="Courier New"/>
                <a:cs typeface="Courier New"/>
              </a:rPr>
              <a:t>fg</a:t>
            </a:r>
            <a:r>
              <a:rPr lang="en-US" sz="1600" dirty="0">
                <a:solidFill>
                  <a:srgbClr val="CB2418"/>
                </a:solidFill>
                <a:latin typeface="Courier New"/>
                <a:cs typeface="Courier New"/>
              </a:rPr>
              <a:t>? */</a:t>
            </a:r>
            <a:endParaRPr lang="en-US" sz="1600" dirty="0">
              <a:solidFill>
                <a:srgbClr val="000000"/>
              </a:solidFill>
              <a:latin typeface="Courier New"/>
              <a:cs typeface="Courier New"/>
            </a:endParaRPr>
          </a:p>
          <a:p>
            <a:r>
              <a:rPr lang="fi-FI" sz="1600" dirty="0">
                <a:solidFill>
                  <a:srgbClr val="000000"/>
                </a:solidFill>
                <a:latin typeface="Courier New"/>
                <a:cs typeface="Courier New"/>
              </a:rPr>
              <a:t>    </a:t>
            </a:r>
            <a:r>
              <a:rPr lang="fi-FI" sz="1600" dirty="0" err="1">
                <a:solidFill>
                  <a:srgbClr val="2D961E"/>
                </a:solidFill>
                <a:latin typeface="Courier New"/>
                <a:cs typeface="Courier New"/>
              </a:rPr>
              <a:t>pid_t</a:t>
            </a:r>
            <a:r>
              <a:rPr lang="fi-FI" sz="1600" dirty="0">
                <a:solidFill>
                  <a:srgbClr val="000000"/>
                </a:solidFill>
                <a:latin typeface="Courier New"/>
                <a:cs typeface="Courier New"/>
              </a:rPr>
              <a:t> </a:t>
            </a:r>
            <a:r>
              <a:rPr lang="fi-FI" sz="1600" dirty="0" err="1">
                <a:solidFill>
                  <a:srgbClr val="C1651C"/>
                </a:solidFill>
                <a:latin typeface="Courier New"/>
                <a:cs typeface="Courier New"/>
              </a:rPr>
              <a:t>pid</a:t>
            </a:r>
            <a:r>
              <a:rPr lang="fi-FI" sz="1600" dirty="0">
                <a:solidFill>
                  <a:srgbClr val="000000"/>
                </a:solidFill>
                <a:latin typeface="Courier New"/>
                <a:cs typeface="Courier New"/>
              </a:rPr>
              <a:t>;           </a:t>
            </a:r>
            <a:r>
              <a:rPr lang="fi-FI" sz="1600" dirty="0">
                <a:solidFill>
                  <a:srgbClr val="CB2418"/>
                </a:solidFill>
                <a:latin typeface="Courier New"/>
                <a:cs typeface="Courier New"/>
              </a:rPr>
              <a:t>/* </a:t>
            </a:r>
            <a:r>
              <a:rPr lang="fi-FI" sz="1600" dirty="0" err="1">
                <a:solidFill>
                  <a:srgbClr val="CB2418"/>
                </a:solidFill>
                <a:latin typeface="Courier New"/>
                <a:cs typeface="Courier New"/>
              </a:rPr>
              <a:t>Process</a:t>
            </a:r>
            <a:r>
              <a:rPr lang="fi-FI" sz="1600" dirty="0">
                <a:solidFill>
                  <a:srgbClr val="CB2418"/>
                </a:solidFill>
                <a:latin typeface="Courier New"/>
                <a:cs typeface="Courier New"/>
              </a:rPr>
              <a:t> id */</a:t>
            </a:r>
            <a:endParaRPr lang="fi-FI" sz="1600" dirty="0">
              <a:solidFill>
                <a:srgbClr val="000000"/>
              </a:solidFill>
              <a:latin typeface="Courier New"/>
              <a:cs typeface="Courier New"/>
            </a:endParaRPr>
          </a:p>
          <a:p>
            <a:endParaRPr lang="fi-FI" sz="1600" dirty="0">
              <a:solidFill>
                <a:srgbClr val="000000"/>
              </a:solidFill>
              <a:latin typeface="Courier New"/>
              <a:cs typeface="Courier New"/>
            </a:endParaRPr>
          </a:p>
          <a:p>
            <a:r>
              <a:rPr lang="fi-FI" sz="1600" dirty="0">
                <a:solidFill>
                  <a:srgbClr val="000000"/>
                </a:solidFill>
                <a:latin typeface="Courier New"/>
                <a:cs typeface="Courier New"/>
              </a:rPr>
              <a:t>    </a:t>
            </a:r>
            <a:r>
              <a:rPr lang="fi-FI" sz="1600" dirty="0" err="1">
                <a:solidFill>
                  <a:srgbClr val="000000"/>
                </a:solidFill>
                <a:latin typeface="Courier New"/>
                <a:cs typeface="Courier New"/>
              </a:rPr>
              <a:t>strcpy(buf</a:t>
            </a:r>
            <a:r>
              <a:rPr lang="fi-FI" sz="1600" dirty="0">
                <a:solidFill>
                  <a:srgbClr val="000000"/>
                </a:solidFill>
                <a:latin typeface="Courier New"/>
                <a:cs typeface="Courier New"/>
              </a:rPr>
              <a:t>, </a:t>
            </a:r>
            <a:r>
              <a:rPr lang="fi-FI" sz="1600" dirty="0" err="1">
                <a:solidFill>
                  <a:srgbClr val="000000"/>
                </a:solidFill>
                <a:latin typeface="Courier New"/>
                <a:cs typeface="Courier New"/>
              </a:rPr>
              <a:t>cmdline</a:t>
            </a:r>
            <a:r>
              <a:rPr lang="fi-FI" sz="1600" dirty="0">
                <a:solidFill>
                  <a:srgbClr val="000000"/>
                </a:solidFill>
                <a:latin typeface="Courier New"/>
                <a:cs typeface="Courier New"/>
              </a:rPr>
              <a:t>);</a:t>
            </a:r>
          </a:p>
          <a:p>
            <a:r>
              <a:rPr lang="fi-FI" sz="1600" dirty="0">
                <a:solidFill>
                  <a:srgbClr val="000000"/>
                </a:solidFill>
                <a:latin typeface="Courier New"/>
                <a:cs typeface="Courier New"/>
              </a:rPr>
              <a:t>    </a:t>
            </a:r>
            <a:r>
              <a:rPr lang="fi-FI" sz="1600" dirty="0" err="1">
                <a:solidFill>
                  <a:srgbClr val="000000"/>
                </a:solidFill>
                <a:latin typeface="Courier New"/>
                <a:cs typeface="Courier New"/>
              </a:rPr>
              <a:t>bg</a:t>
            </a:r>
            <a:r>
              <a:rPr lang="fi-FI" sz="1600" dirty="0">
                <a:solidFill>
                  <a:srgbClr val="000000"/>
                </a:solidFill>
                <a:latin typeface="Courier New"/>
                <a:cs typeface="Courier New"/>
              </a:rPr>
              <a:t> = </a:t>
            </a:r>
            <a:r>
              <a:rPr lang="fi-FI" sz="1600" dirty="0" err="1">
                <a:solidFill>
                  <a:srgbClr val="000000"/>
                </a:solidFill>
                <a:latin typeface="Courier New"/>
                <a:cs typeface="Courier New"/>
              </a:rPr>
              <a:t>parseline(buf</a:t>
            </a:r>
            <a:r>
              <a:rPr lang="fi-FI" sz="1600" dirty="0">
                <a:solidFill>
                  <a:srgbClr val="000000"/>
                </a:solidFill>
                <a:latin typeface="Courier New"/>
                <a:cs typeface="Courier New"/>
              </a:rPr>
              <a:t>, </a:t>
            </a:r>
            <a:r>
              <a:rPr lang="fi-FI" sz="1600" dirty="0" err="1">
                <a:solidFill>
                  <a:srgbClr val="000000"/>
                </a:solidFill>
                <a:latin typeface="Courier New"/>
                <a:cs typeface="Courier New"/>
              </a:rPr>
              <a:t>argv</a:t>
            </a:r>
            <a:r>
              <a:rPr lang="fi-FI"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[0] == </a:t>
            </a:r>
            <a:r>
              <a:rPr lang="en-US" sz="1600" dirty="0">
                <a:solidFill>
                  <a:srgbClr val="2C9290"/>
                </a:solidFill>
                <a:latin typeface="Courier New"/>
                <a:cs typeface="Courier New"/>
              </a:rPr>
              <a:t>NULL</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C200FF"/>
                </a:solidFill>
                <a:latin typeface="Courier New"/>
                <a:cs typeface="Courier New"/>
              </a:rPr>
              <a:t>return</a:t>
            </a:r>
            <a:r>
              <a:rPr lang="en-US" sz="1600" dirty="0">
                <a:solidFill>
                  <a:srgbClr val="000000"/>
                </a:solidFill>
                <a:latin typeface="Courier New"/>
                <a:cs typeface="Courier New"/>
              </a:rPr>
              <a:t>;   </a:t>
            </a:r>
            <a:r>
              <a:rPr lang="en-US" sz="1600" dirty="0">
                <a:solidFill>
                  <a:srgbClr val="CB2418"/>
                </a:solidFill>
                <a:latin typeface="Courier New"/>
                <a:cs typeface="Courier New"/>
              </a:rPr>
              <a:t>/* Ignore empty lines */</a:t>
            </a:r>
            <a:endParaRPr lang="en-US" sz="1600" dirty="0">
              <a:solidFill>
                <a:srgbClr val="000000"/>
              </a:solidFill>
              <a:latin typeface="Courier New"/>
              <a:cs typeface="Courier New"/>
            </a:endParaRPr>
          </a:p>
          <a:p>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builtin_command</a:t>
            </a:r>
            <a:r>
              <a:rPr lang="en-US" sz="1600" dirty="0">
                <a:solidFill>
                  <a:srgbClr val="000000"/>
                </a:solidFill>
                <a:latin typeface="Courier New"/>
                <a:cs typeface="Courier New"/>
              </a:rPr>
              <a:t>(</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 {</a:t>
            </a: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pid</a:t>
            </a:r>
            <a:r>
              <a:rPr lang="en-US" sz="1600" dirty="0">
                <a:solidFill>
                  <a:srgbClr val="000000"/>
                </a:solidFill>
                <a:latin typeface="Courier New"/>
                <a:cs typeface="Courier New"/>
              </a:rPr>
              <a:t> = fork()) == 0) {   </a:t>
            </a:r>
            <a:r>
              <a:rPr lang="en-US" sz="1600" dirty="0">
                <a:solidFill>
                  <a:srgbClr val="CB2418"/>
                </a:solidFill>
                <a:latin typeface="Courier New"/>
                <a:cs typeface="Courier New"/>
              </a:rPr>
              <a:t>/* Child runs user job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execve</a:t>
            </a:r>
            <a:r>
              <a:rPr lang="en-US" sz="1600" dirty="0">
                <a:solidFill>
                  <a:srgbClr val="000000"/>
                </a:solidFill>
                <a:latin typeface="Courier New"/>
                <a:cs typeface="Courier New"/>
              </a:rPr>
              <a:t>(</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[0], </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 environ) &lt; 0) {</a:t>
            </a: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printf</a:t>
            </a:r>
            <a:r>
              <a:rPr lang="en-US" sz="1600" dirty="0">
                <a:solidFill>
                  <a:srgbClr val="000000"/>
                </a:solidFill>
                <a:latin typeface="Courier New"/>
                <a:cs typeface="Courier New"/>
              </a:rPr>
              <a:t>(</a:t>
            </a:r>
            <a:r>
              <a:rPr lang="en-US" sz="1600" dirty="0">
                <a:solidFill>
                  <a:srgbClr val="9D206F"/>
                </a:solidFill>
                <a:latin typeface="Courier New"/>
                <a:cs typeface="Courier New"/>
              </a:rPr>
              <a:t>"%s: Command not found.\n"</a:t>
            </a:r>
            <a:r>
              <a:rPr lang="en-US" sz="1600" dirty="0">
                <a:solidFill>
                  <a:srgbClr val="000000"/>
                </a:solidFill>
                <a:latin typeface="Courier New"/>
                <a:cs typeface="Courier New"/>
              </a:rPr>
              <a:t>, </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[0]);</a:t>
            </a:r>
          </a:p>
          <a:p>
            <a:r>
              <a:rPr lang="en-US" sz="1600" dirty="0">
                <a:solidFill>
                  <a:srgbClr val="000000"/>
                </a:solidFill>
                <a:latin typeface="Courier New"/>
                <a:cs typeface="Courier New"/>
              </a:rPr>
              <a:t>                exit(0);</a:t>
            </a:r>
          </a:p>
          <a:p>
            <a:r>
              <a:rPr lang="en-US" sz="1600" dirty="0">
                <a:solidFill>
                  <a:srgbClr val="000000"/>
                </a:solidFill>
                <a:latin typeface="Courier New"/>
                <a:cs typeface="Courier New"/>
              </a:rPr>
              <a:t>            }</a:t>
            </a:r>
          </a:p>
          <a:p>
            <a:r>
              <a:rPr lang="en-US" sz="1600" dirty="0">
                <a:solidFill>
                  <a:srgbClr val="000000"/>
                </a:solidFill>
                <a:latin typeface="Courier New"/>
                <a:cs typeface="Courier New"/>
              </a:rPr>
              <a:t>        }</a:t>
            </a:r>
          </a:p>
          <a:p>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a:solidFill>
                  <a:srgbClr val="CB2418"/>
                </a:solidFill>
                <a:latin typeface="Courier New"/>
                <a:cs typeface="Courier New"/>
              </a:rPr>
              <a:t>/* Parent waits for foreground job to terminate */</a:t>
            </a:r>
            <a:endParaRPr lang="en-US" sz="1600" dirty="0">
              <a:solidFill>
                <a:srgbClr val="000000"/>
              </a:solidFill>
              <a:latin typeface="Courier New"/>
              <a:cs typeface="Courier New"/>
            </a:endParaRPr>
          </a:p>
          <a:p>
            <a:r>
              <a:rPr lang="de-DE" sz="1600" dirty="0">
                <a:solidFill>
                  <a:srgbClr val="000000"/>
                </a:solidFill>
                <a:latin typeface="Courier New"/>
                <a:cs typeface="Courier New"/>
              </a:rPr>
              <a:t>       </a:t>
            </a:r>
            <a:r>
              <a:rPr lang="de-DE" sz="1600" dirty="0">
                <a:solidFill>
                  <a:srgbClr val="C200FF"/>
                </a:solidFill>
                <a:latin typeface="Courier New"/>
                <a:cs typeface="Courier New"/>
              </a:rPr>
              <a:t>if</a:t>
            </a:r>
            <a:r>
              <a:rPr lang="de-DE" sz="1600" dirty="0">
                <a:solidFill>
                  <a:srgbClr val="000000"/>
                </a:solidFill>
                <a:latin typeface="Courier New"/>
                <a:cs typeface="Courier New"/>
              </a:rPr>
              <a:t> (!bg) {</a:t>
            </a:r>
          </a:p>
          <a:p>
            <a:r>
              <a:rPr lang="fr-FR" sz="1600" dirty="0">
                <a:solidFill>
                  <a:srgbClr val="000000"/>
                </a:solidFill>
                <a:latin typeface="Courier New"/>
                <a:cs typeface="Courier New"/>
              </a:rPr>
              <a:t>            </a:t>
            </a:r>
            <a:r>
              <a:rPr lang="fr-FR" sz="1600" dirty="0" err="1">
                <a:solidFill>
                  <a:srgbClr val="2D961E"/>
                </a:solidFill>
                <a:latin typeface="Courier New"/>
                <a:cs typeface="Courier New"/>
              </a:rPr>
              <a:t>int</a:t>
            </a:r>
            <a:r>
              <a:rPr lang="fr-FR" sz="1600" dirty="0">
                <a:solidFill>
                  <a:srgbClr val="000000"/>
                </a:solidFill>
                <a:latin typeface="Courier New"/>
                <a:cs typeface="Courier New"/>
              </a:rPr>
              <a:t> </a:t>
            </a:r>
            <a:r>
              <a:rPr lang="fr-FR" sz="1600" dirty="0" err="1">
                <a:solidFill>
                  <a:srgbClr val="C1651C"/>
                </a:solidFill>
                <a:latin typeface="Courier New"/>
                <a:cs typeface="Courier New"/>
              </a:rPr>
              <a:t>status</a:t>
            </a:r>
            <a:r>
              <a:rPr lang="fr-FR"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waitpid</a:t>
            </a:r>
            <a:r>
              <a:rPr lang="en-US" sz="1600" dirty="0">
                <a:solidFill>
                  <a:srgbClr val="000000"/>
                </a:solidFill>
                <a:latin typeface="Courier New"/>
                <a:cs typeface="Courier New"/>
              </a:rPr>
              <a:t>(</a:t>
            </a:r>
            <a:r>
              <a:rPr lang="en-US" sz="1600" dirty="0" err="1">
                <a:solidFill>
                  <a:srgbClr val="000000"/>
                </a:solidFill>
                <a:latin typeface="Courier New"/>
                <a:cs typeface="Courier New"/>
              </a:rPr>
              <a:t>pid</a:t>
            </a:r>
            <a:r>
              <a:rPr lang="en-US" sz="1600" dirty="0">
                <a:solidFill>
                  <a:srgbClr val="000000"/>
                </a:solidFill>
                <a:latin typeface="Courier New"/>
                <a:cs typeface="Courier New"/>
              </a:rPr>
              <a:t>, &amp;status, 0) &lt; 0)</a:t>
            </a: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unix_error</a:t>
            </a:r>
            <a:r>
              <a:rPr lang="en-US" sz="1600" dirty="0">
                <a:solidFill>
                  <a:srgbClr val="000000"/>
                </a:solidFill>
                <a:latin typeface="Courier New"/>
                <a:cs typeface="Courier New"/>
              </a:rPr>
              <a:t>(</a:t>
            </a:r>
            <a:r>
              <a:rPr lang="en-US" sz="1600" dirty="0">
                <a:solidFill>
                  <a:srgbClr val="9D206F"/>
                </a:solidFill>
                <a:latin typeface="Courier New"/>
                <a:cs typeface="Courier New"/>
              </a:rPr>
              <a:t>"</a:t>
            </a:r>
            <a:r>
              <a:rPr lang="en-US" sz="1600" dirty="0" err="1">
                <a:solidFill>
                  <a:srgbClr val="9D206F"/>
                </a:solidFill>
                <a:latin typeface="Courier New"/>
                <a:cs typeface="Courier New"/>
              </a:rPr>
              <a:t>waitfg</a:t>
            </a:r>
            <a:r>
              <a:rPr lang="en-US" sz="1600" dirty="0">
                <a:solidFill>
                  <a:srgbClr val="9D206F"/>
                </a:solidFill>
                <a:latin typeface="Courier New"/>
                <a:cs typeface="Courier New"/>
              </a:rPr>
              <a:t>: </a:t>
            </a:r>
            <a:r>
              <a:rPr lang="en-US" sz="1600" dirty="0" err="1">
                <a:solidFill>
                  <a:srgbClr val="9D206F"/>
                </a:solidFill>
                <a:latin typeface="Courier New"/>
                <a:cs typeface="Courier New"/>
              </a:rPr>
              <a:t>waitpid</a:t>
            </a:r>
            <a:r>
              <a:rPr lang="en-US" sz="1600" dirty="0">
                <a:solidFill>
                  <a:srgbClr val="9D206F"/>
                </a:solidFill>
                <a:latin typeface="Courier New"/>
                <a:cs typeface="Courier New"/>
              </a:rPr>
              <a:t> error"</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p>
          <a:p>
            <a:r>
              <a:rPr lang="hu-HU" sz="1600" dirty="0">
                <a:solidFill>
                  <a:srgbClr val="000000"/>
                </a:solidFill>
                <a:latin typeface="Courier New"/>
                <a:cs typeface="Courier New"/>
              </a:rPr>
              <a:t>        </a:t>
            </a:r>
            <a:r>
              <a:rPr lang="hu-HU" sz="1600" dirty="0">
                <a:solidFill>
                  <a:srgbClr val="C200FF"/>
                </a:solidFill>
                <a:latin typeface="Courier New"/>
                <a:cs typeface="Courier New"/>
              </a:rPr>
              <a:t>else</a:t>
            </a:r>
            <a:endParaRPr lang="hu-HU" sz="1600" dirty="0">
              <a:solidFill>
                <a:srgbClr val="000000"/>
              </a:solidFill>
              <a:latin typeface="Courier New"/>
              <a:cs typeface="Courier New"/>
            </a:endParaRPr>
          </a:p>
          <a:p>
            <a:r>
              <a:rPr lang="fi-FI" sz="1600" dirty="0">
                <a:solidFill>
                  <a:srgbClr val="000000"/>
                </a:solidFill>
                <a:latin typeface="Courier New"/>
                <a:cs typeface="Courier New"/>
              </a:rPr>
              <a:t>            </a:t>
            </a:r>
            <a:r>
              <a:rPr lang="fi-FI" sz="1600" dirty="0" err="1">
                <a:solidFill>
                  <a:srgbClr val="000000"/>
                </a:solidFill>
                <a:latin typeface="Courier New"/>
                <a:cs typeface="Courier New"/>
              </a:rPr>
              <a:t>printf(</a:t>
            </a:r>
            <a:r>
              <a:rPr lang="fi-FI" sz="1600" dirty="0" err="1">
                <a:solidFill>
                  <a:srgbClr val="9D206F"/>
                </a:solidFill>
                <a:latin typeface="Courier New"/>
                <a:cs typeface="Courier New"/>
              </a:rPr>
              <a:t>"%d</a:t>
            </a:r>
            <a:r>
              <a:rPr lang="fi-FI" sz="1600" dirty="0">
                <a:solidFill>
                  <a:srgbClr val="9D206F"/>
                </a:solidFill>
                <a:latin typeface="Courier New"/>
                <a:cs typeface="Courier New"/>
              </a:rPr>
              <a:t> %s"</a:t>
            </a:r>
            <a:r>
              <a:rPr lang="fi-FI" sz="1600" dirty="0">
                <a:solidFill>
                  <a:srgbClr val="000000"/>
                </a:solidFill>
                <a:latin typeface="Courier New"/>
                <a:cs typeface="Courier New"/>
              </a:rPr>
              <a:t>, </a:t>
            </a:r>
            <a:r>
              <a:rPr lang="fi-FI" sz="1600" dirty="0" err="1">
                <a:solidFill>
                  <a:srgbClr val="000000"/>
                </a:solidFill>
                <a:latin typeface="Courier New"/>
                <a:cs typeface="Courier New"/>
              </a:rPr>
              <a:t>pid</a:t>
            </a:r>
            <a:r>
              <a:rPr lang="fi-FI" sz="1600" dirty="0">
                <a:solidFill>
                  <a:srgbClr val="000000"/>
                </a:solidFill>
                <a:latin typeface="Courier New"/>
                <a:cs typeface="Courier New"/>
              </a:rPr>
              <a:t>, </a:t>
            </a:r>
            <a:r>
              <a:rPr lang="fi-FI" sz="1600" dirty="0" err="1">
                <a:solidFill>
                  <a:srgbClr val="000000"/>
                </a:solidFill>
                <a:latin typeface="Courier New"/>
                <a:cs typeface="Courier New"/>
              </a:rPr>
              <a:t>cmdline</a:t>
            </a:r>
            <a:r>
              <a:rPr lang="fi-FI" sz="1600" dirty="0">
                <a:solidFill>
                  <a:srgbClr val="000000"/>
                </a:solidFill>
                <a:latin typeface="Courier New"/>
                <a:cs typeface="Courier New"/>
              </a:rPr>
              <a:t>);</a:t>
            </a:r>
          </a:p>
          <a:p>
            <a:r>
              <a:rPr lang="fi-FI" sz="1600" dirty="0">
                <a:solidFill>
                  <a:srgbClr val="000000"/>
                </a:solidFill>
                <a:latin typeface="Courier New"/>
                <a:cs typeface="Courier New"/>
              </a:rPr>
              <a:t>    }</a:t>
            </a:r>
          </a:p>
          <a:p>
            <a:r>
              <a:rPr lang="is-IS" sz="1600" dirty="0">
                <a:solidFill>
                  <a:srgbClr val="000000"/>
                </a:solidFill>
                <a:latin typeface="Courier New"/>
                <a:cs typeface="Courier New"/>
              </a:rPr>
              <a:t>    </a:t>
            </a:r>
            <a:r>
              <a:rPr lang="is-IS" sz="1600" dirty="0">
                <a:solidFill>
                  <a:srgbClr val="C200FF"/>
                </a:solidFill>
                <a:latin typeface="Courier New"/>
                <a:cs typeface="Courier New"/>
              </a:rPr>
              <a:t>return</a:t>
            </a:r>
            <a:r>
              <a:rPr lang="is-IS" sz="1600" dirty="0">
                <a:solidFill>
                  <a:srgbClr val="000000"/>
                </a:solidFill>
                <a:latin typeface="Courier New"/>
                <a:cs typeface="Courier New"/>
              </a:rPr>
              <a:t>;</a:t>
            </a:r>
          </a:p>
          <a:p>
            <a:r>
              <a:rPr lang="is-IS" sz="1600" dirty="0">
                <a:solidFill>
                  <a:srgbClr val="000000"/>
                </a:solidFill>
                <a:latin typeface="Courier New"/>
                <a:cs typeface="Courier New"/>
              </a:rPr>
              <a:t>}</a:t>
            </a:r>
          </a:p>
        </p:txBody>
      </p:sp>
      <p:sp>
        <p:nvSpPr>
          <p:cNvPr id="4" name="Rectangle 3"/>
          <p:cNvSpPr>
            <a:spLocks noChangeArrowheads="1"/>
          </p:cNvSpPr>
          <p:nvPr/>
        </p:nvSpPr>
        <p:spPr bwMode="auto">
          <a:xfrm>
            <a:off x="7124565" y="6474937"/>
            <a:ext cx="1482860" cy="357663"/>
          </a:xfrm>
          <a:prstGeom prst="rect">
            <a:avLst/>
          </a:prstGeom>
          <a:noFill/>
          <a:ln w="3240">
            <a:noFill/>
            <a:miter lim="800000"/>
            <a:headEnd/>
            <a:tailEnd/>
          </a:ln>
          <a:effectLst/>
        </p:spPr>
        <p:txBody>
          <a:bodyPr wrap="none" lIns="90000" tIns="46800" rIns="90000" bIns="46800">
            <a:spAutoFit/>
          </a:bodyPr>
          <a:lstStyle/>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i="1" dirty="0" err="1">
                <a:solidFill>
                  <a:schemeClr val="tx1">
                    <a:lumMod val="50000"/>
                    <a:lumOff val="50000"/>
                  </a:schemeClr>
                </a:solidFill>
                <a:latin typeface="Courier New" pitchFamily="49" charset="0"/>
                <a:ea typeface="msgothic" charset="0"/>
                <a:cs typeface="msgothic" charset="0"/>
              </a:rPr>
              <a:t>shellex.c</a:t>
            </a:r>
            <a:endParaRPr lang="en-GB" sz="1800" b="1" i="1" dirty="0">
              <a:solidFill>
                <a:schemeClr val="tx1">
                  <a:lumMod val="50000"/>
                  <a:lumOff val="50000"/>
                </a:schemeClr>
              </a:solidFill>
              <a:latin typeface="Courier New" pitchFamily="49" charset="0"/>
              <a:ea typeface="msgothic" charset="0"/>
              <a:cs typeface="msgothic" charset="0"/>
            </a:endParaRPr>
          </a:p>
        </p:txBody>
      </p:sp>
      <p:sp>
        <p:nvSpPr>
          <p:cNvPr id="6" name="Rectangle 5"/>
          <p:cNvSpPr>
            <a:spLocks noChangeArrowheads="1"/>
          </p:cNvSpPr>
          <p:nvPr/>
        </p:nvSpPr>
        <p:spPr bwMode="auto">
          <a:xfrm>
            <a:off x="7127740" y="6477000"/>
            <a:ext cx="1482860" cy="357663"/>
          </a:xfrm>
          <a:prstGeom prst="rect">
            <a:avLst/>
          </a:prstGeom>
          <a:noFill/>
          <a:ln w="3240">
            <a:noFill/>
            <a:miter lim="800000"/>
            <a:headEnd/>
            <a:tailEnd/>
          </a:ln>
          <a:effectLst/>
        </p:spPr>
        <p:txBody>
          <a:bodyPr wrap="none" lIns="90000" tIns="46800" rIns="90000" bIns="46800">
            <a:spAutoFit/>
          </a:bodyPr>
          <a:lstStyle/>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i="1" dirty="0" err="1">
                <a:solidFill>
                  <a:schemeClr val="tx1">
                    <a:lumMod val="50000"/>
                    <a:lumOff val="50000"/>
                  </a:schemeClr>
                </a:solidFill>
                <a:latin typeface="Courier New" pitchFamily="49" charset="0"/>
                <a:ea typeface="msgothic" charset="0"/>
                <a:cs typeface="msgothic" charset="0"/>
              </a:rPr>
              <a:t>shellex.c</a:t>
            </a:r>
            <a:endParaRPr lang="en-GB" sz="1800" b="1" i="1" dirty="0">
              <a:solidFill>
                <a:schemeClr val="tx1">
                  <a:lumMod val="50000"/>
                  <a:lumOff val="50000"/>
                </a:schemeClr>
              </a:solidFill>
              <a:latin typeface="Courier New" pitchFamily="49" charset="0"/>
              <a:ea typeface="msgothic" charset="0"/>
              <a:cs typeface="msgothic" charset="0"/>
            </a:endParaRPr>
          </a:p>
        </p:txBody>
      </p:sp>
      <p:sp>
        <p:nvSpPr>
          <p:cNvPr id="3" name="TextBox 2"/>
          <p:cNvSpPr txBox="1"/>
          <p:nvPr/>
        </p:nvSpPr>
        <p:spPr>
          <a:xfrm>
            <a:off x="6337099" y="5088078"/>
            <a:ext cx="2615951" cy="1384995"/>
          </a:xfrm>
          <a:prstGeom prst="rect">
            <a:avLst/>
          </a:prstGeom>
          <a:solidFill>
            <a:srgbClr val="DEDFF5"/>
          </a:solidFill>
        </p:spPr>
        <p:txBody>
          <a:bodyPr wrap="square" rtlCol="0">
            <a:spAutoFit/>
          </a:bodyPr>
          <a:lstStyle/>
          <a:p>
            <a:r>
              <a:rPr lang="en-US" sz="2800" b="0" dirty="0">
                <a:latin typeface="Calibri" pitchFamily="34" charset="0"/>
              </a:rPr>
              <a:t>Oops.  </a:t>
            </a:r>
            <a:r>
              <a:rPr lang="en-US" sz="2800" b="0" i="1" dirty="0">
                <a:latin typeface="Calibri" pitchFamily="34" charset="0"/>
              </a:rPr>
              <a:t>There is a problem with this code.</a:t>
            </a:r>
          </a:p>
        </p:txBody>
      </p:sp>
    </p:spTree>
    <p:extLst>
      <p:ext uri="{BB962C8B-B14F-4D97-AF65-F5344CB8AC3E}">
        <p14:creationId xmlns:p14="http://schemas.microsoft.com/office/powerpoint/2010/main" val="1335963671"/>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4834" name="Rectangle 2"/>
          <p:cNvSpPr>
            <a:spLocks noGrp="1" noChangeArrowheads="1"/>
          </p:cNvSpPr>
          <p:nvPr>
            <p:ph type="title"/>
          </p:nvPr>
        </p:nvSpPr>
        <p:spPr/>
        <p:txBody>
          <a:bodyPr/>
          <a:lstStyle/>
          <a:p>
            <a:r>
              <a:rPr lang="en-US" dirty="0"/>
              <a:t>Review from last lecture</a:t>
            </a:r>
          </a:p>
        </p:txBody>
      </p:sp>
      <p:sp>
        <p:nvSpPr>
          <p:cNvPr id="504835" name="Rectangle 3"/>
          <p:cNvSpPr>
            <a:spLocks noGrp="1" noChangeArrowheads="1"/>
          </p:cNvSpPr>
          <p:nvPr>
            <p:ph type="body" idx="1"/>
          </p:nvPr>
        </p:nvSpPr>
        <p:spPr/>
        <p:txBody>
          <a:bodyPr/>
          <a:lstStyle/>
          <a:p>
            <a:r>
              <a:rPr lang="en-US" dirty="0"/>
              <a:t>Exceptions</a:t>
            </a:r>
          </a:p>
          <a:p>
            <a:pPr lvl="1"/>
            <a:r>
              <a:rPr lang="en-US" dirty="0"/>
              <a:t>Events that require nonstandard control flow</a:t>
            </a:r>
          </a:p>
          <a:p>
            <a:pPr lvl="1"/>
            <a:r>
              <a:rPr lang="en-US" dirty="0"/>
              <a:t>Generated externally (interrupts) or internally (traps and faults)</a:t>
            </a:r>
          </a:p>
          <a:p>
            <a:endParaRPr lang="en-US" dirty="0"/>
          </a:p>
          <a:p>
            <a:r>
              <a:rPr lang="en-US" dirty="0"/>
              <a:t>Processes</a:t>
            </a:r>
          </a:p>
          <a:p>
            <a:pPr lvl="1"/>
            <a:r>
              <a:rPr lang="en-US" dirty="0"/>
              <a:t>At any given time, system has multiple active processes</a:t>
            </a:r>
          </a:p>
          <a:p>
            <a:pPr lvl="1"/>
            <a:r>
              <a:rPr lang="en-US" dirty="0"/>
              <a:t>Only one can execute at a time on any single core</a:t>
            </a:r>
          </a:p>
          <a:p>
            <a:pPr lvl="1"/>
            <a:r>
              <a:rPr lang="en-US" dirty="0"/>
              <a:t>Each process appears to have total control of </a:t>
            </a:r>
            <a:br>
              <a:rPr lang="en-US" dirty="0"/>
            </a:br>
            <a:r>
              <a:rPr lang="en-US" dirty="0"/>
              <a:t>processor + private memory space</a:t>
            </a:r>
          </a:p>
        </p:txBody>
      </p:sp>
    </p:spTree>
    <p:extLst>
      <p:ext uri="{BB962C8B-B14F-4D97-AF65-F5344CB8AC3E}">
        <p14:creationId xmlns:p14="http://schemas.microsoft.com/office/powerpoint/2010/main" val="39340060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5058" name="Rectangle 2"/>
          <p:cNvSpPr>
            <a:spLocks noGrp="1" noChangeArrowheads="1"/>
          </p:cNvSpPr>
          <p:nvPr>
            <p:ph type="title"/>
          </p:nvPr>
        </p:nvSpPr>
        <p:spPr>
          <a:xfrm>
            <a:off x="425450" y="360362"/>
            <a:ext cx="8718550" cy="782638"/>
          </a:xfrm>
          <a:ln/>
          <a:effectLst/>
        </p:spPr>
        <p:txBody>
          <a:bodyPr/>
          <a:lstStyle/>
          <a:p>
            <a:pPr defTabSz="4572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Problem with Simple Shell Example</a:t>
            </a:r>
          </a:p>
        </p:txBody>
      </p:sp>
      <p:sp>
        <p:nvSpPr>
          <p:cNvPr id="685059" name="Rectangle 3"/>
          <p:cNvSpPr>
            <a:spLocks noGrp="1" noChangeArrowheads="1"/>
          </p:cNvSpPr>
          <p:nvPr>
            <p:ph type="body" idx="1"/>
          </p:nvPr>
        </p:nvSpPr>
        <p:spPr>
          <a:xfrm>
            <a:off x="425216" y="1220788"/>
            <a:ext cx="8548687" cy="3503612"/>
          </a:xfrm>
          <a:ln/>
        </p:spPr>
        <p:txBody>
          <a:bodyPr lIns="90360" tIns="44280" rIns="90360" bIns="44280"/>
          <a:lstStyle/>
          <a:p>
            <a:pPr marL="284163" indent="-319088"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Shell designed to run indefinitely</a:t>
            </a:r>
          </a:p>
          <a:p>
            <a:pPr marL="684213" lvl="1" indent="-319088"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Should not accumulate unneeded resources</a:t>
            </a:r>
          </a:p>
          <a:p>
            <a:pPr marL="1084263" lvl="2" indent="-319088"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Memory</a:t>
            </a:r>
          </a:p>
          <a:p>
            <a:pPr marL="1084263" lvl="2" indent="-319088"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Child processes</a:t>
            </a:r>
          </a:p>
          <a:p>
            <a:pPr marL="1084263" lvl="2" indent="-319088"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File descriptors</a:t>
            </a:r>
          </a:p>
          <a:p>
            <a:pPr marL="284163" indent="-319088"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Our example shell correctly waits for and reaps foreground jobs</a:t>
            </a:r>
          </a:p>
          <a:p>
            <a:pPr marL="284163" indent="-319088"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endParaRPr lang="en-GB" dirty="0"/>
          </a:p>
          <a:p>
            <a:pPr marL="284163" indent="-319088"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But what about background jobs?</a:t>
            </a:r>
          </a:p>
          <a:p>
            <a:pPr marL="631825" lvl="1" indent="-266700"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Will become zombies when they terminate</a:t>
            </a:r>
          </a:p>
          <a:p>
            <a:pPr marL="631825" lvl="1" indent="-266700"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Will never be reaped because shell (typically) will not terminate</a:t>
            </a:r>
          </a:p>
          <a:p>
            <a:pPr marL="631825" lvl="1" indent="-266700"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Will create a memory leak that could run the kernel out of memory</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7106" name="Rectangle 2"/>
          <p:cNvSpPr>
            <a:spLocks noGrp="1" noChangeArrowheads="1"/>
          </p:cNvSpPr>
          <p:nvPr>
            <p:ph type="title"/>
          </p:nvPr>
        </p:nvSpPr>
        <p:spPr>
          <a:xfrm>
            <a:off x="350838" y="334295"/>
            <a:ext cx="8716962" cy="782638"/>
          </a:xfrm>
          <a:ln/>
          <a:effectLst/>
        </p:spPr>
        <p:txBody>
          <a:bodyPr/>
          <a:lstStyle/>
          <a:p>
            <a:pPr defTabSz="4572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ECF to the Rescue!</a:t>
            </a:r>
          </a:p>
        </p:txBody>
      </p:sp>
      <p:sp>
        <p:nvSpPr>
          <p:cNvPr id="687107" name="Rectangle 3"/>
          <p:cNvSpPr>
            <a:spLocks noGrp="1" noChangeArrowheads="1"/>
          </p:cNvSpPr>
          <p:nvPr>
            <p:ph type="body" idx="1"/>
          </p:nvPr>
        </p:nvSpPr>
        <p:spPr>
          <a:xfrm>
            <a:off x="368300" y="1225550"/>
            <a:ext cx="8470900" cy="5224463"/>
          </a:xfrm>
          <a:ln/>
        </p:spPr>
        <p:txBody>
          <a:bodyPr lIns="90360" tIns="44280" rIns="90360" bIns="44280"/>
          <a:lstStyle/>
          <a:p>
            <a:pPr marL="284163" indent="-319088"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Solution: Exceptional control flow</a:t>
            </a:r>
          </a:p>
          <a:p>
            <a:pPr marL="631825" lvl="1" indent="-266700"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The kernel will interrupt regular processing to alert us when a background process completes</a:t>
            </a:r>
          </a:p>
          <a:p>
            <a:pPr marL="631825" lvl="1" indent="-266700"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In Unix, the alert mechanism is called a </a:t>
            </a:r>
            <a:r>
              <a:rPr lang="en-GB" b="1" i="1" dirty="0">
                <a:solidFill>
                  <a:srgbClr val="C00000"/>
                </a:solidFill>
              </a:rPr>
              <a:t>signal</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675939" y="2057400"/>
            <a:ext cx="7772400" cy="3124200"/>
          </a:xfrm>
        </p:spPr>
        <p:txBody>
          <a:bodyPr/>
          <a:lstStyle/>
          <a:p>
            <a:r>
              <a:rPr lang="en-US" dirty="0"/>
              <a:t>Quiz</a:t>
            </a:r>
            <a:br>
              <a:rPr lang="en-US" dirty="0"/>
            </a:br>
            <a:br>
              <a:rPr lang="en-US" dirty="0"/>
            </a:br>
            <a:r>
              <a:rPr lang="en-US" sz="2400" b="0" dirty="0">
                <a:hlinkClick r:id="rId3"/>
              </a:rPr>
              <a:t>https://canvas.cmu.edu/courses/28101/quizzes/77025</a:t>
            </a:r>
            <a:r>
              <a:rPr lang="en-US" sz="2400" b="0" dirty="0"/>
              <a:t> </a:t>
            </a:r>
            <a:br>
              <a:rPr lang="en-US" dirty="0"/>
            </a:br>
            <a:endParaRPr lang="en-US" dirty="0"/>
          </a:p>
        </p:txBody>
      </p:sp>
    </p:spTree>
    <p:extLst>
      <p:ext uri="{BB962C8B-B14F-4D97-AF65-F5344CB8AC3E}">
        <p14:creationId xmlns:p14="http://schemas.microsoft.com/office/powerpoint/2010/main" val="15141121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Today</a:t>
            </a:r>
          </a:p>
        </p:txBody>
      </p:sp>
      <p:sp>
        <p:nvSpPr>
          <p:cNvPr id="3" name="Content Placeholder 2"/>
          <p:cNvSpPr>
            <a:spLocks noGrp="1"/>
          </p:cNvSpPr>
          <p:nvPr>
            <p:ph idx="1"/>
          </p:nvPr>
        </p:nvSpPr>
        <p:spPr/>
        <p:txBody>
          <a:bodyPr/>
          <a:lstStyle/>
          <a:p>
            <a:r>
              <a:rPr lang="en-US" dirty="0">
                <a:solidFill>
                  <a:schemeClr val="tx1">
                    <a:lumMod val="50000"/>
                    <a:lumOff val="50000"/>
                  </a:schemeClr>
                </a:solidFill>
              </a:rPr>
              <a:t>Shells</a:t>
            </a:r>
          </a:p>
          <a:p>
            <a:r>
              <a:rPr lang="en-US" dirty="0"/>
              <a:t>Signals</a:t>
            </a:r>
          </a:p>
          <a:p>
            <a:r>
              <a:rPr lang="en-US" dirty="0">
                <a:solidFill>
                  <a:schemeClr val="tx1">
                    <a:lumMod val="50000"/>
                    <a:lumOff val="50000"/>
                  </a:schemeClr>
                </a:solidFill>
              </a:rPr>
              <a:t>Nonlocal jumps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1258" name="Rectangle 42"/>
          <p:cNvSpPr>
            <a:spLocks noGrp="1" noChangeArrowheads="1"/>
          </p:cNvSpPr>
          <p:nvPr>
            <p:ph type="title"/>
          </p:nvPr>
        </p:nvSpPr>
        <p:spPr/>
        <p:txBody>
          <a:bodyPr/>
          <a:lstStyle/>
          <a:p>
            <a:r>
              <a:rPr lang="en-US" dirty="0"/>
              <a:t>Signals</a:t>
            </a:r>
          </a:p>
        </p:txBody>
      </p:sp>
      <p:sp>
        <p:nvSpPr>
          <p:cNvPr id="521259" name="Rectangle 43"/>
          <p:cNvSpPr>
            <a:spLocks noGrp="1" noChangeArrowheads="1"/>
          </p:cNvSpPr>
          <p:nvPr>
            <p:ph type="body" idx="1"/>
          </p:nvPr>
        </p:nvSpPr>
        <p:spPr>
          <a:xfrm>
            <a:off x="366713" y="1220788"/>
            <a:ext cx="8396287" cy="2741612"/>
          </a:xfrm>
        </p:spPr>
        <p:txBody>
          <a:bodyPr/>
          <a:lstStyle/>
          <a:p>
            <a:r>
              <a:rPr lang="en-US" dirty="0"/>
              <a:t>A </a:t>
            </a:r>
            <a:r>
              <a:rPr lang="en-US" i="1" dirty="0">
                <a:solidFill>
                  <a:srgbClr val="C00000"/>
                </a:solidFill>
              </a:rPr>
              <a:t>signal</a:t>
            </a:r>
            <a:r>
              <a:rPr lang="en-US" dirty="0"/>
              <a:t> is a small message that notifies a process that an event of some type has occurred in the system</a:t>
            </a:r>
          </a:p>
          <a:p>
            <a:pPr lvl="1"/>
            <a:r>
              <a:rPr lang="en-US" dirty="0"/>
              <a:t>Akin to exceptions and interrupts</a:t>
            </a:r>
          </a:p>
          <a:p>
            <a:pPr lvl="1"/>
            <a:r>
              <a:rPr lang="en-US" dirty="0"/>
              <a:t>Sent from the kernel (sometimes at the request of another process) to a process</a:t>
            </a:r>
          </a:p>
          <a:p>
            <a:pPr lvl="1"/>
            <a:r>
              <a:rPr lang="en-US" dirty="0"/>
              <a:t>Signal type is identified by small integer ID’s (1-30)</a:t>
            </a:r>
          </a:p>
          <a:p>
            <a:pPr lvl="1"/>
            <a:r>
              <a:rPr lang="en-US" dirty="0"/>
              <a:t>Only information in a signal is its ID and the fact that it arrived</a:t>
            </a:r>
          </a:p>
        </p:txBody>
      </p:sp>
      <p:graphicFrame>
        <p:nvGraphicFramePr>
          <p:cNvPr id="521257" name="Group 41"/>
          <p:cNvGraphicFramePr>
            <a:graphicFrameLocks noGrp="1"/>
          </p:cNvGraphicFramePr>
          <p:nvPr>
            <p:extLst>
              <p:ext uri="{D42A27DB-BD31-4B8C-83A1-F6EECF244321}">
                <p14:modId xmlns:p14="http://schemas.microsoft.com/office/powerpoint/2010/main" val="1917473370"/>
              </p:ext>
            </p:extLst>
          </p:nvPr>
        </p:nvGraphicFramePr>
        <p:xfrm>
          <a:off x="609601" y="4038600"/>
          <a:ext cx="8001000" cy="2112264"/>
        </p:xfrm>
        <a:graphic>
          <a:graphicData uri="http://schemas.openxmlformats.org/drawingml/2006/table">
            <a:tbl>
              <a:tblPr bandRow="1">
                <a:tableStyleId>{6E25E649-3F16-4E02-A733-19D2CDBF48F0}</a:tableStyleId>
              </a:tblPr>
              <a:tblGrid>
                <a:gridCol w="679331">
                  <a:extLst>
                    <a:ext uri="{9D8B030D-6E8A-4147-A177-3AD203B41FA5}">
                      <a16:colId xmlns:a16="http://schemas.microsoft.com/office/drawing/2014/main" val="20000"/>
                    </a:ext>
                  </a:extLst>
                </a:gridCol>
                <a:gridCol w="1149468">
                  <a:extLst>
                    <a:ext uri="{9D8B030D-6E8A-4147-A177-3AD203B41FA5}">
                      <a16:colId xmlns:a16="http://schemas.microsoft.com/office/drawing/2014/main" val="20001"/>
                    </a:ext>
                  </a:extLst>
                </a:gridCol>
                <a:gridCol w="2052167">
                  <a:extLst>
                    <a:ext uri="{9D8B030D-6E8A-4147-A177-3AD203B41FA5}">
                      <a16:colId xmlns:a16="http://schemas.microsoft.com/office/drawing/2014/main" val="20002"/>
                    </a:ext>
                  </a:extLst>
                </a:gridCol>
                <a:gridCol w="4120034">
                  <a:extLst>
                    <a:ext uri="{9D8B030D-6E8A-4147-A177-3AD203B41FA5}">
                      <a16:colId xmlns:a16="http://schemas.microsoft.com/office/drawing/2014/main" val="20003"/>
                    </a:ext>
                  </a:extLst>
                </a:gridCol>
              </a:tblGrid>
              <a:tr h="317500">
                <a:tc>
                  <a:txBody>
                    <a:bodyPr/>
                    <a:lstStyle/>
                    <a:p>
                      <a:pPr marL="0" marR="0" lvl="0" indent="0" algn="r"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1" u="none" strike="noStrike" cap="none" normalizeH="0" baseline="0" dirty="0">
                          <a:ln>
                            <a:noFill/>
                          </a:ln>
                          <a:solidFill>
                            <a:srgbClr val="990000"/>
                          </a:solidFill>
                          <a:effectLst/>
                        </a:rPr>
                        <a:t>ID</a:t>
                      </a:r>
                      <a:endParaRPr kumimoji="0" lang="en-US" sz="1800" b="1" i="1" u="none" strike="noStrike" cap="none" normalizeH="0" baseline="0" dirty="0">
                        <a:ln>
                          <a:noFill/>
                        </a:ln>
                        <a:solidFill>
                          <a:srgbClr val="990000"/>
                        </a:solidFill>
                        <a:effectLst/>
                        <a:latin typeface="Calibri" pitchFamily="34" charset="0"/>
                      </a:endParaRPr>
                    </a:p>
                  </a:txBody>
                  <a:tcPr horzOverflow="overflow"/>
                </a:tc>
                <a:tc>
                  <a:txBody>
                    <a:bodyPr/>
                    <a:lstStyle/>
                    <a:p>
                      <a:pPr marL="0" marR="0" lvl="0" indent="0" algn="l"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1" u="none" strike="noStrike" cap="none" normalizeH="0" baseline="0" dirty="0">
                          <a:ln>
                            <a:noFill/>
                          </a:ln>
                          <a:solidFill>
                            <a:srgbClr val="990000"/>
                          </a:solidFill>
                          <a:effectLst/>
                        </a:rPr>
                        <a:t>Name</a:t>
                      </a:r>
                      <a:endParaRPr kumimoji="0" lang="en-US" sz="1800" b="1" i="1" u="none" strike="noStrike" cap="none" normalizeH="0" baseline="0" dirty="0">
                        <a:ln>
                          <a:noFill/>
                        </a:ln>
                        <a:solidFill>
                          <a:srgbClr val="990000"/>
                        </a:solidFill>
                        <a:effectLst/>
                        <a:latin typeface="Calibri" pitchFamily="34" charset="0"/>
                      </a:endParaRPr>
                    </a:p>
                  </a:txBody>
                  <a:tcPr horzOverflow="overflow"/>
                </a:tc>
                <a:tc>
                  <a:txBody>
                    <a:bodyPr/>
                    <a:lstStyle/>
                    <a:p>
                      <a:pPr marL="0" marR="0" lvl="0" indent="0" algn="l"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1" u="none" strike="noStrike" cap="none" normalizeH="0" baseline="0" dirty="0">
                          <a:ln>
                            <a:noFill/>
                          </a:ln>
                          <a:solidFill>
                            <a:srgbClr val="990000"/>
                          </a:solidFill>
                          <a:effectLst/>
                        </a:rPr>
                        <a:t>Default Action</a:t>
                      </a:r>
                      <a:endParaRPr kumimoji="0" lang="en-US" sz="1800" b="1" i="1" u="none" strike="noStrike" cap="none" normalizeH="0" baseline="0" dirty="0">
                        <a:ln>
                          <a:noFill/>
                        </a:ln>
                        <a:solidFill>
                          <a:srgbClr val="990000"/>
                        </a:solidFill>
                        <a:effectLst/>
                        <a:latin typeface="Calibri" pitchFamily="34" charset="0"/>
                      </a:endParaRPr>
                    </a:p>
                  </a:txBody>
                  <a:tcPr horzOverflow="overflow"/>
                </a:tc>
                <a:tc>
                  <a:txBody>
                    <a:bodyPr/>
                    <a:lstStyle/>
                    <a:p>
                      <a:pPr marL="0" marR="0" lvl="0" indent="0" algn="l"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1" u="none" strike="noStrike" cap="none" normalizeH="0" baseline="0" dirty="0">
                          <a:ln>
                            <a:noFill/>
                          </a:ln>
                          <a:solidFill>
                            <a:srgbClr val="990000"/>
                          </a:solidFill>
                          <a:effectLst/>
                        </a:rPr>
                        <a:t>Corresponding Event</a:t>
                      </a:r>
                      <a:endParaRPr kumimoji="0" lang="en-US" sz="1800" b="1" i="1" u="none" strike="noStrike" cap="none" normalizeH="0" baseline="0" dirty="0">
                        <a:ln>
                          <a:noFill/>
                        </a:ln>
                        <a:solidFill>
                          <a:srgbClr val="990000"/>
                        </a:solidFill>
                        <a:effectLst/>
                        <a:latin typeface="Calibri" pitchFamily="34" charset="0"/>
                      </a:endParaRPr>
                    </a:p>
                  </a:txBody>
                  <a:tcPr horzOverflow="overflow"/>
                </a:tc>
                <a:extLst>
                  <a:ext uri="{0D108BD9-81ED-4DB2-BD59-A6C34878D82A}">
                    <a16:rowId xmlns:a16="http://schemas.microsoft.com/office/drawing/2014/main" val="10000"/>
                  </a:ext>
                </a:extLst>
              </a:tr>
              <a:tr h="317500">
                <a:tc>
                  <a:txBody>
                    <a:bodyPr/>
                    <a:lstStyle/>
                    <a:p>
                      <a:pPr marL="0" marR="0" lvl="0" indent="0" algn="r"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a:ln>
                            <a:noFill/>
                          </a:ln>
                          <a:effectLst/>
                        </a:rPr>
                        <a:t>2</a:t>
                      </a:r>
                      <a:endParaRPr kumimoji="0" lang="en-US" sz="1800" b="1" i="0" u="none" strike="noStrike" cap="none" normalizeH="0" baseline="0">
                        <a:ln>
                          <a:noFill/>
                        </a:ln>
                        <a:solidFill>
                          <a:schemeClr val="tx2"/>
                        </a:solidFill>
                        <a:effectLst/>
                        <a:latin typeface="Calibri" pitchFamily="34" charset="0"/>
                      </a:endParaRPr>
                    </a:p>
                  </a:txBody>
                  <a:tcPr horzOverflow="overflow"/>
                </a:tc>
                <a:tc>
                  <a:txBody>
                    <a:bodyPr/>
                    <a:lstStyle/>
                    <a:p>
                      <a:pPr marL="0" marR="0" lvl="0" indent="0" algn="l"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a:ln>
                            <a:noFill/>
                          </a:ln>
                          <a:effectLst/>
                        </a:rPr>
                        <a:t>SIGINT</a:t>
                      </a:r>
                      <a:endParaRPr kumimoji="0" lang="en-US" sz="1800" b="1" i="0" u="none" strike="noStrike" cap="none" normalizeH="0" baseline="0">
                        <a:ln>
                          <a:noFill/>
                        </a:ln>
                        <a:solidFill>
                          <a:schemeClr val="tx2"/>
                        </a:solidFill>
                        <a:effectLst/>
                        <a:latin typeface="Calibri" pitchFamily="34" charset="0"/>
                      </a:endParaRPr>
                    </a:p>
                  </a:txBody>
                  <a:tcPr horzOverflow="overflow"/>
                </a:tc>
                <a:tc>
                  <a:txBody>
                    <a:bodyPr/>
                    <a:lstStyle/>
                    <a:p>
                      <a:pPr marL="0" marR="0" lvl="0" indent="0" algn="l"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dirty="0">
                          <a:ln>
                            <a:noFill/>
                          </a:ln>
                          <a:effectLst/>
                        </a:rPr>
                        <a:t>Terminate</a:t>
                      </a:r>
                      <a:endParaRPr kumimoji="0" lang="en-US" sz="1800" b="1" i="0" u="none" strike="noStrike" cap="none" normalizeH="0" baseline="0" dirty="0">
                        <a:ln>
                          <a:noFill/>
                        </a:ln>
                        <a:solidFill>
                          <a:schemeClr val="tx2"/>
                        </a:solidFill>
                        <a:effectLst/>
                        <a:latin typeface="Calibri" pitchFamily="34" charset="0"/>
                      </a:endParaRPr>
                    </a:p>
                  </a:txBody>
                  <a:tcPr horzOverflow="overflow"/>
                </a:tc>
                <a:tc>
                  <a:txBody>
                    <a:bodyPr/>
                    <a:lstStyle/>
                    <a:p>
                      <a:pPr marL="0" marR="0" lvl="0" indent="0" algn="l"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dirty="0">
                          <a:ln>
                            <a:noFill/>
                          </a:ln>
                          <a:effectLst/>
                        </a:rPr>
                        <a:t>User typed ctrl-c </a:t>
                      </a:r>
                      <a:endParaRPr kumimoji="0" lang="en-US" sz="1800" b="1" i="0" u="none" strike="noStrike" cap="none" normalizeH="0" baseline="0" dirty="0">
                        <a:ln>
                          <a:noFill/>
                        </a:ln>
                        <a:solidFill>
                          <a:schemeClr val="tx2"/>
                        </a:solidFill>
                        <a:effectLst/>
                        <a:latin typeface="Calibri" pitchFamily="34" charset="0"/>
                      </a:endParaRPr>
                    </a:p>
                  </a:txBody>
                  <a:tcPr horzOverflow="overflow"/>
                </a:tc>
                <a:extLst>
                  <a:ext uri="{0D108BD9-81ED-4DB2-BD59-A6C34878D82A}">
                    <a16:rowId xmlns:a16="http://schemas.microsoft.com/office/drawing/2014/main" val="10001"/>
                  </a:ext>
                </a:extLst>
              </a:tr>
              <a:tr h="317500">
                <a:tc>
                  <a:txBody>
                    <a:bodyPr/>
                    <a:lstStyle/>
                    <a:p>
                      <a:pPr marL="0" marR="0" lvl="0" indent="0" algn="r"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dirty="0">
                          <a:ln>
                            <a:noFill/>
                          </a:ln>
                          <a:effectLst/>
                        </a:rPr>
                        <a:t>9</a:t>
                      </a:r>
                      <a:endParaRPr kumimoji="0" lang="en-US" sz="1800" b="1" i="0" u="none" strike="noStrike" cap="none" normalizeH="0" baseline="0" dirty="0">
                        <a:ln>
                          <a:noFill/>
                        </a:ln>
                        <a:solidFill>
                          <a:schemeClr val="tx2"/>
                        </a:solidFill>
                        <a:effectLst/>
                        <a:latin typeface="Calibri" pitchFamily="34" charset="0"/>
                      </a:endParaRPr>
                    </a:p>
                  </a:txBody>
                  <a:tcPr horzOverflow="overflow"/>
                </a:tc>
                <a:tc>
                  <a:txBody>
                    <a:bodyPr/>
                    <a:lstStyle/>
                    <a:p>
                      <a:pPr marL="0" marR="0" lvl="0" indent="0" algn="l"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a:ln>
                            <a:noFill/>
                          </a:ln>
                          <a:effectLst/>
                        </a:rPr>
                        <a:t>SIGKILL</a:t>
                      </a:r>
                      <a:endParaRPr kumimoji="0" lang="en-US" sz="1800" b="1" i="0" u="none" strike="noStrike" cap="none" normalizeH="0" baseline="0">
                        <a:ln>
                          <a:noFill/>
                        </a:ln>
                        <a:solidFill>
                          <a:schemeClr val="tx2"/>
                        </a:solidFill>
                        <a:effectLst/>
                        <a:latin typeface="Calibri" pitchFamily="34" charset="0"/>
                      </a:endParaRPr>
                    </a:p>
                  </a:txBody>
                  <a:tcPr horzOverflow="overflow"/>
                </a:tc>
                <a:tc>
                  <a:txBody>
                    <a:bodyPr/>
                    <a:lstStyle/>
                    <a:p>
                      <a:pPr marL="0" marR="0" lvl="0" indent="0" algn="l"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dirty="0">
                          <a:ln>
                            <a:noFill/>
                          </a:ln>
                          <a:effectLst/>
                        </a:rPr>
                        <a:t>Terminate</a:t>
                      </a:r>
                      <a:endParaRPr kumimoji="0" lang="en-US" sz="1800" b="1" i="0" u="none" strike="noStrike" cap="none" normalizeH="0" baseline="0" dirty="0">
                        <a:ln>
                          <a:noFill/>
                        </a:ln>
                        <a:solidFill>
                          <a:schemeClr val="tx2"/>
                        </a:solidFill>
                        <a:effectLst/>
                        <a:latin typeface="Calibri" pitchFamily="34" charset="0"/>
                      </a:endParaRPr>
                    </a:p>
                  </a:txBody>
                  <a:tcPr horzOverflow="overflow"/>
                </a:tc>
                <a:tc>
                  <a:txBody>
                    <a:bodyPr/>
                    <a:lstStyle/>
                    <a:p>
                      <a:pPr marL="0" marR="0" lvl="0" indent="0" algn="l"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dirty="0">
                          <a:ln>
                            <a:noFill/>
                          </a:ln>
                          <a:effectLst/>
                        </a:rPr>
                        <a:t>Kill program (cannot override or ignore)</a:t>
                      </a:r>
                      <a:endParaRPr kumimoji="0" lang="en-US" sz="1800" b="1" i="0" u="none" strike="noStrike" cap="none" normalizeH="0" baseline="0" dirty="0">
                        <a:ln>
                          <a:noFill/>
                        </a:ln>
                        <a:solidFill>
                          <a:schemeClr val="tx2"/>
                        </a:solidFill>
                        <a:effectLst/>
                        <a:latin typeface="Calibri" pitchFamily="34" charset="0"/>
                      </a:endParaRPr>
                    </a:p>
                  </a:txBody>
                  <a:tcPr horzOverflow="overflow"/>
                </a:tc>
                <a:extLst>
                  <a:ext uri="{0D108BD9-81ED-4DB2-BD59-A6C34878D82A}">
                    <a16:rowId xmlns:a16="http://schemas.microsoft.com/office/drawing/2014/main" val="10002"/>
                  </a:ext>
                </a:extLst>
              </a:tr>
              <a:tr h="317500">
                <a:tc>
                  <a:txBody>
                    <a:bodyPr/>
                    <a:lstStyle/>
                    <a:p>
                      <a:pPr marL="0" marR="0" lvl="0" indent="0" algn="r"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a:ln>
                            <a:noFill/>
                          </a:ln>
                          <a:effectLst/>
                        </a:rPr>
                        <a:t>11</a:t>
                      </a:r>
                      <a:endParaRPr kumimoji="0" lang="en-US" sz="1800" b="1" i="0" u="none" strike="noStrike" cap="none" normalizeH="0" baseline="0">
                        <a:ln>
                          <a:noFill/>
                        </a:ln>
                        <a:solidFill>
                          <a:schemeClr val="tx2"/>
                        </a:solidFill>
                        <a:effectLst/>
                        <a:latin typeface="Calibri" pitchFamily="34" charset="0"/>
                      </a:endParaRPr>
                    </a:p>
                  </a:txBody>
                  <a:tcPr horzOverflow="overflow"/>
                </a:tc>
                <a:tc>
                  <a:txBody>
                    <a:bodyPr/>
                    <a:lstStyle/>
                    <a:p>
                      <a:pPr marL="0" marR="0" lvl="0" indent="0" algn="l"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a:ln>
                            <a:noFill/>
                          </a:ln>
                          <a:effectLst/>
                        </a:rPr>
                        <a:t>SIGSEGV</a:t>
                      </a:r>
                      <a:endParaRPr kumimoji="0" lang="en-US" sz="1800" b="1" i="0" u="none" strike="noStrike" cap="none" normalizeH="0" baseline="0">
                        <a:ln>
                          <a:noFill/>
                        </a:ln>
                        <a:solidFill>
                          <a:schemeClr val="tx2"/>
                        </a:solidFill>
                        <a:effectLst/>
                        <a:latin typeface="Calibri" pitchFamily="34" charset="0"/>
                      </a:endParaRPr>
                    </a:p>
                  </a:txBody>
                  <a:tcPr horzOverflow="overflow"/>
                </a:tc>
                <a:tc>
                  <a:txBody>
                    <a:bodyPr/>
                    <a:lstStyle/>
                    <a:p>
                      <a:pPr marL="0" marR="0" lvl="0" indent="0" algn="l"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dirty="0">
                          <a:ln>
                            <a:noFill/>
                          </a:ln>
                          <a:effectLst/>
                        </a:rPr>
                        <a:t>Terminate </a:t>
                      </a:r>
                      <a:endParaRPr kumimoji="0" lang="en-US" sz="1800" b="1" i="0" u="none" strike="noStrike" cap="none" normalizeH="0" baseline="0" dirty="0">
                        <a:ln>
                          <a:noFill/>
                        </a:ln>
                        <a:solidFill>
                          <a:schemeClr val="tx2"/>
                        </a:solidFill>
                        <a:effectLst/>
                        <a:latin typeface="Calibri" pitchFamily="34" charset="0"/>
                      </a:endParaRPr>
                    </a:p>
                  </a:txBody>
                  <a:tcPr horzOverflow="overflow"/>
                </a:tc>
                <a:tc>
                  <a:txBody>
                    <a:bodyPr/>
                    <a:lstStyle/>
                    <a:p>
                      <a:pPr marL="0" marR="0" lvl="0" indent="0" algn="l"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dirty="0">
                          <a:ln>
                            <a:noFill/>
                          </a:ln>
                          <a:effectLst/>
                        </a:rPr>
                        <a:t>Segmentation violation</a:t>
                      </a:r>
                      <a:endParaRPr kumimoji="0" lang="en-US" sz="1800" b="1" i="0" u="none" strike="noStrike" cap="none" normalizeH="0" baseline="0" dirty="0">
                        <a:ln>
                          <a:noFill/>
                        </a:ln>
                        <a:solidFill>
                          <a:schemeClr val="tx2"/>
                        </a:solidFill>
                        <a:effectLst/>
                        <a:latin typeface="Calibri" pitchFamily="34" charset="0"/>
                      </a:endParaRPr>
                    </a:p>
                  </a:txBody>
                  <a:tcPr horzOverflow="overflow"/>
                </a:tc>
                <a:extLst>
                  <a:ext uri="{0D108BD9-81ED-4DB2-BD59-A6C34878D82A}">
                    <a16:rowId xmlns:a16="http://schemas.microsoft.com/office/drawing/2014/main" val="10003"/>
                  </a:ext>
                </a:extLst>
              </a:tr>
              <a:tr h="317500">
                <a:tc>
                  <a:txBody>
                    <a:bodyPr/>
                    <a:lstStyle/>
                    <a:p>
                      <a:pPr marL="0" marR="0" lvl="0" indent="0" algn="r"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a:ln>
                            <a:noFill/>
                          </a:ln>
                          <a:effectLst/>
                        </a:rPr>
                        <a:t>14</a:t>
                      </a:r>
                      <a:endParaRPr kumimoji="0" lang="en-US" sz="1800" b="1" i="0" u="none" strike="noStrike" cap="none" normalizeH="0" baseline="0">
                        <a:ln>
                          <a:noFill/>
                        </a:ln>
                        <a:solidFill>
                          <a:schemeClr val="tx2"/>
                        </a:solidFill>
                        <a:effectLst/>
                        <a:latin typeface="Calibri" pitchFamily="34" charset="0"/>
                      </a:endParaRPr>
                    </a:p>
                  </a:txBody>
                  <a:tcPr horzOverflow="overflow"/>
                </a:tc>
                <a:tc>
                  <a:txBody>
                    <a:bodyPr/>
                    <a:lstStyle/>
                    <a:p>
                      <a:pPr marL="0" marR="0" lvl="0" indent="0" algn="l"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a:ln>
                            <a:noFill/>
                          </a:ln>
                          <a:effectLst/>
                        </a:rPr>
                        <a:t>SIGALRM</a:t>
                      </a:r>
                      <a:endParaRPr kumimoji="0" lang="en-US" sz="1800" b="1" i="0" u="none" strike="noStrike" cap="none" normalizeH="0" baseline="0">
                        <a:ln>
                          <a:noFill/>
                        </a:ln>
                        <a:solidFill>
                          <a:schemeClr val="tx2"/>
                        </a:solidFill>
                        <a:effectLst/>
                        <a:latin typeface="Calibri" pitchFamily="34" charset="0"/>
                      </a:endParaRPr>
                    </a:p>
                  </a:txBody>
                  <a:tcPr horzOverflow="overflow"/>
                </a:tc>
                <a:tc>
                  <a:txBody>
                    <a:bodyPr/>
                    <a:lstStyle/>
                    <a:p>
                      <a:pPr marL="0" marR="0" lvl="0" indent="0" algn="l"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a:ln>
                            <a:noFill/>
                          </a:ln>
                          <a:effectLst/>
                        </a:rPr>
                        <a:t>Terminate</a:t>
                      </a:r>
                      <a:endParaRPr kumimoji="0" lang="en-US" sz="1800" b="1" i="0" u="none" strike="noStrike" cap="none" normalizeH="0" baseline="0">
                        <a:ln>
                          <a:noFill/>
                        </a:ln>
                        <a:solidFill>
                          <a:schemeClr val="tx2"/>
                        </a:solidFill>
                        <a:effectLst/>
                        <a:latin typeface="Calibri" pitchFamily="34" charset="0"/>
                      </a:endParaRPr>
                    </a:p>
                  </a:txBody>
                  <a:tcPr horzOverflow="overflow"/>
                </a:tc>
                <a:tc>
                  <a:txBody>
                    <a:bodyPr/>
                    <a:lstStyle/>
                    <a:p>
                      <a:pPr marL="0" marR="0" lvl="0" indent="0" algn="l"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dirty="0">
                          <a:ln>
                            <a:noFill/>
                          </a:ln>
                          <a:effectLst/>
                        </a:rPr>
                        <a:t>Timer signal</a:t>
                      </a:r>
                      <a:endParaRPr kumimoji="0" lang="en-US" sz="1800" b="1" i="0" u="none" strike="noStrike" cap="none" normalizeH="0" baseline="0" dirty="0">
                        <a:ln>
                          <a:noFill/>
                        </a:ln>
                        <a:solidFill>
                          <a:schemeClr val="tx2"/>
                        </a:solidFill>
                        <a:effectLst/>
                        <a:latin typeface="Calibri" pitchFamily="34" charset="0"/>
                      </a:endParaRPr>
                    </a:p>
                  </a:txBody>
                  <a:tcPr horzOverflow="overflow"/>
                </a:tc>
                <a:extLst>
                  <a:ext uri="{0D108BD9-81ED-4DB2-BD59-A6C34878D82A}">
                    <a16:rowId xmlns:a16="http://schemas.microsoft.com/office/drawing/2014/main" val="10004"/>
                  </a:ext>
                </a:extLst>
              </a:tr>
              <a:tr h="317500">
                <a:tc>
                  <a:txBody>
                    <a:bodyPr/>
                    <a:lstStyle/>
                    <a:p>
                      <a:pPr marL="0" marR="0" lvl="0" indent="0" algn="r"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a:ln>
                            <a:noFill/>
                          </a:ln>
                          <a:effectLst/>
                        </a:rPr>
                        <a:t>17</a:t>
                      </a:r>
                      <a:endParaRPr kumimoji="0" lang="en-US" sz="1800" b="1" i="0" u="none" strike="noStrike" cap="none" normalizeH="0" baseline="0">
                        <a:ln>
                          <a:noFill/>
                        </a:ln>
                        <a:solidFill>
                          <a:schemeClr val="tx2"/>
                        </a:solidFill>
                        <a:effectLst/>
                        <a:latin typeface="Calibri" pitchFamily="34" charset="0"/>
                      </a:endParaRPr>
                    </a:p>
                  </a:txBody>
                  <a:tcPr horzOverflow="overflow"/>
                </a:tc>
                <a:tc>
                  <a:txBody>
                    <a:bodyPr/>
                    <a:lstStyle/>
                    <a:p>
                      <a:pPr marL="0" marR="0" lvl="0" indent="0" algn="l"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dirty="0">
                          <a:ln>
                            <a:noFill/>
                          </a:ln>
                          <a:effectLst/>
                        </a:rPr>
                        <a:t>SIGCHLD</a:t>
                      </a:r>
                      <a:endParaRPr kumimoji="0" lang="en-US" sz="1800" b="1" i="0" u="none" strike="noStrike" cap="none" normalizeH="0" baseline="0" dirty="0">
                        <a:ln>
                          <a:noFill/>
                        </a:ln>
                        <a:solidFill>
                          <a:schemeClr val="tx2"/>
                        </a:solidFill>
                        <a:effectLst/>
                        <a:latin typeface="Calibri" pitchFamily="34" charset="0"/>
                      </a:endParaRPr>
                    </a:p>
                  </a:txBody>
                  <a:tcPr horzOverflow="overflow"/>
                </a:tc>
                <a:tc>
                  <a:txBody>
                    <a:bodyPr/>
                    <a:lstStyle/>
                    <a:p>
                      <a:pPr marL="0" marR="0" lvl="0" indent="0" algn="l"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a:ln>
                            <a:noFill/>
                          </a:ln>
                          <a:effectLst/>
                        </a:rPr>
                        <a:t>Ignore</a:t>
                      </a:r>
                      <a:endParaRPr kumimoji="0" lang="en-US" sz="1800" b="1" i="0" u="none" strike="noStrike" cap="none" normalizeH="0" baseline="0">
                        <a:ln>
                          <a:noFill/>
                        </a:ln>
                        <a:solidFill>
                          <a:schemeClr val="tx2"/>
                        </a:solidFill>
                        <a:effectLst/>
                        <a:latin typeface="Calibri" pitchFamily="34" charset="0"/>
                      </a:endParaRPr>
                    </a:p>
                  </a:txBody>
                  <a:tcPr horzOverflow="overflow"/>
                </a:tc>
                <a:tc>
                  <a:txBody>
                    <a:bodyPr/>
                    <a:lstStyle/>
                    <a:p>
                      <a:pPr marL="0" marR="0" lvl="0" indent="0" algn="l"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dirty="0">
                          <a:ln>
                            <a:noFill/>
                          </a:ln>
                          <a:effectLst/>
                        </a:rPr>
                        <a:t>Child stopped or terminated</a:t>
                      </a:r>
                      <a:endParaRPr kumimoji="0" lang="en-US" sz="1800" b="1" i="0" u="none" strike="noStrike" cap="none" normalizeH="0" baseline="0" dirty="0">
                        <a:ln>
                          <a:noFill/>
                        </a:ln>
                        <a:solidFill>
                          <a:schemeClr val="tx2"/>
                        </a:solidFill>
                        <a:effectLst/>
                        <a:latin typeface="Calibri" pitchFamily="34" charset="0"/>
                      </a:endParaRPr>
                    </a:p>
                  </a:txBody>
                  <a:tcPr horzOverflow="overflow"/>
                </a:tc>
                <a:extLst>
                  <a:ext uri="{0D108BD9-81ED-4DB2-BD59-A6C34878D82A}">
                    <a16:rowId xmlns:a16="http://schemas.microsoft.com/office/drawing/2014/main" val="10005"/>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2125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7842" name="Rectangle 2"/>
          <p:cNvSpPr>
            <a:spLocks noGrp="1" noChangeArrowheads="1"/>
          </p:cNvSpPr>
          <p:nvPr>
            <p:ph type="title"/>
          </p:nvPr>
        </p:nvSpPr>
        <p:spPr/>
        <p:txBody>
          <a:bodyPr/>
          <a:lstStyle/>
          <a:p>
            <a:r>
              <a:rPr lang="en-US" dirty="0"/>
              <a:t>Signal Concepts: Sending a Signal</a:t>
            </a:r>
          </a:p>
        </p:txBody>
      </p:sp>
      <p:sp>
        <p:nvSpPr>
          <p:cNvPr id="547843" name="Rectangle 3"/>
          <p:cNvSpPr>
            <a:spLocks noGrp="1" noChangeArrowheads="1"/>
          </p:cNvSpPr>
          <p:nvPr>
            <p:ph type="body" idx="1"/>
          </p:nvPr>
        </p:nvSpPr>
        <p:spPr>
          <a:xfrm>
            <a:off x="366713" y="1328738"/>
            <a:ext cx="8548687" cy="4691062"/>
          </a:xfrm>
        </p:spPr>
        <p:txBody>
          <a:bodyPr/>
          <a:lstStyle/>
          <a:p>
            <a:r>
              <a:rPr lang="en-US" dirty="0"/>
              <a:t>Kernel </a:t>
            </a:r>
            <a:r>
              <a:rPr lang="en-US" i="1" dirty="0">
                <a:solidFill>
                  <a:srgbClr val="C00000"/>
                </a:solidFill>
              </a:rPr>
              <a:t>sends</a:t>
            </a:r>
            <a:r>
              <a:rPr lang="en-US" dirty="0"/>
              <a:t> a signal to a </a:t>
            </a:r>
            <a:r>
              <a:rPr lang="en-US" i="1" dirty="0">
                <a:solidFill>
                  <a:srgbClr val="C00000"/>
                </a:solidFill>
              </a:rPr>
              <a:t>destination process</a:t>
            </a:r>
            <a:r>
              <a:rPr lang="en-US" dirty="0">
                <a:solidFill>
                  <a:srgbClr val="C00000"/>
                </a:solidFill>
              </a:rPr>
              <a:t> </a:t>
            </a:r>
            <a:r>
              <a:rPr lang="en-US" dirty="0"/>
              <a:t>by updating some state in the context of the destination process</a:t>
            </a:r>
          </a:p>
          <a:p>
            <a:endParaRPr lang="en-US" dirty="0"/>
          </a:p>
          <a:p>
            <a:r>
              <a:rPr lang="en-US" dirty="0"/>
              <a:t>Kernel sends a signal for one of the following reasons:</a:t>
            </a:r>
          </a:p>
          <a:p>
            <a:pPr lvl="1"/>
            <a:r>
              <a:rPr lang="en-US" dirty="0"/>
              <a:t>Kernel has detected a system event such as divide-by-zero (SIGFPE) or the termination of a child process (SIGCHLD)</a:t>
            </a:r>
          </a:p>
          <a:p>
            <a:pPr lvl="1"/>
            <a:r>
              <a:rPr lang="en-US" dirty="0"/>
              <a:t>Another process has invoked the </a:t>
            </a:r>
            <a:r>
              <a:rPr lang="en-US" b="1" dirty="0">
                <a:latin typeface="Courier New" pitchFamily="49" charset="0"/>
              </a:rPr>
              <a:t>kill</a:t>
            </a:r>
            <a:r>
              <a:rPr lang="en-US" dirty="0"/>
              <a:t> system call to explicitly request the kernel to send a signal to the destination process</a:t>
            </a:r>
          </a:p>
          <a:p>
            <a:pPr lvl="3"/>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4784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4784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4784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1" y="1197678"/>
            <a:ext cx="9144000" cy="3583872"/>
          </a:xfrm>
          <a:prstGeom prst="rect">
            <a:avLst/>
          </a:prstGeom>
          <a:solidFill>
            <a:srgbClr val="E9E1C9"/>
          </a:solidFill>
          <a:ln w="25400" cap="flat" cmpd="sng" algn="ctr">
            <a:solidFill>
              <a:schemeClr val="tx1"/>
            </a:solidFill>
            <a:prstDash val="solid"/>
            <a:round/>
            <a:headEnd type="none" w="med" len="med"/>
            <a:tailEnd type="arrow" w="med" len="med"/>
          </a:ln>
          <a:effectLst/>
        </p:spPr>
        <p:txBody>
          <a:bodyPr rtlCol="0" anchor="ctr"/>
          <a:lstStyle/>
          <a:p>
            <a:pPr algn="ctr"/>
            <a:endParaRPr lang="en-US" dirty="0"/>
          </a:p>
        </p:txBody>
      </p:sp>
      <p:sp>
        <p:nvSpPr>
          <p:cNvPr id="547842" name="Rectangle 2"/>
          <p:cNvSpPr>
            <a:spLocks noGrp="1" noChangeArrowheads="1"/>
          </p:cNvSpPr>
          <p:nvPr>
            <p:ph type="title"/>
          </p:nvPr>
        </p:nvSpPr>
        <p:spPr/>
        <p:txBody>
          <a:bodyPr/>
          <a:lstStyle/>
          <a:p>
            <a:r>
              <a:rPr lang="en-US" dirty="0"/>
              <a:t>Signal Concepts: Sending a Signal</a:t>
            </a:r>
          </a:p>
        </p:txBody>
      </p:sp>
      <p:sp>
        <p:nvSpPr>
          <p:cNvPr id="2" name="Rectangle 1"/>
          <p:cNvSpPr/>
          <p:nvPr/>
        </p:nvSpPr>
        <p:spPr bwMode="auto">
          <a:xfrm>
            <a:off x="238125" y="2714625"/>
            <a:ext cx="2857500" cy="1314450"/>
          </a:xfrm>
          <a:prstGeom prst="rect">
            <a:avLst/>
          </a:prstGeom>
          <a:solidFill>
            <a:srgbClr val="00B050"/>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Process A</a:t>
            </a:r>
          </a:p>
        </p:txBody>
      </p:sp>
      <p:sp>
        <p:nvSpPr>
          <p:cNvPr id="5" name="Rectangle 4"/>
          <p:cNvSpPr/>
          <p:nvPr/>
        </p:nvSpPr>
        <p:spPr bwMode="auto">
          <a:xfrm>
            <a:off x="3095625" y="1276350"/>
            <a:ext cx="2857500" cy="1314450"/>
          </a:xfrm>
          <a:prstGeom prst="rect">
            <a:avLst/>
          </a:prstGeom>
          <a:solidFill>
            <a:schemeClr val="bg1"/>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Process B</a:t>
            </a:r>
          </a:p>
        </p:txBody>
      </p:sp>
      <p:sp>
        <p:nvSpPr>
          <p:cNvPr id="6" name="Rectangle 5"/>
          <p:cNvSpPr/>
          <p:nvPr/>
        </p:nvSpPr>
        <p:spPr bwMode="auto">
          <a:xfrm>
            <a:off x="6172200" y="3219450"/>
            <a:ext cx="2857500" cy="1314450"/>
          </a:xfrm>
          <a:prstGeom prst="rect">
            <a:avLst/>
          </a:prstGeom>
          <a:solidFill>
            <a:schemeClr val="bg1"/>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Process C</a:t>
            </a:r>
          </a:p>
        </p:txBody>
      </p:sp>
      <p:sp>
        <p:nvSpPr>
          <p:cNvPr id="7" name="Rectangle 6"/>
          <p:cNvSpPr/>
          <p:nvPr/>
        </p:nvSpPr>
        <p:spPr bwMode="auto">
          <a:xfrm>
            <a:off x="1" y="4686300"/>
            <a:ext cx="9144000" cy="2171700"/>
          </a:xfrm>
          <a:prstGeom prst="rect">
            <a:avLst/>
          </a:prstGeom>
          <a:solidFill>
            <a:srgbClr val="F1C7C7"/>
          </a:solidFill>
          <a:ln w="25400" cap="flat" cmpd="sng" algn="ctr">
            <a:solidFill>
              <a:schemeClr val="tx1"/>
            </a:solidFill>
            <a:prstDash val="solid"/>
            <a:round/>
            <a:headEnd type="none" w="med" len="med"/>
            <a:tailEnd type="arrow" w="med" len="med"/>
          </a:ln>
          <a:effectLst/>
        </p:spPr>
        <p:txBody>
          <a:bodyPr rtlCol="0" anchor="ctr"/>
          <a:lstStyle/>
          <a:p>
            <a:pPr algn="ctr"/>
            <a:endParaRPr lang="en-US"/>
          </a:p>
        </p:txBody>
      </p:sp>
      <p:sp>
        <p:nvSpPr>
          <p:cNvPr id="8" name="TextBox 7"/>
          <p:cNvSpPr txBox="1"/>
          <p:nvPr/>
        </p:nvSpPr>
        <p:spPr>
          <a:xfrm>
            <a:off x="8362889" y="4817576"/>
            <a:ext cx="781111" cy="369332"/>
          </a:xfrm>
          <a:prstGeom prst="rect">
            <a:avLst/>
          </a:prstGeom>
          <a:noFill/>
        </p:spPr>
        <p:txBody>
          <a:bodyPr wrap="none" rtlCol="0">
            <a:spAutoFit/>
          </a:bodyPr>
          <a:lstStyle/>
          <a:p>
            <a:r>
              <a:rPr lang="en-US" sz="1800" dirty="0">
                <a:latin typeface="Calibri" pitchFamily="34" charset="0"/>
              </a:rPr>
              <a:t>kernel</a:t>
            </a:r>
          </a:p>
        </p:txBody>
      </p:sp>
      <p:sp>
        <p:nvSpPr>
          <p:cNvPr id="11" name="TextBox 10"/>
          <p:cNvSpPr txBox="1"/>
          <p:nvPr/>
        </p:nvSpPr>
        <p:spPr>
          <a:xfrm>
            <a:off x="8018436" y="1257300"/>
            <a:ext cx="1125565" cy="369332"/>
          </a:xfrm>
          <a:prstGeom prst="rect">
            <a:avLst/>
          </a:prstGeom>
          <a:noFill/>
        </p:spPr>
        <p:txBody>
          <a:bodyPr wrap="none" rtlCol="0">
            <a:spAutoFit/>
          </a:bodyPr>
          <a:lstStyle/>
          <a:p>
            <a:r>
              <a:rPr lang="en-US" sz="1800" dirty="0">
                <a:latin typeface="Calibri" pitchFamily="34" charset="0"/>
              </a:rPr>
              <a:t>User level</a:t>
            </a:r>
          </a:p>
        </p:txBody>
      </p:sp>
      <p:sp>
        <p:nvSpPr>
          <p:cNvPr id="10" name="Rectangle 9"/>
          <p:cNvSpPr/>
          <p:nvPr/>
        </p:nvSpPr>
        <p:spPr bwMode="auto">
          <a:xfrm>
            <a:off x="1716212" y="5534025"/>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Pending for A</a:t>
            </a:r>
          </a:p>
        </p:txBody>
      </p:sp>
      <p:sp>
        <p:nvSpPr>
          <p:cNvPr id="14" name="Rectangle 13"/>
          <p:cNvSpPr/>
          <p:nvPr/>
        </p:nvSpPr>
        <p:spPr bwMode="auto">
          <a:xfrm>
            <a:off x="5259512" y="5534025"/>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Blocked for A</a:t>
            </a:r>
          </a:p>
        </p:txBody>
      </p:sp>
      <p:sp>
        <p:nvSpPr>
          <p:cNvPr id="15" name="Rectangle 14"/>
          <p:cNvSpPr/>
          <p:nvPr/>
        </p:nvSpPr>
        <p:spPr bwMode="auto">
          <a:xfrm>
            <a:off x="1716212" y="58864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Pending for B</a:t>
            </a:r>
          </a:p>
        </p:txBody>
      </p:sp>
      <p:sp>
        <p:nvSpPr>
          <p:cNvPr id="16" name="Rectangle 15"/>
          <p:cNvSpPr/>
          <p:nvPr/>
        </p:nvSpPr>
        <p:spPr bwMode="auto">
          <a:xfrm>
            <a:off x="5259512" y="58864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Blocked for B</a:t>
            </a:r>
          </a:p>
        </p:txBody>
      </p:sp>
      <p:sp>
        <p:nvSpPr>
          <p:cNvPr id="17" name="Rectangle 16"/>
          <p:cNvSpPr/>
          <p:nvPr/>
        </p:nvSpPr>
        <p:spPr bwMode="auto">
          <a:xfrm>
            <a:off x="1716212" y="62293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Pending for C</a:t>
            </a:r>
          </a:p>
        </p:txBody>
      </p:sp>
      <p:sp>
        <p:nvSpPr>
          <p:cNvPr id="18" name="Rectangle 17"/>
          <p:cNvSpPr/>
          <p:nvPr/>
        </p:nvSpPr>
        <p:spPr bwMode="auto">
          <a:xfrm>
            <a:off x="5259512" y="62293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Blocked for C</a:t>
            </a:r>
          </a:p>
        </p:txBody>
      </p:sp>
      <p:cxnSp>
        <p:nvCxnSpPr>
          <p:cNvPr id="20" name="Straight Connector 19"/>
          <p:cNvCxnSpPr/>
          <p:nvPr/>
        </p:nvCxnSpPr>
        <p:spPr bwMode="auto">
          <a:xfrm>
            <a:off x="189547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3" name="Straight Connector 22"/>
          <p:cNvCxnSpPr/>
          <p:nvPr/>
        </p:nvCxnSpPr>
        <p:spPr bwMode="auto">
          <a:xfrm>
            <a:off x="206692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4" name="Straight Connector 23"/>
          <p:cNvCxnSpPr/>
          <p:nvPr/>
        </p:nvCxnSpPr>
        <p:spPr bwMode="auto">
          <a:xfrm>
            <a:off x="2247900"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5" name="Straight Connector 24"/>
          <p:cNvCxnSpPr/>
          <p:nvPr/>
        </p:nvCxnSpPr>
        <p:spPr bwMode="auto">
          <a:xfrm>
            <a:off x="541972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6" name="Straight Connector 25"/>
          <p:cNvCxnSpPr/>
          <p:nvPr/>
        </p:nvCxnSpPr>
        <p:spPr bwMode="auto">
          <a:xfrm>
            <a:off x="559117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7" name="Straight Connector 26"/>
          <p:cNvCxnSpPr/>
          <p:nvPr/>
        </p:nvCxnSpPr>
        <p:spPr bwMode="auto">
          <a:xfrm>
            <a:off x="5772150" y="5534025"/>
            <a:ext cx="0" cy="1038225"/>
          </a:xfrm>
          <a:prstGeom prst="line">
            <a:avLst/>
          </a:prstGeom>
          <a:noFill/>
          <a:ln w="2540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378056509"/>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1" y="1197678"/>
            <a:ext cx="9144000" cy="3583872"/>
          </a:xfrm>
          <a:prstGeom prst="rect">
            <a:avLst/>
          </a:prstGeom>
          <a:solidFill>
            <a:srgbClr val="E9E1C9"/>
          </a:solidFill>
          <a:ln w="25400" cap="flat" cmpd="sng" algn="ctr">
            <a:solidFill>
              <a:schemeClr val="tx1"/>
            </a:solidFill>
            <a:prstDash val="solid"/>
            <a:round/>
            <a:headEnd type="none" w="med" len="med"/>
            <a:tailEnd type="arrow" w="med" len="med"/>
          </a:ln>
          <a:effectLst/>
        </p:spPr>
        <p:txBody>
          <a:bodyPr rtlCol="0" anchor="ctr"/>
          <a:lstStyle/>
          <a:p>
            <a:pPr algn="ctr"/>
            <a:endParaRPr lang="en-US" dirty="0"/>
          </a:p>
        </p:txBody>
      </p:sp>
      <p:sp>
        <p:nvSpPr>
          <p:cNvPr id="547842" name="Rectangle 2"/>
          <p:cNvSpPr>
            <a:spLocks noGrp="1" noChangeArrowheads="1"/>
          </p:cNvSpPr>
          <p:nvPr>
            <p:ph type="title"/>
          </p:nvPr>
        </p:nvSpPr>
        <p:spPr/>
        <p:txBody>
          <a:bodyPr/>
          <a:lstStyle/>
          <a:p>
            <a:r>
              <a:rPr lang="en-US" dirty="0"/>
              <a:t>Signal Concepts: Sending a Signal</a:t>
            </a:r>
          </a:p>
        </p:txBody>
      </p:sp>
      <p:sp>
        <p:nvSpPr>
          <p:cNvPr id="2" name="Rectangle 1"/>
          <p:cNvSpPr/>
          <p:nvPr/>
        </p:nvSpPr>
        <p:spPr bwMode="auto">
          <a:xfrm>
            <a:off x="238125" y="2714625"/>
            <a:ext cx="2857500" cy="1314450"/>
          </a:xfrm>
          <a:prstGeom prst="rect">
            <a:avLst/>
          </a:prstGeom>
          <a:solidFill>
            <a:srgbClr val="00B050"/>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Process A</a:t>
            </a:r>
          </a:p>
        </p:txBody>
      </p:sp>
      <p:sp>
        <p:nvSpPr>
          <p:cNvPr id="5" name="Rectangle 4"/>
          <p:cNvSpPr/>
          <p:nvPr/>
        </p:nvSpPr>
        <p:spPr bwMode="auto">
          <a:xfrm>
            <a:off x="3095625" y="1276350"/>
            <a:ext cx="2857500" cy="1314450"/>
          </a:xfrm>
          <a:prstGeom prst="rect">
            <a:avLst/>
          </a:prstGeom>
          <a:solidFill>
            <a:schemeClr val="bg1"/>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Process B</a:t>
            </a:r>
          </a:p>
        </p:txBody>
      </p:sp>
      <p:sp>
        <p:nvSpPr>
          <p:cNvPr id="6" name="Rectangle 5"/>
          <p:cNvSpPr/>
          <p:nvPr/>
        </p:nvSpPr>
        <p:spPr bwMode="auto">
          <a:xfrm>
            <a:off x="6172200" y="3219450"/>
            <a:ext cx="2857500" cy="1314450"/>
          </a:xfrm>
          <a:prstGeom prst="rect">
            <a:avLst/>
          </a:prstGeom>
          <a:solidFill>
            <a:schemeClr val="bg1"/>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Process C</a:t>
            </a:r>
          </a:p>
        </p:txBody>
      </p:sp>
      <p:sp>
        <p:nvSpPr>
          <p:cNvPr id="7" name="Rectangle 6"/>
          <p:cNvSpPr/>
          <p:nvPr/>
        </p:nvSpPr>
        <p:spPr bwMode="auto">
          <a:xfrm>
            <a:off x="1" y="4686300"/>
            <a:ext cx="9144000" cy="2171700"/>
          </a:xfrm>
          <a:prstGeom prst="rect">
            <a:avLst/>
          </a:prstGeom>
          <a:solidFill>
            <a:srgbClr val="F1C7C7"/>
          </a:solidFill>
          <a:ln w="25400" cap="flat" cmpd="sng" algn="ctr">
            <a:solidFill>
              <a:schemeClr val="tx1"/>
            </a:solidFill>
            <a:prstDash val="solid"/>
            <a:round/>
            <a:headEnd type="none" w="med" len="med"/>
            <a:tailEnd type="arrow" w="med" len="med"/>
          </a:ln>
          <a:effectLst/>
        </p:spPr>
        <p:txBody>
          <a:bodyPr rtlCol="0" anchor="ctr"/>
          <a:lstStyle/>
          <a:p>
            <a:pPr algn="ctr"/>
            <a:endParaRPr lang="en-US"/>
          </a:p>
        </p:txBody>
      </p:sp>
      <p:sp>
        <p:nvSpPr>
          <p:cNvPr id="8" name="TextBox 7"/>
          <p:cNvSpPr txBox="1"/>
          <p:nvPr/>
        </p:nvSpPr>
        <p:spPr>
          <a:xfrm>
            <a:off x="8362889" y="4856462"/>
            <a:ext cx="781111" cy="369332"/>
          </a:xfrm>
          <a:prstGeom prst="rect">
            <a:avLst/>
          </a:prstGeom>
          <a:noFill/>
        </p:spPr>
        <p:txBody>
          <a:bodyPr wrap="none" rtlCol="0">
            <a:spAutoFit/>
          </a:bodyPr>
          <a:lstStyle/>
          <a:p>
            <a:r>
              <a:rPr lang="en-US" sz="1800" dirty="0">
                <a:latin typeface="Calibri" pitchFamily="34" charset="0"/>
              </a:rPr>
              <a:t>kernel</a:t>
            </a:r>
          </a:p>
        </p:txBody>
      </p:sp>
      <p:sp>
        <p:nvSpPr>
          <p:cNvPr id="11" name="TextBox 10"/>
          <p:cNvSpPr txBox="1"/>
          <p:nvPr/>
        </p:nvSpPr>
        <p:spPr>
          <a:xfrm>
            <a:off x="8018436" y="1272590"/>
            <a:ext cx="1125565" cy="369332"/>
          </a:xfrm>
          <a:prstGeom prst="rect">
            <a:avLst/>
          </a:prstGeom>
          <a:noFill/>
        </p:spPr>
        <p:txBody>
          <a:bodyPr wrap="none" rtlCol="0">
            <a:spAutoFit/>
          </a:bodyPr>
          <a:lstStyle/>
          <a:p>
            <a:r>
              <a:rPr lang="en-US" sz="1800" dirty="0">
                <a:latin typeface="Calibri" pitchFamily="34" charset="0"/>
              </a:rPr>
              <a:t>User level</a:t>
            </a:r>
          </a:p>
        </p:txBody>
      </p:sp>
      <p:sp>
        <p:nvSpPr>
          <p:cNvPr id="9" name="Right Arrow 8"/>
          <p:cNvSpPr/>
          <p:nvPr/>
        </p:nvSpPr>
        <p:spPr bwMode="auto">
          <a:xfrm rot="5233810">
            <a:off x="703166" y="4570333"/>
            <a:ext cx="2847712" cy="719409"/>
          </a:xfrm>
          <a:prstGeom prst="rightArrow">
            <a:avLst/>
          </a:prstGeom>
          <a:solidFill>
            <a:srgbClr val="FFC000"/>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Sends to C</a:t>
            </a:r>
          </a:p>
        </p:txBody>
      </p:sp>
      <p:sp>
        <p:nvSpPr>
          <p:cNvPr id="10" name="Rectangle 9"/>
          <p:cNvSpPr/>
          <p:nvPr/>
        </p:nvSpPr>
        <p:spPr bwMode="auto">
          <a:xfrm>
            <a:off x="1716212" y="5534025"/>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Pending for A</a:t>
            </a:r>
          </a:p>
        </p:txBody>
      </p:sp>
      <p:sp>
        <p:nvSpPr>
          <p:cNvPr id="14" name="Rectangle 13"/>
          <p:cNvSpPr/>
          <p:nvPr/>
        </p:nvSpPr>
        <p:spPr bwMode="auto">
          <a:xfrm>
            <a:off x="5259512" y="5534025"/>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Blocked for A</a:t>
            </a:r>
          </a:p>
        </p:txBody>
      </p:sp>
      <p:sp>
        <p:nvSpPr>
          <p:cNvPr id="15" name="Rectangle 14"/>
          <p:cNvSpPr/>
          <p:nvPr/>
        </p:nvSpPr>
        <p:spPr bwMode="auto">
          <a:xfrm>
            <a:off x="1716212" y="58864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Pending for B</a:t>
            </a:r>
          </a:p>
        </p:txBody>
      </p:sp>
      <p:sp>
        <p:nvSpPr>
          <p:cNvPr id="16" name="Rectangle 15"/>
          <p:cNvSpPr/>
          <p:nvPr/>
        </p:nvSpPr>
        <p:spPr bwMode="auto">
          <a:xfrm>
            <a:off x="5259512" y="58864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Blocked for B</a:t>
            </a:r>
          </a:p>
        </p:txBody>
      </p:sp>
      <p:sp>
        <p:nvSpPr>
          <p:cNvPr id="17" name="Rectangle 16"/>
          <p:cNvSpPr/>
          <p:nvPr/>
        </p:nvSpPr>
        <p:spPr bwMode="auto">
          <a:xfrm>
            <a:off x="1716212" y="62293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Pending for C</a:t>
            </a:r>
          </a:p>
        </p:txBody>
      </p:sp>
      <p:sp>
        <p:nvSpPr>
          <p:cNvPr id="18" name="Rectangle 17"/>
          <p:cNvSpPr/>
          <p:nvPr/>
        </p:nvSpPr>
        <p:spPr bwMode="auto">
          <a:xfrm>
            <a:off x="5259512" y="62293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Blocked for C</a:t>
            </a:r>
          </a:p>
        </p:txBody>
      </p:sp>
      <p:cxnSp>
        <p:nvCxnSpPr>
          <p:cNvPr id="20" name="Straight Connector 19"/>
          <p:cNvCxnSpPr/>
          <p:nvPr/>
        </p:nvCxnSpPr>
        <p:spPr bwMode="auto">
          <a:xfrm>
            <a:off x="189547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3" name="Straight Connector 22"/>
          <p:cNvCxnSpPr/>
          <p:nvPr/>
        </p:nvCxnSpPr>
        <p:spPr bwMode="auto">
          <a:xfrm>
            <a:off x="206692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4" name="Straight Connector 23"/>
          <p:cNvCxnSpPr/>
          <p:nvPr/>
        </p:nvCxnSpPr>
        <p:spPr bwMode="auto">
          <a:xfrm>
            <a:off x="2247900"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5" name="Straight Connector 24"/>
          <p:cNvCxnSpPr/>
          <p:nvPr/>
        </p:nvCxnSpPr>
        <p:spPr bwMode="auto">
          <a:xfrm>
            <a:off x="541972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6" name="Straight Connector 25"/>
          <p:cNvCxnSpPr/>
          <p:nvPr/>
        </p:nvCxnSpPr>
        <p:spPr bwMode="auto">
          <a:xfrm>
            <a:off x="559117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7" name="Straight Connector 26"/>
          <p:cNvCxnSpPr/>
          <p:nvPr/>
        </p:nvCxnSpPr>
        <p:spPr bwMode="auto">
          <a:xfrm>
            <a:off x="5772150" y="5534025"/>
            <a:ext cx="0" cy="1038225"/>
          </a:xfrm>
          <a:prstGeom prst="line">
            <a:avLst/>
          </a:prstGeom>
          <a:noFill/>
          <a:ln w="2540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35633434"/>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0" y="1197678"/>
            <a:ext cx="9144001" cy="3583872"/>
          </a:xfrm>
          <a:prstGeom prst="rect">
            <a:avLst/>
          </a:prstGeom>
          <a:solidFill>
            <a:srgbClr val="E9E1C9"/>
          </a:solidFill>
          <a:ln w="25400" cap="flat" cmpd="sng" algn="ctr">
            <a:solidFill>
              <a:schemeClr val="tx1"/>
            </a:solidFill>
            <a:prstDash val="solid"/>
            <a:round/>
            <a:headEnd type="none" w="med" len="med"/>
            <a:tailEnd type="arrow" w="med" len="med"/>
          </a:ln>
          <a:effectLst/>
        </p:spPr>
        <p:txBody>
          <a:bodyPr rtlCol="0" anchor="ctr"/>
          <a:lstStyle/>
          <a:p>
            <a:pPr algn="ctr"/>
            <a:endParaRPr lang="en-US" dirty="0"/>
          </a:p>
        </p:txBody>
      </p:sp>
      <p:sp>
        <p:nvSpPr>
          <p:cNvPr id="547842" name="Rectangle 2"/>
          <p:cNvSpPr>
            <a:spLocks noGrp="1" noChangeArrowheads="1"/>
          </p:cNvSpPr>
          <p:nvPr>
            <p:ph type="title"/>
          </p:nvPr>
        </p:nvSpPr>
        <p:spPr/>
        <p:txBody>
          <a:bodyPr/>
          <a:lstStyle/>
          <a:p>
            <a:r>
              <a:rPr lang="en-US" dirty="0"/>
              <a:t>Signal Concepts: Sending a Signal</a:t>
            </a:r>
          </a:p>
        </p:txBody>
      </p:sp>
      <p:sp>
        <p:nvSpPr>
          <p:cNvPr id="2" name="Rectangle 1"/>
          <p:cNvSpPr/>
          <p:nvPr/>
        </p:nvSpPr>
        <p:spPr bwMode="auto">
          <a:xfrm>
            <a:off x="238125" y="2714625"/>
            <a:ext cx="2857500" cy="1314450"/>
          </a:xfrm>
          <a:prstGeom prst="rect">
            <a:avLst/>
          </a:prstGeom>
          <a:solidFill>
            <a:schemeClr val="bg1"/>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Process A</a:t>
            </a:r>
          </a:p>
        </p:txBody>
      </p:sp>
      <p:sp>
        <p:nvSpPr>
          <p:cNvPr id="5" name="Rectangle 4"/>
          <p:cNvSpPr/>
          <p:nvPr/>
        </p:nvSpPr>
        <p:spPr bwMode="auto">
          <a:xfrm>
            <a:off x="3095625" y="1276350"/>
            <a:ext cx="2857500" cy="1314450"/>
          </a:xfrm>
          <a:prstGeom prst="rect">
            <a:avLst/>
          </a:prstGeom>
          <a:solidFill>
            <a:srgbClr val="00B050"/>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Process B</a:t>
            </a:r>
          </a:p>
        </p:txBody>
      </p:sp>
      <p:sp>
        <p:nvSpPr>
          <p:cNvPr id="6" name="Rectangle 5"/>
          <p:cNvSpPr/>
          <p:nvPr/>
        </p:nvSpPr>
        <p:spPr bwMode="auto">
          <a:xfrm>
            <a:off x="6172200" y="3219450"/>
            <a:ext cx="2857500" cy="1314450"/>
          </a:xfrm>
          <a:prstGeom prst="rect">
            <a:avLst/>
          </a:prstGeom>
          <a:solidFill>
            <a:schemeClr val="bg1"/>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Process C</a:t>
            </a:r>
          </a:p>
        </p:txBody>
      </p:sp>
      <p:sp>
        <p:nvSpPr>
          <p:cNvPr id="7" name="Rectangle 6"/>
          <p:cNvSpPr/>
          <p:nvPr/>
        </p:nvSpPr>
        <p:spPr bwMode="auto">
          <a:xfrm>
            <a:off x="1" y="4686300"/>
            <a:ext cx="9144000" cy="2171700"/>
          </a:xfrm>
          <a:prstGeom prst="rect">
            <a:avLst/>
          </a:prstGeom>
          <a:solidFill>
            <a:srgbClr val="F1C7C7"/>
          </a:solidFill>
          <a:ln w="25400" cap="flat" cmpd="sng" algn="ctr">
            <a:solidFill>
              <a:schemeClr val="tx1"/>
            </a:solidFill>
            <a:prstDash val="solid"/>
            <a:round/>
            <a:headEnd type="none" w="med" len="med"/>
            <a:tailEnd type="arrow" w="med" len="med"/>
          </a:ln>
          <a:effectLst/>
        </p:spPr>
        <p:txBody>
          <a:bodyPr rtlCol="0" anchor="ctr"/>
          <a:lstStyle/>
          <a:p>
            <a:pPr algn="ctr"/>
            <a:endParaRPr lang="en-US"/>
          </a:p>
        </p:txBody>
      </p:sp>
      <p:sp>
        <p:nvSpPr>
          <p:cNvPr id="8" name="TextBox 7"/>
          <p:cNvSpPr txBox="1"/>
          <p:nvPr/>
        </p:nvSpPr>
        <p:spPr>
          <a:xfrm>
            <a:off x="8353424" y="4821793"/>
            <a:ext cx="781111" cy="369332"/>
          </a:xfrm>
          <a:prstGeom prst="rect">
            <a:avLst/>
          </a:prstGeom>
          <a:noFill/>
        </p:spPr>
        <p:txBody>
          <a:bodyPr wrap="none" rtlCol="0">
            <a:spAutoFit/>
          </a:bodyPr>
          <a:lstStyle/>
          <a:p>
            <a:r>
              <a:rPr lang="en-US" sz="1800" dirty="0">
                <a:latin typeface="Calibri" pitchFamily="34" charset="0"/>
              </a:rPr>
              <a:t>kernel</a:t>
            </a:r>
          </a:p>
        </p:txBody>
      </p:sp>
      <p:sp>
        <p:nvSpPr>
          <p:cNvPr id="11" name="TextBox 10"/>
          <p:cNvSpPr txBox="1"/>
          <p:nvPr/>
        </p:nvSpPr>
        <p:spPr>
          <a:xfrm>
            <a:off x="8018436" y="1276350"/>
            <a:ext cx="1125565" cy="369332"/>
          </a:xfrm>
          <a:prstGeom prst="rect">
            <a:avLst/>
          </a:prstGeom>
          <a:noFill/>
        </p:spPr>
        <p:txBody>
          <a:bodyPr wrap="none" rtlCol="0">
            <a:spAutoFit/>
          </a:bodyPr>
          <a:lstStyle/>
          <a:p>
            <a:r>
              <a:rPr lang="en-US" sz="1800" dirty="0">
                <a:latin typeface="Calibri" pitchFamily="34" charset="0"/>
              </a:rPr>
              <a:t>User level</a:t>
            </a:r>
          </a:p>
        </p:txBody>
      </p:sp>
      <p:sp>
        <p:nvSpPr>
          <p:cNvPr id="10" name="Rectangle 9"/>
          <p:cNvSpPr/>
          <p:nvPr/>
        </p:nvSpPr>
        <p:spPr bwMode="auto">
          <a:xfrm>
            <a:off x="1716212" y="5534025"/>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Pending for A</a:t>
            </a:r>
          </a:p>
        </p:txBody>
      </p:sp>
      <p:sp>
        <p:nvSpPr>
          <p:cNvPr id="14" name="Rectangle 13"/>
          <p:cNvSpPr/>
          <p:nvPr/>
        </p:nvSpPr>
        <p:spPr bwMode="auto">
          <a:xfrm>
            <a:off x="5259512" y="5534025"/>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Blocked for A</a:t>
            </a:r>
          </a:p>
        </p:txBody>
      </p:sp>
      <p:sp>
        <p:nvSpPr>
          <p:cNvPr id="15" name="Rectangle 14"/>
          <p:cNvSpPr/>
          <p:nvPr/>
        </p:nvSpPr>
        <p:spPr bwMode="auto">
          <a:xfrm>
            <a:off x="1716212" y="58864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Pending for B</a:t>
            </a:r>
          </a:p>
        </p:txBody>
      </p:sp>
      <p:sp>
        <p:nvSpPr>
          <p:cNvPr id="16" name="Rectangle 15"/>
          <p:cNvSpPr/>
          <p:nvPr/>
        </p:nvSpPr>
        <p:spPr bwMode="auto">
          <a:xfrm>
            <a:off x="5259512" y="58864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Blocked for B</a:t>
            </a:r>
          </a:p>
        </p:txBody>
      </p:sp>
      <p:sp>
        <p:nvSpPr>
          <p:cNvPr id="17" name="Rectangle 16"/>
          <p:cNvSpPr/>
          <p:nvPr/>
        </p:nvSpPr>
        <p:spPr bwMode="auto">
          <a:xfrm>
            <a:off x="1716212" y="62293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Pending for C</a:t>
            </a:r>
          </a:p>
        </p:txBody>
      </p:sp>
      <p:sp>
        <p:nvSpPr>
          <p:cNvPr id="18" name="Rectangle 17"/>
          <p:cNvSpPr/>
          <p:nvPr/>
        </p:nvSpPr>
        <p:spPr bwMode="auto">
          <a:xfrm>
            <a:off x="5259512" y="62293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Blocked for C</a:t>
            </a:r>
          </a:p>
        </p:txBody>
      </p:sp>
      <p:cxnSp>
        <p:nvCxnSpPr>
          <p:cNvPr id="20" name="Straight Connector 19"/>
          <p:cNvCxnSpPr/>
          <p:nvPr/>
        </p:nvCxnSpPr>
        <p:spPr bwMode="auto">
          <a:xfrm>
            <a:off x="189547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3" name="Straight Connector 22"/>
          <p:cNvCxnSpPr/>
          <p:nvPr/>
        </p:nvCxnSpPr>
        <p:spPr bwMode="auto">
          <a:xfrm>
            <a:off x="206692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4" name="Straight Connector 23"/>
          <p:cNvCxnSpPr/>
          <p:nvPr/>
        </p:nvCxnSpPr>
        <p:spPr bwMode="auto">
          <a:xfrm>
            <a:off x="2247900"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5" name="Straight Connector 24"/>
          <p:cNvCxnSpPr/>
          <p:nvPr/>
        </p:nvCxnSpPr>
        <p:spPr bwMode="auto">
          <a:xfrm>
            <a:off x="541972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6" name="Straight Connector 25"/>
          <p:cNvCxnSpPr/>
          <p:nvPr/>
        </p:nvCxnSpPr>
        <p:spPr bwMode="auto">
          <a:xfrm>
            <a:off x="559117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7" name="Straight Connector 26"/>
          <p:cNvCxnSpPr/>
          <p:nvPr/>
        </p:nvCxnSpPr>
        <p:spPr bwMode="auto">
          <a:xfrm>
            <a:off x="5772150" y="5534025"/>
            <a:ext cx="0" cy="1038225"/>
          </a:xfrm>
          <a:prstGeom prst="line">
            <a:avLst/>
          </a:prstGeom>
          <a:noFill/>
          <a:ln w="25400" cap="flat" cmpd="sng" algn="ctr">
            <a:solidFill>
              <a:schemeClr val="tx1"/>
            </a:solidFill>
            <a:prstDash val="solid"/>
            <a:round/>
            <a:headEnd type="none" w="med" len="med"/>
            <a:tailEnd type="none" w="med" len="med"/>
          </a:ln>
          <a:effectLst/>
        </p:spPr>
      </p:cxnSp>
      <p:sp>
        <p:nvSpPr>
          <p:cNvPr id="3" name="TextBox 2"/>
          <p:cNvSpPr txBox="1"/>
          <p:nvPr/>
        </p:nvSpPr>
        <p:spPr>
          <a:xfrm>
            <a:off x="2005012" y="6202918"/>
            <a:ext cx="200025" cy="369332"/>
          </a:xfrm>
          <a:prstGeom prst="rect">
            <a:avLst/>
          </a:prstGeom>
          <a:noFill/>
        </p:spPr>
        <p:txBody>
          <a:bodyPr wrap="square" rtlCol="0">
            <a:spAutoFit/>
          </a:bodyPr>
          <a:lstStyle/>
          <a:p>
            <a:r>
              <a:rPr lang="en-US" sz="1800" dirty="0">
                <a:latin typeface="Calibri" pitchFamily="34" charset="0"/>
              </a:rPr>
              <a:t>1</a:t>
            </a:r>
          </a:p>
        </p:txBody>
      </p:sp>
    </p:spTree>
    <p:extLst>
      <p:ext uri="{BB962C8B-B14F-4D97-AF65-F5344CB8AC3E}">
        <p14:creationId xmlns:p14="http://schemas.microsoft.com/office/powerpoint/2010/main" val="121704486"/>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1" y="1197678"/>
            <a:ext cx="9144000" cy="3583872"/>
          </a:xfrm>
          <a:prstGeom prst="rect">
            <a:avLst/>
          </a:prstGeom>
          <a:solidFill>
            <a:srgbClr val="E9E1C9"/>
          </a:solidFill>
          <a:ln w="25400" cap="flat" cmpd="sng" algn="ctr">
            <a:solidFill>
              <a:schemeClr val="tx1"/>
            </a:solidFill>
            <a:prstDash val="solid"/>
            <a:round/>
            <a:headEnd type="none" w="med" len="med"/>
            <a:tailEnd type="arrow" w="med" len="med"/>
          </a:ln>
          <a:effectLst/>
        </p:spPr>
        <p:txBody>
          <a:bodyPr rtlCol="0" anchor="ctr"/>
          <a:lstStyle/>
          <a:p>
            <a:pPr algn="ctr"/>
            <a:endParaRPr lang="en-US" dirty="0"/>
          </a:p>
        </p:txBody>
      </p:sp>
      <p:sp>
        <p:nvSpPr>
          <p:cNvPr id="547842" name="Rectangle 2"/>
          <p:cNvSpPr>
            <a:spLocks noGrp="1" noChangeArrowheads="1"/>
          </p:cNvSpPr>
          <p:nvPr>
            <p:ph type="title"/>
          </p:nvPr>
        </p:nvSpPr>
        <p:spPr/>
        <p:txBody>
          <a:bodyPr/>
          <a:lstStyle/>
          <a:p>
            <a:r>
              <a:rPr lang="en-US" dirty="0"/>
              <a:t>Signal Concepts: Sending a Signal</a:t>
            </a:r>
          </a:p>
        </p:txBody>
      </p:sp>
      <p:sp>
        <p:nvSpPr>
          <p:cNvPr id="2" name="Rectangle 1"/>
          <p:cNvSpPr/>
          <p:nvPr/>
        </p:nvSpPr>
        <p:spPr bwMode="auto">
          <a:xfrm>
            <a:off x="238125" y="2714625"/>
            <a:ext cx="2857500" cy="1314450"/>
          </a:xfrm>
          <a:prstGeom prst="rect">
            <a:avLst/>
          </a:prstGeom>
          <a:solidFill>
            <a:schemeClr val="bg1"/>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Process A</a:t>
            </a:r>
          </a:p>
        </p:txBody>
      </p:sp>
      <p:sp>
        <p:nvSpPr>
          <p:cNvPr id="5" name="Rectangle 4"/>
          <p:cNvSpPr/>
          <p:nvPr/>
        </p:nvSpPr>
        <p:spPr bwMode="auto">
          <a:xfrm>
            <a:off x="3095625" y="1276350"/>
            <a:ext cx="2857500" cy="1314450"/>
          </a:xfrm>
          <a:prstGeom prst="rect">
            <a:avLst/>
          </a:prstGeom>
          <a:solidFill>
            <a:schemeClr val="bg1"/>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Process B</a:t>
            </a:r>
          </a:p>
        </p:txBody>
      </p:sp>
      <p:sp>
        <p:nvSpPr>
          <p:cNvPr id="6" name="Rectangle 5"/>
          <p:cNvSpPr/>
          <p:nvPr/>
        </p:nvSpPr>
        <p:spPr bwMode="auto">
          <a:xfrm>
            <a:off x="6172200" y="3219450"/>
            <a:ext cx="2857500" cy="1314450"/>
          </a:xfrm>
          <a:prstGeom prst="rect">
            <a:avLst/>
          </a:prstGeom>
          <a:solidFill>
            <a:srgbClr val="00B050"/>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Process C</a:t>
            </a:r>
          </a:p>
        </p:txBody>
      </p:sp>
      <p:sp>
        <p:nvSpPr>
          <p:cNvPr id="7" name="Rectangle 6"/>
          <p:cNvSpPr/>
          <p:nvPr/>
        </p:nvSpPr>
        <p:spPr bwMode="auto">
          <a:xfrm>
            <a:off x="1" y="4686300"/>
            <a:ext cx="9144000" cy="2171700"/>
          </a:xfrm>
          <a:prstGeom prst="rect">
            <a:avLst/>
          </a:prstGeom>
          <a:solidFill>
            <a:srgbClr val="F1C7C7"/>
          </a:solidFill>
          <a:ln w="25400" cap="flat" cmpd="sng" algn="ctr">
            <a:solidFill>
              <a:schemeClr val="tx1"/>
            </a:solidFill>
            <a:prstDash val="solid"/>
            <a:round/>
            <a:headEnd type="none" w="med" len="med"/>
            <a:tailEnd type="arrow" w="med" len="med"/>
          </a:ln>
          <a:effectLst/>
        </p:spPr>
        <p:txBody>
          <a:bodyPr rtlCol="0" anchor="ctr"/>
          <a:lstStyle/>
          <a:p>
            <a:pPr algn="ctr"/>
            <a:endParaRPr lang="en-US"/>
          </a:p>
        </p:txBody>
      </p:sp>
      <p:sp>
        <p:nvSpPr>
          <p:cNvPr id="8" name="TextBox 7"/>
          <p:cNvSpPr txBox="1"/>
          <p:nvPr/>
        </p:nvSpPr>
        <p:spPr>
          <a:xfrm>
            <a:off x="8343571" y="4749284"/>
            <a:ext cx="781111" cy="369332"/>
          </a:xfrm>
          <a:prstGeom prst="rect">
            <a:avLst/>
          </a:prstGeom>
          <a:noFill/>
        </p:spPr>
        <p:txBody>
          <a:bodyPr wrap="none" rtlCol="0">
            <a:spAutoFit/>
          </a:bodyPr>
          <a:lstStyle/>
          <a:p>
            <a:r>
              <a:rPr lang="en-US" sz="1800" dirty="0">
                <a:latin typeface="Calibri" pitchFamily="34" charset="0"/>
              </a:rPr>
              <a:t>kernel</a:t>
            </a:r>
          </a:p>
        </p:txBody>
      </p:sp>
      <p:sp>
        <p:nvSpPr>
          <p:cNvPr id="11" name="TextBox 10"/>
          <p:cNvSpPr txBox="1"/>
          <p:nvPr/>
        </p:nvSpPr>
        <p:spPr>
          <a:xfrm>
            <a:off x="7999117" y="1290473"/>
            <a:ext cx="1125565" cy="369332"/>
          </a:xfrm>
          <a:prstGeom prst="rect">
            <a:avLst/>
          </a:prstGeom>
          <a:noFill/>
        </p:spPr>
        <p:txBody>
          <a:bodyPr wrap="none" rtlCol="0">
            <a:spAutoFit/>
          </a:bodyPr>
          <a:lstStyle/>
          <a:p>
            <a:r>
              <a:rPr lang="en-US" sz="1800" dirty="0">
                <a:latin typeface="Calibri" pitchFamily="34" charset="0"/>
              </a:rPr>
              <a:t>User level</a:t>
            </a:r>
          </a:p>
        </p:txBody>
      </p:sp>
      <p:sp>
        <p:nvSpPr>
          <p:cNvPr id="10" name="Rectangle 9"/>
          <p:cNvSpPr/>
          <p:nvPr/>
        </p:nvSpPr>
        <p:spPr bwMode="auto">
          <a:xfrm>
            <a:off x="1716212" y="5534025"/>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Pending for A</a:t>
            </a:r>
          </a:p>
        </p:txBody>
      </p:sp>
      <p:sp>
        <p:nvSpPr>
          <p:cNvPr id="14" name="Rectangle 13"/>
          <p:cNvSpPr/>
          <p:nvPr/>
        </p:nvSpPr>
        <p:spPr bwMode="auto">
          <a:xfrm>
            <a:off x="5259512" y="5534025"/>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Blocked for A</a:t>
            </a:r>
          </a:p>
        </p:txBody>
      </p:sp>
      <p:sp>
        <p:nvSpPr>
          <p:cNvPr id="15" name="Rectangle 14"/>
          <p:cNvSpPr/>
          <p:nvPr/>
        </p:nvSpPr>
        <p:spPr bwMode="auto">
          <a:xfrm>
            <a:off x="1716212" y="58864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Pending for B</a:t>
            </a:r>
          </a:p>
        </p:txBody>
      </p:sp>
      <p:sp>
        <p:nvSpPr>
          <p:cNvPr id="16" name="Rectangle 15"/>
          <p:cNvSpPr/>
          <p:nvPr/>
        </p:nvSpPr>
        <p:spPr bwMode="auto">
          <a:xfrm>
            <a:off x="5259512" y="58864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Blocked for B</a:t>
            </a:r>
          </a:p>
        </p:txBody>
      </p:sp>
      <p:sp>
        <p:nvSpPr>
          <p:cNvPr id="17" name="Rectangle 16"/>
          <p:cNvSpPr/>
          <p:nvPr/>
        </p:nvSpPr>
        <p:spPr bwMode="auto">
          <a:xfrm>
            <a:off x="1716212" y="62293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Pending for C</a:t>
            </a:r>
          </a:p>
        </p:txBody>
      </p:sp>
      <p:sp>
        <p:nvSpPr>
          <p:cNvPr id="18" name="Rectangle 17"/>
          <p:cNvSpPr/>
          <p:nvPr/>
        </p:nvSpPr>
        <p:spPr bwMode="auto">
          <a:xfrm>
            <a:off x="5259512" y="62293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Blocked for C</a:t>
            </a:r>
          </a:p>
        </p:txBody>
      </p:sp>
      <p:cxnSp>
        <p:nvCxnSpPr>
          <p:cNvPr id="20" name="Straight Connector 19"/>
          <p:cNvCxnSpPr/>
          <p:nvPr/>
        </p:nvCxnSpPr>
        <p:spPr bwMode="auto">
          <a:xfrm>
            <a:off x="189547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3" name="Straight Connector 22"/>
          <p:cNvCxnSpPr/>
          <p:nvPr/>
        </p:nvCxnSpPr>
        <p:spPr bwMode="auto">
          <a:xfrm>
            <a:off x="206692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4" name="Straight Connector 23"/>
          <p:cNvCxnSpPr/>
          <p:nvPr/>
        </p:nvCxnSpPr>
        <p:spPr bwMode="auto">
          <a:xfrm>
            <a:off x="2247900"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5" name="Straight Connector 24"/>
          <p:cNvCxnSpPr/>
          <p:nvPr/>
        </p:nvCxnSpPr>
        <p:spPr bwMode="auto">
          <a:xfrm>
            <a:off x="541972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6" name="Straight Connector 25"/>
          <p:cNvCxnSpPr/>
          <p:nvPr/>
        </p:nvCxnSpPr>
        <p:spPr bwMode="auto">
          <a:xfrm>
            <a:off x="559117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7" name="Straight Connector 26"/>
          <p:cNvCxnSpPr/>
          <p:nvPr/>
        </p:nvCxnSpPr>
        <p:spPr bwMode="auto">
          <a:xfrm>
            <a:off x="5772150" y="5534025"/>
            <a:ext cx="0" cy="1038225"/>
          </a:xfrm>
          <a:prstGeom prst="line">
            <a:avLst/>
          </a:prstGeom>
          <a:noFill/>
          <a:ln w="25400" cap="flat" cmpd="sng" algn="ctr">
            <a:solidFill>
              <a:schemeClr val="tx1"/>
            </a:solidFill>
            <a:prstDash val="solid"/>
            <a:round/>
            <a:headEnd type="none" w="med" len="med"/>
            <a:tailEnd type="none" w="med" len="med"/>
          </a:ln>
          <a:effectLst/>
        </p:spPr>
      </p:cxnSp>
      <p:sp>
        <p:nvSpPr>
          <p:cNvPr id="3" name="TextBox 2"/>
          <p:cNvSpPr txBox="1"/>
          <p:nvPr/>
        </p:nvSpPr>
        <p:spPr>
          <a:xfrm>
            <a:off x="2005012" y="6202918"/>
            <a:ext cx="200025" cy="369332"/>
          </a:xfrm>
          <a:prstGeom prst="rect">
            <a:avLst/>
          </a:prstGeom>
          <a:noFill/>
        </p:spPr>
        <p:txBody>
          <a:bodyPr wrap="square" rtlCol="0">
            <a:spAutoFit/>
          </a:bodyPr>
          <a:lstStyle/>
          <a:p>
            <a:r>
              <a:rPr lang="en-US" sz="1800" dirty="0">
                <a:latin typeface="Calibri" pitchFamily="34" charset="0"/>
              </a:rPr>
              <a:t>1</a:t>
            </a:r>
          </a:p>
        </p:txBody>
      </p:sp>
      <p:sp>
        <p:nvSpPr>
          <p:cNvPr id="28" name="Right Arrow 27"/>
          <p:cNvSpPr/>
          <p:nvPr/>
        </p:nvSpPr>
        <p:spPr bwMode="auto">
          <a:xfrm rot="20015907">
            <a:off x="1987298" y="4960167"/>
            <a:ext cx="4593911" cy="719409"/>
          </a:xfrm>
          <a:prstGeom prst="rightArrow">
            <a:avLst/>
          </a:prstGeom>
          <a:solidFill>
            <a:srgbClr val="FFC000"/>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Received by C</a:t>
            </a:r>
          </a:p>
        </p:txBody>
      </p:sp>
    </p:spTree>
    <p:extLst>
      <p:ext uri="{BB962C8B-B14F-4D97-AF65-F5344CB8AC3E}">
        <p14:creationId xmlns:p14="http://schemas.microsoft.com/office/powerpoint/2010/main" val="238381181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8930" name="Rectangle 2"/>
          <p:cNvSpPr>
            <a:spLocks noGrp="1" noChangeArrowheads="1"/>
          </p:cNvSpPr>
          <p:nvPr>
            <p:ph type="title"/>
          </p:nvPr>
        </p:nvSpPr>
        <p:spPr/>
        <p:txBody>
          <a:bodyPr/>
          <a:lstStyle/>
          <a:p>
            <a:r>
              <a:rPr lang="en-US" dirty="0"/>
              <a:t>Review (cont.)</a:t>
            </a:r>
          </a:p>
        </p:txBody>
      </p:sp>
      <p:sp>
        <p:nvSpPr>
          <p:cNvPr id="508931" name="Rectangle 3"/>
          <p:cNvSpPr>
            <a:spLocks noGrp="1" noChangeArrowheads="1"/>
          </p:cNvSpPr>
          <p:nvPr>
            <p:ph type="body" idx="1"/>
          </p:nvPr>
        </p:nvSpPr>
        <p:spPr/>
        <p:txBody>
          <a:bodyPr/>
          <a:lstStyle/>
          <a:p>
            <a:r>
              <a:rPr lang="en-US" dirty="0"/>
              <a:t>Spawning processes</a:t>
            </a:r>
          </a:p>
          <a:p>
            <a:pPr lvl="1"/>
            <a:r>
              <a:rPr lang="en-US" dirty="0"/>
              <a:t>Call </a:t>
            </a:r>
            <a:r>
              <a:rPr lang="en-US" dirty="0">
                <a:latin typeface="Courier New"/>
                <a:cs typeface="Courier New"/>
              </a:rPr>
              <a:t>fork</a:t>
            </a:r>
          </a:p>
          <a:p>
            <a:pPr lvl="1"/>
            <a:r>
              <a:rPr lang="en-US" dirty="0"/>
              <a:t>One call, two returns</a:t>
            </a:r>
          </a:p>
          <a:p>
            <a:r>
              <a:rPr lang="en-US" dirty="0"/>
              <a:t>Process completion</a:t>
            </a:r>
          </a:p>
          <a:p>
            <a:pPr lvl="1"/>
            <a:r>
              <a:rPr lang="en-US" dirty="0"/>
              <a:t>Call </a:t>
            </a:r>
            <a:r>
              <a:rPr lang="en-US" dirty="0">
                <a:latin typeface="Courier New"/>
                <a:cs typeface="Courier New"/>
              </a:rPr>
              <a:t>exit</a:t>
            </a:r>
          </a:p>
          <a:p>
            <a:pPr lvl="1"/>
            <a:r>
              <a:rPr lang="en-US" dirty="0"/>
              <a:t>One call, no return</a:t>
            </a:r>
          </a:p>
          <a:p>
            <a:r>
              <a:rPr lang="en-US" dirty="0"/>
              <a:t>Reaping and waiting for processes</a:t>
            </a:r>
          </a:p>
          <a:p>
            <a:pPr lvl="1"/>
            <a:r>
              <a:rPr lang="en-US" dirty="0"/>
              <a:t>Call </a:t>
            </a:r>
            <a:r>
              <a:rPr lang="en-US" dirty="0">
                <a:latin typeface="Courier New"/>
                <a:cs typeface="Courier New"/>
              </a:rPr>
              <a:t>wait</a:t>
            </a:r>
            <a:r>
              <a:rPr lang="en-US" dirty="0"/>
              <a:t> or </a:t>
            </a:r>
            <a:r>
              <a:rPr lang="en-US" dirty="0" err="1">
                <a:latin typeface="Courier New"/>
                <a:cs typeface="Courier New"/>
              </a:rPr>
              <a:t>waitpid</a:t>
            </a:r>
            <a:endParaRPr lang="en-US" dirty="0">
              <a:latin typeface="Courier New"/>
              <a:cs typeface="Courier New"/>
            </a:endParaRPr>
          </a:p>
          <a:p>
            <a:r>
              <a:rPr lang="en-US" dirty="0"/>
              <a:t>Loading and running programs</a:t>
            </a:r>
          </a:p>
          <a:p>
            <a:pPr lvl="1"/>
            <a:r>
              <a:rPr lang="en-US" dirty="0"/>
              <a:t>Call </a:t>
            </a:r>
            <a:r>
              <a:rPr lang="en-US" dirty="0" err="1">
                <a:latin typeface="Courier New"/>
                <a:cs typeface="Courier New"/>
              </a:rPr>
              <a:t>execve</a:t>
            </a:r>
            <a:r>
              <a:rPr lang="en-US" dirty="0"/>
              <a:t> (or variant)</a:t>
            </a:r>
          </a:p>
          <a:p>
            <a:pPr lvl="1"/>
            <a:r>
              <a:rPr lang="en-US" dirty="0"/>
              <a:t>One call, (normally) no return</a:t>
            </a:r>
          </a:p>
        </p:txBody>
      </p:sp>
    </p:spTree>
    <p:extLst>
      <p:ext uri="{BB962C8B-B14F-4D97-AF65-F5344CB8AC3E}">
        <p14:creationId xmlns:p14="http://schemas.microsoft.com/office/powerpoint/2010/main" val="16172786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0" y="1197678"/>
            <a:ext cx="9144001" cy="3583872"/>
          </a:xfrm>
          <a:prstGeom prst="rect">
            <a:avLst/>
          </a:prstGeom>
          <a:solidFill>
            <a:srgbClr val="E9E1C9"/>
          </a:solidFill>
          <a:ln w="25400" cap="flat" cmpd="sng" algn="ctr">
            <a:solidFill>
              <a:schemeClr val="tx1"/>
            </a:solidFill>
            <a:prstDash val="solid"/>
            <a:round/>
            <a:headEnd type="none" w="med" len="med"/>
            <a:tailEnd type="arrow" w="med" len="med"/>
          </a:ln>
          <a:effectLst/>
        </p:spPr>
        <p:txBody>
          <a:bodyPr rtlCol="0" anchor="ctr"/>
          <a:lstStyle/>
          <a:p>
            <a:pPr algn="ctr"/>
            <a:endParaRPr lang="en-US" dirty="0"/>
          </a:p>
        </p:txBody>
      </p:sp>
      <p:sp>
        <p:nvSpPr>
          <p:cNvPr id="547842" name="Rectangle 2"/>
          <p:cNvSpPr>
            <a:spLocks noGrp="1" noChangeArrowheads="1"/>
          </p:cNvSpPr>
          <p:nvPr>
            <p:ph type="title"/>
          </p:nvPr>
        </p:nvSpPr>
        <p:spPr/>
        <p:txBody>
          <a:bodyPr/>
          <a:lstStyle/>
          <a:p>
            <a:r>
              <a:rPr lang="en-US" dirty="0"/>
              <a:t>Signal Concepts: Sending a Signal</a:t>
            </a:r>
          </a:p>
        </p:txBody>
      </p:sp>
      <p:sp>
        <p:nvSpPr>
          <p:cNvPr id="2" name="Rectangle 1"/>
          <p:cNvSpPr/>
          <p:nvPr/>
        </p:nvSpPr>
        <p:spPr bwMode="auto">
          <a:xfrm>
            <a:off x="238125" y="2714625"/>
            <a:ext cx="2857500" cy="1314450"/>
          </a:xfrm>
          <a:prstGeom prst="rect">
            <a:avLst/>
          </a:prstGeom>
          <a:solidFill>
            <a:schemeClr val="bg1"/>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Process A</a:t>
            </a:r>
          </a:p>
        </p:txBody>
      </p:sp>
      <p:sp>
        <p:nvSpPr>
          <p:cNvPr id="5" name="Rectangle 4"/>
          <p:cNvSpPr/>
          <p:nvPr/>
        </p:nvSpPr>
        <p:spPr bwMode="auto">
          <a:xfrm>
            <a:off x="3095625" y="1276350"/>
            <a:ext cx="2857500" cy="1314450"/>
          </a:xfrm>
          <a:prstGeom prst="rect">
            <a:avLst/>
          </a:prstGeom>
          <a:solidFill>
            <a:schemeClr val="bg1"/>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Process B</a:t>
            </a:r>
          </a:p>
        </p:txBody>
      </p:sp>
      <p:sp>
        <p:nvSpPr>
          <p:cNvPr id="6" name="Rectangle 5"/>
          <p:cNvSpPr/>
          <p:nvPr/>
        </p:nvSpPr>
        <p:spPr bwMode="auto">
          <a:xfrm>
            <a:off x="6172200" y="3219450"/>
            <a:ext cx="2857500" cy="1314450"/>
          </a:xfrm>
          <a:prstGeom prst="rect">
            <a:avLst/>
          </a:prstGeom>
          <a:solidFill>
            <a:schemeClr val="bg1"/>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Process C</a:t>
            </a:r>
          </a:p>
        </p:txBody>
      </p:sp>
      <p:sp>
        <p:nvSpPr>
          <p:cNvPr id="7" name="Rectangle 6"/>
          <p:cNvSpPr/>
          <p:nvPr/>
        </p:nvSpPr>
        <p:spPr bwMode="auto">
          <a:xfrm>
            <a:off x="1" y="4686300"/>
            <a:ext cx="9144000" cy="2171700"/>
          </a:xfrm>
          <a:prstGeom prst="rect">
            <a:avLst/>
          </a:prstGeom>
          <a:solidFill>
            <a:srgbClr val="F1C7C7"/>
          </a:solidFill>
          <a:ln w="25400" cap="flat" cmpd="sng" algn="ctr">
            <a:solidFill>
              <a:schemeClr val="tx1"/>
            </a:solidFill>
            <a:prstDash val="solid"/>
            <a:round/>
            <a:headEnd type="none" w="med" len="med"/>
            <a:tailEnd type="arrow" w="med" len="med"/>
          </a:ln>
          <a:effectLst/>
        </p:spPr>
        <p:txBody>
          <a:bodyPr rtlCol="0" anchor="ctr"/>
          <a:lstStyle/>
          <a:p>
            <a:pPr algn="ctr"/>
            <a:endParaRPr lang="en-US"/>
          </a:p>
        </p:txBody>
      </p:sp>
      <p:sp>
        <p:nvSpPr>
          <p:cNvPr id="8" name="TextBox 7"/>
          <p:cNvSpPr txBox="1"/>
          <p:nvPr/>
        </p:nvSpPr>
        <p:spPr>
          <a:xfrm>
            <a:off x="8353424" y="4860222"/>
            <a:ext cx="781111" cy="369332"/>
          </a:xfrm>
          <a:prstGeom prst="rect">
            <a:avLst/>
          </a:prstGeom>
          <a:noFill/>
        </p:spPr>
        <p:txBody>
          <a:bodyPr wrap="none" rtlCol="0">
            <a:spAutoFit/>
          </a:bodyPr>
          <a:lstStyle/>
          <a:p>
            <a:r>
              <a:rPr lang="en-US" sz="1800" dirty="0">
                <a:latin typeface="Calibri" pitchFamily="34" charset="0"/>
              </a:rPr>
              <a:t>kernel</a:t>
            </a:r>
          </a:p>
        </p:txBody>
      </p:sp>
      <p:sp>
        <p:nvSpPr>
          <p:cNvPr id="11" name="TextBox 10"/>
          <p:cNvSpPr txBox="1"/>
          <p:nvPr/>
        </p:nvSpPr>
        <p:spPr>
          <a:xfrm>
            <a:off x="8008970" y="1290473"/>
            <a:ext cx="1125565" cy="369332"/>
          </a:xfrm>
          <a:prstGeom prst="rect">
            <a:avLst/>
          </a:prstGeom>
          <a:noFill/>
        </p:spPr>
        <p:txBody>
          <a:bodyPr wrap="none" rtlCol="0">
            <a:spAutoFit/>
          </a:bodyPr>
          <a:lstStyle/>
          <a:p>
            <a:r>
              <a:rPr lang="en-US" sz="1800" dirty="0">
                <a:latin typeface="Calibri" pitchFamily="34" charset="0"/>
              </a:rPr>
              <a:t>User level</a:t>
            </a:r>
          </a:p>
        </p:txBody>
      </p:sp>
      <p:sp>
        <p:nvSpPr>
          <p:cNvPr id="10" name="Rectangle 9"/>
          <p:cNvSpPr/>
          <p:nvPr/>
        </p:nvSpPr>
        <p:spPr bwMode="auto">
          <a:xfrm>
            <a:off x="1716212" y="5534025"/>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Pending for A</a:t>
            </a:r>
          </a:p>
        </p:txBody>
      </p:sp>
      <p:sp>
        <p:nvSpPr>
          <p:cNvPr id="14" name="Rectangle 13"/>
          <p:cNvSpPr/>
          <p:nvPr/>
        </p:nvSpPr>
        <p:spPr bwMode="auto">
          <a:xfrm>
            <a:off x="5259512" y="5534025"/>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Blocked for A</a:t>
            </a:r>
          </a:p>
        </p:txBody>
      </p:sp>
      <p:sp>
        <p:nvSpPr>
          <p:cNvPr id="15" name="Rectangle 14"/>
          <p:cNvSpPr/>
          <p:nvPr/>
        </p:nvSpPr>
        <p:spPr bwMode="auto">
          <a:xfrm>
            <a:off x="1716212" y="58864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Pending for B</a:t>
            </a:r>
          </a:p>
        </p:txBody>
      </p:sp>
      <p:sp>
        <p:nvSpPr>
          <p:cNvPr id="16" name="Rectangle 15"/>
          <p:cNvSpPr/>
          <p:nvPr/>
        </p:nvSpPr>
        <p:spPr bwMode="auto">
          <a:xfrm>
            <a:off x="5259512" y="58864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Blocked for B</a:t>
            </a:r>
          </a:p>
        </p:txBody>
      </p:sp>
      <p:sp>
        <p:nvSpPr>
          <p:cNvPr id="17" name="Rectangle 16"/>
          <p:cNvSpPr/>
          <p:nvPr/>
        </p:nvSpPr>
        <p:spPr bwMode="auto">
          <a:xfrm>
            <a:off x="1716212" y="62293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Pending for C</a:t>
            </a:r>
          </a:p>
        </p:txBody>
      </p:sp>
      <p:sp>
        <p:nvSpPr>
          <p:cNvPr id="18" name="Rectangle 17"/>
          <p:cNvSpPr/>
          <p:nvPr/>
        </p:nvSpPr>
        <p:spPr bwMode="auto">
          <a:xfrm>
            <a:off x="5259512" y="62293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Blocked for C</a:t>
            </a:r>
          </a:p>
        </p:txBody>
      </p:sp>
      <p:cxnSp>
        <p:nvCxnSpPr>
          <p:cNvPr id="20" name="Straight Connector 19"/>
          <p:cNvCxnSpPr/>
          <p:nvPr/>
        </p:nvCxnSpPr>
        <p:spPr bwMode="auto">
          <a:xfrm>
            <a:off x="189547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3" name="Straight Connector 22"/>
          <p:cNvCxnSpPr/>
          <p:nvPr/>
        </p:nvCxnSpPr>
        <p:spPr bwMode="auto">
          <a:xfrm>
            <a:off x="206692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4" name="Straight Connector 23"/>
          <p:cNvCxnSpPr/>
          <p:nvPr/>
        </p:nvCxnSpPr>
        <p:spPr bwMode="auto">
          <a:xfrm>
            <a:off x="2247900"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5" name="Straight Connector 24"/>
          <p:cNvCxnSpPr/>
          <p:nvPr/>
        </p:nvCxnSpPr>
        <p:spPr bwMode="auto">
          <a:xfrm>
            <a:off x="541972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6" name="Straight Connector 25"/>
          <p:cNvCxnSpPr/>
          <p:nvPr/>
        </p:nvCxnSpPr>
        <p:spPr bwMode="auto">
          <a:xfrm>
            <a:off x="559117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7" name="Straight Connector 26"/>
          <p:cNvCxnSpPr/>
          <p:nvPr/>
        </p:nvCxnSpPr>
        <p:spPr bwMode="auto">
          <a:xfrm>
            <a:off x="5772150" y="5534025"/>
            <a:ext cx="0" cy="1038225"/>
          </a:xfrm>
          <a:prstGeom prst="line">
            <a:avLst/>
          </a:prstGeom>
          <a:noFill/>
          <a:ln w="25400" cap="flat" cmpd="sng" algn="ctr">
            <a:solidFill>
              <a:schemeClr val="tx1"/>
            </a:solidFill>
            <a:prstDash val="solid"/>
            <a:round/>
            <a:headEnd type="none" w="med" len="med"/>
            <a:tailEnd type="none" w="med" len="med"/>
          </a:ln>
          <a:effectLst/>
        </p:spPr>
      </p:cxnSp>
      <p:sp>
        <p:nvSpPr>
          <p:cNvPr id="3" name="TextBox 2"/>
          <p:cNvSpPr txBox="1"/>
          <p:nvPr/>
        </p:nvSpPr>
        <p:spPr>
          <a:xfrm>
            <a:off x="2005012" y="6202918"/>
            <a:ext cx="200025" cy="369332"/>
          </a:xfrm>
          <a:prstGeom prst="rect">
            <a:avLst/>
          </a:prstGeom>
          <a:noFill/>
        </p:spPr>
        <p:txBody>
          <a:bodyPr wrap="square" rtlCol="0">
            <a:spAutoFit/>
          </a:bodyPr>
          <a:lstStyle/>
          <a:p>
            <a:r>
              <a:rPr lang="en-US" sz="1800" dirty="0">
                <a:latin typeface="Calibri" pitchFamily="34" charset="0"/>
              </a:rPr>
              <a:t>0</a:t>
            </a:r>
          </a:p>
        </p:txBody>
      </p:sp>
    </p:spTree>
    <p:extLst>
      <p:ext uri="{BB962C8B-B14F-4D97-AF65-F5344CB8AC3E}">
        <p14:creationId xmlns:p14="http://schemas.microsoft.com/office/powerpoint/2010/main" val="2314040873"/>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8866" name="Rectangle 2"/>
          <p:cNvSpPr>
            <a:spLocks noGrp="1" noChangeArrowheads="1"/>
          </p:cNvSpPr>
          <p:nvPr>
            <p:ph type="title"/>
          </p:nvPr>
        </p:nvSpPr>
        <p:spPr/>
        <p:txBody>
          <a:bodyPr/>
          <a:lstStyle/>
          <a:p>
            <a:r>
              <a:rPr lang="en-US" dirty="0"/>
              <a:t>Signal Concepts: Receiving a Signal</a:t>
            </a:r>
          </a:p>
        </p:txBody>
      </p:sp>
      <p:sp>
        <p:nvSpPr>
          <p:cNvPr id="548867" name="Rectangle 3"/>
          <p:cNvSpPr>
            <a:spLocks noGrp="1" noChangeArrowheads="1"/>
          </p:cNvSpPr>
          <p:nvPr>
            <p:ph type="body" idx="1"/>
          </p:nvPr>
        </p:nvSpPr>
        <p:spPr>
          <a:xfrm>
            <a:off x="396875" y="1143000"/>
            <a:ext cx="8366125" cy="4972050"/>
          </a:xfrm>
        </p:spPr>
        <p:txBody>
          <a:bodyPr/>
          <a:lstStyle/>
          <a:p>
            <a:r>
              <a:rPr lang="en-US" dirty="0"/>
              <a:t>A destination process </a:t>
            </a:r>
            <a:r>
              <a:rPr lang="en-US" i="1" dirty="0">
                <a:solidFill>
                  <a:srgbClr val="C00000"/>
                </a:solidFill>
              </a:rPr>
              <a:t>receives</a:t>
            </a:r>
            <a:r>
              <a:rPr lang="en-US" dirty="0"/>
              <a:t> a signal when it is forced by the kernel to react in some way to the signal</a:t>
            </a:r>
          </a:p>
          <a:p>
            <a:endParaRPr lang="en-US" dirty="0"/>
          </a:p>
          <a:p>
            <a:r>
              <a:rPr lang="en-US" dirty="0"/>
              <a:t>Some possible ways to react:</a:t>
            </a:r>
          </a:p>
          <a:p>
            <a:pPr lvl="1"/>
            <a:r>
              <a:rPr lang="en-US" b="1" i="1" dirty="0">
                <a:solidFill>
                  <a:srgbClr val="C00000"/>
                </a:solidFill>
              </a:rPr>
              <a:t>Ignore</a:t>
            </a:r>
            <a:r>
              <a:rPr lang="en-US" dirty="0"/>
              <a:t> the signal (do nothing)</a:t>
            </a:r>
          </a:p>
          <a:p>
            <a:pPr lvl="1"/>
            <a:r>
              <a:rPr lang="en-US" b="1" i="1" dirty="0">
                <a:solidFill>
                  <a:srgbClr val="C00000"/>
                </a:solidFill>
              </a:rPr>
              <a:t>Terminate</a:t>
            </a:r>
            <a:r>
              <a:rPr lang="en-US" dirty="0"/>
              <a:t> the process (with optional core dump)</a:t>
            </a:r>
          </a:p>
          <a:p>
            <a:pPr lvl="1"/>
            <a:r>
              <a:rPr lang="en-US" b="1" i="1" dirty="0">
                <a:solidFill>
                  <a:srgbClr val="C00000"/>
                </a:solidFill>
              </a:rPr>
              <a:t>Catch</a:t>
            </a:r>
            <a:r>
              <a:rPr lang="en-US" i="1" dirty="0">
                <a:solidFill>
                  <a:srgbClr val="FF3300"/>
                </a:solidFill>
              </a:rPr>
              <a:t> </a:t>
            </a:r>
            <a:r>
              <a:rPr lang="en-US" dirty="0"/>
              <a:t>the signal by executing a user-level function called </a:t>
            </a:r>
            <a:r>
              <a:rPr lang="en-US" b="1" i="1" dirty="0">
                <a:solidFill>
                  <a:srgbClr val="C00000"/>
                </a:solidFill>
              </a:rPr>
              <a:t>signal handler</a:t>
            </a:r>
          </a:p>
          <a:p>
            <a:pPr lvl="2"/>
            <a:r>
              <a:rPr lang="en-US" dirty="0"/>
              <a:t>Akin to a hardware exception handler being called in response to an asynchronous interrupt:</a:t>
            </a:r>
          </a:p>
          <a:p>
            <a:pPr marL="914400" lvl="2" indent="0">
              <a:buNone/>
            </a:pPr>
            <a:endParaRPr lang="en-US" dirty="0"/>
          </a:p>
        </p:txBody>
      </p:sp>
      <p:sp>
        <p:nvSpPr>
          <p:cNvPr id="4" name="Line 93"/>
          <p:cNvSpPr>
            <a:spLocks noChangeShapeType="1"/>
          </p:cNvSpPr>
          <p:nvPr/>
        </p:nvSpPr>
        <p:spPr bwMode="auto">
          <a:xfrm>
            <a:off x="3424238" y="4810118"/>
            <a:ext cx="0" cy="598488"/>
          </a:xfrm>
          <a:prstGeom prst="line">
            <a:avLst/>
          </a:prstGeom>
          <a:noFill/>
          <a:ln w="127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600"/>
          </a:p>
        </p:txBody>
      </p:sp>
      <p:sp>
        <p:nvSpPr>
          <p:cNvPr id="5" name="Line 94"/>
          <p:cNvSpPr>
            <a:spLocks noChangeShapeType="1"/>
          </p:cNvSpPr>
          <p:nvPr/>
        </p:nvSpPr>
        <p:spPr bwMode="auto">
          <a:xfrm>
            <a:off x="3430588" y="5414956"/>
            <a:ext cx="2400300" cy="0"/>
          </a:xfrm>
          <a:prstGeom prst="line">
            <a:avLst/>
          </a:prstGeom>
          <a:noFill/>
          <a:ln w="127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600"/>
          </a:p>
        </p:txBody>
      </p:sp>
      <p:sp>
        <p:nvSpPr>
          <p:cNvPr id="6" name="Line 95"/>
          <p:cNvSpPr>
            <a:spLocks noChangeShapeType="1"/>
          </p:cNvSpPr>
          <p:nvPr/>
        </p:nvSpPr>
        <p:spPr bwMode="auto">
          <a:xfrm flipH="1">
            <a:off x="5829300" y="5421306"/>
            <a:ext cx="0" cy="533400"/>
          </a:xfrm>
          <a:prstGeom prst="line">
            <a:avLst/>
          </a:prstGeom>
          <a:noFill/>
          <a:ln w="127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600"/>
          </a:p>
        </p:txBody>
      </p:sp>
      <p:sp>
        <p:nvSpPr>
          <p:cNvPr id="7" name="Line 96"/>
          <p:cNvSpPr>
            <a:spLocks noChangeShapeType="1"/>
          </p:cNvSpPr>
          <p:nvPr/>
        </p:nvSpPr>
        <p:spPr bwMode="auto">
          <a:xfrm flipH="1" flipV="1">
            <a:off x="3427413" y="5541956"/>
            <a:ext cx="2352675" cy="387350"/>
          </a:xfrm>
          <a:prstGeom prst="line">
            <a:avLst/>
          </a:prstGeom>
          <a:noFill/>
          <a:ln w="127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600"/>
          </a:p>
        </p:txBody>
      </p:sp>
      <p:sp>
        <p:nvSpPr>
          <p:cNvPr id="8" name="Line 97"/>
          <p:cNvSpPr>
            <a:spLocks noChangeShapeType="1"/>
          </p:cNvSpPr>
          <p:nvPr/>
        </p:nvSpPr>
        <p:spPr bwMode="auto">
          <a:xfrm>
            <a:off x="3425825" y="5549893"/>
            <a:ext cx="3175" cy="876300"/>
          </a:xfrm>
          <a:prstGeom prst="line">
            <a:avLst/>
          </a:prstGeom>
          <a:noFill/>
          <a:ln w="127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600"/>
          </a:p>
        </p:txBody>
      </p:sp>
      <p:sp>
        <p:nvSpPr>
          <p:cNvPr id="9" name="Rectangle 98"/>
          <p:cNvSpPr>
            <a:spLocks noChangeArrowheads="1"/>
          </p:cNvSpPr>
          <p:nvPr/>
        </p:nvSpPr>
        <p:spPr bwMode="auto">
          <a:xfrm>
            <a:off x="3613150" y="4813293"/>
            <a:ext cx="2016360" cy="582203"/>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479" tIns="44446" rIns="90479" bIns="44446">
            <a:spAutoFit/>
          </a:bodyPr>
          <a:lstStyle/>
          <a:p>
            <a:r>
              <a:rPr lang="en-US" sz="1600" i="1">
                <a:latin typeface="Helvetica" charset="0"/>
              </a:rPr>
              <a:t>(2) Control passes </a:t>
            </a:r>
          </a:p>
          <a:p>
            <a:r>
              <a:rPr lang="en-US" sz="1600" i="1">
                <a:latin typeface="Helvetica" charset="0"/>
              </a:rPr>
              <a:t>to signal handler </a:t>
            </a:r>
          </a:p>
        </p:txBody>
      </p:sp>
      <p:sp>
        <p:nvSpPr>
          <p:cNvPr id="10" name="Rectangle 99"/>
          <p:cNvSpPr>
            <a:spLocks noChangeArrowheads="1"/>
          </p:cNvSpPr>
          <p:nvPr/>
        </p:nvSpPr>
        <p:spPr bwMode="auto">
          <a:xfrm>
            <a:off x="5899150" y="5397493"/>
            <a:ext cx="1492250" cy="582203"/>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90479" tIns="44446" rIns="90479" bIns="44446">
            <a:spAutoFit/>
          </a:bodyPr>
          <a:lstStyle/>
          <a:p>
            <a:pPr algn="l"/>
            <a:r>
              <a:rPr lang="en-US" sz="1600" i="1">
                <a:latin typeface="Helvetica" charset="0"/>
              </a:rPr>
              <a:t>(3) Signal  handler runs</a:t>
            </a:r>
          </a:p>
        </p:txBody>
      </p:sp>
      <p:sp>
        <p:nvSpPr>
          <p:cNvPr id="11" name="Rectangle 100"/>
          <p:cNvSpPr>
            <a:spLocks noChangeArrowheads="1"/>
          </p:cNvSpPr>
          <p:nvPr/>
        </p:nvSpPr>
        <p:spPr bwMode="auto">
          <a:xfrm>
            <a:off x="3671888" y="5861043"/>
            <a:ext cx="1947832" cy="828424"/>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479" tIns="44446" rIns="90479" bIns="44446">
            <a:spAutoFit/>
          </a:bodyPr>
          <a:lstStyle/>
          <a:p>
            <a:r>
              <a:rPr lang="en-US" sz="1600" i="1">
                <a:latin typeface="Helvetica" charset="0"/>
              </a:rPr>
              <a:t>(4) Signal handler</a:t>
            </a:r>
          </a:p>
          <a:p>
            <a:r>
              <a:rPr lang="en-US" sz="1600" i="1">
                <a:latin typeface="Helvetica" charset="0"/>
              </a:rPr>
              <a:t>returns to </a:t>
            </a:r>
          </a:p>
          <a:p>
            <a:r>
              <a:rPr lang="en-US" sz="1600" i="1">
                <a:latin typeface="Helvetica" charset="0"/>
              </a:rPr>
              <a:t>next instruction</a:t>
            </a:r>
          </a:p>
        </p:txBody>
      </p:sp>
      <p:sp>
        <p:nvSpPr>
          <p:cNvPr id="12" name="Text Box 101"/>
          <p:cNvSpPr txBox="1">
            <a:spLocks noChangeArrowheads="1"/>
          </p:cNvSpPr>
          <p:nvPr/>
        </p:nvSpPr>
        <p:spPr bwMode="auto">
          <a:xfrm>
            <a:off x="2921000" y="5132381"/>
            <a:ext cx="547258" cy="338554"/>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l"/>
            <a:r>
              <a:rPr lang="en-US" sz="1600" i="1">
                <a:latin typeface="Helvetica" charset="0"/>
              </a:rPr>
              <a:t>I</a:t>
            </a:r>
            <a:r>
              <a:rPr lang="en-US" sz="1600" i="1" baseline="-25000">
                <a:latin typeface="Helvetica" charset="0"/>
              </a:rPr>
              <a:t>curr</a:t>
            </a:r>
            <a:endParaRPr lang="en-US" sz="1600" i="1">
              <a:latin typeface="Helvetica" charset="0"/>
            </a:endParaRPr>
          </a:p>
        </p:txBody>
      </p:sp>
      <p:sp>
        <p:nvSpPr>
          <p:cNvPr id="13" name="Text Box 102"/>
          <p:cNvSpPr txBox="1">
            <a:spLocks noChangeArrowheads="1"/>
          </p:cNvSpPr>
          <p:nvPr/>
        </p:nvSpPr>
        <p:spPr bwMode="auto">
          <a:xfrm>
            <a:off x="2921000" y="5329231"/>
            <a:ext cx="561066" cy="338554"/>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l"/>
            <a:r>
              <a:rPr lang="en-US" sz="1600" i="1">
                <a:latin typeface="Helvetica" charset="0"/>
              </a:rPr>
              <a:t>I</a:t>
            </a:r>
            <a:r>
              <a:rPr lang="en-US" sz="1600" i="1" baseline="-25000">
                <a:latin typeface="Helvetica" charset="0"/>
              </a:rPr>
              <a:t>next</a:t>
            </a:r>
            <a:endParaRPr lang="en-US" sz="1600" i="1">
              <a:latin typeface="Helvetica" charset="0"/>
            </a:endParaRPr>
          </a:p>
        </p:txBody>
      </p:sp>
      <p:sp>
        <p:nvSpPr>
          <p:cNvPr id="14" name="Rectangle 105"/>
          <p:cNvSpPr>
            <a:spLocks noChangeArrowheads="1"/>
          </p:cNvSpPr>
          <p:nvPr/>
        </p:nvSpPr>
        <p:spPr bwMode="auto">
          <a:xfrm>
            <a:off x="965200" y="4787893"/>
            <a:ext cx="1979613" cy="582203"/>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90479" tIns="44446" rIns="90479" bIns="44446">
            <a:spAutoFit/>
          </a:bodyPr>
          <a:lstStyle/>
          <a:p>
            <a:pPr algn="r"/>
            <a:r>
              <a:rPr lang="en-US" sz="1600" i="1" dirty="0">
                <a:latin typeface="Helvetica" charset="0"/>
              </a:rPr>
              <a:t>(1) Signal received by process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48867">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48867">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48867">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48867">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48867">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9"/>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1"/>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3"/>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p:bldP spid="10" grpId="0"/>
      <p:bldP spid="11" grpId="0"/>
      <p:bldP spid="12" grpId="0"/>
      <p:bldP spid="13" grpId="0"/>
      <p:bldP spid="14"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9890" name="Rectangle 2"/>
          <p:cNvSpPr>
            <a:spLocks noGrp="1" noChangeArrowheads="1"/>
          </p:cNvSpPr>
          <p:nvPr>
            <p:ph type="title"/>
          </p:nvPr>
        </p:nvSpPr>
        <p:spPr>
          <a:xfrm>
            <a:off x="76200" y="435678"/>
            <a:ext cx="8915400" cy="762000"/>
          </a:xfrm>
        </p:spPr>
        <p:txBody>
          <a:bodyPr/>
          <a:lstStyle/>
          <a:p>
            <a:r>
              <a:rPr lang="en-US" dirty="0"/>
              <a:t>Signal Concepts: Pending and Blocked Signals</a:t>
            </a:r>
          </a:p>
        </p:txBody>
      </p:sp>
      <p:sp>
        <p:nvSpPr>
          <p:cNvPr id="549891" name="Rectangle 3"/>
          <p:cNvSpPr>
            <a:spLocks noGrp="1" noChangeArrowheads="1"/>
          </p:cNvSpPr>
          <p:nvPr>
            <p:ph type="body" idx="1"/>
          </p:nvPr>
        </p:nvSpPr>
        <p:spPr>
          <a:xfrm>
            <a:off x="290513" y="1633538"/>
            <a:ext cx="8548687" cy="4614862"/>
          </a:xfrm>
        </p:spPr>
        <p:txBody>
          <a:bodyPr/>
          <a:lstStyle/>
          <a:p>
            <a:r>
              <a:rPr lang="en-US" dirty="0"/>
              <a:t>A signal is </a:t>
            </a:r>
            <a:r>
              <a:rPr lang="en-US" i="1" dirty="0">
                <a:solidFill>
                  <a:srgbClr val="C00000"/>
                </a:solidFill>
              </a:rPr>
              <a:t>pending</a:t>
            </a:r>
            <a:r>
              <a:rPr lang="en-US" dirty="0"/>
              <a:t> if sent but not yet received</a:t>
            </a:r>
          </a:p>
          <a:p>
            <a:pPr lvl="1"/>
            <a:r>
              <a:rPr lang="en-US" dirty="0"/>
              <a:t>There can be at most one pending signal of each type</a:t>
            </a:r>
          </a:p>
          <a:p>
            <a:pPr lvl="1"/>
            <a:r>
              <a:rPr lang="en-US" dirty="0"/>
              <a:t>Important: Signals are not queued</a:t>
            </a:r>
          </a:p>
          <a:p>
            <a:pPr lvl="2"/>
            <a:r>
              <a:rPr lang="en-US" dirty="0"/>
              <a:t>If a process has a pending signal of type k, then subsequent signals of type k that are sent to that process are discarded</a:t>
            </a:r>
          </a:p>
          <a:p>
            <a:pPr>
              <a:spcBef>
                <a:spcPts val="1800"/>
              </a:spcBef>
            </a:pPr>
            <a:r>
              <a:rPr lang="en-US" dirty="0"/>
              <a:t>A process can </a:t>
            </a:r>
            <a:r>
              <a:rPr lang="en-US" i="1" dirty="0">
                <a:solidFill>
                  <a:srgbClr val="C00000"/>
                </a:solidFill>
              </a:rPr>
              <a:t>block</a:t>
            </a:r>
            <a:r>
              <a:rPr lang="en-US" dirty="0"/>
              <a:t> the receipt of certain signals</a:t>
            </a:r>
          </a:p>
          <a:p>
            <a:pPr lvl="1"/>
            <a:r>
              <a:rPr lang="en-US" dirty="0"/>
              <a:t>Blocked signals can be sent, but will not be received until the signal is unblocked</a:t>
            </a:r>
          </a:p>
          <a:p>
            <a:pPr lvl="1"/>
            <a:r>
              <a:rPr lang="en-US" dirty="0"/>
              <a:t>Some signals cannot be blocked (SIGKILL, SIGSTOP) or can only be blocked when sent by other processes (SIGSEGV, SIGILL, </a:t>
            </a:r>
            <a:r>
              <a:rPr lang="en-US" dirty="0" err="1"/>
              <a:t>etc</a:t>
            </a:r>
            <a:r>
              <a:rPr lang="en-US" dirty="0"/>
              <a:t>)</a:t>
            </a:r>
          </a:p>
          <a:p>
            <a:pPr>
              <a:spcBef>
                <a:spcPts val="1200"/>
              </a:spcBef>
            </a:pPr>
            <a:r>
              <a:rPr lang="en-US" dirty="0"/>
              <a:t>A pending signal is received at most once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49891">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49891">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49891">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4989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0914" name="Rectangle 2"/>
          <p:cNvSpPr>
            <a:spLocks noGrp="1" noChangeArrowheads="1"/>
          </p:cNvSpPr>
          <p:nvPr>
            <p:ph type="title"/>
          </p:nvPr>
        </p:nvSpPr>
        <p:spPr/>
        <p:txBody>
          <a:bodyPr/>
          <a:lstStyle/>
          <a:p>
            <a:r>
              <a:rPr lang="en-US" dirty="0"/>
              <a:t>Signal Concepts: Pending/Blocked Bits	</a:t>
            </a:r>
          </a:p>
        </p:txBody>
      </p:sp>
      <p:sp>
        <p:nvSpPr>
          <p:cNvPr id="550915" name="Rectangle 3"/>
          <p:cNvSpPr>
            <a:spLocks noGrp="1" noChangeArrowheads="1"/>
          </p:cNvSpPr>
          <p:nvPr>
            <p:ph type="body" idx="1"/>
          </p:nvPr>
        </p:nvSpPr>
        <p:spPr>
          <a:xfrm>
            <a:off x="343117" y="1676400"/>
            <a:ext cx="8419883" cy="3700462"/>
          </a:xfrm>
        </p:spPr>
        <p:txBody>
          <a:bodyPr/>
          <a:lstStyle/>
          <a:p>
            <a:r>
              <a:rPr lang="en-US" dirty="0"/>
              <a:t>Kernel maintains </a:t>
            </a:r>
            <a:r>
              <a:rPr lang="en-US" dirty="0">
                <a:latin typeface="Courier New" pitchFamily="49" charset="0"/>
              </a:rPr>
              <a:t>pending</a:t>
            </a:r>
            <a:r>
              <a:rPr lang="en-US" dirty="0"/>
              <a:t> and </a:t>
            </a:r>
            <a:r>
              <a:rPr lang="en-US" dirty="0">
                <a:latin typeface="Courier New" pitchFamily="49" charset="0"/>
              </a:rPr>
              <a:t>blocked</a:t>
            </a:r>
            <a:r>
              <a:rPr lang="en-US" dirty="0"/>
              <a:t> bit vectors in the context of each process</a:t>
            </a:r>
          </a:p>
          <a:p>
            <a:pPr lvl="1"/>
            <a:r>
              <a:rPr lang="en-US" b="1" dirty="0">
                <a:latin typeface="Courier New" pitchFamily="49" charset="0"/>
              </a:rPr>
              <a:t>pending</a:t>
            </a:r>
            <a:r>
              <a:rPr lang="en-US" dirty="0"/>
              <a:t>: represents the set of pending signals</a:t>
            </a:r>
          </a:p>
          <a:p>
            <a:pPr lvl="2"/>
            <a:r>
              <a:rPr lang="en-US" dirty="0"/>
              <a:t>Kernel sets bit k in </a:t>
            </a:r>
            <a:r>
              <a:rPr lang="en-US" b="1" dirty="0">
                <a:latin typeface="Courier New" pitchFamily="49" charset="0"/>
              </a:rPr>
              <a:t>pending</a:t>
            </a:r>
            <a:r>
              <a:rPr lang="en-US" dirty="0"/>
              <a:t> when a signal of type k is sent</a:t>
            </a:r>
          </a:p>
          <a:p>
            <a:pPr lvl="2"/>
            <a:r>
              <a:rPr lang="en-US" dirty="0"/>
              <a:t>Kernel clears bit </a:t>
            </a:r>
            <a:r>
              <a:rPr lang="en-US" dirty="0" err="1"/>
              <a:t>k</a:t>
            </a:r>
            <a:r>
              <a:rPr lang="en-US" dirty="0"/>
              <a:t> in </a:t>
            </a:r>
            <a:r>
              <a:rPr lang="en-US" b="1" dirty="0">
                <a:latin typeface="Courier New" pitchFamily="49" charset="0"/>
              </a:rPr>
              <a:t>pending</a:t>
            </a:r>
            <a:r>
              <a:rPr lang="en-US" dirty="0"/>
              <a:t> when a signal of type </a:t>
            </a:r>
            <a:r>
              <a:rPr lang="en-US" dirty="0" err="1"/>
              <a:t>k</a:t>
            </a:r>
            <a:r>
              <a:rPr lang="en-US" dirty="0"/>
              <a:t> is received </a:t>
            </a:r>
          </a:p>
          <a:p>
            <a:pPr lvl="1"/>
            <a:endParaRPr lang="en-US" b="1" dirty="0">
              <a:latin typeface="Courier New" pitchFamily="49" charset="0"/>
            </a:endParaRPr>
          </a:p>
          <a:p>
            <a:pPr lvl="1"/>
            <a:r>
              <a:rPr lang="en-US" b="1" dirty="0">
                <a:latin typeface="Courier New" pitchFamily="49" charset="0"/>
              </a:rPr>
              <a:t>blocked</a:t>
            </a:r>
            <a:r>
              <a:rPr lang="en-US" dirty="0"/>
              <a:t>: represents the set of blocked signals</a:t>
            </a:r>
          </a:p>
          <a:p>
            <a:pPr lvl="2"/>
            <a:r>
              <a:rPr lang="en-US" dirty="0"/>
              <a:t>Can be set and cleared by using the </a:t>
            </a:r>
            <a:r>
              <a:rPr lang="en-US" b="1" dirty="0" err="1">
                <a:latin typeface="Courier New" pitchFamily="49" charset="0"/>
              </a:rPr>
              <a:t>sigprocmask</a:t>
            </a:r>
            <a:r>
              <a:rPr lang="en-US" dirty="0"/>
              <a:t> function</a:t>
            </a:r>
          </a:p>
          <a:p>
            <a:pPr lvl="2"/>
            <a:r>
              <a:rPr lang="en-US" dirty="0"/>
              <a:t>Also referred to as the </a:t>
            </a:r>
            <a:r>
              <a:rPr lang="en-US" i="1" dirty="0"/>
              <a:t>signal mask</a:t>
            </a:r>
            <a:r>
              <a:rPr lang="en-US" dirty="0"/>
              <a:t>.</a:t>
            </a:r>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1" y="1197678"/>
            <a:ext cx="9144000" cy="3583872"/>
          </a:xfrm>
          <a:prstGeom prst="rect">
            <a:avLst/>
          </a:prstGeom>
          <a:solidFill>
            <a:srgbClr val="E9E1C9"/>
          </a:solidFill>
          <a:ln w="25400" cap="flat" cmpd="sng" algn="ctr">
            <a:solidFill>
              <a:schemeClr val="tx1"/>
            </a:solidFill>
            <a:prstDash val="solid"/>
            <a:round/>
            <a:headEnd type="none" w="med" len="med"/>
            <a:tailEnd type="arrow" w="med" len="med"/>
          </a:ln>
          <a:effectLst/>
        </p:spPr>
        <p:txBody>
          <a:bodyPr rtlCol="0" anchor="ctr"/>
          <a:lstStyle/>
          <a:p>
            <a:pPr algn="ctr"/>
            <a:endParaRPr lang="en-US" dirty="0"/>
          </a:p>
        </p:txBody>
      </p:sp>
      <p:sp>
        <p:nvSpPr>
          <p:cNvPr id="547842" name="Rectangle 2"/>
          <p:cNvSpPr>
            <a:spLocks noGrp="1" noChangeArrowheads="1"/>
          </p:cNvSpPr>
          <p:nvPr>
            <p:ph type="title"/>
          </p:nvPr>
        </p:nvSpPr>
        <p:spPr/>
        <p:txBody>
          <a:bodyPr/>
          <a:lstStyle/>
          <a:p>
            <a:r>
              <a:rPr lang="en-US" dirty="0"/>
              <a:t>Signal Concepts: Sending a Signal</a:t>
            </a:r>
          </a:p>
        </p:txBody>
      </p:sp>
      <p:sp>
        <p:nvSpPr>
          <p:cNvPr id="2" name="Rectangle 1"/>
          <p:cNvSpPr/>
          <p:nvPr/>
        </p:nvSpPr>
        <p:spPr bwMode="auto">
          <a:xfrm>
            <a:off x="238125" y="2714625"/>
            <a:ext cx="2857500" cy="1314450"/>
          </a:xfrm>
          <a:prstGeom prst="rect">
            <a:avLst/>
          </a:prstGeom>
          <a:solidFill>
            <a:schemeClr val="bg1"/>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Process A</a:t>
            </a:r>
          </a:p>
        </p:txBody>
      </p:sp>
      <p:sp>
        <p:nvSpPr>
          <p:cNvPr id="5" name="Rectangle 4"/>
          <p:cNvSpPr/>
          <p:nvPr/>
        </p:nvSpPr>
        <p:spPr bwMode="auto">
          <a:xfrm>
            <a:off x="3095625" y="1276350"/>
            <a:ext cx="2857500" cy="1314450"/>
          </a:xfrm>
          <a:prstGeom prst="rect">
            <a:avLst/>
          </a:prstGeom>
          <a:solidFill>
            <a:srgbClr val="00B050"/>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Process B</a:t>
            </a:r>
          </a:p>
        </p:txBody>
      </p:sp>
      <p:sp>
        <p:nvSpPr>
          <p:cNvPr id="6" name="Rectangle 5"/>
          <p:cNvSpPr/>
          <p:nvPr/>
        </p:nvSpPr>
        <p:spPr bwMode="auto">
          <a:xfrm>
            <a:off x="6172200" y="3219450"/>
            <a:ext cx="2857500" cy="1314450"/>
          </a:xfrm>
          <a:prstGeom prst="rect">
            <a:avLst/>
          </a:prstGeom>
          <a:solidFill>
            <a:schemeClr val="bg1"/>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Process C</a:t>
            </a:r>
          </a:p>
        </p:txBody>
      </p:sp>
      <p:sp>
        <p:nvSpPr>
          <p:cNvPr id="7" name="Rectangle 6"/>
          <p:cNvSpPr/>
          <p:nvPr/>
        </p:nvSpPr>
        <p:spPr bwMode="auto">
          <a:xfrm>
            <a:off x="1" y="4686300"/>
            <a:ext cx="9144000" cy="2171700"/>
          </a:xfrm>
          <a:prstGeom prst="rect">
            <a:avLst/>
          </a:prstGeom>
          <a:solidFill>
            <a:srgbClr val="F1C7C7"/>
          </a:solidFill>
          <a:ln w="25400" cap="flat" cmpd="sng" algn="ctr">
            <a:solidFill>
              <a:schemeClr val="tx1"/>
            </a:solidFill>
            <a:prstDash val="solid"/>
            <a:round/>
            <a:headEnd type="none" w="med" len="med"/>
            <a:tailEnd type="arrow" w="med" len="med"/>
          </a:ln>
          <a:effectLst/>
        </p:spPr>
        <p:txBody>
          <a:bodyPr rtlCol="0" anchor="ctr"/>
          <a:lstStyle/>
          <a:p>
            <a:pPr algn="ctr"/>
            <a:endParaRPr lang="en-US"/>
          </a:p>
        </p:txBody>
      </p:sp>
      <p:sp>
        <p:nvSpPr>
          <p:cNvPr id="8" name="TextBox 7"/>
          <p:cNvSpPr txBox="1"/>
          <p:nvPr/>
        </p:nvSpPr>
        <p:spPr>
          <a:xfrm>
            <a:off x="8362888" y="4860222"/>
            <a:ext cx="781111" cy="369332"/>
          </a:xfrm>
          <a:prstGeom prst="rect">
            <a:avLst/>
          </a:prstGeom>
          <a:noFill/>
        </p:spPr>
        <p:txBody>
          <a:bodyPr wrap="none" rtlCol="0">
            <a:spAutoFit/>
          </a:bodyPr>
          <a:lstStyle/>
          <a:p>
            <a:r>
              <a:rPr lang="en-US" sz="1800" dirty="0">
                <a:latin typeface="Calibri" pitchFamily="34" charset="0"/>
              </a:rPr>
              <a:t>kernel</a:t>
            </a:r>
          </a:p>
        </p:txBody>
      </p:sp>
      <p:sp>
        <p:nvSpPr>
          <p:cNvPr id="11" name="TextBox 10"/>
          <p:cNvSpPr txBox="1"/>
          <p:nvPr/>
        </p:nvSpPr>
        <p:spPr>
          <a:xfrm>
            <a:off x="8018434" y="1276350"/>
            <a:ext cx="1125565" cy="369332"/>
          </a:xfrm>
          <a:prstGeom prst="rect">
            <a:avLst/>
          </a:prstGeom>
          <a:noFill/>
        </p:spPr>
        <p:txBody>
          <a:bodyPr wrap="none" rtlCol="0">
            <a:spAutoFit/>
          </a:bodyPr>
          <a:lstStyle/>
          <a:p>
            <a:r>
              <a:rPr lang="en-US" sz="1800" dirty="0">
                <a:latin typeface="Calibri" pitchFamily="34" charset="0"/>
              </a:rPr>
              <a:t>User level</a:t>
            </a:r>
          </a:p>
        </p:txBody>
      </p:sp>
      <p:sp>
        <p:nvSpPr>
          <p:cNvPr id="10" name="Rectangle 9"/>
          <p:cNvSpPr/>
          <p:nvPr/>
        </p:nvSpPr>
        <p:spPr bwMode="auto">
          <a:xfrm>
            <a:off x="1716212" y="5534025"/>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Pending for A</a:t>
            </a:r>
          </a:p>
        </p:txBody>
      </p:sp>
      <p:sp>
        <p:nvSpPr>
          <p:cNvPr id="14" name="Rectangle 13"/>
          <p:cNvSpPr/>
          <p:nvPr/>
        </p:nvSpPr>
        <p:spPr bwMode="auto">
          <a:xfrm>
            <a:off x="5259512" y="5534025"/>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Blocked for A</a:t>
            </a:r>
          </a:p>
        </p:txBody>
      </p:sp>
      <p:sp>
        <p:nvSpPr>
          <p:cNvPr id="15" name="Rectangle 14"/>
          <p:cNvSpPr/>
          <p:nvPr/>
        </p:nvSpPr>
        <p:spPr bwMode="auto">
          <a:xfrm>
            <a:off x="1716212" y="58864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Pending for B</a:t>
            </a:r>
          </a:p>
        </p:txBody>
      </p:sp>
      <p:sp>
        <p:nvSpPr>
          <p:cNvPr id="16" name="Rectangle 15"/>
          <p:cNvSpPr/>
          <p:nvPr/>
        </p:nvSpPr>
        <p:spPr bwMode="auto">
          <a:xfrm>
            <a:off x="5259512" y="58864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Blocked for B</a:t>
            </a:r>
          </a:p>
        </p:txBody>
      </p:sp>
      <p:sp>
        <p:nvSpPr>
          <p:cNvPr id="17" name="Rectangle 16"/>
          <p:cNvSpPr/>
          <p:nvPr/>
        </p:nvSpPr>
        <p:spPr bwMode="auto">
          <a:xfrm>
            <a:off x="1716212" y="62293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Pending for C</a:t>
            </a:r>
          </a:p>
        </p:txBody>
      </p:sp>
      <p:sp>
        <p:nvSpPr>
          <p:cNvPr id="18" name="Rectangle 17"/>
          <p:cNvSpPr/>
          <p:nvPr/>
        </p:nvSpPr>
        <p:spPr bwMode="auto">
          <a:xfrm>
            <a:off x="5259512" y="62293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Blocked for C</a:t>
            </a:r>
          </a:p>
        </p:txBody>
      </p:sp>
      <p:cxnSp>
        <p:nvCxnSpPr>
          <p:cNvPr id="20" name="Straight Connector 19"/>
          <p:cNvCxnSpPr/>
          <p:nvPr/>
        </p:nvCxnSpPr>
        <p:spPr bwMode="auto">
          <a:xfrm>
            <a:off x="189547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3" name="Straight Connector 22"/>
          <p:cNvCxnSpPr/>
          <p:nvPr/>
        </p:nvCxnSpPr>
        <p:spPr bwMode="auto">
          <a:xfrm>
            <a:off x="206692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4" name="Straight Connector 23"/>
          <p:cNvCxnSpPr/>
          <p:nvPr/>
        </p:nvCxnSpPr>
        <p:spPr bwMode="auto">
          <a:xfrm>
            <a:off x="2247900"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5" name="Straight Connector 24"/>
          <p:cNvCxnSpPr/>
          <p:nvPr/>
        </p:nvCxnSpPr>
        <p:spPr bwMode="auto">
          <a:xfrm>
            <a:off x="541972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6" name="Straight Connector 25"/>
          <p:cNvCxnSpPr/>
          <p:nvPr/>
        </p:nvCxnSpPr>
        <p:spPr bwMode="auto">
          <a:xfrm>
            <a:off x="559117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7" name="Straight Connector 26"/>
          <p:cNvCxnSpPr/>
          <p:nvPr/>
        </p:nvCxnSpPr>
        <p:spPr bwMode="auto">
          <a:xfrm>
            <a:off x="5772150" y="5534025"/>
            <a:ext cx="0" cy="1038225"/>
          </a:xfrm>
          <a:prstGeom prst="line">
            <a:avLst/>
          </a:prstGeom>
          <a:noFill/>
          <a:ln w="25400" cap="flat" cmpd="sng" algn="ctr">
            <a:solidFill>
              <a:schemeClr val="tx1"/>
            </a:solidFill>
            <a:prstDash val="solid"/>
            <a:round/>
            <a:headEnd type="none" w="med" len="med"/>
            <a:tailEnd type="none" w="med" len="med"/>
          </a:ln>
          <a:effectLst/>
        </p:spPr>
      </p:cxnSp>
      <p:sp>
        <p:nvSpPr>
          <p:cNvPr id="3" name="TextBox 2"/>
          <p:cNvSpPr txBox="1"/>
          <p:nvPr/>
        </p:nvSpPr>
        <p:spPr>
          <a:xfrm>
            <a:off x="2005012" y="6202918"/>
            <a:ext cx="200025" cy="369332"/>
          </a:xfrm>
          <a:prstGeom prst="rect">
            <a:avLst/>
          </a:prstGeom>
          <a:noFill/>
        </p:spPr>
        <p:txBody>
          <a:bodyPr wrap="square" rtlCol="0">
            <a:spAutoFit/>
          </a:bodyPr>
          <a:lstStyle/>
          <a:p>
            <a:r>
              <a:rPr lang="en-US" sz="1800" dirty="0">
                <a:latin typeface="Calibri" pitchFamily="34" charset="0"/>
              </a:rPr>
              <a:t>1</a:t>
            </a:r>
          </a:p>
        </p:txBody>
      </p:sp>
      <p:sp>
        <p:nvSpPr>
          <p:cNvPr id="28" name="Right Arrow 27"/>
          <p:cNvSpPr/>
          <p:nvPr/>
        </p:nvSpPr>
        <p:spPr bwMode="auto">
          <a:xfrm rot="6894845" flipV="1">
            <a:off x="901998" y="3871557"/>
            <a:ext cx="4422714" cy="719409"/>
          </a:xfrm>
          <a:prstGeom prst="rightArrow">
            <a:avLst/>
          </a:prstGeom>
          <a:solidFill>
            <a:srgbClr val="FFC000"/>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Sends to C</a:t>
            </a:r>
          </a:p>
        </p:txBody>
      </p:sp>
    </p:spTree>
    <p:extLst>
      <p:ext uri="{BB962C8B-B14F-4D97-AF65-F5344CB8AC3E}">
        <p14:creationId xmlns:p14="http://schemas.microsoft.com/office/powerpoint/2010/main" val="1220320869"/>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29"/>
          <p:cNvSpPr/>
          <p:nvPr/>
        </p:nvSpPr>
        <p:spPr bwMode="auto">
          <a:xfrm>
            <a:off x="6096000" y="3156387"/>
            <a:ext cx="2057400" cy="1644213"/>
          </a:xfrm>
          <a:prstGeom prst="rect">
            <a:avLst/>
          </a:prstGeom>
          <a:solidFill>
            <a:schemeClr val="bg2">
              <a:lumMod val="20000"/>
              <a:lumOff val="80000"/>
            </a:schemeClr>
          </a:solidFill>
          <a:ln w="25400" cap="flat" cmpd="sng" algn="ctr">
            <a:noFill/>
            <a:prstDash val="solid"/>
            <a:round/>
            <a:headEnd type="none" w="med" len="med"/>
            <a:tailEnd type="arrow" w="med" len="med"/>
          </a:ln>
          <a:effectLst/>
        </p:spPr>
        <p:txBody>
          <a:bodyPr rtlCol="0" anchor="ctr"/>
          <a:lstStyle/>
          <a:p>
            <a:pPr algn="ctr"/>
            <a:endParaRPr lang="en-US"/>
          </a:p>
        </p:txBody>
      </p:sp>
      <p:sp>
        <p:nvSpPr>
          <p:cNvPr id="29" name="Rectangle 28"/>
          <p:cNvSpPr/>
          <p:nvPr/>
        </p:nvSpPr>
        <p:spPr bwMode="auto">
          <a:xfrm>
            <a:off x="3810000" y="3147796"/>
            <a:ext cx="2057400" cy="1644213"/>
          </a:xfrm>
          <a:prstGeom prst="rect">
            <a:avLst/>
          </a:prstGeom>
          <a:solidFill>
            <a:schemeClr val="bg2">
              <a:lumMod val="20000"/>
              <a:lumOff val="80000"/>
            </a:schemeClr>
          </a:solidFill>
          <a:ln w="25400" cap="flat" cmpd="sng" algn="ctr">
            <a:noFill/>
            <a:prstDash val="solid"/>
            <a:round/>
            <a:headEnd type="none" w="med" len="med"/>
            <a:tailEnd type="arrow" w="med" len="med"/>
          </a:ln>
          <a:effectLst/>
        </p:spPr>
        <p:txBody>
          <a:bodyPr rtlCol="0" anchor="ctr"/>
          <a:lstStyle/>
          <a:p>
            <a:pPr algn="ctr"/>
            <a:endParaRPr lang="en-US"/>
          </a:p>
        </p:txBody>
      </p:sp>
      <p:sp>
        <p:nvSpPr>
          <p:cNvPr id="28" name="Rectangle 27"/>
          <p:cNvSpPr/>
          <p:nvPr/>
        </p:nvSpPr>
        <p:spPr bwMode="auto">
          <a:xfrm>
            <a:off x="1084497" y="3147796"/>
            <a:ext cx="2514600" cy="3099375"/>
          </a:xfrm>
          <a:prstGeom prst="rect">
            <a:avLst/>
          </a:prstGeom>
          <a:solidFill>
            <a:schemeClr val="bg2">
              <a:lumMod val="20000"/>
              <a:lumOff val="80000"/>
            </a:schemeClr>
          </a:solidFill>
          <a:ln w="25400" cap="flat" cmpd="sng" algn="ctr">
            <a:noFill/>
            <a:prstDash val="solid"/>
            <a:round/>
            <a:headEnd type="none" w="med" len="med"/>
            <a:tailEnd type="arrow" w="med" len="med"/>
          </a:ln>
          <a:effectLst/>
        </p:spPr>
        <p:txBody>
          <a:bodyPr rtlCol="0" anchor="ctr"/>
          <a:lstStyle/>
          <a:p>
            <a:pPr algn="ctr"/>
            <a:endParaRPr lang="en-US"/>
          </a:p>
        </p:txBody>
      </p:sp>
      <p:sp>
        <p:nvSpPr>
          <p:cNvPr id="551938" name="Rectangle 2"/>
          <p:cNvSpPr>
            <a:spLocks noGrp="1" noChangeArrowheads="1"/>
          </p:cNvSpPr>
          <p:nvPr>
            <p:ph type="title"/>
          </p:nvPr>
        </p:nvSpPr>
        <p:spPr>
          <a:xfrm>
            <a:off x="380614" y="381000"/>
            <a:ext cx="7592093" cy="762000"/>
          </a:xfrm>
        </p:spPr>
        <p:txBody>
          <a:bodyPr/>
          <a:lstStyle/>
          <a:p>
            <a:r>
              <a:rPr lang="en-US" dirty="0"/>
              <a:t>Sending Signals: Process Groups</a:t>
            </a:r>
          </a:p>
        </p:txBody>
      </p:sp>
      <p:sp>
        <p:nvSpPr>
          <p:cNvPr id="551939" name="Rectangle 3"/>
          <p:cNvSpPr>
            <a:spLocks noGrp="1" noChangeArrowheads="1"/>
          </p:cNvSpPr>
          <p:nvPr>
            <p:ph type="body" idx="1"/>
          </p:nvPr>
        </p:nvSpPr>
        <p:spPr>
          <a:xfrm>
            <a:off x="380999" y="1219200"/>
            <a:ext cx="7720013" cy="609600"/>
          </a:xfrm>
        </p:spPr>
        <p:txBody>
          <a:bodyPr/>
          <a:lstStyle/>
          <a:p>
            <a:r>
              <a:rPr lang="en-US"/>
              <a:t>Every process belongs to exactly one process group</a:t>
            </a:r>
          </a:p>
        </p:txBody>
      </p:sp>
      <p:sp>
        <p:nvSpPr>
          <p:cNvPr id="551940" name="Oval 4"/>
          <p:cNvSpPr>
            <a:spLocks noChangeAspect="1" noChangeArrowheads="1"/>
          </p:cNvSpPr>
          <p:nvPr/>
        </p:nvSpPr>
        <p:spPr bwMode="auto">
          <a:xfrm>
            <a:off x="1898650" y="3228975"/>
            <a:ext cx="982663" cy="885825"/>
          </a:xfrm>
          <a:prstGeom prst="ellipse">
            <a:avLst/>
          </a:prstGeom>
          <a:solidFill>
            <a:schemeClr val="accent2">
              <a:lumMod val="20000"/>
              <a:lumOff val="80000"/>
            </a:schemeClr>
          </a:solidFill>
          <a:ln w="12700">
            <a:solidFill>
              <a:schemeClr val="tx1"/>
            </a:solidFill>
            <a:round/>
            <a:headEnd/>
            <a:tailEnd/>
          </a:ln>
          <a:effectLst/>
        </p:spPr>
        <p:txBody>
          <a:bodyPr wrap="none" anchor="ctr"/>
          <a:lstStyle/>
          <a:p>
            <a:pPr algn="ctr"/>
            <a:r>
              <a:rPr lang="en-US" sz="1600" dirty="0">
                <a:latin typeface="Calibri" pitchFamily="34" charset="0"/>
              </a:rPr>
              <a:t>Fore-</a:t>
            </a:r>
          </a:p>
          <a:p>
            <a:pPr algn="ctr"/>
            <a:r>
              <a:rPr lang="en-US" sz="1600" dirty="0">
                <a:latin typeface="Calibri" pitchFamily="34" charset="0"/>
              </a:rPr>
              <a:t>ground</a:t>
            </a:r>
          </a:p>
          <a:p>
            <a:pPr algn="ctr"/>
            <a:r>
              <a:rPr lang="en-US" sz="1600" dirty="0">
                <a:latin typeface="Calibri" pitchFamily="34" charset="0"/>
              </a:rPr>
              <a:t>job</a:t>
            </a:r>
          </a:p>
        </p:txBody>
      </p:sp>
      <p:sp>
        <p:nvSpPr>
          <p:cNvPr id="551941" name="Oval 5"/>
          <p:cNvSpPr>
            <a:spLocks noChangeAspect="1" noChangeArrowheads="1"/>
          </p:cNvSpPr>
          <p:nvPr/>
        </p:nvSpPr>
        <p:spPr bwMode="auto">
          <a:xfrm>
            <a:off x="4094163" y="3228975"/>
            <a:ext cx="982662" cy="863600"/>
          </a:xfrm>
          <a:prstGeom prst="ellipse">
            <a:avLst/>
          </a:prstGeom>
          <a:solidFill>
            <a:schemeClr val="accent2">
              <a:lumMod val="20000"/>
              <a:lumOff val="80000"/>
            </a:schemeClr>
          </a:solidFill>
          <a:ln w="12700">
            <a:solidFill>
              <a:schemeClr val="tx1"/>
            </a:solidFill>
            <a:round/>
            <a:headEnd/>
            <a:tailEnd/>
          </a:ln>
          <a:effectLst/>
        </p:spPr>
        <p:txBody>
          <a:bodyPr wrap="none" anchor="ctr"/>
          <a:lstStyle/>
          <a:p>
            <a:pPr algn="ctr">
              <a:lnSpc>
                <a:spcPct val="100000"/>
              </a:lnSpc>
            </a:pPr>
            <a:r>
              <a:rPr lang="en-US" sz="1600" dirty="0">
                <a:latin typeface="Calibri" pitchFamily="34" charset="0"/>
              </a:rPr>
              <a:t>Back-</a:t>
            </a:r>
          </a:p>
          <a:p>
            <a:pPr algn="ctr">
              <a:lnSpc>
                <a:spcPct val="100000"/>
              </a:lnSpc>
            </a:pPr>
            <a:r>
              <a:rPr lang="en-US" sz="1600" dirty="0">
                <a:latin typeface="Calibri" pitchFamily="34" charset="0"/>
              </a:rPr>
              <a:t>ground</a:t>
            </a:r>
          </a:p>
          <a:p>
            <a:pPr algn="ctr">
              <a:lnSpc>
                <a:spcPct val="100000"/>
              </a:lnSpc>
            </a:pPr>
            <a:r>
              <a:rPr lang="en-US" sz="1600" dirty="0">
                <a:latin typeface="Calibri" pitchFamily="34" charset="0"/>
              </a:rPr>
              <a:t>job #1</a:t>
            </a:r>
          </a:p>
        </p:txBody>
      </p:sp>
      <p:sp>
        <p:nvSpPr>
          <p:cNvPr id="551942" name="Oval 6"/>
          <p:cNvSpPr>
            <a:spLocks noChangeAspect="1" noChangeArrowheads="1"/>
          </p:cNvSpPr>
          <p:nvPr/>
        </p:nvSpPr>
        <p:spPr bwMode="auto">
          <a:xfrm>
            <a:off x="6248400" y="3228975"/>
            <a:ext cx="984250" cy="885825"/>
          </a:xfrm>
          <a:prstGeom prst="ellipse">
            <a:avLst/>
          </a:prstGeom>
          <a:solidFill>
            <a:schemeClr val="accent2">
              <a:lumMod val="20000"/>
              <a:lumOff val="80000"/>
            </a:schemeClr>
          </a:solidFill>
          <a:ln w="12700">
            <a:solidFill>
              <a:schemeClr val="tx1"/>
            </a:solidFill>
            <a:round/>
            <a:headEnd/>
            <a:tailEnd/>
          </a:ln>
          <a:effectLst/>
        </p:spPr>
        <p:txBody>
          <a:bodyPr wrap="none" anchor="ctr"/>
          <a:lstStyle/>
          <a:p>
            <a:pPr algn="ctr"/>
            <a:r>
              <a:rPr lang="en-US" sz="1600" dirty="0">
                <a:latin typeface="Calibri" pitchFamily="34" charset="0"/>
              </a:rPr>
              <a:t>Back-</a:t>
            </a:r>
          </a:p>
          <a:p>
            <a:pPr algn="ctr"/>
            <a:r>
              <a:rPr lang="en-US" sz="1600" dirty="0">
                <a:latin typeface="Calibri" pitchFamily="34" charset="0"/>
              </a:rPr>
              <a:t>ground</a:t>
            </a:r>
          </a:p>
          <a:p>
            <a:pPr algn="ctr"/>
            <a:r>
              <a:rPr lang="en-US" sz="1600" dirty="0">
                <a:latin typeface="Calibri" pitchFamily="34" charset="0"/>
              </a:rPr>
              <a:t>job #2</a:t>
            </a:r>
          </a:p>
        </p:txBody>
      </p:sp>
      <p:sp>
        <p:nvSpPr>
          <p:cNvPr id="551943" name="Oval 7"/>
          <p:cNvSpPr>
            <a:spLocks noChangeAspect="1" noChangeArrowheads="1"/>
          </p:cNvSpPr>
          <p:nvPr/>
        </p:nvSpPr>
        <p:spPr bwMode="auto">
          <a:xfrm>
            <a:off x="4098925" y="1905000"/>
            <a:ext cx="984250" cy="776288"/>
          </a:xfrm>
          <a:prstGeom prst="ellipse">
            <a:avLst/>
          </a:prstGeom>
          <a:solidFill>
            <a:schemeClr val="accent2">
              <a:lumMod val="20000"/>
              <a:lumOff val="80000"/>
            </a:schemeClr>
          </a:solidFill>
          <a:ln w="12700">
            <a:solidFill>
              <a:schemeClr val="tx1"/>
            </a:solidFill>
            <a:round/>
            <a:headEnd/>
            <a:tailEnd/>
          </a:ln>
          <a:effectLst/>
        </p:spPr>
        <p:txBody>
          <a:bodyPr wrap="none" anchor="ctr"/>
          <a:lstStyle/>
          <a:p>
            <a:pPr algn="ctr">
              <a:lnSpc>
                <a:spcPct val="100000"/>
              </a:lnSpc>
            </a:pPr>
            <a:r>
              <a:rPr lang="en-US" sz="1600" b="1" dirty="0">
                <a:latin typeface="Calibri" pitchFamily="34" charset="0"/>
              </a:rPr>
              <a:t>Shell</a:t>
            </a:r>
          </a:p>
        </p:txBody>
      </p:sp>
      <p:sp>
        <p:nvSpPr>
          <p:cNvPr id="551944" name="Oval 8"/>
          <p:cNvSpPr>
            <a:spLocks noChangeAspect="1" noChangeArrowheads="1"/>
          </p:cNvSpPr>
          <p:nvPr/>
        </p:nvSpPr>
        <p:spPr bwMode="auto">
          <a:xfrm>
            <a:off x="1339850" y="4414838"/>
            <a:ext cx="984250" cy="776287"/>
          </a:xfrm>
          <a:prstGeom prst="ellipse">
            <a:avLst/>
          </a:prstGeom>
          <a:solidFill>
            <a:schemeClr val="accent2">
              <a:lumMod val="20000"/>
              <a:lumOff val="80000"/>
            </a:schemeClr>
          </a:solidFill>
          <a:ln w="12700">
            <a:solidFill>
              <a:schemeClr val="tx1"/>
            </a:solidFill>
            <a:round/>
            <a:headEnd/>
            <a:tailEnd/>
          </a:ln>
          <a:effectLst/>
        </p:spPr>
        <p:txBody>
          <a:bodyPr wrap="none" anchor="ctr"/>
          <a:lstStyle/>
          <a:p>
            <a:pPr algn="ctr">
              <a:lnSpc>
                <a:spcPct val="100000"/>
              </a:lnSpc>
            </a:pPr>
            <a:r>
              <a:rPr lang="en-US" sz="1600" dirty="0">
                <a:latin typeface="Calibri" pitchFamily="34" charset="0"/>
              </a:rPr>
              <a:t>Child</a:t>
            </a:r>
          </a:p>
        </p:txBody>
      </p:sp>
      <p:sp>
        <p:nvSpPr>
          <p:cNvPr id="551945" name="Oval 9"/>
          <p:cNvSpPr>
            <a:spLocks noChangeAspect="1" noChangeArrowheads="1"/>
          </p:cNvSpPr>
          <p:nvPr/>
        </p:nvSpPr>
        <p:spPr bwMode="auto">
          <a:xfrm>
            <a:off x="2465388" y="4414838"/>
            <a:ext cx="984250" cy="776287"/>
          </a:xfrm>
          <a:prstGeom prst="ellipse">
            <a:avLst/>
          </a:prstGeom>
          <a:solidFill>
            <a:schemeClr val="accent2">
              <a:lumMod val="20000"/>
              <a:lumOff val="80000"/>
            </a:schemeClr>
          </a:solidFill>
          <a:ln w="12700">
            <a:solidFill>
              <a:schemeClr val="tx1"/>
            </a:solidFill>
            <a:round/>
            <a:headEnd/>
            <a:tailEnd/>
          </a:ln>
          <a:effectLst/>
        </p:spPr>
        <p:txBody>
          <a:bodyPr wrap="none" anchor="ctr"/>
          <a:lstStyle/>
          <a:p>
            <a:pPr algn="ctr"/>
            <a:r>
              <a:rPr lang="en-US" sz="1600" dirty="0">
                <a:latin typeface="Calibri" pitchFamily="34" charset="0"/>
              </a:rPr>
              <a:t>Child</a:t>
            </a:r>
          </a:p>
        </p:txBody>
      </p:sp>
      <p:sp>
        <p:nvSpPr>
          <p:cNvPr id="551946" name="Line 10"/>
          <p:cNvSpPr>
            <a:spLocks noChangeAspect="1" noChangeShapeType="1"/>
          </p:cNvSpPr>
          <p:nvPr/>
        </p:nvSpPr>
        <p:spPr bwMode="auto">
          <a:xfrm flipH="1">
            <a:off x="1906588" y="4051300"/>
            <a:ext cx="182562" cy="369888"/>
          </a:xfrm>
          <a:prstGeom prst="line">
            <a:avLst/>
          </a:prstGeom>
          <a:noFill/>
          <a:ln w="12700">
            <a:solidFill>
              <a:schemeClr val="tx1"/>
            </a:solidFill>
            <a:round/>
            <a:headEnd/>
            <a:tailEnd/>
          </a:ln>
          <a:effectLst/>
        </p:spPr>
        <p:txBody>
          <a:bodyPr anchor="ctr">
            <a:spAutoFit/>
          </a:bodyPr>
          <a:lstStyle/>
          <a:p>
            <a:endParaRPr lang="en-US" dirty="0">
              <a:latin typeface="Calibri" pitchFamily="34" charset="0"/>
            </a:endParaRPr>
          </a:p>
        </p:txBody>
      </p:sp>
      <p:sp>
        <p:nvSpPr>
          <p:cNvPr id="551947" name="Line 11"/>
          <p:cNvSpPr>
            <a:spLocks noChangeAspect="1" noChangeShapeType="1"/>
          </p:cNvSpPr>
          <p:nvPr/>
        </p:nvSpPr>
        <p:spPr bwMode="auto">
          <a:xfrm>
            <a:off x="2686050" y="4048125"/>
            <a:ext cx="163513" cy="361950"/>
          </a:xfrm>
          <a:prstGeom prst="line">
            <a:avLst/>
          </a:prstGeom>
          <a:noFill/>
          <a:ln w="12700">
            <a:solidFill>
              <a:schemeClr val="tx1"/>
            </a:solidFill>
            <a:round/>
            <a:headEnd/>
            <a:tailEnd/>
          </a:ln>
          <a:effectLst/>
        </p:spPr>
        <p:txBody>
          <a:bodyPr anchor="ctr">
            <a:spAutoFit/>
          </a:bodyPr>
          <a:lstStyle/>
          <a:p>
            <a:endParaRPr lang="en-US" dirty="0">
              <a:latin typeface="Calibri" pitchFamily="34" charset="0"/>
            </a:endParaRPr>
          </a:p>
        </p:txBody>
      </p:sp>
      <p:sp>
        <p:nvSpPr>
          <p:cNvPr id="551948" name="Line 12"/>
          <p:cNvSpPr>
            <a:spLocks noChangeAspect="1" noChangeShapeType="1"/>
          </p:cNvSpPr>
          <p:nvPr/>
        </p:nvSpPr>
        <p:spPr bwMode="auto">
          <a:xfrm>
            <a:off x="4594225" y="2667000"/>
            <a:ext cx="0" cy="557213"/>
          </a:xfrm>
          <a:prstGeom prst="line">
            <a:avLst/>
          </a:prstGeom>
          <a:noFill/>
          <a:ln w="12700">
            <a:solidFill>
              <a:schemeClr val="tx1"/>
            </a:solidFill>
            <a:round/>
            <a:headEnd/>
            <a:tailEnd/>
          </a:ln>
          <a:effectLst/>
        </p:spPr>
        <p:txBody>
          <a:bodyPr wrap="none" anchor="ctr">
            <a:spAutoFit/>
          </a:bodyPr>
          <a:lstStyle/>
          <a:p>
            <a:endParaRPr lang="en-US" dirty="0">
              <a:latin typeface="Calibri" pitchFamily="34" charset="0"/>
            </a:endParaRPr>
          </a:p>
        </p:txBody>
      </p:sp>
      <p:sp>
        <p:nvSpPr>
          <p:cNvPr id="551949" name="Line 13"/>
          <p:cNvSpPr>
            <a:spLocks noChangeAspect="1" noChangeShapeType="1"/>
          </p:cNvSpPr>
          <p:nvPr/>
        </p:nvSpPr>
        <p:spPr bwMode="auto">
          <a:xfrm flipH="1">
            <a:off x="2768600" y="2574925"/>
            <a:ext cx="1481138" cy="801688"/>
          </a:xfrm>
          <a:prstGeom prst="line">
            <a:avLst/>
          </a:prstGeom>
          <a:noFill/>
          <a:ln w="12700">
            <a:solidFill>
              <a:schemeClr val="tx1"/>
            </a:solidFill>
            <a:round/>
            <a:headEnd/>
            <a:tailEnd/>
          </a:ln>
          <a:effectLst/>
        </p:spPr>
        <p:txBody>
          <a:bodyPr anchor="ctr">
            <a:spAutoFit/>
          </a:bodyPr>
          <a:lstStyle/>
          <a:p>
            <a:endParaRPr lang="en-US" dirty="0">
              <a:latin typeface="Calibri" pitchFamily="34" charset="0"/>
            </a:endParaRPr>
          </a:p>
        </p:txBody>
      </p:sp>
      <p:sp>
        <p:nvSpPr>
          <p:cNvPr id="551950" name="Line 14"/>
          <p:cNvSpPr>
            <a:spLocks noChangeAspect="1" noChangeShapeType="1"/>
          </p:cNvSpPr>
          <p:nvPr/>
        </p:nvSpPr>
        <p:spPr bwMode="auto">
          <a:xfrm>
            <a:off x="4968875" y="2535238"/>
            <a:ext cx="1412875" cy="833437"/>
          </a:xfrm>
          <a:prstGeom prst="line">
            <a:avLst/>
          </a:prstGeom>
          <a:noFill/>
          <a:ln w="12700">
            <a:solidFill>
              <a:schemeClr val="tx1"/>
            </a:solidFill>
            <a:round/>
            <a:headEnd/>
            <a:tailEnd/>
          </a:ln>
          <a:effectLst/>
        </p:spPr>
        <p:txBody>
          <a:bodyPr anchor="ctr">
            <a:spAutoFit/>
          </a:bodyPr>
          <a:lstStyle/>
          <a:p>
            <a:endParaRPr lang="en-US" dirty="0">
              <a:latin typeface="Calibri" pitchFamily="34" charset="0"/>
            </a:endParaRPr>
          </a:p>
        </p:txBody>
      </p:sp>
      <p:sp>
        <p:nvSpPr>
          <p:cNvPr id="551951" name="Text Box 15"/>
          <p:cNvSpPr txBox="1">
            <a:spLocks noChangeAspect="1" noChangeArrowheads="1"/>
          </p:cNvSpPr>
          <p:nvPr/>
        </p:nvSpPr>
        <p:spPr bwMode="auto">
          <a:xfrm>
            <a:off x="3297238" y="2070100"/>
            <a:ext cx="828675" cy="457200"/>
          </a:xfrm>
          <a:prstGeom prst="rect">
            <a:avLst/>
          </a:prstGeom>
          <a:noFill/>
          <a:ln w="12700">
            <a:noFill/>
            <a:miter lim="800000"/>
            <a:headEnd/>
            <a:tailEnd/>
          </a:ln>
          <a:effectLst/>
        </p:spPr>
        <p:txBody>
          <a:bodyPr wrap="none" anchor="ctr">
            <a:spAutoFit/>
          </a:bodyPr>
          <a:lstStyle/>
          <a:p>
            <a:pPr algn="r">
              <a:lnSpc>
                <a:spcPct val="100000"/>
              </a:lnSpc>
            </a:pPr>
            <a:r>
              <a:rPr lang="en-US" sz="1200" b="1">
                <a:latin typeface="Courier New" pitchFamily="49" charset="0"/>
              </a:rPr>
              <a:t>pid=10</a:t>
            </a:r>
          </a:p>
          <a:p>
            <a:pPr algn="r">
              <a:lnSpc>
                <a:spcPct val="100000"/>
              </a:lnSpc>
            </a:pPr>
            <a:r>
              <a:rPr lang="en-US" sz="1200" b="1">
                <a:latin typeface="Courier New" pitchFamily="49" charset="0"/>
              </a:rPr>
              <a:t>pgid=10</a:t>
            </a:r>
          </a:p>
        </p:txBody>
      </p:sp>
      <p:sp>
        <p:nvSpPr>
          <p:cNvPr id="551953" name="Text Box 17"/>
          <p:cNvSpPr txBox="1">
            <a:spLocks noChangeAspect="1" noChangeArrowheads="1"/>
          </p:cNvSpPr>
          <p:nvPr/>
        </p:nvSpPr>
        <p:spPr bwMode="auto">
          <a:xfrm>
            <a:off x="1084498" y="5663625"/>
            <a:ext cx="1765066" cy="584775"/>
          </a:xfrm>
          <a:prstGeom prst="rect">
            <a:avLst/>
          </a:prstGeom>
          <a:noFill/>
          <a:ln w="12700">
            <a:noFill/>
            <a:miter lim="800000"/>
            <a:headEnd/>
            <a:tailEnd/>
          </a:ln>
          <a:effectLst/>
        </p:spPr>
        <p:txBody>
          <a:bodyPr wrap="square" anchor="ctr">
            <a:spAutoFit/>
          </a:bodyPr>
          <a:lstStyle/>
          <a:p>
            <a:pPr>
              <a:lnSpc>
                <a:spcPct val="100000"/>
              </a:lnSpc>
            </a:pPr>
            <a:r>
              <a:rPr lang="en-US" sz="1600" b="1" i="1" dirty="0">
                <a:solidFill>
                  <a:schemeClr val="tx1">
                    <a:lumMod val="50000"/>
                    <a:lumOff val="50000"/>
                  </a:schemeClr>
                </a:solidFill>
                <a:latin typeface="Calibri" pitchFamily="34" charset="0"/>
              </a:rPr>
              <a:t>Foreground </a:t>
            </a:r>
          </a:p>
          <a:p>
            <a:pPr>
              <a:lnSpc>
                <a:spcPct val="100000"/>
              </a:lnSpc>
            </a:pPr>
            <a:r>
              <a:rPr lang="en-US" sz="1600" b="1" i="1" dirty="0">
                <a:solidFill>
                  <a:schemeClr val="tx1">
                    <a:lumMod val="50000"/>
                    <a:lumOff val="50000"/>
                  </a:schemeClr>
                </a:solidFill>
                <a:latin typeface="Calibri" pitchFamily="34" charset="0"/>
              </a:rPr>
              <a:t>process group 20</a:t>
            </a:r>
          </a:p>
        </p:txBody>
      </p:sp>
      <p:sp>
        <p:nvSpPr>
          <p:cNvPr id="551955" name="Text Box 19"/>
          <p:cNvSpPr txBox="1">
            <a:spLocks noChangeAspect="1" noChangeArrowheads="1"/>
          </p:cNvSpPr>
          <p:nvPr/>
        </p:nvSpPr>
        <p:spPr bwMode="auto">
          <a:xfrm>
            <a:off x="3810000" y="4191000"/>
            <a:ext cx="1629100" cy="584775"/>
          </a:xfrm>
          <a:prstGeom prst="rect">
            <a:avLst/>
          </a:prstGeom>
          <a:noFill/>
          <a:ln w="12700">
            <a:noFill/>
            <a:miter lim="800000"/>
            <a:headEnd/>
            <a:tailEnd/>
          </a:ln>
          <a:effectLst/>
        </p:spPr>
        <p:txBody>
          <a:bodyPr wrap="none" anchor="ctr">
            <a:spAutoFit/>
          </a:bodyPr>
          <a:lstStyle/>
          <a:p>
            <a:r>
              <a:rPr lang="en-US" sz="1600" i="1" dirty="0">
                <a:solidFill>
                  <a:schemeClr val="tx1">
                    <a:lumMod val="50000"/>
                    <a:lumOff val="50000"/>
                  </a:schemeClr>
                </a:solidFill>
                <a:latin typeface="Calibri" pitchFamily="34" charset="0"/>
              </a:rPr>
              <a:t>Background</a:t>
            </a:r>
          </a:p>
          <a:p>
            <a:r>
              <a:rPr lang="en-US" sz="1600" i="1" dirty="0">
                <a:solidFill>
                  <a:schemeClr val="tx1">
                    <a:lumMod val="50000"/>
                    <a:lumOff val="50000"/>
                  </a:schemeClr>
                </a:solidFill>
                <a:latin typeface="Calibri" pitchFamily="34" charset="0"/>
              </a:rPr>
              <a:t>process group 32</a:t>
            </a:r>
          </a:p>
        </p:txBody>
      </p:sp>
      <p:sp>
        <p:nvSpPr>
          <p:cNvPr id="551956" name="Text Box 20"/>
          <p:cNvSpPr txBox="1">
            <a:spLocks noChangeAspect="1" noChangeArrowheads="1"/>
          </p:cNvSpPr>
          <p:nvPr/>
        </p:nvSpPr>
        <p:spPr bwMode="auto">
          <a:xfrm>
            <a:off x="6096000" y="4215825"/>
            <a:ext cx="1629100" cy="584775"/>
          </a:xfrm>
          <a:prstGeom prst="rect">
            <a:avLst/>
          </a:prstGeom>
          <a:noFill/>
          <a:ln w="12700">
            <a:noFill/>
            <a:miter lim="800000"/>
            <a:headEnd/>
            <a:tailEnd/>
          </a:ln>
          <a:effectLst/>
        </p:spPr>
        <p:txBody>
          <a:bodyPr wrap="none" anchor="ctr">
            <a:spAutoFit/>
          </a:bodyPr>
          <a:lstStyle/>
          <a:p>
            <a:pPr>
              <a:lnSpc>
                <a:spcPct val="100000"/>
              </a:lnSpc>
            </a:pPr>
            <a:r>
              <a:rPr lang="en-US" sz="1600" b="1" i="1" dirty="0">
                <a:solidFill>
                  <a:schemeClr val="tx1">
                    <a:lumMod val="50000"/>
                    <a:lumOff val="50000"/>
                  </a:schemeClr>
                </a:solidFill>
                <a:latin typeface="Calibri" pitchFamily="34" charset="0"/>
              </a:rPr>
              <a:t>Background</a:t>
            </a:r>
          </a:p>
          <a:p>
            <a:pPr>
              <a:lnSpc>
                <a:spcPct val="100000"/>
              </a:lnSpc>
            </a:pPr>
            <a:r>
              <a:rPr lang="en-US" sz="1600" b="1" i="1" dirty="0">
                <a:solidFill>
                  <a:schemeClr val="tx1">
                    <a:lumMod val="50000"/>
                    <a:lumOff val="50000"/>
                  </a:schemeClr>
                </a:solidFill>
                <a:latin typeface="Calibri" pitchFamily="34" charset="0"/>
              </a:rPr>
              <a:t>process group 40</a:t>
            </a:r>
          </a:p>
        </p:txBody>
      </p:sp>
      <p:sp>
        <p:nvSpPr>
          <p:cNvPr id="551958" name="Text Box 22"/>
          <p:cNvSpPr txBox="1">
            <a:spLocks noChangeAspect="1" noChangeArrowheads="1"/>
          </p:cNvSpPr>
          <p:nvPr/>
        </p:nvSpPr>
        <p:spPr bwMode="auto">
          <a:xfrm>
            <a:off x="1098550" y="3365500"/>
            <a:ext cx="828675" cy="457200"/>
          </a:xfrm>
          <a:prstGeom prst="rect">
            <a:avLst/>
          </a:prstGeom>
          <a:noFill/>
          <a:ln w="12700">
            <a:noFill/>
            <a:miter lim="800000"/>
            <a:headEnd/>
            <a:tailEnd/>
          </a:ln>
          <a:effectLst/>
        </p:spPr>
        <p:txBody>
          <a:bodyPr wrap="none" anchor="ctr">
            <a:spAutoFit/>
          </a:bodyPr>
          <a:lstStyle/>
          <a:p>
            <a:pPr algn="r">
              <a:lnSpc>
                <a:spcPct val="100000"/>
              </a:lnSpc>
            </a:pPr>
            <a:r>
              <a:rPr lang="en-US" sz="1200" b="1">
                <a:latin typeface="Courier New" pitchFamily="49" charset="0"/>
              </a:rPr>
              <a:t>pid=20</a:t>
            </a:r>
          </a:p>
          <a:p>
            <a:pPr algn="r">
              <a:lnSpc>
                <a:spcPct val="100000"/>
              </a:lnSpc>
            </a:pPr>
            <a:r>
              <a:rPr lang="en-US" sz="1200" b="1">
                <a:latin typeface="Courier New" pitchFamily="49" charset="0"/>
              </a:rPr>
              <a:t>pgid=20</a:t>
            </a:r>
          </a:p>
        </p:txBody>
      </p:sp>
      <p:sp>
        <p:nvSpPr>
          <p:cNvPr id="551959" name="Text Box 23"/>
          <p:cNvSpPr txBox="1">
            <a:spLocks noChangeAspect="1" noChangeArrowheads="1"/>
          </p:cNvSpPr>
          <p:nvPr/>
        </p:nvSpPr>
        <p:spPr bwMode="auto">
          <a:xfrm>
            <a:off x="5038725" y="3416300"/>
            <a:ext cx="828675" cy="457200"/>
          </a:xfrm>
          <a:prstGeom prst="rect">
            <a:avLst/>
          </a:prstGeom>
          <a:noFill/>
          <a:ln w="12700">
            <a:noFill/>
            <a:miter lim="800000"/>
            <a:headEnd/>
            <a:tailEnd/>
          </a:ln>
          <a:effectLst/>
        </p:spPr>
        <p:txBody>
          <a:bodyPr wrap="none" anchor="ctr">
            <a:spAutoFit/>
          </a:bodyPr>
          <a:lstStyle/>
          <a:p>
            <a:pPr algn="l">
              <a:lnSpc>
                <a:spcPct val="100000"/>
              </a:lnSpc>
            </a:pPr>
            <a:r>
              <a:rPr lang="en-US" sz="1200" b="1">
                <a:latin typeface="Courier New" pitchFamily="49" charset="0"/>
              </a:rPr>
              <a:t>pid=32</a:t>
            </a:r>
          </a:p>
          <a:p>
            <a:pPr algn="l">
              <a:lnSpc>
                <a:spcPct val="100000"/>
              </a:lnSpc>
            </a:pPr>
            <a:r>
              <a:rPr lang="en-US" sz="1200" b="1">
                <a:latin typeface="Courier New" pitchFamily="49" charset="0"/>
              </a:rPr>
              <a:t>pgid=32</a:t>
            </a:r>
          </a:p>
        </p:txBody>
      </p:sp>
      <p:sp>
        <p:nvSpPr>
          <p:cNvPr id="551960" name="Text Box 24"/>
          <p:cNvSpPr txBox="1">
            <a:spLocks noChangeAspect="1" noChangeArrowheads="1"/>
          </p:cNvSpPr>
          <p:nvPr/>
        </p:nvSpPr>
        <p:spPr bwMode="auto">
          <a:xfrm>
            <a:off x="7224929" y="3443288"/>
            <a:ext cx="828675" cy="457200"/>
          </a:xfrm>
          <a:prstGeom prst="rect">
            <a:avLst/>
          </a:prstGeom>
          <a:noFill/>
          <a:ln w="12700">
            <a:noFill/>
            <a:miter lim="800000"/>
            <a:headEnd/>
            <a:tailEnd/>
          </a:ln>
          <a:effectLst/>
        </p:spPr>
        <p:txBody>
          <a:bodyPr wrap="none" anchor="ctr">
            <a:spAutoFit/>
          </a:bodyPr>
          <a:lstStyle/>
          <a:p>
            <a:pPr algn="l">
              <a:lnSpc>
                <a:spcPct val="100000"/>
              </a:lnSpc>
            </a:pPr>
            <a:r>
              <a:rPr lang="en-US" sz="1200" b="1">
                <a:latin typeface="Courier New" pitchFamily="49" charset="0"/>
              </a:rPr>
              <a:t>pid=40</a:t>
            </a:r>
          </a:p>
          <a:p>
            <a:pPr algn="l">
              <a:lnSpc>
                <a:spcPct val="100000"/>
              </a:lnSpc>
            </a:pPr>
            <a:r>
              <a:rPr lang="en-US" sz="1200" b="1">
                <a:latin typeface="Courier New" pitchFamily="49" charset="0"/>
              </a:rPr>
              <a:t>pgid=40</a:t>
            </a:r>
          </a:p>
        </p:txBody>
      </p:sp>
      <p:sp>
        <p:nvSpPr>
          <p:cNvPr id="551961" name="Text Box 25"/>
          <p:cNvSpPr txBox="1">
            <a:spLocks noChangeAspect="1" noChangeArrowheads="1"/>
          </p:cNvSpPr>
          <p:nvPr/>
        </p:nvSpPr>
        <p:spPr bwMode="auto">
          <a:xfrm>
            <a:off x="1398588" y="5181600"/>
            <a:ext cx="828675" cy="457200"/>
          </a:xfrm>
          <a:prstGeom prst="rect">
            <a:avLst/>
          </a:prstGeom>
          <a:noFill/>
          <a:ln w="12700">
            <a:noFill/>
            <a:miter lim="800000"/>
            <a:headEnd/>
            <a:tailEnd/>
          </a:ln>
          <a:effectLst/>
        </p:spPr>
        <p:txBody>
          <a:bodyPr wrap="none" anchor="ctr">
            <a:spAutoFit/>
          </a:bodyPr>
          <a:lstStyle/>
          <a:p>
            <a:pPr algn="r">
              <a:lnSpc>
                <a:spcPct val="100000"/>
              </a:lnSpc>
            </a:pPr>
            <a:r>
              <a:rPr lang="en-US" sz="1200" b="1">
                <a:latin typeface="Courier New" pitchFamily="49" charset="0"/>
              </a:rPr>
              <a:t>pid=21</a:t>
            </a:r>
          </a:p>
          <a:p>
            <a:pPr algn="r">
              <a:lnSpc>
                <a:spcPct val="100000"/>
              </a:lnSpc>
            </a:pPr>
            <a:r>
              <a:rPr lang="en-US" sz="1200" b="1">
                <a:latin typeface="Courier New" pitchFamily="49" charset="0"/>
              </a:rPr>
              <a:t>pgid=20</a:t>
            </a:r>
          </a:p>
        </p:txBody>
      </p:sp>
      <p:sp>
        <p:nvSpPr>
          <p:cNvPr id="551962" name="Text Box 26"/>
          <p:cNvSpPr txBox="1">
            <a:spLocks noChangeAspect="1" noChangeArrowheads="1"/>
          </p:cNvSpPr>
          <p:nvPr/>
        </p:nvSpPr>
        <p:spPr bwMode="auto">
          <a:xfrm>
            <a:off x="2541588" y="5181600"/>
            <a:ext cx="828675" cy="457200"/>
          </a:xfrm>
          <a:prstGeom prst="rect">
            <a:avLst/>
          </a:prstGeom>
          <a:noFill/>
          <a:ln w="12700">
            <a:noFill/>
            <a:miter lim="800000"/>
            <a:headEnd/>
            <a:tailEnd/>
          </a:ln>
          <a:effectLst/>
        </p:spPr>
        <p:txBody>
          <a:bodyPr wrap="none" anchor="ctr">
            <a:spAutoFit/>
          </a:bodyPr>
          <a:lstStyle/>
          <a:p>
            <a:pPr algn="r">
              <a:lnSpc>
                <a:spcPct val="100000"/>
              </a:lnSpc>
            </a:pPr>
            <a:r>
              <a:rPr lang="en-US" sz="1200" b="1">
                <a:latin typeface="Courier New" pitchFamily="49" charset="0"/>
              </a:rPr>
              <a:t>pid=22</a:t>
            </a:r>
          </a:p>
          <a:p>
            <a:pPr algn="r">
              <a:lnSpc>
                <a:spcPct val="100000"/>
              </a:lnSpc>
            </a:pPr>
            <a:r>
              <a:rPr lang="en-US" sz="1200" b="1">
                <a:latin typeface="Courier New" pitchFamily="49" charset="0"/>
              </a:rPr>
              <a:t>pgid=20</a:t>
            </a:r>
          </a:p>
        </p:txBody>
      </p:sp>
      <p:sp>
        <p:nvSpPr>
          <p:cNvPr id="551963" name="Rectangle 27"/>
          <p:cNvSpPr>
            <a:spLocks noChangeArrowheads="1"/>
          </p:cNvSpPr>
          <p:nvPr/>
        </p:nvSpPr>
        <p:spPr bwMode="auto">
          <a:xfrm>
            <a:off x="3733800" y="5070493"/>
            <a:ext cx="4114800" cy="1558907"/>
          </a:xfrm>
          <a:prstGeom prst="rect">
            <a:avLst/>
          </a:prstGeom>
          <a:noFill/>
          <a:ln w="9525">
            <a:noFill/>
            <a:miter lim="800000"/>
            <a:headEnd/>
            <a:tailEnd/>
          </a:ln>
          <a:effectLst/>
        </p:spPr>
        <p:txBody>
          <a:bodyPr lIns="90479" tIns="44446" rIns="90479" bIns="44446"/>
          <a:lstStyle/>
          <a:p>
            <a:pPr algn="l" eaLnBrk="1" hangingPunct="1">
              <a:lnSpc>
                <a:spcPct val="95000"/>
              </a:lnSpc>
              <a:spcBef>
                <a:spcPct val="50000"/>
              </a:spcBef>
              <a:buClr>
                <a:schemeClr val="hlink"/>
              </a:buClr>
              <a:buFont typeface="Wingdings" pitchFamily="2" charset="2"/>
              <a:buNone/>
            </a:pPr>
            <a:r>
              <a:rPr lang="en-US" sz="1800" b="1" dirty="0" err="1">
                <a:solidFill>
                  <a:schemeClr val="tx2"/>
                </a:solidFill>
                <a:latin typeface="Courier New"/>
                <a:cs typeface="Courier New"/>
              </a:rPr>
              <a:t>getpgrp</a:t>
            </a:r>
            <a:r>
              <a:rPr lang="en-US" sz="1800" b="1" dirty="0">
                <a:solidFill>
                  <a:schemeClr val="tx2"/>
                </a:solidFill>
                <a:latin typeface="Courier New"/>
                <a:cs typeface="Courier New"/>
              </a:rPr>
              <a:t>()</a:t>
            </a:r>
            <a:br>
              <a:rPr lang="en-US" sz="1800" b="1" dirty="0">
                <a:solidFill>
                  <a:schemeClr val="tx2"/>
                </a:solidFill>
                <a:latin typeface="Courier New"/>
                <a:cs typeface="Courier New"/>
              </a:rPr>
            </a:br>
            <a:r>
              <a:rPr lang="en-US" sz="1800" b="1" dirty="0">
                <a:solidFill>
                  <a:schemeClr val="tx2"/>
                </a:solidFill>
                <a:latin typeface="Calibri" pitchFamily="34" charset="0"/>
              </a:rPr>
              <a:t>Return process group of current process</a:t>
            </a:r>
          </a:p>
          <a:p>
            <a:pPr algn="l" eaLnBrk="1" hangingPunct="1">
              <a:lnSpc>
                <a:spcPct val="95000"/>
              </a:lnSpc>
              <a:spcBef>
                <a:spcPct val="50000"/>
              </a:spcBef>
              <a:buClr>
                <a:schemeClr val="hlink"/>
              </a:buClr>
              <a:buFont typeface="Wingdings" pitchFamily="2" charset="2"/>
              <a:buNone/>
            </a:pPr>
            <a:r>
              <a:rPr lang="en-US" sz="1800" b="1" dirty="0" err="1">
                <a:solidFill>
                  <a:schemeClr val="tx2"/>
                </a:solidFill>
                <a:latin typeface="Courier New" pitchFamily="49" charset="0"/>
              </a:rPr>
              <a:t>setpgid</a:t>
            </a:r>
            <a:r>
              <a:rPr lang="en-US" sz="1800" b="1" dirty="0">
                <a:solidFill>
                  <a:schemeClr val="tx2"/>
                </a:solidFill>
                <a:latin typeface="Courier New" pitchFamily="49" charset="0"/>
              </a:rPr>
              <a:t>()</a:t>
            </a:r>
            <a:br>
              <a:rPr lang="en-US" sz="1800" b="1" dirty="0">
                <a:solidFill>
                  <a:schemeClr val="tx2"/>
                </a:solidFill>
                <a:latin typeface="Courier New" pitchFamily="49" charset="0"/>
              </a:rPr>
            </a:br>
            <a:r>
              <a:rPr lang="en-US" sz="1800" b="1" dirty="0">
                <a:solidFill>
                  <a:schemeClr val="tx2"/>
                </a:solidFill>
                <a:latin typeface="Calibri" pitchFamily="34" charset="0"/>
              </a:rPr>
              <a:t>Change process group of a process (see text for details)</a:t>
            </a:r>
            <a:endParaRPr lang="en-US" sz="1800" b="1" dirty="0">
              <a:solidFill>
                <a:schemeClr val="tx2"/>
              </a:solidFill>
              <a:latin typeface="Courier New" pitchFamily="49"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5196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1963"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3986" name="Rectangle 2"/>
          <p:cNvSpPr>
            <a:spLocks noGrp="1" noChangeArrowheads="1"/>
          </p:cNvSpPr>
          <p:nvPr>
            <p:ph type="title"/>
          </p:nvPr>
        </p:nvSpPr>
        <p:spPr>
          <a:xfrm>
            <a:off x="357018" y="435678"/>
            <a:ext cx="8786982" cy="762000"/>
          </a:xfrm>
        </p:spPr>
        <p:txBody>
          <a:bodyPr/>
          <a:lstStyle/>
          <a:p>
            <a:r>
              <a:rPr lang="en-US" dirty="0"/>
              <a:t>Sending Signals with </a:t>
            </a:r>
            <a:r>
              <a:rPr lang="en-US" dirty="0">
                <a:latin typeface="Courier New"/>
                <a:cs typeface="Courier New"/>
              </a:rPr>
              <a:t>/bin/kill </a:t>
            </a:r>
            <a:r>
              <a:rPr lang="en-US" dirty="0"/>
              <a:t>Program</a:t>
            </a:r>
          </a:p>
        </p:txBody>
      </p:sp>
      <p:sp>
        <p:nvSpPr>
          <p:cNvPr id="553987" name="Rectangle 3"/>
          <p:cNvSpPr>
            <a:spLocks noGrp="1" noChangeArrowheads="1"/>
          </p:cNvSpPr>
          <p:nvPr>
            <p:ph type="body" idx="1"/>
          </p:nvPr>
        </p:nvSpPr>
        <p:spPr>
          <a:xfrm>
            <a:off x="290513" y="1220788"/>
            <a:ext cx="3900487" cy="5224462"/>
          </a:xfrm>
        </p:spPr>
        <p:txBody>
          <a:bodyPr/>
          <a:lstStyle/>
          <a:p>
            <a:pPr marL="282575" indent="-282575"/>
            <a:r>
              <a:rPr lang="en-US" dirty="0">
                <a:latin typeface="Courier New" pitchFamily="49" charset="0"/>
              </a:rPr>
              <a:t>/bin/kill </a:t>
            </a:r>
            <a:r>
              <a:rPr lang="en-US" dirty="0"/>
              <a:t>program sends arbitrary signal to a process or process group</a:t>
            </a:r>
          </a:p>
          <a:p>
            <a:pPr marL="282575" lvl="1" indent="-282575"/>
            <a:endParaRPr lang="en-US" dirty="0">
              <a:latin typeface="Courier New" pitchFamily="49" charset="0"/>
            </a:endParaRPr>
          </a:p>
          <a:p>
            <a:pPr marL="282575" indent="-282575"/>
            <a:r>
              <a:rPr lang="en-US" dirty="0"/>
              <a:t>Examples</a:t>
            </a:r>
          </a:p>
          <a:p>
            <a:pPr lvl="1"/>
            <a:r>
              <a:rPr lang="en-US" b="1" dirty="0">
                <a:latin typeface="Courier New" pitchFamily="49" charset="0"/>
              </a:rPr>
              <a:t>/bin/kill –9 24818</a:t>
            </a:r>
            <a:br>
              <a:rPr lang="en-US" b="1" dirty="0">
                <a:latin typeface="Courier New" pitchFamily="49" charset="0"/>
              </a:rPr>
            </a:br>
            <a:r>
              <a:rPr lang="en-US" sz="1800" dirty="0">
                <a:ea typeface="+mn-ea"/>
                <a:cs typeface="+mn-cs"/>
              </a:rPr>
              <a:t>Send SIGKILL to process 24818</a:t>
            </a:r>
          </a:p>
          <a:p>
            <a:pPr lvl="1"/>
            <a:endParaRPr lang="en-US" b="1" dirty="0">
              <a:latin typeface="Courier New" pitchFamily="49" charset="0"/>
            </a:endParaRPr>
          </a:p>
          <a:p>
            <a:pPr lvl="1"/>
            <a:r>
              <a:rPr lang="en-US" b="1" dirty="0">
                <a:latin typeface="Courier New" pitchFamily="49" charset="0"/>
              </a:rPr>
              <a:t>/bin/kill –9 –24817</a:t>
            </a:r>
            <a:br>
              <a:rPr lang="en-US" b="1" dirty="0">
                <a:latin typeface="Courier New" pitchFamily="49" charset="0"/>
              </a:rPr>
            </a:br>
            <a:r>
              <a:rPr lang="en-US" sz="1800" dirty="0">
                <a:ea typeface="+mn-ea"/>
                <a:cs typeface="+mn-cs"/>
              </a:rPr>
              <a:t>Send SIGKILL to every process in process group 24817</a:t>
            </a:r>
          </a:p>
        </p:txBody>
      </p:sp>
      <p:sp>
        <p:nvSpPr>
          <p:cNvPr id="553991" name="Text Box 7"/>
          <p:cNvSpPr txBox="1">
            <a:spLocks noChangeArrowheads="1"/>
          </p:cNvSpPr>
          <p:nvPr/>
        </p:nvSpPr>
        <p:spPr bwMode="auto">
          <a:xfrm>
            <a:off x="4191000" y="1682750"/>
            <a:ext cx="3878586" cy="4031873"/>
          </a:xfrm>
          <a:prstGeom prst="rect">
            <a:avLst/>
          </a:prstGeom>
          <a:solidFill>
            <a:schemeClr val="bg1">
              <a:lumMod val="85000"/>
            </a:schemeClr>
          </a:solidFill>
          <a:ln w="3175">
            <a:noFill/>
            <a:miter lim="800000"/>
            <a:headEnd/>
            <a:tailEnd/>
          </a:ln>
          <a:effectLst/>
        </p:spPr>
        <p:txBody>
          <a:bodyPr wrap="none">
            <a:spAutoFit/>
          </a:bodyPr>
          <a:lstStyle/>
          <a:p>
            <a:pPr algn="l">
              <a:lnSpc>
                <a:spcPct val="100000"/>
              </a:lnSpc>
            </a:pPr>
            <a:r>
              <a:rPr lang="en-US" sz="1600" b="1" dirty="0" err="1">
                <a:latin typeface="Courier New" pitchFamily="49" charset="0"/>
              </a:rPr>
              <a:t>linux</a:t>
            </a:r>
            <a:r>
              <a:rPr lang="en-US" sz="1600" b="1" dirty="0">
                <a:latin typeface="Courier New" pitchFamily="49" charset="0"/>
              </a:rPr>
              <a:t>&gt; ./forks 16 </a:t>
            </a:r>
          </a:p>
          <a:p>
            <a:pPr algn="l">
              <a:lnSpc>
                <a:spcPct val="100000"/>
              </a:lnSpc>
            </a:pPr>
            <a:r>
              <a:rPr lang="en-US" sz="1600" b="1" dirty="0">
                <a:latin typeface="Courier New" pitchFamily="49" charset="0"/>
              </a:rPr>
              <a:t>Child1: </a:t>
            </a:r>
            <a:r>
              <a:rPr lang="en-US" sz="1600" b="1" dirty="0" err="1">
                <a:latin typeface="Courier New" pitchFamily="49" charset="0"/>
              </a:rPr>
              <a:t>pid</a:t>
            </a:r>
            <a:r>
              <a:rPr lang="en-US" sz="1600" b="1" dirty="0">
                <a:latin typeface="Courier New" pitchFamily="49" charset="0"/>
              </a:rPr>
              <a:t>=24818 </a:t>
            </a:r>
            <a:r>
              <a:rPr lang="en-US" sz="1600" b="1" dirty="0" err="1">
                <a:latin typeface="Courier New" pitchFamily="49" charset="0"/>
              </a:rPr>
              <a:t>pgrp</a:t>
            </a:r>
            <a:r>
              <a:rPr lang="en-US" sz="1600" b="1" dirty="0">
                <a:latin typeface="Courier New" pitchFamily="49" charset="0"/>
              </a:rPr>
              <a:t>=24817 </a:t>
            </a:r>
          </a:p>
          <a:p>
            <a:pPr algn="l">
              <a:lnSpc>
                <a:spcPct val="100000"/>
              </a:lnSpc>
            </a:pPr>
            <a:r>
              <a:rPr lang="en-US" sz="1600" b="1" dirty="0">
                <a:latin typeface="Courier New" pitchFamily="49" charset="0"/>
              </a:rPr>
              <a:t>Child2: </a:t>
            </a:r>
            <a:r>
              <a:rPr lang="en-US" sz="1600" b="1" dirty="0" err="1">
                <a:latin typeface="Courier New" pitchFamily="49" charset="0"/>
              </a:rPr>
              <a:t>pid</a:t>
            </a:r>
            <a:r>
              <a:rPr lang="en-US" sz="1600" b="1" dirty="0">
                <a:latin typeface="Courier New" pitchFamily="49" charset="0"/>
              </a:rPr>
              <a:t>=24819 </a:t>
            </a:r>
            <a:r>
              <a:rPr lang="en-US" sz="1600" b="1" dirty="0" err="1">
                <a:latin typeface="Courier New" pitchFamily="49" charset="0"/>
              </a:rPr>
              <a:t>pgrp</a:t>
            </a:r>
            <a:r>
              <a:rPr lang="en-US" sz="1600" b="1" dirty="0">
                <a:latin typeface="Courier New" pitchFamily="49" charset="0"/>
              </a:rPr>
              <a:t>=24817 </a:t>
            </a:r>
          </a:p>
          <a:p>
            <a:pPr algn="l">
              <a:lnSpc>
                <a:spcPct val="100000"/>
              </a:lnSpc>
            </a:pPr>
            <a:r>
              <a:rPr lang="en-US" sz="1600" b="1" dirty="0">
                <a:latin typeface="Courier New" pitchFamily="49" charset="0"/>
              </a:rPr>
              <a:t> </a:t>
            </a:r>
          </a:p>
          <a:p>
            <a:pPr algn="l">
              <a:lnSpc>
                <a:spcPct val="100000"/>
              </a:lnSpc>
            </a:pPr>
            <a:r>
              <a:rPr lang="en-US" sz="1600" b="1" dirty="0" err="1">
                <a:latin typeface="Courier New" pitchFamily="49" charset="0"/>
              </a:rPr>
              <a:t>linux</a:t>
            </a:r>
            <a:r>
              <a:rPr lang="en-US" sz="1600" b="1" dirty="0">
                <a:latin typeface="Courier New" pitchFamily="49" charset="0"/>
              </a:rPr>
              <a:t>&gt; </a:t>
            </a:r>
            <a:r>
              <a:rPr lang="en-US" sz="1600" b="1" dirty="0" err="1">
                <a:latin typeface="Courier New" pitchFamily="49" charset="0"/>
              </a:rPr>
              <a:t>ps</a:t>
            </a:r>
            <a:r>
              <a:rPr lang="en-US" sz="1600" b="1" dirty="0">
                <a:latin typeface="Courier New" pitchFamily="49" charset="0"/>
              </a:rPr>
              <a:t> </a:t>
            </a:r>
          </a:p>
          <a:p>
            <a:pPr algn="l">
              <a:lnSpc>
                <a:spcPct val="100000"/>
              </a:lnSpc>
            </a:pPr>
            <a:r>
              <a:rPr lang="en-US" sz="1600" b="1" dirty="0">
                <a:latin typeface="Courier New" pitchFamily="49" charset="0"/>
              </a:rPr>
              <a:t>  PID TTY          TIME CMD </a:t>
            </a:r>
          </a:p>
          <a:p>
            <a:pPr algn="l">
              <a:lnSpc>
                <a:spcPct val="100000"/>
              </a:lnSpc>
            </a:pPr>
            <a:r>
              <a:rPr lang="en-US" sz="1600" b="1" dirty="0">
                <a:latin typeface="Courier New" pitchFamily="49" charset="0"/>
              </a:rPr>
              <a:t>24788 pts/2    00:00:00 </a:t>
            </a:r>
            <a:r>
              <a:rPr lang="en-US" sz="1600" b="1" dirty="0" err="1">
                <a:latin typeface="Courier New" pitchFamily="49" charset="0"/>
              </a:rPr>
              <a:t>tcsh</a:t>
            </a:r>
            <a:r>
              <a:rPr lang="en-US" sz="1600" b="1" dirty="0">
                <a:latin typeface="Courier New" pitchFamily="49" charset="0"/>
              </a:rPr>
              <a:t> </a:t>
            </a:r>
          </a:p>
          <a:p>
            <a:pPr algn="l">
              <a:lnSpc>
                <a:spcPct val="100000"/>
              </a:lnSpc>
            </a:pPr>
            <a:r>
              <a:rPr lang="en-US" sz="1600" b="1" dirty="0">
                <a:latin typeface="Courier New" pitchFamily="49" charset="0"/>
              </a:rPr>
              <a:t>24818 pts/2    00:00:02 forks </a:t>
            </a:r>
          </a:p>
          <a:p>
            <a:pPr algn="l">
              <a:lnSpc>
                <a:spcPct val="100000"/>
              </a:lnSpc>
            </a:pPr>
            <a:r>
              <a:rPr lang="en-US" sz="1600" b="1" dirty="0">
                <a:latin typeface="Courier New" pitchFamily="49" charset="0"/>
              </a:rPr>
              <a:t>24819 pts/2    00:00:02 forks </a:t>
            </a:r>
          </a:p>
          <a:p>
            <a:pPr algn="l">
              <a:lnSpc>
                <a:spcPct val="100000"/>
              </a:lnSpc>
            </a:pPr>
            <a:r>
              <a:rPr lang="en-US" sz="1600" b="1" dirty="0">
                <a:latin typeface="Courier New" pitchFamily="49" charset="0"/>
              </a:rPr>
              <a:t>24820 pts/2    00:00:00 </a:t>
            </a:r>
            <a:r>
              <a:rPr lang="en-US" sz="1600" b="1" dirty="0" err="1">
                <a:latin typeface="Courier New" pitchFamily="49" charset="0"/>
              </a:rPr>
              <a:t>ps</a:t>
            </a:r>
            <a:r>
              <a:rPr lang="en-US" sz="1600" b="1" dirty="0">
                <a:latin typeface="Courier New" pitchFamily="49" charset="0"/>
              </a:rPr>
              <a:t> </a:t>
            </a:r>
          </a:p>
          <a:p>
            <a:pPr algn="l">
              <a:lnSpc>
                <a:spcPct val="100000"/>
              </a:lnSpc>
            </a:pPr>
            <a:r>
              <a:rPr lang="en-US" sz="1600" b="1" dirty="0" err="1">
                <a:latin typeface="Courier New" pitchFamily="49" charset="0"/>
              </a:rPr>
              <a:t>linux</a:t>
            </a:r>
            <a:r>
              <a:rPr lang="en-US" sz="1600" b="1" dirty="0">
                <a:latin typeface="Courier New" pitchFamily="49" charset="0"/>
              </a:rPr>
              <a:t>&gt; /bin/kill -9 -24817 </a:t>
            </a:r>
          </a:p>
          <a:p>
            <a:pPr algn="l">
              <a:lnSpc>
                <a:spcPct val="100000"/>
              </a:lnSpc>
            </a:pPr>
            <a:r>
              <a:rPr lang="en-US" sz="1600" b="1" dirty="0" err="1">
                <a:latin typeface="Courier New" pitchFamily="49" charset="0"/>
              </a:rPr>
              <a:t>linux</a:t>
            </a:r>
            <a:r>
              <a:rPr lang="en-US" sz="1600" b="1" dirty="0">
                <a:latin typeface="Courier New" pitchFamily="49" charset="0"/>
              </a:rPr>
              <a:t>&gt; </a:t>
            </a:r>
            <a:r>
              <a:rPr lang="en-US" sz="1600" b="1" dirty="0" err="1">
                <a:latin typeface="Courier New" pitchFamily="49" charset="0"/>
              </a:rPr>
              <a:t>ps</a:t>
            </a:r>
            <a:r>
              <a:rPr lang="en-US" sz="1600" b="1" dirty="0">
                <a:latin typeface="Courier New" pitchFamily="49" charset="0"/>
              </a:rPr>
              <a:t>  </a:t>
            </a:r>
          </a:p>
          <a:p>
            <a:pPr algn="l">
              <a:lnSpc>
                <a:spcPct val="100000"/>
              </a:lnSpc>
            </a:pPr>
            <a:r>
              <a:rPr lang="en-US" sz="1600" b="1" dirty="0">
                <a:latin typeface="Courier New" pitchFamily="49" charset="0"/>
              </a:rPr>
              <a:t>  PID TTY          TIME CMD </a:t>
            </a:r>
          </a:p>
          <a:p>
            <a:pPr algn="l">
              <a:lnSpc>
                <a:spcPct val="100000"/>
              </a:lnSpc>
            </a:pPr>
            <a:r>
              <a:rPr lang="en-US" sz="1600" b="1" dirty="0">
                <a:latin typeface="Courier New" pitchFamily="49" charset="0"/>
              </a:rPr>
              <a:t>24788 pts/2    00:00:00 </a:t>
            </a:r>
            <a:r>
              <a:rPr lang="en-US" sz="1600" b="1" dirty="0" err="1">
                <a:latin typeface="Courier New" pitchFamily="49" charset="0"/>
              </a:rPr>
              <a:t>tcsh</a:t>
            </a:r>
            <a:r>
              <a:rPr lang="en-US" sz="1600" b="1" dirty="0">
                <a:latin typeface="Courier New" pitchFamily="49" charset="0"/>
              </a:rPr>
              <a:t> </a:t>
            </a:r>
          </a:p>
          <a:p>
            <a:pPr algn="l">
              <a:lnSpc>
                <a:spcPct val="100000"/>
              </a:lnSpc>
            </a:pPr>
            <a:r>
              <a:rPr lang="en-US" sz="1600" b="1" dirty="0">
                <a:latin typeface="Courier New" pitchFamily="49" charset="0"/>
              </a:rPr>
              <a:t>24823 pts/2    00:00:00 </a:t>
            </a:r>
            <a:r>
              <a:rPr lang="en-US" sz="1600" b="1" dirty="0" err="1">
                <a:latin typeface="Courier New" pitchFamily="49" charset="0"/>
              </a:rPr>
              <a:t>ps</a:t>
            </a:r>
            <a:r>
              <a:rPr lang="en-US" sz="1600" b="1" dirty="0">
                <a:latin typeface="Courier New" pitchFamily="49" charset="0"/>
              </a:rPr>
              <a:t> </a:t>
            </a:r>
          </a:p>
          <a:p>
            <a:pPr algn="l">
              <a:lnSpc>
                <a:spcPct val="100000"/>
              </a:lnSpc>
            </a:pPr>
            <a:r>
              <a:rPr lang="en-US" sz="1600" b="1" dirty="0" err="1">
                <a:latin typeface="Courier New" pitchFamily="49" charset="0"/>
              </a:rPr>
              <a:t>linux</a:t>
            </a:r>
            <a:r>
              <a:rPr lang="en-US" sz="1600" b="1" dirty="0">
                <a:latin typeface="Courier New" pitchFamily="49" charset="0"/>
              </a:rPr>
              <a:t>&gt; </a:t>
            </a:r>
          </a:p>
        </p:txBody>
      </p:sp>
      <p:sp>
        <p:nvSpPr>
          <p:cNvPr id="553992" name="Rectangle 8"/>
          <p:cNvSpPr>
            <a:spLocks noChangeArrowheads="1"/>
          </p:cNvSpPr>
          <p:nvPr/>
        </p:nvSpPr>
        <p:spPr bwMode="auto">
          <a:xfrm>
            <a:off x="4191000" y="3429000"/>
            <a:ext cx="3733800" cy="266700"/>
          </a:xfrm>
          <a:prstGeom prst="rect">
            <a:avLst/>
          </a:prstGeom>
          <a:noFill/>
          <a:ln w="28575">
            <a:solidFill>
              <a:srgbClr val="C00000"/>
            </a:solidFill>
            <a:miter lim="800000"/>
            <a:headEnd/>
            <a:tailEnd/>
          </a:ln>
          <a:effectLst/>
        </p:spPr>
        <p:txBody>
          <a:bodyPr wrap="none" lIns="45720" rIns="45720" anchor="ctr"/>
          <a:lstStyle/>
          <a:p>
            <a:endParaRPr lang="en-US" dirty="0">
              <a:latin typeface="Calibri" pitchFamily="34" charset="0"/>
            </a:endParaRPr>
          </a:p>
        </p:txBody>
      </p:sp>
      <p:sp>
        <p:nvSpPr>
          <p:cNvPr id="553995" name="Rectangle 11"/>
          <p:cNvSpPr>
            <a:spLocks noChangeArrowheads="1"/>
          </p:cNvSpPr>
          <p:nvPr/>
        </p:nvSpPr>
        <p:spPr bwMode="auto">
          <a:xfrm>
            <a:off x="4191000" y="3429000"/>
            <a:ext cx="3733800" cy="504825"/>
          </a:xfrm>
          <a:prstGeom prst="rect">
            <a:avLst/>
          </a:prstGeom>
          <a:noFill/>
          <a:ln w="28575">
            <a:solidFill>
              <a:srgbClr val="C00000"/>
            </a:solidFill>
            <a:miter lim="800000"/>
            <a:headEnd/>
            <a:tailEnd/>
          </a:ln>
          <a:effectLst/>
        </p:spPr>
        <p:txBody>
          <a:bodyPr wrap="none" lIns="45720" rIns="45720" anchor="ctr"/>
          <a:lstStyle/>
          <a:p>
            <a:endParaRPr lang="en-US" dirty="0">
              <a:latin typeface="Calibri"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5399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53987">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53995"/>
                                        </p:tgtEl>
                                        <p:attrNameLst>
                                          <p:attrName>style.visibility</p:attrName>
                                        </p:attrNameLst>
                                      </p:cBhvr>
                                      <p:to>
                                        <p:strVal val="visible"/>
                                      </p:to>
                                    </p:set>
                                  </p:childTnLst>
                                </p:cTn>
                              </p:par>
                              <p:par>
                                <p:cTn id="13" presetID="1" presetClass="exit" presetSubtype="0" fill="hold" grpId="1" nodeType="withEffect">
                                  <p:stCondLst>
                                    <p:cond delay="0"/>
                                  </p:stCondLst>
                                  <p:childTnLst>
                                    <p:set>
                                      <p:cBhvr>
                                        <p:cTn id="14" dur="1" fill="hold">
                                          <p:stCondLst>
                                            <p:cond delay="0"/>
                                          </p:stCondLst>
                                        </p:cTn>
                                        <p:tgtEl>
                                          <p:spTgt spid="553992"/>
                                        </p:tgtEl>
                                        <p:attrNameLst>
                                          <p:attrName>style.visibility</p:attrName>
                                        </p:attrNameLst>
                                      </p:cBhvr>
                                      <p:to>
                                        <p:strVal val="hidden"/>
                                      </p:to>
                                    </p:set>
                                  </p:childTnLst>
                                </p:cTn>
                              </p:par>
                              <p:par>
                                <p:cTn id="15" presetID="1" presetClass="entr" presetSubtype="0" fill="hold" nodeType="withEffect">
                                  <p:stCondLst>
                                    <p:cond delay="0"/>
                                  </p:stCondLst>
                                  <p:childTnLst>
                                    <p:set>
                                      <p:cBhvr>
                                        <p:cTn id="16" dur="1" fill="hold">
                                          <p:stCondLst>
                                            <p:cond delay="0"/>
                                          </p:stCondLst>
                                        </p:cTn>
                                        <p:tgtEl>
                                          <p:spTgt spid="55398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992" grpId="0" animBg="1"/>
      <p:bldP spid="553992" grpId="1" animBg="1"/>
      <p:bldP spid="553995"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5010" name="Rectangle 2"/>
          <p:cNvSpPr>
            <a:spLocks noGrp="1" noChangeArrowheads="1"/>
          </p:cNvSpPr>
          <p:nvPr>
            <p:ph type="title"/>
          </p:nvPr>
        </p:nvSpPr>
        <p:spPr/>
        <p:txBody>
          <a:bodyPr/>
          <a:lstStyle/>
          <a:p>
            <a:r>
              <a:rPr lang="en-US"/>
              <a:t>Sending Signals from the Keyboard</a:t>
            </a:r>
          </a:p>
        </p:txBody>
      </p:sp>
      <p:sp>
        <p:nvSpPr>
          <p:cNvPr id="555011" name="Rectangle 3"/>
          <p:cNvSpPr>
            <a:spLocks noGrp="1" noChangeArrowheads="1"/>
          </p:cNvSpPr>
          <p:nvPr>
            <p:ph type="body" idx="1"/>
          </p:nvPr>
        </p:nvSpPr>
        <p:spPr>
          <a:xfrm>
            <a:off x="290513" y="1220788"/>
            <a:ext cx="8307387" cy="1293812"/>
          </a:xfrm>
        </p:spPr>
        <p:txBody>
          <a:bodyPr/>
          <a:lstStyle/>
          <a:p>
            <a:pPr>
              <a:lnSpc>
                <a:spcPct val="85000"/>
              </a:lnSpc>
            </a:pPr>
            <a:r>
              <a:rPr lang="en-US" sz="2000" dirty="0"/>
              <a:t>Typing ctrl-c (ctrl-z) causes the kernel to send a SIGINT (SIGTSTP) to every job in the foreground process group</a:t>
            </a:r>
          </a:p>
          <a:p>
            <a:pPr lvl="1">
              <a:lnSpc>
                <a:spcPct val="90000"/>
              </a:lnSpc>
            </a:pPr>
            <a:r>
              <a:rPr lang="en-US" sz="1800" dirty="0"/>
              <a:t>SIGINT – default action is to terminate each process </a:t>
            </a:r>
          </a:p>
          <a:p>
            <a:pPr lvl="1">
              <a:lnSpc>
                <a:spcPct val="90000"/>
              </a:lnSpc>
            </a:pPr>
            <a:r>
              <a:rPr lang="en-US" sz="1800" dirty="0"/>
              <a:t>SIGTSTP – default action is to stop (suspend) each process</a:t>
            </a:r>
          </a:p>
        </p:txBody>
      </p:sp>
      <p:sp>
        <p:nvSpPr>
          <p:cNvPr id="27" name="Rectangle 26"/>
          <p:cNvSpPr/>
          <p:nvPr/>
        </p:nvSpPr>
        <p:spPr bwMode="auto">
          <a:xfrm>
            <a:off x="6096000" y="3689787"/>
            <a:ext cx="2057400" cy="1644213"/>
          </a:xfrm>
          <a:prstGeom prst="rect">
            <a:avLst/>
          </a:prstGeom>
          <a:solidFill>
            <a:schemeClr val="bg2">
              <a:lumMod val="20000"/>
              <a:lumOff val="80000"/>
            </a:schemeClr>
          </a:solidFill>
          <a:ln w="25400" cap="flat" cmpd="sng" algn="ctr">
            <a:noFill/>
            <a:prstDash val="solid"/>
            <a:round/>
            <a:headEnd type="none" w="med" len="med"/>
            <a:tailEnd type="arrow" w="med" len="med"/>
          </a:ln>
          <a:effectLst/>
        </p:spPr>
        <p:txBody>
          <a:bodyPr rtlCol="0" anchor="ctr"/>
          <a:lstStyle/>
          <a:p>
            <a:pPr algn="ctr"/>
            <a:endParaRPr lang="en-US"/>
          </a:p>
        </p:txBody>
      </p:sp>
      <p:sp>
        <p:nvSpPr>
          <p:cNvPr id="28" name="Rectangle 27"/>
          <p:cNvSpPr/>
          <p:nvPr/>
        </p:nvSpPr>
        <p:spPr bwMode="auto">
          <a:xfrm>
            <a:off x="3810000" y="3681196"/>
            <a:ext cx="2057400" cy="1644213"/>
          </a:xfrm>
          <a:prstGeom prst="rect">
            <a:avLst/>
          </a:prstGeom>
          <a:solidFill>
            <a:schemeClr val="bg2">
              <a:lumMod val="20000"/>
              <a:lumOff val="80000"/>
            </a:schemeClr>
          </a:solidFill>
          <a:ln w="25400" cap="flat" cmpd="sng" algn="ctr">
            <a:noFill/>
            <a:prstDash val="solid"/>
            <a:round/>
            <a:headEnd type="none" w="med" len="med"/>
            <a:tailEnd type="arrow" w="med" len="med"/>
          </a:ln>
          <a:effectLst/>
        </p:spPr>
        <p:txBody>
          <a:bodyPr rtlCol="0" anchor="ctr"/>
          <a:lstStyle/>
          <a:p>
            <a:pPr algn="ctr"/>
            <a:endParaRPr lang="en-US"/>
          </a:p>
        </p:txBody>
      </p:sp>
      <p:sp>
        <p:nvSpPr>
          <p:cNvPr id="29" name="Rectangle 28"/>
          <p:cNvSpPr/>
          <p:nvPr/>
        </p:nvSpPr>
        <p:spPr bwMode="auto">
          <a:xfrm>
            <a:off x="1084497" y="3681196"/>
            <a:ext cx="2514600" cy="3099375"/>
          </a:xfrm>
          <a:prstGeom prst="rect">
            <a:avLst/>
          </a:prstGeom>
          <a:solidFill>
            <a:srgbClr val="F1C7C7"/>
          </a:solidFill>
          <a:ln w="25400" cap="flat" cmpd="sng" algn="ctr">
            <a:noFill/>
            <a:prstDash val="solid"/>
            <a:round/>
            <a:headEnd type="none" w="med" len="med"/>
            <a:tailEnd type="arrow" w="med" len="med"/>
          </a:ln>
          <a:effectLst/>
        </p:spPr>
        <p:txBody>
          <a:bodyPr rtlCol="0" anchor="ctr"/>
          <a:lstStyle/>
          <a:p>
            <a:pPr algn="ctr"/>
            <a:endParaRPr lang="en-US"/>
          </a:p>
        </p:txBody>
      </p:sp>
      <p:sp>
        <p:nvSpPr>
          <p:cNvPr id="30" name="Oval 4"/>
          <p:cNvSpPr>
            <a:spLocks noChangeAspect="1" noChangeArrowheads="1"/>
          </p:cNvSpPr>
          <p:nvPr/>
        </p:nvSpPr>
        <p:spPr bwMode="auto">
          <a:xfrm>
            <a:off x="1898650" y="3762375"/>
            <a:ext cx="982663" cy="885825"/>
          </a:xfrm>
          <a:prstGeom prst="ellipse">
            <a:avLst/>
          </a:prstGeom>
          <a:solidFill>
            <a:schemeClr val="accent2">
              <a:lumMod val="20000"/>
              <a:lumOff val="80000"/>
            </a:schemeClr>
          </a:solidFill>
          <a:ln w="12700">
            <a:solidFill>
              <a:schemeClr val="tx1"/>
            </a:solidFill>
            <a:round/>
            <a:headEnd/>
            <a:tailEnd/>
          </a:ln>
          <a:effectLst/>
        </p:spPr>
        <p:txBody>
          <a:bodyPr wrap="none" anchor="ctr"/>
          <a:lstStyle/>
          <a:p>
            <a:pPr algn="ctr"/>
            <a:r>
              <a:rPr lang="en-US" sz="1600" dirty="0">
                <a:latin typeface="Calibri" pitchFamily="34" charset="0"/>
              </a:rPr>
              <a:t>Fore-</a:t>
            </a:r>
          </a:p>
          <a:p>
            <a:pPr algn="ctr"/>
            <a:r>
              <a:rPr lang="en-US" sz="1600" dirty="0">
                <a:latin typeface="Calibri" pitchFamily="34" charset="0"/>
              </a:rPr>
              <a:t>ground</a:t>
            </a:r>
          </a:p>
          <a:p>
            <a:pPr algn="ctr"/>
            <a:r>
              <a:rPr lang="en-US" sz="1600" dirty="0">
                <a:latin typeface="Calibri" pitchFamily="34" charset="0"/>
              </a:rPr>
              <a:t>job</a:t>
            </a:r>
          </a:p>
        </p:txBody>
      </p:sp>
      <p:sp>
        <p:nvSpPr>
          <p:cNvPr id="31" name="Oval 5"/>
          <p:cNvSpPr>
            <a:spLocks noChangeAspect="1" noChangeArrowheads="1"/>
          </p:cNvSpPr>
          <p:nvPr/>
        </p:nvSpPr>
        <p:spPr bwMode="auto">
          <a:xfrm>
            <a:off x="4094163" y="3762375"/>
            <a:ext cx="982662" cy="863600"/>
          </a:xfrm>
          <a:prstGeom prst="ellipse">
            <a:avLst/>
          </a:prstGeom>
          <a:solidFill>
            <a:schemeClr val="accent2">
              <a:lumMod val="20000"/>
              <a:lumOff val="80000"/>
            </a:schemeClr>
          </a:solidFill>
          <a:ln w="12700">
            <a:solidFill>
              <a:schemeClr val="tx1"/>
            </a:solidFill>
            <a:round/>
            <a:headEnd/>
            <a:tailEnd/>
          </a:ln>
          <a:effectLst/>
        </p:spPr>
        <p:txBody>
          <a:bodyPr wrap="none" anchor="ctr"/>
          <a:lstStyle/>
          <a:p>
            <a:pPr algn="ctr">
              <a:lnSpc>
                <a:spcPct val="100000"/>
              </a:lnSpc>
            </a:pPr>
            <a:r>
              <a:rPr lang="en-US" sz="1600" dirty="0">
                <a:latin typeface="Calibri" pitchFamily="34" charset="0"/>
              </a:rPr>
              <a:t>Back-</a:t>
            </a:r>
          </a:p>
          <a:p>
            <a:pPr algn="ctr">
              <a:lnSpc>
                <a:spcPct val="100000"/>
              </a:lnSpc>
            </a:pPr>
            <a:r>
              <a:rPr lang="en-US" sz="1600" dirty="0">
                <a:latin typeface="Calibri" pitchFamily="34" charset="0"/>
              </a:rPr>
              <a:t>ground</a:t>
            </a:r>
          </a:p>
          <a:p>
            <a:pPr algn="ctr">
              <a:lnSpc>
                <a:spcPct val="100000"/>
              </a:lnSpc>
            </a:pPr>
            <a:r>
              <a:rPr lang="en-US" sz="1600" dirty="0">
                <a:latin typeface="Calibri" pitchFamily="34" charset="0"/>
              </a:rPr>
              <a:t>job #1</a:t>
            </a:r>
          </a:p>
        </p:txBody>
      </p:sp>
      <p:sp>
        <p:nvSpPr>
          <p:cNvPr id="32" name="Oval 6"/>
          <p:cNvSpPr>
            <a:spLocks noChangeAspect="1" noChangeArrowheads="1"/>
          </p:cNvSpPr>
          <p:nvPr/>
        </p:nvSpPr>
        <p:spPr bwMode="auto">
          <a:xfrm>
            <a:off x="6248400" y="3762375"/>
            <a:ext cx="984250" cy="885825"/>
          </a:xfrm>
          <a:prstGeom prst="ellipse">
            <a:avLst/>
          </a:prstGeom>
          <a:solidFill>
            <a:schemeClr val="accent2">
              <a:lumMod val="20000"/>
              <a:lumOff val="80000"/>
            </a:schemeClr>
          </a:solidFill>
          <a:ln w="12700">
            <a:solidFill>
              <a:schemeClr val="tx1"/>
            </a:solidFill>
            <a:round/>
            <a:headEnd/>
            <a:tailEnd/>
          </a:ln>
          <a:effectLst/>
        </p:spPr>
        <p:txBody>
          <a:bodyPr wrap="none" anchor="ctr"/>
          <a:lstStyle/>
          <a:p>
            <a:pPr algn="ctr"/>
            <a:r>
              <a:rPr lang="en-US" sz="1600" dirty="0">
                <a:latin typeface="Calibri" pitchFamily="34" charset="0"/>
              </a:rPr>
              <a:t>Back-</a:t>
            </a:r>
          </a:p>
          <a:p>
            <a:pPr algn="ctr"/>
            <a:r>
              <a:rPr lang="en-US" sz="1600" dirty="0">
                <a:latin typeface="Calibri" pitchFamily="34" charset="0"/>
              </a:rPr>
              <a:t>ground</a:t>
            </a:r>
          </a:p>
          <a:p>
            <a:pPr algn="ctr"/>
            <a:r>
              <a:rPr lang="en-US" sz="1600" dirty="0">
                <a:latin typeface="Calibri" pitchFamily="34" charset="0"/>
              </a:rPr>
              <a:t>job #2</a:t>
            </a:r>
          </a:p>
        </p:txBody>
      </p:sp>
      <p:sp>
        <p:nvSpPr>
          <p:cNvPr id="33" name="Oval 7"/>
          <p:cNvSpPr>
            <a:spLocks noChangeAspect="1" noChangeArrowheads="1"/>
          </p:cNvSpPr>
          <p:nvPr/>
        </p:nvSpPr>
        <p:spPr bwMode="auto">
          <a:xfrm>
            <a:off x="4098925" y="2438400"/>
            <a:ext cx="984250" cy="776288"/>
          </a:xfrm>
          <a:prstGeom prst="ellipse">
            <a:avLst/>
          </a:prstGeom>
          <a:solidFill>
            <a:schemeClr val="accent2">
              <a:lumMod val="20000"/>
              <a:lumOff val="80000"/>
            </a:schemeClr>
          </a:solidFill>
          <a:ln w="12700">
            <a:solidFill>
              <a:schemeClr val="tx1"/>
            </a:solidFill>
            <a:round/>
            <a:headEnd/>
            <a:tailEnd/>
          </a:ln>
          <a:effectLst/>
        </p:spPr>
        <p:txBody>
          <a:bodyPr wrap="none" anchor="ctr"/>
          <a:lstStyle/>
          <a:p>
            <a:pPr algn="ctr">
              <a:lnSpc>
                <a:spcPct val="100000"/>
              </a:lnSpc>
            </a:pPr>
            <a:r>
              <a:rPr lang="en-US" sz="1600" b="1" dirty="0">
                <a:latin typeface="Calibri" pitchFamily="34" charset="0"/>
              </a:rPr>
              <a:t>Shell</a:t>
            </a:r>
          </a:p>
        </p:txBody>
      </p:sp>
      <p:sp>
        <p:nvSpPr>
          <p:cNvPr id="34" name="Oval 8"/>
          <p:cNvSpPr>
            <a:spLocks noChangeAspect="1" noChangeArrowheads="1"/>
          </p:cNvSpPr>
          <p:nvPr/>
        </p:nvSpPr>
        <p:spPr bwMode="auto">
          <a:xfrm>
            <a:off x="1339850" y="4948238"/>
            <a:ext cx="984250" cy="776287"/>
          </a:xfrm>
          <a:prstGeom prst="ellipse">
            <a:avLst/>
          </a:prstGeom>
          <a:solidFill>
            <a:schemeClr val="accent2">
              <a:lumMod val="20000"/>
              <a:lumOff val="80000"/>
            </a:schemeClr>
          </a:solidFill>
          <a:ln w="12700">
            <a:solidFill>
              <a:schemeClr val="tx1"/>
            </a:solidFill>
            <a:round/>
            <a:headEnd/>
            <a:tailEnd/>
          </a:ln>
          <a:effectLst/>
        </p:spPr>
        <p:txBody>
          <a:bodyPr wrap="none" anchor="ctr"/>
          <a:lstStyle/>
          <a:p>
            <a:pPr algn="ctr">
              <a:lnSpc>
                <a:spcPct val="100000"/>
              </a:lnSpc>
            </a:pPr>
            <a:r>
              <a:rPr lang="en-US" sz="1600" dirty="0">
                <a:latin typeface="Calibri" pitchFamily="34" charset="0"/>
              </a:rPr>
              <a:t>Child</a:t>
            </a:r>
          </a:p>
        </p:txBody>
      </p:sp>
      <p:sp>
        <p:nvSpPr>
          <p:cNvPr id="35" name="Oval 9"/>
          <p:cNvSpPr>
            <a:spLocks noChangeAspect="1" noChangeArrowheads="1"/>
          </p:cNvSpPr>
          <p:nvPr/>
        </p:nvSpPr>
        <p:spPr bwMode="auto">
          <a:xfrm>
            <a:off x="2465388" y="4948238"/>
            <a:ext cx="984250" cy="776287"/>
          </a:xfrm>
          <a:prstGeom prst="ellipse">
            <a:avLst/>
          </a:prstGeom>
          <a:solidFill>
            <a:schemeClr val="accent2">
              <a:lumMod val="20000"/>
              <a:lumOff val="80000"/>
            </a:schemeClr>
          </a:solidFill>
          <a:ln w="12700">
            <a:solidFill>
              <a:schemeClr val="tx1"/>
            </a:solidFill>
            <a:round/>
            <a:headEnd/>
            <a:tailEnd/>
          </a:ln>
          <a:effectLst/>
        </p:spPr>
        <p:txBody>
          <a:bodyPr wrap="none" anchor="ctr"/>
          <a:lstStyle/>
          <a:p>
            <a:pPr algn="ctr"/>
            <a:r>
              <a:rPr lang="en-US" sz="1600" dirty="0">
                <a:latin typeface="Calibri" pitchFamily="34" charset="0"/>
              </a:rPr>
              <a:t>Child</a:t>
            </a:r>
          </a:p>
        </p:txBody>
      </p:sp>
      <p:sp>
        <p:nvSpPr>
          <p:cNvPr id="36" name="Line 10"/>
          <p:cNvSpPr>
            <a:spLocks noChangeAspect="1" noChangeShapeType="1"/>
          </p:cNvSpPr>
          <p:nvPr/>
        </p:nvSpPr>
        <p:spPr bwMode="auto">
          <a:xfrm flipH="1">
            <a:off x="1906588" y="4584700"/>
            <a:ext cx="182562" cy="369888"/>
          </a:xfrm>
          <a:prstGeom prst="line">
            <a:avLst/>
          </a:prstGeom>
          <a:noFill/>
          <a:ln w="12700">
            <a:solidFill>
              <a:schemeClr val="tx1"/>
            </a:solidFill>
            <a:round/>
            <a:headEnd/>
            <a:tailEnd/>
          </a:ln>
          <a:effectLst/>
        </p:spPr>
        <p:txBody>
          <a:bodyPr anchor="ctr">
            <a:spAutoFit/>
          </a:bodyPr>
          <a:lstStyle/>
          <a:p>
            <a:endParaRPr lang="en-US" dirty="0">
              <a:latin typeface="Calibri" pitchFamily="34" charset="0"/>
            </a:endParaRPr>
          </a:p>
        </p:txBody>
      </p:sp>
      <p:sp>
        <p:nvSpPr>
          <p:cNvPr id="37" name="Line 11"/>
          <p:cNvSpPr>
            <a:spLocks noChangeAspect="1" noChangeShapeType="1"/>
          </p:cNvSpPr>
          <p:nvPr/>
        </p:nvSpPr>
        <p:spPr bwMode="auto">
          <a:xfrm>
            <a:off x="2686050" y="4581525"/>
            <a:ext cx="163513" cy="361950"/>
          </a:xfrm>
          <a:prstGeom prst="line">
            <a:avLst/>
          </a:prstGeom>
          <a:noFill/>
          <a:ln w="12700">
            <a:solidFill>
              <a:schemeClr val="tx1"/>
            </a:solidFill>
            <a:round/>
            <a:headEnd/>
            <a:tailEnd/>
          </a:ln>
          <a:effectLst/>
        </p:spPr>
        <p:txBody>
          <a:bodyPr anchor="ctr">
            <a:spAutoFit/>
          </a:bodyPr>
          <a:lstStyle/>
          <a:p>
            <a:endParaRPr lang="en-US" dirty="0">
              <a:latin typeface="Calibri" pitchFamily="34" charset="0"/>
            </a:endParaRPr>
          </a:p>
        </p:txBody>
      </p:sp>
      <p:sp>
        <p:nvSpPr>
          <p:cNvPr id="38" name="Line 12"/>
          <p:cNvSpPr>
            <a:spLocks noChangeAspect="1" noChangeShapeType="1"/>
          </p:cNvSpPr>
          <p:nvPr/>
        </p:nvSpPr>
        <p:spPr bwMode="auto">
          <a:xfrm>
            <a:off x="4594225" y="3200400"/>
            <a:ext cx="0" cy="557213"/>
          </a:xfrm>
          <a:prstGeom prst="line">
            <a:avLst/>
          </a:prstGeom>
          <a:noFill/>
          <a:ln w="12700">
            <a:solidFill>
              <a:schemeClr val="tx1"/>
            </a:solidFill>
            <a:round/>
            <a:headEnd/>
            <a:tailEnd/>
          </a:ln>
          <a:effectLst/>
        </p:spPr>
        <p:txBody>
          <a:bodyPr wrap="none" anchor="ctr">
            <a:spAutoFit/>
          </a:bodyPr>
          <a:lstStyle/>
          <a:p>
            <a:endParaRPr lang="en-US" dirty="0">
              <a:latin typeface="Calibri" pitchFamily="34" charset="0"/>
            </a:endParaRPr>
          </a:p>
        </p:txBody>
      </p:sp>
      <p:sp>
        <p:nvSpPr>
          <p:cNvPr id="39" name="Line 13"/>
          <p:cNvSpPr>
            <a:spLocks noChangeAspect="1" noChangeShapeType="1"/>
          </p:cNvSpPr>
          <p:nvPr/>
        </p:nvSpPr>
        <p:spPr bwMode="auto">
          <a:xfrm flipH="1">
            <a:off x="2768600" y="3108325"/>
            <a:ext cx="1481138" cy="801688"/>
          </a:xfrm>
          <a:prstGeom prst="line">
            <a:avLst/>
          </a:prstGeom>
          <a:noFill/>
          <a:ln w="12700">
            <a:solidFill>
              <a:schemeClr val="tx1"/>
            </a:solidFill>
            <a:round/>
            <a:headEnd/>
            <a:tailEnd/>
          </a:ln>
          <a:effectLst/>
        </p:spPr>
        <p:txBody>
          <a:bodyPr anchor="ctr">
            <a:spAutoFit/>
          </a:bodyPr>
          <a:lstStyle/>
          <a:p>
            <a:endParaRPr lang="en-US" dirty="0">
              <a:latin typeface="Calibri" pitchFamily="34" charset="0"/>
            </a:endParaRPr>
          </a:p>
        </p:txBody>
      </p:sp>
      <p:sp>
        <p:nvSpPr>
          <p:cNvPr id="40" name="Line 14"/>
          <p:cNvSpPr>
            <a:spLocks noChangeAspect="1" noChangeShapeType="1"/>
          </p:cNvSpPr>
          <p:nvPr/>
        </p:nvSpPr>
        <p:spPr bwMode="auto">
          <a:xfrm>
            <a:off x="4968875" y="3068638"/>
            <a:ext cx="1412875" cy="833437"/>
          </a:xfrm>
          <a:prstGeom prst="line">
            <a:avLst/>
          </a:prstGeom>
          <a:noFill/>
          <a:ln w="12700">
            <a:solidFill>
              <a:schemeClr val="tx1"/>
            </a:solidFill>
            <a:round/>
            <a:headEnd/>
            <a:tailEnd/>
          </a:ln>
          <a:effectLst/>
        </p:spPr>
        <p:txBody>
          <a:bodyPr anchor="ctr">
            <a:spAutoFit/>
          </a:bodyPr>
          <a:lstStyle/>
          <a:p>
            <a:endParaRPr lang="en-US" dirty="0">
              <a:latin typeface="Calibri" pitchFamily="34" charset="0"/>
            </a:endParaRPr>
          </a:p>
        </p:txBody>
      </p:sp>
      <p:sp>
        <p:nvSpPr>
          <p:cNvPr id="41" name="Text Box 15"/>
          <p:cNvSpPr txBox="1">
            <a:spLocks noChangeAspect="1" noChangeArrowheads="1"/>
          </p:cNvSpPr>
          <p:nvPr/>
        </p:nvSpPr>
        <p:spPr bwMode="auto">
          <a:xfrm>
            <a:off x="3297238" y="2603500"/>
            <a:ext cx="828675" cy="457200"/>
          </a:xfrm>
          <a:prstGeom prst="rect">
            <a:avLst/>
          </a:prstGeom>
          <a:noFill/>
          <a:ln w="12700">
            <a:noFill/>
            <a:miter lim="800000"/>
            <a:headEnd/>
            <a:tailEnd/>
          </a:ln>
          <a:effectLst/>
        </p:spPr>
        <p:txBody>
          <a:bodyPr wrap="none" anchor="ctr">
            <a:spAutoFit/>
          </a:bodyPr>
          <a:lstStyle/>
          <a:p>
            <a:pPr algn="r">
              <a:lnSpc>
                <a:spcPct val="100000"/>
              </a:lnSpc>
            </a:pPr>
            <a:r>
              <a:rPr lang="en-US" sz="1200" b="1">
                <a:latin typeface="Courier New" pitchFamily="49" charset="0"/>
              </a:rPr>
              <a:t>pid=10</a:t>
            </a:r>
          </a:p>
          <a:p>
            <a:pPr algn="r">
              <a:lnSpc>
                <a:spcPct val="100000"/>
              </a:lnSpc>
            </a:pPr>
            <a:r>
              <a:rPr lang="en-US" sz="1200" b="1">
                <a:latin typeface="Courier New" pitchFamily="49" charset="0"/>
              </a:rPr>
              <a:t>pgid=10</a:t>
            </a:r>
          </a:p>
        </p:txBody>
      </p:sp>
      <p:sp>
        <p:nvSpPr>
          <p:cNvPr id="42" name="Text Box 17"/>
          <p:cNvSpPr txBox="1">
            <a:spLocks noChangeAspect="1" noChangeArrowheads="1"/>
          </p:cNvSpPr>
          <p:nvPr/>
        </p:nvSpPr>
        <p:spPr bwMode="auto">
          <a:xfrm>
            <a:off x="1084498" y="6197025"/>
            <a:ext cx="1765066" cy="584775"/>
          </a:xfrm>
          <a:prstGeom prst="rect">
            <a:avLst/>
          </a:prstGeom>
          <a:noFill/>
          <a:ln w="12700">
            <a:noFill/>
            <a:miter lim="800000"/>
            <a:headEnd/>
            <a:tailEnd/>
          </a:ln>
          <a:effectLst/>
        </p:spPr>
        <p:txBody>
          <a:bodyPr wrap="square" anchor="ctr">
            <a:spAutoFit/>
          </a:bodyPr>
          <a:lstStyle/>
          <a:p>
            <a:pPr>
              <a:lnSpc>
                <a:spcPct val="100000"/>
              </a:lnSpc>
            </a:pPr>
            <a:r>
              <a:rPr lang="en-US" sz="1600" b="1" i="1" dirty="0">
                <a:solidFill>
                  <a:srgbClr val="C00000"/>
                </a:solidFill>
                <a:latin typeface="Calibri" pitchFamily="34" charset="0"/>
              </a:rPr>
              <a:t>Foreground </a:t>
            </a:r>
          </a:p>
          <a:p>
            <a:pPr>
              <a:lnSpc>
                <a:spcPct val="100000"/>
              </a:lnSpc>
            </a:pPr>
            <a:r>
              <a:rPr lang="en-US" sz="1600" b="1" i="1" dirty="0">
                <a:solidFill>
                  <a:srgbClr val="C00000"/>
                </a:solidFill>
                <a:latin typeface="Calibri" pitchFamily="34" charset="0"/>
              </a:rPr>
              <a:t>process group 20</a:t>
            </a:r>
          </a:p>
        </p:txBody>
      </p:sp>
      <p:sp>
        <p:nvSpPr>
          <p:cNvPr id="43" name="Text Box 19"/>
          <p:cNvSpPr txBox="1">
            <a:spLocks noChangeAspect="1" noChangeArrowheads="1"/>
          </p:cNvSpPr>
          <p:nvPr/>
        </p:nvSpPr>
        <p:spPr bwMode="auto">
          <a:xfrm>
            <a:off x="3810000" y="4724400"/>
            <a:ext cx="1629100" cy="584775"/>
          </a:xfrm>
          <a:prstGeom prst="rect">
            <a:avLst/>
          </a:prstGeom>
          <a:noFill/>
          <a:ln w="12700">
            <a:noFill/>
            <a:miter lim="800000"/>
            <a:headEnd/>
            <a:tailEnd/>
          </a:ln>
          <a:effectLst/>
        </p:spPr>
        <p:txBody>
          <a:bodyPr wrap="none" anchor="ctr">
            <a:spAutoFit/>
          </a:bodyPr>
          <a:lstStyle/>
          <a:p>
            <a:r>
              <a:rPr lang="en-US" sz="1600" i="1" dirty="0">
                <a:solidFill>
                  <a:schemeClr val="tx1">
                    <a:lumMod val="50000"/>
                    <a:lumOff val="50000"/>
                  </a:schemeClr>
                </a:solidFill>
                <a:latin typeface="Calibri" pitchFamily="34" charset="0"/>
              </a:rPr>
              <a:t>Background</a:t>
            </a:r>
          </a:p>
          <a:p>
            <a:r>
              <a:rPr lang="en-US" sz="1600" i="1" dirty="0">
                <a:solidFill>
                  <a:schemeClr val="tx1">
                    <a:lumMod val="50000"/>
                    <a:lumOff val="50000"/>
                  </a:schemeClr>
                </a:solidFill>
                <a:latin typeface="Calibri" pitchFamily="34" charset="0"/>
              </a:rPr>
              <a:t>process group 32</a:t>
            </a:r>
          </a:p>
        </p:txBody>
      </p:sp>
      <p:sp>
        <p:nvSpPr>
          <p:cNvPr id="44" name="Text Box 20"/>
          <p:cNvSpPr txBox="1">
            <a:spLocks noChangeAspect="1" noChangeArrowheads="1"/>
          </p:cNvSpPr>
          <p:nvPr/>
        </p:nvSpPr>
        <p:spPr bwMode="auto">
          <a:xfrm>
            <a:off x="6096000" y="4749225"/>
            <a:ext cx="1629100" cy="584775"/>
          </a:xfrm>
          <a:prstGeom prst="rect">
            <a:avLst/>
          </a:prstGeom>
          <a:noFill/>
          <a:ln w="12700">
            <a:noFill/>
            <a:miter lim="800000"/>
            <a:headEnd/>
            <a:tailEnd/>
          </a:ln>
          <a:effectLst/>
        </p:spPr>
        <p:txBody>
          <a:bodyPr wrap="none" anchor="ctr">
            <a:spAutoFit/>
          </a:bodyPr>
          <a:lstStyle/>
          <a:p>
            <a:pPr>
              <a:lnSpc>
                <a:spcPct val="100000"/>
              </a:lnSpc>
            </a:pPr>
            <a:r>
              <a:rPr lang="en-US" sz="1600" b="1" i="1" dirty="0">
                <a:solidFill>
                  <a:schemeClr val="tx1">
                    <a:lumMod val="50000"/>
                    <a:lumOff val="50000"/>
                  </a:schemeClr>
                </a:solidFill>
                <a:latin typeface="Calibri" pitchFamily="34" charset="0"/>
              </a:rPr>
              <a:t>Background</a:t>
            </a:r>
          </a:p>
          <a:p>
            <a:pPr>
              <a:lnSpc>
                <a:spcPct val="100000"/>
              </a:lnSpc>
            </a:pPr>
            <a:r>
              <a:rPr lang="en-US" sz="1600" b="1" i="1" dirty="0">
                <a:solidFill>
                  <a:schemeClr val="tx1">
                    <a:lumMod val="50000"/>
                    <a:lumOff val="50000"/>
                  </a:schemeClr>
                </a:solidFill>
                <a:latin typeface="Calibri" pitchFamily="34" charset="0"/>
              </a:rPr>
              <a:t>process group 40</a:t>
            </a:r>
          </a:p>
        </p:txBody>
      </p:sp>
      <p:sp>
        <p:nvSpPr>
          <p:cNvPr id="45" name="Text Box 22"/>
          <p:cNvSpPr txBox="1">
            <a:spLocks noChangeAspect="1" noChangeArrowheads="1"/>
          </p:cNvSpPr>
          <p:nvPr/>
        </p:nvSpPr>
        <p:spPr bwMode="auto">
          <a:xfrm>
            <a:off x="1098550" y="3898900"/>
            <a:ext cx="828675" cy="457200"/>
          </a:xfrm>
          <a:prstGeom prst="rect">
            <a:avLst/>
          </a:prstGeom>
          <a:noFill/>
          <a:ln w="12700">
            <a:noFill/>
            <a:miter lim="800000"/>
            <a:headEnd/>
            <a:tailEnd/>
          </a:ln>
          <a:effectLst/>
        </p:spPr>
        <p:txBody>
          <a:bodyPr wrap="none" anchor="ctr">
            <a:spAutoFit/>
          </a:bodyPr>
          <a:lstStyle/>
          <a:p>
            <a:pPr algn="r">
              <a:lnSpc>
                <a:spcPct val="100000"/>
              </a:lnSpc>
            </a:pPr>
            <a:r>
              <a:rPr lang="en-US" sz="1200" b="1">
                <a:latin typeface="Courier New" pitchFamily="49" charset="0"/>
              </a:rPr>
              <a:t>pid=20</a:t>
            </a:r>
          </a:p>
          <a:p>
            <a:pPr algn="r">
              <a:lnSpc>
                <a:spcPct val="100000"/>
              </a:lnSpc>
            </a:pPr>
            <a:r>
              <a:rPr lang="en-US" sz="1200" b="1">
                <a:latin typeface="Courier New" pitchFamily="49" charset="0"/>
              </a:rPr>
              <a:t>pgid=20</a:t>
            </a:r>
          </a:p>
        </p:txBody>
      </p:sp>
      <p:sp>
        <p:nvSpPr>
          <p:cNvPr id="46" name="Text Box 23"/>
          <p:cNvSpPr txBox="1">
            <a:spLocks noChangeAspect="1" noChangeArrowheads="1"/>
          </p:cNvSpPr>
          <p:nvPr/>
        </p:nvSpPr>
        <p:spPr bwMode="auto">
          <a:xfrm>
            <a:off x="5038725" y="3949700"/>
            <a:ext cx="828675" cy="457200"/>
          </a:xfrm>
          <a:prstGeom prst="rect">
            <a:avLst/>
          </a:prstGeom>
          <a:noFill/>
          <a:ln w="12700">
            <a:noFill/>
            <a:miter lim="800000"/>
            <a:headEnd/>
            <a:tailEnd/>
          </a:ln>
          <a:effectLst/>
        </p:spPr>
        <p:txBody>
          <a:bodyPr wrap="none" anchor="ctr">
            <a:spAutoFit/>
          </a:bodyPr>
          <a:lstStyle/>
          <a:p>
            <a:pPr algn="l">
              <a:lnSpc>
                <a:spcPct val="100000"/>
              </a:lnSpc>
            </a:pPr>
            <a:r>
              <a:rPr lang="en-US" sz="1200" b="1">
                <a:latin typeface="Courier New" pitchFamily="49" charset="0"/>
              </a:rPr>
              <a:t>pid=32</a:t>
            </a:r>
          </a:p>
          <a:p>
            <a:pPr algn="l">
              <a:lnSpc>
                <a:spcPct val="100000"/>
              </a:lnSpc>
            </a:pPr>
            <a:r>
              <a:rPr lang="en-US" sz="1200" b="1">
                <a:latin typeface="Courier New" pitchFamily="49" charset="0"/>
              </a:rPr>
              <a:t>pgid=32</a:t>
            </a:r>
          </a:p>
        </p:txBody>
      </p:sp>
      <p:sp>
        <p:nvSpPr>
          <p:cNvPr id="47" name="Text Box 24"/>
          <p:cNvSpPr txBox="1">
            <a:spLocks noChangeAspect="1" noChangeArrowheads="1"/>
          </p:cNvSpPr>
          <p:nvPr/>
        </p:nvSpPr>
        <p:spPr bwMode="auto">
          <a:xfrm>
            <a:off x="7224929" y="3976688"/>
            <a:ext cx="828675" cy="457200"/>
          </a:xfrm>
          <a:prstGeom prst="rect">
            <a:avLst/>
          </a:prstGeom>
          <a:noFill/>
          <a:ln w="12700">
            <a:noFill/>
            <a:miter lim="800000"/>
            <a:headEnd/>
            <a:tailEnd/>
          </a:ln>
          <a:effectLst/>
        </p:spPr>
        <p:txBody>
          <a:bodyPr wrap="none" anchor="ctr">
            <a:spAutoFit/>
          </a:bodyPr>
          <a:lstStyle/>
          <a:p>
            <a:pPr algn="l">
              <a:lnSpc>
                <a:spcPct val="100000"/>
              </a:lnSpc>
            </a:pPr>
            <a:r>
              <a:rPr lang="en-US" sz="1200" b="1">
                <a:latin typeface="Courier New" pitchFamily="49" charset="0"/>
              </a:rPr>
              <a:t>pid=40</a:t>
            </a:r>
          </a:p>
          <a:p>
            <a:pPr algn="l">
              <a:lnSpc>
                <a:spcPct val="100000"/>
              </a:lnSpc>
            </a:pPr>
            <a:r>
              <a:rPr lang="en-US" sz="1200" b="1">
                <a:latin typeface="Courier New" pitchFamily="49" charset="0"/>
              </a:rPr>
              <a:t>pgid=40</a:t>
            </a:r>
          </a:p>
        </p:txBody>
      </p:sp>
      <p:sp>
        <p:nvSpPr>
          <p:cNvPr id="48" name="Text Box 25"/>
          <p:cNvSpPr txBox="1">
            <a:spLocks noChangeAspect="1" noChangeArrowheads="1"/>
          </p:cNvSpPr>
          <p:nvPr/>
        </p:nvSpPr>
        <p:spPr bwMode="auto">
          <a:xfrm>
            <a:off x="1398588" y="5715000"/>
            <a:ext cx="828675" cy="457200"/>
          </a:xfrm>
          <a:prstGeom prst="rect">
            <a:avLst/>
          </a:prstGeom>
          <a:noFill/>
          <a:ln w="12700">
            <a:noFill/>
            <a:miter lim="800000"/>
            <a:headEnd/>
            <a:tailEnd/>
          </a:ln>
          <a:effectLst/>
        </p:spPr>
        <p:txBody>
          <a:bodyPr wrap="none" anchor="ctr">
            <a:spAutoFit/>
          </a:bodyPr>
          <a:lstStyle/>
          <a:p>
            <a:pPr algn="r">
              <a:lnSpc>
                <a:spcPct val="100000"/>
              </a:lnSpc>
            </a:pPr>
            <a:r>
              <a:rPr lang="en-US" sz="1200" b="1">
                <a:latin typeface="Courier New" pitchFamily="49" charset="0"/>
              </a:rPr>
              <a:t>pid=21</a:t>
            </a:r>
          </a:p>
          <a:p>
            <a:pPr algn="r">
              <a:lnSpc>
                <a:spcPct val="100000"/>
              </a:lnSpc>
            </a:pPr>
            <a:r>
              <a:rPr lang="en-US" sz="1200" b="1">
                <a:latin typeface="Courier New" pitchFamily="49" charset="0"/>
              </a:rPr>
              <a:t>pgid=20</a:t>
            </a:r>
          </a:p>
        </p:txBody>
      </p:sp>
      <p:sp>
        <p:nvSpPr>
          <p:cNvPr id="49" name="Text Box 26"/>
          <p:cNvSpPr txBox="1">
            <a:spLocks noChangeAspect="1" noChangeArrowheads="1"/>
          </p:cNvSpPr>
          <p:nvPr/>
        </p:nvSpPr>
        <p:spPr bwMode="auto">
          <a:xfrm>
            <a:off x="2541588" y="5715000"/>
            <a:ext cx="828675" cy="457200"/>
          </a:xfrm>
          <a:prstGeom prst="rect">
            <a:avLst/>
          </a:prstGeom>
          <a:noFill/>
          <a:ln w="12700">
            <a:noFill/>
            <a:miter lim="800000"/>
            <a:headEnd/>
            <a:tailEnd/>
          </a:ln>
          <a:effectLst/>
        </p:spPr>
        <p:txBody>
          <a:bodyPr wrap="none" anchor="ctr">
            <a:spAutoFit/>
          </a:bodyPr>
          <a:lstStyle/>
          <a:p>
            <a:pPr algn="r">
              <a:lnSpc>
                <a:spcPct val="100000"/>
              </a:lnSpc>
            </a:pPr>
            <a:r>
              <a:rPr lang="en-US" sz="1200" b="1">
                <a:latin typeface="Courier New" pitchFamily="49" charset="0"/>
              </a:rPr>
              <a:t>pid=22</a:t>
            </a:r>
          </a:p>
          <a:p>
            <a:pPr algn="r">
              <a:lnSpc>
                <a:spcPct val="100000"/>
              </a:lnSpc>
            </a:pPr>
            <a:r>
              <a:rPr lang="en-US" sz="1200" b="1">
                <a:latin typeface="Courier New" pitchFamily="49" charset="0"/>
              </a:rPr>
              <a:t>pgid=20</a:t>
            </a:r>
          </a:p>
        </p:txBody>
      </p:sp>
    </p:spTree>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6034" name="Rectangle 2"/>
          <p:cNvSpPr>
            <a:spLocks noGrp="1" noChangeArrowheads="1"/>
          </p:cNvSpPr>
          <p:nvPr>
            <p:ph type="title"/>
          </p:nvPr>
        </p:nvSpPr>
        <p:spPr/>
        <p:txBody>
          <a:bodyPr/>
          <a:lstStyle/>
          <a:p>
            <a:r>
              <a:rPr lang="en-US"/>
              <a:t>Example of </a:t>
            </a:r>
            <a:r>
              <a:rPr lang="en-US">
                <a:latin typeface="Courier New" pitchFamily="49" charset="0"/>
              </a:rPr>
              <a:t>ctrl-c</a:t>
            </a:r>
            <a:r>
              <a:rPr lang="en-US"/>
              <a:t> and </a:t>
            </a:r>
            <a:r>
              <a:rPr lang="en-US">
                <a:latin typeface="Courier New" pitchFamily="49" charset="0"/>
              </a:rPr>
              <a:t>ctrl-z</a:t>
            </a:r>
          </a:p>
        </p:txBody>
      </p:sp>
      <p:sp>
        <p:nvSpPr>
          <p:cNvPr id="556039" name="Text Box 7"/>
          <p:cNvSpPr txBox="1">
            <a:spLocks noChangeArrowheads="1"/>
          </p:cNvSpPr>
          <p:nvPr/>
        </p:nvSpPr>
        <p:spPr bwMode="auto">
          <a:xfrm>
            <a:off x="152400" y="1295401"/>
            <a:ext cx="5334000" cy="4770537"/>
          </a:xfrm>
          <a:prstGeom prst="rect">
            <a:avLst/>
          </a:prstGeom>
          <a:solidFill>
            <a:schemeClr val="bg1">
              <a:lumMod val="85000"/>
            </a:schemeClr>
          </a:solidFill>
          <a:ln w="3175">
            <a:noFill/>
            <a:miter lim="800000"/>
            <a:headEnd/>
            <a:tailEnd/>
          </a:ln>
          <a:effectLst/>
        </p:spPr>
        <p:txBody>
          <a:bodyPr wrap="square">
            <a:spAutoFit/>
          </a:bodyPr>
          <a:lstStyle/>
          <a:p>
            <a:pPr algn="l"/>
            <a:r>
              <a:rPr lang="en-US" sz="1600" b="1" dirty="0">
                <a:latin typeface="Courier New" pitchFamily="49" charset="0"/>
              </a:rPr>
              <a:t>bluefish&gt; ./forks 17</a:t>
            </a:r>
          </a:p>
          <a:p>
            <a:pPr algn="l"/>
            <a:r>
              <a:rPr lang="en-US" sz="1600" b="1" dirty="0">
                <a:latin typeface="Courier New" pitchFamily="49" charset="0"/>
              </a:rPr>
              <a:t>Child: </a:t>
            </a:r>
            <a:r>
              <a:rPr lang="en-US" sz="1600" b="1" dirty="0" err="1">
                <a:latin typeface="Courier New" pitchFamily="49" charset="0"/>
              </a:rPr>
              <a:t>pid</a:t>
            </a:r>
            <a:r>
              <a:rPr lang="en-US" sz="1600" b="1" dirty="0">
                <a:latin typeface="Courier New" pitchFamily="49" charset="0"/>
              </a:rPr>
              <a:t>=28108 </a:t>
            </a:r>
            <a:r>
              <a:rPr lang="en-US" sz="1600" b="1" dirty="0" err="1">
                <a:latin typeface="Courier New" pitchFamily="49" charset="0"/>
              </a:rPr>
              <a:t>pgrp</a:t>
            </a:r>
            <a:r>
              <a:rPr lang="en-US" sz="1600" b="1" dirty="0">
                <a:latin typeface="Courier New" pitchFamily="49" charset="0"/>
              </a:rPr>
              <a:t>=28107</a:t>
            </a:r>
          </a:p>
          <a:p>
            <a:pPr algn="l"/>
            <a:r>
              <a:rPr lang="en-US" sz="1600" b="1" dirty="0">
                <a:latin typeface="Courier New" pitchFamily="49" charset="0"/>
              </a:rPr>
              <a:t>Parent: </a:t>
            </a:r>
            <a:r>
              <a:rPr lang="en-US" sz="1600" b="1" dirty="0" err="1">
                <a:latin typeface="Courier New" pitchFamily="49" charset="0"/>
              </a:rPr>
              <a:t>pid</a:t>
            </a:r>
            <a:r>
              <a:rPr lang="en-US" sz="1600" b="1" dirty="0">
                <a:latin typeface="Courier New" pitchFamily="49" charset="0"/>
              </a:rPr>
              <a:t>=28107 </a:t>
            </a:r>
            <a:r>
              <a:rPr lang="en-US" sz="1600" b="1" dirty="0" err="1">
                <a:latin typeface="Courier New" pitchFamily="49" charset="0"/>
              </a:rPr>
              <a:t>pgrp</a:t>
            </a:r>
            <a:r>
              <a:rPr lang="en-US" sz="1600" b="1" dirty="0">
                <a:latin typeface="Courier New" pitchFamily="49" charset="0"/>
              </a:rPr>
              <a:t>=28107</a:t>
            </a:r>
          </a:p>
          <a:p>
            <a:pPr algn="l"/>
            <a:r>
              <a:rPr lang="en-US" sz="1600" b="1" dirty="0">
                <a:latin typeface="Courier New" pitchFamily="49" charset="0"/>
              </a:rPr>
              <a:t>&lt;types ctrl-</a:t>
            </a:r>
            <a:r>
              <a:rPr lang="en-US" sz="1600" b="1" dirty="0" err="1">
                <a:latin typeface="Courier New" pitchFamily="49" charset="0"/>
              </a:rPr>
              <a:t>z</a:t>
            </a:r>
            <a:r>
              <a:rPr lang="en-US" sz="1600" b="1" dirty="0">
                <a:latin typeface="Courier New" pitchFamily="49" charset="0"/>
              </a:rPr>
              <a:t>&gt;</a:t>
            </a:r>
          </a:p>
          <a:p>
            <a:pPr algn="l"/>
            <a:r>
              <a:rPr lang="en-US" sz="1600" b="1" dirty="0">
                <a:latin typeface="Courier New" pitchFamily="49" charset="0"/>
              </a:rPr>
              <a:t>Suspended</a:t>
            </a:r>
          </a:p>
          <a:p>
            <a:pPr algn="l"/>
            <a:r>
              <a:rPr lang="en-US" sz="1600" b="1" dirty="0">
                <a:latin typeface="Courier New" pitchFamily="49" charset="0"/>
              </a:rPr>
              <a:t>bluefish&gt; </a:t>
            </a:r>
            <a:r>
              <a:rPr lang="en-US" sz="1600" b="1" dirty="0" err="1">
                <a:latin typeface="Courier New" pitchFamily="49" charset="0"/>
              </a:rPr>
              <a:t>ps</a:t>
            </a:r>
            <a:r>
              <a:rPr lang="en-US" sz="1600" b="1" dirty="0">
                <a:latin typeface="Courier New" pitchFamily="49" charset="0"/>
              </a:rPr>
              <a:t> </a:t>
            </a:r>
            <a:r>
              <a:rPr lang="en-US" sz="1600" b="1" dirty="0" err="1">
                <a:latin typeface="Courier New" pitchFamily="49" charset="0"/>
              </a:rPr>
              <a:t>w</a:t>
            </a:r>
            <a:endParaRPr lang="en-US" sz="1600" b="1" dirty="0">
              <a:latin typeface="Courier New" pitchFamily="49" charset="0"/>
            </a:endParaRPr>
          </a:p>
          <a:p>
            <a:pPr algn="l"/>
            <a:r>
              <a:rPr lang="en-US" sz="1600" b="1" dirty="0">
                <a:latin typeface="Courier New" pitchFamily="49" charset="0"/>
              </a:rPr>
              <a:t>  PID TTY      STAT   TIME COMMAND</a:t>
            </a:r>
          </a:p>
          <a:p>
            <a:pPr algn="l"/>
            <a:r>
              <a:rPr lang="en-US" sz="1600" b="1" dirty="0">
                <a:latin typeface="Courier New" pitchFamily="49" charset="0"/>
              </a:rPr>
              <a:t>27699 pts/8    Ss     0:00 -</a:t>
            </a:r>
            <a:r>
              <a:rPr lang="en-US" sz="1600" b="1" dirty="0" err="1">
                <a:latin typeface="Courier New" pitchFamily="49" charset="0"/>
              </a:rPr>
              <a:t>tcsh</a:t>
            </a:r>
            <a:endParaRPr lang="en-US" sz="1600" b="1" dirty="0">
              <a:latin typeface="Courier New" pitchFamily="49" charset="0"/>
            </a:endParaRPr>
          </a:p>
          <a:p>
            <a:pPr algn="l"/>
            <a:r>
              <a:rPr lang="en-US" sz="1600" b="1" dirty="0">
                <a:latin typeface="Courier New" pitchFamily="49" charset="0"/>
              </a:rPr>
              <a:t>28107 pts/8    T      0:01 ./forks 17</a:t>
            </a:r>
          </a:p>
          <a:p>
            <a:pPr algn="l"/>
            <a:r>
              <a:rPr lang="en-US" sz="1600" b="1" dirty="0">
                <a:latin typeface="Courier New" pitchFamily="49" charset="0"/>
              </a:rPr>
              <a:t>28108 pts/8    T      0:01 ./forks 17</a:t>
            </a:r>
          </a:p>
          <a:p>
            <a:pPr algn="l"/>
            <a:r>
              <a:rPr lang="en-US" sz="1600" b="1" dirty="0">
                <a:latin typeface="Courier New" pitchFamily="49" charset="0"/>
              </a:rPr>
              <a:t>28109 pts/8    R+     0:00 </a:t>
            </a:r>
            <a:r>
              <a:rPr lang="en-US" sz="1600" b="1" dirty="0" err="1">
                <a:latin typeface="Courier New" pitchFamily="49" charset="0"/>
              </a:rPr>
              <a:t>ps</a:t>
            </a:r>
            <a:r>
              <a:rPr lang="en-US" sz="1600" b="1" dirty="0">
                <a:latin typeface="Courier New" pitchFamily="49" charset="0"/>
              </a:rPr>
              <a:t> </a:t>
            </a:r>
            <a:r>
              <a:rPr lang="en-US" sz="1600" b="1" dirty="0" err="1">
                <a:latin typeface="Courier New" pitchFamily="49" charset="0"/>
              </a:rPr>
              <a:t>w</a:t>
            </a:r>
            <a:endParaRPr lang="en-US" sz="1600" b="1" dirty="0">
              <a:latin typeface="Courier New" pitchFamily="49" charset="0"/>
            </a:endParaRPr>
          </a:p>
          <a:p>
            <a:pPr algn="l"/>
            <a:r>
              <a:rPr lang="en-US" sz="1600" b="1" dirty="0">
                <a:latin typeface="Courier New" pitchFamily="49" charset="0"/>
              </a:rPr>
              <a:t>bluefish&gt; </a:t>
            </a:r>
            <a:r>
              <a:rPr lang="en-US" sz="1600" b="1" dirty="0" err="1">
                <a:latin typeface="Courier New" pitchFamily="49" charset="0"/>
              </a:rPr>
              <a:t>fg</a:t>
            </a:r>
            <a:endParaRPr lang="en-US" sz="1600" b="1" dirty="0">
              <a:latin typeface="Courier New" pitchFamily="49" charset="0"/>
            </a:endParaRPr>
          </a:p>
          <a:p>
            <a:pPr algn="l"/>
            <a:r>
              <a:rPr lang="en-US" sz="1600" b="1" dirty="0">
                <a:latin typeface="Courier New" pitchFamily="49" charset="0"/>
              </a:rPr>
              <a:t>./forks 17</a:t>
            </a:r>
          </a:p>
          <a:p>
            <a:pPr algn="l"/>
            <a:r>
              <a:rPr lang="en-US" sz="1600" b="1" dirty="0">
                <a:latin typeface="Courier New" pitchFamily="49" charset="0"/>
              </a:rPr>
              <a:t>&lt;types ctrl-</a:t>
            </a:r>
            <a:r>
              <a:rPr lang="en-US" sz="1600" b="1" dirty="0" err="1">
                <a:latin typeface="Courier New" pitchFamily="49" charset="0"/>
              </a:rPr>
              <a:t>c</a:t>
            </a:r>
            <a:r>
              <a:rPr lang="en-US" sz="1600" b="1" dirty="0">
                <a:latin typeface="Courier New" pitchFamily="49" charset="0"/>
              </a:rPr>
              <a:t>&gt;</a:t>
            </a:r>
          </a:p>
          <a:p>
            <a:pPr algn="l"/>
            <a:r>
              <a:rPr lang="en-US" sz="1600" b="1" dirty="0">
                <a:latin typeface="Courier New" pitchFamily="49" charset="0"/>
              </a:rPr>
              <a:t>bluefish&gt; </a:t>
            </a:r>
            <a:r>
              <a:rPr lang="en-US" sz="1600" b="1" dirty="0" err="1">
                <a:latin typeface="Courier New" pitchFamily="49" charset="0"/>
              </a:rPr>
              <a:t>ps</a:t>
            </a:r>
            <a:r>
              <a:rPr lang="en-US" sz="1600" b="1" dirty="0">
                <a:latin typeface="Courier New" pitchFamily="49" charset="0"/>
              </a:rPr>
              <a:t> </a:t>
            </a:r>
            <a:r>
              <a:rPr lang="en-US" sz="1600" b="1" dirty="0" err="1">
                <a:latin typeface="Courier New" pitchFamily="49" charset="0"/>
              </a:rPr>
              <a:t>w</a:t>
            </a:r>
            <a:endParaRPr lang="en-US" sz="1600" b="1" dirty="0">
              <a:latin typeface="Courier New" pitchFamily="49" charset="0"/>
            </a:endParaRPr>
          </a:p>
          <a:p>
            <a:pPr algn="l"/>
            <a:r>
              <a:rPr lang="en-US" sz="1600" b="1" dirty="0">
                <a:latin typeface="Courier New" pitchFamily="49" charset="0"/>
              </a:rPr>
              <a:t>  PID TTY      STAT   TIME COMMAND</a:t>
            </a:r>
          </a:p>
          <a:p>
            <a:pPr algn="l"/>
            <a:r>
              <a:rPr lang="en-US" sz="1600" b="1" dirty="0">
                <a:latin typeface="Courier New" pitchFamily="49" charset="0"/>
              </a:rPr>
              <a:t>27699 pts/8    Ss     0:00 -</a:t>
            </a:r>
            <a:r>
              <a:rPr lang="en-US" sz="1600" b="1" dirty="0" err="1">
                <a:latin typeface="Courier New" pitchFamily="49" charset="0"/>
              </a:rPr>
              <a:t>tcsh</a:t>
            </a:r>
            <a:endParaRPr lang="en-US" sz="1600" b="1" dirty="0">
              <a:latin typeface="Courier New" pitchFamily="49" charset="0"/>
            </a:endParaRPr>
          </a:p>
          <a:p>
            <a:pPr algn="l"/>
            <a:r>
              <a:rPr lang="en-US" sz="1600" b="1" dirty="0">
                <a:latin typeface="Courier New" pitchFamily="49" charset="0"/>
              </a:rPr>
              <a:t>28110 pts/8    R+     0:00 </a:t>
            </a:r>
            <a:r>
              <a:rPr lang="en-US" sz="1600" b="1" dirty="0" err="1">
                <a:latin typeface="Courier New" pitchFamily="49" charset="0"/>
              </a:rPr>
              <a:t>ps</a:t>
            </a:r>
            <a:r>
              <a:rPr lang="en-US" sz="1600" b="1" dirty="0">
                <a:latin typeface="Courier New" pitchFamily="49" charset="0"/>
              </a:rPr>
              <a:t> </a:t>
            </a:r>
            <a:r>
              <a:rPr lang="en-US" sz="1600" b="1" dirty="0" err="1">
                <a:latin typeface="Courier New" pitchFamily="49" charset="0"/>
              </a:rPr>
              <a:t>w</a:t>
            </a:r>
            <a:endParaRPr lang="en-US" sz="1600" b="1" dirty="0">
              <a:latin typeface="Courier New" pitchFamily="49" charset="0"/>
            </a:endParaRPr>
          </a:p>
          <a:p>
            <a:pPr algn="l">
              <a:lnSpc>
                <a:spcPct val="100000"/>
              </a:lnSpc>
            </a:pPr>
            <a:endParaRPr lang="en-US" sz="1600" b="1" dirty="0">
              <a:latin typeface="Courier New" pitchFamily="49" charset="0"/>
            </a:endParaRPr>
          </a:p>
        </p:txBody>
      </p:sp>
      <p:sp>
        <p:nvSpPr>
          <p:cNvPr id="556041" name="Text Box 9"/>
          <p:cNvSpPr txBox="1">
            <a:spLocks noChangeArrowheads="1"/>
          </p:cNvSpPr>
          <p:nvPr/>
        </p:nvSpPr>
        <p:spPr bwMode="auto">
          <a:xfrm>
            <a:off x="5638800" y="1207402"/>
            <a:ext cx="3124200" cy="3693319"/>
          </a:xfrm>
          <a:prstGeom prst="rect">
            <a:avLst/>
          </a:prstGeom>
          <a:solidFill>
            <a:schemeClr val="bg1"/>
          </a:solidFill>
          <a:ln w="3175">
            <a:noFill/>
            <a:miter lim="800000"/>
            <a:headEnd/>
            <a:tailEnd/>
          </a:ln>
          <a:effectLst/>
        </p:spPr>
        <p:txBody>
          <a:bodyPr lIns="45720" rIns="45720">
            <a:spAutoFit/>
          </a:bodyPr>
          <a:lstStyle/>
          <a:p>
            <a:pPr algn="l"/>
            <a:r>
              <a:rPr lang="en-US" sz="1800" dirty="0">
                <a:latin typeface="Calibri" pitchFamily="34" charset="0"/>
              </a:rPr>
              <a:t>STAT (process state) Legend:</a:t>
            </a:r>
          </a:p>
          <a:p>
            <a:pPr algn="l"/>
            <a:endParaRPr lang="en-US" sz="1800" dirty="0">
              <a:latin typeface="Calibri" pitchFamily="34" charset="0"/>
            </a:endParaRPr>
          </a:p>
          <a:p>
            <a:pPr algn="l"/>
            <a:r>
              <a:rPr lang="en-US" sz="1800" i="1" dirty="0">
                <a:solidFill>
                  <a:srgbClr val="C00000"/>
                </a:solidFill>
                <a:latin typeface="Calibri" pitchFamily="34" charset="0"/>
              </a:rPr>
              <a:t>First letter:</a:t>
            </a:r>
          </a:p>
          <a:p>
            <a:pPr algn="l"/>
            <a:r>
              <a:rPr lang="en-US" sz="1800" dirty="0">
                <a:latin typeface="Calibri" pitchFamily="34" charset="0"/>
              </a:rPr>
              <a:t>S: sleeping</a:t>
            </a:r>
          </a:p>
          <a:p>
            <a:pPr algn="l"/>
            <a:r>
              <a:rPr lang="en-US" sz="1800" dirty="0">
                <a:latin typeface="Calibri" pitchFamily="34" charset="0"/>
              </a:rPr>
              <a:t>T: stopped</a:t>
            </a:r>
          </a:p>
          <a:p>
            <a:pPr algn="l"/>
            <a:r>
              <a:rPr lang="en-US" sz="1800" dirty="0">
                <a:latin typeface="Calibri" pitchFamily="34" charset="0"/>
              </a:rPr>
              <a:t>R: running</a:t>
            </a:r>
          </a:p>
          <a:p>
            <a:pPr algn="l"/>
            <a:endParaRPr lang="en-US" sz="1800" dirty="0">
              <a:latin typeface="Calibri" pitchFamily="34" charset="0"/>
            </a:endParaRPr>
          </a:p>
          <a:p>
            <a:r>
              <a:rPr lang="en-US" sz="1800" i="1" dirty="0">
                <a:solidFill>
                  <a:srgbClr val="C00000"/>
                </a:solidFill>
                <a:latin typeface="Calibri" pitchFamily="34" charset="0"/>
              </a:rPr>
              <a:t>Second letter:</a:t>
            </a:r>
          </a:p>
          <a:p>
            <a:pPr algn="l"/>
            <a:r>
              <a:rPr lang="en-US" sz="1800" dirty="0">
                <a:latin typeface="Calibri" pitchFamily="34" charset="0"/>
              </a:rPr>
              <a:t>s: session leader</a:t>
            </a:r>
          </a:p>
          <a:p>
            <a:pPr algn="l"/>
            <a:r>
              <a:rPr lang="en-US" sz="1800" dirty="0">
                <a:latin typeface="Calibri" pitchFamily="34" charset="0"/>
              </a:rPr>
              <a:t>+: foreground proc group</a:t>
            </a:r>
          </a:p>
          <a:p>
            <a:pPr algn="l"/>
            <a:endParaRPr lang="en-US" sz="1800" dirty="0">
              <a:latin typeface="Calibri" pitchFamily="34" charset="0"/>
            </a:endParaRPr>
          </a:p>
          <a:p>
            <a:pPr algn="l"/>
            <a:r>
              <a:rPr lang="en-US" sz="1800" dirty="0">
                <a:latin typeface="Calibri" pitchFamily="34" charset="0"/>
              </a:rPr>
              <a:t>See “man </a:t>
            </a:r>
            <a:r>
              <a:rPr lang="en-US" sz="1800" dirty="0" err="1">
                <a:latin typeface="Calibri" pitchFamily="34" charset="0"/>
              </a:rPr>
              <a:t>ps</a:t>
            </a:r>
            <a:r>
              <a:rPr lang="en-US" sz="1800" dirty="0">
                <a:latin typeface="Calibri" pitchFamily="34" charset="0"/>
              </a:rPr>
              <a:t>” for more </a:t>
            </a:r>
          </a:p>
          <a:p>
            <a:pPr algn="l"/>
            <a:r>
              <a:rPr lang="en-US" sz="1800" dirty="0">
                <a:latin typeface="Calibri" pitchFamily="34" charset="0"/>
              </a:rPr>
              <a:t>details</a:t>
            </a:r>
          </a:p>
        </p:txBody>
      </p:sp>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7058" name="Rectangle 2"/>
          <p:cNvSpPr>
            <a:spLocks noGrp="1" noChangeArrowheads="1"/>
          </p:cNvSpPr>
          <p:nvPr>
            <p:ph type="title"/>
          </p:nvPr>
        </p:nvSpPr>
        <p:spPr/>
        <p:txBody>
          <a:bodyPr/>
          <a:lstStyle/>
          <a:p>
            <a:r>
              <a:rPr lang="en-US"/>
              <a:t>Sending Signals with </a:t>
            </a:r>
            <a:r>
              <a:rPr lang="en-US">
                <a:latin typeface="Courier New" pitchFamily="49" charset="0"/>
              </a:rPr>
              <a:t>kill</a:t>
            </a:r>
            <a:r>
              <a:rPr lang="en-US"/>
              <a:t> Function</a:t>
            </a:r>
          </a:p>
        </p:txBody>
      </p:sp>
      <p:sp>
        <p:nvSpPr>
          <p:cNvPr id="557060" name="Text Box 4"/>
          <p:cNvSpPr txBox="1">
            <a:spLocks noChangeArrowheads="1"/>
          </p:cNvSpPr>
          <p:nvPr/>
        </p:nvSpPr>
        <p:spPr bwMode="auto">
          <a:xfrm>
            <a:off x="457200" y="1197678"/>
            <a:ext cx="7696200" cy="5312865"/>
          </a:xfrm>
          <a:prstGeom prst="rect">
            <a:avLst/>
          </a:prstGeom>
          <a:solidFill>
            <a:srgbClr val="F6F5BD"/>
          </a:solidFill>
          <a:ln w="12700">
            <a:solidFill>
              <a:schemeClr val="tx1"/>
            </a:solidFill>
            <a:miter lim="800000"/>
            <a:headEnd/>
            <a:tailEnd/>
          </a:ln>
          <a:effectLst/>
        </p:spPr>
        <p:txBody>
          <a:bodyPr>
            <a:normAutofit lnSpcReduction="10000"/>
          </a:bodyPr>
          <a:lstStyle/>
          <a:p>
            <a:r>
              <a:rPr lang="en-US" sz="1400" dirty="0">
                <a:solidFill>
                  <a:srgbClr val="2D961E"/>
                </a:solidFill>
                <a:latin typeface="Courier New"/>
                <a:cs typeface="Courier New"/>
              </a:rPr>
              <a:t>void</a:t>
            </a:r>
            <a:r>
              <a:rPr lang="en-US" sz="1400" dirty="0">
                <a:solidFill>
                  <a:srgbClr val="000000"/>
                </a:solidFill>
                <a:latin typeface="Courier New"/>
                <a:cs typeface="Courier New"/>
              </a:rPr>
              <a:t> </a:t>
            </a:r>
            <a:r>
              <a:rPr lang="en-US" sz="1400" dirty="0">
                <a:solidFill>
                  <a:srgbClr val="4A00FF"/>
                </a:solidFill>
                <a:latin typeface="Courier New"/>
                <a:cs typeface="Courier New"/>
              </a:rPr>
              <a:t>fork12</a:t>
            </a:r>
            <a:r>
              <a:rPr lang="en-US" sz="1400" dirty="0">
                <a:solidFill>
                  <a:srgbClr val="000000"/>
                </a:solidFill>
                <a:latin typeface="Courier New"/>
                <a:cs typeface="Courier New"/>
              </a:rPr>
              <a:t>()</a:t>
            </a:r>
          </a:p>
          <a:p>
            <a:r>
              <a:rPr lang="en-US" sz="1400" dirty="0">
                <a:solidFill>
                  <a:srgbClr val="000000"/>
                </a:solidFill>
                <a:latin typeface="Courier New"/>
                <a:cs typeface="Courier New"/>
              </a:rPr>
              <a:t>{</a:t>
            </a:r>
          </a:p>
          <a:p>
            <a:r>
              <a:rPr lang="fi-FI" sz="1400" dirty="0">
                <a:solidFill>
                  <a:srgbClr val="000000"/>
                </a:solidFill>
                <a:latin typeface="Courier New"/>
                <a:cs typeface="Courier New"/>
              </a:rPr>
              <a:t>    </a:t>
            </a:r>
            <a:r>
              <a:rPr lang="fi-FI" sz="1400" dirty="0" err="1">
                <a:solidFill>
                  <a:srgbClr val="2D961E"/>
                </a:solidFill>
                <a:latin typeface="Courier New"/>
                <a:cs typeface="Courier New"/>
              </a:rPr>
              <a:t>pid_t</a:t>
            </a:r>
            <a:r>
              <a:rPr lang="fi-FI" sz="1400" dirty="0">
                <a:solidFill>
                  <a:srgbClr val="000000"/>
                </a:solidFill>
                <a:latin typeface="Courier New"/>
                <a:cs typeface="Courier New"/>
              </a:rPr>
              <a:t> </a:t>
            </a:r>
            <a:r>
              <a:rPr lang="fi-FI" sz="1400" dirty="0" err="1">
                <a:solidFill>
                  <a:srgbClr val="C1651C"/>
                </a:solidFill>
                <a:latin typeface="Courier New"/>
                <a:cs typeface="Courier New"/>
              </a:rPr>
              <a:t>pid</a:t>
            </a:r>
            <a:r>
              <a:rPr lang="fi-FI" sz="1400" dirty="0" err="1">
                <a:solidFill>
                  <a:srgbClr val="000000"/>
                </a:solidFill>
                <a:latin typeface="Courier New"/>
                <a:cs typeface="Courier New"/>
              </a:rPr>
              <a:t>[N</a:t>
            </a:r>
            <a:r>
              <a:rPr lang="fi-FI" sz="1400" dirty="0">
                <a:solidFill>
                  <a:srgbClr val="000000"/>
                </a:solidFill>
                <a:latin typeface="Courier New"/>
                <a:cs typeface="Courier New"/>
              </a:rPr>
              <a:t>];</a:t>
            </a:r>
          </a:p>
          <a:p>
            <a:r>
              <a:rPr lang="fr-FR" sz="1400" dirty="0">
                <a:solidFill>
                  <a:srgbClr val="000000"/>
                </a:solidFill>
                <a:latin typeface="Courier New"/>
                <a:cs typeface="Courier New"/>
              </a:rPr>
              <a:t>    </a:t>
            </a:r>
            <a:r>
              <a:rPr lang="fr-FR" sz="1400" dirty="0" err="1">
                <a:solidFill>
                  <a:srgbClr val="2D961E"/>
                </a:solidFill>
                <a:latin typeface="Courier New"/>
                <a:cs typeface="Courier New"/>
              </a:rPr>
              <a:t>int</a:t>
            </a:r>
            <a:r>
              <a:rPr lang="fr-FR" sz="1400" dirty="0">
                <a:solidFill>
                  <a:srgbClr val="000000"/>
                </a:solidFill>
                <a:latin typeface="Courier New"/>
                <a:cs typeface="Courier New"/>
              </a:rPr>
              <a:t> </a:t>
            </a:r>
            <a:r>
              <a:rPr lang="fr-FR" sz="1400" dirty="0">
                <a:solidFill>
                  <a:srgbClr val="C1651C"/>
                </a:solidFill>
                <a:latin typeface="Courier New"/>
                <a:cs typeface="Courier New"/>
              </a:rPr>
              <a:t>i</a:t>
            </a:r>
            <a:r>
              <a:rPr lang="fr-FR" sz="1400" dirty="0">
                <a:solidFill>
                  <a:srgbClr val="000000"/>
                </a:solidFill>
                <a:latin typeface="Courier New"/>
                <a:cs typeface="Courier New"/>
              </a:rPr>
              <a:t>;</a:t>
            </a:r>
          </a:p>
          <a:p>
            <a:r>
              <a:rPr lang="fr-FR" sz="1400" dirty="0">
                <a:solidFill>
                  <a:srgbClr val="000000"/>
                </a:solidFill>
                <a:latin typeface="Courier New"/>
                <a:cs typeface="Courier New"/>
              </a:rPr>
              <a:t>    </a:t>
            </a:r>
            <a:r>
              <a:rPr lang="fr-FR" sz="1400" dirty="0" err="1">
                <a:solidFill>
                  <a:srgbClr val="2D961E"/>
                </a:solidFill>
                <a:latin typeface="Courier New"/>
                <a:cs typeface="Courier New"/>
              </a:rPr>
              <a:t>int</a:t>
            </a:r>
            <a:r>
              <a:rPr lang="fr-FR" sz="1400" dirty="0">
                <a:solidFill>
                  <a:srgbClr val="000000"/>
                </a:solidFill>
                <a:latin typeface="Courier New"/>
                <a:cs typeface="Courier New"/>
              </a:rPr>
              <a:t> </a:t>
            </a:r>
            <a:r>
              <a:rPr lang="fr-FR" sz="1400" dirty="0" err="1">
                <a:solidFill>
                  <a:srgbClr val="C1651C"/>
                </a:solidFill>
                <a:latin typeface="Courier New"/>
                <a:cs typeface="Courier New"/>
              </a:rPr>
              <a:t>child_status</a:t>
            </a:r>
            <a:r>
              <a:rPr lang="fr-FR" sz="1400" dirty="0">
                <a:solidFill>
                  <a:srgbClr val="000000"/>
                </a:solidFill>
                <a:latin typeface="Courier New"/>
                <a:cs typeface="Courier New"/>
              </a:rPr>
              <a:t>;</a:t>
            </a:r>
          </a:p>
          <a:p>
            <a:endParaRPr lang="fr-FR" sz="1400" dirty="0">
              <a:solidFill>
                <a:srgbClr val="000000"/>
              </a:solidFill>
              <a:latin typeface="Courier New"/>
              <a:cs typeface="Courier New"/>
            </a:endParaRPr>
          </a:p>
          <a:p>
            <a:r>
              <a:rPr lang="da-DK" sz="1400" dirty="0">
                <a:solidFill>
                  <a:srgbClr val="000000"/>
                </a:solidFill>
                <a:latin typeface="Courier New"/>
                <a:cs typeface="Courier New"/>
              </a:rPr>
              <a:t>    </a:t>
            </a:r>
            <a:r>
              <a:rPr lang="da-DK" sz="1400" dirty="0">
                <a:solidFill>
                  <a:srgbClr val="C200FF"/>
                </a:solidFill>
                <a:latin typeface="Courier New"/>
                <a:cs typeface="Courier New"/>
              </a:rPr>
              <a:t>for</a:t>
            </a:r>
            <a:r>
              <a:rPr lang="da-DK" sz="1400" dirty="0">
                <a:solidFill>
                  <a:srgbClr val="000000"/>
                </a:solidFill>
                <a:latin typeface="Courier New"/>
                <a:cs typeface="Courier New"/>
              </a:rPr>
              <a:t> (i = 0; i &lt; N; i++)</a:t>
            </a:r>
          </a:p>
          <a:p>
            <a:r>
              <a:rPr lang="nb-NO" sz="1400" dirty="0">
                <a:solidFill>
                  <a:srgbClr val="000000"/>
                </a:solidFill>
                <a:latin typeface="Courier New"/>
                <a:cs typeface="Courier New"/>
              </a:rPr>
              <a:t>        </a:t>
            </a:r>
            <a:r>
              <a:rPr lang="nb-NO" sz="1400" dirty="0" err="1">
                <a:solidFill>
                  <a:srgbClr val="C200FF"/>
                </a:solidFill>
                <a:latin typeface="Courier New"/>
                <a:cs typeface="Courier New"/>
              </a:rPr>
              <a:t>if</a:t>
            </a:r>
            <a:r>
              <a:rPr lang="nb-NO" sz="1400" dirty="0">
                <a:solidFill>
                  <a:srgbClr val="000000"/>
                </a:solidFill>
                <a:latin typeface="Courier New"/>
                <a:cs typeface="Courier New"/>
              </a:rPr>
              <a:t> ((</a:t>
            </a:r>
            <a:r>
              <a:rPr lang="nb-NO" sz="1400" dirty="0" err="1">
                <a:solidFill>
                  <a:srgbClr val="000000"/>
                </a:solidFill>
                <a:latin typeface="Courier New"/>
                <a:cs typeface="Courier New"/>
              </a:rPr>
              <a:t>pid</a:t>
            </a:r>
            <a:r>
              <a:rPr lang="nb-NO" sz="1400" dirty="0">
                <a:solidFill>
                  <a:srgbClr val="000000"/>
                </a:solidFill>
                <a:latin typeface="Courier New"/>
                <a:cs typeface="Courier New"/>
              </a:rPr>
              <a:t>[i] = fork()) == 0) {</a:t>
            </a:r>
          </a:p>
          <a:p>
            <a:r>
              <a:rPr lang="en-US" sz="1400" dirty="0">
                <a:solidFill>
                  <a:srgbClr val="000000"/>
                </a:solidFill>
                <a:latin typeface="Courier New"/>
                <a:cs typeface="Courier New"/>
              </a:rPr>
              <a:t>            </a:t>
            </a:r>
            <a:r>
              <a:rPr lang="en-US" sz="1400" dirty="0">
                <a:solidFill>
                  <a:srgbClr val="CB2418"/>
                </a:solidFill>
                <a:latin typeface="Courier New"/>
                <a:cs typeface="Courier New"/>
              </a:rPr>
              <a:t>/* Child: Infinite Loop */</a:t>
            </a:r>
            <a:endParaRPr lang="en-US" sz="1400" dirty="0">
              <a:solidFill>
                <a:srgbClr val="000000"/>
              </a:solidFill>
              <a:latin typeface="Courier New"/>
              <a:cs typeface="Courier New"/>
            </a:endParaRPr>
          </a:p>
          <a:p>
            <a:r>
              <a:rPr lang="en-US" sz="1400" dirty="0">
                <a:solidFill>
                  <a:srgbClr val="000000"/>
                </a:solidFill>
                <a:latin typeface="Courier New"/>
                <a:cs typeface="Courier New"/>
              </a:rPr>
              <a:t>            </a:t>
            </a:r>
            <a:r>
              <a:rPr lang="en-US" sz="1400" dirty="0">
                <a:solidFill>
                  <a:srgbClr val="C200FF"/>
                </a:solidFill>
                <a:latin typeface="Courier New"/>
                <a:cs typeface="Courier New"/>
              </a:rPr>
              <a:t>while</a:t>
            </a:r>
            <a:r>
              <a:rPr lang="en-US" sz="1400" dirty="0">
                <a:solidFill>
                  <a:srgbClr val="000000"/>
                </a:solidFill>
                <a:latin typeface="Courier New"/>
                <a:cs typeface="Courier New"/>
              </a:rPr>
              <a:t>(1)</a:t>
            </a:r>
          </a:p>
          <a:p>
            <a:r>
              <a:rPr lang="en-US" sz="1400" dirty="0">
                <a:solidFill>
                  <a:srgbClr val="000000"/>
                </a:solidFill>
                <a:latin typeface="Courier New"/>
                <a:cs typeface="Courier New"/>
              </a:rPr>
              <a:t>                ;</a:t>
            </a:r>
          </a:p>
          <a:p>
            <a:r>
              <a:rPr lang="en-US" sz="1400" dirty="0">
                <a:solidFill>
                  <a:srgbClr val="000000"/>
                </a:solidFill>
                <a:latin typeface="Courier New"/>
                <a:cs typeface="Courier New"/>
              </a:rPr>
              <a:t>        }</a:t>
            </a:r>
          </a:p>
          <a:p>
            <a:r>
              <a:rPr lang="da-DK" sz="1400" dirty="0">
                <a:solidFill>
                  <a:srgbClr val="000000"/>
                </a:solidFill>
                <a:latin typeface="Courier New"/>
                <a:cs typeface="Courier New"/>
              </a:rPr>
              <a:t>    </a:t>
            </a:r>
          </a:p>
          <a:p>
            <a:r>
              <a:rPr lang="da-DK" sz="1400" dirty="0">
                <a:solidFill>
                  <a:srgbClr val="000000"/>
                </a:solidFill>
                <a:latin typeface="Courier New"/>
                <a:cs typeface="Courier New"/>
              </a:rPr>
              <a:t>    </a:t>
            </a:r>
            <a:r>
              <a:rPr lang="da-DK" sz="1400" dirty="0">
                <a:solidFill>
                  <a:srgbClr val="C200FF"/>
                </a:solidFill>
                <a:latin typeface="Courier New"/>
                <a:cs typeface="Courier New"/>
              </a:rPr>
              <a:t>for</a:t>
            </a:r>
            <a:r>
              <a:rPr lang="da-DK" sz="1400" dirty="0">
                <a:solidFill>
                  <a:srgbClr val="000000"/>
                </a:solidFill>
                <a:latin typeface="Courier New"/>
                <a:cs typeface="Courier New"/>
              </a:rPr>
              <a:t> (i = 0; i &lt; N; i++) {</a:t>
            </a:r>
          </a:p>
          <a:p>
            <a:r>
              <a:rPr lang="da-DK" sz="1400" dirty="0">
                <a:solidFill>
                  <a:srgbClr val="000000"/>
                </a:solidFill>
                <a:latin typeface="Courier New"/>
                <a:cs typeface="Courier New"/>
              </a:rPr>
              <a:t>        </a:t>
            </a:r>
            <a:r>
              <a:rPr lang="da-DK" sz="1400" dirty="0" err="1">
                <a:solidFill>
                  <a:srgbClr val="000000"/>
                </a:solidFill>
                <a:latin typeface="Courier New"/>
                <a:cs typeface="Courier New"/>
              </a:rPr>
              <a:t>printf</a:t>
            </a:r>
            <a:r>
              <a:rPr lang="da-DK" sz="1400" dirty="0">
                <a:solidFill>
                  <a:srgbClr val="000000"/>
                </a:solidFill>
                <a:latin typeface="Courier New"/>
                <a:cs typeface="Courier New"/>
              </a:rPr>
              <a:t>(</a:t>
            </a:r>
            <a:r>
              <a:rPr lang="da-DK" sz="1400" dirty="0">
                <a:solidFill>
                  <a:srgbClr val="9D206F"/>
                </a:solidFill>
                <a:latin typeface="Courier New"/>
                <a:cs typeface="Courier New"/>
              </a:rPr>
              <a:t>"Killing </a:t>
            </a:r>
            <a:r>
              <a:rPr lang="da-DK" sz="1400" dirty="0" err="1">
                <a:solidFill>
                  <a:srgbClr val="9D206F"/>
                </a:solidFill>
                <a:latin typeface="Courier New"/>
                <a:cs typeface="Courier New"/>
              </a:rPr>
              <a:t>process</a:t>
            </a:r>
            <a:r>
              <a:rPr lang="da-DK" sz="1400" dirty="0">
                <a:solidFill>
                  <a:srgbClr val="9D206F"/>
                </a:solidFill>
                <a:latin typeface="Courier New"/>
                <a:cs typeface="Courier New"/>
              </a:rPr>
              <a:t> %d\n"</a:t>
            </a:r>
            <a:r>
              <a:rPr lang="da-DK" sz="1400" dirty="0">
                <a:solidFill>
                  <a:srgbClr val="000000"/>
                </a:solidFill>
                <a:latin typeface="Courier New"/>
                <a:cs typeface="Courier New"/>
              </a:rPr>
              <a:t>, </a:t>
            </a:r>
            <a:r>
              <a:rPr lang="da-DK" sz="1400" dirty="0" err="1">
                <a:solidFill>
                  <a:srgbClr val="000000"/>
                </a:solidFill>
                <a:latin typeface="Courier New"/>
                <a:cs typeface="Courier New"/>
              </a:rPr>
              <a:t>pid</a:t>
            </a:r>
            <a:r>
              <a:rPr lang="da-DK" sz="1400" dirty="0">
                <a:solidFill>
                  <a:srgbClr val="000000"/>
                </a:solidFill>
                <a:latin typeface="Courier New"/>
                <a:cs typeface="Courier New"/>
              </a:rPr>
              <a:t>[i]);</a:t>
            </a:r>
          </a:p>
          <a:p>
            <a:r>
              <a:rPr lang="da-DK" sz="1400" dirty="0">
                <a:solidFill>
                  <a:srgbClr val="000000"/>
                </a:solidFill>
                <a:latin typeface="Courier New"/>
                <a:cs typeface="Courier New"/>
              </a:rPr>
              <a:t>        </a:t>
            </a:r>
            <a:r>
              <a:rPr lang="da-DK" sz="1400" dirty="0" err="1">
                <a:solidFill>
                  <a:srgbClr val="000000"/>
                </a:solidFill>
                <a:latin typeface="Courier New"/>
                <a:cs typeface="Courier New"/>
              </a:rPr>
              <a:t>kill</a:t>
            </a:r>
            <a:r>
              <a:rPr lang="da-DK" sz="1400" dirty="0">
                <a:solidFill>
                  <a:srgbClr val="000000"/>
                </a:solidFill>
                <a:latin typeface="Courier New"/>
                <a:cs typeface="Courier New"/>
              </a:rPr>
              <a:t>(</a:t>
            </a:r>
            <a:r>
              <a:rPr lang="da-DK" sz="1400" dirty="0" err="1">
                <a:solidFill>
                  <a:srgbClr val="000000"/>
                </a:solidFill>
                <a:latin typeface="Courier New"/>
                <a:cs typeface="Courier New"/>
              </a:rPr>
              <a:t>pid</a:t>
            </a:r>
            <a:r>
              <a:rPr lang="da-DK" sz="1400" dirty="0">
                <a:solidFill>
                  <a:srgbClr val="000000"/>
                </a:solidFill>
                <a:latin typeface="Courier New"/>
                <a:cs typeface="Courier New"/>
              </a:rPr>
              <a:t>[i], SIGINT);</a:t>
            </a:r>
          </a:p>
          <a:p>
            <a:r>
              <a:rPr lang="da-DK" sz="1400" dirty="0">
                <a:solidFill>
                  <a:srgbClr val="000000"/>
                </a:solidFill>
                <a:latin typeface="Courier New"/>
                <a:cs typeface="Courier New"/>
              </a:rPr>
              <a:t>    }</a:t>
            </a:r>
          </a:p>
          <a:p>
            <a:endParaRPr lang="da-DK" sz="1400" dirty="0">
              <a:solidFill>
                <a:srgbClr val="000000"/>
              </a:solidFill>
              <a:latin typeface="Courier New"/>
              <a:cs typeface="Courier New"/>
            </a:endParaRPr>
          </a:p>
          <a:p>
            <a:r>
              <a:rPr lang="da-DK" sz="1400" dirty="0">
                <a:solidFill>
                  <a:srgbClr val="000000"/>
                </a:solidFill>
                <a:latin typeface="Courier New"/>
                <a:cs typeface="Courier New"/>
              </a:rPr>
              <a:t>    </a:t>
            </a:r>
            <a:r>
              <a:rPr lang="da-DK" sz="1400" dirty="0">
                <a:solidFill>
                  <a:srgbClr val="C200FF"/>
                </a:solidFill>
                <a:latin typeface="Courier New"/>
                <a:cs typeface="Courier New"/>
              </a:rPr>
              <a:t>for</a:t>
            </a:r>
            <a:r>
              <a:rPr lang="da-DK" sz="1400" dirty="0">
                <a:solidFill>
                  <a:srgbClr val="000000"/>
                </a:solidFill>
                <a:latin typeface="Courier New"/>
                <a:cs typeface="Courier New"/>
              </a:rPr>
              <a:t> (i = 0; i &lt; N; i++) {</a:t>
            </a:r>
          </a:p>
          <a:p>
            <a:r>
              <a:rPr lang="da-DK" sz="1400" dirty="0">
                <a:solidFill>
                  <a:srgbClr val="000000"/>
                </a:solidFill>
                <a:latin typeface="Courier New"/>
                <a:cs typeface="Courier New"/>
              </a:rPr>
              <a:t>        </a:t>
            </a:r>
            <a:r>
              <a:rPr lang="da-DK" sz="1400" dirty="0" err="1">
                <a:solidFill>
                  <a:srgbClr val="2D961E"/>
                </a:solidFill>
                <a:latin typeface="Courier New"/>
                <a:cs typeface="Courier New"/>
              </a:rPr>
              <a:t>pid_t</a:t>
            </a:r>
            <a:r>
              <a:rPr lang="da-DK" sz="1400" dirty="0">
                <a:solidFill>
                  <a:srgbClr val="000000"/>
                </a:solidFill>
                <a:latin typeface="Courier New"/>
                <a:cs typeface="Courier New"/>
              </a:rPr>
              <a:t> </a:t>
            </a:r>
            <a:r>
              <a:rPr lang="da-DK" sz="1400" dirty="0" err="1">
                <a:solidFill>
                  <a:srgbClr val="C1651C"/>
                </a:solidFill>
                <a:latin typeface="Courier New"/>
                <a:cs typeface="Courier New"/>
              </a:rPr>
              <a:t>wpid</a:t>
            </a:r>
            <a:r>
              <a:rPr lang="da-DK" sz="1400" dirty="0">
                <a:solidFill>
                  <a:srgbClr val="000000"/>
                </a:solidFill>
                <a:latin typeface="Courier New"/>
                <a:cs typeface="Courier New"/>
              </a:rPr>
              <a:t> = </a:t>
            </a:r>
            <a:r>
              <a:rPr lang="da-DK" sz="1400" dirty="0" err="1">
                <a:solidFill>
                  <a:srgbClr val="000000"/>
                </a:solidFill>
                <a:latin typeface="Courier New"/>
                <a:cs typeface="Courier New"/>
              </a:rPr>
              <a:t>wait</a:t>
            </a:r>
            <a:r>
              <a:rPr lang="da-DK" sz="1400" dirty="0">
                <a:solidFill>
                  <a:srgbClr val="000000"/>
                </a:solidFill>
                <a:latin typeface="Courier New"/>
                <a:cs typeface="Courier New"/>
              </a:rPr>
              <a:t>(&amp;</a:t>
            </a:r>
            <a:r>
              <a:rPr lang="da-DK" sz="1400" dirty="0" err="1">
                <a:solidFill>
                  <a:srgbClr val="000000"/>
                </a:solidFill>
                <a:latin typeface="Courier New"/>
                <a:cs typeface="Courier New"/>
              </a:rPr>
              <a:t>child_status</a:t>
            </a:r>
            <a:r>
              <a:rPr lang="da-DK" sz="1400" dirty="0">
                <a:solidFill>
                  <a:srgbClr val="000000"/>
                </a:solidFill>
                <a:latin typeface="Courier New"/>
                <a:cs typeface="Courier New"/>
              </a:rPr>
              <a:t>);</a:t>
            </a:r>
          </a:p>
          <a:p>
            <a:r>
              <a:rPr lang="da-DK" sz="1400" dirty="0">
                <a:solidFill>
                  <a:srgbClr val="000000"/>
                </a:solidFill>
                <a:latin typeface="Courier New"/>
                <a:cs typeface="Courier New"/>
              </a:rPr>
              <a:t>        </a:t>
            </a:r>
            <a:r>
              <a:rPr lang="da-DK" sz="1400" dirty="0" err="1">
                <a:solidFill>
                  <a:srgbClr val="C200FF"/>
                </a:solidFill>
                <a:latin typeface="Courier New"/>
                <a:cs typeface="Courier New"/>
              </a:rPr>
              <a:t>if</a:t>
            </a:r>
            <a:r>
              <a:rPr lang="da-DK" sz="1400" dirty="0">
                <a:solidFill>
                  <a:srgbClr val="000000"/>
                </a:solidFill>
                <a:latin typeface="Courier New"/>
                <a:cs typeface="Courier New"/>
              </a:rPr>
              <a:t> (WIFEXITED(</a:t>
            </a:r>
            <a:r>
              <a:rPr lang="da-DK" sz="1400" dirty="0" err="1">
                <a:solidFill>
                  <a:srgbClr val="000000"/>
                </a:solidFill>
                <a:latin typeface="Courier New"/>
                <a:cs typeface="Courier New"/>
              </a:rPr>
              <a:t>child_status</a:t>
            </a:r>
            <a:r>
              <a:rPr lang="da-DK" sz="1400" dirty="0">
                <a:solidFill>
                  <a:srgbClr val="000000"/>
                </a:solidFill>
                <a:latin typeface="Courier New"/>
                <a:cs typeface="Courier New"/>
              </a:rPr>
              <a:t>))</a:t>
            </a:r>
          </a:p>
          <a:p>
            <a:r>
              <a:rPr lang="da-DK" sz="1400" dirty="0">
                <a:solidFill>
                  <a:srgbClr val="000000"/>
                </a:solidFill>
                <a:latin typeface="Courier New"/>
                <a:cs typeface="Courier New"/>
              </a:rPr>
              <a:t>            </a:t>
            </a:r>
            <a:r>
              <a:rPr lang="da-DK" sz="1400" dirty="0" err="1">
                <a:solidFill>
                  <a:srgbClr val="000000"/>
                </a:solidFill>
                <a:latin typeface="Courier New"/>
                <a:cs typeface="Courier New"/>
              </a:rPr>
              <a:t>printf</a:t>
            </a:r>
            <a:r>
              <a:rPr lang="da-DK" sz="1400" dirty="0">
                <a:solidFill>
                  <a:srgbClr val="000000"/>
                </a:solidFill>
                <a:latin typeface="Courier New"/>
                <a:cs typeface="Courier New"/>
              </a:rPr>
              <a:t>(</a:t>
            </a:r>
            <a:r>
              <a:rPr lang="da-DK" sz="1400" dirty="0">
                <a:solidFill>
                  <a:srgbClr val="9D206F"/>
                </a:solidFill>
                <a:latin typeface="Courier New"/>
                <a:cs typeface="Courier New"/>
              </a:rPr>
              <a:t>"Child %d </a:t>
            </a:r>
            <a:r>
              <a:rPr lang="da-DK" sz="1400" dirty="0" err="1">
                <a:solidFill>
                  <a:srgbClr val="9D206F"/>
                </a:solidFill>
                <a:latin typeface="Courier New"/>
                <a:cs typeface="Courier New"/>
              </a:rPr>
              <a:t>terminated</a:t>
            </a:r>
            <a:r>
              <a:rPr lang="da-DK" sz="1400" dirty="0">
                <a:solidFill>
                  <a:srgbClr val="9D206F"/>
                </a:solidFill>
                <a:latin typeface="Courier New"/>
                <a:cs typeface="Courier New"/>
              </a:rPr>
              <a:t> with exit status %d\n"</a:t>
            </a:r>
            <a:r>
              <a:rPr lang="da-DK" sz="1400" dirty="0">
                <a:solidFill>
                  <a:srgbClr val="000000"/>
                </a:solidFill>
                <a:latin typeface="Courier New"/>
                <a:cs typeface="Courier New"/>
              </a:rPr>
              <a:t>,</a:t>
            </a:r>
          </a:p>
          <a:p>
            <a:r>
              <a:rPr lang="pl-PL" sz="1400" dirty="0">
                <a:solidFill>
                  <a:srgbClr val="000000"/>
                </a:solidFill>
                <a:latin typeface="Courier New"/>
                <a:cs typeface="Courier New"/>
              </a:rPr>
              <a:t>                   </a:t>
            </a:r>
            <a:r>
              <a:rPr lang="pl-PL" sz="1400" dirty="0" err="1">
                <a:solidFill>
                  <a:srgbClr val="000000"/>
                </a:solidFill>
                <a:latin typeface="Courier New"/>
                <a:cs typeface="Courier New"/>
              </a:rPr>
              <a:t>wpid</a:t>
            </a:r>
            <a:r>
              <a:rPr lang="pl-PL" sz="1400" dirty="0">
                <a:solidFill>
                  <a:srgbClr val="000000"/>
                </a:solidFill>
                <a:latin typeface="Courier New"/>
                <a:cs typeface="Courier New"/>
              </a:rPr>
              <a:t>, WEXITSTATUS(</a:t>
            </a:r>
            <a:r>
              <a:rPr lang="pl-PL" sz="1400" dirty="0" err="1">
                <a:solidFill>
                  <a:srgbClr val="000000"/>
                </a:solidFill>
                <a:latin typeface="Courier New"/>
                <a:cs typeface="Courier New"/>
              </a:rPr>
              <a:t>child_status</a:t>
            </a:r>
            <a:r>
              <a:rPr lang="pl-PL" sz="1400" dirty="0">
                <a:solidFill>
                  <a:srgbClr val="000000"/>
                </a:solidFill>
                <a:latin typeface="Courier New"/>
                <a:cs typeface="Courier New"/>
              </a:rPr>
              <a:t>));</a:t>
            </a:r>
          </a:p>
          <a:p>
            <a:r>
              <a:rPr lang="hu-HU" sz="1400" dirty="0">
                <a:solidFill>
                  <a:srgbClr val="000000"/>
                </a:solidFill>
                <a:latin typeface="Courier New"/>
                <a:cs typeface="Courier New"/>
              </a:rPr>
              <a:t>        </a:t>
            </a:r>
            <a:r>
              <a:rPr lang="hu-HU" sz="1400" dirty="0">
                <a:solidFill>
                  <a:srgbClr val="C200FF"/>
                </a:solidFill>
                <a:latin typeface="Courier New"/>
                <a:cs typeface="Courier New"/>
              </a:rPr>
              <a:t>else</a:t>
            </a:r>
            <a:endParaRPr lang="hu-HU" sz="1400" dirty="0">
              <a:solidFill>
                <a:srgbClr val="000000"/>
              </a:solidFill>
              <a:latin typeface="Courier New"/>
              <a:cs typeface="Courier New"/>
            </a:endParaRPr>
          </a:p>
          <a:p>
            <a:r>
              <a:rPr lang="en-US" sz="1400" dirty="0">
                <a:solidFill>
                  <a:srgbClr val="000000"/>
                </a:solidFill>
                <a:latin typeface="Courier New"/>
                <a:cs typeface="Courier New"/>
              </a:rPr>
              <a:t>            </a:t>
            </a:r>
            <a:r>
              <a:rPr lang="en-US" sz="1400" dirty="0" err="1">
                <a:solidFill>
                  <a:srgbClr val="000000"/>
                </a:solidFill>
                <a:latin typeface="Courier New"/>
                <a:cs typeface="Courier New"/>
              </a:rPr>
              <a:t>printf</a:t>
            </a:r>
            <a:r>
              <a:rPr lang="en-US" sz="1400" dirty="0">
                <a:solidFill>
                  <a:srgbClr val="000000"/>
                </a:solidFill>
                <a:latin typeface="Courier New"/>
                <a:cs typeface="Courier New"/>
              </a:rPr>
              <a:t>(</a:t>
            </a:r>
            <a:r>
              <a:rPr lang="en-US" sz="1400" dirty="0">
                <a:solidFill>
                  <a:srgbClr val="9D206F"/>
                </a:solidFill>
                <a:latin typeface="Courier New"/>
                <a:cs typeface="Courier New"/>
              </a:rPr>
              <a:t>"Child %d terminated abnormally\n"</a:t>
            </a:r>
            <a:r>
              <a:rPr lang="en-US" sz="1400" dirty="0">
                <a:solidFill>
                  <a:srgbClr val="000000"/>
                </a:solidFill>
                <a:latin typeface="Courier New"/>
                <a:cs typeface="Courier New"/>
              </a:rPr>
              <a:t>, </a:t>
            </a:r>
            <a:r>
              <a:rPr lang="en-US" sz="1400" dirty="0" err="1">
                <a:solidFill>
                  <a:srgbClr val="000000"/>
                </a:solidFill>
                <a:latin typeface="Courier New"/>
                <a:cs typeface="Courier New"/>
              </a:rPr>
              <a:t>wpid</a:t>
            </a:r>
            <a:r>
              <a:rPr lang="en-US" sz="1400" dirty="0">
                <a:solidFill>
                  <a:srgbClr val="000000"/>
                </a:solidFill>
                <a:latin typeface="Courier New"/>
                <a:cs typeface="Courier New"/>
              </a:rPr>
              <a:t>);</a:t>
            </a:r>
          </a:p>
          <a:p>
            <a:r>
              <a:rPr lang="en-US" sz="1400" dirty="0">
                <a:solidFill>
                  <a:srgbClr val="000000"/>
                </a:solidFill>
                <a:latin typeface="Courier New"/>
                <a:cs typeface="Courier New"/>
              </a:rPr>
              <a:t>    }</a:t>
            </a:r>
          </a:p>
          <a:p>
            <a:r>
              <a:rPr lang="en-US" sz="1400" dirty="0">
                <a:solidFill>
                  <a:srgbClr val="000000"/>
                </a:solidFill>
                <a:latin typeface="Courier New"/>
                <a:cs typeface="Courier New"/>
              </a:rPr>
              <a:t>}</a:t>
            </a:r>
          </a:p>
        </p:txBody>
      </p:sp>
      <p:sp>
        <p:nvSpPr>
          <p:cNvPr id="4" name="Rectangle 3"/>
          <p:cNvSpPr>
            <a:spLocks noChangeArrowheads="1"/>
          </p:cNvSpPr>
          <p:nvPr/>
        </p:nvSpPr>
        <p:spPr bwMode="auto">
          <a:xfrm>
            <a:off x="6947584" y="6172200"/>
            <a:ext cx="1205816" cy="357663"/>
          </a:xfrm>
          <a:prstGeom prst="rect">
            <a:avLst/>
          </a:prstGeom>
          <a:noFill/>
          <a:ln w="3240">
            <a:noFill/>
            <a:miter lim="800000"/>
            <a:headEnd/>
            <a:tailEnd/>
          </a:ln>
          <a:effectLst/>
        </p:spPr>
        <p:txBody>
          <a:bodyPr wrap="none" lIns="90000" tIns="46800" rIns="90000" bIns="46800">
            <a:spAutoFit/>
          </a:bodyPr>
          <a:lstStyle/>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i="1" dirty="0" err="1">
                <a:solidFill>
                  <a:schemeClr val="tx1">
                    <a:lumMod val="50000"/>
                    <a:lumOff val="50000"/>
                  </a:schemeClr>
                </a:solidFill>
                <a:latin typeface="Courier New" pitchFamily="49" charset="0"/>
                <a:ea typeface="msgothic" charset="0"/>
                <a:cs typeface="msgothic" charset="0"/>
              </a:rPr>
              <a:t>forks.c</a:t>
            </a:r>
            <a:endParaRPr lang="en-GB" sz="1800" b="1" i="1" dirty="0">
              <a:solidFill>
                <a:schemeClr val="tx1">
                  <a:lumMod val="50000"/>
                  <a:lumOff val="50000"/>
                </a:schemeClr>
              </a:solidFill>
              <a:latin typeface="Courier New" pitchFamily="49" charset="0"/>
              <a:ea typeface="msgothic" charset="0"/>
              <a:cs typeface="msgothic" charset="0"/>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3810" name="Rectangle 2"/>
          <p:cNvSpPr>
            <a:spLocks noGrp="1" noChangeArrowheads="1"/>
          </p:cNvSpPr>
          <p:nvPr>
            <p:ph type="title"/>
          </p:nvPr>
        </p:nvSpPr>
        <p:spPr>
          <a:xfrm>
            <a:off x="228600" y="381000"/>
            <a:ext cx="8610600" cy="573088"/>
          </a:xfrm>
        </p:spPr>
        <p:txBody>
          <a:bodyPr/>
          <a:lstStyle/>
          <a:p>
            <a:r>
              <a:rPr lang="en-US" sz="3400" dirty="0" err="1">
                <a:latin typeface="Courier New" pitchFamily="49" charset="0"/>
              </a:rPr>
              <a:t>execve</a:t>
            </a:r>
            <a:r>
              <a:rPr lang="en-US" sz="3400" dirty="0">
                <a:latin typeface="Courier" pitchFamily="49" charset="0"/>
              </a:rPr>
              <a:t>:</a:t>
            </a:r>
            <a:r>
              <a:rPr lang="en-US" sz="3400" dirty="0"/>
              <a:t> Loading and Running Programs</a:t>
            </a:r>
          </a:p>
        </p:txBody>
      </p:sp>
      <p:sp>
        <p:nvSpPr>
          <p:cNvPr id="503811" name="Rectangle 3"/>
          <p:cNvSpPr>
            <a:spLocks noGrp="1" noChangeArrowheads="1"/>
          </p:cNvSpPr>
          <p:nvPr>
            <p:ph type="body" idx="1"/>
          </p:nvPr>
        </p:nvSpPr>
        <p:spPr>
          <a:xfrm>
            <a:off x="228600" y="1371600"/>
            <a:ext cx="8763000" cy="5410200"/>
          </a:xfrm>
        </p:spPr>
        <p:txBody>
          <a:bodyPr/>
          <a:lstStyle/>
          <a:p>
            <a:r>
              <a:rPr lang="en-US" sz="2000" dirty="0" err="1">
                <a:latin typeface="Courier New"/>
                <a:cs typeface="Courier New"/>
              </a:rPr>
              <a:t>int</a:t>
            </a:r>
            <a:r>
              <a:rPr lang="en-US" sz="2000" dirty="0">
                <a:latin typeface="Courier New"/>
                <a:cs typeface="Courier New"/>
              </a:rPr>
              <a:t> </a:t>
            </a:r>
            <a:r>
              <a:rPr lang="en-US" sz="2000" dirty="0" err="1">
                <a:latin typeface="Courier New"/>
                <a:cs typeface="Courier New"/>
              </a:rPr>
              <a:t>execve</a:t>
            </a:r>
            <a:r>
              <a:rPr lang="en-US" sz="2000" dirty="0">
                <a:latin typeface="Courier New"/>
                <a:cs typeface="Courier New"/>
              </a:rPr>
              <a:t>(char *filename, char *</a:t>
            </a:r>
            <a:r>
              <a:rPr lang="en-US" sz="2000" dirty="0" err="1">
                <a:latin typeface="Courier New"/>
                <a:cs typeface="Courier New"/>
              </a:rPr>
              <a:t>argv</a:t>
            </a:r>
            <a:r>
              <a:rPr lang="en-US" sz="2000" dirty="0">
                <a:latin typeface="Courier New"/>
                <a:cs typeface="Courier New"/>
              </a:rPr>
              <a:t>[], char *</a:t>
            </a:r>
            <a:r>
              <a:rPr lang="en-US" sz="2000" dirty="0" err="1">
                <a:latin typeface="Courier New"/>
                <a:cs typeface="Courier New"/>
              </a:rPr>
              <a:t>envp</a:t>
            </a:r>
            <a:r>
              <a:rPr lang="en-US" sz="2000" dirty="0">
                <a:latin typeface="Courier New"/>
                <a:cs typeface="Courier New"/>
              </a:rPr>
              <a:t>[])</a:t>
            </a:r>
            <a:endParaRPr lang="en-US" dirty="0"/>
          </a:p>
          <a:p>
            <a:r>
              <a:rPr lang="en-US" dirty="0"/>
              <a:t>Loads and runs in the current process:</a:t>
            </a:r>
          </a:p>
          <a:p>
            <a:pPr lvl="1"/>
            <a:r>
              <a:rPr lang="en-US" dirty="0"/>
              <a:t>Executable  file </a:t>
            </a:r>
            <a:r>
              <a:rPr lang="en-US" b="1" dirty="0">
                <a:latin typeface="Courier New" pitchFamily="49" charset="0"/>
                <a:ea typeface="+mn-ea"/>
                <a:cs typeface="+mn-cs"/>
              </a:rPr>
              <a:t>filename</a:t>
            </a:r>
          </a:p>
          <a:p>
            <a:pPr lvl="2"/>
            <a:r>
              <a:rPr lang="en-US" dirty="0">
                <a:latin typeface="Calibri"/>
                <a:ea typeface="+mn-ea"/>
                <a:cs typeface="Calibri"/>
              </a:rPr>
              <a:t>Can be object file or script file beginning with </a:t>
            </a:r>
            <a:r>
              <a:rPr lang="en-US" dirty="0">
                <a:latin typeface="Courier New"/>
                <a:ea typeface="+mn-ea"/>
                <a:cs typeface="Courier New"/>
              </a:rPr>
              <a:t>#!interpreter          </a:t>
            </a:r>
            <a:r>
              <a:rPr lang="en-US" dirty="0">
                <a:latin typeface="Calibri"/>
                <a:ea typeface="+mn-ea"/>
                <a:cs typeface="Calibri"/>
              </a:rPr>
              <a:t>(e.g., </a:t>
            </a:r>
            <a:r>
              <a:rPr lang="en-US" dirty="0">
                <a:latin typeface="Courier New"/>
                <a:ea typeface="+mn-ea"/>
                <a:cs typeface="Courier New"/>
              </a:rPr>
              <a:t>#!/bin/bash</a:t>
            </a:r>
            <a:r>
              <a:rPr lang="en-US" dirty="0">
                <a:latin typeface="Calibri"/>
                <a:ea typeface="+mn-ea"/>
                <a:cs typeface="Calibri"/>
              </a:rPr>
              <a:t>)</a:t>
            </a:r>
            <a:endParaRPr lang="en-US" dirty="0">
              <a:latin typeface="Courier New"/>
              <a:ea typeface="+mn-ea"/>
              <a:cs typeface="Courier New"/>
            </a:endParaRPr>
          </a:p>
          <a:p>
            <a:pPr lvl="1"/>
            <a:r>
              <a:rPr lang="en-US" dirty="0"/>
              <a:t>…with argument list </a:t>
            </a:r>
            <a:r>
              <a:rPr lang="en-US" b="1" dirty="0" err="1">
                <a:latin typeface="Courier New" pitchFamily="49" charset="0"/>
                <a:ea typeface="+mn-ea"/>
                <a:cs typeface="+mn-cs"/>
              </a:rPr>
              <a:t>argv</a:t>
            </a:r>
            <a:endParaRPr lang="en-US" b="1" dirty="0">
              <a:latin typeface="Courier New" pitchFamily="49" charset="0"/>
              <a:ea typeface="+mn-ea"/>
              <a:cs typeface="+mn-cs"/>
            </a:endParaRPr>
          </a:p>
          <a:p>
            <a:pPr lvl="2"/>
            <a:r>
              <a:rPr lang="en-US" dirty="0">
                <a:latin typeface="Calibri"/>
                <a:ea typeface="+mn-ea"/>
                <a:cs typeface="Calibri"/>
              </a:rPr>
              <a:t>By convention </a:t>
            </a:r>
            <a:r>
              <a:rPr lang="en-US" b="1" dirty="0" err="1">
                <a:latin typeface="Courier New" pitchFamily="49" charset="0"/>
                <a:ea typeface="+mn-ea"/>
                <a:cs typeface="+mn-cs"/>
              </a:rPr>
              <a:t>argv</a:t>
            </a:r>
            <a:r>
              <a:rPr lang="en-US" b="1" dirty="0">
                <a:latin typeface="Courier New" pitchFamily="49" charset="0"/>
                <a:ea typeface="+mn-ea"/>
                <a:cs typeface="+mn-cs"/>
              </a:rPr>
              <a:t>[0]==filename</a:t>
            </a:r>
          </a:p>
          <a:p>
            <a:pPr lvl="1"/>
            <a:r>
              <a:rPr lang="en-US" dirty="0"/>
              <a:t>…and  environment variable </a:t>
            </a:r>
            <a:r>
              <a:rPr lang="en-US" dirty="0">
                <a:latin typeface="Calibri"/>
                <a:ea typeface="+mn-ea"/>
                <a:cs typeface="Calibri"/>
              </a:rPr>
              <a:t>list</a:t>
            </a:r>
            <a:r>
              <a:rPr lang="en-US" b="1" dirty="0">
                <a:latin typeface="Courier New" pitchFamily="49" charset="0"/>
                <a:ea typeface="+mn-ea"/>
                <a:cs typeface="+mn-cs"/>
              </a:rPr>
              <a:t> </a:t>
            </a:r>
            <a:r>
              <a:rPr lang="en-US" b="1" dirty="0" err="1">
                <a:latin typeface="Courier New" pitchFamily="49" charset="0"/>
                <a:ea typeface="+mn-ea"/>
                <a:cs typeface="+mn-cs"/>
              </a:rPr>
              <a:t>envp</a:t>
            </a:r>
            <a:endParaRPr lang="en-US" b="1" dirty="0">
              <a:latin typeface="Courier New" pitchFamily="49" charset="0"/>
              <a:ea typeface="+mn-ea"/>
              <a:cs typeface="+mn-cs"/>
            </a:endParaRPr>
          </a:p>
          <a:p>
            <a:pPr lvl="2"/>
            <a:r>
              <a:rPr lang="en-US" dirty="0"/>
              <a:t>“name=value” strings (e.g., </a:t>
            </a:r>
            <a:r>
              <a:rPr lang="en-US" dirty="0">
                <a:latin typeface="Courier New"/>
                <a:cs typeface="Courier New"/>
              </a:rPr>
              <a:t>USER=</a:t>
            </a:r>
            <a:r>
              <a:rPr lang="en-US" dirty="0" err="1">
                <a:latin typeface="Courier New"/>
                <a:cs typeface="Courier New"/>
              </a:rPr>
              <a:t>droh</a:t>
            </a:r>
            <a:r>
              <a:rPr lang="en-US" dirty="0"/>
              <a:t>)</a:t>
            </a:r>
          </a:p>
          <a:p>
            <a:pPr lvl="2"/>
            <a:r>
              <a:rPr lang="en-US" dirty="0" err="1">
                <a:latin typeface="Courier New"/>
                <a:cs typeface="Courier New"/>
              </a:rPr>
              <a:t>getenv</a:t>
            </a:r>
            <a:r>
              <a:rPr lang="en-US" dirty="0">
                <a:latin typeface="Courier New"/>
                <a:cs typeface="Courier New"/>
              </a:rPr>
              <a:t>, </a:t>
            </a:r>
            <a:r>
              <a:rPr lang="en-US" dirty="0" err="1">
                <a:latin typeface="Courier New"/>
                <a:cs typeface="Courier New"/>
              </a:rPr>
              <a:t>putenv</a:t>
            </a:r>
            <a:r>
              <a:rPr lang="en-US" dirty="0">
                <a:latin typeface="Courier New"/>
                <a:cs typeface="Courier New"/>
              </a:rPr>
              <a:t>, </a:t>
            </a:r>
            <a:r>
              <a:rPr lang="en-US" dirty="0" err="1">
                <a:latin typeface="Courier New"/>
                <a:cs typeface="Courier New"/>
              </a:rPr>
              <a:t>printenv</a:t>
            </a:r>
            <a:endParaRPr lang="en-US" b="1" dirty="0">
              <a:latin typeface="Courier New" pitchFamily="49" charset="0"/>
              <a:ea typeface="+mn-ea"/>
              <a:cs typeface="+mn-cs"/>
            </a:endParaRPr>
          </a:p>
          <a:p>
            <a:r>
              <a:rPr lang="en-US" dirty="0"/>
              <a:t>Overwrites code, data, and stack</a:t>
            </a:r>
          </a:p>
          <a:p>
            <a:pPr lvl="1"/>
            <a:r>
              <a:rPr lang="en-US" dirty="0"/>
              <a:t>Retains PID, open files and signal context</a:t>
            </a:r>
          </a:p>
          <a:p>
            <a:r>
              <a:rPr lang="en-US" dirty="0"/>
              <a:t>Called </a:t>
            </a:r>
            <a:r>
              <a:rPr lang="en-US" dirty="0">
                <a:solidFill>
                  <a:srgbClr val="FF0000"/>
                </a:solidFill>
              </a:rPr>
              <a:t>once</a:t>
            </a:r>
            <a:r>
              <a:rPr lang="en-US" dirty="0"/>
              <a:t> and </a:t>
            </a:r>
            <a:r>
              <a:rPr lang="en-US" dirty="0">
                <a:solidFill>
                  <a:srgbClr val="FF0000"/>
                </a:solidFill>
              </a:rPr>
              <a:t>never </a:t>
            </a:r>
            <a:r>
              <a:rPr lang="en-US" dirty="0"/>
              <a:t>returns</a:t>
            </a:r>
          </a:p>
          <a:p>
            <a:pPr lvl="1"/>
            <a:r>
              <a:rPr lang="en-US" dirty="0"/>
              <a:t>…except if there is an error</a:t>
            </a:r>
          </a:p>
        </p:txBody>
      </p:sp>
    </p:spTree>
    <p:extLst>
      <p:ext uri="{BB962C8B-B14F-4D97-AF65-F5344CB8AC3E}">
        <p14:creationId xmlns:p14="http://schemas.microsoft.com/office/powerpoint/2010/main" val="3117768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03811">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03811">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03811">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03811">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03811">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03811">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03811">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03811">
                                            <p:txEl>
                                              <p:pRg st="8" end="8"/>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503811">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03811">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03811">
                                            <p:txEl>
                                              <p:pRg st="11" end="11"/>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503811">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8082" name="Rectangle 2"/>
          <p:cNvSpPr>
            <a:spLocks noGrp="1" noChangeArrowheads="1"/>
          </p:cNvSpPr>
          <p:nvPr>
            <p:ph type="title"/>
          </p:nvPr>
        </p:nvSpPr>
        <p:spPr/>
        <p:txBody>
          <a:bodyPr/>
          <a:lstStyle/>
          <a:p>
            <a:r>
              <a:rPr lang="en-US" dirty="0"/>
              <a:t>Receiving Signals</a:t>
            </a:r>
          </a:p>
        </p:txBody>
      </p:sp>
      <p:sp>
        <p:nvSpPr>
          <p:cNvPr id="558083" name="Rectangle 3"/>
          <p:cNvSpPr>
            <a:spLocks noGrp="1" noChangeArrowheads="1"/>
          </p:cNvSpPr>
          <p:nvPr>
            <p:ph type="body" idx="1"/>
          </p:nvPr>
        </p:nvSpPr>
        <p:spPr>
          <a:xfrm>
            <a:off x="396875" y="1200150"/>
            <a:ext cx="7896225" cy="1085850"/>
          </a:xfrm>
        </p:spPr>
        <p:txBody>
          <a:bodyPr/>
          <a:lstStyle/>
          <a:p>
            <a:r>
              <a:rPr lang="en-US" dirty="0"/>
              <a:t>Suppose kernel is returning from an exception handler and is ready to pass control to process </a:t>
            </a:r>
            <a:r>
              <a:rPr lang="en-US" i="1" dirty="0" err="1"/>
              <a:t>p</a:t>
            </a:r>
            <a:endParaRPr lang="en-US" dirty="0"/>
          </a:p>
          <a:p>
            <a:endParaRPr lang="en-US" dirty="0"/>
          </a:p>
        </p:txBody>
      </p:sp>
      <p:sp>
        <p:nvSpPr>
          <p:cNvPr id="4" name="Rectangle 3"/>
          <p:cNvSpPr/>
          <p:nvPr/>
        </p:nvSpPr>
        <p:spPr bwMode="auto">
          <a:xfrm>
            <a:off x="1815644" y="4494660"/>
            <a:ext cx="4495800" cy="425450"/>
          </a:xfrm>
          <a:prstGeom prst="rect">
            <a:avLst/>
          </a:prstGeom>
          <a:solidFill>
            <a:srgbClr val="F1C7C7"/>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5" name="Rectangle 4"/>
          <p:cNvSpPr/>
          <p:nvPr/>
        </p:nvSpPr>
        <p:spPr bwMode="auto">
          <a:xfrm>
            <a:off x="1815644" y="4069210"/>
            <a:ext cx="4495800" cy="425450"/>
          </a:xfrm>
          <a:prstGeom prst="rect">
            <a:avLst/>
          </a:prstGeom>
          <a:solidFill>
            <a:schemeClr val="bg1">
              <a:lumMod val="95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6" name="Rectangle 5"/>
          <p:cNvSpPr/>
          <p:nvPr/>
        </p:nvSpPr>
        <p:spPr bwMode="auto">
          <a:xfrm>
            <a:off x="1815644" y="4920110"/>
            <a:ext cx="4495800" cy="425450"/>
          </a:xfrm>
          <a:prstGeom prst="rect">
            <a:avLst/>
          </a:prstGeom>
          <a:solidFill>
            <a:schemeClr val="bg1">
              <a:lumMod val="95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7" name="Rectangle 6"/>
          <p:cNvSpPr/>
          <p:nvPr/>
        </p:nvSpPr>
        <p:spPr bwMode="auto">
          <a:xfrm>
            <a:off x="1815644" y="3637866"/>
            <a:ext cx="4495800" cy="425450"/>
          </a:xfrm>
          <a:prstGeom prst="rect">
            <a:avLst/>
          </a:prstGeom>
          <a:solidFill>
            <a:srgbClr val="F1C7C7"/>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8" name="Rectangle 7"/>
          <p:cNvSpPr/>
          <p:nvPr/>
        </p:nvSpPr>
        <p:spPr bwMode="auto">
          <a:xfrm>
            <a:off x="1815644" y="3212416"/>
            <a:ext cx="4495800" cy="425450"/>
          </a:xfrm>
          <a:prstGeom prst="rect">
            <a:avLst/>
          </a:prstGeom>
          <a:solidFill>
            <a:schemeClr val="bg1">
              <a:lumMod val="95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9" name="Text Box 4"/>
          <p:cNvSpPr txBox="1">
            <a:spLocks noChangeArrowheads="1"/>
          </p:cNvSpPr>
          <p:nvPr/>
        </p:nvSpPr>
        <p:spPr bwMode="auto">
          <a:xfrm>
            <a:off x="2037666" y="2590800"/>
            <a:ext cx="1075936" cy="369332"/>
          </a:xfrm>
          <a:prstGeom prst="rect">
            <a:avLst/>
          </a:prstGeom>
          <a:noFill/>
          <a:ln w="25400">
            <a:noFill/>
            <a:miter lim="800000"/>
            <a:headEnd/>
            <a:tailEnd/>
          </a:ln>
          <a:effectLst/>
        </p:spPr>
        <p:txBody>
          <a:bodyPr wrap="none">
            <a:spAutoFit/>
          </a:bodyPr>
          <a:lstStyle/>
          <a:p>
            <a:pPr>
              <a:lnSpc>
                <a:spcPct val="100000"/>
              </a:lnSpc>
            </a:pPr>
            <a:r>
              <a:rPr lang="en-US" sz="1800" i="1" dirty="0">
                <a:solidFill>
                  <a:srgbClr val="C00000"/>
                </a:solidFill>
                <a:latin typeface="Calibri" pitchFamily="34" charset="0"/>
              </a:rPr>
              <a:t>Process q</a:t>
            </a:r>
          </a:p>
        </p:txBody>
      </p:sp>
      <p:sp>
        <p:nvSpPr>
          <p:cNvPr id="10" name="Text Box 5"/>
          <p:cNvSpPr txBox="1">
            <a:spLocks noChangeArrowheads="1"/>
          </p:cNvSpPr>
          <p:nvPr/>
        </p:nvSpPr>
        <p:spPr bwMode="auto">
          <a:xfrm>
            <a:off x="3560658" y="2590800"/>
            <a:ext cx="1087542" cy="369332"/>
          </a:xfrm>
          <a:prstGeom prst="rect">
            <a:avLst/>
          </a:prstGeom>
          <a:noFill/>
          <a:ln w="25400">
            <a:noFill/>
            <a:miter lim="800000"/>
            <a:headEnd/>
            <a:tailEnd/>
          </a:ln>
          <a:effectLst/>
        </p:spPr>
        <p:txBody>
          <a:bodyPr wrap="none">
            <a:spAutoFit/>
          </a:bodyPr>
          <a:lstStyle/>
          <a:p>
            <a:pPr>
              <a:lnSpc>
                <a:spcPct val="100000"/>
              </a:lnSpc>
            </a:pPr>
            <a:r>
              <a:rPr lang="en-US" sz="1800" i="1" dirty="0">
                <a:solidFill>
                  <a:srgbClr val="C00000"/>
                </a:solidFill>
                <a:latin typeface="Calibri" pitchFamily="34" charset="0"/>
              </a:rPr>
              <a:t>Process p</a:t>
            </a:r>
          </a:p>
        </p:txBody>
      </p:sp>
      <p:sp>
        <p:nvSpPr>
          <p:cNvPr id="11" name="Line 6"/>
          <p:cNvSpPr>
            <a:spLocks noChangeShapeType="1"/>
          </p:cNvSpPr>
          <p:nvPr/>
        </p:nvSpPr>
        <p:spPr bwMode="auto">
          <a:xfrm flipH="1">
            <a:off x="2590800" y="3215600"/>
            <a:ext cx="6350" cy="420624"/>
          </a:xfrm>
          <a:prstGeom prst="line">
            <a:avLst/>
          </a:prstGeom>
          <a:noFill/>
          <a:ln w="254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12" name="Line 11"/>
          <p:cNvSpPr>
            <a:spLocks noChangeShapeType="1"/>
          </p:cNvSpPr>
          <p:nvPr/>
        </p:nvSpPr>
        <p:spPr bwMode="auto">
          <a:xfrm flipH="1">
            <a:off x="3416300" y="2590800"/>
            <a:ext cx="12700" cy="3124200"/>
          </a:xfrm>
          <a:prstGeom prst="line">
            <a:avLst/>
          </a:prstGeom>
          <a:noFill/>
          <a:ln w="25400">
            <a:solidFill>
              <a:schemeClr val="tx1"/>
            </a:solidFill>
            <a:prstDash val="dash"/>
            <a:round/>
            <a:headEnd/>
            <a:tailEnd/>
          </a:ln>
          <a:effectLst/>
        </p:spPr>
        <p:txBody>
          <a:bodyPr wrap="none" anchor="ctr"/>
          <a:lstStyle/>
          <a:p>
            <a:endParaRPr lang="en-US" dirty="0">
              <a:latin typeface="Calibri" pitchFamily="34" charset="0"/>
            </a:endParaRPr>
          </a:p>
        </p:txBody>
      </p:sp>
      <p:sp>
        <p:nvSpPr>
          <p:cNvPr id="13" name="Text Box 12"/>
          <p:cNvSpPr txBox="1">
            <a:spLocks noChangeArrowheads="1"/>
          </p:cNvSpPr>
          <p:nvPr/>
        </p:nvSpPr>
        <p:spPr bwMode="auto">
          <a:xfrm>
            <a:off x="5118100" y="3276600"/>
            <a:ext cx="1009187" cy="338554"/>
          </a:xfrm>
          <a:prstGeom prst="rect">
            <a:avLst/>
          </a:prstGeom>
          <a:noFill/>
          <a:ln w="25400">
            <a:noFill/>
            <a:miter lim="800000"/>
            <a:headEnd/>
            <a:tailEnd/>
          </a:ln>
          <a:effectLst/>
        </p:spPr>
        <p:txBody>
          <a:bodyPr wrap="none">
            <a:spAutoFit/>
          </a:bodyPr>
          <a:lstStyle/>
          <a:p>
            <a:pPr algn="l">
              <a:lnSpc>
                <a:spcPct val="100000"/>
              </a:lnSpc>
            </a:pPr>
            <a:r>
              <a:rPr lang="en-US" sz="1600" dirty="0">
                <a:latin typeface="Calibri" pitchFamily="34" charset="0"/>
              </a:rPr>
              <a:t>user code</a:t>
            </a:r>
          </a:p>
        </p:txBody>
      </p:sp>
      <p:sp>
        <p:nvSpPr>
          <p:cNvPr id="14" name="Text Box 13"/>
          <p:cNvSpPr txBox="1">
            <a:spLocks noChangeArrowheads="1"/>
          </p:cNvSpPr>
          <p:nvPr/>
        </p:nvSpPr>
        <p:spPr bwMode="auto">
          <a:xfrm>
            <a:off x="5118100" y="3690938"/>
            <a:ext cx="1171859" cy="338554"/>
          </a:xfrm>
          <a:prstGeom prst="rect">
            <a:avLst/>
          </a:prstGeom>
          <a:noFill/>
          <a:ln w="25400">
            <a:noFill/>
            <a:miter lim="800000"/>
            <a:headEnd/>
            <a:tailEnd/>
          </a:ln>
          <a:effectLst/>
        </p:spPr>
        <p:txBody>
          <a:bodyPr wrap="none">
            <a:spAutoFit/>
          </a:bodyPr>
          <a:lstStyle/>
          <a:p>
            <a:pPr algn="l">
              <a:lnSpc>
                <a:spcPct val="100000"/>
              </a:lnSpc>
            </a:pPr>
            <a:r>
              <a:rPr lang="en-US" sz="1600" dirty="0">
                <a:latin typeface="Calibri" pitchFamily="34" charset="0"/>
              </a:rPr>
              <a:t>kernel code</a:t>
            </a:r>
          </a:p>
        </p:txBody>
      </p:sp>
      <p:sp>
        <p:nvSpPr>
          <p:cNvPr id="15" name="Text Box 14"/>
          <p:cNvSpPr txBox="1">
            <a:spLocks noChangeArrowheads="1"/>
          </p:cNvSpPr>
          <p:nvPr/>
        </p:nvSpPr>
        <p:spPr bwMode="auto">
          <a:xfrm>
            <a:off x="5118100" y="4103688"/>
            <a:ext cx="1009187" cy="338554"/>
          </a:xfrm>
          <a:prstGeom prst="rect">
            <a:avLst/>
          </a:prstGeom>
          <a:noFill/>
          <a:ln w="25400">
            <a:noFill/>
            <a:miter lim="800000"/>
            <a:headEnd/>
            <a:tailEnd/>
          </a:ln>
          <a:effectLst/>
        </p:spPr>
        <p:txBody>
          <a:bodyPr wrap="none">
            <a:spAutoFit/>
          </a:bodyPr>
          <a:lstStyle/>
          <a:p>
            <a:pPr algn="l">
              <a:lnSpc>
                <a:spcPct val="100000"/>
              </a:lnSpc>
            </a:pPr>
            <a:r>
              <a:rPr lang="en-US" sz="1600" dirty="0">
                <a:latin typeface="Calibri" pitchFamily="34" charset="0"/>
              </a:rPr>
              <a:t>user code</a:t>
            </a:r>
          </a:p>
        </p:txBody>
      </p:sp>
      <p:sp>
        <p:nvSpPr>
          <p:cNvPr id="16" name="Text Box 15"/>
          <p:cNvSpPr txBox="1">
            <a:spLocks noChangeArrowheads="1"/>
          </p:cNvSpPr>
          <p:nvPr/>
        </p:nvSpPr>
        <p:spPr bwMode="auto">
          <a:xfrm>
            <a:off x="5100638" y="4540250"/>
            <a:ext cx="1171859" cy="338554"/>
          </a:xfrm>
          <a:prstGeom prst="rect">
            <a:avLst/>
          </a:prstGeom>
          <a:noFill/>
          <a:ln w="25400">
            <a:noFill/>
            <a:miter lim="800000"/>
            <a:headEnd/>
            <a:tailEnd/>
          </a:ln>
          <a:effectLst/>
        </p:spPr>
        <p:txBody>
          <a:bodyPr wrap="none">
            <a:spAutoFit/>
          </a:bodyPr>
          <a:lstStyle/>
          <a:p>
            <a:pPr algn="l">
              <a:lnSpc>
                <a:spcPct val="100000"/>
              </a:lnSpc>
            </a:pPr>
            <a:r>
              <a:rPr lang="en-US" sz="1600" dirty="0">
                <a:latin typeface="Calibri" pitchFamily="34" charset="0"/>
              </a:rPr>
              <a:t>kernel code</a:t>
            </a:r>
          </a:p>
        </p:txBody>
      </p:sp>
      <p:sp>
        <p:nvSpPr>
          <p:cNvPr id="17" name="Text Box 16"/>
          <p:cNvSpPr txBox="1">
            <a:spLocks noChangeArrowheads="1"/>
          </p:cNvSpPr>
          <p:nvPr/>
        </p:nvSpPr>
        <p:spPr bwMode="auto">
          <a:xfrm>
            <a:off x="5118100" y="4997450"/>
            <a:ext cx="1009187" cy="338554"/>
          </a:xfrm>
          <a:prstGeom prst="rect">
            <a:avLst/>
          </a:prstGeom>
          <a:noFill/>
          <a:ln w="25400">
            <a:noFill/>
            <a:miter lim="800000"/>
            <a:headEnd/>
            <a:tailEnd/>
          </a:ln>
          <a:effectLst/>
        </p:spPr>
        <p:txBody>
          <a:bodyPr wrap="none">
            <a:spAutoFit/>
          </a:bodyPr>
          <a:lstStyle/>
          <a:p>
            <a:pPr algn="l">
              <a:lnSpc>
                <a:spcPct val="100000"/>
              </a:lnSpc>
            </a:pPr>
            <a:r>
              <a:rPr lang="en-US" sz="1600" dirty="0">
                <a:latin typeface="Calibri" pitchFamily="34" charset="0"/>
              </a:rPr>
              <a:t>user code</a:t>
            </a:r>
          </a:p>
        </p:txBody>
      </p:sp>
      <p:sp>
        <p:nvSpPr>
          <p:cNvPr id="18" name="AutoShape 27"/>
          <p:cNvSpPr>
            <a:spLocks/>
          </p:cNvSpPr>
          <p:nvPr/>
        </p:nvSpPr>
        <p:spPr bwMode="auto">
          <a:xfrm>
            <a:off x="6553200" y="3636743"/>
            <a:ext cx="76200" cy="381000"/>
          </a:xfrm>
          <a:prstGeom prst="rightBrace">
            <a:avLst>
              <a:gd name="adj1" fmla="val 41667"/>
              <a:gd name="adj2" fmla="val 50000"/>
            </a:avLst>
          </a:prstGeom>
          <a:noFill/>
          <a:ln w="25400">
            <a:solidFill>
              <a:schemeClr val="tx1"/>
            </a:solidFill>
            <a:round/>
            <a:headEnd/>
            <a:tailEnd/>
          </a:ln>
          <a:effectLst/>
        </p:spPr>
        <p:txBody>
          <a:bodyPr wrap="none" anchor="ctr"/>
          <a:lstStyle/>
          <a:p>
            <a:pPr>
              <a:lnSpc>
                <a:spcPct val="100000"/>
              </a:lnSpc>
            </a:pPr>
            <a:endParaRPr lang="en-US" sz="1600" dirty="0">
              <a:latin typeface="Calibri" pitchFamily="34" charset="0"/>
            </a:endParaRPr>
          </a:p>
        </p:txBody>
      </p:sp>
      <p:sp>
        <p:nvSpPr>
          <p:cNvPr id="19" name="Text Box 28"/>
          <p:cNvSpPr txBox="1">
            <a:spLocks noChangeArrowheads="1"/>
          </p:cNvSpPr>
          <p:nvPr/>
        </p:nvSpPr>
        <p:spPr bwMode="auto">
          <a:xfrm>
            <a:off x="6632575" y="3657966"/>
            <a:ext cx="1403654" cy="338554"/>
          </a:xfrm>
          <a:prstGeom prst="rect">
            <a:avLst/>
          </a:prstGeom>
          <a:noFill/>
          <a:ln w="25400">
            <a:noFill/>
            <a:miter lim="800000"/>
            <a:headEnd/>
            <a:tailEnd/>
          </a:ln>
          <a:effectLst/>
        </p:spPr>
        <p:txBody>
          <a:bodyPr wrap="none">
            <a:spAutoFit/>
          </a:bodyPr>
          <a:lstStyle/>
          <a:p>
            <a:pPr algn="l">
              <a:lnSpc>
                <a:spcPct val="100000"/>
              </a:lnSpc>
            </a:pPr>
            <a:r>
              <a:rPr lang="en-US" sz="1600" i="1" dirty="0">
                <a:latin typeface="Calibri" pitchFamily="34" charset="0"/>
              </a:rPr>
              <a:t>context switch</a:t>
            </a:r>
            <a:endParaRPr lang="en-US" sz="1600" dirty="0">
              <a:latin typeface="Calibri" pitchFamily="34" charset="0"/>
            </a:endParaRPr>
          </a:p>
        </p:txBody>
      </p:sp>
      <p:sp>
        <p:nvSpPr>
          <p:cNvPr id="20" name="AutoShape 29"/>
          <p:cNvSpPr>
            <a:spLocks/>
          </p:cNvSpPr>
          <p:nvPr/>
        </p:nvSpPr>
        <p:spPr bwMode="auto">
          <a:xfrm>
            <a:off x="6553200" y="4506237"/>
            <a:ext cx="76200" cy="381000"/>
          </a:xfrm>
          <a:prstGeom prst="rightBrace">
            <a:avLst>
              <a:gd name="adj1" fmla="val 41667"/>
              <a:gd name="adj2" fmla="val 50000"/>
            </a:avLst>
          </a:prstGeom>
          <a:noFill/>
          <a:ln w="25400">
            <a:solidFill>
              <a:schemeClr val="tx1"/>
            </a:solidFill>
            <a:round/>
            <a:headEnd/>
            <a:tailEnd/>
          </a:ln>
          <a:effectLst/>
        </p:spPr>
        <p:txBody>
          <a:bodyPr wrap="none" anchor="ctr"/>
          <a:lstStyle/>
          <a:p>
            <a:pPr>
              <a:lnSpc>
                <a:spcPct val="100000"/>
              </a:lnSpc>
            </a:pPr>
            <a:endParaRPr lang="en-US" sz="1600" dirty="0">
              <a:latin typeface="Calibri" pitchFamily="34" charset="0"/>
            </a:endParaRPr>
          </a:p>
        </p:txBody>
      </p:sp>
      <p:sp>
        <p:nvSpPr>
          <p:cNvPr id="21" name="Text Box 30"/>
          <p:cNvSpPr txBox="1">
            <a:spLocks noChangeArrowheads="1"/>
          </p:cNvSpPr>
          <p:nvPr/>
        </p:nvSpPr>
        <p:spPr bwMode="auto">
          <a:xfrm>
            <a:off x="6632575" y="4527460"/>
            <a:ext cx="1403654" cy="338554"/>
          </a:xfrm>
          <a:prstGeom prst="rect">
            <a:avLst/>
          </a:prstGeom>
          <a:noFill/>
          <a:ln w="25400">
            <a:noFill/>
            <a:miter lim="800000"/>
            <a:headEnd/>
            <a:tailEnd/>
          </a:ln>
          <a:effectLst/>
        </p:spPr>
        <p:txBody>
          <a:bodyPr wrap="none">
            <a:spAutoFit/>
          </a:bodyPr>
          <a:lstStyle/>
          <a:p>
            <a:pPr algn="l">
              <a:lnSpc>
                <a:spcPct val="100000"/>
              </a:lnSpc>
            </a:pPr>
            <a:r>
              <a:rPr lang="en-US" sz="1600" i="1" dirty="0">
                <a:latin typeface="Calibri" pitchFamily="34" charset="0"/>
              </a:rPr>
              <a:t>context switch</a:t>
            </a:r>
            <a:endParaRPr lang="en-US" sz="1600" dirty="0">
              <a:latin typeface="Calibri" pitchFamily="34" charset="0"/>
            </a:endParaRPr>
          </a:p>
        </p:txBody>
      </p:sp>
      <p:sp>
        <p:nvSpPr>
          <p:cNvPr id="22" name="Text Box 5"/>
          <p:cNvSpPr txBox="1">
            <a:spLocks noChangeArrowheads="1"/>
          </p:cNvSpPr>
          <p:nvPr/>
        </p:nvSpPr>
        <p:spPr bwMode="auto">
          <a:xfrm>
            <a:off x="228600" y="3962400"/>
            <a:ext cx="817853" cy="461665"/>
          </a:xfrm>
          <a:prstGeom prst="rect">
            <a:avLst/>
          </a:prstGeom>
          <a:noFill/>
          <a:ln w="25400">
            <a:noFill/>
            <a:miter lim="800000"/>
            <a:headEnd/>
            <a:tailEnd/>
          </a:ln>
          <a:effectLst/>
        </p:spPr>
        <p:txBody>
          <a:bodyPr wrap="none">
            <a:spAutoFit/>
          </a:bodyPr>
          <a:lstStyle/>
          <a:p>
            <a:pPr algn="l">
              <a:lnSpc>
                <a:spcPct val="100000"/>
              </a:lnSpc>
            </a:pPr>
            <a:r>
              <a:rPr lang="en-US" dirty="0">
                <a:latin typeface="Calibri" pitchFamily="34" charset="0"/>
              </a:rPr>
              <a:t>Time</a:t>
            </a:r>
          </a:p>
        </p:txBody>
      </p:sp>
      <p:sp>
        <p:nvSpPr>
          <p:cNvPr id="23" name="Down Arrow 22"/>
          <p:cNvSpPr/>
          <p:nvPr/>
        </p:nvSpPr>
        <p:spPr bwMode="auto">
          <a:xfrm>
            <a:off x="990600" y="3162300"/>
            <a:ext cx="457200" cy="2400300"/>
          </a:xfrm>
          <a:prstGeom prst="downArrow">
            <a:avLst/>
          </a:prstGeom>
          <a:solidFill>
            <a:schemeClr val="bg1">
              <a:lumMod val="65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24" name="Line 6"/>
          <p:cNvSpPr>
            <a:spLocks noChangeShapeType="1"/>
          </p:cNvSpPr>
          <p:nvPr/>
        </p:nvSpPr>
        <p:spPr bwMode="auto">
          <a:xfrm flipH="1">
            <a:off x="2584450" y="4913376"/>
            <a:ext cx="6350" cy="420624"/>
          </a:xfrm>
          <a:prstGeom prst="line">
            <a:avLst/>
          </a:prstGeom>
          <a:noFill/>
          <a:ln w="254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25" name="Line 6"/>
          <p:cNvSpPr>
            <a:spLocks noChangeShapeType="1"/>
          </p:cNvSpPr>
          <p:nvPr/>
        </p:nvSpPr>
        <p:spPr bwMode="auto">
          <a:xfrm flipH="1">
            <a:off x="4184650" y="4075176"/>
            <a:ext cx="6350" cy="420624"/>
          </a:xfrm>
          <a:prstGeom prst="line">
            <a:avLst/>
          </a:prstGeom>
          <a:noFill/>
          <a:ln w="25400">
            <a:solidFill>
              <a:schemeClr val="tx1"/>
            </a:solidFill>
            <a:round/>
            <a:headEnd/>
            <a:tailEnd type="triangle" w="med" len="med"/>
          </a:ln>
          <a:effectLst/>
        </p:spPr>
        <p:txBody>
          <a:bodyPr wrap="none" anchor="ctr"/>
          <a:lstStyle/>
          <a:p>
            <a:endParaRPr lang="en-US" dirty="0">
              <a:latin typeface="Calibri" pitchFamily="34" charset="0"/>
            </a:endParaRPr>
          </a:p>
        </p:txBody>
      </p:sp>
      <p:cxnSp>
        <p:nvCxnSpPr>
          <p:cNvPr id="26" name="Straight Arrow Connector 25"/>
          <p:cNvCxnSpPr>
            <a:stCxn id="11" idx="1"/>
            <a:endCxn id="25" idx="0"/>
          </p:cNvCxnSpPr>
          <p:nvPr/>
        </p:nvCxnSpPr>
        <p:spPr bwMode="auto">
          <a:xfrm rot="16200000" flipH="1">
            <a:off x="3171424" y="3055600"/>
            <a:ext cx="438952" cy="1600200"/>
          </a:xfrm>
          <a:prstGeom prst="straightConnector1">
            <a:avLst/>
          </a:prstGeom>
          <a:noFill/>
          <a:ln w="25400">
            <a:solidFill>
              <a:schemeClr val="tx1"/>
            </a:solidFill>
            <a:round/>
            <a:headEnd/>
            <a:tailEnd type="triangle" w="med" len="med"/>
          </a:ln>
          <a:effectLst/>
        </p:spPr>
      </p:cxnSp>
      <p:cxnSp>
        <p:nvCxnSpPr>
          <p:cNvPr id="27" name="Straight Arrow Connector 26"/>
          <p:cNvCxnSpPr>
            <a:stCxn id="25" idx="1"/>
            <a:endCxn id="24" idx="0"/>
          </p:cNvCxnSpPr>
          <p:nvPr/>
        </p:nvCxnSpPr>
        <p:spPr bwMode="auto">
          <a:xfrm rot="16200000" flipH="1" flipV="1">
            <a:off x="3178937" y="3907663"/>
            <a:ext cx="417576" cy="1593850"/>
          </a:xfrm>
          <a:prstGeom prst="straightConnector1">
            <a:avLst/>
          </a:prstGeom>
          <a:noFill/>
          <a:ln w="25400">
            <a:solidFill>
              <a:schemeClr val="tx1"/>
            </a:solidFill>
            <a:round/>
            <a:headEnd/>
            <a:tailEnd type="triangle" w="med" len="med"/>
          </a:ln>
          <a:effectLst/>
        </p:spPr>
      </p:cxnSp>
      <p:sp>
        <p:nvSpPr>
          <p:cNvPr id="30" name="Down Arrow 29"/>
          <p:cNvSpPr/>
          <p:nvPr/>
        </p:nvSpPr>
        <p:spPr bwMode="auto">
          <a:xfrm>
            <a:off x="4191000" y="2133600"/>
            <a:ext cx="985838" cy="2057400"/>
          </a:xfrm>
          <a:prstGeom prst="downArrow">
            <a:avLst>
              <a:gd name="adj1" fmla="val 51947"/>
              <a:gd name="adj2" fmla="val 50000"/>
            </a:avLst>
          </a:prstGeom>
          <a:solidFill>
            <a:schemeClr val="bg1"/>
          </a:solidFill>
          <a:ln w="25400" cap="flat" cmpd="sng" algn="ctr">
            <a:solidFill>
              <a:schemeClr val="tx1"/>
            </a:solidFill>
            <a:prstDash val="solid"/>
            <a:round/>
            <a:headEnd type="none" w="med" len="med"/>
            <a:tailEnd type="arrow" w="med" len="med"/>
          </a:ln>
          <a:effectLst/>
          <a:scene3d>
            <a:camera prst="orthographicFront">
              <a:rot lat="0" lon="0" rev="19799999"/>
            </a:camera>
            <a:lightRig rig="threePt" dir="t"/>
          </a:scene3d>
        </p:spPr>
        <p:txBody>
          <a:bodyPr rtlCol="0" anchor="ctr"/>
          <a:lstStyle/>
          <a:p>
            <a:pPr algn="ctr"/>
            <a:endParaRPr lang="en-US"/>
          </a:p>
        </p:txBody>
      </p:sp>
    </p:spTree>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8082" name="Rectangle 2"/>
          <p:cNvSpPr>
            <a:spLocks noGrp="1" noChangeArrowheads="1"/>
          </p:cNvSpPr>
          <p:nvPr>
            <p:ph type="title"/>
          </p:nvPr>
        </p:nvSpPr>
        <p:spPr/>
        <p:txBody>
          <a:bodyPr/>
          <a:lstStyle/>
          <a:p>
            <a:r>
              <a:rPr lang="en-US" dirty="0"/>
              <a:t>Receiving Signals</a:t>
            </a:r>
          </a:p>
        </p:txBody>
      </p:sp>
      <p:sp>
        <p:nvSpPr>
          <p:cNvPr id="558083" name="Rectangle 3"/>
          <p:cNvSpPr>
            <a:spLocks noGrp="1" noChangeArrowheads="1"/>
          </p:cNvSpPr>
          <p:nvPr>
            <p:ph type="body" idx="1"/>
          </p:nvPr>
        </p:nvSpPr>
        <p:spPr>
          <a:xfrm>
            <a:off x="396875" y="1200150"/>
            <a:ext cx="7896225" cy="4972050"/>
          </a:xfrm>
        </p:spPr>
        <p:txBody>
          <a:bodyPr/>
          <a:lstStyle/>
          <a:p>
            <a:r>
              <a:rPr lang="en-US" dirty="0"/>
              <a:t>Suppose kernel is returning from an exception handler and is ready to pass control to process </a:t>
            </a:r>
            <a:r>
              <a:rPr lang="en-US" i="1" dirty="0"/>
              <a:t>p</a:t>
            </a:r>
            <a:endParaRPr lang="en-US" dirty="0"/>
          </a:p>
          <a:p>
            <a:endParaRPr lang="en-US" dirty="0"/>
          </a:p>
          <a:p>
            <a:r>
              <a:rPr lang="en-US" dirty="0"/>
              <a:t>Kernel computes</a:t>
            </a:r>
            <a:r>
              <a:rPr lang="en-US" dirty="0">
                <a:latin typeface="Courier New" pitchFamily="49" charset="0"/>
              </a:rPr>
              <a:t> </a:t>
            </a:r>
            <a:r>
              <a:rPr lang="en-US" dirty="0" err="1">
                <a:latin typeface="Courier New" pitchFamily="49" charset="0"/>
              </a:rPr>
              <a:t>pnb</a:t>
            </a:r>
            <a:r>
              <a:rPr lang="en-US" dirty="0">
                <a:latin typeface="Courier New" pitchFamily="49" charset="0"/>
              </a:rPr>
              <a:t> = pending &amp; ~blocked</a:t>
            </a:r>
          </a:p>
          <a:p>
            <a:pPr lvl="1"/>
            <a:r>
              <a:rPr lang="en-US" dirty="0"/>
              <a:t>The set of pending </a:t>
            </a:r>
            <a:r>
              <a:rPr lang="en-US" dirty="0" err="1"/>
              <a:t>nonblocked</a:t>
            </a:r>
            <a:r>
              <a:rPr lang="en-US" dirty="0"/>
              <a:t> signals for process </a:t>
            </a:r>
            <a:r>
              <a:rPr lang="en-US" i="1" dirty="0"/>
              <a:t>p</a:t>
            </a:r>
            <a:r>
              <a:rPr lang="en-US" dirty="0">
                <a:latin typeface="Courier New" pitchFamily="49" charset="0"/>
              </a:rPr>
              <a:t> </a:t>
            </a:r>
          </a:p>
          <a:p>
            <a:endParaRPr lang="en-US" dirty="0"/>
          </a:p>
          <a:p>
            <a:r>
              <a:rPr lang="en-US" dirty="0"/>
              <a:t>If  (</a:t>
            </a:r>
            <a:r>
              <a:rPr lang="en-US" dirty="0" err="1">
                <a:latin typeface="Courier New" pitchFamily="49" charset="0"/>
              </a:rPr>
              <a:t>pnb</a:t>
            </a:r>
            <a:r>
              <a:rPr lang="en-US" dirty="0">
                <a:latin typeface="Courier New" pitchFamily="49" charset="0"/>
              </a:rPr>
              <a:t> == 0</a:t>
            </a:r>
            <a:r>
              <a:rPr lang="en-US" dirty="0"/>
              <a:t>) </a:t>
            </a:r>
          </a:p>
          <a:p>
            <a:pPr lvl="1"/>
            <a:r>
              <a:rPr lang="en-US" dirty="0"/>
              <a:t>Pass control to next instruction in the logical flow for </a:t>
            </a:r>
            <a:r>
              <a:rPr lang="en-US" i="1" dirty="0"/>
              <a:t>p</a:t>
            </a:r>
            <a:endParaRPr lang="en-US" dirty="0"/>
          </a:p>
          <a:p>
            <a:r>
              <a:rPr lang="en-US" dirty="0"/>
              <a:t>Else</a:t>
            </a:r>
          </a:p>
          <a:p>
            <a:pPr lvl="1"/>
            <a:r>
              <a:rPr lang="en-US" dirty="0"/>
              <a:t>Choose least nonzero bit </a:t>
            </a:r>
            <a:r>
              <a:rPr lang="en-US" i="1" dirty="0"/>
              <a:t>k</a:t>
            </a:r>
            <a:r>
              <a:rPr lang="en-US" dirty="0"/>
              <a:t> in </a:t>
            </a:r>
            <a:r>
              <a:rPr lang="en-US" b="1" dirty="0" err="1">
                <a:latin typeface="Courier New" pitchFamily="49" charset="0"/>
              </a:rPr>
              <a:t>pnb</a:t>
            </a:r>
            <a:r>
              <a:rPr lang="en-US" dirty="0">
                <a:latin typeface="+mn-lt"/>
              </a:rPr>
              <a:t> and </a:t>
            </a:r>
            <a:r>
              <a:rPr lang="en-US" dirty="0"/>
              <a:t>force process </a:t>
            </a:r>
            <a:r>
              <a:rPr lang="en-US" i="1" dirty="0"/>
              <a:t>p</a:t>
            </a:r>
            <a:r>
              <a:rPr lang="en-US" dirty="0"/>
              <a:t> to </a:t>
            </a:r>
            <a:r>
              <a:rPr lang="en-US" b="1" i="1" dirty="0">
                <a:solidFill>
                  <a:srgbClr val="C00000"/>
                </a:solidFill>
              </a:rPr>
              <a:t>receive</a:t>
            </a:r>
            <a:r>
              <a:rPr lang="en-US" dirty="0"/>
              <a:t> signal </a:t>
            </a:r>
            <a:r>
              <a:rPr lang="en-US" i="1" dirty="0"/>
              <a:t>k</a:t>
            </a:r>
          </a:p>
          <a:p>
            <a:pPr lvl="1"/>
            <a:r>
              <a:rPr lang="en-US" dirty="0"/>
              <a:t>The receipt of the signal triggers some </a:t>
            </a:r>
            <a:r>
              <a:rPr lang="en-US" b="1" i="1" dirty="0">
                <a:solidFill>
                  <a:srgbClr val="C00000"/>
                </a:solidFill>
              </a:rPr>
              <a:t>action</a:t>
            </a:r>
            <a:r>
              <a:rPr lang="en-US" dirty="0"/>
              <a:t> by </a:t>
            </a:r>
            <a:r>
              <a:rPr lang="en-US" i="1" dirty="0"/>
              <a:t>p</a:t>
            </a:r>
          </a:p>
          <a:p>
            <a:pPr lvl="1"/>
            <a:r>
              <a:rPr lang="en-US" dirty="0"/>
              <a:t>Repeat for all nonzero </a:t>
            </a:r>
            <a:r>
              <a:rPr lang="en-US" i="1" dirty="0"/>
              <a:t>k</a:t>
            </a:r>
            <a:r>
              <a:rPr lang="en-US" dirty="0"/>
              <a:t> in </a:t>
            </a:r>
            <a:r>
              <a:rPr lang="en-US" b="1" dirty="0" err="1">
                <a:latin typeface="Courier New" pitchFamily="49" charset="0"/>
              </a:rPr>
              <a:t>pnb</a:t>
            </a:r>
            <a:endParaRPr lang="en-US" b="1" dirty="0">
              <a:latin typeface="Courier New" pitchFamily="49" charset="0"/>
            </a:endParaRPr>
          </a:p>
          <a:p>
            <a:pPr lvl="1"/>
            <a:r>
              <a:rPr lang="en-US" dirty="0"/>
              <a:t>Pass control to next instruction in logical flow for </a:t>
            </a:r>
            <a:r>
              <a:rPr lang="en-US" i="1" dirty="0"/>
              <a:t>p</a:t>
            </a:r>
            <a:endParaRPr lang="en-US" dirty="0">
              <a:latin typeface="Courier New" pitchFamily="49"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5808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58083">
                                            <p:txEl>
                                              <p:pRg st="6" end="6"/>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58083">
                                            <p:txEl>
                                              <p:pRg st="7" end="7"/>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58083">
                                            <p:txEl>
                                              <p:pRg st="8" end="8"/>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58083">
                                            <p:txEl>
                                              <p:pRg st="9" end="9"/>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58083">
                                            <p:txEl>
                                              <p:pRg st="10" end="10"/>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5808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9106" name="Rectangle 2"/>
          <p:cNvSpPr>
            <a:spLocks noGrp="1" noChangeArrowheads="1"/>
          </p:cNvSpPr>
          <p:nvPr>
            <p:ph type="title"/>
          </p:nvPr>
        </p:nvSpPr>
        <p:spPr>
          <a:xfrm>
            <a:off x="381000" y="435678"/>
            <a:ext cx="7592093" cy="762000"/>
          </a:xfrm>
        </p:spPr>
        <p:txBody>
          <a:bodyPr/>
          <a:lstStyle/>
          <a:p>
            <a:r>
              <a:rPr lang="en-US"/>
              <a:t>Default Actions</a:t>
            </a:r>
          </a:p>
        </p:txBody>
      </p:sp>
      <p:sp>
        <p:nvSpPr>
          <p:cNvPr id="559107" name="Rectangle 3"/>
          <p:cNvSpPr>
            <a:spLocks noGrp="1" noChangeArrowheads="1"/>
          </p:cNvSpPr>
          <p:nvPr>
            <p:ph type="body" idx="1"/>
          </p:nvPr>
        </p:nvSpPr>
        <p:spPr/>
        <p:txBody>
          <a:bodyPr/>
          <a:lstStyle/>
          <a:p>
            <a:r>
              <a:rPr lang="en-US" dirty="0"/>
              <a:t>Each signal type has a predefined </a:t>
            </a:r>
            <a:r>
              <a:rPr lang="en-US" i="1" dirty="0">
                <a:solidFill>
                  <a:srgbClr val="C00000"/>
                </a:solidFill>
              </a:rPr>
              <a:t>default action</a:t>
            </a:r>
            <a:r>
              <a:rPr lang="en-US" dirty="0"/>
              <a:t>, which is one of:</a:t>
            </a:r>
          </a:p>
          <a:p>
            <a:pPr lvl="1"/>
            <a:r>
              <a:rPr lang="en-US" dirty="0"/>
              <a:t>The process terminates</a:t>
            </a:r>
          </a:p>
          <a:p>
            <a:pPr lvl="1"/>
            <a:r>
              <a:rPr lang="en-US"/>
              <a:t>The </a:t>
            </a:r>
            <a:r>
              <a:rPr lang="en-US" dirty="0"/>
              <a:t>process stops until restarted by a SIGCONT signal</a:t>
            </a:r>
          </a:p>
          <a:p>
            <a:pPr lvl="1"/>
            <a:r>
              <a:rPr lang="en-US" dirty="0"/>
              <a:t>The process ignores the signal</a:t>
            </a:r>
          </a:p>
          <a:p>
            <a:endParaRPr lang="en-US" dirty="0"/>
          </a:p>
          <a:p>
            <a:endParaRPr lang="en-US" dirty="0"/>
          </a:p>
        </p:txBody>
      </p:sp>
    </p:spTree>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0130" name="Rectangle 1026"/>
          <p:cNvSpPr>
            <a:spLocks noGrp="1" noChangeArrowheads="1"/>
          </p:cNvSpPr>
          <p:nvPr>
            <p:ph type="title"/>
          </p:nvPr>
        </p:nvSpPr>
        <p:spPr>
          <a:xfrm>
            <a:off x="278922" y="435678"/>
            <a:ext cx="7592093" cy="762000"/>
          </a:xfrm>
        </p:spPr>
        <p:txBody>
          <a:bodyPr/>
          <a:lstStyle/>
          <a:p>
            <a:r>
              <a:rPr lang="en-US"/>
              <a:t>Installing Signal Handlers</a:t>
            </a:r>
          </a:p>
        </p:txBody>
      </p:sp>
      <p:sp>
        <p:nvSpPr>
          <p:cNvPr id="560131" name="Rectangle 1027"/>
          <p:cNvSpPr>
            <a:spLocks noGrp="1" noChangeArrowheads="1"/>
          </p:cNvSpPr>
          <p:nvPr>
            <p:ph type="body" idx="1"/>
          </p:nvPr>
        </p:nvSpPr>
        <p:spPr>
          <a:xfrm>
            <a:off x="290513" y="1220788"/>
            <a:ext cx="8701087" cy="5224462"/>
          </a:xfrm>
        </p:spPr>
        <p:txBody>
          <a:bodyPr/>
          <a:lstStyle/>
          <a:p>
            <a:r>
              <a:rPr lang="en-US" dirty="0"/>
              <a:t>The </a:t>
            </a:r>
            <a:r>
              <a:rPr lang="en-US" dirty="0">
                <a:latin typeface="Courier New" pitchFamily="49" charset="0"/>
              </a:rPr>
              <a:t>signal</a:t>
            </a:r>
            <a:r>
              <a:rPr lang="en-US" dirty="0"/>
              <a:t> function modifies the default action associated with the receipt of signal </a:t>
            </a:r>
            <a:r>
              <a:rPr lang="en-US" dirty="0" err="1">
                <a:latin typeface="Courier New" pitchFamily="49" charset="0"/>
              </a:rPr>
              <a:t>signum</a:t>
            </a:r>
            <a:r>
              <a:rPr lang="en-US" dirty="0"/>
              <a:t>:</a:t>
            </a:r>
          </a:p>
          <a:p>
            <a:pPr lvl="1"/>
            <a:r>
              <a:rPr lang="en-US" b="1" dirty="0" err="1">
                <a:latin typeface="Courier New" pitchFamily="49" charset="0"/>
              </a:rPr>
              <a:t>handler_t</a:t>
            </a:r>
            <a:r>
              <a:rPr lang="en-US" b="1" dirty="0">
                <a:latin typeface="Courier New" pitchFamily="49" charset="0"/>
              </a:rPr>
              <a:t> *signal(</a:t>
            </a:r>
            <a:r>
              <a:rPr lang="en-US" b="1" dirty="0" err="1">
                <a:latin typeface="Courier New" pitchFamily="49" charset="0"/>
              </a:rPr>
              <a:t>int</a:t>
            </a:r>
            <a:r>
              <a:rPr lang="en-US" b="1" dirty="0">
                <a:latin typeface="Courier New" pitchFamily="49" charset="0"/>
              </a:rPr>
              <a:t> </a:t>
            </a:r>
            <a:r>
              <a:rPr lang="en-US" b="1" dirty="0" err="1">
                <a:latin typeface="Courier New" pitchFamily="49" charset="0"/>
              </a:rPr>
              <a:t>signum</a:t>
            </a:r>
            <a:r>
              <a:rPr lang="en-US" b="1" dirty="0">
                <a:latin typeface="Courier New" pitchFamily="49" charset="0"/>
              </a:rPr>
              <a:t>, </a:t>
            </a:r>
            <a:r>
              <a:rPr lang="en-US" b="1" dirty="0" err="1">
                <a:latin typeface="Courier New" pitchFamily="49" charset="0"/>
              </a:rPr>
              <a:t>handler_t</a:t>
            </a:r>
            <a:r>
              <a:rPr lang="en-US" b="1" dirty="0">
                <a:latin typeface="Courier New" pitchFamily="49" charset="0"/>
              </a:rPr>
              <a:t> *handler)</a:t>
            </a:r>
          </a:p>
          <a:p>
            <a:endParaRPr lang="en-US" dirty="0"/>
          </a:p>
          <a:p>
            <a:r>
              <a:rPr lang="en-US" dirty="0"/>
              <a:t>Different values for </a:t>
            </a:r>
            <a:r>
              <a:rPr lang="en-US" dirty="0">
                <a:latin typeface="Courier New" pitchFamily="49" charset="0"/>
              </a:rPr>
              <a:t>handler</a:t>
            </a:r>
            <a:r>
              <a:rPr lang="en-US" dirty="0"/>
              <a:t>:</a:t>
            </a:r>
          </a:p>
          <a:p>
            <a:pPr lvl="1"/>
            <a:r>
              <a:rPr lang="en-US" dirty="0"/>
              <a:t>SIG_IGN: ignore signals of type </a:t>
            </a:r>
            <a:r>
              <a:rPr lang="en-US" b="1" dirty="0" err="1">
                <a:latin typeface="Courier New" pitchFamily="49" charset="0"/>
              </a:rPr>
              <a:t>signum</a:t>
            </a:r>
            <a:endParaRPr lang="en-US" b="1" dirty="0">
              <a:latin typeface="Courier New" pitchFamily="49" charset="0"/>
            </a:endParaRPr>
          </a:p>
          <a:p>
            <a:pPr lvl="1"/>
            <a:r>
              <a:rPr lang="en-US" dirty="0"/>
              <a:t>SIG_DFL: revert to the default action on receipt of signals of type </a:t>
            </a:r>
            <a:r>
              <a:rPr lang="en-US" b="1" dirty="0" err="1">
                <a:latin typeface="Courier New" pitchFamily="49" charset="0"/>
              </a:rPr>
              <a:t>signum</a:t>
            </a:r>
            <a:endParaRPr lang="en-US" b="1" dirty="0"/>
          </a:p>
          <a:p>
            <a:pPr lvl="1"/>
            <a:r>
              <a:rPr lang="en-US" dirty="0"/>
              <a:t>Otherwise, </a:t>
            </a:r>
            <a:r>
              <a:rPr lang="en-US" b="1" dirty="0">
                <a:latin typeface="Courier New" pitchFamily="49" charset="0"/>
              </a:rPr>
              <a:t>handler</a:t>
            </a:r>
            <a:r>
              <a:rPr lang="en-US" dirty="0"/>
              <a:t> is the address of a user-level </a:t>
            </a:r>
            <a:r>
              <a:rPr lang="en-US" b="1" i="1" dirty="0">
                <a:solidFill>
                  <a:srgbClr val="C00000"/>
                </a:solidFill>
              </a:rPr>
              <a:t>signal handler</a:t>
            </a:r>
          </a:p>
          <a:p>
            <a:pPr lvl="2"/>
            <a:r>
              <a:rPr lang="en-US" dirty="0">
                <a:solidFill>
                  <a:schemeClr val="tx1"/>
                </a:solidFill>
              </a:rPr>
              <a:t>Called when process receives signal of type </a:t>
            </a:r>
            <a:r>
              <a:rPr lang="en-US" b="1" dirty="0" err="1">
                <a:solidFill>
                  <a:schemeClr val="tx1"/>
                </a:solidFill>
                <a:latin typeface="Courier New" pitchFamily="49" charset="0"/>
              </a:rPr>
              <a:t>signum</a:t>
            </a:r>
            <a:endParaRPr lang="en-US" b="1" dirty="0">
              <a:solidFill>
                <a:schemeClr val="tx1"/>
              </a:solidFill>
              <a:latin typeface="Courier New" pitchFamily="49" charset="0"/>
            </a:endParaRPr>
          </a:p>
          <a:p>
            <a:pPr lvl="2"/>
            <a:r>
              <a:rPr lang="en-US" dirty="0">
                <a:solidFill>
                  <a:schemeClr val="tx1"/>
                </a:solidFill>
              </a:rPr>
              <a:t>Referred to as </a:t>
            </a:r>
            <a:r>
              <a:rPr lang="en-US" b="1" i="1" dirty="0">
                <a:solidFill>
                  <a:srgbClr val="C00000"/>
                </a:solidFill>
              </a:rPr>
              <a:t>“installing” </a:t>
            </a:r>
            <a:r>
              <a:rPr lang="en-US" dirty="0">
                <a:solidFill>
                  <a:schemeClr val="tx1"/>
                </a:solidFill>
              </a:rPr>
              <a:t>the handler</a:t>
            </a:r>
          </a:p>
          <a:p>
            <a:pPr lvl="2"/>
            <a:r>
              <a:rPr lang="en-US" dirty="0">
                <a:solidFill>
                  <a:schemeClr val="tx1"/>
                </a:solidFill>
              </a:rPr>
              <a:t>Executing handler is called </a:t>
            </a:r>
            <a:r>
              <a:rPr lang="en-US" b="1" i="1" dirty="0">
                <a:solidFill>
                  <a:srgbClr val="C00000"/>
                </a:solidFill>
              </a:rPr>
              <a:t>“catching” </a:t>
            </a:r>
            <a:r>
              <a:rPr lang="en-US" dirty="0">
                <a:solidFill>
                  <a:schemeClr val="tx1"/>
                </a:solidFill>
              </a:rPr>
              <a:t>or </a:t>
            </a:r>
            <a:r>
              <a:rPr lang="en-US" b="1" i="1" dirty="0">
                <a:solidFill>
                  <a:srgbClr val="C00000"/>
                </a:solidFill>
              </a:rPr>
              <a:t>“handling” </a:t>
            </a:r>
            <a:r>
              <a:rPr lang="en-US" dirty="0">
                <a:solidFill>
                  <a:schemeClr val="tx1"/>
                </a:solidFill>
              </a:rPr>
              <a:t>the signal</a:t>
            </a:r>
          </a:p>
          <a:p>
            <a:pPr lvl="2"/>
            <a:r>
              <a:rPr lang="en-US" dirty="0">
                <a:solidFill>
                  <a:schemeClr val="tx1"/>
                </a:solidFill>
              </a:rPr>
              <a:t>When the handler executes its return statement, control passes back to instruction in the control flow of the process that was interrupted by receipt of the signal</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60131">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60131">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60131">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60131">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60131">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60131">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60131">
                                            <p:txEl>
                                              <p:pRg st="9" end="9"/>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60131">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4290" name="Rectangle 2"/>
          <p:cNvSpPr>
            <a:spLocks noGrp="1" noChangeArrowheads="1"/>
          </p:cNvSpPr>
          <p:nvPr>
            <p:ph type="title"/>
          </p:nvPr>
        </p:nvSpPr>
        <p:spPr>
          <a:xfrm>
            <a:off x="228600" y="304800"/>
            <a:ext cx="5181600" cy="573087"/>
          </a:xfrm>
        </p:spPr>
        <p:txBody>
          <a:bodyPr/>
          <a:lstStyle/>
          <a:p>
            <a:r>
              <a:rPr lang="en-US" dirty="0"/>
              <a:t>Signal Handling Example</a:t>
            </a:r>
          </a:p>
        </p:txBody>
      </p:sp>
      <p:sp>
        <p:nvSpPr>
          <p:cNvPr id="524292" name="Text Box 4"/>
          <p:cNvSpPr txBox="1">
            <a:spLocks noChangeArrowheads="1"/>
          </p:cNvSpPr>
          <p:nvPr/>
        </p:nvSpPr>
        <p:spPr bwMode="auto">
          <a:xfrm>
            <a:off x="76200" y="967799"/>
            <a:ext cx="8991600" cy="5509201"/>
          </a:xfrm>
          <a:prstGeom prst="rect">
            <a:avLst/>
          </a:prstGeom>
          <a:solidFill>
            <a:srgbClr val="F6F5BD"/>
          </a:solidFill>
          <a:ln w="3175">
            <a:solidFill>
              <a:schemeClr val="tx1"/>
            </a:solidFill>
            <a:miter lim="800000"/>
            <a:headEnd/>
            <a:tailEnd/>
          </a:ln>
          <a:effectLst/>
        </p:spPr>
        <p:txBody>
          <a:bodyPr wrap="square">
            <a:spAutoFit/>
          </a:bodyPr>
          <a:lstStyle/>
          <a:p>
            <a:r>
              <a:rPr lang="en-US" sz="1600" dirty="0">
                <a:solidFill>
                  <a:srgbClr val="2D961E"/>
                </a:solidFill>
                <a:latin typeface="Courier New"/>
                <a:cs typeface="Courier New"/>
              </a:rPr>
              <a:t>void</a:t>
            </a:r>
            <a:r>
              <a:rPr lang="en-US" sz="1600" dirty="0">
                <a:solidFill>
                  <a:srgbClr val="000000"/>
                </a:solidFill>
                <a:latin typeface="Courier New"/>
                <a:cs typeface="Courier New"/>
              </a:rPr>
              <a:t> </a:t>
            </a:r>
            <a:r>
              <a:rPr lang="en-US" sz="1600" dirty="0" err="1">
                <a:solidFill>
                  <a:srgbClr val="4A00FF"/>
                </a:solidFill>
                <a:latin typeface="Courier New"/>
                <a:cs typeface="Courier New"/>
              </a:rPr>
              <a:t>sigint_handler</a:t>
            </a:r>
            <a:r>
              <a:rPr lang="en-US" sz="1600" dirty="0">
                <a:solidFill>
                  <a:srgbClr val="000000"/>
                </a:solidFill>
                <a:latin typeface="Courier New"/>
                <a:cs typeface="Courier New"/>
              </a:rPr>
              <a:t>(</a:t>
            </a:r>
            <a:r>
              <a:rPr lang="en-US" sz="1600" dirty="0" err="1">
                <a:solidFill>
                  <a:srgbClr val="2D961E"/>
                </a:solidFill>
                <a:latin typeface="Courier New"/>
                <a:cs typeface="Courier New"/>
              </a:rPr>
              <a:t>int</a:t>
            </a:r>
            <a:r>
              <a:rPr lang="en-US" sz="1600" dirty="0">
                <a:solidFill>
                  <a:srgbClr val="000000"/>
                </a:solidFill>
                <a:latin typeface="Courier New"/>
                <a:cs typeface="Courier New"/>
              </a:rPr>
              <a:t> </a:t>
            </a:r>
            <a:r>
              <a:rPr lang="en-US" sz="1600" dirty="0">
                <a:solidFill>
                  <a:srgbClr val="BA8C1C"/>
                </a:solidFill>
                <a:latin typeface="Courier New"/>
                <a:cs typeface="Courier New"/>
              </a:rPr>
              <a:t>sig</a:t>
            </a:r>
            <a:r>
              <a:rPr lang="en-US" sz="1600" dirty="0">
                <a:solidFill>
                  <a:srgbClr val="000000"/>
                </a:solidFill>
                <a:latin typeface="Courier New"/>
                <a:cs typeface="Courier New"/>
              </a:rPr>
              <a:t>) </a:t>
            </a:r>
            <a:r>
              <a:rPr lang="en-US" sz="1600" dirty="0">
                <a:solidFill>
                  <a:srgbClr val="CB2418"/>
                </a:solidFill>
                <a:latin typeface="Courier New"/>
                <a:cs typeface="Courier New"/>
              </a:rPr>
              <a:t>/* SIGINT handler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printf</a:t>
            </a:r>
            <a:r>
              <a:rPr lang="en-US" sz="1600" dirty="0">
                <a:solidFill>
                  <a:srgbClr val="000000"/>
                </a:solidFill>
                <a:latin typeface="Courier New"/>
                <a:cs typeface="Courier New"/>
              </a:rPr>
              <a:t>(</a:t>
            </a:r>
            <a:r>
              <a:rPr lang="en-US" sz="1600" dirty="0">
                <a:solidFill>
                  <a:srgbClr val="B7898A"/>
                </a:solidFill>
                <a:latin typeface="Courier New"/>
                <a:cs typeface="Courier New"/>
              </a:rPr>
              <a:t>"So you think you can stop the bomb with ctrl-c, do you?\n"</a:t>
            </a:r>
            <a:r>
              <a:rPr lang="en-US" sz="1600" dirty="0">
                <a:solidFill>
                  <a:srgbClr val="000000"/>
                </a:solidFill>
                <a:latin typeface="Courier New"/>
                <a:cs typeface="Courier New"/>
              </a:rPr>
              <a:t>);</a:t>
            </a:r>
          </a:p>
          <a:p>
            <a:r>
              <a:rPr lang="nl-NL" sz="1600" dirty="0">
                <a:solidFill>
                  <a:srgbClr val="000000"/>
                </a:solidFill>
                <a:latin typeface="Courier New"/>
                <a:cs typeface="Courier New"/>
              </a:rPr>
              <a:t>    sleep(2);</a:t>
            </a: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printf</a:t>
            </a:r>
            <a:r>
              <a:rPr lang="en-US" sz="1600" dirty="0">
                <a:solidFill>
                  <a:srgbClr val="000000"/>
                </a:solidFill>
                <a:latin typeface="Courier New"/>
                <a:cs typeface="Courier New"/>
              </a:rPr>
              <a:t>(</a:t>
            </a:r>
            <a:r>
              <a:rPr lang="en-US" sz="1600" dirty="0">
                <a:solidFill>
                  <a:srgbClr val="B7898A"/>
                </a:solidFill>
                <a:latin typeface="Courier New"/>
                <a:cs typeface="Courier New"/>
              </a:rPr>
              <a:t>"Well..."</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fflush</a:t>
            </a:r>
            <a:r>
              <a:rPr lang="en-US" sz="1600" dirty="0">
                <a:solidFill>
                  <a:srgbClr val="000000"/>
                </a:solidFill>
                <a:latin typeface="Courier New"/>
                <a:cs typeface="Courier New"/>
              </a:rPr>
              <a:t>(</a:t>
            </a:r>
            <a:r>
              <a:rPr lang="en-US" sz="1600" dirty="0" err="1">
                <a:solidFill>
                  <a:srgbClr val="000000"/>
                </a:solidFill>
                <a:latin typeface="Courier New"/>
                <a:cs typeface="Courier New"/>
              </a:rPr>
              <a:t>stdout</a:t>
            </a:r>
            <a:r>
              <a:rPr lang="en-US" sz="1600" dirty="0">
                <a:solidFill>
                  <a:srgbClr val="000000"/>
                </a:solidFill>
                <a:latin typeface="Courier New"/>
                <a:cs typeface="Courier New"/>
              </a:rPr>
              <a:t>);</a:t>
            </a:r>
          </a:p>
          <a:p>
            <a:r>
              <a:rPr lang="nl-NL" sz="1600" dirty="0">
                <a:solidFill>
                  <a:srgbClr val="000000"/>
                </a:solidFill>
                <a:latin typeface="Courier New"/>
                <a:cs typeface="Courier New"/>
              </a:rPr>
              <a:t>    sleep(1);</a:t>
            </a:r>
          </a:p>
          <a:p>
            <a:r>
              <a:rPr lang="ro-RO" sz="1600" dirty="0">
                <a:solidFill>
                  <a:srgbClr val="000000"/>
                </a:solidFill>
                <a:latin typeface="Courier New"/>
                <a:cs typeface="Courier New"/>
              </a:rPr>
              <a:t>    printf(</a:t>
            </a:r>
            <a:r>
              <a:rPr lang="ro-RO" sz="1600" dirty="0">
                <a:solidFill>
                  <a:srgbClr val="B7898A"/>
                </a:solidFill>
                <a:latin typeface="Courier New"/>
                <a:cs typeface="Courier New"/>
              </a:rPr>
              <a:t>"OK. :-)\n"</a:t>
            </a:r>
            <a:r>
              <a:rPr lang="ro-RO" sz="1600" dirty="0">
                <a:solidFill>
                  <a:srgbClr val="000000"/>
                </a:solidFill>
                <a:latin typeface="Courier New"/>
                <a:cs typeface="Courier New"/>
              </a:rPr>
              <a:t>);</a:t>
            </a:r>
          </a:p>
          <a:p>
            <a:r>
              <a:rPr lang="ro-RO" sz="1600" dirty="0">
                <a:solidFill>
                  <a:srgbClr val="000000"/>
                </a:solidFill>
                <a:latin typeface="Courier New"/>
                <a:cs typeface="Courier New"/>
              </a:rPr>
              <a:t>    exit(0);</a:t>
            </a:r>
          </a:p>
          <a:p>
            <a:r>
              <a:rPr lang="ro-RO" sz="1600" dirty="0">
                <a:solidFill>
                  <a:srgbClr val="000000"/>
                </a:solidFill>
                <a:latin typeface="Courier New"/>
                <a:cs typeface="Courier New"/>
              </a:rPr>
              <a:t>}</a:t>
            </a:r>
          </a:p>
          <a:p>
            <a:endParaRPr lang="ro-RO" sz="1600" dirty="0">
              <a:solidFill>
                <a:srgbClr val="000000"/>
              </a:solidFill>
              <a:latin typeface="Courier New"/>
              <a:cs typeface="Courier New"/>
            </a:endParaRPr>
          </a:p>
          <a:p>
            <a:r>
              <a:rPr lang="ro-RO" sz="1600" dirty="0">
                <a:solidFill>
                  <a:srgbClr val="2D961E"/>
                </a:solidFill>
                <a:latin typeface="Courier New"/>
                <a:cs typeface="Courier New"/>
              </a:rPr>
              <a:t>int</a:t>
            </a:r>
            <a:r>
              <a:rPr lang="ro-RO" sz="1600" dirty="0">
                <a:solidFill>
                  <a:srgbClr val="000000"/>
                </a:solidFill>
                <a:latin typeface="Courier New"/>
                <a:cs typeface="Courier New"/>
              </a:rPr>
              <a:t> </a:t>
            </a:r>
            <a:r>
              <a:rPr lang="ro-RO" sz="1600" dirty="0">
                <a:solidFill>
                  <a:srgbClr val="4A00FF"/>
                </a:solidFill>
                <a:latin typeface="Courier New"/>
                <a:cs typeface="Courier New"/>
              </a:rPr>
              <a:t>main</a:t>
            </a:r>
            <a:r>
              <a:rPr lang="ro-RO" sz="1600" dirty="0">
                <a:solidFill>
                  <a:srgbClr val="000000"/>
                </a:solidFill>
                <a:latin typeface="Courier New"/>
                <a:cs typeface="Courier New"/>
              </a:rPr>
              <a:t>(</a:t>
            </a:r>
            <a:r>
              <a:rPr lang="en-US" sz="1600" dirty="0" err="1">
                <a:solidFill>
                  <a:srgbClr val="000000"/>
                </a:solidFill>
                <a:latin typeface="Courier New"/>
                <a:cs typeface="Courier New"/>
              </a:rPr>
              <a:t>int</a:t>
            </a:r>
            <a:r>
              <a:rPr lang="en-US" sz="1600" dirty="0">
                <a:solidFill>
                  <a:srgbClr val="000000"/>
                </a:solidFill>
                <a:latin typeface="Courier New"/>
                <a:cs typeface="Courier New"/>
              </a:rPr>
              <a:t> </a:t>
            </a:r>
            <a:r>
              <a:rPr lang="en-US" sz="1600" dirty="0" err="1">
                <a:solidFill>
                  <a:srgbClr val="000000"/>
                </a:solidFill>
                <a:latin typeface="Courier New"/>
                <a:cs typeface="Courier New"/>
              </a:rPr>
              <a:t>argc</a:t>
            </a:r>
            <a:r>
              <a:rPr lang="en-US" sz="1600" dirty="0">
                <a:solidFill>
                  <a:srgbClr val="000000"/>
                </a:solidFill>
                <a:latin typeface="Courier New"/>
                <a:cs typeface="Courier New"/>
              </a:rPr>
              <a:t>, char** </a:t>
            </a:r>
            <a:r>
              <a:rPr lang="en-US" sz="1600" dirty="0" err="1">
                <a:solidFill>
                  <a:srgbClr val="000000"/>
                </a:solidFill>
                <a:latin typeface="Courier New"/>
                <a:cs typeface="Courier New"/>
              </a:rPr>
              <a:t>argv</a:t>
            </a:r>
            <a:r>
              <a:rPr lang="ro-RO" sz="1600" dirty="0">
                <a:solidFill>
                  <a:srgbClr val="000000"/>
                </a:solidFill>
                <a:latin typeface="Courier New"/>
                <a:cs typeface="Courier New"/>
              </a:rPr>
              <a:t>)</a:t>
            </a:r>
          </a:p>
          <a:p>
            <a:r>
              <a:rPr lang="ro-RO" sz="1600" dirty="0">
                <a:solidFill>
                  <a:srgbClr val="000000"/>
                </a:solidFill>
                <a:latin typeface="Courier New"/>
                <a:cs typeface="Courier New"/>
              </a:rPr>
              <a:t>{</a:t>
            </a:r>
          </a:p>
          <a:p>
            <a:r>
              <a:rPr lang="ro-RO" sz="1600" dirty="0">
                <a:solidFill>
                  <a:srgbClr val="000000"/>
                </a:solidFill>
                <a:latin typeface="Courier New"/>
                <a:cs typeface="Courier New"/>
              </a:rPr>
              <a:t>    </a:t>
            </a:r>
            <a:r>
              <a:rPr lang="ro-RO" sz="1600" dirty="0">
                <a:solidFill>
                  <a:srgbClr val="CB2418"/>
                </a:solidFill>
                <a:latin typeface="Courier New"/>
                <a:cs typeface="Courier New"/>
              </a:rPr>
              <a:t>/* Install the SIGINT handler */</a:t>
            </a:r>
            <a:endParaRPr lang="ro-RO" sz="1600" dirty="0">
              <a:solidFill>
                <a:srgbClr val="000000"/>
              </a:solidFill>
              <a:latin typeface="Courier New"/>
              <a:cs typeface="Courier New"/>
            </a:endParaRPr>
          </a:p>
          <a:p>
            <a:r>
              <a:rPr lang="ro-RO" sz="1600" dirty="0">
                <a:solidFill>
                  <a:srgbClr val="000000"/>
                </a:solidFill>
                <a:latin typeface="Courier New"/>
                <a:cs typeface="Courier New"/>
              </a:rPr>
              <a:t>    </a:t>
            </a:r>
            <a:r>
              <a:rPr lang="ro-RO" sz="1600" dirty="0">
                <a:solidFill>
                  <a:srgbClr val="C200FF"/>
                </a:solidFill>
                <a:latin typeface="Courier New"/>
                <a:cs typeface="Courier New"/>
              </a:rPr>
              <a:t>if</a:t>
            </a:r>
            <a:r>
              <a:rPr lang="ro-RO" sz="1600" dirty="0">
                <a:solidFill>
                  <a:srgbClr val="000000"/>
                </a:solidFill>
                <a:latin typeface="Courier New"/>
                <a:cs typeface="Courier New"/>
              </a:rPr>
              <a:t> (signal(SIGINT, sigint_handler) == SIG_ERR)</a:t>
            </a:r>
          </a:p>
          <a:p>
            <a:r>
              <a:rPr lang="ro-RO" sz="1600" dirty="0">
                <a:solidFill>
                  <a:srgbClr val="000000"/>
                </a:solidFill>
                <a:latin typeface="Courier New"/>
                <a:cs typeface="Courier New"/>
              </a:rPr>
              <a:t>        unix_error(</a:t>
            </a:r>
            <a:r>
              <a:rPr lang="ro-RO" sz="1600" dirty="0">
                <a:solidFill>
                  <a:srgbClr val="B7898A"/>
                </a:solidFill>
                <a:latin typeface="Courier New"/>
                <a:cs typeface="Courier New"/>
              </a:rPr>
              <a:t>"signal error"</a:t>
            </a:r>
            <a:r>
              <a:rPr lang="ro-RO" sz="1600" dirty="0">
                <a:solidFill>
                  <a:srgbClr val="000000"/>
                </a:solidFill>
                <a:latin typeface="Courier New"/>
                <a:cs typeface="Courier New"/>
              </a:rPr>
              <a:t>);</a:t>
            </a:r>
          </a:p>
          <a:p>
            <a:endParaRPr lang="ro-RO" sz="1600" dirty="0">
              <a:solidFill>
                <a:srgbClr val="000000"/>
              </a:solidFill>
              <a:latin typeface="Courier New"/>
              <a:cs typeface="Courier New"/>
            </a:endParaRPr>
          </a:p>
          <a:p>
            <a:r>
              <a:rPr lang="ro-RO" sz="1600" dirty="0">
                <a:solidFill>
                  <a:srgbClr val="000000"/>
                </a:solidFill>
                <a:latin typeface="Courier New"/>
                <a:cs typeface="Courier New"/>
              </a:rPr>
              <a:t>    </a:t>
            </a:r>
            <a:r>
              <a:rPr lang="ro-RO" sz="1600" dirty="0">
                <a:solidFill>
                  <a:srgbClr val="CB2418"/>
                </a:solidFill>
                <a:latin typeface="Courier New"/>
                <a:cs typeface="Courier New"/>
              </a:rPr>
              <a:t>/* Wait for the receipt of a signal */</a:t>
            </a:r>
            <a:endParaRPr lang="ro-RO" sz="1600" dirty="0">
              <a:solidFill>
                <a:srgbClr val="000000"/>
              </a:solidFill>
              <a:latin typeface="Courier New"/>
              <a:cs typeface="Courier New"/>
            </a:endParaRPr>
          </a:p>
          <a:p>
            <a:r>
              <a:rPr lang="ro-RO" sz="1600" dirty="0">
                <a:solidFill>
                  <a:srgbClr val="000000"/>
                </a:solidFill>
                <a:latin typeface="Courier New"/>
                <a:cs typeface="Courier New"/>
              </a:rPr>
              <a:t>    pause();</a:t>
            </a:r>
          </a:p>
          <a:p>
            <a:endParaRPr lang="ro-RO" sz="1600" dirty="0">
              <a:solidFill>
                <a:srgbClr val="000000"/>
              </a:solidFill>
              <a:latin typeface="Courier New"/>
              <a:cs typeface="Courier New"/>
            </a:endParaRPr>
          </a:p>
          <a:p>
            <a:r>
              <a:rPr lang="is-IS" sz="1600" dirty="0">
                <a:solidFill>
                  <a:srgbClr val="000000"/>
                </a:solidFill>
                <a:latin typeface="Courier New"/>
                <a:cs typeface="Courier New"/>
              </a:rPr>
              <a:t>    </a:t>
            </a:r>
            <a:r>
              <a:rPr lang="is-IS" sz="1600" dirty="0">
                <a:solidFill>
                  <a:srgbClr val="C200FF"/>
                </a:solidFill>
                <a:latin typeface="Courier New"/>
                <a:cs typeface="Courier New"/>
              </a:rPr>
              <a:t>return</a:t>
            </a:r>
            <a:r>
              <a:rPr lang="is-IS" sz="1600" dirty="0">
                <a:solidFill>
                  <a:srgbClr val="000000"/>
                </a:solidFill>
                <a:latin typeface="Courier New"/>
                <a:cs typeface="Courier New"/>
              </a:rPr>
              <a:t> 0;</a:t>
            </a:r>
          </a:p>
          <a:p>
            <a:r>
              <a:rPr lang="is-IS" sz="1600" dirty="0">
                <a:solidFill>
                  <a:srgbClr val="000000"/>
                </a:solidFill>
                <a:latin typeface="Courier New"/>
                <a:cs typeface="Courier New"/>
              </a:rPr>
              <a:t>}</a:t>
            </a:r>
          </a:p>
        </p:txBody>
      </p:sp>
      <p:sp>
        <p:nvSpPr>
          <p:cNvPr id="4" name="TextBox 3"/>
          <p:cNvSpPr txBox="1"/>
          <p:nvPr/>
        </p:nvSpPr>
        <p:spPr>
          <a:xfrm>
            <a:off x="8206078" y="6096000"/>
            <a:ext cx="861722" cy="369332"/>
          </a:xfrm>
          <a:prstGeom prst="rect">
            <a:avLst/>
          </a:prstGeom>
          <a:noFill/>
        </p:spPr>
        <p:txBody>
          <a:bodyPr wrap="none" rtlCol="0">
            <a:spAutoFit/>
          </a:bodyPr>
          <a:lstStyle/>
          <a:p>
            <a:r>
              <a:rPr lang="en-US" sz="1800" dirty="0" err="1">
                <a:solidFill>
                  <a:srgbClr val="7F7F7F"/>
                </a:solidFill>
                <a:latin typeface="Calibri" pitchFamily="34" charset="0"/>
              </a:rPr>
              <a:t>sigint.c</a:t>
            </a:r>
            <a:endParaRPr lang="en-US" sz="1800" dirty="0">
              <a:solidFill>
                <a:srgbClr val="7F7F7F"/>
              </a:solidFill>
              <a:latin typeface="Calibri" pitchFamily="34"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7410" name="Rectangle 2"/>
          <p:cNvSpPr>
            <a:spLocks noGrp="1" noChangeArrowheads="1"/>
          </p:cNvSpPr>
          <p:nvPr>
            <p:ph type="title"/>
          </p:nvPr>
        </p:nvSpPr>
        <p:spPr>
          <a:xfrm>
            <a:off x="381000" y="435678"/>
            <a:ext cx="7592093" cy="762000"/>
          </a:xfrm>
        </p:spPr>
        <p:txBody>
          <a:bodyPr/>
          <a:lstStyle/>
          <a:p>
            <a:r>
              <a:rPr lang="en-US" sz="3400"/>
              <a:t>Signals Handlers as Concurrent Flows</a:t>
            </a:r>
          </a:p>
        </p:txBody>
      </p:sp>
      <p:sp>
        <p:nvSpPr>
          <p:cNvPr id="657411" name="Rectangle 3"/>
          <p:cNvSpPr>
            <a:spLocks noGrp="1" noChangeArrowheads="1"/>
          </p:cNvSpPr>
          <p:nvPr>
            <p:ph type="body" idx="1"/>
          </p:nvPr>
        </p:nvSpPr>
        <p:spPr>
          <a:xfrm>
            <a:off x="381000" y="1371600"/>
            <a:ext cx="8307388" cy="1295400"/>
          </a:xfrm>
        </p:spPr>
        <p:txBody>
          <a:bodyPr/>
          <a:lstStyle/>
          <a:p>
            <a:r>
              <a:rPr lang="en-US" dirty="0"/>
              <a:t>A signal handler is a separate logical flow (not process) that runs concurrently with the main program</a:t>
            </a:r>
          </a:p>
          <a:p>
            <a:r>
              <a:rPr lang="en-US" dirty="0"/>
              <a:t>But, this flow exists only until returns to main program</a:t>
            </a:r>
          </a:p>
        </p:txBody>
      </p:sp>
      <p:sp>
        <p:nvSpPr>
          <p:cNvPr id="657415" name="Line 7"/>
          <p:cNvSpPr>
            <a:spLocks noChangeShapeType="1"/>
          </p:cNvSpPr>
          <p:nvPr/>
        </p:nvSpPr>
        <p:spPr bwMode="auto">
          <a:xfrm>
            <a:off x="2987675" y="4343400"/>
            <a:ext cx="0" cy="304800"/>
          </a:xfrm>
          <a:prstGeom prst="line">
            <a:avLst/>
          </a:prstGeom>
          <a:noFill/>
          <a:ln w="25400">
            <a:solidFill>
              <a:schemeClr val="tx1"/>
            </a:solidFill>
            <a:round/>
            <a:headEnd/>
            <a:tailEnd/>
          </a:ln>
          <a:effectLst/>
        </p:spPr>
        <p:txBody>
          <a:bodyPr wrap="none" anchor="ctr"/>
          <a:lstStyle/>
          <a:p>
            <a:endParaRPr lang="en-US" dirty="0">
              <a:latin typeface="Calibri" pitchFamily="34" charset="0"/>
            </a:endParaRPr>
          </a:p>
        </p:txBody>
      </p:sp>
      <p:sp>
        <p:nvSpPr>
          <p:cNvPr id="657416" name="Text Box 8"/>
          <p:cNvSpPr txBox="1">
            <a:spLocks noChangeArrowheads="1"/>
          </p:cNvSpPr>
          <p:nvPr/>
        </p:nvSpPr>
        <p:spPr bwMode="auto">
          <a:xfrm>
            <a:off x="2420938" y="3124200"/>
            <a:ext cx="1284287" cy="1069975"/>
          </a:xfrm>
          <a:prstGeom prst="rect">
            <a:avLst/>
          </a:prstGeom>
          <a:noFill/>
          <a:ln w="25400">
            <a:noFill/>
            <a:miter lim="800000"/>
            <a:headEnd/>
            <a:tailEnd/>
          </a:ln>
          <a:effectLst/>
        </p:spPr>
        <p:txBody>
          <a:bodyPr wrap="none">
            <a:spAutoFit/>
          </a:bodyPr>
          <a:lstStyle/>
          <a:p>
            <a:pPr algn="l">
              <a:lnSpc>
                <a:spcPct val="100000"/>
              </a:lnSpc>
            </a:pPr>
            <a:r>
              <a:rPr lang="en-US" sz="1600" b="1" i="1" dirty="0">
                <a:solidFill>
                  <a:srgbClr val="C00000"/>
                </a:solidFill>
                <a:latin typeface="Calibri" pitchFamily="34" charset="0"/>
              </a:rPr>
              <a:t>Process A </a:t>
            </a:r>
          </a:p>
          <a:p>
            <a:pPr algn="l">
              <a:lnSpc>
                <a:spcPct val="100000"/>
              </a:lnSpc>
            </a:pPr>
            <a:endParaRPr lang="en-US" sz="1600" b="1" dirty="0">
              <a:latin typeface="Calibri" pitchFamily="34" charset="0"/>
            </a:endParaRPr>
          </a:p>
          <a:p>
            <a:pPr algn="l">
              <a:lnSpc>
                <a:spcPct val="100000"/>
              </a:lnSpc>
            </a:pPr>
            <a:r>
              <a:rPr lang="en-US" sz="1600" b="1" dirty="0">
                <a:latin typeface="Courier New" pitchFamily="49" charset="0"/>
              </a:rPr>
              <a:t>while (1)</a:t>
            </a:r>
          </a:p>
          <a:p>
            <a:pPr algn="l">
              <a:lnSpc>
                <a:spcPct val="100000"/>
              </a:lnSpc>
            </a:pPr>
            <a:r>
              <a:rPr lang="en-US" sz="1600" b="1" dirty="0">
                <a:latin typeface="Courier New" pitchFamily="49" charset="0"/>
              </a:rPr>
              <a:t>    ;</a:t>
            </a:r>
          </a:p>
        </p:txBody>
      </p:sp>
      <p:sp>
        <p:nvSpPr>
          <p:cNvPr id="657417" name="Text Box 9"/>
          <p:cNvSpPr txBox="1">
            <a:spLocks noChangeArrowheads="1"/>
          </p:cNvSpPr>
          <p:nvPr/>
        </p:nvSpPr>
        <p:spPr bwMode="auto">
          <a:xfrm>
            <a:off x="3944938" y="3124200"/>
            <a:ext cx="1406525" cy="1314450"/>
          </a:xfrm>
          <a:prstGeom prst="rect">
            <a:avLst/>
          </a:prstGeom>
          <a:noFill/>
          <a:ln w="25400">
            <a:noFill/>
            <a:miter lim="800000"/>
            <a:headEnd/>
            <a:tailEnd/>
          </a:ln>
          <a:effectLst/>
        </p:spPr>
        <p:txBody>
          <a:bodyPr wrap="none">
            <a:spAutoFit/>
          </a:bodyPr>
          <a:lstStyle/>
          <a:p>
            <a:pPr algn="l">
              <a:lnSpc>
                <a:spcPct val="100000"/>
              </a:lnSpc>
            </a:pPr>
            <a:r>
              <a:rPr lang="en-US" sz="1600" b="1" i="1" dirty="0">
                <a:solidFill>
                  <a:srgbClr val="C00000"/>
                </a:solidFill>
                <a:latin typeface="Calibri" pitchFamily="34" charset="0"/>
              </a:rPr>
              <a:t>Process A</a:t>
            </a:r>
          </a:p>
          <a:p>
            <a:pPr algn="l">
              <a:lnSpc>
                <a:spcPct val="100000"/>
              </a:lnSpc>
            </a:pPr>
            <a:endParaRPr lang="en-US" sz="1600" b="1" dirty="0">
              <a:latin typeface="Calibri" pitchFamily="34" charset="0"/>
            </a:endParaRPr>
          </a:p>
          <a:p>
            <a:pPr algn="l">
              <a:lnSpc>
                <a:spcPct val="100000"/>
              </a:lnSpc>
            </a:pPr>
            <a:r>
              <a:rPr lang="en-US" sz="1600" b="1" dirty="0">
                <a:latin typeface="Courier New" pitchFamily="49" charset="0"/>
              </a:rPr>
              <a:t>handler(){</a:t>
            </a:r>
          </a:p>
          <a:p>
            <a:pPr algn="l">
              <a:lnSpc>
                <a:spcPct val="100000"/>
              </a:lnSpc>
            </a:pPr>
            <a:r>
              <a:rPr lang="en-US" sz="1600" b="1" dirty="0">
                <a:latin typeface="Courier New" pitchFamily="49" charset="0"/>
              </a:rPr>
              <a:t>    …</a:t>
            </a:r>
          </a:p>
          <a:p>
            <a:pPr algn="l">
              <a:lnSpc>
                <a:spcPct val="100000"/>
              </a:lnSpc>
            </a:pPr>
            <a:r>
              <a:rPr lang="en-US" sz="1600" b="1" dirty="0">
                <a:latin typeface="Courier New" pitchFamily="49" charset="0"/>
              </a:rPr>
              <a:t>}</a:t>
            </a:r>
          </a:p>
        </p:txBody>
      </p:sp>
      <p:sp>
        <p:nvSpPr>
          <p:cNvPr id="657418" name="Text Box 10"/>
          <p:cNvSpPr txBox="1">
            <a:spLocks noChangeArrowheads="1"/>
          </p:cNvSpPr>
          <p:nvPr/>
        </p:nvSpPr>
        <p:spPr bwMode="auto">
          <a:xfrm>
            <a:off x="5468938" y="3124200"/>
            <a:ext cx="990079" cy="338554"/>
          </a:xfrm>
          <a:prstGeom prst="rect">
            <a:avLst/>
          </a:prstGeom>
          <a:noFill/>
          <a:ln w="25400">
            <a:noFill/>
            <a:miter lim="800000"/>
            <a:headEnd/>
            <a:tailEnd/>
          </a:ln>
          <a:effectLst/>
        </p:spPr>
        <p:txBody>
          <a:bodyPr wrap="none">
            <a:spAutoFit/>
          </a:bodyPr>
          <a:lstStyle/>
          <a:p>
            <a:pPr algn="l">
              <a:lnSpc>
                <a:spcPct val="100000"/>
              </a:lnSpc>
            </a:pPr>
            <a:r>
              <a:rPr lang="en-US" sz="1600" b="1" i="1" dirty="0">
                <a:solidFill>
                  <a:srgbClr val="C00000"/>
                </a:solidFill>
                <a:latin typeface="Calibri" pitchFamily="34" charset="0"/>
              </a:rPr>
              <a:t>Process B</a:t>
            </a:r>
          </a:p>
        </p:txBody>
      </p:sp>
      <p:sp>
        <p:nvSpPr>
          <p:cNvPr id="657419" name="Line 11"/>
          <p:cNvSpPr>
            <a:spLocks noChangeShapeType="1"/>
          </p:cNvSpPr>
          <p:nvPr/>
        </p:nvSpPr>
        <p:spPr bwMode="auto">
          <a:xfrm>
            <a:off x="4511675" y="4953000"/>
            <a:ext cx="0" cy="304800"/>
          </a:xfrm>
          <a:prstGeom prst="line">
            <a:avLst/>
          </a:prstGeom>
          <a:noFill/>
          <a:ln w="25400">
            <a:solidFill>
              <a:schemeClr val="tx1"/>
            </a:solidFill>
            <a:round/>
            <a:headEnd/>
            <a:tailEnd/>
          </a:ln>
          <a:effectLst/>
        </p:spPr>
        <p:txBody>
          <a:bodyPr wrap="none" anchor="ctr"/>
          <a:lstStyle/>
          <a:p>
            <a:endParaRPr lang="en-US" dirty="0">
              <a:latin typeface="Calibri" pitchFamily="34" charset="0"/>
            </a:endParaRPr>
          </a:p>
        </p:txBody>
      </p:sp>
      <p:sp>
        <p:nvSpPr>
          <p:cNvPr id="657420" name="Line 12"/>
          <p:cNvSpPr>
            <a:spLocks noChangeShapeType="1"/>
          </p:cNvSpPr>
          <p:nvPr/>
        </p:nvSpPr>
        <p:spPr bwMode="auto">
          <a:xfrm>
            <a:off x="6035675" y="4648200"/>
            <a:ext cx="0" cy="304800"/>
          </a:xfrm>
          <a:prstGeom prst="line">
            <a:avLst/>
          </a:prstGeom>
          <a:noFill/>
          <a:ln w="25400">
            <a:solidFill>
              <a:schemeClr val="tx1"/>
            </a:solidFill>
            <a:round/>
            <a:headEnd/>
            <a:tailEnd/>
          </a:ln>
          <a:effectLst/>
        </p:spPr>
        <p:txBody>
          <a:bodyPr wrap="none" anchor="ctr"/>
          <a:lstStyle/>
          <a:p>
            <a:endParaRPr lang="en-US" dirty="0">
              <a:latin typeface="Calibri" pitchFamily="34" charset="0"/>
            </a:endParaRPr>
          </a:p>
        </p:txBody>
      </p:sp>
      <p:sp>
        <p:nvSpPr>
          <p:cNvPr id="657421" name="Line 13"/>
          <p:cNvSpPr>
            <a:spLocks noChangeShapeType="1"/>
          </p:cNvSpPr>
          <p:nvPr/>
        </p:nvSpPr>
        <p:spPr bwMode="auto">
          <a:xfrm>
            <a:off x="2987675" y="5257800"/>
            <a:ext cx="0" cy="304800"/>
          </a:xfrm>
          <a:prstGeom prst="line">
            <a:avLst/>
          </a:prstGeom>
          <a:noFill/>
          <a:ln w="25400">
            <a:solidFill>
              <a:schemeClr val="tx1"/>
            </a:solidFill>
            <a:round/>
            <a:headEnd/>
            <a:tailEnd/>
          </a:ln>
          <a:effectLst/>
        </p:spPr>
        <p:txBody>
          <a:bodyPr wrap="none" anchor="ctr"/>
          <a:lstStyle/>
          <a:p>
            <a:endParaRPr lang="en-US" dirty="0">
              <a:latin typeface="Calibri" pitchFamily="34" charset="0"/>
            </a:endParaRPr>
          </a:p>
        </p:txBody>
      </p:sp>
      <p:sp>
        <p:nvSpPr>
          <p:cNvPr id="657422" name="Line 14"/>
          <p:cNvSpPr>
            <a:spLocks noChangeShapeType="1"/>
          </p:cNvSpPr>
          <p:nvPr/>
        </p:nvSpPr>
        <p:spPr bwMode="auto">
          <a:xfrm>
            <a:off x="6035675" y="5562600"/>
            <a:ext cx="0" cy="304800"/>
          </a:xfrm>
          <a:prstGeom prst="line">
            <a:avLst/>
          </a:prstGeom>
          <a:noFill/>
          <a:ln w="25400">
            <a:solidFill>
              <a:schemeClr val="tx1"/>
            </a:solidFill>
            <a:round/>
            <a:headEnd/>
            <a:tailEnd/>
          </a:ln>
          <a:effectLst/>
        </p:spPr>
        <p:txBody>
          <a:bodyPr wrap="none" anchor="ctr"/>
          <a:lstStyle/>
          <a:p>
            <a:endParaRPr lang="en-US" dirty="0">
              <a:latin typeface="Calibri" pitchFamily="34" charset="0"/>
            </a:endParaRPr>
          </a:p>
        </p:txBody>
      </p:sp>
      <p:sp>
        <p:nvSpPr>
          <p:cNvPr id="657423" name="Line 15"/>
          <p:cNvSpPr>
            <a:spLocks noChangeShapeType="1"/>
          </p:cNvSpPr>
          <p:nvPr/>
        </p:nvSpPr>
        <p:spPr bwMode="auto">
          <a:xfrm>
            <a:off x="2530475" y="4648200"/>
            <a:ext cx="4038600" cy="0"/>
          </a:xfrm>
          <a:prstGeom prst="line">
            <a:avLst/>
          </a:prstGeom>
          <a:noFill/>
          <a:ln w="3175">
            <a:solidFill>
              <a:schemeClr val="tx1"/>
            </a:solidFill>
            <a:prstDash val="dash"/>
            <a:round/>
            <a:headEnd/>
            <a:tailEnd/>
          </a:ln>
          <a:effectLst/>
        </p:spPr>
        <p:txBody>
          <a:bodyPr wrap="none" anchor="ctr"/>
          <a:lstStyle/>
          <a:p>
            <a:endParaRPr lang="en-US" dirty="0">
              <a:latin typeface="Calibri" pitchFamily="34" charset="0"/>
            </a:endParaRPr>
          </a:p>
        </p:txBody>
      </p:sp>
      <p:sp>
        <p:nvSpPr>
          <p:cNvPr id="657424" name="Line 16"/>
          <p:cNvSpPr>
            <a:spLocks noChangeShapeType="1"/>
          </p:cNvSpPr>
          <p:nvPr/>
        </p:nvSpPr>
        <p:spPr bwMode="auto">
          <a:xfrm>
            <a:off x="2530475" y="4953000"/>
            <a:ext cx="4038600" cy="0"/>
          </a:xfrm>
          <a:prstGeom prst="line">
            <a:avLst/>
          </a:prstGeom>
          <a:noFill/>
          <a:ln w="3175">
            <a:solidFill>
              <a:schemeClr val="tx1"/>
            </a:solidFill>
            <a:prstDash val="dash"/>
            <a:round/>
            <a:headEnd/>
            <a:tailEnd/>
          </a:ln>
          <a:effectLst/>
        </p:spPr>
        <p:txBody>
          <a:bodyPr wrap="none" anchor="ctr"/>
          <a:lstStyle/>
          <a:p>
            <a:endParaRPr lang="en-US" dirty="0">
              <a:latin typeface="Calibri" pitchFamily="34" charset="0"/>
            </a:endParaRPr>
          </a:p>
        </p:txBody>
      </p:sp>
      <p:sp>
        <p:nvSpPr>
          <p:cNvPr id="657425" name="Line 17"/>
          <p:cNvSpPr>
            <a:spLocks noChangeShapeType="1"/>
          </p:cNvSpPr>
          <p:nvPr/>
        </p:nvSpPr>
        <p:spPr bwMode="auto">
          <a:xfrm>
            <a:off x="2530475" y="5257800"/>
            <a:ext cx="4038600" cy="0"/>
          </a:xfrm>
          <a:prstGeom prst="line">
            <a:avLst/>
          </a:prstGeom>
          <a:noFill/>
          <a:ln w="3175">
            <a:solidFill>
              <a:schemeClr val="tx1"/>
            </a:solidFill>
            <a:prstDash val="dash"/>
            <a:round/>
            <a:headEnd/>
            <a:tailEnd/>
          </a:ln>
          <a:effectLst/>
        </p:spPr>
        <p:txBody>
          <a:bodyPr wrap="none" anchor="ctr"/>
          <a:lstStyle/>
          <a:p>
            <a:endParaRPr lang="en-US" dirty="0">
              <a:latin typeface="Calibri" pitchFamily="34" charset="0"/>
            </a:endParaRPr>
          </a:p>
        </p:txBody>
      </p:sp>
      <p:sp>
        <p:nvSpPr>
          <p:cNvPr id="657426" name="Line 18"/>
          <p:cNvSpPr>
            <a:spLocks noChangeShapeType="1"/>
          </p:cNvSpPr>
          <p:nvPr/>
        </p:nvSpPr>
        <p:spPr bwMode="auto">
          <a:xfrm>
            <a:off x="2530475" y="5562600"/>
            <a:ext cx="4038600" cy="0"/>
          </a:xfrm>
          <a:prstGeom prst="line">
            <a:avLst/>
          </a:prstGeom>
          <a:noFill/>
          <a:ln w="3175">
            <a:solidFill>
              <a:schemeClr val="tx1"/>
            </a:solidFill>
            <a:prstDash val="dash"/>
            <a:round/>
            <a:headEnd/>
            <a:tailEnd/>
          </a:ln>
          <a:effectLst/>
        </p:spPr>
        <p:txBody>
          <a:bodyPr wrap="none" anchor="ctr"/>
          <a:lstStyle/>
          <a:p>
            <a:endParaRPr lang="en-US" dirty="0">
              <a:latin typeface="Calibri" pitchFamily="34" charset="0"/>
            </a:endParaRPr>
          </a:p>
        </p:txBody>
      </p:sp>
      <p:sp>
        <p:nvSpPr>
          <p:cNvPr id="657427" name="Line 19"/>
          <p:cNvSpPr>
            <a:spLocks noChangeShapeType="1"/>
          </p:cNvSpPr>
          <p:nvPr/>
        </p:nvSpPr>
        <p:spPr bwMode="auto">
          <a:xfrm>
            <a:off x="2530475" y="5867400"/>
            <a:ext cx="4038600" cy="0"/>
          </a:xfrm>
          <a:prstGeom prst="line">
            <a:avLst/>
          </a:prstGeom>
          <a:noFill/>
          <a:ln w="3175">
            <a:solidFill>
              <a:schemeClr val="tx1"/>
            </a:solidFill>
            <a:prstDash val="dash"/>
            <a:round/>
            <a:headEnd/>
            <a:tailEnd/>
          </a:ln>
          <a:effectLst/>
        </p:spPr>
        <p:txBody>
          <a:bodyPr wrap="none" anchor="ctr"/>
          <a:lstStyle/>
          <a:p>
            <a:endParaRPr lang="en-US" dirty="0">
              <a:latin typeface="Calibri" pitchFamily="34" charset="0"/>
            </a:endParaRPr>
          </a:p>
        </p:txBody>
      </p:sp>
      <p:sp>
        <p:nvSpPr>
          <p:cNvPr id="19" name="Text Box 1031"/>
          <p:cNvSpPr txBox="1">
            <a:spLocks noChangeArrowheads="1"/>
          </p:cNvSpPr>
          <p:nvPr/>
        </p:nvSpPr>
        <p:spPr bwMode="auto">
          <a:xfrm>
            <a:off x="990600" y="4796135"/>
            <a:ext cx="817853" cy="461665"/>
          </a:xfrm>
          <a:prstGeom prst="rect">
            <a:avLst/>
          </a:prstGeom>
          <a:noFill/>
          <a:ln w="25400">
            <a:noFill/>
            <a:miter lim="800000"/>
            <a:headEnd/>
            <a:tailEnd/>
          </a:ln>
          <a:effectLst/>
        </p:spPr>
        <p:txBody>
          <a:bodyPr wrap="square">
            <a:spAutoFit/>
          </a:bodyPr>
          <a:lstStyle/>
          <a:p>
            <a:pPr algn="l">
              <a:lnSpc>
                <a:spcPct val="100000"/>
              </a:lnSpc>
            </a:pPr>
            <a:r>
              <a:rPr lang="en-US" dirty="0">
                <a:latin typeface="Calibri" pitchFamily="34" charset="0"/>
              </a:rPr>
              <a:t>Time</a:t>
            </a:r>
          </a:p>
        </p:txBody>
      </p:sp>
      <p:sp>
        <p:nvSpPr>
          <p:cNvPr id="20" name="Down Arrow 19"/>
          <p:cNvSpPr/>
          <p:nvPr/>
        </p:nvSpPr>
        <p:spPr bwMode="auto">
          <a:xfrm>
            <a:off x="1732253" y="4419600"/>
            <a:ext cx="457200" cy="1600200"/>
          </a:xfrm>
          <a:prstGeom prst="downArrow">
            <a:avLst/>
          </a:prstGeom>
          <a:solidFill>
            <a:schemeClr val="bg1">
              <a:lumMod val="65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Tree>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8"/>
          <p:cNvSpPr/>
          <p:nvPr/>
        </p:nvSpPr>
        <p:spPr bwMode="auto">
          <a:xfrm>
            <a:off x="2771015" y="4724400"/>
            <a:ext cx="4495800" cy="425450"/>
          </a:xfrm>
          <a:prstGeom prst="rect">
            <a:avLst/>
          </a:prstGeom>
          <a:solidFill>
            <a:srgbClr val="F1C7C7"/>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30" name="Rectangle 29"/>
          <p:cNvSpPr/>
          <p:nvPr/>
        </p:nvSpPr>
        <p:spPr bwMode="auto">
          <a:xfrm>
            <a:off x="2771015" y="5149850"/>
            <a:ext cx="4495800" cy="425450"/>
          </a:xfrm>
          <a:prstGeom prst="rect">
            <a:avLst/>
          </a:prstGeom>
          <a:solidFill>
            <a:schemeClr val="accent2">
              <a:lumMod val="20000"/>
              <a:lumOff val="80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658434" name="Rectangle 2"/>
          <p:cNvSpPr>
            <a:spLocks noGrp="1" noChangeArrowheads="1"/>
          </p:cNvSpPr>
          <p:nvPr>
            <p:ph type="title"/>
          </p:nvPr>
        </p:nvSpPr>
        <p:spPr>
          <a:xfrm>
            <a:off x="357018" y="609600"/>
            <a:ext cx="7592093" cy="762000"/>
          </a:xfrm>
        </p:spPr>
        <p:txBody>
          <a:bodyPr/>
          <a:lstStyle/>
          <a:p>
            <a:pPr marL="0" indent="0"/>
            <a:r>
              <a:rPr lang="en-US" sz="3400" dirty="0"/>
              <a:t>Another View of Signal Handlers as Concurrent Flows</a:t>
            </a:r>
          </a:p>
        </p:txBody>
      </p:sp>
      <p:sp>
        <p:nvSpPr>
          <p:cNvPr id="658472" name="Text Box 40"/>
          <p:cNvSpPr txBox="1">
            <a:spLocks noChangeArrowheads="1"/>
          </p:cNvSpPr>
          <p:nvPr/>
        </p:nvSpPr>
        <p:spPr bwMode="auto">
          <a:xfrm>
            <a:off x="1051170" y="2667000"/>
            <a:ext cx="1259063" cy="646331"/>
          </a:xfrm>
          <a:prstGeom prst="rect">
            <a:avLst/>
          </a:prstGeom>
          <a:noFill/>
          <a:ln w="19050">
            <a:noFill/>
            <a:miter lim="800000"/>
            <a:headEnd/>
            <a:tailEnd/>
          </a:ln>
          <a:effectLst/>
        </p:spPr>
        <p:txBody>
          <a:bodyPr wrap="none" lIns="45720" rIns="45720">
            <a:spAutoFit/>
          </a:bodyPr>
          <a:lstStyle/>
          <a:p>
            <a:pPr algn="r"/>
            <a:r>
              <a:rPr lang="en-US" sz="1800" b="1" dirty="0">
                <a:latin typeface="Calibri" pitchFamily="34" charset="0"/>
              </a:rPr>
              <a:t>Signal sent</a:t>
            </a:r>
            <a:br>
              <a:rPr lang="en-US" sz="1800" dirty="0">
                <a:latin typeface="Calibri" pitchFamily="34" charset="0"/>
              </a:rPr>
            </a:br>
            <a:r>
              <a:rPr lang="en-US" sz="1800" dirty="0">
                <a:latin typeface="Calibri" pitchFamily="34" charset="0"/>
              </a:rPr>
              <a:t>to process A</a:t>
            </a:r>
            <a:endParaRPr lang="en-US" sz="1800" b="1" dirty="0">
              <a:latin typeface="Calibri" pitchFamily="34" charset="0"/>
            </a:endParaRPr>
          </a:p>
        </p:txBody>
      </p:sp>
      <p:sp>
        <p:nvSpPr>
          <p:cNvPr id="658473" name="Line 41"/>
          <p:cNvSpPr>
            <a:spLocks noChangeShapeType="1"/>
          </p:cNvSpPr>
          <p:nvPr/>
        </p:nvSpPr>
        <p:spPr bwMode="auto">
          <a:xfrm>
            <a:off x="2362200" y="2851666"/>
            <a:ext cx="381000" cy="0"/>
          </a:xfrm>
          <a:prstGeom prst="line">
            <a:avLst/>
          </a:prstGeom>
          <a:noFill/>
          <a:ln w="38100">
            <a:solidFill>
              <a:schemeClr val="tx2"/>
            </a:solidFill>
            <a:round/>
            <a:headEnd/>
            <a:tailEnd type="triangle" w="med" len="med"/>
          </a:ln>
          <a:effectLst/>
        </p:spPr>
        <p:txBody>
          <a:bodyPr wrap="none" lIns="45720" rIns="45720"/>
          <a:lstStyle/>
          <a:p>
            <a:endParaRPr lang="en-US" dirty="0">
              <a:latin typeface="Calibri" pitchFamily="34" charset="0"/>
            </a:endParaRPr>
          </a:p>
        </p:txBody>
      </p:sp>
      <p:sp>
        <p:nvSpPr>
          <p:cNvPr id="658474" name="Text Box 42"/>
          <p:cNvSpPr txBox="1">
            <a:spLocks noChangeArrowheads="1"/>
          </p:cNvSpPr>
          <p:nvPr/>
        </p:nvSpPr>
        <p:spPr bwMode="auto">
          <a:xfrm>
            <a:off x="781138" y="4132052"/>
            <a:ext cx="1531316" cy="646331"/>
          </a:xfrm>
          <a:prstGeom prst="rect">
            <a:avLst/>
          </a:prstGeom>
          <a:noFill/>
          <a:ln w="19050">
            <a:noFill/>
            <a:miter lim="800000"/>
            <a:headEnd/>
            <a:tailEnd/>
          </a:ln>
          <a:effectLst/>
        </p:spPr>
        <p:txBody>
          <a:bodyPr wrap="none" lIns="45720" rIns="45720">
            <a:spAutoFit/>
          </a:bodyPr>
          <a:lstStyle/>
          <a:p>
            <a:pPr algn="r"/>
            <a:r>
              <a:rPr lang="en-US" sz="1800" b="1" dirty="0">
                <a:latin typeface="Calibri" pitchFamily="34" charset="0"/>
              </a:rPr>
              <a:t>Signal received</a:t>
            </a:r>
          </a:p>
          <a:p>
            <a:pPr algn="r"/>
            <a:r>
              <a:rPr lang="en-US" sz="1800" dirty="0">
                <a:latin typeface="Calibri" pitchFamily="34" charset="0"/>
              </a:rPr>
              <a:t>by process A</a:t>
            </a:r>
            <a:endParaRPr lang="en-US" sz="1800" b="1" dirty="0">
              <a:latin typeface="Calibri" pitchFamily="34" charset="0"/>
            </a:endParaRPr>
          </a:p>
        </p:txBody>
      </p:sp>
      <p:sp>
        <p:nvSpPr>
          <p:cNvPr id="658475" name="Line 43"/>
          <p:cNvSpPr>
            <a:spLocks noChangeShapeType="1"/>
          </p:cNvSpPr>
          <p:nvPr/>
        </p:nvSpPr>
        <p:spPr bwMode="auto">
          <a:xfrm>
            <a:off x="2362200" y="4316718"/>
            <a:ext cx="381000" cy="0"/>
          </a:xfrm>
          <a:prstGeom prst="line">
            <a:avLst/>
          </a:prstGeom>
          <a:noFill/>
          <a:ln w="38100">
            <a:solidFill>
              <a:schemeClr val="tx2"/>
            </a:solidFill>
            <a:round/>
            <a:headEnd/>
            <a:tailEnd type="triangle" w="med" len="med"/>
          </a:ln>
          <a:effectLst/>
        </p:spPr>
        <p:txBody>
          <a:bodyPr wrap="none" lIns="45720" rIns="45720"/>
          <a:lstStyle/>
          <a:p>
            <a:endParaRPr lang="en-US" dirty="0">
              <a:latin typeface="Calibri" pitchFamily="34" charset="0"/>
            </a:endParaRPr>
          </a:p>
        </p:txBody>
      </p:sp>
      <p:sp>
        <p:nvSpPr>
          <p:cNvPr id="41" name="Rectangle 40"/>
          <p:cNvSpPr/>
          <p:nvPr/>
        </p:nvSpPr>
        <p:spPr bwMode="auto">
          <a:xfrm>
            <a:off x="2771015" y="3885060"/>
            <a:ext cx="4495800" cy="425450"/>
          </a:xfrm>
          <a:prstGeom prst="rect">
            <a:avLst/>
          </a:prstGeom>
          <a:solidFill>
            <a:srgbClr val="F1C7C7"/>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42" name="Rectangle 41"/>
          <p:cNvSpPr/>
          <p:nvPr/>
        </p:nvSpPr>
        <p:spPr bwMode="auto">
          <a:xfrm>
            <a:off x="2771015" y="3459610"/>
            <a:ext cx="4495800" cy="425450"/>
          </a:xfrm>
          <a:prstGeom prst="rect">
            <a:avLst/>
          </a:prstGeom>
          <a:solidFill>
            <a:schemeClr val="bg1">
              <a:lumMod val="95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43" name="Rectangle 42"/>
          <p:cNvSpPr/>
          <p:nvPr/>
        </p:nvSpPr>
        <p:spPr bwMode="auto">
          <a:xfrm>
            <a:off x="2771015" y="4310510"/>
            <a:ext cx="4495800" cy="425450"/>
          </a:xfrm>
          <a:prstGeom prst="rect">
            <a:avLst/>
          </a:prstGeom>
          <a:solidFill>
            <a:schemeClr val="accent2">
              <a:lumMod val="20000"/>
              <a:lumOff val="80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44" name="Rectangle 43"/>
          <p:cNvSpPr/>
          <p:nvPr/>
        </p:nvSpPr>
        <p:spPr bwMode="auto">
          <a:xfrm>
            <a:off x="2771015" y="3028266"/>
            <a:ext cx="4495800" cy="425450"/>
          </a:xfrm>
          <a:prstGeom prst="rect">
            <a:avLst/>
          </a:prstGeom>
          <a:solidFill>
            <a:srgbClr val="F1C7C7"/>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45" name="Rectangle 44"/>
          <p:cNvSpPr/>
          <p:nvPr/>
        </p:nvSpPr>
        <p:spPr bwMode="auto">
          <a:xfrm>
            <a:off x="2771015" y="2602816"/>
            <a:ext cx="4495800" cy="425450"/>
          </a:xfrm>
          <a:prstGeom prst="rect">
            <a:avLst/>
          </a:prstGeom>
          <a:solidFill>
            <a:schemeClr val="accent2">
              <a:lumMod val="20000"/>
              <a:lumOff val="80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46" name="Text Box 4"/>
          <p:cNvSpPr txBox="1">
            <a:spLocks noChangeArrowheads="1"/>
          </p:cNvSpPr>
          <p:nvPr/>
        </p:nvSpPr>
        <p:spPr bwMode="auto">
          <a:xfrm>
            <a:off x="2993037" y="1981200"/>
            <a:ext cx="1097160" cy="369332"/>
          </a:xfrm>
          <a:prstGeom prst="rect">
            <a:avLst/>
          </a:prstGeom>
          <a:noFill/>
          <a:ln w="25400">
            <a:noFill/>
            <a:miter lim="800000"/>
            <a:headEnd/>
            <a:tailEnd/>
          </a:ln>
          <a:effectLst/>
        </p:spPr>
        <p:txBody>
          <a:bodyPr wrap="none">
            <a:spAutoFit/>
          </a:bodyPr>
          <a:lstStyle/>
          <a:p>
            <a:pPr>
              <a:lnSpc>
                <a:spcPct val="100000"/>
              </a:lnSpc>
            </a:pPr>
            <a:r>
              <a:rPr lang="en-US" sz="1800" i="1" dirty="0">
                <a:solidFill>
                  <a:schemeClr val="accent6">
                    <a:lumMod val="60000"/>
                    <a:lumOff val="40000"/>
                  </a:schemeClr>
                </a:solidFill>
                <a:latin typeface="Calibri" pitchFamily="34" charset="0"/>
              </a:rPr>
              <a:t>Process A</a:t>
            </a:r>
          </a:p>
        </p:txBody>
      </p:sp>
      <p:sp>
        <p:nvSpPr>
          <p:cNvPr id="47" name="Text Box 5"/>
          <p:cNvSpPr txBox="1">
            <a:spLocks noChangeArrowheads="1"/>
          </p:cNvSpPr>
          <p:nvPr/>
        </p:nvSpPr>
        <p:spPr bwMode="auto">
          <a:xfrm>
            <a:off x="4516029" y="1981200"/>
            <a:ext cx="1087542" cy="369332"/>
          </a:xfrm>
          <a:prstGeom prst="rect">
            <a:avLst/>
          </a:prstGeom>
          <a:noFill/>
          <a:ln w="25400">
            <a:noFill/>
            <a:miter lim="800000"/>
            <a:headEnd/>
            <a:tailEnd/>
          </a:ln>
          <a:effectLst/>
        </p:spPr>
        <p:txBody>
          <a:bodyPr wrap="none">
            <a:spAutoFit/>
          </a:bodyPr>
          <a:lstStyle/>
          <a:p>
            <a:pPr>
              <a:lnSpc>
                <a:spcPct val="100000"/>
              </a:lnSpc>
            </a:pPr>
            <a:r>
              <a:rPr lang="en-US" sz="1800" i="1" dirty="0">
                <a:solidFill>
                  <a:schemeClr val="bg2">
                    <a:lumMod val="75000"/>
                  </a:schemeClr>
                </a:solidFill>
                <a:latin typeface="Calibri" pitchFamily="34" charset="0"/>
              </a:rPr>
              <a:t>Process B</a:t>
            </a:r>
          </a:p>
        </p:txBody>
      </p:sp>
      <p:sp>
        <p:nvSpPr>
          <p:cNvPr id="48" name="Line 6"/>
          <p:cNvSpPr>
            <a:spLocks noChangeShapeType="1"/>
          </p:cNvSpPr>
          <p:nvPr/>
        </p:nvSpPr>
        <p:spPr bwMode="auto">
          <a:xfrm flipH="1">
            <a:off x="3546171" y="2606000"/>
            <a:ext cx="0" cy="420624"/>
          </a:xfrm>
          <a:prstGeom prst="line">
            <a:avLst/>
          </a:prstGeom>
          <a:noFill/>
          <a:ln w="254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49" name="Line 11"/>
          <p:cNvSpPr>
            <a:spLocks noChangeShapeType="1"/>
          </p:cNvSpPr>
          <p:nvPr/>
        </p:nvSpPr>
        <p:spPr bwMode="auto">
          <a:xfrm flipH="1">
            <a:off x="4371671" y="1981200"/>
            <a:ext cx="12700" cy="3931920"/>
          </a:xfrm>
          <a:prstGeom prst="line">
            <a:avLst/>
          </a:prstGeom>
          <a:noFill/>
          <a:ln w="25400">
            <a:solidFill>
              <a:schemeClr val="tx1"/>
            </a:solidFill>
            <a:prstDash val="dash"/>
            <a:round/>
            <a:headEnd/>
            <a:tailEnd/>
          </a:ln>
          <a:effectLst/>
        </p:spPr>
        <p:txBody>
          <a:bodyPr wrap="none" anchor="ctr"/>
          <a:lstStyle/>
          <a:p>
            <a:endParaRPr lang="en-US" dirty="0">
              <a:latin typeface="Calibri" pitchFamily="34" charset="0"/>
            </a:endParaRPr>
          </a:p>
        </p:txBody>
      </p:sp>
      <p:sp>
        <p:nvSpPr>
          <p:cNvPr id="50" name="Text Box 12"/>
          <p:cNvSpPr txBox="1">
            <a:spLocks noChangeArrowheads="1"/>
          </p:cNvSpPr>
          <p:nvPr/>
        </p:nvSpPr>
        <p:spPr bwMode="auto">
          <a:xfrm>
            <a:off x="5472451" y="2667000"/>
            <a:ext cx="1611916" cy="338554"/>
          </a:xfrm>
          <a:prstGeom prst="rect">
            <a:avLst/>
          </a:prstGeom>
          <a:noFill/>
          <a:ln w="25400">
            <a:noFill/>
            <a:miter lim="800000"/>
            <a:headEnd/>
            <a:tailEnd/>
          </a:ln>
          <a:effectLst/>
        </p:spPr>
        <p:txBody>
          <a:bodyPr wrap="none">
            <a:spAutoFit/>
          </a:bodyPr>
          <a:lstStyle/>
          <a:p>
            <a:pPr algn="l">
              <a:lnSpc>
                <a:spcPct val="100000"/>
              </a:lnSpc>
            </a:pPr>
            <a:r>
              <a:rPr lang="en-US" sz="1600" dirty="0">
                <a:latin typeface="Calibri" pitchFamily="34" charset="0"/>
              </a:rPr>
              <a:t>user code (main)</a:t>
            </a:r>
          </a:p>
        </p:txBody>
      </p:sp>
      <p:sp>
        <p:nvSpPr>
          <p:cNvPr id="51" name="Text Box 13"/>
          <p:cNvSpPr txBox="1">
            <a:spLocks noChangeArrowheads="1"/>
          </p:cNvSpPr>
          <p:nvPr/>
        </p:nvSpPr>
        <p:spPr bwMode="auto">
          <a:xfrm>
            <a:off x="5472451" y="3081338"/>
            <a:ext cx="1171859" cy="338554"/>
          </a:xfrm>
          <a:prstGeom prst="rect">
            <a:avLst/>
          </a:prstGeom>
          <a:noFill/>
          <a:ln w="25400">
            <a:noFill/>
            <a:miter lim="800000"/>
            <a:headEnd/>
            <a:tailEnd/>
          </a:ln>
          <a:effectLst/>
        </p:spPr>
        <p:txBody>
          <a:bodyPr wrap="none">
            <a:spAutoFit/>
          </a:bodyPr>
          <a:lstStyle/>
          <a:p>
            <a:pPr algn="l">
              <a:lnSpc>
                <a:spcPct val="100000"/>
              </a:lnSpc>
            </a:pPr>
            <a:r>
              <a:rPr lang="en-US" sz="1600" dirty="0">
                <a:latin typeface="Calibri" pitchFamily="34" charset="0"/>
              </a:rPr>
              <a:t>kernel code</a:t>
            </a:r>
          </a:p>
        </p:txBody>
      </p:sp>
      <p:sp>
        <p:nvSpPr>
          <p:cNvPr id="52" name="Text Box 14"/>
          <p:cNvSpPr txBox="1">
            <a:spLocks noChangeArrowheads="1"/>
          </p:cNvSpPr>
          <p:nvPr/>
        </p:nvSpPr>
        <p:spPr bwMode="auto">
          <a:xfrm>
            <a:off x="5472451" y="3494088"/>
            <a:ext cx="1611916" cy="338554"/>
          </a:xfrm>
          <a:prstGeom prst="rect">
            <a:avLst/>
          </a:prstGeom>
          <a:noFill/>
          <a:ln w="25400">
            <a:noFill/>
            <a:miter lim="800000"/>
            <a:headEnd/>
            <a:tailEnd/>
          </a:ln>
          <a:effectLst/>
        </p:spPr>
        <p:txBody>
          <a:bodyPr wrap="none">
            <a:spAutoFit/>
          </a:bodyPr>
          <a:lstStyle/>
          <a:p>
            <a:pPr algn="l">
              <a:lnSpc>
                <a:spcPct val="100000"/>
              </a:lnSpc>
            </a:pPr>
            <a:r>
              <a:rPr lang="en-US" sz="1600" dirty="0">
                <a:latin typeface="Calibri" pitchFamily="34" charset="0"/>
              </a:rPr>
              <a:t>user code (main)</a:t>
            </a:r>
          </a:p>
        </p:txBody>
      </p:sp>
      <p:sp>
        <p:nvSpPr>
          <p:cNvPr id="53" name="Text Box 15"/>
          <p:cNvSpPr txBox="1">
            <a:spLocks noChangeArrowheads="1"/>
          </p:cNvSpPr>
          <p:nvPr/>
        </p:nvSpPr>
        <p:spPr bwMode="auto">
          <a:xfrm>
            <a:off x="5454989" y="3930650"/>
            <a:ext cx="1171859" cy="338554"/>
          </a:xfrm>
          <a:prstGeom prst="rect">
            <a:avLst/>
          </a:prstGeom>
          <a:noFill/>
          <a:ln w="25400">
            <a:noFill/>
            <a:miter lim="800000"/>
            <a:headEnd/>
            <a:tailEnd/>
          </a:ln>
          <a:effectLst/>
        </p:spPr>
        <p:txBody>
          <a:bodyPr wrap="none">
            <a:spAutoFit/>
          </a:bodyPr>
          <a:lstStyle/>
          <a:p>
            <a:pPr algn="l">
              <a:lnSpc>
                <a:spcPct val="100000"/>
              </a:lnSpc>
            </a:pPr>
            <a:r>
              <a:rPr lang="en-US" sz="1600" dirty="0">
                <a:latin typeface="Calibri" pitchFamily="34" charset="0"/>
              </a:rPr>
              <a:t>kernel code</a:t>
            </a:r>
          </a:p>
        </p:txBody>
      </p:sp>
      <p:sp>
        <p:nvSpPr>
          <p:cNvPr id="54" name="Text Box 16"/>
          <p:cNvSpPr txBox="1">
            <a:spLocks noChangeArrowheads="1"/>
          </p:cNvSpPr>
          <p:nvPr/>
        </p:nvSpPr>
        <p:spPr bwMode="auto">
          <a:xfrm>
            <a:off x="5472451" y="4343400"/>
            <a:ext cx="1842749" cy="338554"/>
          </a:xfrm>
          <a:prstGeom prst="rect">
            <a:avLst/>
          </a:prstGeom>
          <a:noFill/>
          <a:ln w="25400">
            <a:noFill/>
            <a:miter lim="800000"/>
            <a:headEnd/>
            <a:tailEnd/>
          </a:ln>
          <a:effectLst/>
        </p:spPr>
        <p:txBody>
          <a:bodyPr wrap="none">
            <a:spAutoFit/>
          </a:bodyPr>
          <a:lstStyle/>
          <a:p>
            <a:pPr algn="l">
              <a:lnSpc>
                <a:spcPct val="100000"/>
              </a:lnSpc>
            </a:pPr>
            <a:r>
              <a:rPr lang="en-US" sz="1600" dirty="0">
                <a:latin typeface="Calibri" pitchFamily="34" charset="0"/>
              </a:rPr>
              <a:t>user code (handler)</a:t>
            </a:r>
          </a:p>
        </p:txBody>
      </p:sp>
      <p:sp>
        <p:nvSpPr>
          <p:cNvPr id="55" name="AutoShape 27"/>
          <p:cNvSpPr>
            <a:spLocks/>
          </p:cNvSpPr>
          <p:nvPr/>
        </p:nvSpPr>
        <p:spPr bwMode="auto">
          <a:xfrm>
            <a:off x="7508571" y="3027143"/>
            <a:ext cx="76200" cy="381000"/>
          </a:xfrm>
          <a:prstGeom prst="rightBrace">
            <a:avLst>
              <a:gd name="adj1" fmla="val 41667"/>
              <a:gd name="adj2" fmla="val 50000"/>
            </a:avLst>
          </a:prstGeom>
          <a:noFill/>
          <a:ln w="25400">
            <a:solidFill>
              <a:schemeClr val="tx1"/>
            </a:solidFill>
            <a:round/>
            <a:headEnd/>
            <a:tailEnd/>
          </a:ln>
          <a:effectLst/>
        </p:spPr>
        <p:txBody>
          <a:bodyPr wrap="none" anchor="ctr"/>
          <a:lstStyle/>
          <a:p>
            <a:pPr>
              <a:lnSpc>
                <a:spcPct val="100000"/>
              </a:lnSpc>
            </a:pPr>
            <a:endParaRPr lang="en-US" sz="1600" dirty="0">
              <a:latin typeface="Calibri" pitchFamily="34" charset="0"/>
            </a:endParaRPr>
          </a:p>
        </p:txBody>
      </p:sp>
      <p:sp>
        <p:nvSpPr>
          <p:cNvPr id="56" name="Text Box 28"/>
          <p:cNvSpPr txBox="1">
            <a:spLocks noChangeArrowheads="1"/>
          </p:cNvSpPr>
          <p:nvPr/>
        </p:nvSpPr>
        <p:spPr bwMode="auto">
          <a:xfrm>
            <a:off x="7587946" y="3048366"/>
            <a:ext cx="1403654" cy="338554"/>
          </a:xfrm>
          <a:prstGeom prst="rect">
            <a:avLst/>
          </a:prstGeom>
          <a:noFill/>
          <a:ln w="25400">
            <a:noFill/>
            <a:miter lim="800000"/>
            <a:headEnd/>
            <a:tailEnd/>
          </a:ln>
          <a:effectLst/>
        </p:spPr>
        <p:txBody>
          <a:bodyPr wrap="none">
            <a:spAutoFit/>
          </a:bodyPr>
          <a:lstStyle/>
          <a:p>
            <a:pPr algn="l">
              <a:lnSpc>
                <a:spcPct val="100000"/>
              </a:lnSpc>
            </a:pPr>
            <a:r>
              <a:rPr lang="en-US" sz="1600" i="1" dirty="0">
                <a:latin typeface="Calibri" pitchFamily="34" charset="0"/>
              </a:rPr>
              <a:t>context switch</a:t>
            </a:r>
            <a:endParaRPr lang="en-US" sz="1600" dirty="0">
              <a:latin typeface="Calibri" pitchFamily="34" charset="0"/>
            </a:endParaRPr>
          </a:p>
        </p:txBody>
      </p:sp>
      <p:sp>
        <p:nvSpPr>
          <p:cNvPr id="57" name="AutoShape 29"/>
          <p:cNvSpPr>
            <a:spLocks/>
          </p:cNvSpPr>
          <p:nvPr/>
        </p:nvSpPr>
        <p:spPr bwMode="auto">
          <a:xfrm>
            <a:off x="7508571" y="3896637"/>
            <a:ext cx="76200" cy="381000"/>
          </a:xfrm>
          <a:prstGeom prst="rightBrace">
            <a:avLst>
              <a:gd name="adj1" fmla="val 41667"/>
              <a:gd name="adj2" fmla="val 50000"/>
            </a:avLst>
          </a:prstGeom>
          <a:noFill/>
          <a:ln w="25400">
            <a:solidFill>
              <a:schemeClr val="tx1"/>
            </a:solidFill>
            <a:round/>
            <a:headEnd/>
            <a:tailEnd/>
          </a:ln>
          <a:effectLst/>
        </p:spPr>
        <p:txBody>
          <a:bodyPr wrap="none" anchor="ctr"/>
          <a:lstStyle/>
          <a:p>
            <a:pPr>
              <a:lnSpc>
                <a:spcPct val="100000"/>
              </a:lnSpc>
            </a:pPr>
            <a:endParaRPr lang="en-US" sz="1600" dirty="0">
              <a:latin typeface="Calibri" pitchFamily="34" charset="0"/>
            </a:endParaRPr>
          </a:p>
        </p:txBody>
      </p:sp>
      <p:sp>
        <p:nvSpPr>
          <p:cNvPr id="58" name="Text Box 30"/>
          <p:cNvSpPr txBox="1">
            <a:spLocks noChangeArrowheads="1"/>
          </p:cNvSpPr>
          <p:nvPr/>
        </p:nvSpPr>
        <p:spPr bwMode="auto">
          <a:xfrm>
            <a:off x="7587946" y="3917860"/>
            <a:ext cx="1403654" cy="338554"/>
          </a:xfrm>
          <a:prstGeom prst="rect">
            <a:avLst/>
          </a:prstGeom>
          <a:noFill/>
          <a:ln w="25400">
            <a:noFill/>
            <a:miter lim="800000"/>
            <a:headEnd/>
            <a:tailEnd/>
          </a:ln>
          <a:effectLst/>
        </p:spPr>
        <p:txBody>
          <a:bodyPr wrap="none">
            <a:spAutoFit/>
          </a:bodyPr>
          <a:lstStyle/>
          <a:p>
            <a:pPr algn="l">
              <a:lnSpc>
                <a:spcPct val="100000"/>
              </a:lnSpc>
            </a:pPr>
            <a:r>
              <a:rPr lang="en-US" sz="1600" i="1" dirty="0">
                <a:latin typeface="Calibri" pitchFamily="34" charset="0"/>
              </a:rPr>
              <a:t>context switch</a:t>
            </a:r>
            <a:endParaRPr lang="en-US" sz="1600" dirty="0">
              <a:latin typeface="Calibri" pitchFamily="34" charset="0"/>
            </a:endParaRPr>
          </a:p>
        </p:txBody>
      </p:sp>
      <p:sp>
        <p:nvSpPr>
          <p:cNvPr id="59" name="Line 6"/>
          <p:cNvSpPr>
            <a:spLocks noChangeShapeType="1"/>
          </p:cNvSpPr>
          <p:nvPr/>
        </p:nvSpPr>
        <p:spPr bwMode="auto">
          <a:xfrm flipH="1">
            <a:off x="3539821" y="4303776"/>
            <a:ext cx="0" cy="420624"/>
          </a:xfrm>
          <a:prstGeom prst="line">
            <a:avLst/>
          </a:prstGeom>
          <a:noFill/>
          <a:ln w="25400">
            <a:solidFill>
              <a:srgbClr val="C00000"/>
            </a:solidFill>
            <a:round/>
            <a:headEnd/>
            <a:tailEnd type="triangle" w="med" len="med"/>
          </a:ln>
          <a:effectLst/>
        </p:spPr>
        <p:txBody>
          <a:bodyPr wrap="none" anchor="ctr"/>
          <a:lstStyle/>
          <a:p>
            <a:endParaRPr lang="en-US" dirty="0">
              <a:latin typeface="Calibri" pitchFamily="34" charset="0"/>
            </a:endParaRPr>
          </a:p>
        </p:txBody>
      </p:sp>
      <p:sp>
        <p:nvSpPr>
          <p:cNvPr id="60" name="Line 6"/>
          <p:cNvSpPr>
            <a:spLocks noChangeShapeType="1"/>
          </p:cNvSpPr>
          <p:nvPr/>
        </p:nvSpPr>
        <p:spPr bwMode="auto">
          <a:xfrm flipH="1">
            <a:off x="5140021" y="3465576"/>
            <a:ext cx="0" cy="420624"/>
          </a:xfrm>
          <a:prstGeom prst="line">
            <a:avLst/>
          </a:prstGeom>
          <a:noFill/>
          <a:ln w="25400">
            <a:solidFill>
              <a:schemeClr val="tx1"/>
            </a:solidFill>
            <a:round/>
            <a:headEnd/>
            <a:tailEnd type="triangle" w="med" len="med"/>
          </a:ln>
          <a:effectLst/>
        </p:spPr>
        <p:txBody>
          <a:bodyPr wrap="none" anchor="ctr"/>
          <a:lstStyle/>
          <a:p>
            <a:endParaRPr lang="en-US" dirty="0">
              <a:latin typeface="Calibri" pitchFamily="34" charset="0"/>
            </a:endParaRPr>
          </a:p>
        </p:txBody>
      </p:sp>
      <p:cxnSp>
        <p:nvCxnSpPr>
          <p:cNvPr id="61" name="Straight Arrow Connector 60"/>
          <p:cNvCxnSpPr>
            <a:stCxn id="48" idx="1"/>
            <a:endCxn id="60" idx="0"/>
          </p:cNvCxnSpPr>
          <p:nvPr/>
        </p:nvCxnSpPr>
        <p:spPr bwMode="auto">
          <a:xfrm rot="16200000" flipH="1">
            <a:off x="4123620" y="2449175"/>
            <a:ext cx="438952" cy="1593850"/>
          </a:xfrm>
          <a:prstGeom prst="straightConnector1">
            <a:avLst/>
          </a:prstGeom>
          <a:noFill/>
          <a:ln w="25400">
            <a:solidFill>
              <a:schemeClr val="tx1"/>
            </a:solidFill>
            <a:round/>
            <a:headEnd/>
            <a:tailEnd type="triangle" w="med" len="med"/>
          </a:ln>
          <a:effectLst/>
        </p:spPr>
      </p:cxnSp>
      <p:cxnSp>
        <p:nvCxnSpPr>
          <p:cNvPr id="62" name="Straight Arrow Connector 61"/>
          <p:cNvCxnSpPr>
            <a:stCxn id="60" idx="1"/>
            <a:endCxn id="59" idx="0"/>
          </p:cNvCxnSpPr>
          <p:nvPr/>
        </p:nvCxnSpPr>
        <p:spPr bwMode="auto">
          <a:xfrm rot="16200000" flipH="1" flipV="1">
            <a:off x="4131133" y="3294888"/>
            <a:ext cx="417576" cy="1600200"/>
          </a:xfrm>
          <a:prstGeom prst="straightConnector1">
            <a:avLst/>
          </a:prstGeom>
          <a:noFill/>
          <a:ln w="25400">
            <a:solidFill>
              <a:schemeClr val="tx1"/>
            </a:solidFill>
            <a:round/>
            <a:headEnd/>
            <a:tailEnd type="triangle" w="med" len="med"/>
          </a:ln>
          <a:effectLst/>
        </p:spPr>
      </p:cxnSp>
      <p:sp>
        <p:nvSpPr>
          <p:cNvPr id="31" name="Line 6"/>
          <p:cNvSpPr>
            <a:spLocks noChangeShapeType="1"/>
          </p:cNvSpPr>
          <p:nvPr/>
        </p:nvSpPr>
        <p:spPr bwMode="auto">
          <a:xfrm flipH="1">
            <a:off x="3538270" y="4724400"/>
            <a:ext cx="0" cy="420624"/>
          </a:xfrm>
          <a:prstGeom prst="line">
            <a:avLst/>
          </a:prstGeom>
          <a:noFill/>
          <a:ln w="254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32" name="Line 6"/>
          <p:cNvSpPr>
            <a:spLocks noChangeShapeType="1"/>
          </p:cNvSpPr>
          <p:nvPr/>
        </p:nvSpPr>
        <p:spPr bwMode="auto">
          <a:xfrm flipH="1">
            <a:off x="3538270" y="5141976"/>
            <a:ext cx="0" cy="420624"/>
          </a:xfrm>
          <a:prstGeom prst="line">
            <a:avLst/>
          </a:prstGeom>
          <a:noFill/>
          <a:ln w="254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33" name="Text Box 15"/>
          <p:cNvSpPr txBox="1">
            <a:spLocks noChangeArrowheads="1"/>
          </p:cNvSpPr>
          <p:nvPr/>
        </p:nvSpPr>
        <p:spPr bwMode="auto">
          <a:xfrm>
            <a:off x="5457541" y="4766846"/>
            <a:ext cx="1171859" cy="338554"/>
          </a:xfrm>
          <a:prstGeom prst="rect">
            <a:avLst/>
          </a:prstGeom>
          <a:noFill/>
          <a:ln w="25400">
            <a:noFill/>
            <a:miter lim="800000"/>
            <a:headEnd/>
            <a:tailEnd/>
          </a:ln>
          <a:effectLst/>
        </p:spPr>
        <p:txBody>
          <a:bodyPr wrap="none">
            <a:spAutoFit/>
          </a:bodyPr>
          <a:lstStyle/>
          <a:p>
            <a:pPr algn="l">
              <a:lnSpc>
                <a:spcPct val="100000"/>
              </a:lnSpc>
            </a:pPr>
            <a:r>
              <a:rPr lang="en-US" sz="1600" dirty="0">
                <a:latin typeface="Calibri" pitchFamily="34" charset="0"/>
              </a:rPr>
              <a:t>kernel code</a:t>
            </a:r>
          </a:p>
        </p:txBody>
      </p:sp>
      <p:sp>
        <p:nvSpPr>
          <p:cNvPr id="34" name="Text Box 14"/>
          <p:cNvSpPr txBox="1">
            <a:spLocks noChangeArrowheads="1"/>
          </p:cNvSpPr>
          <p:nvPr/>
        </p:nvSpPr>
        <p:spPr bwMode="auto">
          <a:xfrm>
            <a:off x="5474684" y="5181600"/>
            <a:ext cx="1611916" cy="338554"/>
          </a:xfrm>
          <a:prstGeom prst="rect">
            <a:avLst/>
          </a:prstGeom>
          <a:noFill/>
          <a:ln w="25400">
            <a:noFill/>
            <a:miter lim="800000"/>
            <a:headEnd/>
            <a:tailEnd/>
          </a:ln>
          <a:effectLst/>
        </p:spPr>
        <p:txBody>
          <a:bodyPr wrap="none">
            <a:spAutoFit/>
          </a:bodyPr>
          <a:lstStyle/>
          <a:p>
            <a:pPr algn="l">
              <a:lnSpc>
                <a:spcPct val="100000"/>
              </a:lnSpc>
            </a:pPr>
            <a:r>
              <a:rPr lang="en-US" sz="1600" dirty="0">
                <a:latin typeface="Calibri" pitchFamily="34" charset="0"/>
              </a:rPr>
              <a:t>user code (main)</a:t>
            </a:r>
          </a:p>
        </p:txBody>
      </p:sp>
      <p:sp>
        <p:nvSpPr>
          <p:cNvPr id="37" name="Text Box 36"/>
          <p:cNvSpPr txBox="1">
            <a:spLocks noChangeArrowheads="1"/>
          </p:cNvSpPr>
          <p:nvPr/>
        </p:nvSpPr>
        <p:spPr bwMode="auto">
          <a:xfrm>
            <a:off x="3130739" y="2709446"/>
            <a:ext cx="374461" cy="338554"/>
          </a:xfrm>
          <a:prstGeom prst="rect">
            <a:avLst/>
          </a:prstGeom>
          <a:noFill/>
          <a:ln w="19050">
            <a:noFill/>
            <a:miter lim="800000"/>
            <a:headEnd/>
            <a:tailEnd/>
          </a:ln>
          <a:effectLst/>
        </p:spPr>
        <p:txBody>
          <a:bodyPr wrap="none" lIns="45720" rIns="45720">
            <a:spAutoFit/>
          </a:bodyPr>
          <a:lstStyle/>
          <a:p>
            <a:r>
              <a:rPr lang="en-US" sz="1600" dirty="0" err="1">
                <a:latin typeface="Calibri" pitchFamily="34" charset="0"/>
              </a:rPr>
              <a:t>I</a:t>
            </a:r>
            <a:r>
              <a:rPr lang="en-US" sz="1600" baseline="-25000" dirty="0" err="1">
                <a:latin typeface="Calibri" pitchFamily="34" charset="0"/>
              </a:rPr>
              <a:t>curr</a:t>
            </a:r>
            <a:endParaRPr lang="en-US" sz="1600" baseline="-25000" dirty="0">
              <a:latin typeface="Calibri" pitchFamily="34" charset="0"/>
            </a:endParaRPr>
          </a:p>
        </p:txBody>
      </p:sp>
      <p:sp>
        <p:nvSpPr>
          <p:cNvPr id="38" name="Text Box 37"/>
          <p:cNvSpPr txBox="1">
            <a:spLocks noChangeArrowheads="1"/>
          </p:cNvSpPr>
          <p:nvPr/>
        </p:nvSpPr>
        <p:spPr bwMode="auto">
          <a:xfrm>
            <a:off x="3124200" y="5071646"/>
            <a:ext cx="397994" cy="338554"/>
          </a:xfrm>
          <a:prstGeom prst="rect">
            <a:avLst/>
          </a:prstGeom>
          <a:noFill/>
          <a:ln w="19050">
            <a:noFill/>
            <a:miter lim="800000"/>
            <a:headEnd/>
            <a:tailEnd/>
          </a:ln>
          <a:effectLst/>
        </p:spPr>
        <p:txBody>
          <a:bodyPr wrap="none" lIns="45720" rIns="45720">
            <a:spAutoFit/>
          </a:bodyPr>
          <a:lstStyle/>
          <a:p>
            <a:r>
              <a:rPr lang="en-US" sz="1600" dirty="0" err="1">
                <a:latin typeface="Calibri" pitchFamily="34" charset="0"/>
              </a:rPr>
              <a:t>I</a:t>
            </a:r>
            <a:r>
              <a:rPr lang="en-US" sz="1600" baseline="-25000" dirty="0" err="1">
                <a:latin typeface="Calibri" pitchFamily="34" charset="0"/>
              </a:rPr>
              <a:t>next</a:t>
            </a:r>
            <a:endParaRPr lang="en-US" sz="1600" baseline="-25000" dirty="0">
              <a:latin typeface="Calibri" pitchFamily="34" charset="0"/>
            </a:endParaRPr>
          </a:p>
        </p:txBody>
      </p:sp>
      <p:sp>
        <p:nvSpPr>
          <p:cNvPr id="39" name="Oval 38"/>
          <p:cNvSpPr/>
          <p:nvPr/>
        </p:nvSpPr>
        <p:spPr bwMode="auto">
          <a:xfrm>
            <a:off x="3505200" y="2977086"/>
            <a:ext cx="91440" cy="91440"/>
          </a:xfrm>
          <a:prstGeom prst="ellipse">
            <a:avLst/>
          </a:prstGeom>
          <a:solidFill>
            <a:schemeClr val="tx1"/>
          </a:solidFill>
          <a:ln w="25400" cap="flat" cmpd="sng" algn="ctr">
            <a:noFill/>
            <a:prstDash val="solid"/>
            <a:round/>
            <a:headEnd type="none" w="med" len="med"/>
            <a:tailEnd type="arrow" w="med" len="med"/>
          </a:ln>
          <a:effectLst/>
        </p:spPr>
        <p:txBody>
          <a:bodyPr rtlCol="0" anchor="ctr"/>
          <a:lstStyle/>
          <a:p>
            <a:pPr algn="ctr"/>
            <a:endParaRPr lang="en-US"/>
          </a:p>
        </p:txBody>
      </p:sp>
      <p:sp>
        <p:nvSpPr>
          <p:cNvPr id="40" name="Oval 39"/>
          <p:cNvSpPr/>
          <p:nvPr/>
        </p:nvSpPr>
        <p:spPr bwMode="auto">
          <a:xfrm>
            <a:off x="3489960" y="5122652"/>
            <a:ext cx="91440" cy="91440"/>
          </a:xfrm>
          <a:prstGeom prst="ellipse">
            <a:avLst/>
          </a:prstGeom>
          <a:solidFill>
            <a:schemeClr val="tx1"/>
          </a:solidFill>
          <a:ln w="25400" cap="flat" cmpd="sng" algn="ctr">
            <a:noFill/>
            <a:prstDash val="solid"/>
            <a:round/>
            <a:headEnd type="none" w="med" len="med"/>
            <a:tailEnd type="arrow" w="med" len="med"/>
          </a:ln>
          <a:effectLst/>
        </p:spPr>
        <p:txBody>
          <a:bodyPr rtlCol="0" anchor="ctr"/>
          <a:lstStyle/>
          <a:p>
            <a:pPr algn="ctr"/>
            <a:endParaRPr lang="en-US"/>
          </a:p>
        </p:txBody>
      </p:sp>
    </p:spTree>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Nested Signal Handlers	</a:t>
            </a:r>
          </a:p>
        </p:txBody>
      </p:sp>
      <p:sp>
        <p:nvSpPr>
          <p:cNvPr id="3" name="Content Placeholder 2"/>
          <p:cNvSpPr>
            <a:spLocks noGrp="1"/>
          </p:cNvSpPr>
          <p:nvPr>
            <p:ph idx="1"/>
          </p:nvPr>
        </p:nvSpPr>
        <p:spPr>
          <a:xfrm>
            <a:off x="396875" y="1362075"/>
            <a:ext cx="7896225" cy="619125"/>
          </a:xfrm>
        </p:spPr>
        <p:txBody>
          <a:bodyPr/>
          <a:lstStyle/>
          <a:p>
            <a:r>
              <a:rPr lang="en-US" dirty="0"/>
              <a:t>Handlers can be interrupted by other handlers</a:t>
            </a:r>
          </a:p>
        </p:txBody>
      </p:sp>
      <p:sp>
        <p:nvSpPr>
          <p:cNvPr id="4" name="Line 93"/>
          <p:cNvSpPr>
            <a:spLocks noChangeShapeType="1"/>
          </p:cNvSpPr>
          <p:nvPr/>
        </p:nvSpPr>
        <p:spPr bwMode="auto">
          <a:xfrm>
            <a:off x="2844290" y="2822565"/>
            <a:ext cx="0" cy="598488"/>
          </a:xfrm>
          <a:prstGeom prst="line">
            <a:avLst/>
          </a:prstGeom>
          <a:noFill/>
          <a:ln w="127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600"/>
          </a:p>
        </p:txBody>
      </p:sp>
      <p:sp>
        <p:nvSpPr>
          <p:cNvPr id="5" name="Line 94"/>
          <p:cNvSpPr>
            <a:spLocks noChangeShapeType="1"/>
          </p:cNvSpPr>
          <p:nvPr/>
        </p:nvSpPr>
        <p:spPr bwMode="auto">
          <a:xfrm>
            <a:off x="2850640" y="3427403"/>
            <a:ext cx="2400300" cy="0"/>
          </a:xfrm>
          <a:prstGeom prst="line">
            <a:avLst/>
          </a:prstGeom>
          <a:noFill/>
          <a:ln w="127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600"/>
          </a:p>
        </p:txBody>
      </p:sp>
      <p:sp>
        <p:nvSpPr>
          <p:cNvPr id="6" name="Line 96"/>
          <p:cNvSpPr>
            <a:spLocks noChangeShapeType="1"/>
          </p:cNvSpPr>
          <p:nvPr/>
        </p:nvSpPr>
        <p:spPr bwMode="auto">
          <a:xfrm flipH="1" flipV="1">
            <a:off x="5198533" y="4116924"/>
            <a:ext cx="2355340" cy="531795"/>
          </a:xfrm>
          <a:prstGeom prst="line">
            <a:avLst/>
          </a:prstGeom>
          <a:noFill/>
          <a:ln w="127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600"/>
          </a:p>
        </p:txBody>
      </p:sp>
      <p:sp>
        <p:nvSpPr>
          <p:cNvPr id="7" name="Line 97"/>
          <p:cNvSpPr>
            <a:spLocks noChangeShapeType="1"/>
          </p:cNvSpPr>
          <p:nvPr/>
        </p:nvSpPr>
        <p:spPr bwMode="auto">
          <a:xfrm>
            <a:off x="2845877" y="4108440"/>
            <a:ext cx="3175" cy="876300"/>
          </a:xfrm>
          <a:prstGeom prst="line">
            <a:avLst/>
          </a:prstGeom>
          <a:noFill/>
          <a:ln w="127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600"/>
          </a:p>
        </p:txBody>
      </p:sp>
      <p:sp>
        <p:nvSpPr>
          <p:cNvPr id="8" name="Rectangle 98"/>
          <p:cNvSpPr>
            <a:spLocks noChangeArrowheads="1"/>
          </p:cNvSpPr>
          <p:nvPr/>
        </p:nvSpPr>
        <p:spPr bwMode="auto">
          <a:xfrm>
            <a:off x="3033202" y="2825740"/>
            <a:ext cx="2051032" cy="582203"/>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lIns="90479" tIns="44446" rIns="90479" bIns="44446">
            <a:spAutoFit/>
          </a:bodyPr>
          <a:lstStyle/>
          <a:p>
            <a:r>
              <a:rPr lang="en-US" sz="1600" i="1" dirty="0">
                <a:latin typeface="Helvetica" charset="0"/>
              </a:rPr>
              <a:t>(2) Control passes to handler S</a:t>
            </a:r>
          </a:p>
        </p:txBody>
      </p:sp>
      <p:sp>
        <p:nvSpPr>
          <p:cNvPr id="9" name="Rectangle 99"/>
          <p:cNvSpPr>
            <a:spLocks noChangeArrowheads="1"/>
          </p:cNvSpPr>
          <p:nvPr/>
        </p:nvSpPr>
        <p:spPr bwMode="auto">
          <a:xfrm>
            <a:off x="2017189" y="2286000"/>
            <a:ext cx="1644643" cy="335981"/>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lIns="90479" tIns="44446" rIns="90479" bIns="44446">
            <a:spAutoFit/>
          </a:bodyPr>
          <a:lstStyle/>
          <a:p>
            <a:r>
              <a:rPr lang="en-US" sz="1600" i="1" dirty="0">
                <a:latin typeface="Helvetica" charset="0"/>
              </a:rPr>
              <a:t> Main program</a:t>
            </a:r>
          </a:p>
        </p:txBody>
      </p:sp>
      <p:sp>
        <p:nvSpPr>
          <p:cNvPr id="10" name="Rectangle 100"/>
          <p:cNvSpPr>
            <a:spLocks noChangeArrowheads="1"/>
          </p:cNvSpPr>
          <p:nvPr/>
        </p:nvSpPr>
        <p:spPr bwMode="auto">
          <a:xfrm>
            <a:off x="5612346" y="4571994"/>
            <a:ext cx="1478488" cy="828424"/>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lIns="90479" tIns="44446" rIns="90479" bIns="44446">
            <a:spAutoFit/>
          </a:bodyPr>
          <a:lstStyle/>
          <a:p>
            <a:r>
              <a:rPr lang="en-US" sz="1600" i="1" dirty="0">
                <a:latin typeface="Helvetica" charset="0"/>
              </a:rPr>
              <a:t>(5) Handler T</a:t>
            </a:r>
          </a:p>
          <a:p>
            <a:r>
              <a:rPr lang="en-US" sz="1600" i="1" dirty="0">
                <a:latin typeface="Helvetica" charset="0"/>
              </a:rPr>
              <a:t>returns to handler S</a:t>
            </a:r>
          </a:p>
        </p:txBody>
      </p:sp>
      <p:sp>
        <p:nvSpPr>
          <p:cNvPr id="11" name="Text Box 101"/>
          <p:cNvSpPr txBox="1">
            <a:spLocks noChangeArrowheads="1"/>
          </p:cNvSpPr>
          <p:nvPr/>
        </p:nvSpPr>
        <p:spPr bwMode="auto">
          <a:xfrm>
            <a:off x="2341052" y="3144828"/>
            <a:ext cx="547258" cy="338554"/>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l"/>
            <a:r>
              <a:rPr lang="en-US" sz="1600" i="1">
                <a:latin typeface="Helvetica" charset="0"/>
              </a:rPr>
              <a:t>I</a:t>
            </a:r>
            <a:r>
              <a:rPr lang="en-US" sz="1600" i="1" baseline="-25000">
                <a:latin typeface="Helvetica" charset="0"/>
              </a:rPr>
              <a:t>curr</a:t>
            </a:r>
            <a:endParaRPr lang="en-US" sz="1600" i="1">
              <a:latin typeface="Helvetica" charset="0"/>
            </a:endParaRPr>
          </a:p>
        </p:txBody>
      </p:sp>
      <p:sp>
        <p:nvSpPr>
          <p:cNvPr id="12" name="Text Box 102"/>
          <p:cNvSpPr txBox="1">
            <a:spLocks noChangeArrowheads="1"/>
          </p:cNvSpPr>
          <p:nvPr/>
        </p:nvSpPr>
        <p:spPr bwMode="auto">
          <a:xfrm>
            <a:off x="2341052" y="3849678"/>
            <a:ext cx="561066" cy="338554"/>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l"/>
            <a:r>
              <a:rPr lang="en-US" sz="1600" i="1" dirty="0" err="1">
                <a:latin typeface="Helvetica" charset="0"/>
              </a:rPr>
              <a:t>I</a:t>
            </a:r>
            <a:r>
              <a:rPr lang="en-US" sz="1600" i="1" baseline="-25000" dirty="0" err="1">
                <a:latin typeface="Helvetica" charset="0"/>
              </a:rPr>
              <a:t>next</a:t>
            </a:r>
            <a:endParaRPr lang="en-US" sz="1600" i="1" dirty="0">
              <a:latin typeface="Helvetica" charset="0"/>
            </a:endParaRPr>
          </a:p>
        </p:txBody>
      </p:sp>
      <p:sp>
        <p:nvSpPr>
          <p:cNvPr id="13" name="Rectangle 105"/>
          <p:cNvSpPr>
            <a:spLocks noChangeArrowheads="1"/>
          </p:cNvSpPr>
          <p:nvPr/>
        </p:nvSpPr>
        <p:spPr bwMode="auto">
          <a:xfrm>
            <a:off x="436033" y="3105157"/>
            <a:ext cx="1917701" cy="582203"/>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lIns="90479" tIns="44446" rIns="90479" bIns="44446">
            <a:spAutoFit/>
          </a:bodyPr>
          <a:lstStyle/>
          <a:p>
            <a:r>
              <a:rPr lang="en-US" sz="1600" i="1" dirty="0">
                <a:latin typeface="Helvetica" charset="0"/>
              </a:rPr>
              <a:t>(1) Program catches signal s</a:t>
            </a:r>
          </a:p>
        </p:txBody>
      </p:sp>
      <p:sp>
        <p:nvSpPr>
          <p:cNvPr id="14" name="Rectangle 99"/>
          <p:cNvSpPr>
            <a:spLocks noChangeArrowheads="1"/>
          </p:cNvSpPr>
          <p:nvPr/>
        </p:nvSpPr>
        <p:spPr bwMode="auto">
          <a:xfrm>
            <a:off x="4595290" y="2286000"/>
            <a:ext cx="1280576" cy="335981"/>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lIns="90479" tIns="44446" rIns="90479" bIns="44446">
            <a:spAutoFit/>
          </a:bodyPr>
          <a:lstStyle/>
          <a:p>
            <a:r>
              <a:rPr lang="en-US" sz="1600" i="1" dirty="0">
                <a:latin typeface="Helvetica" charset="0"/>
              </a:rPr>
              <a:t> Handler S</a:t>
            </a:r>
          </a:p>
        </p:txBody>
      </p:sp>
      <p:sp>
        <p:nvSpPr>
          <p:cNvPr id="15" name="Rectangle 99"/>
          <p:cNvSpPr>
            <a:spLocks noChangeArrowheads="1"/>
          </p:cNvSpPr>
          <p:nvPr/>
        </p:nvSpPr>
        <p:spPr bwMode="auto">
          <a:xfrm>
            <a:off x="6949024" y="2286000"/>
            <a:ext cx="1280576" cy="335981"/>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lIns="90479" tIns="44446" rIns="90479" bIns="44446">
            <a:spAutoFit/>
          </a:bodyPr>
          <a:lstStyle/>
          <a:p>
            <a:r>
              <a:rPr lang="en-US" sz="1600" i="1" dirty="0">
                <a:latin typeface="Helvetica" charset="0"/>
              </a:rPr>
              <a:t> Handler T</a:t>
            </a:r>
          </a:p>
        </p:txBody>
      </p:sp>
      <p:sp>
        <p:nvSpPr>
          <p:cNvPr id="16" name="Rectangle 105"/>
          <p:cNvSpPr>
            <a:spLocks noChangeArrowheads="1"/>
          </p:cNvSpPr>
          <p:nvPr/>
        </p:nvSpPr>
        <p:spPr bwMode="auto">
          <a:xfrm>
            <a:off x="3369734" y="3600457"/>
            <a:ext cx="1854200" cy="582203"/>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lIns="90479" tIns="44446" rIns="90479" bIns="44446">
            <a:spAutoFit/>
          </a:bodyPr>
          <a:lstStyle/>
          <a:p>
            <a:r>
              <a:rPr lang="en-US" sz="1600" i="1" dirty="0">
                <a:latin typeface="Helvetica" charset="0"/>
              </a:rPr>
              <a:t>(3) Program catches signal t</a:t>
            </a:r>
          </a:p>
        </p:txBody>
      </p:sp>
      <p:sp>
        <p:nvSpPr>
          <p:cNvPr id="17" name="Line 93"/>
          <p:cNvSpPr>
            <a:spLocks noChangeShapeType="1"/>
          </p:cNvSpPr>
          <p:nvPr/>
        </p:nvSpPr>
        <p:spPr bwMode="auto">
          <a:xfrm>
            <a:off x="5231890" y="3432165"/>
            <a:ext cx="0" cy="598488"/>
          </a:xfrm>
          <a:prstGeom prst="line">
            <a:avLst/>
          </a:prstGeom>
          <a:noFill/>
          <a:ln w="127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600"/>
          </a:p>
        </p:txBody>
      </p:sp>
      <p:sp>
        <p:nvSpPr>
          <p:cNvPr id="18" name="Line 94"/>
          <p:cNvSpPr>
            <a:spLocks noChangeShapeType="1"/>
          </p:cNvSpPr>
          <p:nvPr/>
        </p:nvSpPr>
        <p:spPr bwMode="auto">
          <a:xfrm>
            <a:off x="5225540" y="4024303"/>
            <a:ext cx="2400300" cy="0"/>
          </a:xfrm>
          <a:prstGeom prst="line">
            <a:avLst/>
          </a:prstGeom>
          <a:noFill/>
          <a:ln w="127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600"/>
          </a:p>
        </p:txBody>
      </p:sp>
      <p:sp>
        <p:nvSpPr>
          <p:cNvPr id="19" name="Rectangle 98"/>
          <p:cNvSpPr>
            <a:spLocks noChangeArrowheads="1"/>
          </p:cNvSpPr>
          <p:nvPr/>
        </p:nvSpPr>
        <p:spPr bwMode="auto">
          <a:xfrm>
            <a:off x="5357301" y="3409940"/>
            <a:ext cx="2114531" cy="582203"/>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lIns="90479" tIns="44446" rIns="90479" bIns="44446">
            <a:spAutoFit/>
          </a:bodyPr>
          <a:lstStyle/>
          <a:p>
            <a:r>
              <a:rPr lang="en-US" sz="1600" i="1" dirty="0">
                <a:latin typeface="Helvetica" charset="0"/>
              </a:rPr>
              <a:t>(4)  Control passes to handler T</a:t>
            </a:r>
          </a:p>
        </p:txBody>
      </p:sp>
      <p:sp>
        <p:nvSpPr>
          <p:cNvPr id="20" name="Line 93"/>
          <p:cNvSpPr>
            <a:spLocks noChangeShapeType="1"/>
          </p:cNvSpPr>
          <p:nvPr/>
        </p:nvSpPr>
        <p:spPr bwMode="auto">
          <a:xfrm>
            <a:off x="7606790" y="4079865"/>
            <a:ext cx="0" cy="598488"/>
          </a:xfrm>
          <a:prstGeom prst="line">
            <a:avLst/>
          </a:prstGeom>
          <a:noFill/>
          <a:ln w="127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600"/>
          </a:p>
        </p:txBody>
      </p:sp>
      <p:sp>
        <p:nvSpPr>
          <p:cNvPr id="21" name="Line 93"/>
          <p:cNvSpPr>
            <a:spLocks noChangeShapeType="1"/>
          </p:cNvSpPr>
          <p:nvPr/>
        </p:nvSpPr>
        <p:spPr bwMode="auto">
          <a:xfrm>
            <a:off x="5231890" y="4206865"/>
            <a:ext cx="0" cy="598488"/>
          </a:xfrm>
          <a:prstGeom prst="line">
            <a:avLst/>
          </a:prstGeom>
          <a:noFill/>
          <a:ln w="127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600"/>
          </a:p>
        </p:txBody>
      </p:sp>
      <p:sp>
        <p:nvSpPr>
          <p:cNvPr id="22" name="Line 96"/>
          <p:cNvSpPr>
            <a:spLocks noChangeShapeType="1"/>
          </p:cNvSpPr>
          <p:nvPr/>
        </p:nvSpPr>
        <p:spPr bwMode="auto">
          <a:xfrm flipH="1" flipV="1">
            <a:off x="2836333" y="4040723"/>
            <a:ext cx="2342640" cy="709595"/>
          </a:xfrm>
          <a:prstGeom prst="line">
            <a:avLst/>
          </a:prstGeom>
          <a:noFill/>
          <a:ln w="127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600"/>
          </a:p>
        </p:txBody>
      </p:sp>
      <p:sp>
        <p:nvSpPr>
          <p:cNvPr id="23" name="Rectangle 100"/>
          <p:cNvSpPr>
            <a:spLocks noChangeArrowheads="1"/>
          </p:cNvSpPr>
          <p:nvPr/>
        </p:nvSpPr>
        <p:spPr bwMode="auto">
          <a:xfrm>
            <a:off x="3529546" y="4698994"/>
            <a:ext cx="1478488" cy="1074645"/>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lIns="90479" tIns="44446" rIns="90479" bIns="44446">
            <a:spAutoFit/>
          </a:bodyPr>
          <a:lstStyle/>
          <a:p>
            <a:r>
              <a:rPr lang="en-US" sz="1600" i="1" dirty="0">
                <a:latin typeface="Helvetica" charset="0"/>
              </a:rPr>
              <a:t>(6) Handler S</a:t>
            </a:r>
          </a:p>
          <a:p>
            <a:r>
              <a:rPr lang="en-US" sz="1600" i="1" dirty="0">
                <a:latin typeface="Helvetica" charset="0"/>
              </a:rPr>
              <a:t>returns to main program</a:t>
            </a:r>
          </a:p>
        </p:txBody>
      </p:sp>
      <p:sp>
        <p:nvSpPr>
          <p:cNvPr id="24" name="Rectangle 105"/>
          <p:cNvSpPr>
            <a:spLocks noChangeArrowheads="1"/>
          </p:cNvSpPr>
          <p:nvPr/>
        </p:nvSpPr>
        <p:spPr bwMode="auto">
          <a:xfrm>
            <a:off x="436033" y="3930657"/>
            <a:ext cx="1917701" cy="582203"/>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lIns="90479" tIns="44446" rIns="90479" bIns="44446">
            <a:spAutoFit/>
          </a:bodyPr>
          <a:lstStyle/>
          <a:p>
            <a:r>
              <a:rPr lang="en-US" sz="1600" i="1" dirty="0">
                <a:latin typeface="Helvetica" charset="0"/>
              </a:rPr>
              <a:t>(7) Main program resumes </a:t>
            </a:r>
          </a:p>
        </p:txBody>
      </p:sp>
    </p:spTree>
    <p:extLst>
      <p:ext uri="{BB962C8B-B14F-4D97-AF65-F5344CB8AC3E}">
        <p14:creationId xmlns:p14="http://schemas.microsoft.com/office/powerpoint/2010/main" val="394459208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Blocking and Unblocking Signals	</a:t>
            </a:r>
          </a:p>
        </p:txBody>
      </p:sp>
      <p:sp>
        <p:nvSpPr>
          <p:cNvPr id="3" name="Content Placeholder 2"/>
          <p:cNvSpPr>
            <a:spLocks noGrp="1"/>
          </p:cNvSpPr>
          <p:nvPr>
            <p:ph idx="1"/>
          </p:nvPr>
        </p:nvSpPr>
        <p:spPr/>
        <p:txBody>
          <a:bodyPr/>
          <a:lstStyle/>
          <a:p>
            <a:r>
              <a:rPr lang="en-US" dirty="0"/>
              <a:t>Implicit blocking mechanism	</a:t>
            </a:r>
          </a:p>
          <a:p>
            <a:pPr lvl="1"/>
            <a:r>
              <a:rPr lang="en-US" dirty="0"/>
              <a:t>Kernel blocks any pending signals of type currently being handled</a:t>
            </a:r>
          </a:p>
          <a:p>
            <a:pPr lvl="1"/>
            <a:r>
              <a:rPr lang="en-US" dirty="0"/>
              <a:t>e.g., a SIGINT handler can’t be interrupted by another SIGINT</a:t>
            </a:r>
          </a:p>
          <a:p>
            <a:pPr marL="0" indent="0">
              <a:buNone/>
            </a:pPr>
            <a:endParaRPr lang="en-US" dirty="0"/>
          </a:p>
          <a:p>
            <a:r>
              <a:rPr lang="en-US" dirty="0"/>
              <a:t>Explicit blocking and unblocking mechanism</a:t>
            </a:r>
          </a:p>
          <a:p>
            <a:pPr lvl="1"/>
            <a:r>
              <a:rPr lang="en-US" dirty="0" err="1">
                <a:latin typeface="Courier New"/>
                <a:cs typeface="Courier New"/>
              </a:rPr>
              <a:t>sigprocmask</a:t>
            </a:r>
            <a:r>
              <a:rPr lang="en-US" dirty="0">
                <a:latin typeface="Courier New"/>
                <a:cs typeface="Courier New"/>
              </a:rPr>
              <a:t> </a:t>
            </a:r>
            <a:r>
              <a:rPr lang="en-US" dirty="0"/>
              <a:t>function</a:t>
            </a:r>
          </a:p>
          <a:p>
            <a:pPr lvl="1"/>
            <a:endParaRPr lang="en-US" dirty="0"/>
          </a:p>
          <a:p>
            <a:r>
              <a:rPr lang="en-US" dirty="0"/>
              <a:t>Supporting functions</a:t>
            </a:r>
          </a:p>
          <a:p>
            <a:pPr lvl="1"/>
            <a:r>
              <a:rPr lang="en-US" dirty="0" err="1">
                <a:latin typeface="Courier New"/>
                <a:cs typeface="Courier New"/>
              </a:rPr>
              <a:t>sigemptyset</a:t>
            </a:r>
            <a:r>
              <a:rPr lang="en-US" dirty="0"/>
              <a:t> – Create empty set</a:t>
            </a:r>
          </a:p>
          <a:p>
            <a:pPr lvl="1"/>
            <a:r>
              <a:rPr lang="en-US" dirty="0" err="1">
                <a:latin typeface="Courier New"/>
                <a:cs typeface="Courier New"/>
              </a:rPr>
              <a:t>sigfillset</a:t>
            </a:r>
            <a:r>
              <a:rPr lang="en-US" dirty="0">
                <a:latin typeface="Courier New"/>
                <a:cs typeface="Courier New"/>
              </a:rPr>
              <a:t> </a:t>
            </a:r>
            <a:r>
              <a:rPr lang="en-US" dirty="0"/>
              <a:t>– Add every signal number to set</a:t>
            </a:r>
          </a:p>
          <a:p>
            <a:pPr lvl="1"/>
            <a:r>
              <a:rPr lang="en-US" dirty="0" err="1">
                <a:latin typeface="Courier New"/>
                <a:cs typeface="Courier New"/>
              </a:rPr>
              <a:t>sigaddset</a:t>
            </a:r>
            <a:r>
              <a:rPr lang="en-US" dirty="0"/>
              <a:t> – Add signal number to set</a:t>
            </a:r>
          </a:p>
          <a:p>
            <a:pPr lvl="1"/>
            <a:r>
              <a:rPr lang="en-US" dirty="0" err="1">
                <a:latin typeface="Courier New"/>
                <a:cs typeface="Courier New"/>
              </a:rPr>
              <a:t>sigdelset</a:t>
            </a:r>
            <a:r>
              <a:rPr lang="en-US" dirty="0"/>
              <a:t> – Delete signal number from set</a:t>
            </a:r>
          </a:p>
          <a:p>
            <a:pPr lvl="1"/>
            <a:endParaRPr lang="en-US" dirty="0"/>
          </a:p>
        </p:txBody>
      </p:sp>
    </p:spTree>
    <p:extLst>
      <p:ext uri="{BB962C8B-B14F-4D97-AF65-F5344CB8AC3E}">
        <p14:creationId xmlns:p14="http://schemas.microsoft.com/office/powerpoint/2010/main" val="8313581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019" y="435678"/>
            <a:ext cx="6119982" cy="762000"/>
          </a:xfrm>
        </p:spPr>
        <p:txBody>
          <a:bodyPr/>
          <a:lstStyle/>
          <a:p>
            <a:r>
              <a:rPr lang="en-US" dirty="0"/>
              <a:t>Temporarily Blocking Signals</a:t>
            </a:r>
          </a:p>
        </p:txBody>
      </p:sp>
      <p:sp>
        <p:nvSpPr>
          <p:cNvPr id="4" name="Text Box 4"/>
          <p:cNvSpPr txBox="1">
            <a:spLocks noChangeArrowheads="1"/>
          </p:cNvSpPr>
          <p:nvPr/>
        </p:nvSpPr>
        <p:spPr bwMode="auto">
          <a:xfrm>
            <a:off x="457200" y="1828800"/>
            <a:ext cx="8153400" cy="3293209"/>
          </a:xfrm>
          <a:prstGeom prst="rect">
            <a:avLst/>
          </a:prstGeom>
          <a:solidFill>
            <a:srgbClr val="F6F5BD"/>
          </a:solidFill>
          <a:ln w="3175">
            <a:solidFill>
              <a:schemeClr val="tx1"/>
            </a:solidFill>
            <a:miter lim="800000"/>
            <a:headEnd/>
            <a:tailEnd/>
          </a:ln>
          <a:effectLst/>
        </p:spPr>
        <p:txBody>
          <a:bodyPr wrap="square">
            <a:spAutoFit/>
          </a:bodyPr>
          <a:lstStyle/>
          <a:p>
            <a:r>
              <a:rPr lang="en-US" sz="1400" dirty="0">
                <a:solidFill>
                  <a:srgbClr val="000000"/>
                </a:solidFill>
                <a:latin typeface="Courier New"/>
                <a:cs typeface="Courier New"/>
              </a:rPr>
              <a:t> </a:t>
            </a:r>
            <a:r>
              <a:rPr lang="en-US" sz="1600" dirty="0">
                <a:solidFill>
                  <a:srgbClr val="000000"/>
                </a:solidFill>
                <a:latin typeface="Courier New"/>
                <a:cs typeface="Courier New"/>
              </a:rPr>
              <a:t>   </a:t>
            </a:r>
            <a:r>
              <a:rPr lang="en-US" sz="1600" dirty="0" err="1">
                <a:solidFill>
                  <a:srgbClr val="2D961E"/>
                </a:solidFill>
                <a:latin typeface="Courier New"/>
                <a:cs typeface="Courier New"/>
              </a:rPr>
              <a:t>sigset_t</a:t>
            </a:r>
            <a:r>
              <a:rPr lang="en-US" sz="1600" dirty="0">
                <a:solidFill>
                  <a:srgbClr val="000000"/>
                </a:solidFill>
                <a:latin typeface="Courier New"/>
                <a:cs typeface="Courier New"/>
              </a:rPr>
              <a:t> </a:t>
            </a:r>
            <a:r>
              <a:rPr lang="en-US" sz="1600" dirty="0">
                <a:solidFill>
                  <a:srgbClr val="C1651C"/>
                </a:solidFill>
                <a:latin typeface="Courier New"/>
                <a:cs typeface="Courier New"/>
              </a:rPr>
              <a:t>mask</a:t>
            </a:r>
            <a:r>
              <a:rPr lang="en-US" sz="1600" dirty="0">
                <a:solidFill>
                  <a:srgbClr val="000000"/>
                </a:solidFill>
                <a:latin typeface="Courier New"/>
                <a:cs typeface="Courier New"/>
              </a:rPr>
              <a:t>, </a:t>
            </a:r>
            <a:r>
              <a:rPr lang="en-US" sz="1600" dirty="0" err="1">
                <a:solidFill>
                  <a:srgbClr val="C1651C"/>
                </a:solidFill>
                <a:latin typeface="Courier New"/>
                <a:cs typeface="Courier New"/>
              </a:rPr>
              <a:t>prev_mask</a:t>
            </a:r>
            <a:r>
              <a:rPr lang="en-US" sz="1600" dirty="0">
                <a:solidFill>
                  <a:srgbClr val="000000"/>
                </a:solidFill>
                <a:latin typeface="Courier New"/>
                <a:cs typeface="Courier New"/>
              </a:rPr>
              <a:t>;</a:t>
            </a:r>
          </a:p>
          <a:p>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sigemptyset</a:t>
            </a:r>
            <a:r>
              <a:rPr lang="en-US" sz="1600" dirty="0">
                <a:solidFill>
                  <a:srgbClr val="000000"/>
                </a:solidFill>
                <a:latin typeface="Courier New"/>
                <a:cs typeface="Courier New"/>
              </a:rPr>
              <a:t>(&amp;mask);</a:t>
            </a: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sigaddset</a:t>
            </a:r>
            <a:r>
              <a:rPr lang="en-US" sz="1600" dirty="0">
                <a:solidFill>
                  <a:srgbClr val="000000"/>
                </a:solidFill>
                <a:latin typeface="Courier New"/>
                <a:cs typeface="Courier New"/>
              </a:rPr>
              <a:t>(&amp;mask, SIGINT);</a:t>
            </a:r>
          </a:p>
          <a:p>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a:solidFill>
                  <a:srgbClr val="CB2418"/>
                </a:solidFill>
                <a:latin typeface="Courier New"/>
                <a:cs typeface="Courier New"/>
              </a:rPr>
              <a:t>/* Block SIGINT and save previous blocked set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sigprocmask</a:t>
            </a:r>
            <a:r>
              <a:rPr lang="en-US" sz="1600" dirty="0">
                <a:solidFill>
                  <a:srgbClr val="000000"/>
                </a:solidFill>
                <a:latin typeface="Courier New"/>
                <a:cs typeface="Courier New"/>
              </a:rPr>
              <a:t>(SIG_BLOCK, &amp;mask, &amp;</a:t>
            </a:r>
            <a:r>
              <a:rPr lang="en-US" sz="1600" dirty="0" err="1">
                <a:solidFill>
                  <a:srgbClr val="000000"/>
                </a:solidFill>
                <a:latin typeface="Courier New"/>
                <a:cs typeface="Courier New"/>
              </a:rPr>
              <a:t>prev_mask</a:t>
            </a:r>
            <a:r>
              <a:rPr lang="en-US" sz="1600" dirty="0">
                <a:solidFill>
                  <a:srgbClr val="000000"/>
                </a:solidFill>
                <a:latin typeface="Courier New"/>
                <a:cs typeface="Courier New"/>
              </a:rPr>
              <a:t>);</a:t>
            </a:r>
          </a:p>
          <a:p>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a:solidFill>
                  <a:schemeClr val="accent6">
                    <a:lumMod val="60000"/>
                    <a:lumOff val="40000"/>
                  </a:schemeClr>
                </a:solidFill>
                <a:latin typeface="Courier New"/>
                <a:cs typeface="Courier New"/>
              </a:rPr>
              <a:t>/* Code region that will not be interrupted by SIGINT */</a:t>
            </a:r>
          </a:p>
          <a:p>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a:solidFill>
                  <a:srgbClr val="CB2418"/>
                </a:solidFill>
                <a:latin typeface="Courier New"/>
                <a:cs typeface="Courier New"/>
              </a:rPr>
              <a:t>/* Restore previous blocked set, unblocking SIGINT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sigprocmask</a:t>
            </a:r>
            <a:r>
              <a:rPr lang="en-US" sz="1600" dirty="0">
                <a:solidFill>
                  <a:srgbClr val="000000"/>
                </a:solidFill>
                <a:latin typeface="Courier New"/>
                <a:cs typeface="Courier New"/>
              </a:rPr>
              <a:t>(SIG_SETMASK, &amp;</a:t>
            </a:r>
            <a:r>
              <a:rPr lang="en-US" sz="1600" dirty="0" err="1">
                <a:solidFill>
                  <a:srgbClr val="000000"/>
                </a:solidFill>
                <a:latin typeface="Courier New"/>
                <a:cs typeface="Courier New"/>
              </a:rPr>
              <a:t>prev_mask</a:t>
            </a:r>
            <a:r>
              <a:rPr lang="en-US" sz="1600" dirty="0">
                <a:solidFill>
                  <a:srgbClr val="000000"/>
                </a:solidFill>
                <a:latin typeface="Courier New"/>
                <a:cs typeface="Courier New"/>
              </a:rPr>
              <a:t>, </a:t>
            </a:r>
            <a:r>
              <a:rPr lang="en-US" sz="1600" dirty="0">
                <a:solidFill>
                  <a:srgbClr val="2C9290"/>
                </a:solidFill>
                <a:latin typeface="Courier New"/>
                <a:cs typeface="Courier New"/>
              </a:rPr>
              <a:t>NULL</a:t>
            </a:r>
            <a:r>
              <a:rPr lang="en-US" sz="1600" dirty="0">
                <a:solidFill>
                  <a:srgbClr val="000000"/>
                </a:solidFill>
                <a:latin typeface="Courier New"/>
                <a:cs typeface="Courier New"/>
              </a:rPr>
              <a:t>);</a:t>
            </a:r>
          </a:p>
          <a:p>
            <a:endParaRPr lang="en-US" sz="1600" dirty="0">
              <a:solidFill>
                <a:srgbClr val="000000"/>
              </a:solidFill>
              <a:latin typeface="Courier New"/>
              <a:cs typeface="Courier New"/>
            </a:endParaRPr>
          </a:p>
        </p:txBody>
      </p:sp>
      <p:sp>
        <p:nvSpPr>
          <p:cNvPr id="3" name="TextBox 2"/>
          <p:cNvSpPr txBox="1"/>
          <p:nvPr/>
        </p:nvSpPr>
        <p:spPr>
          <a:xfrm rot="16200000">
            <a:off x="513666" y="3448735"/>
            <a:ext cx="838200" cy="646331"/>
          </a:xfrm>
          <a:prstGeom prst="rect">
            <a:avLst/>
          </a:prstGeom>
          <a:noFill/>
        </p:spPr>
        <p:txBody>
          <a:bodyPr wrap="square" rtlCol="0">
            <a:spAutoFit/>
          </a:bodyPr>
          <a:lstStyle/>
          <a:p>
            <a:r>
              <a:rPr lang="en-US" sz="3600" dirty="0">
                <a:latin typeface="Calibri" pitchFamily="34" charset="0"/>
              </a:rPr>
              <a:t>…</a:t>
            </a:r>
          </a:p>
        </p:txBody>
      </p:sp>
    </p:spTree>
    <p:extLst>
      <p:ext uri="{BB962C8B-B14F-4D97-AF65-F5344CB8AC3E}">
        <p14:creationId xmlns:p14="http://schemas.microsoft.com/office/powerpoint/2010/main" val="24569877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5794" name="Rectangle 1026"/>
          <p:cNvSpPr>
            <a:spLocks noGrp="1" noChangeArrowheads="1"/>
          </p:cNvSpPr>
          <p:nvPr>
            <p:ph type="title"/>
          </p:nvPr>
        </p:nvSpPr>
        <p:spPr/>
        <p:txBody>
          <a:bodyPr/>
          <a:lstStyle/>
          <a:p>
            <a:r>
              <a:rPr lang="en-US"/>
              <a:t>ECF Exists at All Levels of a System</a:t>
            </a:r>
            <a:endParaRPr lang="en-US" dirty="0"/>
          </a:p>
        </p:txBody>
      </p:sp>
      <p:sp>
        <p:nvSpPr>
          <p:cNvPr id="545795" name="Rectangle 1027"/>
          <p:cNvSpPr>
            <a:spLocks noGrp="1" noChangeArrowheads="1"/>
          </p:cNvSpPr>
          <p:nvPr>
            <p:ph type="body" idx="1"/>
          </p:nvPr>
        </p:nvSpPr>
        <p:spPr>
          <a:xfrm>
            <a:off x="396875" y="1285875"/>
            <a:ext cx="7896225" cy="4972050"/>
          </a:xfrm>
        </p:spPr>
        <p:txBody>
          <a:bodyPr/>
          <a:lstStyle/>
          <a:p>
            <a:r>
              <a:rPr lang="en-US" dirty="0"/>
              <a:t>Exceptions</a:t>
            </a:r>
          </a:p>
          <a:p>
            <a:pPr lvl="1"/>
            <a:r>
              <a:rPr lang="en-US" dirty="0"/>
              <a:t>Hardware and operating system kernel software</a:t>
            </a:r>
          </a:p>
          <a:p>
            <a:r>
              <a:rPr lang="en-US" dirty="0"/>
              <a:t>Process Context Switch</a:t>
            </a:r>
          </a:p>
          <a:p>
            <a:pPr lvl="1"/>
            <a:r>
              <a:rPr lang="en-US" dirty="0"/>
              <a:t>Hardware timer and kernel software</a:t>
            </a:r>
          </a:p>
          <a:p>
            <a:r>
              <a:rPr lang="en-US" dirty="0"/>
              <a:t>Signals</a:t>
            </a:r>
          </a:p>
          <a:p>
            <a:pPr lvl="1"/>
            <a:r>
              <a:rPr lang="en-US" dirty="0"/>
              <a:t>Kernel software and application software</a:t>
            </a:r>
          </a:p>
          <a:p>
            <a:r>
              <a:rPr lang="en-US" dirty="0"/>
              <a:t>Nonlocal jumps</a:t>
            </a:r>
          </a:p>
          <a:p>
            <a:pPr lvl="1"/>
            <a:r>
              <a:rPr lang="en-US" dirty="0"/>
              <a:t>Application code</a:t>
            </a:r>
          </a:p>
        </p:txBody>
      </p:sp>
      <p:sp>
        <p:nvSpPr>
          <p:cNvPr id="545797" name="AutoShape 1029"/>
          <p:cNvSpPr>
            <a:spLocks/>
          </p:cNvSpPr>
          <p:nvPr/>
        </p:nvSpPr>
        <p:spPr bwMode="auto">
          <a:xfrm>
            <a:off x="6239933" y="1481435"/>
            <a:ext cx="228600" cy="1295400"/>
          </a:xfrm>
          <a:prstGeom prst="rightBrace">
            <a:avLst>
              <a:gd name="adj1" fmla="val 104167"/>
              <a:gd name="adj2" fmla="val 50000"/>
            </a:avLst>
          </a:prstGeom>
          <a:noFill/>
          <a:ln w="19050">
            <a:solidFill>
              <a:schemeClr val="tx2"/>
            </a:solidFill>
            <a:round/>
            <a:headEnd/>
            <a:tailEnd type="none" w="sm" len="sm"/>
          </a:ln>
          <a:effectLst/>
        </p:spPr>
        <p:txBody>
          <a:bodyPr wrap="square" lIns="45720" rIns="45720" anchor="ctr">
            <a:spAutoFit/>
          </a:bodyPr>
          <a:lstStyle/>
          <a:p>
            <a:endParaRPr lang="en-US" dirty="0">
              <a:latin typeface="Calibri" pitchFamily="34" charset="0"/>
            </a:endParaRPr>
          </a:p>
        </p:txBody>
      </p:sp>
      <p:sp>
        <p:nvSpPr>
          <p:cNvPr id="545798" name="Text Box 1030"/>
          <p:cNvSpPr txBox="1">
            <a:spLocks noChangeArrowheads="1"/>
          </p:cNvSpPr>
          <p:nvPr/>
        </p:nvSpPr>
        <p:spPr bwMode="auto">
          <a:xfrm>
            <a:off x="6480490" y="1900535"/>
            <a:ext cx="2206310" cy="461665"/>
          </a:xfrm>
          <a:prstGeom prst="rect">
            <a:avLst/>
          </a:prstGeom>
          <a:noFill/>
          <a:ln w="19050">
            <a:noFill/>
            <a:miter lim="800000"/>
            <a:headEnd/>
            <a:tailEnd type="none" w="sm" len="sm"/>
          </a:ln>
          <a:effectLst/>
        </p:spPr>
        <p:txBody>
          <a:bodyPr wrap="none" lIns="45720" rIns="45720">
            <a:spAutoFit/>
          </a:bodyPr>
          <a:lstStyle/>
          <a:p>
            <a:r>
              <a:rPr lang="en-US" b="1" dirty="0">
                <a:latin typeface="Calibri" pitchFamily="34" charset="0"/>
              </a:rPr>
              <a:t>Previous Lecture</a:t>
            </a:r>
          </a:p>
        </p:txBody>
      </p:sp>
      <p:sp>
        <p:nvSpPr>
          <p:cNvPr id="8" name="AutoShape 1029"/>
          <p:cNvSpPr>
            <a:spLocks/>
          </p:cNvSpPr>
          <p:nvPr/>
        </p:nvSpPr>
        <p:spPr bwMode="auto">
          <a:xfrm>
            <a:off x="6248399" y="3124200"/>
            <a:ext cx="220133" cy="533400"/>
          </a:xfrm>
          <a:prstGeom prst="rightBrace">
            <a:avLst>
              <a:gd name="adj1" fmla="val 104167"/>
              <a:gd name="adj2" fmla="val 50000"/>
            </a:avLst>
          </a:prstGeom>
          <a:noFill/>
          <a:ln w="19050">
            <a:solidFill>
              <a:schemeClr val="tx2"/>
            </a:solidFill>
            <a:round/>
            <a:headEnd/>
            <a:tailEnd type="none" w="sm" len="sm"/>
          </a:ln>
          <a:effectLst/>
        </p:spPr>
        <p:txBody>
          <a:bodyPr wrap="square" lIns="45720" rIns="45720" anchor="ctr">
            <a:spAutoFit/>
          </a:bodyPr>
          <a:lstStyle/>
          <a:p>
            <a:endParaRPr lang="en-US" dirty="0">
              <a:latin typeface="Calibri" pitchFamily="34" charset="0"/>
            </a:endParaRPr>
          </a:p>
        </p:txBody>
      </p:sp>
      <p:sp>
        <p:nvSpPr>
          <p:cNvPr id="9" name="Text Box 1030"/>
          <p:cNvSpPr txBox="1">
            <a:spLocks noChangeArrowheads="1"/>
          </p:cNvSpPr>
          <p:nvPr/>
        </p:nvSpPr>
        <p:spPr bwMode="auto">
          <a:xfrm>
            <a:off x="6477000" y="3119735"/>
            <a:ext cx="1624547" cy="461665"/>
          </a:xfrm>
          <a:prstGeom prst="rect">
            <a:avLst/>
          </a:prstGeom>
          <a:noFill/>
          <a:ln w="19050">
            <a:noFill/>
            <a:miter lim="800000"/>
            <a:headEnd/>
            <a:tailEnd type="none" w="sm" len="sm"/>
          </a:ln>
          <a:effectLst/>
        </p:spPr>
        <p:txBody>
          <a:bodyPr wrap="none" lIns="45720" rIns="45720">
            <a:spAutoFit/>
          </a:bodyPr>
          <a:lstStyle/>
          <a:p>
            <a:r>
              <a:rPr lang="en-US" b="1" dirty="0">
                <a:latin typeface="Calibri" pitchFamily="34" charset="0"/>
              </a:rPr>
              <a:t>This Lecture</a:t>
            </a:r>
          </a:p>
        </p:txBody>
      </p:sp>
      <p:sp>
        <p:nvSpPr>
          <p:cNvPr id="11" name="Text Box 1030"/>
          <p:cNvSpPr txBox="1">
            <a:spLocks noChangeArrowheads="1"/>
          </p:cNvSpPr>
          <p:nvPr/>
        </p:nvSpPr>
        <p:spPr bwMode="auto">
          <a:xfrm>
            <a:off x="6477000" y="3664803"/>
            <a:ext cx="2632241" cy="830997"/>
          </a:xfrm>
          <a:prstGeom prst="rect">
            <a:avLst/>
          </a:prstGeom>
          <a:noFill/>
          <a:ln w="19050">
            <a:noFill/>
            <a:miter lim="800000"/>
            <a:headEnd/>
            <a:tailEnd type="none" w="sm" len="sm"/>
          </a:ln>
          <a:effectLst/>
        </p:spPr>
        <p:txBody>
          <a:bodyPr wrap="none" lIns="45720" rIns="45720">
            <a:spAutoFit/>
          </a:bodyPr>
          <a:lstStyle/>
          <a:p>
            <a:r>
              <a:rPr lang="en-US" b="1" dirty="0">
                <a:latin typeface="Calibri" pitchFamily="34" charset="0"/>
              </a:rPr>
              <a:t>Textbook and </a:t>
            </a:r>
          </a:p>
          <a:p>
            <a:r>
              <a:rPr lang="en-US" dirty="0">
                <a:latin typeface="Calibri" pitchFamily="34" charset="0"/>
              </a:rPr>
              <a:t>supplemental slides</a:t>
            </a:r>
            <a:endParaRPr lang="en-US" b="1" dirty="0">
              <a:latin typeface="Calibri" pitchFamily="34" charset="0"/>
            </a:endParaRPr>
          </a:p>
        </p:txBody>
      </p:sp>
      <p:sp>
        <p:nvSpPr>
          <p:cNvPr id="12" name="AutoShape 1029"/>
          <p:cNvSpPr>
            <a:spLocks/>
          </p:cNvSpPr>
          <p:nvPr/>
        </p:nvSpPr>
        <p:spPr bwMode="auto">
          <a:xfrm>
            <a:off x="6248399" y="3771900"/>
            <a:ext cx="220133" cy="533400"/>
          </a:xfrm>
          <a:prstGeom prst="rightBrace">
            <a:avLst>
              <a:gd name="adj1" fmla="val 104167"/>
              <a:gd name="adj2" fmla="val 50000"/>
            </a:avLst>
          </a:prstGeom>
          <a:noFill/>
          <a:ln w="19050">
            <a:solidFill>
              <a:schemeClr val="tx2"/>
            </a:solidFill>
            <a:round/>
            <a:headEnd/>
            <a:tailEnd type="none" w="sm" len="sm"/>
          </a:ln>
          <a:effectLst/>
        </p:spPr>
        <p:txBody>
          <a:bodyPr wrap="square" lIns="45720" rIns="45720" anchor="ctr">
            <a:spAutoFit/>
          </a:bodyPr>
          <a:lstStyle/>
          <a:p>
            <a:endParaRPr lang="en-US" dirty="0">
              <a:latin typeface="Calibri" pitchFamily="34" charset="0"/>
            </a:endParaRPr>
          </a:p>
        </p:txBody>
      </p:sp>
    </p:spTree>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Safe Signal Handling</a:t>
            </a:r>
          </a:p>
        </p:txBody>
      </p:sp>
      <p:sp>
        <p:nvSpPr>
          <p:cNvPr id="3" name="Content Placeholder 2"/>
          <p:cNvSpPr>
            <a:spLocks noGrp="1"/>
          </p:cNvSpPr>
          <p:nvPr>
            <p:ph idx="1"/>
          </p:nvPr>
        </p:nvSpPr>
        <p:spPr>
          <a:xfrm>
            <a:off x="381000" y="1362075"/>
            <a:ext cx="7896225" cy="4972050"/>
          </a:xfrm>
        </p:spPr>
        <p:txBody>
          <a:bodyPr/>
          <a:lstStyle/>
          <a:p>
            <a:r>
              <a:rPr lang="en-US" dirty="0"/>
              <a:t>Handlers are tricky because they are concurrent with main program and share the same global data structures</a:t>
            </a:r>
          </a:p>
          <a:p>
            <a:pPr lvl="1"/>
            <a:r>
              <a:rPr lang="en-US" dirty="0"/>
              <a:t>Shared data structures can become corrupted.</a:t>
            </a:r>
          </a:p>
          <a:p>
            <a:pPr lvl="1"/>
            <a:endParaRPr lang="en-US" dirty="0"/>
          </a:p>
          <a:p>
            <a:r>
              <a:rPr lang="en-US" dirty="0"/>
              <a:t>We’ll explore concurrency issues later in the term</a:t>
            </a:r>
          </a:p>
          <a:p>
            <a:pPr marL="457200" lvl="1" indent="0">
              <a:buNone/>
            </a:pPr>
            <a:endParaRPr lang="en-US" dirty="0"/>
          </a:p>
          <a:p>
            <a:r>
              <a:rPr lang="en-US" dirty="0"/>
              <a:t>For now here are some guidelines to help you avoid trouble.</a:t>
            </a:r>
          </a:p>
        </p:txBody>
      </p:sp>
    </p:spTree>
    <p:extLst>
      <p:ext uri="{BB962C8B-B14F-4D97-AF65-F5344CB8AC3E}">
        <p14:creationId xmlns:p14="http://schemas.microsoft.com/office/powerpoint/2010/main" val="186107005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018" y="304800"/>
            <a:ext cx="7592093" cy="762000"/>
          </a:xfrm>
        </p:spPr>
        <p:txBody>
          <a:bodyPr/>
          <a:lstStyle/>
          <a:p>
            <a:r>
              <a:rPr lang="en-US" dirty="0"/>
              <a:t>Guidelines for Writing Safe Handlers	</a:t>
            </a:r>
          </a:p>
        </p:txBody>
      </p:sp>
      <p:sp>
        <p:nvSpPr>
          <p:cNvPr id="3" name="Content Placeholder 2"/>
          <p:cNvSpPr>
            <a:spLocks noGrp="1"/>
          </p:cNvSpPr>
          <p:nvPr>
            <p:ph idx="1"/>
          </p:nvPr>
        </p:nvSpPr>
        <p:spPr>
          <a:xfrm>
            <a:off x="396875" y="1219200"/>
            <a:ext cx="8442325" cy="5267325"/>
          </a:xfrm>
        </p:spPr>
        <p:txBody>
          <a:bodyPr>
            <a:normAutofit lnSpcReduction="10000"/>
          </a:bodyPr>
          <a:lstStyle/>
          <a:p>
            <a:r>
              <a:rPr lang="en-US" dirty="0"/>
              <a:t>G0: Keep your handlers as simple as possible</a:t>
            </a:r>
          </a:p>
          <a:p>
            <a:pPr lvl="1"/>
            <a:r>
              <a:rPr lang="en-US" dirty="0"/>
              <a:t>e.g., set a global flag and return</a:t>
            </a:r>
          </a:p>
          <a:p>
            <a:r>
              <a:rPr lang="en-US" dirty="0"/>
              <a:t>G1: Call only </a:t>
            </a:r>
            <a:r>
              <a:rPr lang="en-US" dirty="0" err="1"/>
              <a:t>async</a:t>
            </a:r>
            <a:r>
              <a:rPr lang="en-US" dirty="0"/>
              <a:t>-signal-safe functions in your handlers</a:t>
            </a:r>
          </a:p>
          <a:p>
            <a:pPr lvl="1"/>
            <a:r>
              <a:rPr lang="en-US" dirty="0" err="1">
                <a:latin typeface="Courier New"/>
                <a:cs typeface="Courier New"/>
              </a:rPr>
              <a:t>printf</a:t>
            </a:r>
            <a:r>
              <a:rPr lang="en-US" dirty="0">
                <a:latin typeface="Courier New"/>
                <a:cs typeface="Courier New"/>
              </a:rPr>
              <a:t>, </a:t>
            </a:r>
            <a:r>
              <a:rPr lang="en-US" dirty="0" err="1">
                <a:latin typeface="Courier New"/>
                <a:cs typeface="Courier New"/>
              </a:rPr>
              <a:t>sprintf</a:t>
            </a:r>
            <a:r>
              <a:rPr lang="en-US" dirty="0"/>
              <a:t>,  </a:t>
            </a:r>
            <a:r>
              <a:rPr lang="en-US" dirty="0" err="1">
                <a:latin typeface="Courier New"/>
                <a:cs typeface="Courier New"/>
              </a:rPr>
              <a:t>malloc</a:t>
            </a:r>
            <a:r>
              <a:rPr lang="en-US" dirty="0"/>
              <a:t>, and </a:t>
            </a:r>
            <a:r>
              <a:rPr lang="en-US" dirty="0">
                <a:latin typeface="Courier New"/>
                <a:cs typeface="Courier New"/>
              </a:rPr>
              <a:t>exit</a:t>
            </a:r>
            <a:r>
              <a:rPr lang="en-US" dirty="0"/>
              <a:t> are not safe!</a:t>
            </a:r>
          </a:p>
          <a:p>
            <a:r>
              <a:rPr lang="en-US" dirty="0"/>
              <a:t>G2: Save and restore </a:t>
            </a:r>
            <a:r>
              <a:rPr lang="en-US" dirty="0" err="1">
                <a:latin typeface="Courier New"/>
                <a:cs typeface="Courier New"/>
              </a:rPr>
              <a:t>errno</a:t>
            </a:r>
            <a:r>
              <a:rPr lang="en-US" dirty="0"/>
              <a:t> on entry and exit</a:t>
            </a:r>
          </a:p>
          <a:p>
            <a:pPr lvl="1"/>
            <a:r>
              <a:rPr lang="en-US" dirty="0"/>
              <a:t>So that other handlers don’t overwrite your value of </a:t>
            </a:r>
            <a:r>
              <a:rPr lang="en-US" dirty="0" err="1">
                <a:latin typeface="Courier New"/>
                <a:cs typeface="Courier New"/>
              </a:rPr>
              <a:t>errno</a:t>
            </a:r>
            <a:r>
              <a:rPr lang="en-US" dirty="0"/>
              <a:t>	</a:t>
            </a:r>
          </a:p>
          <a:p>
            <a:r>
              <a:rPr lang="en-US" dirty="0"/>
              <a:t>G3: Protect accesses to shared data structures by temporarily blocking all signals</a:t>
            </a:r>
          </a:p>
          <a:p>
            <a:pPr lvl="1"/>
            <a:r>
              <a:rPr lang="en-US" dirty="0"/>
              <a:t>To prevent possible corruption</a:t>
            </a:r>
          </a:p>
          <a:p>
            <a:r>
              <a:rPr lang="en-US" dirty="0"/>
              <a:t>G4: Declare global variables as </a:t>
            </a:r>
            <a:r>
              <a:rPr lang="en-US" dirty="0">
                <a:latin typeface="Courier New"/>
                <a:cs typeface="Courier New"/>
              </a:rPr>
              <a:t>volatile</a:t>
            </a:r>
          </a:p>
          <a:p>
            <a:pPr lvl="1"/>
            <a:r>
              <a:rPr lang="en-US" dirty="0">
                <a:latin typeface="+mn-lt"/>
                <a:cs typeface="Courier New"/>
              </a:rPr>
              <a:t>To prevent compiler from storing them in a register</a:t>
            </a:r>
          </a:p>
          <a:p>
            <a:r>
              <a:rPr lang="en-US" dirty="0">
                <a:latin typeface="+mn-lt"/>
                <a:cs typeface="Courier New"/>
              </a:rPr>
              <a:t>G5: Declare global flags as </a:t>
            </a:r>
            <a:r>
              <a:rPr lang="en-US" dirty="0">
                <a:latin typeface="Courier New"/>
                <a:cs typeface="Courier New"/>
              </a:rPr>
              <a:t>volatile </a:t>
            </a:r>
            <a:r>
              <a:rPr lang="en-US" dirty="0" err="1">
                <a:latin typeface="Courier New"/>
                <a:cs typeface="Courier New"/>
              </a:rPr>
              <a:t>sig_atomic_t</a:t>
            </a:r>
            <a:endParaRPr lang="en-US" dirty="0">
              <a:latin typeface="Courier New"/>
              <a:cs typeface="Courier New"/>
            </a:endParaRPr>
          </a:p>
          <a:p>
            <a:pPr lvl="1"/>
            <a:r>
              <a:rPr lang="en-US" i="1" dirty="0">
                <a:latin typeface="+mn-lt"/>
                <a:cs typeface="Courier New"/>
              </a:rPr>
              <a:t>flag</a:t>
            </a:r>
            <a:r>
              <a:rPr lang="en-US" dirty="0">
                <a:latin typeface="+mn-lt"/>
                <a:cs typeface="Courier New"/>
              </a:rPr>
              <a:t>: variable that is only read or written (e.g. flag = 1, not flag++)</a:t>
            </a:r>
          </a:p>
          <a:p>
            <a:pPr lvl="1"/>
            <a:r>
              <a:rPr lang="en-US" dirty="0">
                <a:latin typeface="+mn-lt"/>
                <a:cs typeface="Courier New"/>
              </a:rPr>
              <a:t>Flag declared this way does not need to be protected  like other </a:t>
            </a:r>
            <a:r>
              <a:rPr lang="en-US" dirty="0" err="1">
                <a:latin typeface="+mn-lt"/>
                <a:cs typeface="Courier New"/>
              </a:rPr>
              <a:t>globals</a:t>
            </a:r>
            <a:endParaRPr lang="en-US" dirty="0">
              <a:latin typeface="+mn-lt"/>
              <a:cs typeface="Courier New"/>
            </a:endParaRPr>
          </a:p>
        </p:txBody>
      </p:sp>
    </p:spTree>
    <p:extLst>
      <p:ext uri="{BB962C8B-B14F-4D97-AF65-F5344CB8AC3E}">
        <p14:creationId xmlns:p14="http://schemas.microsoft.com/office/powerpoint/2010/main" val="2875142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1" end="11"/>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Async</a:t>
            </a:r>
            <a:r>
              <a:rPr lang="en-US" dirty="0"/>
              <a:t>-Signal-Safety	</a:t>
            </a:r>
          </a:p>
        </p:txBody>
      </p:sp>
      <p:sp>
        <p:nvSpPr>
          <p:cNvPr id="3" name="Content Placeholder 2"/>
          <p:cNvSpPr>
            <a:spLocks noGrp="1"/>
          </p:cNvSpPr>
          <p:nvPr>
            <p:ph idx="1"/>
          </p:nvPr>
        </p:nvSpPr>
        <p:spPr>
          <a:xfrm>
            <a:off x="396875" y="1362075"/>
            <a:ext cx="8670925" cy="3743325"/>
          </a:xfrm>
        </p:spPr>
        <p:txBody>
          <a:bodyPr/>
          <a:lstStyle/>
          <a:p>
            <a:r>
              <a:rPr lang="en-US" dirty="0">
                <a:latin typeface="Calibri"/>
                <a:cs typeface="Calibri"/>
              </a:rPr>
              <a:t>Function is </a:t>
            </a:r>
            <a:r>
              <a:rPr lang="en-US" i="1" dirty="0" err="1">
                <a:solidFill>
                  <a:srgbClr val="990000"/>
                </a:solidFill>
                <a:latin typeface="Calibri"/>
                <a:cs typeface="Calibri"/>
              </a:rPr>
              <a:t>async</a:t>
            </a:r>
            <a:r>
              <a:rPr lang="en-US" i="1" dirty="0">
                <a:solidFill>
                  <a:srgbClr val="990000"/>
                </a:solidFill>
                <a:latin typeface="Calibri"/>
                <a:cs typeface="Calibri"/>
              </a:rPr>
              <a:t>-signal-safe </a:t>
            </a:r>
            <a:r>
              <a:rPr lang="en-US" dirty="0">
                <a:latin typeface="Calibri"/>
                <a:cs typeface="Calibri"/>
              </a:rPr>
              <a:t>if either reentrant (e.g., all variables stored on stack frame, CS:APP3e 12.7.2) or non-interruptible by signals</a:t>
            </a:r>
          </a:p>
          <a:p>
            <a:r>
              <a:rPr lang="en-US" dirty="0" err="1">
                <a:latin typeface="Calibri"/>
                <a:cs typeface="Calibri"/>
              </a:rPr>
              <a:t>Posix</a:t>
            </a:r>
            <a:r>
              <a:rPr lang="en-US" dirty="0">
                <a:latin typeface="Calibri"/>
                <a:cs typeface="Calibri"/>
              </a:rPr>
              <a:t> guarantees 117 functions to be </a:t>
            </a:r>
            <a:r>
              <a:rPr lang="en-US" dirty="0" err="1">
                <a:latin typeface="Calibri"/>
                <a:cs typeface="Calibri"/>
              </a:rPr>
              <a:t>async</a:t>
            </a:r>
            <a:r>
              <a:rPr lang="en-US" dirty="0">
                <a:latin typeface="Calibri"/>
                <a:cs typeface="Calibri"/>
              </a:rPr>
              <a:t>-signal-safe </a:t>
            </a:r>
          </a:p>
          <a:p>
            <a:pPr lvl="1"/>
            <a:r>
              <a:rPr lang="en-US" dirty="0">
                <a:latin typeface="Calibri"/>
                <a:cs typeface="Calibri"/>
              </a:rPr>
              <a:t>Source: “</a:t>
            </a:r>
            <a:r>
              <a:rPr lang="en-US" dirty="0">
                <a:latin typeface="Courier New"/>
                <a:cs typeface="Courier New"/>
              </a:rPr>
              <a:t>man 7 signal-safety</a:t>
            </a:r>
            <a:r>
              <a:rPr lang="en-US" dirty="0">
                <a:latin typeface="Calibri"/>
                <a:cs typeface="Calibri"/>
              </a:rPr>
              <a:t>”</a:t>
            </a:r>
          </a:p>
          <a:p>
            <a:pPr lvl="1"/>
            <a:r>
              <a:rPr lang="en-US" dirty="0">
                <a:latin typeface="+mn-lt"/>
                <a:cs typeface="Courier New"/>
              </a:rPr>
              <a:t>Popular functions on the list:</a:t>
            </a:r>
          </a:p>
          <a:p>
            <a:pPr lvl="2"/>
            <a:r>
              <a:rPr lang="en-US" dirty="0">
                <a:latin typeface="Courier New"/>
                <a:cs typeface="Courier New"/>
              </a:rPr>
              <a:t>_exit, write, wait, </a:t>
            </a:r>
            <a:r>
              <a:rPr lang="en-US" dirty="0" err="1">
                <a:latin typeface="Courier New"/>
                <a:cs typeface="Courier New"/>
              </a:rPr>
              <a:t>waitpid</a:t>
            </a:r>
            <a:r>
              <a:rPr lang="en-US" dirty="0">
                <a:latin typeface="Courier New"/>
                <a:cs typeface="Courier New"/>
              </a:rPr>
              <a:t>, sleep, kill</a:t>
            </a:r>
          </a:p>
          <a:p>
            <a:pPr lvl="1"/>
            <a:r>
              <a:rPr lang="en-US" dirty="0">
                <a:latin typeface="+mn-lt"/>
                <a:cs typeface="Courier New"/>
              </a:rPr>
              <a:t>Popular functions that are </a:t>
            </a:r>
            <a:r>
              <a:rPr lang="en-US" b="1" dirty="0">
                <a:solidFill>
                  <a:srgbClr val="FF0000"/>
                </a:solidFill>
                <a:latin typeface="+mn-lt"/>
                <a:cs typeface="Courier New"/>
              </a:rPr>
              <a:t>not</a:t>
            </a:r>
            <a:r>
              <a:rPr lang="en-US" dirty="0">
                <a:latin typeface="+mn-lt"/>
                <a:cs typeface="Courier New"/>
              </a:rPr>
              <a:t> on the list:</a:t>
            </a:r>
          </a:p>
          <a:p>
            <a:pPr lvl="2"/>
            <a:r>
              <a:rPr lang="en-US" dirty="0" err="1">
                <a:latin typeface="Courier New"/>
                <a:cs typeface="Courier New"/>
              </a:rPr>
              <a:t>printf</a:t>
            </a:r>
            <a:r>
              <a:rPr lang="en-US" dirty="0">
                <a:latin typeface="+mn-lt"/>
                <a:cs typeface="Courier New"/>
              </a:rPr>
              <a:t>,  </a:t>
            </a:r>
            <a:r>
              <a:rPr lang="en-US" dirty="0" err="1">
                <a:latin typeface="Courier New"/>
                <a:cs typeface="Courier New"/>
              </a:rPr>
              <a:t>sprintf</a:t>
            </a:r>
            <a:r>
              <a:rPr lang="en-US" dirty="0">
                <a:latin typeface="+mn-lt"/>
                <a:cs typeface="Courier New"/>
              </a:rPr>
              <a:t>,</a:t>
            </a:r>
            <a:r>
              <a:rPr lang="en-US" dirty="0">
                <a:latin typeface="Courier New"/>
                <a:cs typeface="Courier New"/>
              </a:rPr>
              <a:t> </a:t>
            </a:r>
            <a:r>
              <a:rPr lang="en-US" dirty="0" err="1">
                <a:latin typeface="Courier New"/>
                <a:cs typeface="Courier New"/>
              </a:rPr>
              <a:t>malloc</a:t>
            </a:r>
            <a:r>
              <a:rPr lang="en-US" dirty="0">
                <a:latin typeface="Courier New"/>
                <a:cs typeface="Courier New"/>
              </a:rPr>
              <a:t>, exit </a:t>
            </a:r>
          </a:p>
          <a:p>
            <a:pPr lvl="2"/>
            <a:r>
              <a:rPr lang="en-US" dirty="0">
                <a:latin typeface="Calibri"/>
                <a:cs typeface="Calibri"/>
              </a:rPr>
              <a:t>Unfortunate fact: </a:t>
            </a:r>
            <a:r>
              <a:rPr lang="en-US" dirty="0">
                <a:latin typeface="Courier New"/>
                <a:cs typeface="Courier New"/>
              </a:rPr>
              <a:t>write</a:t>
            </a:r>
            <a:r>
              <a:rPr lang="en-US" dirty="0">
                <a:latin typeface="Calibri"/>
                <a:cs typeface="Calibri"/>
              </a:rPr>
              <a:t> is the only </a:t>
            </a:r>
            <a:r>
              <a:rPr lang="en-US" dirty="0" err="1">
                <a:latin typeface="Calibri"/>
                <a:cs typeface="Calibri"/>
              </a:rPr>
              <a:t>async</a:t>
            </a:r>
            <a:r>
              <a:rPr lang="en-US" dirty="0">
                <a:latin typeface="Calibri"/>
                <a:cs typeface="Calibri"/>
              </a:rPr>
              <a:t>-signal-safe output function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018" y="435678"/>
            <a:ext cx="8177382" cy="762000"/>
          </a:xfrm>
        </p:spPr>
        <p:txBody>
          <a:bodyPr/>
          <a:lstStyle/>
          <a:p>
            <a:r>
              <a:rPr lang="en-US" dirty="0"/>
              <a:t>Safe Formatted Output: Option #1</a:t>
            </a:r>
          </a:p>
        </p:txBody>
      </p:sp>
      <p:sp>
        <p:nvSpPr>
          <p:cNvPr id="3" name="Content Placeholder 2"/>
          <p:cNvSpPr>
            <a:spLocks noGrp="1"/>
          </p:cNvSpPr>
          <p:nvPr>
            <p:ph idx="1"/>
          </p:nvPr>
        </p:nvSpPr>
        <p:spPr>
          <a:xfrm>
            <a:off x="396875" y="1143000"/>
            <a:ext cx="8345006" cy="2057400"/>
          </a:xfrm>
        </p:spPr>
        <p:txBody>
          <a:bodyPr/>
          <a:lstStyle/>
          <a:p>
            <a:r>
              <a:rPr lang="en-US" dirty="0"/>
              <a:t>Use the reentrant SIO (Safe I/O library) from </a:t>
            </a:r>
            <a:r>
              <a:rPr lang="en-US" dirty="0" err="1">
                <a:latin typeface="Courier New"/>
                <a:cs typeface="Courier New"/>
              </a:rPr>
              <a:t>csapp.c</a:t>
            </a:r>
            <a:r>
              <a:rPr lang="en-US" dirty="0"/>
              <a:t> in your handlers</a:t>
            </a:r>
          </a:p>
          <a:p>
            <a:pPr lvl="1"/>
            <a:r>
              <a:rPr lang="en-US" dirty="0" err="1">
                <a:latin typeface="Courier New"/>
                <a:cs typeface="Courier New"/>
              </a:rPr>
              <a:t>ssize_t</a:t>
            </a:r>
            <a:r>
              <a:rPr lang="en-US" dirty="0">
                <a:latin typeface="Courier New"/>
                <a:cs typeface="Courier New"/>
              </a:rPr>
              <a:t> </a:t>
            </a:r>
            <a:r>
              <a:rPr lang="en-US" dirty="0" err="1">
                <a:latin typeface="Courier New"/>
                <a:cs typeface="Courier New"/>
              </a:rPr>
              <a:t>sio_puts</a:t>
            </a:r>
            <a:r>
              <a:rPr lang="en-US" dirty="0">
                <a:latin typeface="Courier New"/>
                <a:cs typeface="Courier New"/>
              </a:rPr>
              <a:t>(char s[]) /* Put string */</a:t>
            </a:r>
          </a:p>
          <a:p>
            <a:pPr lvl="1"/>
            <a:r>
              <a:rPr lang="en-US" dirty="0" err="1">
                <a:latin typeface="Courier New"/>
                <a:cs typeface="Courier New"/>
              </a:rPr>
              <a:t>ssize_t</a:t>
            </a:r>
            <a:r>
              <a:rPr lang="en-US" dirty="0">
                <a:latin typeface="Courier New"/>
                <a:cs typeface="Courier New"/>
              </a:rPr>
              <a:t> </a:t>
            </a:r>
            <a:r>
              <a:rPr lang="en-US" dirty="0" err="1">
                <a:latin typeface="Courier New"/>
                <a:cs typeface="Courier New"/>
              </a:rPr>
              <a:t>sio_putl</a:t>
            </a:r>
            <a:r>
              <a:rPr lang="en-US" dirty="0">
                <a:latin typeface="Courier New"/>
                <a:cs typeface="Courier New"/>
              </a:rPr>
              <a:t>(long v)   /* Put long */</a:t>
            </a:r>
          </a:p>
          <a:p>
            <a:pPr lvl="1"/>
            <a:r>
              <a:rPr lang="en-US" dirty="0">
                <a:latin typeface="Courier New"/>
                <a:cs typeface="Courier New"/>
              </a:rPr>
              <a:t>void </a:t>
            </a:r>
            <a:r>
              <a:rPr lang="en-US" dirty="0" err="1">
                <a:latin typeface="Courier New"/>
                <a:cs typeface="Courier New"/>
              </a:rPr>
              <a:t>sio_error</a:t>
            </a:r>
            <a:r>
              <a:rPr lang="en-US" dirty="0">
                <a:latin typeface="Courier New"/>
                <a:cs typeface="Courier New"/>
              </a:rPr>
              <a:t>(char s[])   /* Put </a:t>
            </a:r>
            <a:r>
              <a:rPr lang="en-US" dirty="0" err="1">
                <a:latin typeface="Courier New"/>
                <a:cs typeface="Courier New"/>
              </a:rPr>
              <a:t>msg</a:t>
            </a:r>
            <a:r>
              <a:rPr lang="en-US" dirty="0">
                <a:latin typeface="Courier New"/>
                <a:cs typeface="Courier New"/>
              </a:rPr>
              <a:t> &amp; exit */</a:t>
            </a:r>
          </a:p>
        </p:txBody>
      </p:sp>
      <p:sp>
        <p:nvSpPr>
          <p:cNvPr id="7" name="Text Box 4"/>
          <p:cNvSpPr txBox="1">
            <a:spLocks noChangeArrowheads="1"/>
          </p:cNvSpPr>
          <p:nvPr/>
        </p:nvSpPr>
        <p:spPr bwMode="auto">
          <a:xfrm>
            <a:off x="275119" y="3581400"/>
            <a:ext cx="8466761" cy="2819400"/>
          </a:xfrm>
          <a:prstGeom prst="rect">
            <a:avLst/>
          </a:prstGeom>
          <a:solidFill>
            <a:srgbClr val="F6F5BD"/>
          </a:solidFill>
          <a:ln w="3175">
            <a:solidFill>
              <a:schemeClr val="tx1"/>
            </a:solidFill>
            <a:miter lim="800000"/>
            <a:headEnd/>
            <a:tailEnd/>
          </a:ln>
          <a:effectLst/>
        </p:spPr>
        <p:txBody>
          <a:bodyPr wrap="square">
            <a:noAutofit/>
          </a:bodyPr>
          <a:lstStyle/>
          <a:p>
            <a:r>
              <a:rPr lang="en-US" sz="1800" dirty="0">
                <a:solidFill>
                  <a:srgbClr val="2D961E"/>
                </a:solidFill>
                <a:latin typeface="Courier New"/>
                <a:cs typeface="Courier New"/>
              </a:rPr>
              <a:t>void</a:t>
            </a:r>
            <a:r>
              <a:rPr lang="en-US" sz="1800" dirty="0">
                <a:solidFill>
                  <a:srgbClr val="000000"/>
                </a:solidFill>
                <a:latin typeface="Courier New"/>
                <a:cs typeface="Courier New"/>
              </a:rPr>
              <a:t> </a:t>
            </a:r>
            <a:r>
              <a:rPr lang="en-US" sz="1800" dirty="0" err="1">
                <a:solidFill>
                  <a:srgbClr val="4A00FF"/>
                </a:solidFill>
                <a:latin typeface="Courier New"/>
                <a:cs typeface="Courier New"/>
              </a:rPr>
              <a:t>sigint_handler</a:t>
            </a:r>
            <a:r>
              <a:rPr lang="en-US" sz="1800" dirty="0">
                <a:solidFill>
                  <a:srgbClr val="000000"/>
                </a:solidFill>
                <a:latin typeface="Courier New"/>
                <a:cs typeface="Courier New"/>
              </a:rPr>
              <a:t>(</a:t>
            </a:r>
            <a:r>
              <a:rPr lang="en-US" sz="1800" dirty="0" err="1">
                <a:solidFill>
                  <a:srgbClr val="2D961E"/>
                </a:solidFill>
                <a:latin typeface="Courier New"/>
                <a:cs typeface="Courier New"/>
              </a:rPr>
              <a:t>int</a:t>
            </a:r>
            <a:r>
              <a:rPr lang="en-US" sz="1800" dirty="0">
                <a:solidFill>
                  <a:srgbClr val="000000"/>
                </a:solidFill>
                <a:latin typeface="Courier New"/>
                <a:cs typeface="Courier New"/>
              </a:rPr>
              <a:t> </a:t>
            </a:r>
            <a:r>
              <a:rPr lang="en-US" sz="1800" dirty="0">
                <a:solidFill>
                  <a:srgbClr val="C1651C"/>
                </a:solidFill>
                <a:latin typeface="Courier New"/>
                <a:cs typeface="Courier New"/>
              </a:rPr>
              <a:t>sig</a:t>
            </a:r>
            <a:r>
              <a:rPr lang="en-US" sz="1800" dirty="0">
                <a:solidFill>
                  <a:srgbClr val="000000"/>
                </a:solidFill>
                <a:latin typeface="Courier New"/>
                <a:cs typeface="Courier New"/>
              </a:rPr>
              <a:t>) </a:t>
            </a:r>
            <a:r>
              <a:rPr lang="en-US" sz="1800" dirty="0">
                <a:solidFill>
                  <a:srgbClr val="CB2418"/>
                </a:solidFill>
                <a:latin typeface="Courier New"/>
                <a:cs typeface="Courier New"/>
              </a:rPr>
              <a:t>/* Safe SIGINT handler */</a:t>
            </a:r>
            <a:endParaRPr lang="en-US" sz="1800" dirty="0">
              <a:solidFill>
                <a:srgbClr val="000000"/>
              </a:solidFill>
              <a:latin typeface="Courier New"/>
              <a:cs typeface="Courier New"/>
            </a:endParaRPr>
          </a:p>
          <a:p>
            <a:r>
              <a:rPr lang="en-US" sz="1800" dirty="0">
                <a:solidFill>
                  <a:srgbClr val="000000"/>
                </a:solidFill>
                <a:latin typeface="Courier New"/>
                <a:cs typeface="Courier New"/>
              </a:rPr>
              <a:t>{</a:t>
            </a:r>
          </a:p>
          <a:p>
            <a:r>
              <a:rPr lang="en-US" sz="1800" dirty="0">
                <a:solidFill>
                  <a:srgbClr val="000000"/>
                </a:solidFill>
                <a:latin typeface="Courier New"/>
                <a:cs typeface="Courier New"/>
              </a:rPr>
              <a:t>    </a:t>
            </a:r>
            <a:r>
              <a:rPr lang="en-US" sz="1800" dirty="0" err="1">
                <a:solidFill>
                  <a:srgbClr val="000000"/>
                </a:solidFill>
                <a:latin typeface="Courier New"/>
                <a:cs typeface="Courier New"/>
              </a:rPr>
              <a:t>sio_puts</a:t>
            </a:r>
            <a:r>
              <a:rPr lang="en-US" sz="1800" dirty="0">
                <a:solidFill>
                  <a:srgbClr val="000000"/>
                </a:solidFill>
                <a:latin typeface="Courier New"/>
                <a:cs typeface="Courier New"/>
              </a:rPr>
              <a:t>(</a:t>
            </a:r>
            <a:r>
              <a:rPr lang="en-US" sz="1800" dirty="0">
                <a:solidFill>
                  <a:srgbClr val="9D206F"/>
                </a:solidFill>
                <a:latin typeface="Courier New"/>
                <a:cs typeface="Courier New"/>
              </a:rPr>
              <a:t>"So you think you can stop the bomb</a:t>
            </a:r>
            <a:r>
              <a:rPr lang="en-US" sz="1800" dirty="0">
                <a:solidFill>
                  <a:srgbClr val="AF3782"/>
                </a:solidFill>
                <a:latin typeface="Courier New" panose="02070309020205020404" pitchFamily="49" charset="0"/>
                <a:cs typeface="Courier New" panose="02070309020205020404" pitchFamily="49" charset="0"/>
              </a:rPr>
              <a:t>"</a:t>
            </a:r>
            <a:endParaRPr lang="en-US" sz="1800" dirty="0">
              <a:solidFill>
                <a:srgbClr val="9D206F"/>
              </a:solidFill>
              <a:latin typeface="Courier New"/>
              <a:cs typeface="Courier New"/>
            </a:endParaRPr>
          </a:p>
          <a:p>
            <a:r>
              <a:rPr lang="en-US" sz="1800" dirty="0">
                <a:solidFill>
                  <a:srgbClr val="9D206F"/>
                </a:solidFill>
                <a:latin typeface="Courier New"/>
                <a:cs typeface="Courier New"/>
              </a:rPr>
              <a:t>             </a:t>
            </a:r>
            <a:r>
              <a:rPr lang="en-US" sz="1800" dirty="0">
                <a:solidFill>
                  <a:srgbClr val="AF3782"/>
                </a:solidFill>
                <a:latin typeface="Courier New" panose="02070309020205020404" pitchFamily="49" charset="0"/>
                <a:cs typeface="Courier New" panose="02070309020205020404" pitchFamily="49" charset="0"/>
              </a:rPr>
              <a:t>"</a:t>
            </a:r>
            <a:r>
              <a:rPr lang="en-US" sz="1800" dirty="0">
                <a:solidFill>
                  <a:srgbClr val="9D206F"/>
                </a:solidFill>
                <a:latin typeface="Courier New"/>
                <a:cs typeface="Courier New"/>
              </a:rPr>
              <a:t> with ctrl-c, do you?\n"</a:t>
            </a:r>
            <a:r>
              <a:rPr lang="en-US" sz="1800" dirty="0">
                <a:solidFill>
                  <a:srgbClr val="000000"/>
                </a:solidFill>
                <a:latin typeface="Courier New"/>
                <a:cs typeface="Courier New"/>
              </a:rPr>
              <a:t>);</a:t>
            </a:r>
          </a:p>
          <a:p>
            <a:r>
              <a:rPr lang="nl-NL" sz="1800" dirty="0">
                <a:solidFill>
                  <a:srgbClr val="000000"/>
                </a:solidFill>
                <a:latin typeface="Courier New"/>
                <a:cs typeface="Courier New"/>
              </a:rPr>
              <a:t>    sleep(2);</a:t>
            </a:r>
          </a:p>
          <a:p>
            <a:r>
              <a:rPr lang="de-DE" sz="1800" dirty="0">
                <a:solidFill>
                  <a:srgbClr val="000000"/>
                </a:solidFill>
                <a:latin typeface="Courier New"/>
                <a:cs typeface="Courier New"/>
              </a:rPr>
              <a:t>    </a:t>
            </a:r>
            <a:r>
              <a:rPr lang="de-DE" sz="1800" dirty="0" err="1">
                <a:solidFill>
                  <a:srgbClr val="000000"/>
                </a:solidFill>
                <a:latin typeface="Courier New"/>
                <a:cs typeface="Courier New"/>
              </a:rPr>
              <a:t>sio_puts</a:t>
            </a:r>
            <a:r>
              <a:rPr lang="de-DE" sz="1800" dirty="0">
                <a:solidFill>
                  <a:srgbClr val="000000"/>
                </a:solidFill>
                <a:latin typeface="Courier New"/>
                <a:cs typeface="Courier New"/>
              </a:rPr>
              <a:t>(</a:t>
            </a:r>
            <a:r>
              <a:rPr lang="de-DE" sz="1800" dirty="0">
                <a:solidFill>
                  <a:srgbClr val="9D206F"/>
                </a:solidFill>
                <a:latin typeface="Courier New"/>
                <a:cs typeface="Courier New"/>
              </a:rPr>
              <a:t>"</a:t>
            </a:r>
            <a:r>
              <a:rPr lang="de-DE" sz="1800" dirty="0" err="1">
                <a:solidFill>
                  <a:srgbClr val="9D206F"/>
                </a:solidFill>
                <a:latin typeface="Courier New"/>
                <a:cs typeface="Courier New"/>
              </a:rPr>
              <a:t>Well</a:t>
            </a:r>
            <a:r>
              <a:rPr lang="de-DE" sz="1800" dirty="0">
                <a:solidFill>
                  <a:srgbClr val="9D206F"/>
                </a:solidFill>
                <a:latin typeface="Courier New"/>
                <a:cs typeface="Courier New"/>
              </a:rPr>
              <a:t>..."</a:t>
            </a:r>
            <a:r>
              <a:rPr lang="de-DE" sz="1800" dirty="0">
                <a:solidFill>
                  <a:srgbClr val="000000"/>
                </a:solidFill>
                <a:latin typeface="Courier New"/>
                <a:cs typeface="Courier New"/>
              </a:rPr>
              <a:t>);</a:t>
            </a:r>
          </a:p>
          <a:p>
            <a:r>
              <a:rPr lang="nl-NL" sz="1800" dirty="0">
                <a:solidFill>
                  <a:srgbClr val="000000"/>
                </a:solidFill>
                <a:latin typeface="Courier New"/>
                <a:cs typeface="Courier New"/>
              </a:rPr>
              <a:t>    sleep(1);</a:t>
            </a:r>
          </a:p>
          <a:p>
            <a:r>
              <a:rPr lang="nl-NL" sz="1800" dirty="0">
                <a:solidFill>
                  <a:srgbClr val="000000"/>
                </a:solidFill>
                <a:latin typeface="Courier New"/>
                <a:cs typeface="Courier New"/>
              </a:rPr>
              <a:t>    </a:t>
            </a:r>
            <a:r>
              <a:rPr lang="nl-NL" sz="1800" dirty="0" err="1">
                <a:solidFill>
                  <a:srgbClr val="000000"/>
                </a:solidFill>
                <a:latin typeface="Courier New"/>
                <a:cs typeface="Courier New"/>
              </a:rPr>
              <a:t>sio_puts</a:t>
            </a:r>
            <a:r>
              <a:rPr lang="nl-NL" sz="1800" dirty="0">
                <a:solidFill>
                  <a:srgbClr val="000000"/>
                </a:solidFill>
                <a:latin typeface="Courier New"/>
                <a:cs typeface="Courier New"/>
              </a:rPr>
              <a:t>(</a:t>
            </a:r>
            <a:r>
              <a:rPr lang="nl-NL" sz="1800" dirty="0">
                <a:solidFill>
                  <a:srgbClr val="9D206F"/>
                </a:solidFill>
                <a:latin typeface="Courier New"/>
                <a:cs typeface="Courier New"/>
              </a:rPr>
              <a:t>"OK. :-)\n"</a:t>
            </a:r>
            <a:r>
              <a:rPr lang="nl-NL" sz="1800" dirty="0">
                <a:solidFill>
                  <a:srgbClr val="000000"/>
                </a:solidFill>
                <a:latin typeface="Courier New"/>
                <a:cs typeface="Courier New"/>
              </a:rPr>
              <a:t>);</a:t>
            </a:r>
          </a:p>
          <a:p>
            <a:r>
              <a:rPr lang="nl-NL" sz="1800" dirty="0">
                <a:solidFill>
                  <a:srgbClr val="000000"/>
                </a:solidFill>
                <a:latin typeface="Courier New"/>
                <a:cs typeface="Courier New"/>
              </a:rPr>
              <a:t>    _exit(0);</a:t>
            </a:r>
          </a:p>
          <a:p>
            <a:r>
              <a:rPr lang="nl-NL" sz="1800" dirty="0">
                <a:solidFill>
                  <a:srgbClr val="000000"/>
                </a:solidFill>
                <a:latin typeface="Courier New"/>
                <a:cs typeface="Courier New"/>
              </a:rPr>
              <a:t>}</a:t>
            </a:r>
          </a:p>
          <a:p>
            <a:endParaRPr lang="en-US" sz="1800" dirty="0">
              <a:solidFill>
                <a:srgbClr val="000000"/>
              </a:solidFill>
              <a:latin typeface="Courier New"/>
              <a:cs typeface="Courier New"/>
            </a:endParaRPr>
          </a:p>
        </p:txBody>
      </p:sp>
      <p:sp>
        <p:nvSpPr>
          <p:cNvPr id="6" name="TextBox 5"/>
          <p:cNvSpPr txBox="1"/>
          <p:nvPr/>
        </p:nvSpPr>
        <p:spPr>
          <a:xfrm>
            <a:off x="7506000" y="6031468"/>
            <a:ext cx="1257000" cy="369332"/>
          </a:xfrm>
          <a:prstGeom prst="rect">
            <a:avLst/>
          </a:prstGeom>
          <a:noFill/>
        </p:spPr>
        <p:txBody>
          <a:bodyPr wrap="none" rtlCol="0">
            <a:spAutoFit/>
          </a:bodyPr>
          <a:lstStyle/>
          <a:p>
            <a:r>
              <a:rPr lang="en-US" sz="1800" dirty="0" err="1">
                <a:solidFill>
                  <a:srgbClr val="7F7F7F"/>
                </a:solidFill>
                <a:latin typeface="Calibri" pitchFamily="34" charset="0"/>
              </a:rPr>
              <a:t>sigintsafe.c</a:t>
            </a:r>
            <a:endParaRPr lang="en-US" sz="1800" dirty="0">
              <a:solidFill>
                <a:srgbClr val="7F7F7F"/>
              </a:solidFill>
              <a:latin typeface="Calibri" pitchFamily="34" charset="0"/>
            </a:endParaRPr>
          </a:p>
        </p:txBody>
      </p:sp>
    </p:spTree>
    <p:extLst>
      <p:ext uri="{BB962C8B-B14F-4D97-AF65-F5344CB8AC3E}">
        <p14:creationId xmlns:p14="http://schemas.microsoft.com/office/powerpoint/2010/main" val="1292943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6"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018" y="435678"/>
            <a:ext cx="8177382" cy="762000"/>
          </a:xfrm>
        </p:spPr>
        <p:txBody>
          <a:bodyPr/>
          <a:lstStyle/>
          <a:p>
            <a:r>
              <a:rPr lang="en-US" dirty="0"/>
              <a:t>Safe Formatted Output: Option #2</a:t>
            </a:r>
          </a:p>
        </p:txBody>
      </p:sp>
      <p:sp>
        <p:nvSpPr>
          <p:cNvPr id="3" name="Content Placeholder 2"/>
          <p:cNvSpPr>
            <a:spLocks noGrp="1"/>
          </p:cNvSpPr>
          <p:nvPr>
            <p:ph idx="1"/>
          </p:nvPr>
        </p:nvSpPr>
        <p:spPr>
          <a:xfrm>
            <a:off x="396875" y="1143000"/>
            <a:ext cx="7928418" cy="547577"/>
          </a:xfrm>
        </p:spPr>
        <p:txBody>
          <a:bodyPr/>
          <a:lstStyle/>
          <a:p>
            <a:r>
              <a:rPr lang="en-US" dirty="0"/>
              <a:t>Use the new &amp; improved reentrant </a:t>
            </a:r>
            <a:r>
              <a:rPr lang="en-US" dirty="0" err="1">
                <a:latin typeface="Courier New" panose="02070309020205020404" pitchFamily="49" charset="0"/>
                <a:cs typeface="Courier New" panose="02070309020205020404" pitchFamily="49" charset="0"/>
              </a:rPr>
              <a:t>sio_printf</a:t>
            </a:r>
            <a:r>
              <a:rPr lang="en-US" dirty="0"/>
              <a:t>!</a:t>
            </a:r>
          </a:p>
          <a:p>
            <a:pPr lvl="1"/>
            <a:r>
              <a:rPr lang="en-US" dirty="0"/>
              <a:t>Handles restricted class of </a:t>
            </a:r>
            <a:r>
              <a:rPr lang="en-US" dirty="0" err="1">
                <a:latin typeface="Courier New" panose="02070309020205020404" pitchFamily="49" charset="0"/>
                <a:cs typeface="Courier New" panose="02070309020205020404" pitchFamily="49" charset="0"/>
              </a:rPr>
              <a:t>printf</a:t>
            </a:r>
            <a:r>
              <a:rPr lang="en-US" dirty="0"/>
              <a:t> format strings</a:t>
            </a:r>
          </a:p>
          <a:p>
            <a:pPr lvl="2"/>
            <a:r>
              <a:rPr lang="en-US" dirty="0"/>
              <a:t>Recognizes: </a:t>
            </a:r>
            <a:r>
              <a:rPr lang="en-US" b="1" dirty="0">
                <a:latin typeface="Courier New" panose="02070309020205020404" pitchFamily="49" charset="0"/>
                <a:cs typeface="Courier New" panose="02070309020205020404" pitchFamily="49" charset="0"/>
              </a:rPr>
              <a:t>%c %s %d %u %x %%</a:t>
            </a:r>
          </a:p>
          <a:p>
            <a:pPr lvl="2"/>
            <a:r>
              <a:rPr lang="en-US" dirty="0"/>
              <a:t>Size designators ‘</a:t>
            </a:r>
            <a:r>
              <a:rPr lang="en-US" b="1" dirty="0">
                <a:latin typeface="Courier New" panose="02070309020205020404" pitchFamily="49" charset="0"/>
                <a:cs typeface="Courier New" panose="02070309020205020404" pitchFamily="49" charset="0"/>
              </a:rPr>
              <a:t>l</a:t>
            </a:r>
            <a:r>
              <a:rPr lang="en-US" dirty="0"/>
              <a:t>’ and ‘</a:t>
            </a:r>
            <a:r>
              <a:rPr lang="en-US" b="1" dirty="0">
                <a:latin typeface="Courier New" panose="02070309020205020404" pitchFamily="49" charset="0"/>
                <a:cs typeface="Courier New" panose="02070309020205020404" pitchFamily="49" charset="0"/>
              </a:rPr>
              <a:t>z</a:t>
            </a:r>
            <a:r>
              <a:rPr lang="en-US" dirty="0"/>
              <a:t>’</a:t>
            </a:r>
          </a:p>
        </p:txBody>
      </p:sp>
      <p:sp>
        <p:nvSpPr>
          <p:cNvPr id="7" name="Text Box 4"/>
          <p:cNvSpPr txBox="1">
            <a:spLocks noChangeArrowheads="1"/>
          </p:cNvSpPr>
          <p:nvPr/>
        </p:nvSpPr>
        <p:spPr bwMode="auto">
          <a:xfrm>
            <a:off x="444945" y="2837120"/>
            <a:ext cx="8466761" cy="3138377"/>
          </a:xfrm>
          <a:prstGeom prst="rect">
            <a:avLst/>
          </a:prstGeom>
          <a:solidFill>
            <a:srgbClr val="F6F5BD"/>
          </a:solidFill>
          <a:ln w="3175">
            <a:solidFill>
              <a:schemeClr val="tx1"/>
            </a:solidFill>
            <a:miter lim="800000"/>
            <a:headEnd/>
            <a:tailEnd/>
          </a:ln>
          <a:effectLst/>
        </p:spPr>
        <p:txBody>
          <a:bodyPr wrap="square">
            <a:noAutofit/>
          </a:bodyPr>
          <a:lstStyle/>
          <a:p>
            <a:r>
              <a:rPr lang="en-US" sz="1800" dirty="0">
                <a:solidFill>
                  <a:srgbClr val="34A327"/>
                </a:solidFill>
                <a:latin typeface="Courier New" panose="02070309020205020404" pitchFamily="49" charset="0"/>
                <a:cs typeface="Courier New" panose="02070309020205020404" pitchFamily="49" charset="0"/>
              </a:rPr>
              <a:t>void</a:t>
            </a:r>
            <a:r>
              <a:rPr lang="en-US" sz="1800" dirty="0">
                <a:solidFill>
                  <a:srgbClr val="000000"/>
                </a:solidFill>
                <a:latin typeface="Courier New" panose="02070309020205020404" pitchFamily="49" charset="0"/>
                <a:cs typeface="Courier New" panose="02070309020205020404" pitchFamily="49" charset="0"/>
              </a:rPr>
              <a:t> </a:t>
            </a:r>
            <a:r>
              <a:rPr lang="en-US" sz="1800" dirty="0" err="1">
                <a:solidFill>
                  <a:srgbClr val="5E34FF"/>
                </a:solidFill>
                <a:latin typeface="Courier New" panose="02070309020205020404" pitchFamily="49" charset="0"/>
                <a:cs typeface="Courier New" panose="02070309020205020404" pitchFamily="49" charset="0"/>
              </a:rPr>
              <a:t>sigint_handler</a:t>
            </a:r>
            <a:r>
              <a:rPr lang="en-US" sz="1800" dirty="0">
                <a:solidFill>
                  <a:srgbClr val="000000"/>
                </a:solidFill>
                <a:latin typeface="Courier New" panose="02070309020205020404" pitchFamily="49" charset="0"/>
                <a:cs typeface="Courier New" panose="02070309020205020404" pitchFamily="49" charset="0"/>
              </a:rPr>
              <a:t>(</a:t>
            </a:r>
            <a:r>
              <a:rPr lang="en-US" sz="1800" dirty="0" err="1">
                <a:solidFill>
                  <a:srgbClr val="34A327"/>
                </a:solidFill>
                <a:latin typeface="Courier New" panose="02070309020205020404" pitchFamily="49" charset="0"/>
                <a:cs typeface="Courier New" panose="02070309020205020404" pitchFamily="49" charset="0"/>
              </a:rPr>
              <a:t>int</a:t>
            </a:r>
            <a:r>
              <a:rPr lang="en-US" sz="1800" dirty="0">
                <a:solidFill>
                  <a:srgbClr val="000000"/>
                </a:solidFill>
                <a:latin typeface="Courier New" panose="02070309020205020404" pitchFamily="49" charset="0"/>
                <a:cs typeface="Courier New" panose="02070309020205020404" pitchFamily="49" charset="0"/>
              </a:rPr>
              <a:t> </a:t>
            </a:r>
            <a:r>
              <a:rPr lang="en-US" sz="1800" dirty="0">
                <a:solidFill>
                  <a:srgbClr val="CD7923"/>
                </a:solidFill>
                <a:latin typeface="Courier New" panose="02070309020205020404" pitchFamily="49" charset="0"/>
                <a:cs typeface="Courier New" panose="02070309020205020404" pitchFamily="49" charset="0"/>
              </a:rPr>
              <a:t>sig</a:t>
            </a:r>
            <a:r>
              <a:rPr lang="en-US" sz="1800" dirty="0">
                <a:solidFill>
                  <a:srgbClr val="000000"/>
                </a:solidFill>
                <a:latin typeface="Courier New" panose="02070309020205020404" pitchFamily="49" charset="0"/>
                <a:cs typeface="Courier New" panose="02070309020205020404" pitchFamily="49" charset="0"/>
              </a:rPr>
              <a:t>) </a:t>
            </a:r>
            <a:r>
              <a:rPr lang="en-US" sz="1800" dirty="0">
                <a:solidFill>
                  <a:srgbClr val="D7391E"/>
                </a:solidFill>
                <a:latin typeface="Courier New" panose="02070309020205020404" pitchFamily="49" charset="0"/>
                <a:cs typeface="Courier New" panose="02070309020205020404" pitchFamily="49" charset="0"/>
              </a:rPr>
              <a:t>/* Safe SIGINT handler */</a:t>
            </a:r>
          </a:p>
          <a:p>
            <a:r>
              <a:rPr lang="en-US" sz="1800" dirty="0">
                <a:solidFill>
                  <a:srgbClr val="000000"/>
                </a:solidFill>
                <a:latin typeface="Courier New" panose="02070309020205020404" pitchFamily="49" charset="0"/>
                <a:cs typeface="Courier New" panose="02070309020205020404" pitchFamily="49" charset="0"/>
              </a:rPr>
              <a:t>{</a:t>
            </a:r>
          </a:p>
          <a:p>
            <a:r>
              <a:rPr lang="en-US" sz="1800" dirty="0">
                <a:solidFill>
                  <a:srgbClr val="000000"/>
                </a:solidFill>
                <a:latin typeface="Courier New" panose="02070309020205020404" pitchFamily="49" charset="0"/>
                <a:cs typeface="Courier New" panose="02070309020205020404" pitchFamily="49" charset="0"/>
              </a:rPr>
              <a:t>    </a:t>
            </a:r>
            <a:r>
              <a:rPr lang="en-US" sz="1800" dirty="0" err="1">
                <a:solidFill>
                  <a:srgbClr val="000000"/>
                </a:solidFill>
                <a:latin typeface="Courier New" panose="02070309020205020404" pitchFamily="49" charset="0"/>
                <a:cs typeface="Courier New" panose="02070309020205020404" pitchFamily="49" charset="0"/>
              </a:rPr>
              <a:t>sio_printf</a:t>
            </a:r>
            <a:r>
              <a:rPr lang="en-US" sz="1800" dirty="0">
                <a:solidFill>
                  <a:srgbClr val="000000"/>
                </a:solidFill>
                <a:latin typeface="Courier New" panose="02070309020205020404" pitchFamily="49" charset="0"/>
                <a:cs typeface="Courier New" panose="02070309020205020404" pitchFamily="49" charset="0"/>
              </a:rPr>
              <a:t>(</a:t>
            </a:r>
            <a:r>
              <a:rPr lang="en-US" sz="1800" dirty="0">
                <a:solidFill>
                  <a:srgbClr val="AF3782"/>
                </a:solidFill>
                <a:latin typeface="Courier New" panose="02070309020205020404" pitchFamily="49" charset="0"/>
                <a:cs typeface="Courier New" panose="02070309020205020404" pitchFamily="49" charset="0"/>
              </a:rPr>
              <a:t>"So you think you can stop the bomb"</a:t>
            </a:r>
          </a:p>
          <a:p>
            <a:r>
              <a:rPr lang="en-US" sz="1800" dirty="0">
                <a:solidFill>
                  <a:srgbClr val="AF3782"/>
                </a:solidFill>
                <a:latin typeface="Courier New" panose="02070309020205020404" pitchFamily="49" charset="0"/>
                <a:cs typeface="Courier New" panose="02070309020205020404" pitchFamily="49" charset="0"/>
              </a:rPr>
              <a:t>               " (process %d) with ctrl-%c, do you?\n"</a:t>
            </a:r>
            <a:r>
              <a:rPr lang="en-US" sz="1800" dirty="0">
                <a:solidFill>
                  <a:srgbClr val="000000"/>
                </a:solidFill>
                <a:latin typeface="Courier New" panose="02070309020205020404" pitchFamily="49" charset="0"/>
                <a:cs typeface="Courier New" panose="02070309020205020404" pitchFamily="49" charset="0"/>
              </a:rPr>
              <a:t>,</a:t>
            </a:r>
            <a:endParaRPr lang="en-US" sz="1800" dirty="0">
              <a:solidFill>
                <a:srgbClr val="AF3782"/>
              </a:solidFill>
              <a:latin typeface="Courier New" panose="02070309020205020404" pitchFamily="49" charset="0"/>
              <a:cs typeface="Courier New" panose="02070309020205020404" pitchFamily="49" charset="0"/>
            </a:endParaRPr>
          </a:p>
          <a:p>
            <a:r>
              <a:rPr lang="en-US" sz="1800" dirty="0">
                <a:solidFill>
                  <a:srgbClr val="000000"/>
                </a:solidFill>
                <a:latin typeface="Courier New" panose="02070309020205020404" pitchFamily="49" charset="0"/>
                <a:cs typeface="Courier New" panose="02070309020205020404" pitchFamily="49" charset="0"/>
              </a:rPr>
              <a:t>               (</a:t>
            </a:r>
            <a:r>
              <a:rPr lang="en-US" sz="1800" dirty="0" err="1">
                <a:solidFill>
                  <a:srgbClr val="34A327"/>
                </a:solidFill>
                <a:latin typeface="Courier New" panose="02070309020205020404" pitchFamily="49" charset="0"/>
                <a:cs typeface="Courier New" panose="02070309020205020404" pitchFamily="49" charset="0"/>
              </a:rPr>
              <a:t>int</a:t>
            </a:r>
            <a:r>
              <a:rPr lang="en-US" sz="1800" dirty="0">
                <a:solidFill>
                  <a:srgbClr val="000000"/>
                </a:solidFill>
                <a:latin typeface="Courier New" panose="02070309020205020404" pitchFamily="49" charset="0"/>
                <a:cs typeface="Courier New" panose="02070309020205020404" pitchFamily="49" charset="0"/>
              </a:rPr>
              <a:t>) </a:t>
            </a:r>
            <a:r>
              <a:rPr lang="en-US" sz="1800" dirty="0" err="1">
                <a:solidFill>
                  <a:srgbClr val="000000"/>
                </a:solidFill>
                <a:latin typeface="Courier New" panose="02070309020205020404" pitchFamily="49" charset="0"/>
                <a:cs typeface="Courier New" panose="02070309020205020404" pitchFamily="49" charset="0"/>
              </a:rPr>
              <a:t>getpid</a:t>
            </a:r>
            <a:r>
              <a:rPr lang="en-US" sz="1800" dirty="0">
                <a:solidFill>
                  <a:srgbClr val="000000"/>
                </a:solidFill>
                <a:latin typeface="Courier New" panose="02070309020205020404" pitchFamily="49" charset="0"/>
                <a:cs typeface="Courier New" panose="02070309020205020404" pitchFamily="49" charset="0"/>
              </a:rPr>
              <a:t>(), </a:t>
            </a:r>
            <a:r>
              <a:rPr lang="en-US" sz="1800" dirty="0">
                <a:solidFill>
                  <a:srgbClr val="AF3782"/>
                </a:solidFill>
                <a:latin typeface="Courier New" panose="02070309020205020404" pitchFamily="49" charset="0"/>
                <a:cs typeface="Courier New" panose="02070309020205020404" pitchFamily="49" charset="0"/>
              </a:rPr>
              <a:t>'c'</a:t>
            </a:r>
            <a:r>
              <a:rPr lang="en-US" sz="1800" dirty="0">
                <a:solidFill>
                  <a:srgbClr val="000000"/>
                </a:solidFill>
                <a:latin typeface="Courier New" panose="02070309020205020404" pitchFamily="49" charset="0"/>
                <a:cs typeface="Courier New" panose="02070309020205020404" pitchFamily="49" charset="0"/>
              </a:rPr>
              <a:t>);</a:t>
            </a:r>
          </a:p>
          <a:p>
            <a:r>
              <a:rPr lang="en-US" sz="1800" dirty="0">
                <a:solidFill>
                  <a:srgbClr val="000000"/>
                </a:solidFill>
                <a:latin typeface="Courier New" panose="02070309020205020404" pitchFamily="49" charset="0"/>
                <a:cs typeface="Courier New" panose="02070309020205020404" pitchFamily="49" charset="0"/>
              </a:rPr>
              <a:t>    sleep(2);</a:t>
            </a:r>
          </a:p>
          <a:p>
            <a:r>
              <a:rPr lang="en-US" sz="1800" dirty="0">
                <a:solidFill>
                  <a:srgbClr val="000000"/>
                </a:solidFill>
                <a:latin typeface="Courier New" panose="02070309020205020404" pitchFamily="49" charset="0"/>
                <a:cs typeface="Courier New" panose="02070309020205020404" pitchFamily="49" charset="0"/>
              </a:rPr>
              <a:t>    </a:t>
            </a:r>
            <a:r>
              <a:rPr lang="en-US" sz="1800" dirty="0" err="1">
                <a:solidFill>
                  <a:srgbClr val="000000"/>
                </a:solidFill>
                <a:latin typeface="Courier New" panose="02070309020205020404" pitchFamily="49" charset="0"/>
                <a:cs typeface="Courier New" panose="02070309020205020404" pitchFamily="49" charset="0"/>
              </a:rPr>
              <a:t>sio_puts</a:t>
            </a:r>
            <a:r>
              <a:rPr lang="en-US" sz="1800" dirty="0">
                <a:solidFill>
                  <a:srgbClr val="000000"/>
                </a:solidFill>
                <a:latin typeface="Courier New" panose="02070309020205020404" pitchFamily="49" charset="0"/>
                <a:cs typeface="Courier New" panose="02070309020205020404" pitchFamily="49" charset="0"/>
              </a:rPr>
              <a:t>(</a:t>
            </a:r>
            <a:r>
              <a:rPr lang="en-US" sz="1800" dirty="0">
                <a:solidFill>
                  <a:srgbClr val="AF3782"/>
                </a:solidFill>
                <a:latin typeface="Courier New" panose="02070309020205020404" pitchFamily="49" charset="0"/>
                <a:cs typeface="Courier New" panose="02070309020205020404" pitchFamily="49" charset="0"/>
              </a:rPr>
              <a:t>"Well..."</a:t>
            </a:r>
            <a:r>
              <a:rPr lang="en-US" sz="1800" dirty="0">
                <a:solidFill>
                  <a:srgbClr val="000000"/>
                </a:solidFill>
                <a:latin typeface="Courier New" panose="02070309020205020404" pitchFamily="49" charset="0"/>
                <a:cs typeface="Courier New" panose="02070309020205020404" pitchFamily="49" charset="0"/>
              </a:rPr>
              <a:t>);</a:t>
            </a:r>
          </a:p>
          <a:p>
            <a:r>
              <a:rPr lang="en-US" sz="1800" dirty="0">
                <a:solidFill>
                  <a:srgbClr val="000000"/>
                </a:solidFill>
                <a:latin typeface="Courier New" panose="02070309020205020404" pitchFamily="49" charset="0"/>
                <a:cs typeface="Courier New" panose="02070309020205020404" pitchFamily="49" charset="0"/>
              </a:rPr>
              <a:t>    sleep(1);</a:t>
            </a:r>
          </a:p>
          <a:p>
            <a:r>
              <a:rPr lang="en-US" sz="1800" dirty="0">
                <a:solidFill>
                  <a:srgbClr val="000000"/>
                </a:solidFill>
                <a:latin typeface="Courier New" panose="02070309020205020404" pitchFamily="49" charset="0"/>
                <a:cs typeface="Courier New" panose="02070309020205020404" pitchFamily="49" charset="0"/>
              </a:rPr>
              <a:t>    </a:t>
            </a:r>
            <a:r>
              <a:rPr lang="en-US" sz="1800" dirty="0" err="1">
                <a:solidFill>
                  <a:srgbClr val="000000"/>
                </a:solidFill>
                <a:latin typeface="Courier New" panose="02070309020205020404" pitchFamily="49" charset="0"/>
                <a:cs typeface="Courier New" panose="02070309020205020404" pitchFamily="49" charset="0"/>
              </a:rPr>
              <a:t>sio_puts</a:t>
            </a:r>
            <a:r>
              <a:rPr lang="en-US" sz="1800" dirty="0">
                <a:solidFill>
                  <a:srgbClr val="000000"/>
                </a:solidFill>
                <a:latin typeface="Courier New" panose="02070309020205020404" pitchFamily="49" charset="0"/>
                <a:cs typeface="Courier New" panose="02070309020205020404" pitchFamily="49" charset="0"/>
              </a:rPr>
              <a:t>(</a:t>
            </a:r>
            <a:r>
              <a:rPr lang="en-US" sz="1800" dirty="0">
                <a:solidFill>
                  <a:srgbClr val="AF3782"/>
                </a:solidFill>
                <a:latin typeface="Courier New" panose="02070309020205020404" pitchFamily="49" charset="0"/>
                <a:cs typeface="Courier New" panose="02070309020205020404" pitchFamily="49" charset="0"/>
              </a:rPr>
              <a:t>"OK. :-)\n"</a:t>
            </a:r>
            <a:r>
              <a:rPr lang="en-US" sz="1800" dirty="0">
                <a:solidFill>
                  <a:srgbClr val="000000"/>
                </a:solidFill>
                <a:latin typeface="Courier New" panose="02070309020205020404" pitchFamily="49" charset="0"/>
                <a:cs typeface="Courier New" panose="02070309020205020404" pitchFamily="49" charset="0"/>
              </a:rPr>
              <a:t>);</a:t>
            </a:r>
          </a:p>
          <a:p>
            <a:r>
              <a:rPr lang="en-US" sz="1800" dirty="0">
                <a:solidFill>
                  <a:srgbClr val="000000"/>
                </a:solidFill>
                <a:latin typeface="Courier New" panose="02070309020205020404" pitchFamily="49" charset="0"/>
                <a:cs typeface="Courier New" panose="02070309020205020404" pitchFamily="49" charset="0"/>
              </a:rPr>
              <a:t>    _exit(0);</a:t>
            </a:r>
          </a:p>
          <a:p>
            <a:r>
              <a:rPr lang="en-US" sz="1800" dirty="0">
                <a:solidFill>
                  <a:srgbClr val="000000"/>
                </a:solidFill>
                <a:latin typeface="Courier New" panose="02070309020205020404" pitchFamily="49" charset="0"/>
                <a:cs typeface="Courier New" panose="02070309020205020404" pitchFamily="49" charset="0"/>
              </a:rPr>
              <a:t>}</a:t>
            </a:r>
          </a:p>
          <a:p>
            <a:endParaRPr lang="en-US" sz="1800" dirty="0">
              <a:solidFill>
                <a:srgbClr val="000000"/>
              </a:solidFill>
              <a:latin typeface="Courier New" panose="02070309020205020404" pitchFamily="49" charset="0"/>
              <a:cs typeface="Courier New" panose="02070309020205020404" pitchFamily="49" charset="0"/>
            </a:endParaRPr>
          </a:p>
        </p:txBody>
      </p:sp>
      <p:sp>
        <p:nvSpPr>
          <p:cNvPr id="6" name="TextBox 5"/>
          <p:cNvSpPr txBox="1"/>
          <p:nvPr/>
        </p:nvSpPr>
        <p:spPr>
          <a:xfrm>
            <a:off x="7506000" y="6031468"/>
            <a:ext cx="1257000" cy="369332"/>
          </a:xfrm>
          <a:prstGeom prst="rect">
            <a:avLst/>
          </a:prstGeom>
          <a:noFill/>
        </p:spPr>
        <p:txBody>
          <a:bodyPr wrap="none" rtlCol="0">
            <a:spAutoFit/>
          </a:bodyPr>
          <a:lstStyle/>
          <a:p>
            <a:r>
              <a:rPr lang="en-US" sz="1800" dirty="0" err="1">
                <a:solidFill>
                  <a:srgbClr val="7F7F7F"/>
                </a:solidFill>
                <a:latin typeface="Calibri" pitchFamily="34" charset="0"/>
              </a:rPr>
              <a:t>sigintsafe.c</a:t>
            </a:r>
            <a:endParaRPr lang="en-US" sz="1800" dirty="0">
              <a:solidFill>
                <a:srgbClr val="7F7F7F"/>
              </a:solidFill>
              <a:latin typeface="Calibri" pitchFamily="34" charset="0"/>
            </a:endParaRPr>
          </a:p>
        </p:txBody>
      </p:sp>
    </p:spTree>
    <p:extLst>
      <p:ext uri="{BB962C8B-B14F-4D97-AF65-F5344CB8AC3E}">
        <p14:creationId xmlns:p14="http://schemas.microsoft.com/office/powerpoint/2010/main" val="2117096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6"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5315" name="Rectangle 3"/>
          <p:cNvSpPr>
            <a:spLocks noGrp="1" noChangeArrowheads="1"/>
          </p:cNvSpPr>
          <p:nvPr>
            <p:ph type="body" idx="1"/>
          </p:nvPr>
        </p:nvSpPr>
        <p:spPr>
          <a:xfrm>
            <a:off x="6172200" y="1113504"/>
            <a:ext cx="2971800" cy="3763296"/>
          </a:xfrm>
        </p:spPr>
        <p:txBody>
          <a:bodyPr/>
          <a:lstStyle/>
          <a:p>
            <a:pPr marL="230188" indent="-230188"/>
            <a:r>
              <a:rPr lang="en-US" sz="2200" dirty="0"/>
              <a:t>Pending signals are not queued</a:t>
            </a:r>
          </a:p>
          <a:p>
            <a:pPr marL="401638" lvl="1" indent="-171450"/>
            <a:r>
              <a:rPr lang="en-US" sz="1800" dirty="0"/>
              <a:t>For each signal type, one bit indicates whether or not signal is pending…</a:t>
            </a:r>
          </a:p>
          <a:p>
            <a:pPr marL="401638" lvl="1" indent="-171450"/>
            <a:r>
              <a:rPr lang="en-US" sz="1800" dirty="0"/>
              <a:t>…thus at most one pending signal of any particular type. </a:t>
            </a:r>
          </a:p>
          <a:p>
            <a:pPr marL="1588" indent="-171450"/>
            <a:r>
              <a:rPr lang="en-US" sz="2200" dirty="0"/>
              <a:t> You can’t use signals to count events, such as children terminating.</a:t>
            </a:r>
          </a:p>
        </p:txBody>
      </p:sp>
      <p:sp>
        <p:nvSpPr>
          <p:cNvPr id="525316" name="Text Box 4"/>
          <p:cNvSpPr txBox="1">
            <a:spLocks noChangeArrowheads="1"/>
          </p:cNvSpPr>
          <p:nvPr/>
        </p:nvSpPr>
        <p:spPr bwMode="auto">
          <a:xfrm>
            <a:off x="63500" y="522513"/>
            <a:ext cx="5867400" cy="6259287"/>
          </a:xfrm>
          <a:prstGeom prst="rect">
            <a:avLst/>
          </a:prstGeom>
          <a:solidFill>
            <a:srgbClr val="F6F5BD"/>
          </a:solidFill>
          <a:ln w="3175">
            <a:solidFill>
              <a:schemeClr val="tx1"/>
            </a:solidFill>
            <a:miter lim="800000"/>
            <a:headEnd/>
            <a:tailEnd/>
          </a:ln>
          <a:effectLst/>
        </p:spPr>
        <p:txBody>
          <a:bodyPr wrap="square">
            <a:noAutofit/>
          </a:bodyPr>
          <a:lstStyle/>
          <a:p>
            <a:r>
              <a:rPr lang="en-US" sz="1400" dirty="0">
                <a:solidFill>
                  <a:srgbClr val="2D961E"/>
                </a:solidFill>
                <a:latin typeface="Courier New"/>
                <a:cs typeface="Courier New"/>
              </a:rPr>
              <a:t>volatile </a:t>
            </a:r>
            <a:r>
              <a:rPr lang="en-US" sz="1400" dirty="0" err="1">
                <a:solidFill>
                  <a:srgbClr val="2D961E"/>
                </a:solidFill>
                <a:latin typeface="Courier New"/>
                <a:cs typeface="Courier New"/>
              </a:rPr>
              <a:t>int</a:t>
            </a:r>
            <a:r>
              <a:rPr lang="en-US" sz="1400" dirty="0">
                <a:solidFill>
                  <a:srgbClr val="000000"/>
                </a:solidFill>
                <a:latin typeface="Courier New"/>
                <a:cs typeface="Courier New"/>
              </a:rPr>
              <a:t> </a:t>
            </a:r>
            <a:r>
              <a:rPr lang="en-US" sz="1400" dirty="0" err="1">
                <a:solidFill>
                  <a:srgbClr val="C1651C"/>
                </a:solidFill>
                <a:latin typeface="Courier New"/>
                <a:cs typeface="Courier New"/>
              </a:rPr>
              <a:t>ccount</a:t>
            </a:r>
            <a:r>
              <a:rPr lang="en-US" sz="1400" dirty="0">
                <a:solidFill>
                  <a:srgbClr val="000000"/>
                </a:solidFill>
                <a:latin typeface="Courier New"/>
                <a:cs typeface="Courier New"/>
              </a:rPr>
              <a:t> = 0;</a:t>
            </a:r>
          </a:p>
          <a:p>
            <a:r>
              <a:rPr lang="en-US" sz="1400" dirty="0">
                <a:solidFill>
                  <a:srgbClr val="2D961E"/>
                </a:solidFill>
                <a:latin typeface="Courier New"/>
                <a:cs typeface="Courier New"/>
              </a:rPr>
              <a:t>void</a:t>
            </a:r>
            <a:r>
              <a:rPr lang="en-US" sz="1400" dirty="0">
                <a:solidFill>
                  <a:srgbClr val="000000"/>
                </a:solidFill>
                <a:latin typeface="Courier New"/>
                <a:cs typeface="Courier New"/>
              </a:rPr>
              <a:t> </a:t>
            </a:r>
            <a:r>
              <a:rPr lang="en-US" sz="1400" dirty="0" err="1">
                <a:solidFill>
                  <a:srgbClr val="4A00FF"/>
                </a:solidFill>
                <a:latin typeface="Courier New"/>
                <a:cs typeface="Courier New"/>
              </a:rPr>
              <a:t>child_handler</a:t>
            </a:r>
            <a:r>
              <a:rPr lang="en-US" sz="1400" dirty="0">
                <a:solidFill>
                  <a:srgbClr val="000000"/>
                </a:solidFill>
                <a:latin typeface="Courier New"/>
                <a:cs typeface="Courier New"/>
              </a:rPr>
              <a:t>(</a:t>
            </a:r>
            <a:r>
              <a:rPr lang="en-US" sz="1400" dirty="0" err="1">
                <a:solidFill>
                  <a:srgbClr val="2D961E"/>
                </a:solidFill>
                <a:latin typeface="Courier New"/>
                <a:cs typeface="Courier New"/>
              </a:rPr>
              <a:t>int</a:t>
            </a:r>
            <a:r>
              <a:rPr lang="en-US" sz="1400" dirty="0">
                <a:solidFill>
                  <a:srgbClr val="000000"/>
                </a:solidFill>
                <a:latin typeface="Courier New"/>
                <a:cs typeface="Courier New"/>
              </a:rPr>
              <a:t> </a:t>
            </a:r>
            <a:r>
              <a:rPr lang="en-US" sz="1400" dirty="0">
                <a:solidFill>
                  <a:srgbClr val="C1651C"/>
                </a:solidFill>
                <a:latin typeface="Courier New"/>
                <a:cs typeface="Courier New"/>
              </a:rPr>
              <a:t>sig</a:t>
            </a:r>
            <a:r>
              <a:rPr lang="en-US" sz="1400" dirty="0">
                <a:solidFill>
                  <a:srgbClr val="000000"/>
                </a:solidFill>
                <a:latin typeface="Courier New"/>
                <a:cs typeface="Courier New"/>
              </a:rPr>
              <a:t>) {</a:t>
            </a:r>
          </a:p>
          <a:p>
            <a:r>
              <a:rPr lang="en-US" sz="1400" dirty="0">
                <a:solidFill>
                  <a:srgbClr val="000000"/>
                </a:solidFill>
                <a:latin typeface="Courier New"/>
                <a:cs typeface="Courier New"/>
              </a:rPr>
              <a:t>    </a:t>
            </a:r>
            <a:r>
              <a:rPr lang="en-US" sz="1400" dirty="0" err="1">
                <a:solidFill>
                  <a:srgbClr val="2D961E"/>
                </a:solidFill>
                <a:latin typeface="Courier New"/>
                <a:cs typeface="Courier New"/>
              </a:rPr>
              <a:t>int</a:t>
            </a:r>
            <a:r>
              <a:rPr lang="en-US" sz="1400" dirty="0">
                <a:solidFill>
                  <a:srgbClr val="000000"/>
                </a:solidFill>
                <a:latin typeface="Courier New"/>
                <a:cs typeface="Courier New"/>
              </a:rPr>
              <a:t> </a:t>
            </a:r>
            <a:r>
              <a:rPr lang="en-US" sz="1400" dirty="0" err="1">
                <a:solidFill>
                  <a:srgbClr val="C1651C"/>
                </a:solidFill>
                <a:latin typeface="Courier New"/>
                <a:cs typeface="Courier New"/>
              </a:rPr>
              <a:t>olderrno</a:t>
            </a:r>
            <a:r>
              <a:rPr lang="en-US" sz="1400" dirty="0">
                <a:solidFill>
                  <a:srgbClr val="000000"/>
                </a:solidFill>
                <a:latin typeface="Courier New"/>
                <a:cs typeface="Courier New"/>
              </a:rPr>
              <a:t> = </a:t>
            </a:r>
            <a:r>
              <a:rPr lang="en-US" sz="1400" dirty="0" err="1">
                <a:solidFill>
                  <a:srgbClr val="000000"/>
                </a:solidFill>
                <a:latin typeface="Courier New"/>
                <a:cs typeface="Courier New"/>
              </a:rPr>
              <a:t>errno</a:t>
            </a:r>
            <a:r>
              <a:rPr lang="en-US" sz="1400" dirty="0">
                <a:solidFill>
                  <a:srgbClr val="000000"/>
                </a:solidFill>
                <a:latin typeface="Courier New"/>
                <a:cs typeface="Courier New"/>
              </a:rPr>
              <a:t>;</a:t>
            </a:r>
          </a:p>
          <a:p>
            <a:r>
              <a:rPr lang="fi-FI" sz="1400" dirty="0">
                <a:solidFill>
                  <a:srgbClr val="000000"/>
                </a:solidFill>
                <a:latin typeface="Courier New"/>
                <a:cs typeface="Courier New"/>
              </a:rPr>
              <a:t>    </a:t>
            </a:r>
            <a:r>
              <a:rPr lang="fi-FI" sz="1400" dirty="0" err="1">
                <a:solidFill>
                  <a:srgbClr val="2D961E"/>
                </a:solidFill>
                <a:latin typeface="Courier New"/>
                <a:cs typeface="Courier New"/>
              </a:rPr>
              <a:t>pid_t</a:t>
            </a:r>
            <a:r>
              <a:rPr lang="fi-FI" sz="1400" dirty="0">
                <a:solidFill>
                  <a:srgbClr val="000000"/>
                </a:solidFill>
                <a:latin typeface="Courier New"/>
                <a:cs typeface="Courier New"/>
              </a:rPr>
              <a:t> </a:t>
            </a:r>
            <a:r>
              <a:rPr lang="fi-FI" sz="1400" dirty="0" err="1">
                <a:solidFill>
                  <a:srgbClr val="C1651C"/>
                </a:solidFill>
                <a:latin typeface="Courier New"/>
                <a:cs typeface="Courier New"/>
              </a:rPr>
              <a:t>pid</a:t>
            </a:r>
            <a:r>
              <a:rPr lang="fi-FI" sz="1400" dirty="0">
                <a:solidFill>
                  <a:srgbClr val="000000"/>
                </a:solidFill>
                <a:latin typeface="Courier New"/>
                <a:cs typeface="Courier New"/>
              </a:rPr>
              <a:t>;</a:t>
            </a:r>
          </a:p>
          <a:p>
            <a:r>
              <a:rPr lang="en-US" sz="1400" dirty="0">
                <a:solidFill>
                  <a:srgbClr val="000000"/>
                </a:solidFill>
                <a:latin typeface="Courier New"/>
                <a:cs typeface="Courier New"/>
              </a:rPr>
              <a:t>    </a:t>
            </a:r>
            <a:r>
              <a:rPr lang="en-US" sz="1400" dirty="0">
                <a:solidFill>
                  <a:srgbClr val="C200FF"/>
                </a:solidFill>
                <a:latin typeface="Courier New"/>
                <a:cs typeface="Courier New"/>
              </a:rPr>
              <a:t>if</a:t>
            </a:r>
            <a:r>
              <a:rPr lang="en-US" sz="1400" dirty="0">
                <a:solidFill>
                  <a:srgbClr val="000000"/>
                </a:solidFill>
                <a:latin typeface="Courier New"/>
                <a:cs typeface="Courier New"/>
              </a:rPr>
              <a:t> ((</a:t>
            </a:r>
            <a:r>
              <a:rPr lang="en-US" sz="1400" dirty="0" err="1">
                <a:solidFill>
                  <a:srgbClr val="000000"/>
                </a:solidFill>
                <a:latin typeface="Courier New"/>
                <a:cs typeface="Courier New"/>
              </a:rPr>
              <a:t>pid</a:t>
            </a:r>
            <a:r>
              <a:rPr lang="en-US" sz="1400" dirty="0">
                <a:solidFill>
                  <a:srgbClr val="000000"/>
                </a:solidFill>
                <a:latin typeface="Courier New"/>
                <a:cs typeface="Courier New"/>
              </a:rPr>
              <a:t> = wait(</a:t>
            </a:r>
            <a:r>
              <a:rPr lang="en-US" sz="1400" dirty="0">
                <a:solidFill>
                  <a:srgbClr val="2C9290"/>
                </a:solidFill>
                <a:latin typeface="Courier New"/>
                <a:cs typeface="Courier New"/>
              </a:rPr>
              <a:t>NULL</a:t>
            </a:r>
            <a:r>
              <a:rPr lang="en-US" sz="1400" dirty="0">
                <a:solidFill>
                  <a:srgbClr val="000000"/>
                </a:solidFill>
                <a:latin typeface="Courier New"/>
                <a:cs typeface="Courier New"/>
              </a:rPr>
              <a:t>)) &lt; 0)</a:t>
            </a:r>
          </a:p>
          <a:p>
            <a:r>
              <a:rPr lang="en-US" sz="1400" dirty="0">
                <a:solidFill>
                  <a:srgbClr val="000000"/>
                </a:solidFill>
                <a:latin typeface="Courier New"/>
                <a:cs typeface="Courier New"/>
              </a:rPr>
              <a:t>        </a:t>
            </a:r>
            <a:r>
              <a:rPr lang="en-US" sz="1400" dirty="0" err="1">
                <a:solidFill>
                  <a:srgbClr val="000000"/>
                </a:solidFill>
                <a:latin typeface="Courier New"/>
                <a:cs typeface="Courier New"/>
              </a:rPr>
              <a:t>Sio_error</a:t>
            </a:r>
            <a:r>
              <a:rPr lang="en-US" sz="1400" dirty="0">
                <a:solidFill>
                  <a:srgbClr val="000000"/>
                </a:solidFill>
                <a:latin typeface="Courier New"/>
                <a:cs typeface="Courier New"/>
              </a:rPr>
              <a:t>(</a:t>
            </a:r>
            <a:r>
              <a:rPr lang="en-US" sz="1400" dirty="0">
                <a:solidFill>
                  <a:srgbClr val="9D206F"/>
                </a:solidFill>
                <a:latin typeface="Courier New"/>
                <a:cs typeface="Courier New"/>
              </a:rPr>
              <a:t>"wait error"</a:t>
            </a:r>
            <a:r>
              <a:rPr lang="en-US" sz="1400" dirty="0">
                <a:solidFill>
                  <a:srgbClr val="000000"/>
                </a:solidFill>
                <a:latin typeface="Courier New"/>
                <a:cs typeface="Courier New"/>
              </a:rPr>
              <a:t>);</a:t>
            </a:r>
          </a:p>
          <a:p>
            <a:r>
              <a:rPr lang="en-US" sz="1400" dirty="0">
                <a:solidFill>
                  <a:srgbClr val="000000"/>
                </a:solidFill>
                <a:latin typeface="Courier New"/>
                <a:cs typeface="Courier New"/>
              </a:rPr>
              <a:t>    </a:t>
            </a:r>
            <a:r>
              <a:rPr lang="en-US" sz="1400" dirty="0" err="1">
                <a:solidFill>
                  <a:srgbClr val="000000"/>
                </a:solidFill>
                <a:latin typeface="Courier New"/>
                <a:cs typeface="Courier New"/>
              </a:rPr>
              <a:t>ccount</a:t>
            </a:r>
            <a:r>
              <a:rPr lang="en-US" sz="1400" dirty="0">
                <a:solidFill>
                  <a:srgbClr val="000000"/>
                </a:solidFill>
                <a:latin typeface="Courier New"/>
                <a:cs typeface="Courier New"/>
              </a:rPr>
              <a:t>--;</a:t>
            </a:r>
          </a:p>
          <a:p>
            <a:r>
              <a:rPr lang="en-US" sz="1400" dirty="0">
                <a:solidFill>
                  <a:srgbClr val="000000"/>
                </a:solidFill>
                <a:latin typeface="Courier New"/>
                <a:cs typeface="Courier New"/>
              </a:rPr>
              <a:t>    </a:t>
            </a:r>
            <a:r>
              <a:rPr lang="en-US" sz="1400" dirty="0" err="1">
                <a:solidFill>
                  <a:srgbClr val="000000"/>
                </a:solidFill>
                <a:latin typeface="Courier New"/>
                <a:cs typeface="Courier New"/>
              </a:rPr>
              <a:t>sio_puts</a:t>
            </a:r>
            <a:r>
              <a:rPr lang="en-US" sz="1400" dirty="0">
                <a:solidFill>
                  <a:srgbClr val="000000"/>
                </a:solidFill>
                <a:latin typeface="Courier New"/>
                <a:cs typeface="Courier New"/>
              </a:rPr>
              <a:t>(</a:t>
            </a:r>
            <a:r>
              <a:rPr lang="en-US" sz="1400" dirty="0">
                <a:solidFill>
                  <a:srgbClr val="9D206F"/>
                </a:solidFill>
                <a:latin typeface="Courier New"/>
                <a:cs typeface="Courier New"/>
              </a:rPr>
              <a:t>"Handler reaped child "</a:t>
            </a:r>
            <a:r>
              <a:rPr lang="en-US" sz="1400" dirty="0">
                <a:solidFill>
                  <a:srgbClr val="000000"/>
                </a:solidFill>
                <a:latin typeface="Courier New"/>
                <a:cs typeface="Courier New"/>
              </a:rPr>
              <a:t>);</a:t>
            </a:r>
          </a:p>
          <a:p>
            <a:r>
              <a:rPr lang="en-US" sz="1400" dirty="0">
                <a:solidFill>
                  <a:srgbClr val="000000"/>
                </a:solidFill>
                <a:latin typeface="Courier New"/>
                <a:cs typeface="Courier New"/>
              </a:rPr>
              <a:t>    </a:t>
            </a:r>
            <a:r>
              <a:rPr lang="en-US" sz="1400" dirty="0" err="1">
                <a:solidFill>
                  <a:srgbClr val="000000"/>
                </a:solidFill>
                <a:latin typeface="Courier New"/>
                <a:cs typeface="Courier New"/>
              </a:rPr>
              <a:t>sio_putl</a:t>
            </a:r>
            <a:r>
              <a:rPr lang="en-US" sz="1400" dirty="0">
                <a:solidFill>
                  <a:srgbClr val="000000"/>
                </a:solidFill>
                <a:latin typeface="Courier New"/>
                <a:cs typeface="Courier New"/>
              </a:rPr>
              <a:t>((</a:t>
            </a:r>
            <a:r>
              <a:rPr lang="en-US" sz="1400" dirty="0">
                <a:solidFill>
                  <a:srgbClr val="2D961E"/>
                </a:solidFill>
                <a:latin typeface="Courier New"/>
                <a:cs typeface="Courier New"/>
              </a:rPr>
              <a:t>long</a:t>
            </a:r>
            <a:r>
              <a:rPr lang="en-US" sz="1400" dirty="0">
                <a:solidFill>
                  <a:srgbClr val="000000"/>
                </a:solidFill>
                <a:latin typeface="Courier New"/>
                <a:cs typeface="Courier New"/>
              </a:rPr>
              <a:t>)</a:t>
            </a:r>
            <a:r>
              <a:rPr lang="en-US" sz="1400" dirty="0" err="1">
                <a:solidFill>
                  <a:srgbClr val="000000"/>
                </a:solidFill>
                <a:latin typeface="Courier New"/>
                <a:cs typeface="Courier New"/>
              </a:rPr>
              <a:t>pid</a:t>
            </a:r>
            <a:r>
              <a:rPr lang="en-US" sz="1400" dirty="0">
                <a:solidFill>
                  <a:srgbClr val="000000"/>
                </a:solidFill>
                <a:latin typeface="Courier New"/>
                <a:cs typeface="Courier New"/>
              </a:rPr>
              <a:t>);</a:t>
            </a:r>
          </a:p>
          <a:p>
            <a:r>
              <a:rPr lang="en-US" sz="1400" dirty="0">
                <a:solidFill>
                  <a:srgbClr val="000000"/>
                </a:solidFill>
                <a:latin typeface="Courier New"/>
                <a:cs typeface="Courier New"/>
              </a:rPr>
              <a:t>    </a:t>
            </a:r>
            <a:r>
              <a:rPr lang="en-US" sz="1400" dirty="0" err="1">
                <a:solidFill>
                  <a:srgbClr val="000000"/>
                </a:solidFill>
                <a:latin typeface="Courier New"/>
                <a:cs typeface="Courier New"/>
              </a:rPr>
              <a:t>sio_puts</a:t>
            </a:r>
            <a:r>
              <a:rPr lang="en-US" sz="1400" dirty="0">
                <a:solidFill>
                  <a:srgbClr val="000000"/>
                </a:solidFill>
                <a:latin typeface="Courier New"/>
                <a:cs typeface="Courier New"/>
              </a:rPr>
              <a:t>(</a:t>
            </a:r>
            <a:r>
              <a:rPr lang="en-US" sz="1400" dirty="0">
                <a:solidFill>
                  <a:srgbClr val="9D206F"/>
                </a:solidFill>
                <a:latin typeface="Courier New"/>
                <a:cs typeface="Courier New"/>
              </a:rPr>
              <a:t>" \n"</a:t>
            </a:r>
            <a:r>
              <a:rPr lang="en-US" sz="1400" dirty="0">
                <a:solidFill>
                  <a:srgbClr val="000000"/>
                </a:solidFill>
                <a:latin typeface="Courier New"/>
                <a:cs typeface="Courier New"/>
              </a:rPr>
              <a:t>);</a:t>
            </a:r>
          </a:p>
          <a:p>
            <a:r>
              <a:rPr lang="nl-NL" sz="1400" dirty="0">
                <a:solidFill>
                  <a:srgbClr val="000000"/>
                </a:solidFill>
                <a:latin typeface="Courier New"/>
                <a:cs typeface="Courier New"/>
              </a:rPr>
              <a:t>    sleep(1);</a:t>
            </a:r>
          </a:p>
          <a:p>
            <a:r>
              <a:rPr lang="nl-NL" sz="1400" dirty="0">
                <a:solidFill>
                  <a:srgbClr val="000000"/>
                </a:solidFill>
                <a:latin typeface="Courier New"/>
                <a:cs typeface="Courier New"/>
              </a:rPr>
              <a:t>    </a:t>
            </a:r>
            <a:r>
              <a:rPr lang="nl-NL" sz="1400" dirty="0" err="1">
                <a:solidFill>
                  <a:srgbClr val="000000"/>
                </a:solidFill>
                <a:latin typeface="Courier New"/>
                <a:cs typeface="Courier New"/>
              </a:rPr>
              <a:t>errno</a:t>
            </a:r>
            <a:r>
              <a:rPr lang="nl-NL" sz="1400" dirty="0">
                <a:solidFill>
                  <a:srgbClr val="000000"/>
                </a:solidFill>
                <a:latin typeface="Courier New"/>
                <a:cs typeface="Courier New"/>
              </a:rPr>
              <a:t> = </a:t>
            </a:r>
            <a:r>
              <a:rPr lang="nl-NL" sz="1400" dirty="0" err="1">
                <a:solidFill>
                  <a:srgbClr val="000000"/>
                </a:solidFill>
                <a:latin typeface="Courier New"/>
                <a:cs typeface="Courier New"/>
              </a:rPr>
              <a:t>olderrno</a:t>
            </a:r>
            <a:r>
              <a:rPr lang="nl-NL" sz="1400" dirty="0">
                <a:solidFill>
                  <a:srgbClr val="000000"/>
                </a:solidFill>
                <a:latin typeface="Courier New"/>
                <a:cs typeface="Courier New"/>
              </a:rPr>
              <a:t>;</a:t>
            </a:r>
          </a:p>
          <a:p>
            <a:r>
              <a:rPr lang="nl-NL" sz="1400" dirty="0">
                <a:solidFill>
                  <a:srgbClr val="000000"/>
                </a:solidFill>
                <a:latin typeface="Courier New"/>
                <a:cs typeface="Courier New"/>
              </a:rPr>
              <a:t>}</a:t>
            </a:r>
          </a:p>
          <a:p>
            <a:endParaRPr lang="nl-NL" sz="1400" dirty="0">
              <a:solidFill>
                <a:srgbClr val="000000"/>
              </a:solidFill>
              <a:latin typeface="Courier New"/>
              <a:cs typeface="Courier New"/>
            </a:endParaRPr>
          </a:p>
          <a:p>
            <a:r>
              <a:rPr lang="en-US" sz="1400" dirty="0">
                <a:solidFill>
                  <a:srgbClr val="2D961E"/>
                </a:solidFill>
                <a:latin typeface="Courier New"/>
                <a:cs typeface="Courier New"/>
              </a:rPr>
              <a:t>void</a:t>
            </a:r>
            <a:r>
              <a:rPr lang="en-US" sz="1400" dirty="0">
                <a:solidFill>
                  <a:srgbClr val="000000"/>
                </a:solidFill>
                <a:latin typeface="Courier New"/>
                <a:cs typeface="Courier New"/>
              </a:rPr>
              <a:t> </a:t>
            </a:r>
            <a:r>
              <a:rPr lang="en-US" sz="1400" dirty="0">
                <a:solidFill>
                  <a:srgbClr val="4A00FF"/>
                </a:solidFill>
                <a:latin typeface="Courier New"/>
                <a:cs typeface="Courier New"/>
              </a:rPr>
              <a:t>fork14</a:t>
            </a:r>
            <a:r>
              <a:rPr lang="en-US" sz="1400" dirty="0">
                <a:solidFill>
                  <a:srgbClr val="000000"/>
                </a:solidFill>
                <a:latin typeface="Courier New"/>
                <a:cs typeface="Courier New"/>
              </a:rPr>
              <a:t>() {</a:t>
            </a:r>
          </a:p>
          <a:p>
            <a:r>
              <a:rPr lang="fi-FI" sz="1400" dirty="0">
                <a:solidFill>
                  <a:srgbClr val="000000"/>
                </a:solidFill>
                <a:latin typeface="Courier New"/>
                <a:cs typeface="Courier New"/>
              </a:rPr>
              <a:t>    </a:t>
            </a:r>
            <a:r>
              <a:rPr lang="fi-FI" sz="1400" dirty="0" err="1">
                <a:solidFill>
                  <a:srgbClr val="2D961E"/>
                </a:solidFill>
                <a:latin typeface="Courier New"/>
                <a:cs typeface="Courier New"/>
              </a:rPr>
              <a:t>pid_t</a:t>
            </a:r>
            <a:r>
              <a:rPr lang="fi-FI" sz="1400" dirty="0">
                <a:solidFill>
                  <a:srgbClr val="000000"/>
                </a:solidFill>
                <a:latin typeface="Courier New"/>
                <a:cs typeface="Courier New"/>
              </a:rPr>
              <a:t> </a:t>
            </a:r>
            <a:r>
              <a:rPr lang="fi-FI" sz="1400" dirty="0" err="1">
                <a:solidFill>
                  <a:srgbClr val="C1651C"/>
                </a:solidFill>
                <a:latin typeface="Courier New"/>
                <a:cs typeface="Courier New"/>
              </a:rPr>
              <a:t>pid</a:t>
            </a:r>
            <a:r>
              <a:rPr lang="fi-FI" sz="1400" dirty="0" err="1">
                <a:solidFill>
                  <a:srgbClr val="000000"/>
                </a:solidFill>
                <a:latin typeface="Courier New"/>
                <a:cs typeface="Courier New"/>
              </a:rPr>
              <a:t>[N</a:t>
            </a:r>
            <a:r>
              <a:rPr lang="fi-FI" sz="1400" dirty="0">
                <a:solidFill>
                  <a:srgbClr val="000000"/>
                </a:solidFill>
                <a:latin typeface="Courier New"/>
                <a:cs typeface="Courier New"/>
              </a:rPr>
              <a:t>];</a:t>
            </a:r>
          </a:p>
          <a:p>
            <a:r>
              <a:rPr lang="fr-FR" sz="1400" dirty="0">
                <a:solidFill>
                  <a:srgbClr val="000000"/>
                </a:solidFill>
                <a:latin typeface="Courier New"/>
                <a:cs typeface="Courier New"/>
              </a:rPr>
              <a:t>    </a:t>
            </a:r>
            <a:r>
              <a:rPr lang="fr-FR" sz="1400" dirty="0" err="1">
                <a:solidFill>
                  <a:srgbClr val="2D961E"/>
                </a:solidFill>
                <a:latin typeface="Courier New"/>
                <a:cs typeface="Courier New"/>
              </a:rPr>
              <a:t>int</a:t>
            </a:r>
            <a:r>
              <a:rPr lang="fr-FR" sz="1400" dirty="0">
                <a:solidFill>
                  <a:srgbClr val="000000"/>
                </a:solidFill>
                <a:latin typeface="Courier New"/>
                <a:cs typeface="Courier New"/>
              </a:rPr>
              <a:t> </a:t>
            </a:r>
            <a:r>
              <a:rPr lang="fr-FR" sz="1400" dirty="0">
                <a:solidFill>
                  <a:srgbClr val="C1651C"/>
                </a:solidFill>
                <a:latin typeface="Courier New"/>
                <a:cs typeface="Courier New"/>
              </a:rPr>
              <a:t>i</a:t>
            </a:r>
            <a:r>
              <a:rPr lang="fr-FR" sz="1400" dirty="0">
                <a:solidFill>
                  <a:srgbClr val="000000"/>
                </a:solidFill>
                <a:latin typeface="Courier New"/>
                <a:cs typeface="Courier New"/>
              </a:rPr>
              <a:t>;</a:t>
            </a:r>
          </a:p>
          <a:p>
            <a:r>
              <a:rPr lang="en-US" sz="1400" dirty="0">
                <a:solidFill>
                  <a:srgbClr val="000000"/>
                </a:solidFill>
                <a:latin typeface="Courier New"/>
                <a:cs typeface="Courier New"/>
              </a:rPr>
              <a:t>    </a:t>
            </a:r>
            <a:r>
              <a:rPr lang="en-US" sz="1400" dirty="0" err="1">
                <a:solidFill>
                  <a:srgbClr val="000000"/>
                </a:solidFill>
                <a:latin typeface="Courier New"/>
                <a:cs typeface="Courier New"/>
              </a:rPr>
              <a:t>ccount</a:t>
            </a:r>
            <a:r>
              <a:rPr lang="en-US" sz="1400" dirty="0">
                <a:solidFill>
                  <a:srgbClr val="000000"/>
                </a:solidFill>
                <a:latin typeface="Courier New"/>
                <a:cs typeface="Courier New"/>
              </a:rPr>
              <a:t> = N;</a:t>
            </a:r>
          </a:p>
          <a:p>
            <a:r>
              <a:rPr lang="en-US" sz="1400" dirty="0">
                <a:solidFill>
                  <a:srgbClr val="000000"/>
                </a:solidFill>
                <a:latin typeface="Courier New"/>
                <a:cs typeface="Courier New"/>
              </a:rPr>
              <a:t>    signal(SIGCHLD, </a:t>
            </a:r>
            <a:r>
              <a:rPr lang="en-US" sz="1400" dirty="0" err="1">
                <a:solidFill>
                  <a:srgbClr val="000000"/>
                </a:solidFill>
                <a:latin typeface="Courier New"/>
                <a:cs typeface="Courier New"/>
              </a:rPr>
              <a:t>child_handler</a:t>
            </a:r>
            <a:r>
              <a:rPr lang="en-US" sz="1400" dirty="0">
                <a:solidFill>
                  <a:srgbClr val="000000"/>
                </a:solidFill>
                <a:latin typeface="Courier New"/>
                <a:cs typeface="Courier New"/>
              </a:rPr>
              <a:t>);</a:t>
            </a:r>
          </a:p>
          <a:p>
            <a:endParaRPr lang="en-US" sz="1400" dirty="0">
              <a:solidFill>
                <a:srgbClr val="000000"/>
              </a:solidFill>
              <a:latin typeface="Courier New"/>
              <a:cs typeface="Courier New"/>
            </a:endParaRPr>
          </a:p>
          <a:p>
            <a:r>
              <a:rPr lang="da-DK" sz="1400" dirty="0">
                <a:solidFill>
                  <a:srgbClr val="000000"/>
                </a:solidFill>
                <a:latin typeface="Courier New"/>
                <a:cs typeface="Courier New"/>
              </a:rPr>
              <a:t>    </a:t>
            </a:r>
            <a:r>
              <a:rPr lang="da-DK" sz="1400" dirty="0">
                <a:solidFill>
                  <a:srgbClr val="C200FF"/>
                </a:solidFill>
                <a:latin typeface="Courier New"/>
                <a:cs typeface="Courier New"/>
              </a:rPr>
              <a:t>for</a:t>
            </a:r>
            <a:r>
              <a:rPr lang="da-DK" sz="1400" dirty="0">
                <a:solidFill>
                  <a:srgbClr val="000000"/>
                </a:solidFill>
                <a:latin typeface="Courier New"/>
                <a:cs typeface="Courier New"/>
              </a:rPr>
              <a:t> (i = 0; i &lt; N; i++) {</a:t>
            </a:r>
          </a:p>
          <a:p>
            <a:r>
              <a:rPr lang="en-US" sz="1400" dirty="0">
                <a:solidFill>
                  <a:srgbClr val="000000"/>
                </a:solidFill>
                <a:latin typeface="Courier New"/>
                <a:cs typeface="Courier New"/>
              </a:rPr>
              <a:t>        </a:t>
            </a:r>
            <a:r>
              <a:rPr lang="en-US" sz="1400" dirty="0">
                <a:solidFill>
                  <a:srgbClr val="C200FF"/>
                </a:solidFill>
                <a:latin typeface="Courier New"/>
                <a:cs typeface="Courier New"/>
              </a:rPr>
              <a:t>if</a:t>
            </a:r>
            <a:r>
              <a:rPr lang="en-US" sz="1400" dirty="0">
                <a:solidFill>
                  <a:srgbClr val="000000"/>
                </a:solidFill>
                <a:latin typeface="Courier New"/>
                <a:cs typeface="Courier New"/>
              </a:rPr>
              <a:t> ((</a:t>
            </a:r>
            <a:r>
              <a:rPr lang="en-US" sz="1400" dirty="0" err="1">
                <a:solidFill>
                  <a:srgbClr val="000000"/>
                </a:solidFill>
                <a:latin typeface="Courier New"/>
                <a:cs typeface="Courier New"/>
              </a:rPr>
              <a:t>pid</a:t>
            </a:r>
            <a:r>
              <a:rPr lang="en-US" sz="1400" dirty="0">
                <a:solidFill>
                  <a:srgbClr val="000000"/>
                </a:solidFill>
                <a:latin typeface="Courier New"/>
                <a:cs typeface="Courier New"/>
              </a:rPr>
              <a:t>[</a:t>
            </a:r>
            <a:r>
              <a:rPr lang="en-US" sz="1400" dirty="0" err="1">
                <a:solidFill>
                  <a:srgbClr val="000000"/>
                </a:solidFill>
                <a:latin typeface="Courier New"/>
                <a:cs typeface="Courier New"/>
              </a:rPr>
              <a:t>i</a:t>
            </a:r>
            <a:r>
              <a:rPr lang="en-US" sz="1400" dirty="0">
                <a:solidFill>
                  <a:srgbClr val="000000"/>
                </a:solidFill>
                <a:latin typeface="Courier New"/>
                <a:cs typeface="Courier New"/>
              </a:rPr>
              <a:t>] = fork()) == 0) {</a:t>
            </a:r>
          </a:p>
          <a:p>
            <a:r>
              <a:rPr lang="nl-NL" sz="1400" dirty="0">
                <a:solidFill>
                  <a:srgbClr val="000000"/>
                </a:solidFill>
                <a:latin typeface="Courier New"/>
                <a:cs typeface="Courier New"/>
              </a:rPr>
              <a:t>            sleep(1);</a:t>
            </a:r>
          </a:p>
          <a:p>
            <a:r>
              <a:rPr lang="en-US" sz="1400" dirty="0">
                <a:solidFill>
                  <a:srgbClr val="000000"/>
                </a:solidFill>
                <a:latin typeface="Courier New"/>
                <a:cs typeface="Courier New"/>
              </a:rPr>
              <a:t>            exit(0);  </a:t>
            </a:r>
            <a:r>
              <a:rPr lang="en-US" sz="1400" dirty="0">
                <a:solidFill>
                  <a:srgbClr val="CB2418"/>
                </a:solidFill>
                <a:latin typeface="Courier New"/>
                <a:cs typeface="Courier New"/>
              </a:rPr>
              <a:t>/* Child exits */</a:t>
            </a:r>
            <a:endParaRPr lang="en-US" sz="1400" dirty="0">
              <a:solidFill>
                <a:srgbClr val="000000"/>
              </a:solidFill>
              <a:latin typeface="Courier New"/>
              <a:cs typeface="Courier New"/>
            </a:endParaRPr>
          </a:p>
          <a:p>
            <a:r>
              <a:rPr lang="en-US" sz="1400" dirty="0">
                <a:solidFill>
                  <a:srgbClr val="000000"/>
                </a:solidFill>
                <a:latin typeface="Courier New"/>
                <a:cs typeface="Courier New"/>
              </a:rPr>
              <a:t>        }</a:t>
            </a:r>
          </a:p>
          <a:p>
            <a:r>
              <a:rPr lang="en-US" sz="1400" dirty="0">
                <a:solidFill>
                  <a:srgbClr val="000000"/>
                </a:solidFill>
                <a:latin typeface="Courier New"/>
                <a:cs typeface="Courier New"/>
              </a:rPr>
              <a:t>    }</a:t>
            </a:r>
          </a:p>
          <a:p>
            <a:r>
              <a:rPr lang="en-US" sz="1400" dirty="0">
                <a:solidFill>
                  <a:srgbClr val="000000"/>
                </a:solidFill>
                <a:latin typeface="Courier New"/>
                <a:cs typeface="Courier New"/>
              </a:rPr>
              <a:t>    </a:t>
            </a:r>
            <a:r>
              <a:rPr lang="en-US" sz="1400" dirty="0">
                <a:solidFill>
                  <a:srgbClr val="C200FF"/>
                </a:solidFill>
                <a:latin typeface="Courier New"/>
                <a:cs typeface="Courier New"/>
              </a:rPr>
              <a:t>while</a:t>
            </a:r>
            <a:r>
              <a:rPr lang="en-US" sz="1400" dirty="0">
                <a:solidFill>
                  <a:srgbClr val="000000"/>
                </a:solidFill>
                <a:latin typeface="Courier New"/>
                <a:cs typeface="Courier New"/>
              </a:rPr>
              <a:t> (</a:t>
            </a:r>
            <a:r>
              <a:rPr lang="en-US" sz="1400" dirty="0" err="1">
                <a:solidFill>
                  <a:srgbClr val="000000"/>
                </a:solidFill>
                <a:latin typeface="Courier New"/>
                <a:cs typeface="Courier New"/>
              </a:rPr>
              <a:t>ccount</a:t>
            </a:r>
            <a:r>
              <a:rPr lang="en-US" sz="1400" dirty="0">
                <a:solidFill>
                  <a:srgbClr val="000000"/>
                </a:solidFill>
                <a:latin typeface="Courier New"/>
                <a:cs typeface="Courier New"/>
              </a:rPr>
              <a:t> &gt; 0) </a:t>
            </a:r>
            <a:r>
              <a:rPr lang="en-US" sz="1400" dirty="0">
                <a:solidFill>
                  <a:srgbClr val="CB2418"/>
                </a:solidFill>
                <a:latin typeface="Courier New"/>
                <a:cs typeface="Courier New"/>
              </a:rPr>
              <a:t>/* Parent spins */</a:t>
            </a:r>
            <a:endParaRPr lang="en-US" sz="1400" dirty="0">
              <a:solidFill>
                <a:srgbClr val="000000"/>
              </a:solidFill>
              <a:latin typeface="Courier New"/>
              <a:cs typeface="Courier New"/>
            </a:endParaRPr>
          </a:p>
          <a:p>
            <a:r>
              <a:rPr lang="en-US" sz="1400" dirty="0">
                <a:solidFill>
                  <a:srgbClr val="000000"/>
                </a:solidFill>
                <a:latin typeface="Courier New"/>
                <a:cs typeface="Courier New"/>
              </a:rPr>
              <a:t>        ;</a:t>
            </a:r>
          </a:p>
          <a:p>
            <a:r>
              <a:rPr lang="en-US" sz="1400" dirty="0">
                <a:solidFill>
                  <a:srgbClr val="000000"/>
                </a:solidFill>
                <a:latin typeface="Courier New"/>
                <a:cs typeface="Courier New"/>
              </a:rPr>
              <a:t>}</a:t>
            </a:r>
          </a:p>
        </p:txBody>
      </p:sp>
      <p:sp>
        <p:nvSpPr>
          <p:cNvPr id="6" name="TextBox 5"/>
          <p:cNvSpPr txBox="1"/>
          <p:nvPr/>
        </p:nvSpPr>
        <p:spPr>
          <a:xfrm>
            <a:off x="5118622" y="6412468"/>
            <a:ext cx="824978" cy="369332"/>
          </a:xfrm>
          <a:prstGeom prst="rect">
            <a:avLst/>
          </a:prstGeom>
          <a:noFill/>
        </p:spPr>
        <p:txBody>
          <a:bodyPr wrap="none" rtlCol="0">
            <a:spAutoFit/>
          </a:bodyPr>
          <a:lstStyle/>
          <a:p>
            <a:r>
              <a:rPr lang="en-US" sz="1800" dirty="0" err="1">
                <a:solidFill>
                  <a:srgbClr val="7F7F7F"/>
                </a:solidFill>
                <a:latin typeface="Calibri" pitchFamily="34" charset="0"/>
              </a:rPr>
              <a:t>forks.c</a:t>
            </a:r>
            <a:endParaRPr lang="en-US" sz="1800" dirty="0">
              <a:solidFill>
                <a:srgbClr val="7F7F7F"/>
              </a:solidFill>
              <a:latin typeface="Calibri" pitchFamily="34" charset="0"/>
            </a:endParaRPr>
          </a:p>
        </p:txBody>
      </p:sp>
      <p:sp>
        <p:nvSpPr>
          <p:cNvPr id="7" name="TextBox 6"/>
          <p:cNvSpPr txBox="1"/>
          <p:nvPr/>
        </p:nvSpPr>
        <p:spPr>
          <a:xfrm>
            <a:off x="4876800" y="5257800"/>
            <a:ext cx="3581400" cy="1077218"/>
          </a:xfrm>
          <a:prstGeom prst="rect">
            <a:avLst/>
          </a:prstGeom>
          <a:solidFill>
            <a:srgbClr val="E0E0E0"/>
          </a:solidFill>
        </p:spPr>
        <p:txBody>
          <a:bodyPr wrap="square" rtlCol="0">
            <a:spAutoFit/>
          </a:bodyPr>
          <a:lstStyle/>
          <a:p>
            <a:r>
              <a:rPr lang="en-US" sz="1600" dirty="0" err="1">
                <a:solidFill>
                  <a:srgbClr val="3913A8"/>
                </a:solidFill>
                <a:latin typeface="Courier New"/>
                <a:cs typeface="Courier New"/>
              </a:rPr>
              <a:t>whaleshark</a:t>
            </a:r>
            <a:r>
              <a:rPr lang="en-US" sz="1600" dirty="0">
                <a:solidFill>
                  <a:srgbClr val="3913A8"/>
                </a:solidFill>
                <a:latin typeface="Courier New"/>
                <a:cs typeface="Courier New"/>
              </a:rPr>
              <a:t>&gt; </a:t>
            </a:r>
            <a:r>
              <a:rPr lang="en-US" sz="1600" dirty="0">
                <a:solidFill>
                  <a:srgbClr val="000000"/>
                </a:solidFill>
                <a:latin typeface="Courier New"/>
                <a:cs typeface="Courier New"/>
              </a:rPr>
              <a:t>./forks 14</a:t>
            </a:r>
          </a:p>
          <a:p>
            <a:r>
              <a:rPr lang="en-US" sz="1600" dirty="0">
                <a:solidFill>
                  <a:srgbClr val="000000"/>
                </a:solidFill>
                <a:latin typeface="Courier New"/>
                <a:cs typeface="Courier New"/>
              </a:rPr>
              <a:t>Handler reaped child 23240</a:t>
            </a:r>
          </a:p>
          <a:p>
            <a:r>
              <a:rPr lang="en-US" sz="1600" dirty="0">
                <a:solidFill>
                  <a:srgbClr val="000000"/>
                </a:solidFill>
                <a:latin typeface="Courier New"/>
                <a:cs typeface="Courier New"/>
              </a:rPr>
              <a:t>Handler reaped child 23241</a:t>
            </a:r>
            <a:endParaRPr lang="en-US" sz="1600" dirty="0">
              <a:latin typeface="Courier New"/>
              <a:cs typeface="Courier New"/>
            </a:endParaRPr>
          </a:p>
          <a:p>
            <a:r>
              <a:rPr lang="en-US" sz="1600" dirty="0">
                <a:solidFill>
                  <a:srgbClr val="990000"/>
                </a:solidFill>
                <a:latin typeface="+mn-lt"/>
                <a:cs typeface="Courier New"/>
              </a:rPr>
              <a:t>. . .(hangs)</a:t>
            </a:r>
          </a:p>
        </p:txBody>
      </p:sp>
      <p:sp>
        <p:nvSpPr>
          <p:cNvPr id="525314" name="Rectangle 2"/>
          <p:cNvSpPr>
            <a:spLocks noGrp="1" noChangeArrowheads="1"/>
          </p:cNvSpPr>
          <p:nvPr>
            <p:ph type="title"/>
          </p:nvPr>
        </p:nvSpPr>
        <p:spPr>
          <a:xfrm>
            <a:off x="4419600" y="417512"/>
            <a:ext cx="4648200" cy="573088"/>
          </a:xfrm>
          <a:solidFill>
            <a:schemeClr val="bg1"/>
          </a:solidFill>
        </p:spPr>
        <p:txBody>
          <a:bodyPr/>
          <a:lstStyle/>
          <a:p>
            <a:r>
              <a:rPr lang="en-US" dirty="0"/>
              <a:t>Correct Signal Handling</a:t>
            </a:r>
          </a:p>
        </p:txBody>
      </p:sp>
      <p:sp>
        <p:nvSpPr>
          <p:cNvPr id="8" name="TextBox 7"/>
          <p:cNvSpPr txBox="1"/>
          <p:nvPr/>
        </p:nvSpPr>
        <p:spPr>
          <a:xfrm>
            <a:off x="2505331" y="4027750"/>
            <a:ext cx="1023262" cy="338554"/>
          </a:xfrm>
          <a:prstGeom prst="rect">
            <a:avLst/>
          </a:prstGeom>
          <a:solidFill>
            <a:srgbClr val="E0E0E0"/>
          </a:solidFill>
        </p:spPr>
        <p:txBody>
          <a:bodyPr wrap="square" rtlCol="0">
            <a:spAutoFit/>
          </a:bodyPr>
          <a:lstStyle/>
          <a:p>
            <a:pPr algn="ctr"/>
            <a:r>
              <a:rPr lang="en-US" sz="1600" dirty="0">
                <a:solidFill>
                  <a:srgbClr val="3913A8"/>
                </a:solidFill>
                <a:latin typeface="Courier New"/>
                <a:cs typeface="Courier New"/>
              </a:rPr>
              <a:t>N == 5</a:t>
            </a:r>
            <a:endParaRPr lang="en-US" sz="1600" dirty="0">
              <a:latin typeface="Courier New"/>
              <a:cs typeface="Courier New"/>
            </a:endParaRPr>
          </a:p>
        </p:txBody>
      </p:sp>
      <p:sp>
        <p:nvSpPr>
          <p:cNvPr id="2" name="TextBox 1"/>
          <p:cNvSpPr txBox="1"/>
          <p:nvPr/>
        </p:nvSpPr>
        <p:spPr>
          <a:xfrm>
            <a:off x="2847560" y="3165650"/>
            <a:ext cx="2966527" cy="461665"/>
          </a:xfrm>
          <a:prstGeom prst="rect">
            <a:avLst/>
          </a:prstGeom>
          <a:solidFill>
            <a:srgbClr val="CCFFCC"/>
          </a:solidFill>
        </p:spPr>
        <p:txBody>
          <a:bodyPr wrap="none" rtlCol="0">
            <a:spAutoFit/>
          </a:bodyPr>
          <a:lstStyle/>
          <a:p>
            <a:r>
              <a:rPr lang="en-US" dirty="0">
                <a:solidFill>
                  <a:srgbClr val="FF0000"/>
                </a:solidFill>
                <a:latin typeface="Calibri" pitchFamily="34" charset="0"/>
              </a:rPr>
              <a:t>This code is incorrect!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25315">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25315">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25315">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25315">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6338" name="Rectangle 2"/>
          <p:cNvSpPr>
            <a:spLocks noGrp="1" noChangeArrowheads="1"/>
          </p:cNvSpPr>
          <p:nvPr>
            <p:ph type="title"/>
          </p:nvPr>
        </p:nvSpPr>
        <p:spPr>
          <a:xfrm>
            <a:off x="457200" y="457200"/>
            <a:ext cx="8407400" cy="573088"/>
          </a:xfrm>
        </p:spPr>
        <p:txBody>
          <a:bodyPr/>
          <a:lstStyle/>
          <a:p>
            <a:r>
              <a:rPr lang="en-US" dirty="0"/>
              <a:t>Correct Signal Handling</a:t>
            </a:r>
          </a:p>
        </p:txBody>
      </p:sp>
      <p:sp>
        <p:nvSpPr>
          <p:cNvPr id="526339" name="Rectangle 3"/>
          <p:cNvSpPr>
            <a:spLocks noGrp="1" noChangeArrowheads="1"/>
          </p:cNvSpPr>
          <p:nvPr>
            <p:ph type="body" idx="1"/>
          </p:nvPr>
        </p:nvSpPr>
        <p:spPr>
          <a:xfrm>
            <a:off x="480796" y="1295400"/>
            <a:ext cx="8382000" cy="1219200"/>
          </a:xfrm>
        </p:spPr>
        <p:txBody>
          <a:bodyPr/>
          <a:lstStyle/>
          <a:p>
            <a:r>
              <a:rPr lang="en-US" dirty="0"/>
              <a:t>Must wait for all terminated child processes</a:t>
            </a:r>
          </a:p>
          <a:p>
            <a:pPr lvl="1"/>
            <a:r>
              <a:rPr lang="en-US" dirty="0"/>
              <a:t>Put  </a:t>
            </a:r>
            <a:r>
              <a:rPr lang="en-US" dirty="0">
                <a:latin typeface="Courier New" pitchFamily="49" charset="0"/>
              </a:rPr>
              <a:t>wait</a:t>
            </a:r>
            <a:r>
              <a:rPr lang="en-US" b="1" dirty="0">
                <a:latin typeface="Courier New" pitchFamily="49" charset="0"/>
              </a:rPr>
              <a:t> </a:t>
            </a:r>
            <a:r>
              <a:rPr lang="en-US" dirty="0">
                <a:latin typeface="+mn-lt"/>
              </a:rPr>
              <a:t>in a loop to reap all terminated children</a:t>
            </a:r>
          </a:p>
        </p:txBody>
      </p:sp>
      <p:sp>
        <p:nvSpPr>
          <p:cNvPr id="526340" name="Text Box 4"/>
          <p:cNvSpPr txBox="1">
            <a:spLocks noChangeArrowheads="1"/>
          </p:cNvSpPr>
          <p:nvPr/>
        </p:nvSpPr>
        <p:spPr bwMode="auto">
          <a:xfrm>
            <a:off x="457200" y="2260600"/>
            <a:ext cx="8263467" cy="3124200"/>
          </a:xfrm>
          <a:prstGeom prst="rect">
            <a:avLst/>
          </a:prstGeom>
          <a:solidFill>
            <a:srgbClr val="F6F5BD"/>
          </a:solidFill>
          <a:ln w="3175">
            <a:solidFill>
              <a:schemeClr val="tx1"/>
            </a:solidFill>
            <a:miter lim="800000"/>
            <a:headEnd/>
            <a:tailEnd/>
          </a:ln>
          <a:effectLst/>
        </p:spPr>
        <p:txBody>
          <a:bodyPr wrap="square">
            <a:normAutofit fontScale="92500" lnSpcReduction="20000"/>
          </a:bodyPr>
          <a:lstStyle/>
          <a:p>
            <a:r>
              <a:rPr lang="en-US" sz="1800" dirty="0">
                <a:solidFill>
                  <a:srgbClr val="2D961E"/>
                </a:solidFill>
                <a:latin typeface="Courier New"/>
                <a:cs typeface="Courier New"/>
              </a:rPr>
              <a:t>void</a:t>
            </a:r>
            <a:r>
              <a:rPr lang="en-US" sz="1800" dirty="0">
                <a:solidFill>
                  <a:srgbClr val="000000"/>
                </a:solidFill>
                <a:latin typeface="Courier New"/>
                <a:cs typeface="Courier New"/>
              </a:rPr>
              <a:t> </a:t>
            </a:r>
            <a:r>
              <a:rPr lang="en-US" sz="1800" dirty="0">
                <a:solidFill>
                  <a:srgbClr val="4A00FF"/>
                </a:solidFill>
                <a:latin typeface="Courier New"/>
                <a:cs typeface="Courier New"/>
              </a:rPr>
              <a:t>child_handler2</a:t>
            </a:r>
            <a:r>
              <a:rPr lang="en-US" sz="1800" dirty="0">
                <a:solidFill>
                  <a:srgbClr val="000000"/>
                </a:solidFill>
                <a:latin typeface="Courier New"/>
                <a:cs typeface="Courier New"/>
              </a:rPr>
              <a:t>(</a:t>
            </a:r>
            <a:r>
              <a:rPr lang="en-US" sz="1800" dirty="0" err="1">
                <a:solidFill>
                  <a:srgbClr val="2D961E"/>
                </a:solidFill>
                <a:latin typeface="Courier New"/>
                <a:cs typeface="Courier New"/>
              </a:rPr>
              <a:t>int</a:t>
            </a:r>
            <a:r>
              <a:rPr lang="en-US" sz="1800" dirty="0">
                <a:solidFill>
                  <a:srgbClr val="000000"/>
                </a:solidFill>
                <a:latin typeface="Courier New"/>
                <a:cs typeface="Courier New"/>
              </a:rPr>
              <a:t> </a:t>
            </a:r>
            <a:r>
              <a:rPr lang="en-US" sz="1800" dirty="0">
                <a:solidFill>
                  <a:srgbClr val="C1651C"/>
                </a:solidFill>
                <a:latin typeface="Courier New"/>
                <a:cs typeface="Courier New"/>
              </a:rPr>
              <a:t>sig</a:t>
            </a:r>
            <a:r>
              <a:rPr lang="en-US" sz="1800" dirty="0">
                <a:solidFill>
                  <a:srgbClr val="000000"/>
                </a:solidFill>
                <a:latin typeface="Courier New"/>
                <a:cs typeface="Courier New"/>
              </a:rPr>
              <a:t>)</a:t>
            </a:r>
          </a:p>
          <a:p>
            <a:r>
              <a:rPr lang="en-US" sz="1800" dirty="0">
                <a:solidFill>
                  <a:srgbClr val="000000"/>
                </a:solidFill>
                <a:latin typeface="Courier New"/>
                <a:cs typeface="Courier New"/>
              </a:rPr>
              <a:t>{</a:t>
            </a:r>
          </a:p>
          <a:p>
            <a:r>
              <a:rPr lang="en-US" sz="1800" dirty="0">
                <a:solidFill>
                  <a:srgbClr val="000000"/>
                </a:solidFill>
                <a:latin typeface="Courier New"/>
                <a:cs typeface="Courier New"/>
              </a:rPr>
              <a:t>    </a:t>
            </a:r>
            <a:r>
              <a:rPr lang="en-US" sz="1800" dirty="0" err="1">
                <a:solidFill>
                  <a:srgbClr val="2D961E"/>
                </a:solidFill>
                <a:latin typeface="Courier New"/>
                <a:cs typeface="Courier New"/>
              </a:rPr>
              <a:t>int</a:t>
            </a:r>
            <a:r>
              <a:rPr lang="en-US" sz="1800" dirty="0">
                <a:solidFill>
                  <a:srgbClr val="000000"/>
                </a:solidFill>
                <a:latin typeface="Courier New"/>
                <a:cs typeface="Courier New"/>
              </a:rPr>
              <a:t> </a:t>
            </a:r>
            <a:r>
              <a:rPr lang="en-US" sz="1800" dirty="0" err="1">
                <a:solidFill>
                  <a:srgbClr val="C1651C"/>
                </a:solidFill>
                <a:latin typeface="Courier New"/>
                <a:cs typeface="Courier New"/>
              </a:rPr>
              <a:t>olderrno</a:t>
            </a:r>
            <a:r>
              <a:rPr lang="en-US" sz="1800" dirty="0">
                <a:solidFill>
                  <a:srgbClr val="000000"/>
                </a:solidFill>
                <a:latin typeface="Courier New"/>
                <a:cs typeface="Courier New"/>
              </a:rPr>
              <a:t> = </a:t>
            </a:r>
            <a:r>
              <a:rPr lang="en-US" sz="1800" dirty="0" err="1">
                <a:solidFill>
                  <a:srgbClr val="000000"/>
                </a:solidFill>
                <a:latin typeface="Courier New"/>
                <a:cs typeface="Courier New"/>
              </a:rPr>
              <a:t>errno</a:t>
            </a:r>
            <a:r>
              <a:rPr lang="en-US" sz="1800" dirty="0">
                <a:solidFill>
                  <a:srgbClr val="000000"/>
                </a:solidFill>
                <a:latin typeface="Courier New"/>
                <a:cs typeface="Courier New"/>
              </a:rPr>
              <a:t>;</a:t>
            </a:r>
          </a:p>
          <a:p>
            <a:r>
              <a:rPr lang="fi-FI" sz="1800" dirty="0">
                <a:solidFill>
                  <a:srgbClr val="000000"/>
                </a:solidFill>
                <a:latin typeface="Courier New"/>
                <a:cs typeface="Courier New"/>
              </a:rPr>
              <a:t>    </a:t>
            </a:r>
            <a:r>
              <a:rPr lang="fi-FI" sz="1800" dirty="0" err="1">
                <a:solidFill>
                  <a:srgbClr val="2D961E"/>
                </a:solidFill>
                <a:latin typeface="Courier New"/>
                <a:cs typeface="Courier New"/>
              </a:rPr>
              <a:t>pid_t</a:t>
            </a:r>
            <a:r>
              <a:rPr lang="fi-FI" sz="1800" dirty="0">
                <a:solidFill>
                  <a:srgbClr val="000000"/>
                </a:solidFill>
                <a:latin typeface="Courier New"/>
                <a:cs typeface="Courier New"/>
              </a:rPr>
              <a:t> </a:t>
            </a:r>
            <a:r>
              <a:rPr lang="fi-FI" sz="1800" dirty="0" err="1">
                <a:solidFill>
                  <a:srgbClr val="C1651C"/>
                </a:solidFill>
                <a:latin typeface="Courier New"/>
                <a:cs typeface="Courier New"/>
              </a:rPr>
              <a:t>pid</a:t>
            </a:r>
            <a:r>
              <a:rPr lang="fi-FI" sz="1800" dirty="0">
                <a:solidFill>
                  <a:srgbClr val="000000"/>
                </a:solidFill>
                <a:latin typeface="Courier New"/>
                <a:cs typeface="Courier New"/>
              </a:rPr>
              <a:t>;</a:t>
            </a:r>
          </a:p>
          <a:p>
            <a:r>
              <a:rPr lang="en-US" sz="1800" dirty="0">
                <a:solidFill>
                  <a:srgbClr val="000000"/>
                </a:solidFill>
                <a:latin typeface="Courier New"/>
                <a:cs typeface="Courier New"/>
              </a:rPr>
              <a:t>    </a:t>
            </a:r>
            <a:r>
              <a:rPr lang="en-US" sz="1800" dirty="0">
                <a:solidFill>
                  <a:srgbClr val="C200FF"/>
                </a:solidFill>
                <a:latin typeface="Courier New"/>
                <a:cs typeface="Courier New"/>
              </a:rPr>
              <a:t>while</a:t>
            </a:r>
            <a:r>
              <a:rPr lang="en-US" sz="1800" dirty="0">
                <a:solidFill>
                  <a:srgbClr val="000000"/>
                </a:solidFill>
                <a:latin typeface="Courier New"/>
                <a:cs typeface="Courier New"/>
              </a:rPr>
              <a:t> ((</a:t>
            </a:r>
            <a:r>
              <a:rPr lang="en-US" sz="1800" dirty="0" err="1">
                <a:solidFill>
                  <a:srgbClr val="000000"/>
                </a:solidFill>
                <a:latin typeface="Courier New"/>
                <a:cs typeface="Courier New"/>
              </a:rPr>
              <a:t>pid</a:t>
            </a:r>
            <a:r>
              <a:rPr lang="en-US" sz="1800" dirty="0">
                <a:solidFill>
                  <a:srgbClr val="000000"/>
                </a:solidFill>
                <a:latin typeface="Courier New"/>
                <a:cs typeface="Courier New"/>
              </a:rPr>
              <a:t> = wait(</a:t>
            </a:r>
            <a:r>
              <a:rPr lang="en-US" sz="1800" dirty="0">
                <a:solidFill>
                  <a:srgbClr val="2C9290"/>
                </a:solidFill>
                <a:latin typeface="Courier New"/>
                <a:cs typeface="Courier New"/>
              </a:rPr>
              <a:t>NULL</a:t>
            </a:r>
            <a:r>
              <a:rPr lang="en-US" sz="1800" dirty="0">
                <a:solidFill>
                  <a:srgbClr val="000000"/>
                </a:solidFill>
                <a:latin typeface="Courier New"/>
                <a:cs typeface="Courier New"/>
              </a:rPr>
              <a:t>)) &gt; 0) {</a:t>
            </a:r>
          </a:p>
          <a:p>
            <a:r>
              <a:rPr lang="en-US" sz="1800" dirty="0">
                <a:solidFill>
                  <a:srgbClr val="000000"/>
                </a:solidFill>
                <a:latin typeface="Courier New"/>
                <a:cs typeface="Courier New"/>
              </a:rPr>
              <a:t>        </a:t>
            </a:r>
            <a:r>
              <a:rPr lang="en-US" sz="1800" dirty="0" err="1">
                <a:solidFill>
                  <a:srgbClr val="000000"/>
                </a:solidFill>
                <a:latin typeface="Courier New"/>
                <a:cs typeface="Courier New"/>
              </a:rPr>
              <a:t>ccount</a:t>
            </a:r>
            <a:r>
              <a:rPr lang="en-US" sz="1800" dirty="0">
                <a:solidFill>
                  <a:srgbClr val="000000"/>
                </a:solidFill>
                <a:latin typeface="Courier New"/>
                <a:cs typeface="Courier New"/>
              </a:rPr>
              <a:t>--;</a:t>
            </a:r>
          </a:p>
          <a:p>
            <a:r>
              <a:rPr lang="en-US" sz="1800" dirty="0">
                <a:solidFill>
                  <a:srgbClr val="000000"/>
                </a:solidFill>
                <a:latin typeface="Courier New"/>
                <a:cs typeface="Courier New"/>
              </a:rPr>
              <a:t>        </a:t>
            </a:r>
            <a:r>
              <a:rPr lang="en-US" sz="1800" dirty="0" err="1">
                <a:solidFill>
                  <a:srgbClr val="000000"/>
                </a:solidFill>
                <a:latin typeface="Courier New"/>
                <a:cs typeface="Courier New"/>
              </a:rPr>
              <a:t>sio_puts</a:t>
            </a:r>
            <a:r>
              <a:rPr lang="en-US" sz="1800" dirty="0">
                <a:solidFill>
                  <a:srgbClr val="000000"/>
                </a:solidFill>
                <a:latin typeface="Courier New"/>
                <a:cs typeface="Courier New"/>
              </a:rPr>
              <a:t>(</a:t>
            </a:r>
            <a:r>
              <a:rPr lang="en-US" sz="1800" dirty="0">
                <a:solidFill>
                  <a:srgbClr val="9D206F"/>
                </a:solidFill>
                <a:latin typeface="Courier New"/>
                <a:cs typeface="Courier New"/>
              </a:rPr>
              <a:t>"Handler reaped child "</a:t>
            </a:r>
            <a:r>
              <a:rPr lang="en-US" sz="1800" dirty="0">
                <a:solidFill>
                  <a:srgbClr val="000000"/>
                </a:solidFill>
                <a:latin typeface="Courier New"/>
                <a:cs typeface="Courier New"/>
              </a:rPr>
              <a:t>);</a:t>
            </a:r>
          </a:p>
          <a:p>
            <a:r>
              <a:rPr lang="en-US" sz="1800" dirty="0">
                <a:solidFill>
                  <a:srgbClr val="000000"/>
                </a:solidFill>
                <a:latin typeface="Courier New"/>
                <a:cs typeface="Courier New"/>
              </a:rPr>
              <a:t>        </a:t>
            </a:r>
            <a:r>
              <a:rPr lang="en-US" sz="1800" dirty="0" err="1">
                <a:solidFill>
                  <a:srgbClr val="000000"/>
                </a:solidFill>
                <a:latin typeface="Courier New"/>
                <a:cs typeface="Courier New"/>
              </a:rPr>
              <a:t>sio_putl</a:t>
            </a:r>
            <a:r>
              <a:rPr lang="en-US" sz="1800" dirty="0">
                <a:solidFill>
                  <a:srgbClr val="000000"/>
                </a:solidFill>
                <a:latin typeface="Courier New"/>
                <a:cs typeface="Courier New"/>
              </a:rPr>
              <a:t>((</a:t>
            </a:r>
            <a:r>
              <a:rPr lang="en-US" sz="1800" dirty="0">
                <a:solidFill>
                  <a:srgbClr val="2D961E"/>
                </a:solidFill>
                <a:latin typeface="Courier New"/>
                <a:cs typeface="Courier New"/>
              </a:rPr>
              <a:t>long</a:t>
            </a:r>
            <a:r>
              <a:rPr lang="en-US" sz="1800" dirty="0">
                <a:solidFill>
                  <a:srgbClr val="000000"/>
                </a:solidFill>
                <a:latin typeface="Courier New"/>
                <a:cs typeface="Courier New"/>
              </a:rPr>
              <a:t>)</a:t>
            </a:r>
            <a:r>
              <a:rPr lang="en-US" sz="1800" dirty="0" err="1">
                <a:solidFill>
                  <a:srgbClr val="000000"/>
                </a:solidFill>
                <a:latin typeface="Courier New"/>
                <a:cs typeface="Courier New"/>
              </a:rPr>
              <a:t>pid</a:t>
            </a:r>
            <a:r>
              <a:rPr lang="en-US" sz="1800" dirty="0">
                <a:solidFill>
                  <a:srgbClr val="000000"/>
                </a:solidFill>
                <a:latin typeface="Courier New"/>
                <a:cs typeface="Courier New"/>
              </a:rPr>
              <a:t>);</a:t>
            </a:r>
          </a:p>
          <a:p>
            <a:r>
              <a:rPr lang="en-US" sz="1800" dirty="0">
                <a:solidFill>
                  <a:srgbClr val="000000"/>
                </a:solidFill>
                <a:latin typeface="Courier New"/>
                <a:cs typeface="Courier New"/>
              </a:rPr>
              <a:t>        </a:t>
            </a:r>
            <a:r>
              <a:rPr lang="en-US" sz="1800" dirty="0" err="1">
                <a:solidFill>
                  <a:srgbClr val="000000"/>
                </a:solidFill>
                <a:latin typeface="Courier New"/>
                <a:cs typeface="Courier New"/>
              </a:rPr>
              <a:t>sio_puts</a:t>
            </a:r>
            <a:r>
              <a:rPr lang="en-US" sz="1800" dirty="0">
                <a:solidFill>
                  <a:srgbClr val="000000"/>
                </a:solidFill>
                <a:latin typeface="Courier New"/>
                <a:cs typeface="Courier New"/>
              </a:rPr>
              <a:t>(</a:t>
            </a:r>
            <a:r>
              <a:rPr lang="en-US" sz="1800" dirty="0">
                <a:solidFill>
                  <a:srgbClr val="9D206F"/>
                </a:solidFill>
                <a:latin typeface="Courier New"/>
                <a:cs typeface="Courier New"/>
              </a:rPr>
              <a:t>" \n"</a:t>
            </a:r>
            <a:r>
              <a:rPr lang="en-US" sz="1800" dirty="0">
                <a:solidFill>
                  <a:srgbClr val="000000"/>
                </a:solidFill>
                <a:latin typeface="Courier New"/>
                <a:cs typeface="Courier New"/>
              </a:rPr>
              <a:t>);</a:t>
            </a:r>
          </a:p>
          <a:p>
            <a:r>
              <a:rPr lang="en-US" sz="1800" dirty="0">
                <a:solidFill>
                  <a:srgbClr val="000000"/>
                </a:solidFill>
                <a:latin typeface="Courier New"/>
                <a:cs typeface="Courier New"/>
              </a:rPr>
              <a:t>    }</a:t>
            </a:r>
          </a:p>
          <a:p>
            <a:r>
              <a:rPr lang="en-US" sz="1800" dirty="0">
                <a:solidFill>
                  <a:srgbClr val="000000"/>
                </a:solidFill>
                <a:latin typeface="Courier New"/>
                <a:cs typeface="Courier New"/>
              </a:rPr>
              <a:t>    </a:t>
            </a:r>
            <a:r>
              <a:rPr lang="en-US" sz="1800" dirty="0">
                <a:solidFill>
                  <a:srgbClr val="C200FF"/>
                </a:solidFill>
                <a:latin typeface="Courier New"/>
                <a:cs typeface="Courier New"/>
              </a:rPr>
              <a:t>if</a:t>
            </a:r>
            <a:r>
              <a:rPr lang="en-US" sz="1800" dirty="0">
                <a:solidFill>
                  <a:srgbClr val="000000"/>
                </a:solidFill>
                <a:latin typeface="Courier New"/>
                <a:cs typeface="Courier New"/>
              </a:rPr>
              <a:t> (</a:t>
            </a:r>
            <a:r>
              <a:rPr lang="en-US" sz="1800" dirty="0" err="1">
                <a:solidFill>
                  <a:srgbClr val="000000"/>
                </a:solidFill>
                <a:latin typeface="Courier New"/>
                <a:cs typeface="Courier New"/>
              </a:rPr>
              <a:t>errno</a:t>
            </a:r>
            <a:r>
              <a:rPr lang="en-US" sz="1800" dirty="0">
                <a:solidFill>
                  <a:srgbClr val="000000"/>
                </a:solidFill>
                <a:latin typeface="Courier New"/>
                <a:cs typeface="Courier New"/>
              </a:rPr>
              <a:t> != ECHILD)</a:t>
            </a:r>
          </a:p>
          <a:p>
            <a:r>
              <a:rPr lang="en-US" sz="1800" dirty="0">
                <a:solidFill>
                  <a:srgbClr val="000000"/>
                </a:solidFill>
                <a:latin typeface="Courier New"/>
                <a:cs typeface="Courier New"/>
              </a:rPr>
              <a:t>        </a:t>
            </a:r>
            <a:r>
              <a:rPr lang="en-US" sz="1800" dirty="0" err="1">
                <a:solidFill>
                  <a:srgbClr val="000000"/>
                </a:solidFill>
                <a:latin typeface="Courier New"/>
                <a:cs typeface="Courier New"/>
              </a:rPr>
              <a:t>sio_error</a:t>
            </a:r>
            <a:r>
              <a:rPr lang="en-US" sz="1800" dirty="0">
                <a:solidFill>
                  <a:srgbClr val="000000"/>
                </a:solidFill>
                <a:latin typeface="Courier New"/>
                <a:cs typeface="Courier New"/>
              </a:rPr>
              <a:t>(</a:t>
            </a:r>
            <a:r>
              <a:rPr lang="en-US" sz="1800" dirty="0">
                <a:solidFill>
                  <a:srgbClr val="9D206F"/>
                </a:solidFill>
                <a:latin typeface="Courier New"/>
                <a:cs typeface="Courier New"/>
              </a:rPr>
              <a:t>"wait error"</a:t>
            </a:r>
            <a:r>
              <a:rPr lang="en-US" sz="1800" dirty="0">
                <a:solidFill>
                  <a:srgbClr val="000000"/>
                </a:solidFill>
                <a:latin typeface="Courier New"/>
                <a:cs typeface="Courier New"/>
              </a:rPr>
              <a:t>);</a:t>
            </a:r>
          </a:p>
          <a:p>
            <a:r>
              <a:rPr lang="en-US" sz="1800" dirty="0">
                <a:solidFill>
                  <a:srgbClr val="000000"/>
                </a:solidFill>
                <a:latin typeface="Courier New"/>
                <a:cs typeface="Courier New"/>
              </a:rPr>
              <a:t>    </a:t>
            </a:r>
            <a:r>
              <a:rPr lang="en-US" sz="1800" dirty="0" err="1">
                <a:solidFill>
                  <a:srgbClr val="000000"/>
                </a:solidFill>
                <a:latin typeface="Courier New"/>
                <a:cs typeface="Courier New"/>
              </a:rPr>
              <a:t>errno</a:t>
            </a:r>
            <a:r>
              <a:rPr lang="en-US" sz="1800" dirty="0">
                <a:solidFill>
                  <a:srgbClr val="000000"/>
                </a:solidFill>
                <a:latin typeface="Courier New"/>
                <a:cs typeface="Courier New"/>
              </a:rPr>
              <a:t> = </a:t>
            </a:r>
            <a:r>
              <a:rPr lang="en-US" sz="1800" dirty="0" err="1">
                <a:solidFill>
                  <a:srgbClr val="000000"/>
                </a:solidFill>
                <a:latin typeface="Courier New"/>
                <a:cs typeface="Courier New"/>
              </a:rPr>
              <a:t>olderrno</a:t>
            </a:r>
            <a:r>
              <a:rPr lang="en-US" sz="1800" dirty="0">
                <a:solidFill>
                  <a:srgbClr val="000000"/>
                </a:solidFill>
                <a:latin typeface="Courier New"/>
                <a:cs typeface="Courier New"/>
              </a:rPr>
              <a:t>;</a:t>
            </a:r>
          </a:p>
          <a:p>
            <a:r>
              <a:rPr lang="en-US" sz="1800" dirty="0">
                <a:solidFill>
                  <a:srgbClr val="000000"/>
                </a:solidFill>
                <a:latin typeface="Courier New"/>
                <a:cs typeface="Courier New"/>
              </a:rPr>
              <a:t>}</a:t>
            </a:r>
          </a:p>
          <a:p>
            <a:endParaRPr lang="en-US" sz="1800" dirty="0">
              <a:solidFill>
                <a:srgbClr val="000000"/>
              </a:solidFill>
              <a:latin typeface="Courier New"/>
              <a:cs typeface="Courier New"/>
            </a:endParaRPr>
          </a:p>
        </p:txBody>
      </p:sp>
      <p:sp>
        <p:nvSpPr>
          <p:cNvPr id="5" name="Rectangle 4"/>
          <p:cNvSpPr/>
          <p:nvPr/>
        </p:nvSpPr>
        <p:spPr>
          <a:xfrm>
            <a:off x="4419600" y="4800600"/>
            <a:ext cx="4495800" cy="1815882"/>
          </a:xfrm>
          <a:prstGeom prst="rect">
            <a:avLst/>
          </a:prstGeom>
          <a:solidFill>
            <a:srgbClr val="E0E0E0"/>
          </a:solidFill>
        </p:spPr>
        <p:txBody>
          <a:bodyPr wrap="square">
            <a:spAutoFit/>
          </a:bodyPr>
          <a:lstStyle/>
          <a:p>
            <a:r>
              <a:rPr lang="en-US" sz="1600" dirty="0" err="1">
                <a:solidFill>
                  <a:srgbClr val="3913A8"/>
                </a:solidFill>
                <a:latin typeface="Courier New"/>
                <a:cs typeface="Courier New"/>
              </a:rPr>
              <a:t>whaleshark</a:t>
            </a:r>
            <a:r>
              <a:rPr lang="en-US" sz="1600" dirty="0">
                <a:solidFill>
                  <a:srgbClr val="3913A8"/>
                </a:solidFill>
                <a:latin typeface="Courier New"/>
                <a:cs typeface="Courier New"/>
              </a:rPr>
              <a:t>&gt; </a:t>
            </a:r>
            <a:r>
              <a:rPr lang="en-US" sz="1600" dirty="0">
                <a:solidFill>
                  <a:srgbClr val="000000"/>
                </a:solidFill>
                <a:latin typeface="Courier New"/>
                <a:cs typeface="Courier New"/>
              </a:rPr>
              <a:t>./forks 15</a:t>
            </a:r>
          </a:p>
          <a:p>
            <a:r>
              <a:rPr lang="en-US" sz="1600" dirty="0">
                <a:solidFill>
                  <a:srgbClr val="000000"/>
                </a:solidFill>
                <a:latin typeface="Courier New"/>
                <a:cs typeface="Courier New"/>
              </a:rPr>
              <a:t>Handler reaped child 23246</a:t>
            </a:r>
          </a:p>
          <a:p>
            <a:r>
              <a:rPr lang="en-US" sz="1600" dirty="0">
                <a:solidFill>
                  <a:srgbClr val="000000"/>
                </a:solidFill>
                <a:latin typeface="Courier New"/>
                <a:cs typeface="Courier New"/>
              </a:rPr>
              <a:t>Handler reaped child 23247</a:t>
            </a:r>
          </a:p>
          <a:p>
            <a:r>
              <a:rPr lang="en-US" sz="1600" dirty="0">
                <a:solidFill>
                  <a:srgbClr val="000000"/>
                </a:solidFill>
                <a:latin typeface="Courier New"/>
                <a:cs typeface="Courier New"/>
              </a:rPr>
              <a:t>Handler reaped child 23248</a:t>
            </a:r>
          </a:p>
          <a:p>
            <a:r>
              <a:rPr lang="en-US" sz="1600" dirty="0">
                <a:solidFill>
                  <a:srgbClr val="000000"/>
                </a:solidFill>
                <a:latin typeface="Courier New"/>
                <a:cs typeface="Courier New"/>
              </a:rPr>
              <a:t>Handler reaped child 23249</a:t>
            </a:r>
          </a:p>
          <a:p>
            <a:r>
              <a:rPr lang="en-US" sz="1600" dirty="0">
                <a:solidFill>
                  <a:srgbClr val="000000"/>
                </a:solidFill>
                <a:latin typeface="Courier New"/>
                <a:cs typeface="Courier New"/>
              </a:rPr>
              <a:t>Handler reaped child 23250</a:t>
            </a:r>
          </a:p>
          <a:p>
            <a:r>
              <a:rPr lang="en-US" sz="1600" dirty="0" err="1">
                <a:solidFill>
                  <a:srgbClr val="3913A8"/>
                </a:solidFill>
                <a:latin typeface="Courier New"/>
                <a:cs typeface="Courier New"/>
              </a:rPr>
              <a:t>whaleshark</a:t>
            </a:r>
            <a:r>
              <a:rPr lang="en-US" sz="1600" dirty="0">
                <a:solidFill>
                  <a:srgbClr val="3913A8"/>
                </a:solidFill>
                <a:latin typeface="Courier New"/>
                <a:cs typeface="Courier New"/>
              </a:rPr>
              <a:t>&gt;</a:t>
            </a:r>
            <a:endParaRPr lang="en-US" sz="1600" dirty="0">
              <a:latin typeface="Courier New"/>
              <a:cs typeface="Courier New"/>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Synchronizing Flows to Avoid Races</a:t>
            </a:r>
          </a:p>
        </p:txBody>
      </p:sp>
      <p:sp>
        <p:nvSpPr>
          <p:cNvPr id="4" name="Rectangle 4"/>
          <p:cNvSpPr>
            <a:spLocks noChangeArrowheads="1"/>
          </p:cNvSpPr>
          <p:nvPr/>
        </p:nvSpPr>
        <p:spPr bwMode="auto">
          <a:xfrm>
            <a:off x="215124" y="2133600"/>
            <a:ext cx="8090676" cy="4031873"/>
          </a:xfrm>
          <a:prstGeom prst="rect">
            <a:avLst/>
          </a:prstGeom>
          <a:solidFill>
            <a:srgbClr val="F6F5BD"/>
          </a:solidFill>
          <a:ln w="3175">
            <a:solidFill>
              <a:schemeClr val="tx1"/>
            </a:solidFill>
            <a:miter lim="800000"/>
            <a:headEnd/>
            <a:tailEnd/>
          </a:ln>
          <a:effectLst/>
        </p:spPr>
        <p:txBody>
          <a:bodyPr wrap="none">
            <a:spAutoFit/>
          </a:bodyPr>
          <a:lstStyle/>
          <a:p>
            <a:r>
              <a:rPr lang="en-US" sz="1600" dirty="0">
                <a:solidFill>
                  <a:srgbClr val="2D961E"/>
                </a:solidFill>
                <a:latin typeface="Courier New"/>
                <a:cs typeface="Courier New"/>
              </a:rPr>
              <a:t>void</a:t>
            </a:r>
            <a:r>
              <a:rPr lang="en-US" sz="1600" dirty="0">
                <a:solidFill>
                  <a:srgbClr val="000000"/>
                </a:solidFill>
                <a:latin typeface="Courier New"/>
                <a:cs typeface="Courier New"/>
              </a:rPr>
              <a:t> </a:t>
            </a:r>
            <a:r>
              <a:rPr lang="en-US" sz="1600" dirty="0">
                <a:solidFill>
                  <a:srgbClr val="4A00FF"/>
                </a:solidFill>
                <a:latin typeface="Courier New"/>
                <a:cs typeface="Courier New"/>
              </a:rPr>
              <a:t>handler</a:t>
            </a:r>
            <a:r>
              <a:rPr lang="en-US" sz="1600" dirty="0">
                <a:solidFill>
                  <a:srgbClr val="000000"/>
                </a:solidFill>
                <a:latin typeface="Courier New"/>
                <a:cs typeface="Courier New"/>
              </a:rPr>
              <a:t>(</a:t>
            </a:r>
            <a:r>
              <a:rPr lang="en-US" sz="1600" dirty="0" err="1">
                <a:solidFill>
                  <a:srgbClr val="2D961E"/>
                </a:solidFill>
                <a:latin typeface="Courier New"/>
                <a:cs typeface="Courier New"/>
              </a:rPr>
              <a:t>int</a:t>
            </a:r>
            <a:r>
              <a:rPr lang="en-US" sz="1600" dirty="0">
                <a:solidFill>
                  <a:srgbClr val="000000"/>
                </a:solidFill>
                <a:latin typeface="Courier New"/>
                <a:cs typeface="Courier New"/>
              </a:rPr>
              <a:t> </a:t>
            </a:r>
            <a:r>
              <a:rPr lang="en-US" sz="1600" dirty="0">
                <a:solidFill>
                  <a:srgbClr val="C1651C"/>
                </a:solidFill>
                <a:latin typeface="Courier New"/>
                <a:cs typeface="Courier New"/>
              </a:rPr>
              <a:t>sig</a:t>
            </a:r>
            <a:r>
              <a:rPr lang="en-US" sz="1600" dirty="0">
                <a:solidFill>
                  <a:srgbClr val="000000"/>
                </a:solidFill>
                <a:latin typeface="Courier New"/>
                <a:cs typeface="Courier New"/>
              </a:rPr>
              <a:t>)</a:t>
            </a:r>
          </a:p>
          <a:p>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err="1">
                <a:solidFill>
                  <a:srgbClr val="2D961E"/>
                </a:solidFill>
                <a:latin typeface="Courier New"/>
                <a:cs typeface="Courier New"/>
              </a:rPr>
              <a:t>int</a:t>
            </a:r>
            <a:r>
              <a:rPr lang="en-US" sz="1600" dirty="0">
                <a:solidFill>
                  <a:srgbClr val="000000"/>
                </a:solidFill>
                <a:latin typeface="Courier New"/>
                <a:cs typeface="Courier New"/>
              </a:rPr>
              <a:t> </a:t>
            </a:r>
            <a:r>
              <a:rPr lang="en-US" sz="1600" dirty="0" err="1">
                <a:solidFill>
                  <a:srgbClr val="C1651C"/>
                </a:solidFill>
                <a:latin typeface="Courier New"/>
                <a:cs typeface="Courier New"/>
              </a:rPr>
              <a:t>olderrno</a:t>
            </a:r>
            <a:r>
              <a:rPr lang="en-US" sz="1600" dirty="0">
                <a:solidFill>
                  <a:srgbClr val="000000"/>
                </a:solidFill>
                <a:latin typeface="Courier New"/>
                <a:cs typeface="Courier New"/>
              </a:rPr>
              <a:t> = </a:t>
            </a:r>
            <a:r>
              <a:rPr lang="en-US" sz="1600" dirty="0" err="1">
                <a:solidFill>
                  <a:srgbClr val="000000"/>
                </a:solidFill>
                <a:latin typeface="Courier New"/>
                <a:cs typeface="Courier New"/>
              </a:rPr>
              <a:t>errno</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err="1">
                <a:solidFill>
                  <a:srgbClr val="2D961E"/>
                </a:solidFill>
                <a:latin typeface="Courier New"/>
                <a:cs typeface="Courier New"/>
              </a:rPr>
              <a:t>sigset_t</a:t>
            </a:r>
            <a:r>
              <a:rPr lang="en-US" sz="1600" dirty="0">
                <a:solidFill>
                  <a:srgbClr val="000000"/>
                </a:solidFill>
                <a:latin typeface="Courier New"/>
                <a:cs typeface="Courier New"/>
              </a:rPr>
              <a:t> </a:t>
            </a:r>
            <a:r>
              <a:rPr lang="en-US" sz="1600" dirty="0" err="1">
                <a:solidFill>
                  <a:srgbClr val="C1651C"/>
                </a:solidFill>
                <a:latin typeface="Courier New"/>
                <a:cs typeface="Courier New"/>
              </a:rPr>
              <a:t>mask_all</a:t>
            </a:r>
            <a:r>
              <a:rPr lang="en-US" sz="1600" dirty="0">
                <a:solidFill>
                  <a:srgbClr val="000000"/>
                </a:solidFill>
                <a:latin typeface="Courier New"/>
                <a:cs typeface="Courier New"/>
              </a:rPr>
              <a:t>, </a:t>
            </a:r>
            <a:r>
              <a:rPr lang="en-US" sz="1600" dirty="0" err="1">
                <a:solidFill>
                  <a:srgbClr val="C1651C"/>
                </a:solidFill>
                <a:latin typeface="Courier New"/>
                <a:cs typeface="Courier New"/>
              </a:rPr>
              <a:t>prev_all</a:t>
            </a:r>
            <a:r>
              <a:rPr lang="en-US" sz="1600" dirty="0">
                <a:solidFill>
                  <a:srgbClr val="000000"/>
                </a:solidFill>
                <a:latin typeface="Courier New"/>
                <a:cs typeface="Courier New"/>
              </a:rPr>
              <a:t>;</a:t>
            </a:r>
          </a:p>
          <a:p>
            <a:r>
              <a:rPr lang="fi-FI" sz="1600" dirty="0">
                <a:solidFill>
                  <a:srgbClr val="000000"/>
                </a:solidFill>
                <a:latin typeface="Courier New"/>
                <a:cs typeface="Courier New"/>
              </a:rPr>
              <a:t>    </a:t>
            </a:r>
            <a:r>
              <a:rPr lang="fi-FI" sz="1600" dirty="0" err="1">
                <a:solidFill>
                  <a:srgbClr val="2D961E"/>
                </a:solidFill>
                <a:latin typeface="Courier New"/>
                <a:cs typeface="Courier New"/>
              </a:rPr>
              <a:t>pid_t</a:t>
            </a:r>
            <a:r>
              <a:rPr lang="fi-FI" sz="1600" dirty="0">
                <a:solidFill>
                  <a:srgbClr val="000000"/>
                </a:solidFill>
                <a:latin typeface="Courier New"/>
                <a:cs typeface="Courier New"/>
              </a:rPr>
              <a:t> </a:t>
            </a:r>
            <a:r>
              <a:rPr lang="fi-FI" sz="1600" dirty="0" err="1">
                <a:solidFill>
                  <a:srgbClr val="C1651C"/>
                </a:solidFill>
                <a:latin typeface="Courier New"/>
                <a:cs typeface="Courier New"/>
              </a:rPr>
              <a:t>pid</a:t>
            </a:r>
            <a:r>
              <a:rPr lang="fi-FI" sz="1600" dirty="0">
                <a:solidFill>
                  <a:srgbClr val="000000"/>
                </a:solidFill>
                <a:latin typeface="Courier New"/>
                <a:cs typeface="Courier New"/>
              </a:rPr>
              <a:t>;</a:t>
            </a:r>
          </a:p>
          <a:p>
            <a:endParaRPr lang="fi-FI" sz="1600" dirty="0">
              <a:solidFill>
                <a:srgbClr val="000000"/>
              </a:solidFill>
              <a:latin typeface="Courier New"/>
              <a:cs typeface="Courier New"/>
            </a:endParaRPr>
          </a:p>
          <a:p>
            <a:r>
              <a:rPr lang="fi-FI" sz="1600" dirty="0">
                <a:solidFill>
                  <a:srgbClr val="000000"/>
                </a:solidFill>
                <a:latin typeface="Courier New"/>
                <a:cs typeface="Courier New"/>
              </a:rPr>
              <a:t>    </a:t>
            </a:r>
            <a:r>
              <a:rPr lang="fi-FI" sz="1600" dirty="0" err="1">
                <a:solidFill>
                  <a:srgbClr val="000000"/>
                </a:solidFill>
                <a:latin typeface="Courier New"/>
                <a:cs typeface="Courier New"/>
              </a:rPr>
              <a:t>sigfillset</a:t>
            </a:r>
            <a:r>
              <a:rPr lang="fi-FI" sz="1600" dirty="0">
                <a:solidFill>
                  <a:srgbClr val="000000"/>
                </a:solidFill>
                <a:latin typeface="Courier New"/>
                <a:cs typeface="Courier New"/>
              </a:rPr>
              <a:t>(&amp;</a:t>
            </a:r>
            <a:r>
              <a:rPr lang="fi-FI" sz="1600" dirty="0" err="1">
                <a:solidFill>
                  <a:srgbClr val="000000"/>
                </a:solidFill>
                <a:latin typeface="Courier New"/>
                <a:cs typeface="Courier New"/>
              </a:rPr>
              <a:t>mask_all</a:t>
            </a:r>
            <a:r>
              <a:rPr lang="fi-FI"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C200FF"/>
                </a:solidFill>
                <a:latin typeface="Courier New"/>
                <a:cs typeface="Courier New"/>
              </a:rPr>
              <a:t>while</a:t>
            </a:r>
            <a:r>
              <a:rPr lang="en-US" sz="1600" dirty="0">
                <a:solidFill>
                  <a:srgbClr val="000000"/>
                </a:solidFill>
                <a:latin typeface="Courier New"/>
                <a:cs typeface="Courier New"/>
              </a:rPr>
              <a:t> ((</a:t>
            </a:r>
            <a:r>
              <a:rPr lang="en-US" sz="1600" dirty="0" err="1">
                <a:solidFill>
                  <a:srgbClr val="000000"/>
                </a:solidFill>
                <a:latin typeface="Courier New"/>
                <a:cs typeface="Courier New"/>
              </a:rPr>
              <a:t>pid</a:t>
            </a:r>
            <a:r>
              <a:rPr lang="en-US" sz="1600" dirty="0">
                <a:solidFill>
                  <a:srgbClr val="000000"/>
                </a:solidFill>
                <a:latin typeface="Courier New"/>
                <a:cs typeface="Courier New"/>
              </a:rPr>
              <a:t> = </a:t>
            </a:r>
            <a:r>
              <a:rPr lang="en-US" sz="1600" dirty="0" err="1">
                <a:solidFill>
                  <a:srgbClr val="000000"/>
                </a:solidFill>
                <a:latin typeface="Courier New"/>
                <a:cs typeface="Courier New"/>
              </a:rPr>
              <a:t>waitpid</a:t>
            </a:r>
            <a:r>
              <a:rPr lang="en-US" sz="1600" dirty="0">
                <a:solidFill>
                  <a:srgbClr val="000000"/>
                </a:solidFill>
                <a:latin typeface="Courier New"/>
                <a:cs typeface="Courier New"/>
              </a:rPr>
              <a:t>(-1, </a:t>
            </a:r>
            <a:r>
              <a:rPr lang="en-US" sz="1600" dirty="0">
                <a:solidFill>
                  <a:srgbClr val="2C9290"/>
                </a:solidFill>
                <a:latin typeface="Courier New"/>
                <a:cs typeface="Courier New"/>
              </a:rPr>
              <a:t>NULL</a:t>
            </a:r>
            <a:r>
              <a:rPr lang="en-US" sz="1600" dirty="0">
                <a:solidFill>
                  <a:srgbClr val="000000"/>
                </a:solidFill>
                <a:latin typeface="Courier New"/>
                <a:cs typeface="Courier New"/>
              </a:rPr>
              <a:t>, 0)) &gt; 0) { </a:t>
            </a:r>
            <a:r>
              <a:rPr lang="en-US" sz="1600" dirty="0">
                <a:solidFill>
                  <a:srgbClr val="CB2418"/>
                </a:solidFill>
                <a:latin typeface="Courier New"/>
                <a:cs typeface="Courier New"/>
              </a:rPr>
              <a:t>/* Reap child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sigprocmask</a:t>
            </a:r>
            <a:r>
              <a:rPr lang="en-US" sz="1600" dirty="0">
                <a:solidFill>
                  <a:srgbClr val="000000"/>
                </a:solidFill>
                <a:latin typeface="Courier New"/>
                <a:cs typeface="Courier New"/>
              </a:rPr>
              <a:t>(SIG_BLOCK, &amp;</a:t>
            </a:r>
            <a:r>
              <a:rPr lang="en-US" sz="1600" dirty="0" err="1">
                <a:solidFill>
                  <a:srgbClr val="000000"/>
                </a:solidFill>
                <a:latin typeface="Courier New"/>
                <a:cs typeface="Courier New"/>
              </a:rPr>
              <a:t>mask_all</a:t>
            </a:r>
            <a:r>
              <a:rPr lang="en-US" sz="1600" dirty="0">
                <a:solidFill>
                  <a:srgbClr val="000000"/>
                </a:solidFill>
                <a:latin typeface="Courier New"/>
                <a:cs typeface="Courier New"/>
              </a:rPr>
              <a:t>, &amp;</a:t>
            </a:r>
            <a:r>
              <a:rPr lang="en-US" sz="1600" dirty="0" err="1">
                <a:solidFill>
                  <a:srgbClr val="000000"/>
                </a:solidFill>
                <a:latin typeface="Courier New"/>
                <a:cs typeface="Courier New"/>
              </a:rPr>
              <a:t>prev_all</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deletejob</a:t>
            </a:r>
            <a:r>
              <a:rPr lang="en-US" sz="1600" dirty="0">
                <a:solidFill>
                  <a:srgbClr val="000000"/>
                </a:solidFill>
                <a:latin typeface="Courier New"/>
                <a:cs typeface="Courier New"/>
              </a:rPr>
              <a:t>(</a:t>
            </a:r>
            <a:r>
              <a:rPr lang="en-US" sz="1600" dirty="0" err="1">
                <a:solidFill>
                  <a:srgbClr val="000000"/>
                </a:solidFill>
                <a:latin typeface="Courier New"/>
                <a:cs typeface="Courier New"/>
              </a:rPr>
              <a:t>pid</a:t>
            </a:r>
            <a:r>
              <a:rPr lang="en-US" sz="1600" dirty="0">
                <a:solidFill>
                  <a:srgbClr val="000000"/>
                </a:solidFill>
                <a:latin typeface="Courier New"/>
                <a:cs typeface="Courier New"/>
              </a:rPr>
              <a:t>); </a:t>
            </a:r>
            <a:r>
              <a:rPr lang="en-US" sz="1600" dirty="0">
                <a:solidFill>
                  <a:srgbClr val="CB2418"/>
                </a:solidFill>
                <a:latin typeface="Courier New"/>
                <a:cs typeface="Courier New"/>
              </a:rPr>
              <a:t>/* Delete the child from the job list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sigprocmask</a:t>
            </a:r>
            <a:r>
              <a:rPr lang="en-US" sz="1600" dirty="0">
                <a:solidFill>
                  <a:srgbClr val="000000"/>
                </a:solidFill>
                <a:latin typeface="Courier New"/>
                <a:cs typeface="Courier New"/>
              </a:rPr>
              <a:t>(SIG_SETMASK, &amp;</a:t>
            </a:r>
            <a:r>
              <a:rPr lang="en-US" sz="1600" dirty="0" err="1">
                <a:solidFill>
                  <a:srgbClr val="000000"/>
                </a:solidFill>
                <a:latin typeface="Courier New"/>
                <a:cs typeface="Courier New"/>
              </a:rPr>
              <a:t>prev_all</a:t>
            </a:r>
            <a:r>
              <a:rPr lang="en-US" sz="1600" dirty="0">
                <a:solidFill>
                  <a:srgbClr val="000000"/>
                </a:solidFill>
                <a:latin typeface="Courier New"/>
                <a:cs typeface="Courier New"/>
              </a:rPr>
              <a:t>, </a:t>
            </a:r>
            <a:r>
              <a:rPr lang="en-US" sz="1600" dirty="0">
                <a:solidFill>
                  <a:srgbClr val="2C9290"/>
                </a:solidFill>
                <a:latin typeface="Courier New"/>
                <a:cs typeface="Courier New"/>
              </a:rPr>
              <a:t>NULL</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pid</a:t>
            </a:r>
            <a:r>
              <a:rPr lang="en-US" sz="1600" dirty="0">
                <a:solidFill>
                  <a:srgbClr val="000000"/>
                </a:solidFill>
                <a:latin typeface="Courier New"/>
                <a:cs typeface="Courier New"/>
              </a:rPr>
              <a:t> != 0 &amp;&amp; </a:t>
            </a:r>
            <a:r>
              <a:rPr lang="en-US" sz="1600" dirty="0" err="1">
                <a:solidFill>
                  <a:srgbClr val="000000"/>
                </a:solidFill>
                <a:latin typeface="Courier New"/>
                <a:cs typeface="Courier New"/>
              </a:rPr>
              <a:t>errno</a:t>
            </a:r>
            <a:r>
              <a:rPr lang="en-US" sz="1600" dirty="0">
                <a:solidFill>
                  <a:srgbClr val="000000"/>
                </a:solidFill>
                <a:latin typeface="Courier New"/>
                <a:cs typeface="Courier New"/>
              </a:rPr>
              <a:t> != ECHILD)</a:t>
            </a: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sio_error</a:t>
            </a:r>
            <a:r>
              <a:rPr lang="en-US" sz="1600" dirty="0">
                <a:solidFill>
                  <a:srgbClr val="000000"/>
                </a:solidFill>
                <a:latin typeface="Courier New"/>
                <a:cs typeface="Courier New"/>
              </a:rPr>
              <a:t>(</a:t>
            </a:r>
            <a:r>
              <a:rPr lang="en-US" sz="1600" dirty="0">
                <a:solidFill>
                  <a:srgbClr val="9D206F"/>
                </a:solidFill>
                <a:latin typeface="Courier New"/>
                <a:cs typeface="Courier New"/>
              </a:rPr>
              <a:t>"</a:t>
            </a:r>
            <a:r>
              <a:rPr lang="en-US" sz="1600" dirty="0" err="1">
                <a:solidFill>
                  <a:srgbClr val="9D206F"/>
                </a:solidFill>
                <a:latin typeface="Courier New"/>
                <a:cs typeface="Courier New"/>
              </a:rPr>
              <a:t>waitpid</a:t>
            </a:r>
            <a:r>
              <a:rPr lang="en-US" sz="1600" dirty="0">
                <a:solidFill>
                  <a:srgbClr val="9D206F"/>
                </a:solidFill>
                <a:latin typeface="Courier New"/>
                <a:cs typeface="Courier New"/>
              </a:rPr>
              <a:t> error"</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errno</a:t>
            </a:r>
            <a:r>
              <a:rPr lang="en-US" sz="1600" dirty="0">
                <a:solidFill>
                  <a:srgbClr val="000000"/>
                </a:solidFill>
                <a:latin typeface="Courier New"/>
                <a:cs typeface="Courier New"/>
              </a:rPr>
              <a:t> = </a:t>
            </a:r>
            <a:r>
              <a:rPr lang="en-US" sz="1600" dirty="0" err="1">
                <a:solidFill>
                  <a:srgbClr val="000000"/>
                </a:solidFill>
                <a:latin typeface="Courier New"/>
                <a:cs typeface="Courier New"/>
              </a:rPr>
              <a:t>olderrno</a:t>
            </a:r>
            <a:r>
              <a:rPr lang="en-US" sz="1600" dirty="0">
                <a:solidFill>
                  <a:srgbClr val="000000"/>
                </a:solidFill>
                <a:latin typeface="Courier New"/>
                <a:cs typeface="Courier New"/>
              </a:rPr>
              <a:t>;</a:t>
            </a:r>
          </a:p>
          <a:p>
            <a:r>
              <a:rPr lang="en-US" sz="1600" dirty="0">
                <a:solidFill>
                  <a:srgbClr val="000000"/>
                </a:solidFill>
                <a:latin typeface="Courier New"/>
                <a:cs typeface="Courier New"/>
              </a:rPr>
              <a:t>}</a:t>
            </a:r>
          </a:p>
        </p:txBody>
      </p:sp>
      <p:sp>
        <p:nvSpPr>
          <p:cNvPr id="5" name="Content Placeholder 2"/>
          <p:cNvSpPr>
            <a:spLocks noGrp="1"/>
          </p:cNvSpPr>
          <p:nvPr>
            <p:ph idx="1"/>
          </p:nvPr>
        </p:nvSpPr>
        <p:spPr>
          <a:xfrm>
            <a:off x="396875" y="1362075"/>
            <a:ext cx="7896225" cy="466725"/>
          </a:xfrm>
        </p:spPr>
        <p:txBody>
          <a:bodyPr/>
          <a:lstStyle/>
          <a:p>
            <a:r>
              <a:rPr lang="en-US" dirty="0"/>
              <a:t>SIGCHLD handler for a simple shell</a:t>
            </a:r>
          </a:p>
          <a:p>
            <a:pPr lvl="1"/>
            <a:r>
              <a:rPr lang="en-US" dirty="0"/>
              <a:t>Blocks all signals while running critical code</a:t>
            </a:r>
          </a:p>
        </p:txBody>
      </p:sp>
      <p:sp>
        <p:nvSpPr>
          <p:cNvPr id="6" name="TextBox 5"/>
          <p:cNvSpPr txBox="1"/>
          <p:nvPr/>
        </p:nvSpPr>
        <p:spPr>
          <a:xfrm>
            <a:off x="6934200" y="5791200"/>
            <a:ext cx="1391126" cy="369332"/>
          </a:xfrm>
          <a:prstGeom prst="rect">
            <a:avLst/>
          </a:prstGeom>
          <a:noFill/>
        </p:spPr>
        <p:txBody>
          <a:bodyPr wrap="none" rtlCol="0">
            <a:spAutoFit/>
          </a:bodyPr>
          <a:lstStyle/>
          <a:p>
            <a:r>
              <a:rPr lang="en-US" sz="1800" dirty="0">
                <a:solidFill>
                  <a:srgbClr val="7F7F7F"/>
                </a:solidFill>
                <a:latin typeface="Calibri" pitchFamily="34" charset="0"/>
              </a:rPr>
              <a:t>procmask1.c</a:t>
            </a:r>
          </a:p>
        </p:txBody>
      </p:sp>
    </p:spTree>
    <p:extLst>
      <p:ext uri="{BB962C8B-B14F-4D97-AF65-F5344CB8AC3E}">
        <p14:creationId xmlns:p14="http://schemas.microsoft.com/office/powerpoint/2010/main" val="377435724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Synchronizing Flows to Avoid Races</a:t>
            </a:r>
          </a:p>
        </p:txBody>
      </p:sp>
      <p:sp>
        <p:nvSpPr>
          <p:cNvPr id="4" name="Rectangle 4"/>
          <p:cNvSpPr>
            <a:spLocks noChangeArrowheads="1"/>
          </p:cNvSpPr>
          <p:nvPr/>
        </p:nvSpPr>
        <p:spPr bwMode="auto">
          <a:xfrm>
            <a:off x="196661" y="2011263"/>
            <a:ext cx="8337739" cy="4770537"/>
          </a:xfrm>
          <a:prstGeom prst="rect">
            <a:avLst/>
          </a:prstGeom>
          <a:solidFill>
            <a:srgbClr val="F6F5BD"/>
          </a:solidFill>
          <a:ln w="3175">
            <a:solidFill>
              <a:schemeClr val="tx1"/>
            </a:solidFill>
            <a:miter lim="800000"/>
            <a:headEnd/>
            <a:tailEnd/>
          </a:ln>
          <a:effectLst/>
        </p:spPr>
        <p:txBody>
          <a:bodyPr wrap="none">
            <a:spAutoFit/>
          </a:bodyPr>
          <a:lstStyle/>
          <a:p>
            <a:r>
              <a:rPr lang="en-US" sz="1600" dirty="0" err="1">
                <a:solidFill>
                  <a:srgbClr val="2D961E"/>
                </a:solidFill>
                <a:latin typeface="Courier New"/>
                <a:cs typeface="Courier New"/>
              </a:rPr>
              <a:t>int</a:t>
            </a:r>
            <a:r>
              <a:rPr lang="en-US" sz="1600" dirty="0">
                <a:solidFill>
                  <a:srgbClr val="000000"/>
                </a:solidFill>
                <a:latin typeface="Courier New"/>
                <a:cs typeface="Courier New"/>
              </a:rPr>
              <a:t> </a:t>
            </a:r>
            <a:r>
              <a:rPr lang="en-US" sz="1600" dirty="0">
                <a:solidFill>
                  <a:srgbClr val="4A00FF"/>
                </a:solidFill>
                <a:latin typeface="Courier New"/>
                <a:cs typeface="Courier New"/>
              </a:rPr>
              <a:t>main</a:t>
            </a:r>
            <a:r>
              <a:rPr lang="en-US" sz="1600" dirty="0">
                <a:solidFill>
                  <a:srgbClr val="000000"/>
                </a:solidFill>
                <a:latin typeface="Courier New"/>
                <a:cs typeface="Courier New"/>
              </a:rPr>
              <a:t>(</a:t>
            </a:r>
            <a:r>
              <a:rPr lang="en-US" sz="1600" dirty="0" err="1">
                <a:solidFill>
                  <a:srgbClr val="2D961E"/>
                </a:solidFill>
                <a:latin typeface="Courier New"/>
                <a:cs typeface="Courier New"/>
              </a:rPr>
              <a:t>int</a:t>
            </a:r>
            <a:r>
              <a:rPr lang="en-US" sz="1600" dirty="0">
                <a:solidFill>
                  <a:srgbClr val="000000"/>
                </a:solidFill>
                <a:latin typeface="Courier New"/>
                <a:cs typeface="Courier New"/>
              </a:rPr>
              <a:t> </a:t>
            </a:r>
            <a:r>
              <a:rPr lang="en-US" sz="1600" dirty="0" err="1">
                <a:solidFill>
                  <a:srgbClr val="C1651C"/>
                </a:solidFill>
                <a:latin typeface="Courier New"/>
                <a:cs typeface="Courier New"/>
              </a:rPr>
              <a:t>argc</a:t>
            </a:r>
            <a:r>
              <a:rPr lang="en-US" sz="1600" dirty="0">
                <a:solidFill>
                  <a:srgbClr val="000000"/>
                </a:solidFill>
                <a:latin typeface="Courier New"/>
                <a:cs typeface="Courier New"/>
              </a:rPr>
              <a:t>, </a:t>
            </a:r>
            <a:r>
              <a:rPr lang="en-US" sz="1600" dirty="0">
                <a:solidFill>
                  <a:srgbClr val="2D961E"/>
                </a:solidFill>
                <a:latin typeface="Courier New"/>
                <a:cs typeface="Courier New"/>
              </a:rPr>
              <a:t>char</a:t>
            </a:r>
            <a:r>
              <a:rPr lang="en-US" sz="1600" dirty="0">
                <a:solidFill>
                  <a:srgbClr val="000000"/>
                </a:solidFill>
                <a:latin typeface="Courier New"/>
                <a:cs typeface="Courier New"/>
              </a:rPr>
              <a:t> **</a:t>
            </a:r>
            <a:r>
              <a:rPr lang="en-US" sz="1600" dirty="0" err="1">
                <a:solidFill>
                  <a:srgbClr val="C1651C"/>
                </a:solidFill>
                <a:latin typeface="Courier New"/>
                <a:cs typeface="Courier New"/>
              </a:rPr>
              <a:t>argv</a:t>
            </a:r>
            <a:r>
              <a:rPr lang="en-US" sz="1600" dirty="0">
                <a:solidFill>
                  <a:srgbClr val="000000"/>
                </a:solidFill>
                <a:latin typeface="Courier New"/>
                <a:cs typeface="Courier New"/>
              </a:rPr>
              <a:t>)</a:t>
            </a:r>
          </a:p>
          <a:p>
            <a:r>
              <a:rPr lang="en-US" sz="1600" dirty="0">
                <a:solidFill>
                  <a:srgbClr val="000000"/>
                </a:solidFill>
                <a:latin typeface="Courier New"/>
                <a:cs typeface="Courier New"/>
              </a:rPr>
              <a:t>{</a:t>
            </a:r>
          </a:p>
          <a:p>
            <a:r>
              <a:rPr lang="fi-FI" sz="1600" dirty="0">
                <a:solidFill>
                  <a:srgbClr val="000000"/>
                </a:solidFill>
                <a:latin typeface="Courier New"/>
                <a:cs typeface="Courier New"/>
              </a:rPr>
              <a:t>    </a:t>
            </a:r>
            <a:r>
              <a:rPr lang="fi-FI" sz="1600" dirty="0" err="1">
                <a:solidFill>
                  <a:srgbClr val="2D961E"/>
                </a:solidFill>
                <a:latin typeface="Courier New"/>
                <a:cs typeface="Courier New"/>
              </a:rPr>
              <a:t>int</a:t>
            </a:r>
            <a:r>
              <a:rPr lang="fi-FI" sz="1600" dirty="0">
                <a:solidFill>
                  <a:srgbClr val="000000"/>
                </a:solidFill>
                <a:latin typeface="Courier New"/>
                <a:cs typeface="Courier New"/>
              </a:rPr>
              <a:t> </a:t>
            </a:r>
            <a:r>
              <a:rPr lang="fi-FI" sz="1600" dirty="0" err="1">
                <a:solidFill>
                  <a:srgbClr val="C1651C"/>
                </a:solidFill>
                <a:latin typeface="Courier New"/>
                <a:cs typeface="Courier New"/>
              </a:rPr>
              <a:t>pid</a:t>
            </a:r>
            <a:r>
              <a:rPr lang="fi-FI" sz="1600" dirty="0">
                <a:solidFill>
                  <a:srgbClr val="000000"/>
                </a:solidFill>
                <a:latin typeface="Courier New"/>
                <a:cs typeface="Courier New"/>
              </a:rPr>
              <a:t>;</a:t>
            </a:r>
          </a:p>
          <a:p>
            <a:r>
              <a:rPr lang="fi-FI" sz="1600" dirty="0">
                <a:solidFill>
                  <a:srgbClr val="000000"/>
                </a:solidFill>
                <a:latin typeface="Courier New"/>
                <a:cs typeface="Courier New"/>
              </a:rPr>
              <a:t>    </a:t>
            </a:r>
            <a:r>
              <a:rPr lang="fi-FI" sz="1600" dirty="0" err="1">
                <a:solidFill>
                  <a:srgbClr val="2D961E"/>
                </a:solidFill>
                <a:latin typeface="Courier New"/>
                <a:cs typeface="Courier New"/>
              </a:rPr>
              <a:t>sigset_t</a:t>
            </a:r>
            <a:r>
              <a:rPr lang="fi-FI" sz="1600" dirty="0">
                <a:solidFill>
                  <a:srgbClr val="000000"/>
                </a:solidFill>
                <a:latin typeface="Courier New"/>
                <a:cs typeface="Courier New"/>
              </a:rPr>
              <a:t> </a:t>
            </a:r>
            <a:r>
              <a:rPr lang="fi-FI" sz="1600" dirty="0" err="1">
                <a:solidFill>
                  <a:srgbClr val="C1651C"/>
                </a:solidFill>
                <a:latin typeface="Courier New"/>
                <a:cs typeface="Courier New"/>
              </a:rPr>
              <a:t>mask_all</a:t>
            </a:r>
            <a:r>
              <a:rPr lang="fi-FI" sz="1600" dirty="0">
                <a:solidFill>
                  <a:srgbClr val="000000"/>
                </a:solidFill>
                <a:latin typeface="Courier New"/>
                <a:cs typeface="Courier New"/>
              </a:rPr>
              <a:t>, </a:t>
            </a:r>
            <a:r>
              <a:rPr lang="fi-FI" sz="1600" dirty="0" err="1">
                <a:solidFill>
                  <a:srgbClr val="C1651C"/>
                </a:solidFill>
                <a:latin typeface="Courier New"/>
                <a:cs typeface="Courier New"/>
              </a:rPr>
              <a:t>prev_all</a:t>
            </a:r>
            <a:r>
              <a:rPr lang="fi-FI" sz="1600" dirty="0">
                <a:solidFill>
                  <a:srgbClr val="000000"/>
                </a:solidFill>
                <a:latin typeface="Courier New"/>
                <a:cs typeface="Courier New"/>
              </a:rPr>
              <a:t>;</a:t>
            </a:r>
          </a:p>
          <a:p>
            <a:r>
              <a:rPr lang="fi-FI" sz="1600" dirty="0">
                <a:solidFill>
                  <a:srgbClr val="000000"/>
                </a:solidFill>
                <a:latin typeface="Courier New"/>
                <a:cs typeface="Courier New"/>
              </a:rPr>
              <a:t>    </a:t>
            </a:r>
            <a:r>
              <a:rPr lang="fi-FI" sz="1600" dirty="0" err="1">
                <a:solidFill>
                  <a:srgbClr val="000000"/>
                </a:solidFill>
                <a:latin typeface="Courier New"/>
                <a:cs typeface="Courier New"/>
              </a:rPr>
              <a:t>int</a:t>
            </a:r>
            <a:r>
              <a:rPr lang="fi-FI" sz="1600" dirty="0">
                <a:solidFill>
                  <a:srgbClr val="000000"/>
                </a:solidFill>
                <a:latin typeface="Courier New"/>
                <a:cs typeface="Courier New"/>
              </a:rPr>
              <a:t> n = N;  /* N = 5 */</a:t>
            </a:r>
          </a:p>
          <a:p>
            <a:r>
              <a:rPr lang="fi-FI" sz="1600" dirty="0">
                <a:solidFill>
                  <a:srgbClr val="000000"/>
                </a:solidFill>
                <a:latin typeface="Courier New"/>
                <a:cs typeface="Courier New"/>
              </a:rPr>
              <a:t>    </a:t>
            </a:r>
            <a:r>
              <a:rPr lang="fi-FI" sz="1600" dirty="0" err="1">
                <a:solidFill>
                  <a:srgbClr val="000000"/>
                </a:solidFill>
                <a:latin typeface="Courier New"/>
                <a:cs typeface="Courier New"/>
              </a:rPr>
              <a:t>sigfillset</a:t>
            </a:r>
            <a:r>
              <a:rPr lang="fi-FI" sz="1600" dirty="0">
                <a:solidFill>
                  <a:srgbClr val="000000"/>
                </a:solidFill>
                <a:latin typeface="Courier New"/>
                <a:cs typeface="Courier New"/>
              </a:rPr>
              <a:t>(&amp;</a:t>
            </a:r>
            <a:r>
              <a:rPr lang="fi-FI" sz="1600" dirty="0" err="1">
                <a:solidFill>
                  <a:srgbClr val="000000"/>
                </a:solidFill>
                <a:latin typeface="Courier New"/>
                <a:cs typeface="Courier New"/>
              </a:rPr>
              <a:t>mask_all</a:t>
            </a:r>
            <a:r>
              <a:rPr lang="fi-FI" sz="1600" dirty="0">
                <a:solidFill>
                  <a:srgbClr val="000000"/>
                </a:solidFill>
                <a:latin typeface="Courier New"/>
                <a:cs typeface="Courier New"/>
              </a:rPr>
              <a:t>);</a:t>
            </a:r>
          </a:p>
          <a:p>
            <a:r>
              <a:rPr lang="fi-FI" sz="1600" dirty="0">
                <a:solidFill>
                  <a:srgbClr val="000000"/>
                </a:solidFill>
                <a:latin typeface="Courier New"/>
                <a:cs typeface="Courier New"/>
              </a:rPr>
              <a:t>    </a:t>
            </a:r>
            <a:r>
              <a:rPr lang="fi-FI" sz="1600" dirty="0" err="1">
                <a:solidFill>
                  <a:srgbClr val="000000"/>
                </a:solidFill>
                <a:latin typeface="Courier New"/>
                <a:cs typeface="Courier New"/>
              </a:rPr>
              <a:t>signal</a:t>
            </a:r>
            <a:r>
              <a:rPr lang="fi-FI" sz="1600" dirty="0">
                <a:solidFill>
                  <a:srgbClr val="000000"/>
                </a:solidFill>
                <a:latin typeface="Courier New"/>
                <a:cs typeface="Courier New"/>
              </a:rPr>
              <a:t>(SIGCHLD, </a:t>
            </a:r>
            <a:r>
              <a:rPr lang="fi-FI" sz="1600" dirty="0" err="1">
                <a:solidFill>
                  <a:srgbClr val="000000"/>
                </a:solidFill>
                <a:latin typeface="Courier New"/>
                <a:cs typeface="Courier New"/>
              </a:rPr>
              <a:t>handler</a:t>
            </a:r>
            <a:r>
              <a:rPr lang="fi-FI" sz="1600" dirty="0">
                <a:solidFill>
                  <a:srgbClr val="000000"/>
                </a:solidFill>
                <a:latin typeface="Courier New"/>
                <a:cs typeface="Courier New"/>
              </a:rPr>
              <a:t>);</a:t>
            </a:r>
          </a:p>
          <a:p>
            <a:r>
              <a:rPr lang="fi-FI" sz="1600" dirty="0">
                <a:solidFill>
                  <a:srgbClr val="000000"/>
                </a:solidFill>
                <a:latin typeface="Courier New"/>
                <a:cs typeface="Courier New"/>
              </a:rPr>
              <a:t>    </a:t>
            </a:r>
            <a:r>
              <a:rPr lang="fi-FI" sz="1600" dirty="0" err="1">
                <a:solidFill>
                  <a:srgbClr val="000000"/>
                </a:solidFill>
                <a:latin typeface="Courier New"/>
                <a:cs typeface="Courier New"/>
              </a:rPr>
              <a:t>initjobs</a:t>
            </a:r>
            <a:r>
              <a:rPr lang="fi-FI" sz="1600" dirty="0">
                <a:solidFill>
                  <a:srgbClr val="000000"/>
                </a:solidFill>
                <a:latin typeface="Courier New"/>
                <a:cs typeface="Courier New"/>
              </a:rPr>
              <a:t>(); </a:t>
            </a:r>
            <a:r>
              <a:rPr lang="fi-FI" sz="1600" dirty="0">
                <a:solidFill>
                  <a:srgbClr val="CB2418"/>
                </a:solidFill>
                <a:latin typeface="Courier New"/>
                <a:cs typeface="Courier New"/>
              </a:rPr>
              <a:t>/* </a:t>
            </a:r>
            <a:r>
              <a:rPr lang="fi-FI" sz="1600" dirty="0" err="1">
                <a:solidFill>
                  <a:srgbClr val="CB2418"/>
                </a:solidFill>
                <a:latin typeface="Courier New"/>
                <a:cs typeface="Courier New"/>
              </a:rPr>
              <a:t>Initialize</a:t>
            </a:r>
            <a:r>
              <a:rPr lang="fi-FI" sz="1600" dirty="0">
                <a:solidFill>
                  <a:srgbClr val="CB2418"/>
                </a:solidFill>
                <a:latin typeface="Courier New"/>
                <a:cs typeface="Courier New"/>
              </a:rPr>
              <a:t> the </a:t>
            </a:r>
            <a:r>
              <a:rPr lang="fi-FI" sz="1600" dirty="0" err="1">
                <a:solidFill>
                  <a:srgbClr val="CB2418"/>
                </a:solidFill>
                <a:latin typeface="Courier New"/>
                <a:cs typeface="Courier New"/>
              </a:rPr>
              <a:t>job</a:t>
            </a:r>
            <a:r>
              <a:rPr lang="fi-FI" sz="1600" dirty="0">
                <a:solidFill>
                  <a:srgbClr val="CB2418"/>
                </a:solidFill>
                <a:latin typeface="Courier New"/>
                <a:cs typeface="Courier New"/>
              </a:rPr>
              <a:t> </a:t>
            </a:r>
            <a:r>
              <a:rPr lang="fi-FI" sz="1600" dirty="0" err="1">
                <a:solidFill>
                  <a:srgbClr val="CB2418"/>
                </a:solidFill>
                <a:latin typeface="Courier New"/>
                <a:cs typeface="Courier New"/>
              </a:rPr>
              <a:t>list</a:t>
            </a:r>
            <a:r>
              <a:rPr lang="fi-FI" sz="1600" dirty="0">
                <a:solidFill>
                  <a:srgbClr val="CB2418"/>
                </a:solidFill>
                <a:latin typeface="Courier New"/>
                <a:cs typeface="Courier New"/>
              </a:rPr>
              <a:t> */</a:t>
            </a:r>
            <a:endParaRPr lang="fi-FI" sz="1600" dirty="0">
              <a:solidFill>
                <a:srgbClr val="000000"/>
              </a:solidFill>
              <a:latin typeface="Courier New"/>
              <a:cs typeface="Courier New"/>
            </a:endParaRPr>
          </a:p>
          <a:p>
            <a:endParaRPr lang="fi-FI"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a:solidFill>
                  <a:srgbClr val="C200FF"/>
                </a:solidFill>
                <a:latin typeface="Courier New"/>
                <a:cs typeface="Courier New"/>
              </a:rPr>
              <a:t>while</a:t>
            </a:r>
            <a:r>
              <a:rPr lang="en-US" sz="1600" dirty="0">
                <a:solidFill>
                  <a:srgbClr val="000000"/>
                </a:solidFill>
                <a:latin typeface="Courier New"/>
                <a:cs typeface="Courier New"/>
              </a:rPr>
              <a:t> (n--) {</a:t>
            </a: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pid</a:t>
            </a:r>
            <a:r>
              <a:rPr lang="en-US" sz="1600" dirty="0">
                <a:solidFill>
                  <a:srgbClr val="000000"/>
                </a:solidFill>
                <a:latin typeface="Courier New"/>
                <a:cs typeface="Courier New"/>
              </a:rPr>
              <a:t> = fork()) == 0) { </a:t>
            </a:r>
            <a:r>
              <a:rPr lang="en-US" sz="1600" dirty="0">
                <a:solidFill>
                  <a:srgbClr val="CB2418"/>
                </a:solidFill>
                <a:latin typeface="Courier New"/>
                <a:cs typeface="Courier New"/>
              </a:rPr>
              <a:t>/* Child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execve</a:t>
            </a:r>
            <a:r>
              <a:rPr lang="en-US" sz="1600" dirty="0">
                <a:solidFill>
                  <a:srgbClr val="000000"/>
                </a:solidFill>
                <a:latin typeface="Courier New"/>
                <a:cs typeface="Courier New"/>
              </a:rPr>
              <a:t>(</a:t>
            </a:r>
            <a:r>
              <a:rPr lang="en-US" sz="1600" dirty="0">
                <a:solidFill>
                  <a:srgbClr val="9D206F"/>
                </a:solidFill>
                <a:latin typeface="Courier New"/>
                <a:cs typeface="Courier New"/>
              </a:rPr>
              <a:t>"/bin/date"</a:t>
            </a:r>
            <a:r>
              <a:rPr lang="en-US" sz="1600" dirty="0">
                <a:solidFill>
                  <a:srgbClr val="000000"/>
                </a:solidFill>
                <a:latin typeface="Courier New"/>
                <a:cs typeface="Courier New"/>
              </a:rPr>
              <a:t>, </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 </a:t>
            </a:r>
            <a:r>
              <a:rPr lang="en-US" sz="1600" dirty="0">
                <a:solidFill>
                  <a:srgbClr val="2C9290"/>
                </a:solidFill>
                <a:latin typeface="Courier New"/>
                <a:cs typeface="Courier New"/>
              </a:rPr>
              <a:t>NULL</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sigprocmask</a:t>
            </a:r>
            <a:r>
              <a:rPr lang="en-US" sz="1600" dirty="0">
                <a:solidFill>
                  <a:srgbClr val="000000"/>
                </a:solidFill>
                <a:latin typeface="Courier New"/>
                <a:cs typeface="Courier New"/>
              </a:rPr>
              <a:t>(SIG_BLOCK, &amp;</a:t>
            </a:r>
            <a:r>
              <a:rPr lang="en-US" sz="1600" dirty="0" err="1">
                <a:solidFill>
                  <a:srgbClr val="000000"/>
                </a:solidFill>
                <a:latin typeface="Courier New"/>
                <a:cs typeface="Courier New"/>
              </a:rPr>
              <a:t>mask_all</a:t>
            </a:r>
            <a:r>
              <a:rPr lang="en-US" sz="1600" dirty="0">
                <a:solidFill>
                  <a:srgbClr val="000000"/>
                </a:solidFill>
                <a:latin typeface="Courier New"/>
                <a:cs typeface="Courier New"/>
              </a:rPr>
              <a:t>, &amp;</a:t>
            </a:r>
            <a:r>
              <a:rPr lang="en-US" sz="1600" dirty="0" err="1">
                <a:solidFill>
                  <a:srgbClr val="000000"/>
                </a:solidFill>
                <a:latin typeface="Courier New"/>
                <a:cs typeface="Courier New"/>
              </a:rPr>
              <a:t>prev_all</a:t>
            </a:r>
            <a:r>
              <a:rPr lang="en-US" sz="1600" dirty="0">
                <a:solidFill>
                  <a:srgbClr val="000000"/>
                </a:solidFill>
                <a:latin typeface="Courier New"/>
                <a:cs typeface="Courier New"/>
              </a:rPr>
              <a:t>); </a:t>
            </a:r>
            <a:r>
              <a:rPr lang="en-US" sz="1600" dirty="0">
                <a:solidFill>
                  <a:srgbClr val="CB2418"/>
                </a:solidFill>
                <a:latin typeface="Courier New"/>
                <a:cs typeface="Courier New"/>
              </a:rPr>
              <a:t>/* Parent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addjob</a:t>
            </a:r>
            <a:r>
              <a:rPr lang="en-US" sz="1600" dirty="0">
                <a:solidFill>
                  <a:srgbClr val="000000"/>
                </a:solidFill>
                <a:latin typeface="Courier New"/>
                <a:cs typeface="Courier New"/>
              </a:rPr>
              <a:t>(</a:t>
            </a:r>
            <a:r>
              <a:rPr lang="en-US" sz="1600" dirty="0" err="1">
                <a:solidFill>
                  <a:srgbClr val="000000"/>
                </a:solidFill>
                <a:latin typeface="Courier New"/>
                <a:cs typeface="Courier New"/>
              </a:rPr>
              <a:t>pid</a:t>
            </a:r>
            <a:r>
              <a:rPr lang="en-US" sz="1600" dirty="0">
                <a:solidFill>
                  <a:srgbClr val="000000"/>
                </a:solidFill>
                <a:latin typeface="Courier New"/>
                <a:cs typeface="Courier New"/>
              </a:rPr>
              <a:t>);  </a:t>
            </a:r>
            <a:r>
              <a:rPr lang="en-US" sz="1600" dirty="0">
                <a:solidFill>
                  <a:srgbClr val="CB2418"/>
                </a:solidFill>
                <a:latin typeface="Courier New"/>
                <a:cs typeface="Courier New"/>
              </a:rPr>
              <a:t>/* Add the child to the job list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sigprocmask</a:t>
            </a:r>
            <a:r>
              <a:rPr lang="en-US" sz="1600" dirty="0">
                <a:solidFill>
                  <a:srgbClr val="000000"/>
                </a:solidFill>
                <a:latin typeface="Courier New"/>
                <a:cs typeface="Courier New"/>
              </a:rPr>
              <a:t>(SIG_SETMASK, &amp;</a:t>
            </a:r>
            <a:r>
              <a:rPr lang="en-US" sz="1600" dirty="0" err="1">
                <a:solidFill>
                  <a:srgbClr val="000000"/>
                </a:solidFill>
                <a:latin typeface="Courier New"/>
                <a:cs typeface="Courier New"/>
              </a:rPr>
              <a:t>prev_all</a:t>
            </a:r>
            <a:r>
              <a:rPr lang="en-US" sz="1600" dirty="0">
                <a:solidFill>
                  <a:srgbClr val="000000"/>
                </a:solidFill>
                <a:latin typeface="Courier New"/>
                <a:cs typeface="Courier New"/>
              </a:rPr>
              <a:t>, </a:t>
            </a:r>
            <a:r>
              <a:rPr lang="en-US" sz="1600" dirty="0">
                <a:solidFill>
                  <a:srgbClr val="2C9290"/>
                </a:solidFill>
                <a:latin typeface="Courier New"/>
                <a:cs typeface="Courier New"/>
              </a:rPr>
              <a:t>NULL</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p>
          <a:p>
            <a:r>
              <a:rPr lang="en-US" sz="1600" dirty="0">
                <a:solidFill>
                  <a:srgbClr val="000000"/>
                </a:solidFill>
                <a:latin typeface="Courier New"/>
                <a:cs typeface="Courier New"/>
              </a:rPr>
              <a:t>    exit(0);</a:t>
            </a:r>
          </a:p>
          <a:p>
            <a:r>
              <a:rPr lang="en-US" sz="1600" dirty="0">
                <a:solidFill>
                  <a:srgbClr val="000000"/>
                </a:solidFill>
                <a:latin typeface="Courier New"/>
                <a:cs typeface="Courier New"/>
              </a:rPr>
              <a:t>}</a:t>
            </a:r>
          </a:p>
        </p:txBody>
      </p:sp>
      <p:sp>
        <p:nvSpPr>
          <p:cNvPr id="5" name="Content Placeholder 2"/>
          <p:cNvSpPr>
            <a:spLocks noGrp="1"/>
          </p:cNvSpPr>
          <p:nvPr>
            <p:ph idx="1"/>
          </p:nvPr>
        </p:nvSpPr>
        <p:spPr>
          <a:xfrm>
            <a:off x="396875" y="1209675"/>
            <a:ext cx="7896225" cy="801588"/>
          </a:xfrm>
        </p:spPr>
        <p:txBody>
          <a:bodyPr/>
          <a:lstStyle/>
          <a:p>
            <a:r>
              <a:rPr lang="en-US" dirty="0"/>
              <a:t>Simple shell with a subtle synchronization error because it assumes parent runs before child</a:t>
            </a:r>
          </a:p>
        </p:txBody>
      </p:sp>
      <p:sp>
        <p:nvSpPr>
          <p:cNvPr id="6" name="TextBox 5"/>
          <p:cNvSpPr txBox="1"/>
          <p:nvPr/>
        </p:nvSpPr>
        <p:spPr>
          <a:xfrm>
            <a:off x="7143274" y="6400800"/>
            <a:ext cx="1391126" cy="369332"/>
          </a:xfrm>
          <a:prstGeom prst="rect">
            <a:avLst/>
          </a:prstGeom>
          <a:noFill/>
        </p:spPr>
        <p:txBody>
          <a:bodyPr wrap="none" rtlCol="0">
            <a:spAutoFit/>
          </a:bodyPr>
          <a:lstStyle/>
          <a:p>
            <a:r>
              <a:rPr lang="en-US" sz="1800" dirty="0">
                <a:solidFill>
                  <a:srgbClr val="7F7F7F"/>
                </a:solidFill>
                <a:latin typeface="Calibri" pitchFamily="34" charset="0"/>
              </a:rPr>
              <a:t>procmask1.c</a:t>
            </a:r>
          </a:p>
        </p:txBody>
      </p:sp>
    </p:spTree>
    <p:extLst>
      <p:ext uri="{BB962C8B-B14F-4D97-AF65-F5344CB8AC3E}">
        <p14:creationId xmlns:p14="http://schemas.microsoft.com/office/powerpoint/2010/main" val="172897931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018" y="435678"/>
            <a:ext cx="7872582" cy="762000"/>
          </a:xfrm>
        </p:spPr>
        <p:txBody>
          <a:bodyPr/>
          <a:lstStyle/>
          <a:p>
            <a:r>
              <a:rPr lang="en-US" dirty="0"/>
              <a:t>Corrected Shell Program Without Race</a:t>
            </a:r>
          </a:p>
        </p:txBody>
      </p:sp>
      <p:sp>
        <p:nvSpPr>
          <p:cNvPr id="5" name="Rectangle 4"/>
          <p:cNvSpPr>
            <a:spLocks noChangeArrowheads="1"/>
          </p:cNvSpPr>
          <p:nvPr/>
        </p:nvSpPr>
        <p:spPr bwMode="auto">
          <a:xfrm>
            <a:off x="76200" y="1380321"/>
            <a:ext cx="8986279" cy="5401479"/>
          </a:xfrm>
          <a:prstGeom prst="rect">
            <a:avLst/>
          </a:prstGeom>
          <a:solidFill>
            <a:srgbClr val="F6F5BD"/>
          </a:solidFill>
          <a:ln w="3175">
            <a:solidFill>
              <a:schemeClr val="tx1"/>
            </a:solidFill>
            <a:miter lim="800000"/>
            <a:headEnd/>
            <a:tailEnd/>
          </a:ln>
          <a:effectLst/>
        </p:spPr>
        <p:txBody>
          <a:bodyPr wrap="none">
            <a:spAutoFit/>
          </a:bodyPr>
          <a:lstStyle/>
          <a:p>
            <a:r>
              <a:rPr lang="en-US" sz="1500" dirty="0" err="1">
                <a:solidFill>
                  <a:srgbClr val="2D961E"/>
                </a:solidFill>
                <a:latin typeface="Courier New"/>
                <a:cs typeface="Courier New"/>
              </a:rPr>
              <a:t>int</a:t>
            </a:r>
            <a:r>
              <a:rPr lang="en-US" sz="1500" dirty="0">
                <a:solidFill>
                  <a:srgbClr val="000000"/>
                </a:solidFill>
                <a:latin typeface="Courier New"/>
                <a:cs typeface="Courier New"/>
              </a:rPr>
              <a:t> </a:t>
            </a:r>
            <a:r>
              <a:rPr lang="en-US" sz="1500" dirty="0">
                <a:solidFill>
                  <a:srgbClr val="4A00FF"/>
                </a:solidFill>
                <a:latin typeface="Courier New"/>
                <a:cs typeface="Courier New"/>
              </a:rPr>
              <a:t>main</a:t>
            </a:r>
            <a:r>
              <a:rPr lang="en-US" sz="1500" dirty="0">
                <a:solidFill>
                  <a:srgbClr val="000000"/>
                </a:solidFill>
                <a:latin typeface="Courier New"/>
                <a:cs typeface="Courier New"/>
              </a:rPr>
              <a:t>(</a:t>
            </a:r>
            <a:r>
              <a:rPr lang="en-US" sz="1500" dirty="0" err="1">
                <a:solidFill>
                  <a:srgbClr val="2D961E"/>
                </a:solidFill>
                <a:latin typeface="Courier New"/>
                <a:cs typeface="Courier New"/>
              </a:rPr>
              <a:t>int</a:t>
            </a:r>
            <a:r>
              <a:rPr lang="en-US" sz="1500" dirty="0">
                <a:solidFill>
                  <a:srgbClr val="000000"/>
                </a:solidFill>
                <a:latin typeface="Courier New"/>
                <a:cs typeface="Courier New"/>
              </a:rPr>
              <a:t> </a:t>
            </a:r>
            <a:r>
              <a:rPr lang="en-US" sz="1500" dirty="0" err="1">
                <a:solidFill>
                  <a:srgbClr val="C1651C"/>
                </a:solidFill>
                <a:latin typeface="Courier New"/>
                <a:cs typeface="Courier New"/>
              </a:rPr>
              <a:t>argc</a:t>
            </a:r>
            <a:r>
              <a:rPr lang="en-US" sz="1500" dirty="0">
                <a:solidFill>
                  <a:srgbClr val="000000"/>
                </a:solidFill>
                <a:latin typeface="Courier New"/>
                <a:cs typeface="Courier New"/>
              </a:rPr>
              <a:t>, </a:t>
            </a:r>
            <a:r>
              <a:rPr lang="en-US" sz="1500" dirty="0">
                <a:solidFill>
                  <a:srgbClr val="2D961E"/>
                </a:solidFill>
                <a:latin typeface="Courier New"/>
                <a:cs typeface="Courier New"/>
              </a:rPr>
              <a:t>char</a:t>
            </a:r>
            <a:r>
              <a:rPr lang="en-US" sz="1500" dirty="0">
                <a:solidFill>
                  <a:srgbClr val="000000"/>
                </a:solidFill>
                <a:latin typeface="Courier New"/>
                <a:cs typeface="Courier New"/>
              </a:rPr>
              <a:t> **</a:t>
            </a:r>
            <a:r>
              <a:rPr lang="en-US" sz="1500" dirty="0" err="1">
                <a:solidFill>
                  <a:srgbClr val="C1651C"/>
                </a:solidFill>
                <a:latin typeface="Courier New"/>
                <a:cs typeface="Courier New"/>
              </a:rPr>
              <a:t>argv</a:t>
            </a:r>
            <a:r>
              <a:rPr lang="en-US" sz="1500" dirty="0">
                <a:solidFill>
                  <a:srgbClr val="000000"/>
                </a:solidFill>
                <a:latin typeface="Courier New"/>
                <a:cs typeface="Courier New"/>
              </a:rPr>
              <a:t>)</a:t>
            </a:r>
          </a:p>
          <a:p>
            <a:r>
              <a:rPr lang="en-US" sz="1500" dirty="0">
                <a:solidFill>
                  <a:srgbClr val="000000"/>
                </a:solidFill>
                <a:latin typeface="Courier New"/>
                <a:cs typeface="Courier New"/>
              </a:rPr>
              <a:t>{</a:t>
            </a:r>
          </a:p>
          <a:p>
            <a:r>
              <a:rPr lang="fi-FI" sz="1500" dirty="0">
                <a:solidFill>
                  <a:srgbClr val="000000"/>
                </a:solidFill>
                <a:latin typeface="Courier New"/>
                <a:cs typeface="Courier New"/>
              </a:rPr>
              <a:t>    </a:t>
            </a:r>
            <a:r>
              <a:rPr lang="fi-FI" sz="1500" dirty="0" err="1">
                <a:solidFill>
                  <a:srgbClr val="2D961E"/>
                </a:solidFill>
                <a:latin typeface="Courier New"/>
                <a:cs typeface="Courier New"/>
              </a:rPr>
              <a:t>int</a:t>
            </a:r>
            <a:r>
              <a:rPr lang="fi-FI" sz="1500" dirty="0">
                <a:solidFill>
                  <a:srgbClr val="000000"/>
                </a:solidFill>
                <a:latin typeface="Courier New"/>
                <a:cs typeface="Courier New"/>
              </a:rPr>
              <a:t> </a:t>
            </a:r>
            <a:r>
              <a:rPr lang="fi-FI" sz="1500" dirty="0" err="1">
                <a:solidFill>
                  <a:srgbClr val="C1651C"/>
                </a:solidFill>
                <a:latin typeface="Courier New"/>
                <a:cs typeface="Courier New"/>
              </a:rPr>
              <a:t>pid</a:t>
            </a:r>
            <a:r>
              <a:rPr lang="fi-FI" sz="1500" dirty="0">
                <a:solidFill>
                  <a:srgbClr val="000000"/>
                </a:solidFill>
                <a:latin typeface="Courier New"/>
                <a:cs typeface="Courier New"/>
              </a:rPr>
              <a:t>;</a:t>
            </a:r>
          </a:p>
          <a:p>
            <a:r>
              <a:rPr lang="fi-FI" sz="1500" dirty="0">
                <a:solidFill>
                  <a:srgbClr val="000000"/>
                </a:solidFill>
                <a:latin typeface="Courier New"/>
                <a:cs typeface="Courier New"/>
              </a:rPr>
              <a:t>    </a:t>
            </a:r>
            <a:r>
              <a:rPr lang="fi-FI" sz="1500" dirty="0" err="1">
                <a:solidFill>
                  <a:srgbClr val="2D961E"/>
                </a:solidFill>
                <a:latin typeface="Courier New"/>
                <a:cs typeface="Courier New"/>
              </a:rPr>
              <a:t>sigset_t</a:t>
            </a:r>
            <a:r>
              <a:rPr lang="fi-FI" sz="1500" dirty="0">
                <a:solidFill>
                  <a:srgbClr val="000000"/>
                </a:solidFill>
                <a:latin typeface="Courier New"/>
                <a:cs typeface="Courier New"/>
              </a:rPr>
              <a:t> </a:t>
            </a:r>
            <a:r>
              <a:rPr lang="fi-FI" sz="1500" dirty="0" err="1">
                <a:solidFill>
                  <a:srgbClr val="C1651C"/>
                </a:solidFill>
                <a:latin typeface="Courier New"/>
                <a:cs typeface="Courier New"/>
              </a:rPr>
              <a:t>mask_all</a:t>
            </a:r>
            <a:r>
              <a:rPr lang="fi-FI" sz="1500" dirty="0">
                <a:solidFill>
                  <a:srgbClr val="000000"/>
                </a:solidFill>
                <a:latin typeface="Courier New"/>
                <a:cs typeface="Courier New"/>
              </a:rPr>
              <a:t>, </a:t>
            </a:r>
            <a:r>
              <a:rPr lang="fi-FI" sz="1500" dirty="0" err="1">
                <a:solidFill>
                  <a:srgbClr val="C1651C"/>
                </a:solidFill>
                <a:latin typeface="Courier New"/>
                <a:cs typeface="Courier New"/>
              </a:rPr>
              <a:t>mask_one</a:t>
            </a:r>
            <a:r>
              <a:rPr lang="fi-FI" sz="1500" dirty="0">
                <a:solidFill>
                  <a:srgbClr val="000000"/>
                </a:solidFill>
                <a:latin typeface="Courier New"/>
                <a:cs typeface="Courier New"/>
              </a:rPr>
              <a:t>, </a:t>
            </a:r>
            <a:r>
              <a:rPr lang="fi-FI" sz="1500" dirty="0" err="1">
                <a:solidFill>
                  <a:srgbClr val="C1651C"/>
                </a:solidFill>
                <a:latin typeface="Courier New"/>
                <a:cs typeface="Courier New"/>
              </a:rPr>
              <a:t>prev_one</a:t>
            </a:r>
            <a:r>
              <a:rPr lang="fi-FI" sz="1500" dirty="0">
                <a:solidFill>
                  <a:srgbClr val="000000"/>
                </a:solidFill>
                <a:latin typeface="Courier New"/>
                <a:cs typeface="Courier New"/>
              </a:rPr>
              <a:t>;</a:t>
            </a:r>
          </a:p>
          <a:p>
            <a:r>
              <a:rPr lang="fi-FI" sz="1500" dirty="0">
                <a:solidFill>
                  <a:srgbClr val="000000"/>
                </a:solidFill>
                <a:latin typeface="Courier New"/>
                <a:cs typeface="Courier New"/>
              </a:rPr>
              <a:t>    </a:t>
            </a:r>
            <a:r>
              <a:rPr lang="fi-FI" sz="1500" dirty="0" err="1">
                <a:solidFill>
                  <a:srgbClr val="000000"/>
                </a:solidFill>
                <a:latin typeface="Courier New"/>
                <a:cs typeface="Courier New"/>
              </a:rPr>
              <a:t>int</a:t>
            </a:r>
            <a:r>
              <a:rPr lang="fi-FI" sz="1500" dirty="0">
                <a:solidFill>
                  <a:srgbClr val="000000"/>
                </a:solidFill>
                <a:latin typeface="Courier New"/>
                <a:cs typeface="Courier New"/>
              </a:rPr>
              <a:t> n = N; /* N = 5 */</a:t>
            </a:r>
          </a:p>
          <a:p>
            <a:r>
              <a:rPr lang="fi-FI" sz="1500" dirty="0">
                <a:solidFill>
                  <a:srgbClr val="000000"/>
                </a:solidFill>
                <a:latin typeface="Courier New"/>
                <a:cs typeface="Courier New"/>
              </a:rPr>
              <a:t>    </a:t>
            </a:r>
            <a:r>
              <a:rPr lang="fi-FI" sz="1500" dirty="0" err="1">
                <a:solidFill>
                  <a:srgbClr val="000000"/>
                </a:solidFill>
                <a:latin typeface="Courier New"/>
                <a:cs typeface="Courier New"/>
              </a:rPr>
              <a:t>sigfillset</a:t>
            </a:r>
            <a:r>
              <a:rPr lang="fi-FI" sz="1500" dirty="0">
                <a:solidFill>
                  <a:srgbClr val="000000"/>
                </a:solidFill>
                <a:latin typeface="Courier New"/>
                <a:cs typeface="Courier New"/>
              </a:rPr>
              <a:t>(&amp;</a:t>
            </a:r>
            <a:r>
              <a:rPr lang="fi-FI" sz="1500" dirty="0" err="1">
                <a:solidFill>
                  <a:srgbClr val="000000"/>
                </a:solidFill>
                <a:latin typeface="Courier New"/>
                <a:cs typeface="Courier New"/>
              </a:rPr>
              <a:t>mask_all</a:t>
            </a:r>
            <a:r>
              <a:rPr lang="fi-FI" sz="1500" dirty="0">
                <a:solidFill>
                  <a:srgbClr val="000000"/>
                </a:solidFill>
                <a:latin typeface="Courier New"/>
                <a:cs typeface="Courier New"/>
              </a:rPr>
              <a:t>);</a:t>
            </a:r>
          </a:p>
          <a:p>
            <a:r>
              <a:rPr lang="fi-FI" sz="1500" dirty="0">
                <a:solidFill>
                  <a:srgbClr val="000000"/>
                </a:solidFill>
                <a:latin typeface="Courier New"/>
                <a:cs typeface="Courier New"/>
              </a:rPr>
              <a:t>    </a:t>
            </a:r>
            <a:r>
              <a:rPr lang="fi-FI" sz="1500" dirty="0" err="1">
                <a:solidFill>
                  <a:srgbClr val="000000"/>
                </a:solidFill>
                <a:latin typeface="Courier New"/>
                <a:cs typeface="Courier New"/>
              </a:rPr>
              <a:t>sigemptyset</a:t>
            </a:r>
            <a:r>
              <a:rPr lang="fi-FI" sz="1500" dirty="0">
                <a:solidFill>
                  <a:srgbClr val="000000"/>
                </a:solidFill>
                <a:latin typeface="Courier New"/>
                <a:cs typeface="Courier New"/>
              </a:rPr>
              <a:t>(&amp;</a:t>
            </a:r>
            <a:r>
              <a:rPr lang="fi-FI" sz="1500" dirty="0" err="1">
                <a:solidFill>
                  <a:srgbClr val="000000"/>
                </a:solidFill>
                <a:latin typeface="Courier New"/>
                <a:cs typeface="Courier New"/>
              </a:rPr>
              <a:t>mask_one</a:t>
            </a:r>
            <a:r>
              <a:rPr lang="fi-FI" sz="1500" dirty="0">
                <a:solidFill>
                  <a:srgbClr val="000000"/>
                </a:solidFill>
                <a:latin typeface="Courier New"/>
                <a:cs typeface="Courier New"/>
              </a:rPr>
              <a:t>);</a:t>
            </a:r>
          </a:p>
          <a:p>
            <a:r>
              <a:rPr lang="fi-FI" sz="1500" dirty="0">
                <a:solidFill>
                  <a:srgbClr val="000000"/>
                </a:solidFill>
                <a:latin typeface="Courier New"/>
                <a:cs typeface="Courier New"/>
              </a:rPr>
              <a:t>    </a:t>
            </a:r>
            <a:r>
              <a:rPr lang="fi-FI" sz="1500" dirty="0" err="1">
                <a:solidFill>
                  <a:srgbClr val="000000"/>
                </a:solidFill>
                <a:latin typeface="Courier New"/>
                <a:cs typeface="Courier New"/>
              </a:rPr>
              <a:t>sigaddset</a:t>
            </a:r>
            <a:r>
              <a:rPr lang="fi-FI" sz="1500" dirty="0">
                <a:solidFill>
                  <a:srgbClr val="000000"/>
                </a:solidFill>
                <a:latin typeface="Courier New"/>
                <a:cs typeface="Courier New"/>
              </a:rPr>
              <a:t>(&amp;</a:t>
            </a:r>
            <a:r>
              <a:rPr lang="fi-FI" sz="1500" dirty="0" err="1">
                <a:solidFill>
                  <a:srgbClr val="000000"/>
                </a:solidFill>
                <a:latin typeface="Courier New"/>
                <a:cs typeface="Courier New"/>
              </a:rPr>
              <a:t>mask_one</a:t>
            </a:r>
            <a:r>
              <a:rPr lang="fi-FI" sz="1500" dirty="0">
                <a:solidFill>
                  <a:srgbClr val="000000"/>
                </a:solidFill>
                <a:latin typeface="Courier New"/>
                <a:cs typeface="Courier New"/>
              </a:rPr>
              <a:t>, SIGCHLD);</a:t>
            </a:r>
          </a:p>
          <a:p>
            <a:r>
              <a:rPr lang="fi-FI" sz="1500" dirty="0">
                <a:solidFill>
                  <a:srgbClr val="000000"/>
                </a:solidFill>
                <a:latin typeface="Courier New"/>
                <a:cs typeface="Courier New"/>
              </a:rPr>
              <a:t>    </a:t>
            </a:r>
            <a:r>
              <a:rPr lang="fi-FI" sz="1500" dirty="0" err="1">
                <a:solidFill>
                  <a:srgbClr val="000000"/>
                </a:solidFill>
                <a:latin typeface="Courier New"/>
                <a:cs typeface="Courier New"/>
              </a:rPr>
              <a:t>signal</a:t>
            </a:r>
            <a:r>
              <a:rPr lang="fi-FI" sz="1500" dirty="0">
                <a:solidFill>
                  <a:srgbClr val="000000"/>
                </a:solidFill>
                <a:latin typeface="Courier New"/>
                <a:cs typeface="Courier New"/>
              </a:rPr>
              <a:t>(SIGCHLD, </a:t>
            </a:r>
            <a:r>
              <a:rPr lang="fi-FI" sz="1500" dirty="0" err="1">
                <a:solidFill>
                  <a:srgbClr val="000000"/>
                </a:solidFill>
                <a:latin typeface="Courier New"/>
                <a:cs typeface="Courier New"/>
              </a:rPr>
              <a:t>handler</a:t>
            </a:r>
            <a:r>
              <a:rPr lang="fi-FI" sz="1500" dirty="0">
                <a:solidFill>
                  <a:srgbClr val="000000"/>
                </a:solidFill>
                <a:latin typeface="Courier New"/>
                <a:cs typeface="Courier New"/>
              </a:rPr>
              <a:t>);</a:t>
            </a:r>
          </a:p>
          <a:p>
            <a:r>
              <a:rPr lang="fi-FI" sz="1500" dirty="0">
                <a:solidFill>
                  <a:srgbClr val="000000"/>
                </a:solidFill>
                <a:latin typeface="Courier New"/>
                <a:cs typeface="Courier New"/>
              </a:rPr>
              <a:t>    </a:t>
            </a:r>
            <a:r>
              <a:rPr lang="fi-FI" sz="1500" dirty="0" err="1">
                <a:solidFill>
                  <a:srgbClr val="000000"/>
                </a:solidFill>
                <a:latin typeface="Courier New"/>
                <a:cs typeface="Courier New"/>
              </a:rPr>
              <a:t>initjobs</a:t>
            </a:r>
            <a:r>
              <a:rPr lang="fi-FI" sz="1500" dirty="0">
                <a:solidFill>
                  <a:srgbClr val="000000"/>
                </a:solidFill>
                <a:latin typeface="Courier New"/>
                <a:cs typeface="Courier New"/>
              </a:rPr>
              <a:t>(); </a:t>
            </a:r>
            <a:r>
              <a:rPr lang="fi-FI" sz="1500" dirty="0">
                <a:solidFill>
                  <a:srgbClr val="CB2418"/>
                </a:solidFill>
                <a:latin typeface="Courier New"/>
                <a:cs typeface="Courier New"/>
              </a:rPr>
              <a:t>/* </a:t>
            </a:r>
            <a:r>
              <a:rPr lang="fi-FI" sz="1500" dirty="0" err="1">
                <a:solidFill>
                  <a:srgbClr val="CB2418"/>
                </a:solidFill>
                <a:latin typeface="Courier New"/>
                <a:cs typeface="Courier New"/>
              </a:rPr>
              <a:t>Initialize</a:t>
            </a:r>
            <a:r>
              <a:rPr lang="fi-FI" sz="1500" dirty="0">
                <a:solidFill>
                  <a:srgbClr val="CB2418"/>
                </a:solidFill>
                <a:latin typeface="Courier New"/>
                <a:cs typeface="Courier New"/>
              </a:rPr>
              <a:t> the </a:t>
            </a:r>
            <a:r>
              <a:rPr lang="fi-FI" sz="1500" dirty="0" err="1">
                <a:solidFill>
                  <a:srgbClr val="CB2418"/>
                </a:solidFill>
                <a:latin typeface="Courier New"/>
                <a:cs typeface="Courier New"/>
              </a:rPr>
              <a:t>job</a:t>
            </a:r>
            <a:r>
              <a:rPr lang="fi-FI" sz="1500" dirty="0">
                <a:solidFill>
                  <a:srgbClr val="CB2418"/>
                </a:solidFill>
                <a:latin typeface="Courier New"/>
                <a:cs typeface="Courier New"/>
              </a:rPr>
              <a:t> </a:t>
            </a:r>
            <a:r>
              <a:rPr lang="fi-FI" sz="1500" dirty="0" err="1">
                <a:solidFill>
                  <a:srgbClr val="CB2418"/>
                </a:solidFill>
                <a:latin typeface="Courier New"/>
                <a:cs typeface="Courier New"/>
              </a:rPr>
              <a:t>list</a:t>
            </a:r>
            <a:r>
              <a:rPr lang="fi-FI" sz="1500" dirty="0">
                <a:solidFill>
                  <a:srgbClr val="CB2418"/>
                </a:solidFill>
                <a:latin typeface="Courier New"/>
                <a:cs typeface="Courier New"/>
              </a:rPr>
              <a:t> */</a:t>
            </a:r>
            <a:endParaRPr lang="fi-FI" sz="1500" dirty="0">
              <a:solidFill>
                <a:srgbClr val="000000"/>
              </a:solidFill>
              <a:latin typeface="Courier New"/>
              <a:cs typeface="Courier New"/>
            </a:endParaRPr>
          </a:p>
          <a:p>
            <a:endParaRPr lang="fi-FI" sz="1500" dirty="0">
              <a:solidFill>
                <a:srgbClr val="000000"/>
              </a:solidFill>
              <a:latin typeface="Courier New"/>
              <a:cs typeface="Courier New"/>
            </a:endParaRPr>
          </a:p>
          <a:p>
            <a:r>
              <a:rPr lang="en-US" sz="1500" dirty="0">
                <a:solidFill>
                  <a:srgbClr val="000000"/>
                </a:solidFill>
                <a:latin typeface="Courier New"/>
                <a:cs typeface="Courier New"/>
              </a:rPr>
              <a:t>    </a:t>
            </a:r>
            <a:r>
              <a:rPr lang="en-US" sz="1500" dirty="0">
                <a:solidFill>
                  <a:srgbClr val="C200FF"/>
                </a:solidFill>
                <a:latin typeface="Courier New"/>
                <a:cs typeface="Courier New"/>
              </a:rPr>
              <a:t>while</a:t>
            </a:r>
            <a:r>
              <a:rPr lang="en-US" sz="1500" dirty="0">
                <a:solidFill>
                  <a:srgbClr val="000000"/>
                </a:solidFill>
                <a:latin typeface="Courier New"/>
                <a:cs typeface="Courier New"/>
              </a:rPr>
              <a:t> (n--) {</a:t>
            </a:r>
          </a:p>
          <a:p>
            <a:r>
              <a:rPr lang="en-US" sz="1500" dirty="0">
                <a:solidFill>
                  <a:srgbClr val="000000"/>
                </a:solidFill>
                <a:latin typeface="Courier New"/>
                <a:cs typeface="Courier New"/>
              </a:rPr>
              <a:t>        </a:t>
            </a:r>
            <a:r>
              <a:rPr lang="en-US" sz="1500" dirty="0" err="1">
                <a:solidFill>
                  <a:srgbClr val="000000"/>
                </a:solidFill>
                <a:latin typeface="Courier New"/>
                <a:cs typeface="Courier New"/>
              </a:rPr>
              <a:t>sigprocmask</a:t>
            </a:r>
            <a:r>
              <a:rPr lang="en-US" sz="1500" dirty="0">
                <a:solidFill>
                  <a:srgbClr val="000000"/>
                </a:solidFill>
                <a:latin typeface="Courier New"/>
                <a:cs typeface="Courier New"/>
              </a:rPr>
              <a:t>(SIG_BLOCK, &amp;</a:t>
            </a:r>
            <a:r>
              <a:rPr lang="en-US" sz="1500" dirty="0" err="1">
                <a:solidFill>
                  <a:srgbClr val="000000"/>
                </a:solidFill>
                <a:latin typeface="Courier New"/>
                <a:cs typeface="Courier New"/>
              </a:rPr>
              <a:t>mask_one</a:t>
            </a:r>
            <a:r>
              <a:rPr lang="en-US" sz="1500" dirty="0">
                <a:solidFill>
                  <a:srgbClr val="000000"/>
                </a:solidFill>
                <a:latin typeface="Courier New"/>
                <a:cs typeface="Courier New"/>
              </a:rPr>
              <a:t>, &amp;</a:t>
            </a:r>
            <a:r>
              <a:rPr lang="en-US" sz="1500" dirty="0" err="1">
                <a:solidFill>
                  <a:srgbClr val="000000"/>
                </a:solidFill>
                <a:latin typeface="Courier New"/>
                <a:cs typeface="Courier New"/>
              </a:rPr>
              <a:t>prev_one</a:t>
            </a:r>
            <a:r>
              <a:rPr lang="en-US" sz="1500" dirty="0">
                <a:solidFill>
                  <a:srgbClr val="000000"/>
                </a:solidFill>
                <a:latin typeface="Courier New"/>
                <a:cs typeface="Courier New"/>
              </a:rPr>
              <a:t>); </a:t>
            </a:r>
            <a:r>
              <a:rPr lang="en-US" sz="1500" dirty="0">
                <a:solidFill>
                  <a:srgbClr val="CB2418"/>
                </a:solidFill>
                <a:latin typeface="Courier New"/>
                <a:cs typeface="Courier New"/>
              </a:rPr>
              <a:t>/* Block SIGCHLD */</a:t>
            </a:r>
            <a:endParaRPr lang="en-US" sz="1500" dirty="0">
              <a:solidFill>
                <a:srgbClr val="000000"/>
              </a:solidFill>
              <a:latin typeface="Courier New"/>
              <a:cs typeface="Courier New"/>
            </a:endParaRPr>
          </a:p>
          <a:p>
            <a:r>
              <a:rPr lang="en-US" sz="1500" dirty="0">
                <a:solidFill>
                  <a:srgbClr val="000000"/>
                </a:solidFill>
                <a:latin typeface="Courier New"/>
                <a:cs typeface="Courier New"/>
              </a:rPr>
              <a:t>        </a:t>
            </a:r>
            <a:r>
              <a:rPr lang="en-US" sz="1500" dirty="0">
                <a:solidFill>
                  <a:srgbClr val="C200FF"/>
                </a:solidFill>
                <a:latin typeface="Courier New"/>
                <a:cs typeface="Courier New"/>
              </a:rPr>
              <a:t>if</a:t>
            </a:r>
            <a:r>
              <a:rPr lang="en-US" sz="1500" dirty="0">
                <a:solidFill>
                  <a:srgbClr val="000000"/>
                </a:solidFill>
                <a:latin typeface="Courier New"/>
                <a:cs typeface="Courier New"/>
              </a:rPr>
              <a:t> ((</a:t>
            </a:r>
            <a:r>
              <a:rPr lang="en-US" sz="1500" dirty="0" err="1">
                <a:solidFill>
                  <a:srgbClr val="000000"/>
                </a:solidFill>
                <a:latin typeface="Courier New"/>
                <a:cs typeface="Courier New"/>
              </a:rPr>
              <a:t>pid</a:t>
            </a:r>
            <a:r>
              <a:rPr lang="en-US" sz="1500" dirty="0">
                <a:solidFill>
                  <a:srgbClr val="000000"/>
                </a:solidFill>
                <a:latin typeface="Courier New"/>
                <a:cs typeface="Courier New"/>
              </a:rPr>
              <a:t> = fork()) == 0) { </a:t>
            </a:r>
            <a:r>
              <a:rPr lang="en-US" sz="1500" dirty="0">
                <a:solidFill>
                  <a:srgbClr val="CB2418"/>
                </a:solidFill>
                <a:latin typeface="Courier New"/>
                <a:cs typeface="Courier New"/>
              </a:rPr>
              <a:t>/* Child process */</a:t>
            </a:r>
            <a:endParaRPr lang="en-US" sz="1500" dirty="0">
              <a:solidFill>
                <a:srgbClr val="000000"/>
              </a:solidFill>
              <a:latin typeface="Courier New"/>
              <a:cs typeface="Courier New"/>
            </a:endParaRPr>
          </a:p>
          <a:p>
            <a:r>
              <a:rPr lang="en-US" sz="1500" dirty="0">
                <a:solidFill>
                  <a:srgbClr val="000000"/>
                </a:solidFill>
                <a:latin typeface="Courier New"/>
                <a:cs typeface="Courier New"/>
              </a:rPr>
              <a:t>            </a:t>
            </a:r>
            <a:r>
              <a:rPr lang="en-US" sz="1500" dirty="0" err="1">
                <a:solidFill>
                  <a:srgbClr val="000000"/>
                </a:solidFill>
                <a:latin typeface="Courier New"/>
                <a:cs typeface="Courier New"/>
              </a:rPr>
              <a:t>sigprocmask</a:t>
            </a:r>
            <a:r>
              <a:rPr lang="en-US" sz="1500" dirty="0">
                <a:solidFill>
                  <a:srgbClr val="000000"/>
                </a:solidFill>
                <a:latin typeface="Courier New"/>
                <a:cs typeface="Courier New"/>
              </a:rPr>
              <a:t>(SIG_SETMASK, &amp;</a:t>
            </a:r>
            <a:r>
              <a:rPr lang="en-US" sz="1500" dirty="0" err="1">
                <a:solidFill>
                  <a:srgbClr val="000000"/>
                </a:solidFill>
                <a:latin typeface="Courier New"/>
                <a:cs typeface="Courier New"/>
              </a:rPr>
              <a:t>prev_one</a:t>
            </a:r>
            <a:r>
              <a:rPr lang="en-US" sz="1500" dirty="0">
                <a:solidFill>
                  <a:srgbClr val="000000"/>
                </a:solidFill>
                <a:latin typeface="Courier New"/>
                <a:cs typeface="Courier New"/>
              </a:rPr>
              <a:t>, </a:t>
            </a:r>
            <a:r>
              <a:rPr lang="en-US" sz="1500" dirty="0">
                <a:solidFill>
                  <a:srgbClr val="2C9290"/>
                </a:solidFill>
                <a:latin typeface="Courier New"/>
                <a:cs typeface="Courier New"/>
              </a:rPr>
              <a:t>NULL</a:t>
            </a:r>
            <a:r>
              <a:rPr lang="en-US" sz="1500" dirty="0">
                <a:solidFill>
                  <a:srgbClr val="000000"/>
                </a:solidFill>
                <a:latin typeface="Courier New"/>
                <a:cs typeface="Courier New"/>
              </a:rPr>
              <a:t>); </a:t>
            </a:r>
            <a:r>
              <a:rPr lang="en-US" sz="1500" dirty="0">
                <a:solidFill>
                  <a:srgbClr val="CB2418"/>
                </a:solidFill>
                <a:latin typeface="Courier New"/>
                <a:cs typeface="Courier New"/>
              </a:rPr>
              <a:t>/* Unblock SIGCHLD */</a:t>
            </a:r>
            <a:endParaRPr lang="en-US" sz="1500" dirty="0">
              <a:solidFill>
                <a:srgbClr val="000000"/>
              </a:solidFill>
              <a:latin typeface="Courier New"/>
              <a:cs typeface="Courier New"/>
            </a:endParaRPr>
          </a:p>
          <a:p>
            <a:r>
              <a:rPr lang="en-US" sz="1500" dirty="0">
                <a:solidFill>
                  <a:srgbClr val="000000"/>
                </a:solidFill>
                <a:latin typeface="Courier New"/>
                <a:cs typeface="Courier New"/>
              </a:rPr>
              <a:t>            </a:t>
            </a:r>
            <a:r>
              <a:rPr lang="en-US" sz="1500" dirty="0" err="1">
                <a:solidFill>
                  <a:srgbClr val="000000"/>
                </a:solidFill>
                <a:latin typeface="Courier New"/>
                <a:cs typeface="Courier New"/>
              </a:rPr>
              <a:t>execve</a:t>
            </a:r>
            <a:r>
              <a:rPr lang="en-US" sz="1500" dirty="0">
                <a:solidFill>
                  <a:srgbClr val="000000"/>
                </a:solidFill>
                <a:latin typeface="Courier New"/>
                <a:cs typeface="Courier New"/>
              </a:rPr>
              <a:t>(</a:t>
            </a:r>
            <a:r>
              <a:rPr lang="en-US" sz="1500" dirty="0">
                <a:solidFill>
                  <a:srgbClr val="9D206F"/>
                </a:solidFill>
                <a:latin typeface="Courier New"/>
                <a:cs typeface="Courier New"/>
              </a:rPr>
              <a:t>"/bin/date"</a:t>
            </a:r>
            <a:r>
              <a:rPr lang="en-US" sz="1500" dirty="0">
                <a:solidFill>
                  <a:srgbClr val="000000"/>
                </a:solidFill>
                <a:latin typeface="Courier New"/>
                <a:cs typeface="Courier New"/>
              </a:rPr>
              <a:t>, </a:t>
            </a:r>
            <a:r>
              <a:rPr lang="en-US" sz="1500" dirty="0" err="1">
                <a:solidFill>
                  <a:srgbClr val="000000"/>
                </a:solidFill>
                <a:latin typeface="Courier New"/>
                <a:cs typeface="Courier New"/>
              </a:rPr>
              <a:t>argv</a:t>
            </a:r>
            <a:r>
              <a:rPr lang="en-US" sz="1500" dirty="0">
                <a:solidFill>
                  <a:srgbClr val="000000"/>
                </a:solidFill>
                <a:latin typeface="Courier New"/>
                <a:cs typeface="Courier New"/>
              </a:rPr>
              <a:t>, </a:t>
            </a:r>
            <a:r>
              <a:rPr lang="en-US" sz="1500" dirty="0">
                <a:solidFill>
                  <a:srgbClr val="2C9290"/>
                </a:solidFill>
                <a:latin typeface="Courier New"/>
                <a:cs typeface="Courier New"/>
              </a:rPr>
              <a:t>NULL</a:t>
            </a:r>
            <a:r>
              <a:rPr lang="en-US" sz="1500" dirty="0">
                <a:solidFill>
                  <a:srgbClr val="000000"/>
                </a:solidFill>
                <a:latin typeface="Courier New"/>
                <a:cs typeface="Courier New"/>
              </a:rPr>
              <a:t>);</a:t>
            </a:r>
          </a:p>
          <a:p>
            <a:r>
              <a:rPr lang="en-US" sz="1500" dirty="0">
                <a:solidFill>
                  <a:srgbClr val="000000"/>
                </a:solidFill>
                <a:latin typeface="Courier New"/>
                <a:cs typeface="Courier New"/>
              </a:rPr>
              <a:t>        }</a:t>
            </a:r>
          </a:p>
          <a:p>
            <a:r>
              <a:rPr lang="en-US" sz="1500" dirty="0">
                <a:solidFill>
                  <a:srgbClr val="000000"/>
                </a:solidFill>
                <a:latin typeface="Courier New"/>
                <a:cs typeface="Courier New"/>
              </a:rPr>
              <a:t>        </a:t>
            </a:r>
            <a:r>
              <a:rPr lang="en-US" sz="1500" dirty="0" err="1">
                <a:solidFill>
                  <a:srgbClr val="000000"/>
                </a:solidFill>
                <a:latin typeface="Courier New"/>
                <a:cs typeface="Courier New"/>
              </a:rPr>
              <a:t>sigprocmask</a:t>
            </a:r>
            <a:r>
              <a:rPr lang="en-US" sz="1500" dirty="0">
                <a:solidFill>
                  <a:srgbClr val="000000"/>
                </a:solidFill>
                <a:latin typeface="Courier New"/>
                <a:cs typeface="Courier New"/>
              </a:rPr>
              <a:t>(SIG_BLOCK, &amp;</a:t>
            </a:r>
            <a:r>
              <a:rPr lang="en-US" sz="1500" dirty="0" err="1">
                <a:solidFill>
                  <a:srgbClr val="000000"/>
                </a:solidFill>
                <a:latin typeface="Courier New"/>
                <a:cs typeface="Courier New"/>
              </a:rPr>
              <a:t>mask_all</a:t>
            </a:r>
            <a:r>
              <a:rPr lang="en-US" sz="1500" dirty="0">
                <a:solidFill>
                  <a:srgbClr val="000000"/>
                </a:solidFill>
                <a:latin typeface="Courier New"/>
                <a:cs typeface="Courier New"/>
              </a:rPr>
              <a:t>, </a:t>
            </a:r>
            <a:r>
              <a:rPr lang="en-US" sz="1500" dirty="0">
                <a:solidFill>
                  <a:srgbClr val="2C9290"/>
                </a:solidFill>
                <a:latin typeface="Courier New"/>
                <a:cs typeface="Courier New"/>
              </a:rPr>
              <a:t>NULL</a:t>
            </a:r>
            <a:r>
              <a:rPr lang="en-US" sz="1500" dirty="0">
                <a:solidFill>
                  <a:srgbClr val="000000"/>
                </a:solidFill>
                <a:latin typeface="Courier New"/>
                <a:cs typeface="Courier New"/>
              </a:rPr>
              <a:t>); </a:t>
            </a:r>
            <a:r>
              <a:rPr lang="en-US" sz="1500" dirty="0">
                <a:solidFill>
                  <a:srgbClr val="CB2418"/>
                </a:solidFill>
                <a:latin typeface="Courier New"/>
                <a:cs typeface="Courier New"/>
              </a:rPr>
              <a:t>/* Parent process */</a:t>
            </a:r>
            <a:endParaRPr lang="en-US" sz="1500" dirty="0">
              <a:solidFill>
                <a:srgbClr val="000000"/>
              </a:solidFill>
              <a:latin typeface="Courier New"/>
              <a:cs typeface="Courier New"/>
            </a:endParaRPr>
          </a:p>
          <a:p>
            <a:r>
              <a:rPr lang="en-US" sz="1500" dirty="0">
                <a:solidFill>
                  <a:srgbClr val="000000"/>
                </a:solidFill>
                <a:latin typeface="Courier New"/>
                <a:cs typeface="Courier New"/>
              </a:rPr>
              <a:t>	</a:t>
            </a:r>
            <a:r>
              <a:rPr lang="en-US" sz="1500" dirty="0" err="1">
                <a:solidFill>
                  <a:srgbClr val="000000"/>
                </a:solidFill>
                <a:latin typeface="Courier New"/>
                <a:cs typeface="Courier New"/>
              </a:rPr>
              <a:t>addjob</a:t>
            </a:r>
            <a:r>
              <a:rPr lang="en-US" sz="1500" dirty="0">
                <a:solidFill>
                  <a:srgbClr val="000000"/>
                </a:solidFill>
                <a:latin typeface="Courier New"/>
                <a:cs typeface="Courier New"/>
              </a:rPr>
              <a:t>(</a:t>
            </a:r>
            <a:r>
              <a:rPr lang="en-US" sz="1500" dirty="0" err="1">
                <a:solidFill>
                  <a:srgbClr val="000000"/>
                </a:solidFill>
                <a:latin typeface="Courier New"/>
                <a:cs typeface="Courier New"/>
              </a:rPr>
              <a:t>pid</a:t>
            </a:r>
            <a:r>
              <a:rPr lang="en-US" sz="1500" dirty="0">
                <a:solidFill>
                  <a:srgbClr val="000000"/>
                </a:solidFill>
                <a:latin typeface="Courier New"/>
                <a:cs typeface="Courier New"/>
              </a:rPr>
              <a:t>);  </a:t>
            </a:r>
            <a:r>
              <a:rPr lang="en-US" sz="1500" dirty="0">
                <a:solidFill>
                  <a:srgbClr val="CB2418"/>
                </a:solidFill>
                <a:latin typeface="Courier New"/>
                <a:cs typeface="Courier New"/>
              </a:rPr>
              <a:t>/* Add the child to the job list */</a:t>
            </a:r>
            <a:endParaRPr lang="en-US" sz="1500" dirty="0">
              <a:solidFill>
                <a:srgbClr val="000000"/>
              </a:solidFill>
              <a:latin typeface="Courier New"/>
              <a:cs typeface="Courier New"/>
            </a:endParaRPr>
          </a:p>
          <a:p>
            <a:r>
              <a:rPr lang="en-US" sz="1500" dirty="0">
                <a:solidFill>
                  <a:srgbClr val="000000"/>
                </a:solidFill>
                <a:latin typeface="Courier New"/>
                <a:cs typeface="Courier New"/>
              </a:rPr>
              <a:t>        </a:t>
            </a:r>
            <a:r>
              <a:rPr lang="en-US" sz="1500" dirty="0" err="1">
                <a:solidFill>
                  <a:srgbClr val="000000"/>
                </a:solidFill>
                <a:latin typeface="Courier New"/>
                <a:cs typeface="Courier New"/>
              </a:rPr>
              <a:t>sigprocmask</a:t>
            </a:r>
            <a:r>
              <a:rPr lang="en-US" sz="1500" dirty="0">
                <a:solidFill>
                  <a:srgbClr val="000000"/>
                </a:solidFill>
                <a:latin typeface="Courier New"/>
                <a:cs typeface="Courier New"/>
              </a:rPr>
              <a:t>(SIG_SETMASK, &amp;</a:t>
            </a:r>
            <a:r>
              <a:rPr lang="en-US" sz="1500" dirty="0" err="1">
                <a:solidFill>
                  <a:srgbClr val="000000"/>
                </a:solidFill>
                <a:latin typeface="Courier New"/>
                <a:cs typeface="Courier New"/>
              </a:rPr>
              <a:t>prev_one</a:t>
            </a:r>
            <a:r>
              <a:rPr lang="en-US" sz="1500" dirty="0">
                <a:solidFill>
                  <a:srgbClr val="000000"/>
                </a:solidFill>
                <a:latin typeface="Courier New"/>
                <a:cs typeface="Courier New"/>
              </a:rPr>
              <a:t>, </a:t>
            </a:r>
            <a:r>
              <a:rPr lang="en-US" sz="1500" dirty="0">
                <a:solidFill>
                  <a:srgbClr val="2C9290"/>
                </a:solidFill>
                <a:latin typeface="Courier New"/>
                <a:cs typeface="Courier New"/>
              </a:rPr>
              <a:t>NULL</a:t>
            </a:r>
            <a:r>
              <a:rPr lang="en-US" sz="1500" dirty="0">
                <a:solidFill>
                  <a:srgbClr val="000000"/>
                </a:solidFill>
                <a:latin typeface="Courier New"/>
                <a:cs typeface="Courier New"/>
              </a:rPr>
              <a:t>);  </a:t>
            </a:r>
            <a:r>
              <a:rPr lang="en-US" sz="1500" dirty="0">
                <a:solidFill>
                  <a:srgbClr val="CB2418"/>
                </a:solidFill>
                <a:latin typeface="Courier New"/>
                <a:cs typeface="Courier New"/>
              </a:rPr>
              <a:t>/* Unblock SIGCHLD */</a:t>
            </a:r>
            <a:endParaRPr lang="en-US" sz="1500" dirty="0">
              <a:solidFill>
                <a:srgbClr val="000000"/>
              </a:solidFill>
              <a:latin typeface="Courier New"/>
              <a:cs typeface="Courier New"/>
            </a:endParaRPr>
          </a:p>
          <a:p>
            <a:r>
              <a:rPr lang="en-US" sz="1500" dirty="0">
                <a:solidFill>
                  <a:srgbClr val="000000"/>
                </a:solidFill>
                <a:latin typeface="Courier New"/>
                <a:cs typeface="Courier New"/>
              </a:rPr>
              <a:t>    }</a:t>
            </a:r>
          </a:p>
          <a:p>
            <a:r>
              <a:rPr lang="en-US" sz="1500" dirty="0">
                <a:solidFill>
                  <a:srgbClr val="000000"/>
                </a:solidFill>
                <a:latin typeface="Courier New"/>
                <a:cs typeface="Courier New"/>
              </a:rPr>
              <a:t>    exit(0);</a:t>
            </a:r>
          </a:p>
          <a:p>
            <a:r>
              <a:rPr lang="en-US" sz="1500" dirty="0">
                <a:solidFill>
                  <a:srgbClr val="000000"/>
                </a:solidFill>
                <a:latin typeface="Courier New"/>
                <a:cs typeface="Courier New"/>
              </a:rPr>
              <a:t>}</a:t>
            </a:r>
          </a:p>
        </p:txBody>
      </p:sp>
      <p:sp>
        <p:nvSpPr>
          <p:cNvPr id="4" name="TextBox 3"/>
          <p:cNvSpPr txBox="1"/>
          <p:nvPr/>
        </p:nvSpPr>
        <p:spPr>
          <a:xfrm>
            <a:off x="7633253" y="6400800"/>
            <a:ext cx="1391126" cy="369332"/>
          </a:xfrm>
          <a:prstGeom prst="rect">
            <a:avLst/>
          </a:prstGeom>
          <a:noFill/>
        </p:spPr>
        <p:txBody>
          <a:bodyPr wrap="none" rtlCol="0">
            <a:spAutoFit/>
          </a:bodyPr>
          <a:lstStyle/>
          <a:p>
            <a:r>
              <a:rPr lang="en-US" sz="1800" dirty="0">
                <a:solidFill>
                  <a:srgbClr val="7F7F7F"/>
                </a:solidFill>
                <a:latin typeface="Calibri" pitchFamily="34" charset="0"/>
              </a:rPr>
              <a:t>procmask2.c</a:t>
            </a:r>
          </a:p>
        </p:txBody>
      </p:sp>
    </p:spTree>
    <p:extLst>
      <p:ext uri="{BB962C8B-B14F-4D97-AF65-F5344CB8AC3E}">
        <p14:creationId xmlns:p14="http://schemas.microsoft.com/office/powerpoint/2010/main" val="23057318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(partial) Taxonomy</a:t>
            </a:r>
          </a:p>
        </p:txBody>
      </p:sp>
      <p:sp>
        <p:nvSpPr>
          <p:cNvPr id="4" name="TextBox 3"/>
          <p:cNvSpPr txBox="1"/>
          <p:nvPr/>
        </p:nvSpPr>
        <p:spPr>
          <a:xfrm>
            <a:off x="762000" y="2895600"/>
            <a:ext cx="2362200" cy="461665"/>
          </a:xfrm>
          <a:prstGeom prst="rect">
            <a:avLst/>
          </a:prstGeom>
          <a:solidFill>
            <a:srgbClr val="DED8C4"/>
          </a:solidFill>
          <a:ln>
            <a:solidFill>
              <a:schemeClr val="tx1"/>
            </a:solidFill>
          </a:ln>
        </p:spPr>
        <p:txBody>
          <a:bodyPr wrap="square" rtlCol="0">
            <a:spAutoFit/>
          </a:bodyPr>
          <a:lstStyle/>
          <a:p>
            <a:pPr algn="ctr"/>
            <a:r>
              <a:rPr lang="en-US" dirty="0">
                <a:latin typeface="Calibri" pitchFamily="34" charset="0"/>
              </a:rPr>
              <a:t>Asynchronous</a:t>
            </a:r>
          </a:p>
        </p:txBody>
      </p:sp>
      <p:sp>
        <p:nvSpPr>
          <p:cNvPr id="5" name="TextBox 4"/>
          <p:cNvSpPr txBox="1"/>
          <p:nvPr/>
        </p:nvSpPr>
        <p:spPr>
          <a:xfrm>
            <a:off x="4800600" y="3048000"/>
            <a:ext cx="2209800" cy="461665"/>
          </a:xfrm>
          <a:prstGeom prst="rect">
            <a:avLst/>
          </a:prstGeom>
          <a:solidFill>
            <a:srgbClr val="DED8C4"/>
          </a:solidFill>
          <a:ln>
            <a:solidFill>
              <a:schemeClr val="tx1"/>
            </a:solidFill>
          </a:ln>
        </p:spPr>
        <p:txBody>
          <a:bodyPr wrap="square" rtlCol="0">
            <a:spAutoFit/>
          </a:bodyPr>
          <a:lstStyle/>
          <a:p>
            <a:pPr algn="ctr"/>
            <a:r>
              <a:rPr lang="en-US" dirty="0">
                <a:latin typeface="Calibri" pitchFamily="34" charset="0"/>
              </a:rPr>
              <a:t>Synchronous</a:t>
            </a:r>
          </a:p>
        </p:txBody>
      </p:sp>
      <p:sp>
        <p:nvSpPr>
          <p:cNvPr id="6" name="TextBox 5"/>
          <p:cNvSpPr txBox="1"/>
          <p:nvPr/>
        </p:nvSpPr>
        <p:spPr>
          <a:xfrm>
            <a:off x="76200" y="4380384"/>
            <a:ext cx="1600200" cy="461665"/>
          </a:xfrm>
          <a:prstGeom prst="rect">
            <a:avLst/>
          </a:prstGeom>
          <a:solidFill>
            <a:srgbClr val="DED8C4"/>
          </a:solidFill>
          <a:ln>
            <a:solidFill>
              <a:schemeClr val="tx1"/>
            </a:solidFill>
          </a:ln>
        </p:spPr>
        <p:txBody>
          <a:bodyPr wrap="square" rtlCol="0">
            <a:spAutoFit/>
          </a:bodyPr>
          <a:lstStyle/>
          <a:p>
            <a:pPr algn="ctr"/>
            <a:r>
              <a:rPr lang="en-US" dirty="0">
                <a:latin typeface="Calibri" pitchFamily="34" charset="0"/>
              </a:rPr>
              <a:t>Interrupts</a:t>
            </a:r>
          </a:p>
        </p:txBody>
      </p:sp>
      <p:sp>
        <p:nvSpPr>
          <p:cNvPr id="7" name="TextBox 6"/>
          <p:cNvSpPr txBox="1"/>
          <p:nvPr/>
        </p:nvSpPr>
        <p:spPr>
          <a:xfrm>
            <a:off x="3429000" y="4380384"/>
            <a:ext cx="1600200" cy="461665"/>
          </a:xfrm>
          <a:prstGeom prst="rect">
            <a:avLst/>
          </a:prstGeom>
          <a:solidFill>
            <a:srgbClr val="DED8C4"/>
          </a:solidFill>
          <a:ln>
            <a:solidFill>
              <a:schemeClr val="tx1"/>
            </a:solidFill>
          </a:ln>
        </p:spPr>
        <p:txBody>
          <a:bodyPr wrap="square" rtlCol="0">
            <a:spAutoFit/>
          </a:bodyPr>
          <a:lstStyle/>
          <a:p>
            <a:pPr algn="ctr"/>
            <a:r>
              <a:rPr lang="en-US" dirty="0">
                <a:latin typeface="Calibri" pitchFamily="34" charset="0"/>
              </a:rPr>
              <a:t>Traps</a:t>
            </a:r>
          </a:p>
        </p:txBody>
      </p:sp>
      <p:sp>
        <p:nvSpPr>
          <p:cNvPr id="8" name="TextBox 7"/>
          <p:cNvSpPr txBox="1"/>
          <p:nvPr/>
        </p:nvSpPr>
        <p:spPr>
          <a:xfrm>
            <a:off x="5219700" y="4380384"/>
            <a:ext cx="1600200" cy="461665"/>
          </a:xfrm>
          <a:prstGeom prst="rect">
            <a:avLst/>
          </a:prstGeom>
          <a:solidFill>
            <a:srgbClr val="DED8C4"/>
          </a:solidFill>
          <a:ln>
            <a:solidFill>
              <a:schemeClr val="tx1"/>
            </a:solidFill>
          </a:ln>
        </p:spPr>
        <p:txBody>
          <a:bodyPr wrap="square" rtlCol="0">
            <a:spAutoFit/>
          </a:bodyPr>
          <a:lstStyle/>
          <a:p>
            <a:pPr algn="ctr"/>
            <a:r>
              <a:rPr lang="en-US" dirty="0">
                <a:latin typeface="Calibri" pitchFamily="34" charset="0"/>
              </a:rPr>
              <a:t>Faults</a:t>
            </a:r>
          </a:p>
        </p:txBody>
      </p:sp>
      <p:sp>
        <p:nvSpPr>
          <p:cNvPr id="9" name="TextBox 8"/>
          <p:cNvSpPr txBox="1"/>
          <p:nvPr/>
        </p:nvSpPr>
        <p:spPr>
          <a:xfrm>
            <a:off x="7010400" y="4380384"/>
            <a:ext cx="1600200" cy="461665"/>
          </a:xfrm>
          <a:prstGeom prst="rect">
            <a:avLst/>
          </a:prstGeom>
          <a:solidFill>
            <a:srgbClr val="DED8C4"/>
          </a:solidFill>
          <a:ln>
            <a:solidFill>
              <a:schemeClr val="tx1"/>
            </a:solidFill>
          </a:ln>
        </p:spPr>
        <p:txBody>
          <a:bodyPr wrap="square" rtlCol="0">
            <a:spAutoFit/>
          </a:bodyPr>
          <a:lstStyle/>
          <a:p>
            <a:pPr algn="ctr"/>
            <a:r>
              <a:rPr lang="en-US" dirty="0">
                <a:latin typeface="Calibri" pitchFamily="34" charset="0"/>
              </a:rPr>
              <a:t>Aborts</a:t>
            </a:r>
          </a:p>
        </p:txBody>
      </p:sp>
      <p:cxnSp>
        <p:nvCxnSpPr>
          <p:cNvPr id="11" name="Straight Connector 10"/>
          <p:cNvCxnSpPr>
            <a:stCxn id="4" idx="2"/>
            <a:endCxn id="6" idx="0"/>
          </p:cNvCxnSpPr>
          <p:nvPr/>
        </p:nvCxnSpPr>
        <p:spPr bwMode="auto">
          <a:xfrm flipH="1">
            <a:off x="876300" y="3357265"/>
            <a:ext cx="1066800" cy="1023119"/>
          </a:xfrm>
          <a:prstGeom prst="line">
            <a:avLst/>
          </a:prstGeom>
          <a:noFill/>
          <a:ln w="25400" cap="flat" cmpd="sng" algn="ctr">
            <a:solidFill>
              <a:schemeClr val="tx1"/>
            </a:solidFill>
            <a:prstDash val="solid"/>
            <a:round/>
            <a:headEnd type="none" w="med" len="med"/>
            <a:tailEnd type="none" w="med" len="med"/>
          </a:ln>
          <a:effectLst/>
        </p:spPr>
      </p:cxnSp>
      <p:cxnSp>
        <p:nvCxnSpPr>
          <p:cNvPr id="13" name="Straight Connector 12"/>
          <p:cNvCxnSpPr>
            <a:stCxn id="5" idx="2"/>
            <a:endCxn id="7" idx="0"/>
          </p:cNvCxnSpPr>
          <p:nvPr/>
        </p:nvCxnSpPr>
        <p:spPr bwMode="auto">
          <a:xfrm flipH="1">
            <a:off x="4229100" y="3509665"/>
            <a:ext cx="1676400" cy="870719"/>
          </a:xfrm>
          <a:prstGeom prst="line">
            <a:avLst/>
          </a:prstGeom>
          <a:noFill/>
          <a:ln w="25400" cap="flat" cmpd="sng" algn="ctr">
            <a:solidFill>
              <a:schemeClr val="tx1"/>
            </a:solidFill>
            <a:prstDash val="solid"/>
            <a:round/>
            <a:headEnd type="none" w="med" len="med"/>
            <a:tailEnd type="none" w="med" len="med"/>
          </a:ln>
          <a:effectLst/>
        </p:spPr>
      </p:cxnSp>
      <p:cxnSp>
        <p:nvCxnSpPr>
          <p:cNvPr id="15" name="Straight Connector 14"/>
          <p:cNvCxnSpPr>
            <a:stCxn id="5" idx="2"/>
            <a:endCxn id="8" idx="0"/>
          </p:cNvCxnSpPr>
          <p:nvPr/>
        </p:nvCxnSpPr>
        <p:spPr bwMode="auto">
          <a:xfrm>
            <a:off x="5905500" y="3509665"/>
            <a:ext cx="114300" cy="870719"/>
          </a:xfrm>
          <a:prstGeom prst="line">
            <a:avLst/>
          </a:prstGeom>
          <a:noFill/>
          <a:ln w="25400" cap="flat" cmpd="sng" algn="ctr">
            <a:solidFill>
              <a:schemeClr val="tx1"/>
            </a:solidFill>
            <a:prstDash val="solid"/>
            <a:round/>
            <a:headEnd type="none" w="med" len="med"/>
            <a:tailEnd type="none" w="med" len="med"/>
          </a:ln>
          <a:effectLst/>
        </p:spPr>
      </p:cxnSp>
      <p:cxnSp>
        <p:nvCxnSpPr>
          <p:cNvPr id="17" name="Straight Connector 16"/>
          <p:cNvCxnSpPr>
            <a:stCxn id="5" idx="2"/>
            <a:endCxn id="9" idx="0"/>
          </p:cNvCxnSpPr>
          <p:nvPr/>
        </p:nvCxnSpPr>
        <p:spPr bwMode="auto">
          <a:xfrm>
            <a:off x="5905500" y="3509665"/>
            <a:ext cx="1905000" cy="870719"/>
          </a:xfrm>
          <a:prstGeom prst="line">
            <a:avLst/>
          </a:prstGeom>
          <a:noFill/>
          <a:ln w="25400" cap="flat" cmpd="sng" algn="ctr">
            <a:solidFill>
              <a:schemeClr val="tx1"/>
            </a:solidFill>
            <a:prstDash val="solid"/>
            <a:round/>
            <a:headEnd type="none" w="med" len="med"/>
            <a:tailEnd type="none" w="med" len="med"/>
          </a:ln>
          <a:effectLst/>
        </p:spPr>
      </p:cxnSp>
      <p:sp>
        <p:nvSpPr>
          <p:cNvPr id="18" name="TextBox 17"/>
          <p:cNvSpPr txBox="1"/>
          <p:nvPr/>
        </p:nvSpPr>
        <p:spPr>
          <a:xfrm>
            <a:off x="3394435" y="1215560"/>
            <a:ext cx="1600200" cy="461665"/>
          </a:xfrm>
          <a:prstGeom prst="rect">
            <a:avLst/>
          </a:prstGeom>
          <a:solidFill>
            <a:srgbClr val="DED8C4"/>
          </a:solidFill>
          <a:ln>
            <a:solidFill>
              <a:schemeClr val="tx1"/>
            </a:solidFill>
          </a:ln>
        </p:spPr>
        <p:txBody>
          <a:bodyPr wrap="square" rtlCol="0">
            <a:spAutoFit/>
          </a:bodyPr>
          <a:lstStyle/>
          <a:p>
            <a:pPr algn="ctr"/>
            <a:r>
              <a:rPr lang="en-US" dirty="0">
                <a:latin typeface="Calibri" pitchFamily="34" charset="0"/>
              </a:rPr>
              <a:t>ECF</a:t>
            </a:r>
          </a:p>
        </p:txBody>
      </p:sp>
      <p:cxnSp>
        <p:nvCxnSpPr>
          <p:cNvPr id="20" name="Straight Connector 19"/>
          <p:cNvCxnSpPr>
            <a:stCxn id="18" idx="2"/>
            <a:endCxn id="4" idx="0"/>
          </p:cNvCxnSpPr>
          <p:nvPr/>
        </p:nvCxnSpPr>
        <p:spPr bwMode="auto">
          <a:xfrm flipH="1">
            <a:off x="1943100" y="1677225"/>
            <a:ext cx="2251435" cy="1218375"/>
          </a:xfrm>
          <a:prstGeom prst="line">
            <a:avLst/>
          </a:prstGeom>
          <a:noFill/>
          <a:ln w="25400" cap="flat" cmpd="sng" algn="ctr">
            <a:solidFill>
              <a:schemeClr val="tx1"/>
            </a:solidFill>
            <a:prstDash val="solid"/>
            <a:round/>
            <a:headEnd type="none" w="med" len="med"/>
            <a:tailEnd type="none" w="med" len="med"/>
          </a:ln>
          <a:effectLst/>
        </p:spPr>
      </p:cxnSp>
      <p:cxnSp>
        <p:nvCxnSpPr>
          <p:cNvPr id="22" name="Straight Connector 21"/>
          <p:cNvCxnSpPr>
            <a:stCxn id="18" idx="2"/>
            <a:endCxn id="5" idx="0"/>
          </p:cNvCxnSpPr>
          <p:nvPr/>
        </p:nvCxnSpPr>
        <p:spPr bwMode="auto">
          <a:xfrm>
            <a:off x="4194535" y="1677225"/>
            <a:ext cx="1710965" cy="1370775"/>
          </a:xfrm>
          <a:prstGeom prst="line">
            <a:avLst/>
          </a:prstGeom>
          <a:noFill/>
          <a:ln w="25400" cap="flat" cmpd="sng" algn="ctr">
            <a:solidFill>
              <a:schemeClr val="tx1"/>
            </a:solidFill>
            <a:prstDash val="solid"/>
            <a:round/>
            <a:headEnd type="none" w="med" len="med"/>
            <a:tailEnd type="none" w="med" len="med"/>
          </a:ln>
          <a:effectLst/>
        </p:spPr>
      </p:cxnSp>
      <p:sp>
        <p:nvSpPr>
          <p:cNvPr id="19" name="TextBox 18"/>
          <p:cNvSpPr txBox="1"/>
          <p:nvPr/>
        </p:nvSpPr>
        <p:spPr>
          <a:xfrm>
            <a:off x="1803760" y="5029200"/>
            <a:ext cx="1600200" cy="461665"/>
          </a:xfrm>
          <a:prstGeom prst="rect">
            <a:avLst/>
          </a:prstGeom>
          <a:solidFill>
            <a:srgbClr val="FFC000"/>
          </a:solidFill>
          <a:ln>
            <a:solidFill>
              <a:schemeClr val="tx1"/>
            </a:solidFill>
          </a:ln>
        </p:spPr>
        <p:txBody>
          <a:bodyPr wrap="square" rtlCol="0">
            <a:spAutoFit/>
          </a:bodyPr>
          <a:lstStyle/>
          <a:p>
            <a:pPr algn="ctr"/>
            <a:r>
              <a:rPr lang="en-US" dirty="0">
                <a:latin typeface="Calibri" pitchFamily="34" charset="0"/>
              </a:rPr>
              <a:t>Signals</a:t>
            </a:r>
          </a:p>
        </p:txBody>
      </p:sp>
      <p:cxnSp>
        <p:nvCxnSpPr>
          <p:cNvPr id="21" name="Straight Connector 20"/>
          <p:cNvCxnSpPr>
            <a:stCxn id="4" idx="2"/>
            <a:endCxn id="19" idx="0"/>
          </p:cNvCxnSpPr>
          <p:nvPr/>
        </p:nvCxnSpPr>
        <p:spPr bwMode="auto">
          <a:xfrm>
            <a:off x="1943100" y="3357265"/>
            <a:ext cx="660760" cy="1671935"/>
          </a:xfrm>
          <a:prstGeom prst="line">
            <a:avLst/>
          </a:prstGeom>
          <a:noFill/>
          <a:ln w="25400" cap="flat" cmpd="sng" algn="ctr">
            <a:solidFill>
              <a:schemeClr val="tx1"/>
            </a:solidFill>
            <a:prstDash val="solid"/>
            <a:round/>
            <a:headEnd type="none" w="med" len="med"/>
            <a:tailEnd type="none" w="med" len="med"/>
          </a:ln>
          <a:effectLst/>
        </p:spPr>
      </p:cxnSp>
      <p:sp>
        <p:nvSpPr>
          <p:cNvPr id="16" name="TextBox 15"/>
          <p:cNvSpPr txBox="1"/>
          <p:nvPr/>
        </p:nvSpPr>
        <p:spPr>
          <a:xfrm>
            <a:off x="6574241" y="729139"/>
            <a:ext cx="2456506" cy="369332"/>
          </a:xfrm>
          <a:prstGeom prst="rect">
            <a:avLst/>
          </a:prstGeom>
          <a:solidFill>
            <a:srgbClr val="FFC000"/>
          </a:solidFill>
        </p:spPr>
        <p:txBody>
          <a:bodyPr wrap="none" rtlCol="0">
            <a:spAutoFit/>
          </a:bodyPr>
          <a:lstStyle/>
          <a:p>
            <a:r>
              <a:rPr lang="en-US" sz="1800" dirty="0">
                <a:latin typeface="Calibri" pitchFamily="34" charset="0"/>
              </a:rPr>
              <a:t>Handled in user process</a:t>
            </a:r>
          </a:p>
        </p:txBody>
      </p:sp>
      <p:sp>
        <p:nvSpPr>
          <p:cNvPr id="23" name="TextBox 22"/>
          <p:cNvSpPr txBox="1"/>
          <p:nvPr/>
        </p:nvSpPr>
        <p:spPr>
          <a:xfrm>
            <a:off x="7162800" y="304800"/>
            <a:ext cx="1867947" cy="369332"/>
          </a:xfrm>
          <a:prstGeom prst="rect">
            <a:avLst/>
          </a:prstGeom>
          <a:solidFill>
            <a:srgbClr val="E7DDBB"/>
          </a:solidFill>
        </p:spPr>
        <p:txBody>
          <a:bodyPr wrap="none" rtlCol="0">
            <a:spAutoFit/>
          </a:bodyPr>
          <a:lstStyle/>
          <a:p>
            <a:r>
              <a:rPr lang="en-US" sz="1800" dirty="0">
                <a:latin typeface="Calibri" pitchFamily="34" charset="0"/>
              </a:rPr>
              <a:t>Handled in kernel</a:t>
            </a:r>
          </a:p>
        </p:txBody>
      </p:sp>
    </p:spTree>
    <p:extLst>
      <p:ext uri="{BB962C8B-B14F-4D97-AF65-F5344CB8AC3E}">
        <p14:creationId xmlns:p14="http://schemas.microsoft.com/office/powerpoint/2010/main" val="148095481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018" y="435678"/>
            <a:ext cx="8482182" cy="762000"/>
          </a:xfrm>
        </p:spPr>
        <p:txBody>
          <a:bodyPr/>
          <a:lstStyle/>
          <a:p>
            <a:r>
              <a:rPr lang="en-US" dirty="0"/>
              <a:t>Explicitly Waiting for Signals</a:t>
            </a:r>
          </a:p>
        </p:txBody>
      </p:sp>
      <p:sp>
        <p:nvSpPr>
          <p:cNvPr id="5" name="Rectangle 4"/>
          <p:cNvSpPr>
            <a:spLocks noChangeArrowheads="1"/>
          </p:cNvSpPr>
          <p:nvPr/>
        </p:nvSpPr>
        <p:spPr bwMode="auto">
          <a:xfrm>
            <a:off x="571500" y="2514600"/>
            <a:ext cx="8267700" cy="3323987"/>
          </a:xfrm>
          <a:prstGeom prst="rect">
            <a:avLst/>
          </a:prstGeom>
          <a:solidFill>
            <a:srgbClr val="F6F5BD"/>
          </a:solidFill>
          <a:ln w="3175">
            <a:solidFill>
              <a:schemeClr val="tx1"/>
            </a:solidFill>
            <a:miter lim="800000"/>
            <a:headEnd/>
            <a:tailEnd/>
          </a:ln>
          <a:effectLst/>
        </p:spPr>
        <p:txBody>
          <a:bodyPr wrap="square">
            <a:spAutoFit/>
          </a:bodyPr>
          <a:lstStyle/>
          <a:p>
            <a:r>
              <a:rPr lang="en-US" sz="1500" dirty="0">
                <a:solidFill>
                  <a:srgbClr val="C200FF"/>
                </a:solidFill>
                <a:latin typeface="Courier New"/>
                <a:cs typeface="Courier New"/>
              </a:rPr>
              <a:t>volatile</a:t>
            </a:r>
            <a:r>
              <a:rPr lang="en-US" sz="1500" dirty="0">
                <a:solidFill>
                  <a:srgbClr val="000000"/>
                </a:solidFill>
                <a:latin typeface="Courier New"/>
                <a:cs typeface="Courier New"/>
              </a:rPr>
              <a:t> </a:t>
            </a:r>
            <a:r>
              <a:rPr lang="en-US" sz="1500" dirty="0" err="1">
                <a:solidFill>
                  <a:srgbClr val="2D961E"/>
                </a:solidFill>
                <a:latin typeface="Courier New"/>
                <a:cs typeface="Courier New"/>
              </a:rPr>
              <a:t>sig_atomic_t</a:t>
            </a:r>
            <a:r>
              <a:rPr lang="en-US" sz="1500" dirty="0">
                <a:solidFill>
                  <a:srgbClr val="000000"/>
                </a:solidFill>
                <a:latin typeface="Courier New"/>
                <a:cs typeface="Courier New"/>
              </a:rPr>
              <a:t> </a:t>
            </a:r>
            <a:r>
              <a:rPr lang="en-US" sz="1500" dirty="0" err="1">
                <a:solidFill>
                  <a:srgbClr val="C1651C"/>
                </a:solidFill>
                <a:latin typeface="Courier New"/>
                <a:cs typeface="Courier New"/>
              </a:rPr>
              <a:t>pid</a:t>
            </a:r>
            <a:r>
              <a:rPr lang="en-US" sz="1500" dirty="0">
                <a:solidFill>
                  <a:srgbClr val="000000"/>
                </a:solidFill>
                <a:latin typeface="Courier New"/>
                <a:cs typeface="Courier New"/>
              </a:rPr>
              <a:t>;</a:t>
            </a:r>
          </a:p>
          <a:p>
            <a:endParaRPr lang="en-US" sz="1500" dirty="0">
              <a:solidFill>
                <a:srgbClr val="000000"/>
              </a:solidFill>
              <a:latin typeface="Courier New"/>
              <a:cs typeface="Courier New"/>
            </a:endParaRPr>
          </a:p>
          <a:p>
            <a:r>
              <a:rPr lang="en-US" sz="1500" dirty="0">
                <a:solidFill>
                  <a:srgbClr val="2D961E"/>
                </a:solidFill>
                <a:latin typeface="Courier New"/>
                <a:cs typeface="Courier New"/>
              </a:rPr>
              <a:t>void</a:t>
            </a:r>
            <a:r>
              <a:rPr lang="en-US" sz="1500" dirty="0">
                <a:solidFill>
                  <a:srgbClr val="000000"/>
                </a:solidFill>
                <a:latin typeface="Courier New"/>
                <a:cs typeface="Courier New"/>
              </a:rPr>
              <a:t> </a:t>
            </a:r>
            <a:r>
              <a:rPr lang="en-US" sz="1500" dirty="0" err="1">
                <a:solidFill>
                  <a:srgbClr val="4A00FF"/>
                </a:solidFill>
                <a:latin typeface="Courier New"/>
                <a:cs typeface="Courier New"/>
              </a:rPr>
              <a:t>sigchld_handler</a:t>
            </a:r>
            <a:r>
              <a:rPr lang="en-US" sz="1500" dirty="0">
                <a:solidFill>
                  <a:srgbClr val="000000"/>
                </a:solidFill>
                <a:latin typeface="Courier New"/>
                <a:cs typeface="Courier New"/>
              </a:rPr>
              <a:t>(</a:t>
            </a:r>
            <a:r>
              <a:rPr lang="en-US" sz="1500" dirty="0" err="1">
                <a:solidFill>
                  <a:srgbClr val="2D961E"/>
                </a:solidFill>
                <a:latin typeface="Courier New"/>
                <a:cs typeface="Courier New"/>
              </a:rPr>
              <a:t>int</a:t>
            </a:r>
            <a:r>
              <a:rPr lang="en-US" sz="1500" dirty="0">
                <a:solidFill>
                  <a:srgbClr val="000000"/>
                </a:solidFill>
                <a:latin typeface="Courier New"/>
                <a:cs typeface="Courier New"/>
              </a:rPr>
              <a:t> </a:t>
            </a:r>
            <a:r>
              <a:rPr lang="en-US" sz="1500" dirty="0">
                <a:solidFill>
                  <a:srgbClr val="C1651C"/>
                </a:solidFill>
                <a:latin typeface="Courier New"/>
                <a:cs typeface="Courier New"/>
              </a:rPr>
              <a:t>s</a:t>
            </a:r>
            <a:r>
              <a:rPr lang="en-US" sz="1500" dirty="0">
                <a:solidFill>
                  <a:srgbClr val="000000"/>
                </a:solidFill>
                <a:latin typeface="Courier New"/>
                <a:cs typeface="Courier New"/>
              </a:rPr>
              <a:t>)</a:t>
            </a:r>
          </a:p>
          <a:p>
            <a:r>
              <a:rPr lang="en-US" sz="1500" dirty="0">
                <a:solidFill>
                  <a:srgbClr val="000000"/>
                </a:solidFill>
                <a:latin typeface="Courier New"/>
                <a:cs typeface="Courier New"/>
              </a:rPr>
              <a:t>{</a:t>
            </a:r>
          </a:p>
          <a:p>
            <a:r>
              <a:rPr lang="en-US" sz="1500" dirty="0">
                <a:solidFill>
                  <a:srgbClr val="000000"/>
                </a:solidFill>
                <a:latin typeface="Courier New"/>
                <a:cs typeface="Courier New"/>
              </a:rPr>
              <a:t>    </a:t>
            </a:r>
            <a:r>
              <a:rPr lang="en-US" sz="1500" dirty="0" err="1">
                <a:solidFill>
                  <a:srgbClr val="2D961E"/>
                </a:solidFill>
                <a:latin typeface="Courier New"/>
                <a:cs typeface="Courier New"/>
              </a:rPr>
              <a:t>int</a:t>
            </a:r>
            <a:r>
              <a:rPr lang="en-US" sz="1500" dirty="0">
                <a:solidFill>
                  <a:srgbClr val="000000"/>
                </a:solidFill>
                <a:latin typeface="Courier New"/>
                <a:cs typeface="Courier New"/>
              </a:rPr>
              <a:t> </a:t>
            </a:r>
            <a:r>
              <a:rPr lang="en-US" sz="1500" dirty="0" err="1">
                <a:solidFill>
                  <a:srgbClr val="C1651C"/>
                </a:solidFill>
                <a:latin typeface="Courier New"/>
                <a:cs typeface="Courier New"/>
              </a:rPr>
              <a:t>olderrno</a:t>
            </a:r>
            <a:r>
              <a:rPr lang="en-US" sz="1500" dirty="0">
                <a:solidFill>
                  <a:srgbClr val="000000"/>
                </a:solidFill>
                <a:latin typeface="Courier New"/>
                <a:cs typeface="Courier New"/>
              </a:rPr>
              <a:t> = </a:t>
            </a:r>
            <a:r>
              <a:rPr lang="en-US" sz="1500" dirty="0" err="1">
                <a:solidFill>
                  <a:srgbClr val="000000"/>
                </a:solidFill>
                <a:latin typeface="Courier New"/>
                <a:cs typeface="Courier New"/>
              </a:rPr>
              <a:t>errno</a:t>
            </a:r>
            <a:r>
              <a:rPr lang="en-US" sz="1500" dirty="0">
                <a:solidFill>
                  <a:srgbClr val="000000"/>
                </a:solidFill>
                <a:latin typeface="Courier New"/>
                <a:cs typeface="Courier New"/>
              </a:rPr>
              <a:t>;</a:t>
            </a:r>
          </a:p>
          <a:p>
            <a:r>
              <a:rPr lang="fi-FI" sz="1500" dirty="0">
                <a:solidFill>
                  <a:srgbClr val="000000"/>
                </a:solidFill>
                <a:latin typeface="Courier New"/>
                <a:cs typeface="Courier New"/>
              </a:rPr>
              <a:t>    </a:t>
            </a:r>
            <a:r>
              <a:rPr lang="fi-FI" sz="1500" dirty="0" err="1">
                <a:solidFill>
                  <a:srgbClr val="000000"/>
                </a:solidFill>
                <a:latin typeface="Courier New"/>
                <a:cs typeface="Courier New"/>
              </a:rPr>
              <a:t>pid</a:t>
            </a:r>
            <a:r>
              <a:rPr lang="fi-FI" sz="1500" dirty="0">
                <a:solidFill>
                  <a:srgbClr val="000000"/>
                </a:solidFill>
                <a:latin typeface="Courier New"/>
                <a:cs typeface="Courier New"/>
              </a:rPr>
              <a:t> = </a:t>
            </a:r>
            <a:r>
              <a:rPr lang="fi-FI" sz="1500" dirty="0" err="1">
                <a:solidFill>
                  <a:srgbClr val="000000"/>
                </a:solidFill>
                <a:latin typeface="Courier New"/>
                <a:cs typeface="Courier New"/>
              </a:rPr>
              <a:t>waitpid</a:t>
            </a:r>
            <a:r>
              <a:rPr lang="fi-FI" sz="1500" dirty="0">
                <a:solidFill>
                  <a:srgbClr val="000000"/>
                </a:solidFill>
                <a:latin typeface="Courier New"/>
                <a:cs typeface="Courier New"/>
              </a:rPr>
              <a:t>(-1, </a:t>
            </a:r>
            <a:r>
              <a:rPr lang="fi-FI" sz="1500" dirty="0">
                <a:solidFill>
                  <a:srgbClr val="2C9290"/>
                </a:solidFill>
                <a:latin typeface="Courier New"/>
                <a:cs typeface="Courier New"/>
              </a:rPr>
              <a:t>NULL</a:t>
            </a:r>
            <a:r>
              <a:rPr lang="fi-FI" sz="1500" dirty="0">
                <a:solidFill>
                  <a:srgbClr val="000000"/>
                </a:solidFill>
                <a:latin typeface="Courier New"/>
                <a:cs typeface="Courier New"/>
              </a:rPr>
              <a:t>, 0); </a:t>
            </a:r>
            <a:r>
              <a:rPr lang="fi-FI" sz="1500" dirty="0">
                <a:solidFill>
                  <a:srgbClr val="FF0000"/>
                </a:solidFill>
                <a:latin typeface="Courier New"/>
                <a:cs typeface="Courier New"/>
              </a:rPr>
              <a:t>/* Main is </a:t>
            </a:r>
            <a:r>
              <a:rPr lang="fi-FI" sz="1500" dirty="0" err="1">
                <a:solidFill>
                  <a:srgbClr val="FF0000"/>
                </a:solidFill>
                <a:latin typeface="Courier New"/>
                <a:cs typeface="Courier New"/>
              </a:rPr>
              <a:t>waiting</a:t>
            </a:r>
            <a:r>
              <a:rPr lang="fi-FI" sz="1500" dirty="0">
                <a:solidFill>
                  <a:srgbClr val="FF0000"/>
                </a:solidFill>
                <a:latin typeface="Courier New"/>
                <a:cs typeface="Courier New"/>
              </a:rPr>
              <a:t> for </a:t>
            </a:r>
            <a:r>
              <a:rPr lang="fi-FI" sz="1500" dirty="0" err="1">
                <a:solidFill>
                  <a:srgbClr val="FF0000"/>
                </a:solidFill>
                <a:latin typeface="Courier New"/>
                <a:cs typeface="Courier New"/>
              </a:rPr>
              <a:t>nonzero</a:t>
            </a:r>
            <a:r>
              <a:rPr lang="fi-FI" sz="1500" dirty="0">
                <a:solidFill>
                  <a:srgbClr val="FF0000"/>
                </a:solidFill>
                <a:latin typeface="Courier New"/>
                <a:cs typeface="Courier New"/>
              </a:rPr>
              <a:t> </a:t>
            </a:r>
            <a:r>
              <a:rPr lang="fi-FI" sz="1500" dirty="0" err="1">
                <a:solidFill>
                  <a:srgbClr val="FF0000"/>
                </a:solidFill>
                <a:latin typeface="Courier New"/>
                <a:cs typeface="Courier New"/>
              </a:rPr>
              <a:t>pid</a:t>
            </a:r>
            <a:r>
              <a:rPr lang="fi-FI" sz="1500" dirty="0">
                <a:solidFill>
                  <a:srgbClr val="FF0000"/>
                </a:solidFill>
                <a:latin typeface="Courier New"/>
                <a:cs typeface="Courier New"/>
              </a:rPr>
              <a:t> */</a:t>
            </a:r>
          </a:p>
          <a:p>
            <a:r>
              <a:rPr lang="fi-FI" sz="1500" dirty="0">
                <a:solidFill>
                  <a:srgbClr val="000000"/>
                </a:solidFill>
                <a:latin typeface="Courier New"/>
                <a:cs typeface="Courier New"/>
              </a:rPr>
              <a:t>    </a:t>
            </a:r>
            <a:r>
              <a:rPr lang="fi-FI" sz="1500" dirty="0" err="1">
                <a:solidFill>
                  <a:srgbClr val="000000"/>
                </a:solidFill>
                <a:latin typeface="Courier New"/>
                <a:cs typeface="Courier New"/>
              </a:rPr>
              <a:t>errno</a:t>
            </a:r>
            <a:r>
              <a:rPr lang="fi-FI" sz="1500" dirty="0">
                <a:solidFill>
                  <a:srgbClr val="000000"/>
                </a:solidFill>
                <a:latin typeface="Courier New"/>
                <a:cs typeface="Courier New"/>
              </a:rPr>
              <a:t> = </a:t>
            </a:r>
            <a:r>
              <a:rPr lang="fi-FI" sz="1500" dirty="0" err="1">
                <a:solidFill>
                  <a:srgbClr val="000000"/>
                </a:solidFill>
                <a:latin typeface="Courier New"/>
                <a:cs typeface="Courier New"/>
              </a:rPr>
              <a:t>olderrno</a:t>
            </a:r>
            <a:r>
              <a:rPr lang="fi-FI" sz="1500" dirty="0">
                <a:solidFill>
                  <a:srgbClr val="000000"/>
                </a:solidFill>
                <a:latin typeface="Courier New"/>
                <a:cs typeface="Courier New"/>
              </a:rPr>
              <a:t>;</a:t>
            </a:r>
          </a:p>
          <a:p>
            <a:r>
              <a:rPr lang="fi-FI" sz="1500" dirty="0">
                <a:solidFill>
                  <a:srgbClr val="000000"/>
                </a:solidFill>
                <a:latin typeface="Courier New"/>
                <a:cs typeface="Courier New"/>
              </a:rPr>
              <a:t>}</a:t>
            </a:r>
          </a:p>
          <a:p>
            <a:endParaRPr lang="fi-FI" sz="1500" dirty="0">
              <a:solidFill>
                <a:srgbClr val="000000"/>
              </a:solidFill>
              <a:latin typeface="Courier New"/>
              <a:cs typeface="Courier New"/>
            </a:endParaRPr>
          </a:p>
          <a:p>
            <a:r>
              <a:rPr lang="fi-FI" sz="1500" dirty="0" err="1">
                <a:solidFill>
                  <a:srgbClr val="2D961E"/>
                </a:solidFill>
                <a:latin typeface="Courier New"/>
                <a:cs typeface="Courier New"/>
              </a:rPr>
              <a:t>void</a:t>
            </a:r>
            <a:r>
              <a:rPr lang="fi-FI" sz="1500" dirty="0">
                <a:solidFill>
                  <a:srgbClr val="000000"/>
                </a:solidFill>
                <a:latin typeface="Courier New"/>
                <a:cs typeface="Courier New"/>
              </a:rPr>
              <a:t> </a:t>
            </a:r>
            <a:r>
              <a:rPr lang="fi-FI" sz="1500" dirty="0" err="1">
                <a:solidFill>
                  <a:srgbClr val="4A00FF"/>
                </a:solidFill>
                <a:latin typeface="Courier New"/>
                <a:cs typeface="Courier New"/>
              </a:rPr>
              <a:t>sigint_handler</a:t>
            </a:r>
            <a:r>
              <a:rPr lang="fi-FI" sz="1500" dirty="0" err="1">
                <a:solidFill>
                  <a:srgbClr val="000000"/>
                </a:solidFill>
                <a:latin typeface="Courier New"/>
                <a:cs typeface="Courier New"/>
              </a:rPr>
              <a:t>(</a:t>
            </a:r>
            <a:r>
              <a:rPr lang="fi-FI" sz="1500" dirty="0" err="1">
                <a:solidFill>
                  <a:srgbClr val="2D961E"/>
                </a:solidFill>
                <a:latin typeface="Courier New"/>
                <a:cs typeface="Courier New"/>
              </a:rPr>
              <a:t>int</a:t>
            </a:r>
            <a:r>
              <a:rPr lang="fi-FI" sz="1500" dirty="0">
                <a:solidFill>
                  <a:srgbClr val="000000"/>
                </a:solidFill>
                <a:latin typeface="Courier New"/>
                <a:cs typeface="Courier New"/>
              </a:rPr>
              <a:t> </a:t>
            </a:r>
            <a:r>
              <a:rPr lang="fi-FI" sz="1500" dirty="0">
                <a:solidFill>
                  <a:srgbClr val="C1651C"/>
                </a:solidFill>
                <a:latin typeface="Courier New"/>
                <a:cs typeface="Courier New"/>
              </a:rPr>
              <a:t>s</a:t>
            </a:r>
            <a:r>
              <a:rPr lang="fi-FI" sz="1500" dirty="0">
                <a:solidFill>
                  <a:srgbClr val="000000"/>
                </a:solidFill>
                <a:latin typeface="Courier New"/>
                <a:cs typeface="Courier New"/>
              </a:rPr>
              <a:t>)</a:t>
            </a:r>
          </a:p>
          <a:p>
            <a:r>
              <a:rPr lang="fi-FI" sz="1500" dirty="0">
                <a:solidFill>
                  <a:srgbClr val="000000"/>
                </a:solidFill>
                <a:latin typeface="Courier New"/>
                <a:cs typeface="Courier New"/>
              </a:rPr>
              <a:t>{</a:t>
            </a:r>
          </a:p>
          <a:p>
            <a:r>
              <a:rPr lang="fi-FI" sz="1500" dirty="0">
                <a:solidFill>
                  <a:srgbClr val="000000"/>
                </a:solidFill>
                <a:latin typeface="Courier New"/>
                <a:cs typeface="Courier New"/>
              </a:rPr>
              <a:t>}</a:t>
            </a:r>
          </a:p>
          <a:p>
            <a:endParaRPr lang="fi-FI" sz="1500" dirty="0">
              <a:solidFill>
                <a:srgbClr val="000000"/>
              </a:solidFill>
              <a:latin typeface="Courier New"/>
              <a:cs typeface="Courier New"/>
            </a:endParaRPr>
          </a:p>
          <a:p>
            <a:endParaRPr lang="ro-RO" sz="1500" dirty="0">
              <a:solidFill>
                <a:srgbClr val="000000"/>
              </a:solidFill>
              <a:latin typeface="Courier New"/>
              <a:cs typeface="Courier New"/>
            </a:endParaRPr>
          </a:p>
        </p:txBody>
      </p:sp>
      <p:sp>
        <p:nvSpPr>
          <p:cNvPr id="4" name="Content Placeholder 2"/>
          <p:cNvSpPr>
            <a:spLocks noGrp="1"/>
          </p:cNvSpPr>
          <p:nvPr>
            <p:ph idx="1"/>
          </p:nvPr>
        </p:nvSpPr>
        <p:spPr>
          <a:xfrm>
            <a:off x="396875" y="1408212"/>
            <a:ext cx="8442325" cy="801588"/>
          </a:xfrm>
        </p:spPr>
        <p:txBody>
          <a:bodyPr/>
          <a:lstStyle/>
          <a:p>
            <a:r>
              <a:rPr lang="en-US" dirty="0"/>
              <a:t>Handlers for program explicitly waiting for SIGCHLD to arrive</a:t>
            </a:r>
          </a:p>
        </p:txBody>
      </p:sp>
      <p:sp>
        <p:nvSpPr>
          <p:cNvPr id="6" name="TextBox 5"/>
          <p:cNvSpPr txBox="1"/>
          <p:nvPr/>
        </p:nvSpPr>
        <p:spPr>
          <a:xfrm>
            <a:off x="7248688" y="5486400"/>
            <a:ext cx="1590512" cy="369332"/>
          </a:xfrm>
          <a:prstGeom prst="rect">
            <a:avLst/>
          </a:prstGeom>
          <a:noFill/>
        </p:spPr>
        <p:txBody>
          <a:bodyPr wrap="none" rtlCol="0">
            <a:spAutoFit/>
          </a:bodyPr>
          <a:lstStyle/>
          <a:p>
            <a:r>
              <a:rPr lang="en-US" sz="1800" dirty="0" err="1">
                <a:solidFill>
                  <a:srgbClr val="7F7F7F"/>
                </a:solidFill>
                <a:latin typeface="Calibri" pitchFamily="34" charset="0"/>
              </a:rPr>
              <a:t>waitforsignal.c</a:t>
            </a:r>
            <a:endParaRPr lang="en-US" sz="1800" dirty="0">
              <a:solidFill>
                <a:srgbClr val="7F7F7F"/>
              </a:solidFill>
              <a:latin typeface="Calibri" pitchFamily="34" charset="0"/>
            </a:endParaRPr>
          </a:p>
        </p:txBody>
      </p:sp>
    </p:spTree>
    <p:extLst>
      <p:ext uri="{BB962C8B-B14F-4D97-AF65-F5344CB8AC3E}">
        <p14:creationId xmlns:p14="http://schemas.microsoft.com/office/powerpoint/2010/main" val="11074787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018" y="372540"/>
            <a:ext cx="8482182" cy="762000"/>
          </a:xfrm>
        </p:spPr>
        <p:txBody>
          <a:bodyPr/>
          <a:lstStyle/>
          <a:p>
            <a:r>
              <a:rPr lang="en-US" dirty="0"/>
              <a:t>Explicitly Waiting for Signals</a:t>
            </a:r>
          </a:p>
        </p:txBody>
      </p:sp>
      <p:sp>
        <p:nvSpPr>
          <p:cNvPr id="5" name="Rectangle 4"/>
          <p:cNvSpPr>
            <a:spLocks noChangeArrowheads="1"/>
          </p:cNvSpPr>
          <p:nvPr/>
        </p:nvSpPr>
        <p:spPr bwMode="auto">
          <a:xfrm>
            <a:off x="475784" y="994856"/>
            <a:ext cx="8034095" cy="5863144"/>
          </a:xfrm>
          <a:prstGeom prst="rect">
            <a:avLst/>
          </a:prstGeom>
          <a:solidFill>
            <a:srgbClr val="F6F5BD"/>
          </a:solidFill>
          <a:ln w="3175">
            <a:solidFill>
              <a:schemeClr val="tx1"/>
            </a:solidFill>
            <a:miter lim="800000"/>
            <a:headEnd/>
            <a:tailEnd/>
          </a:ln>
          <a:effectLst/>
        </p:spPr>
        <p:txBody>
          <a:bodyPr wrap="none">
            <a:spAutoFit/>
          </a:bodyPr>
          <a:lstStyle/>
          <a:p>
            <a:r>
              <a:rPr lang="en-US" sz="1500" dirty="0" err="1">
                <a:solidFill>
                  <a:srgbClr val="2D961E"/>
                </a:solidFill>
                <a:latin typeface="Courier New"/>
                <a:cs typeface="Courier New"/>
              </a:rPr>
              <a:t>int</a:t>
            </a:r>
            <a:r>
              <a:rPr lang="en-US" sz="1500" dirty="0">
                <a:solidFill>
                  <a:srgbClr val="000000"/>
                </a:solidFill>
                <a:latin typeface="Courier New"/>
                <a:cs typeface="Courier New"/>
              </a:rPr>
              <a:t> </a:t>
            </a:r>
            <a:r>
              <a:rPr lang="en-US" sz="1500" dirty="0">
                <a:solidFill>
                  <a:srgbClr val="4A00FF"/>
                </a:solidFill>
                <a:latin typeface="Courier New"/>
                <a:cs typeface="Courier New"/>
              </a:rPr>
              <a:t>main</a:t>
            </a:r>
            <a:r>
              <a:rPr lang="en-US" sz="1500" dirty="0">
                <a:solidFill>
                  <a:srgbClr val="000000"/>
                </a:solidFill>
                <a:latin typeface="Courier New"/>
                <a:cs typeface="Courier New"/>
              </a:rPr>
              <a:t>(</a:t>
            </a:r>
            <a:r>
              <a:rPr lang="en-US" sz="1500" dirty="0" err="1">
                <a:solidFill>
                  <a:srgbClr val="2D961E"/>
                </a:solidFill>
                <a:latin typeface="Courier New"/>
                <a:cs typeface="Courier New"/>
              </a:rPr>
              <a:t>int</a:t>
            </a:r>
            <a:r>
              <a:rPr lang="en-US" sz="1500" dirty="0">
                <a:solidFill>
                  <a:srgbClr val="000000"/>
                </a:solidFill>
                <a:latin typeface="Courier New"/>
                <a:cs typeface="Courier New"/>
              </a:rPr>
              <a:t> </a:t>
            </a:r>
            <a:r>
              <a:rPr lang="en-US" sz="1500" dirty="0" err="1">
                <a:solidFill>
                  <a:srgbClr val="C1651C"/>
                </a:solidFill>
                <a:latin typeface="Courier New"/>
                <a:cs typeface="Courier New"/>
              </a:rPr>
              <a:t>argc</a:t>
            </a:r>
            <a:r>
              <a:rPr lang="en-US" sz="1500" dirty="0">
                <a:solidFill>
                  <a:srgbClr val="000000"/>
                </a:solidFill>
                <a:latin typeface="Courier New"/>
                <a:cs typeface="Courier New"/>
              </a:rPr>
              <a:t>, </a:t>
            </a:r>
            <a:r>
              <a:rPr lang="en-US" sz="1500" dirty="0">
                <a:solidFill>
                  <a:srgbClr val="2D961E"/>
                </a:solidFill>
                <a:latin typeface="Courier New"/>
                <a:cs typeface="Courier New"/>
              </a:rPr>
              <a:t>char</a:t>
            </a:r>
            <a:r>
              <a:rPr lang="en-US" sz="1500" dirty="0">
                <a:solidFill>
                  <a:srgbClr val="000000"/>
                </a:solidFill>
                <a:latin typeface="Courier New"/>
                <a:cs typeface="Courier New"/>
              </a:rPr>
              <a:t> **</a:t>
            </a:r>
            <a:r>
              <a:rPr lang="en-US" sz="1500" dirty="0" err="1">
                <a:solidFill>
                  <a:srgbClr val="C1651C"/>
                </a:solidFill>
                <a:latin typeface="Courier New"/>
                <a:cs typeface="Courier New"/>
              </a:rPr>
              <a:t>argv</a:t>
            </a:r>
            <a:r>
              <a:rPr lang="en-US" sz="1500" dirty="0">
                <a:solidFill>
                  <a:srgbClr val="000000"/>
                </a:solidFill>
                <a:latin typeface="Courier New"/>
                <a:cs typeface="Courier New"/>
              </a:rPr>
              <a:t>) {</a:t>
            </a:r>
          </a:p>
          <a:p>
            <a:r>
              <a:rPr lang="en-US" sz="1500" dirty="0">
                <a:solidFill>
                  <a:srgbClr val="000000"/>
                </a:solidFill>
                <a:latin typeface="Courier New"/>
                <a:cs typeface="Courier New"/>
              </a:rPr>
              <a:t>    </a:t>
            </a:r>
            <a:r>
              <a:rPr lang="en-US" sz="1500" dirty="0" err="1">
                <a:solidFill>
                  <a:srgbClr val="2D961E"/>
                </a:solidFill>
                <a:latin typeface="Courier New"/>
                <a:cs typeface="Courier New"/>
              </a:rPr>
              <a:t>sigset_t</a:t>
            </a:r>
            <a:r>
              <a:rPr lang="en-US" sz="1500" dirty="0">
                <a:solidFill>
                  <a:srgbClr val="000000"/>
                </a:solidFill>
                <a:latin typeface="Courier New"/>
                <a:cs typeface="Courier New"/>
              </a:rPr>
              <a:t> </a:t>
            </a:r>
            <a:r>
              <a:rPr lang="en-US" sz="1500" dirty="0">
                <a:solidFill>
                  <a:srgbClr val="C1651C"/>
                </a:solidFill>
                <a:latin typeface="Courier New"/>
                <a:cs typeface="Courier New"/>
              </a:rPr>
              <a:t>mask</a:t>
            </a:r>
            <a:r>
              <a:rPr lang="en-US" sz="1500" dirty="0">
                <a:solidFill>
                  <a:srgbClr val="000000"/>
                </a:solidFill>
                <a:latin typeface="Courier New"/>
                <a:cs typeface="Courier New"/>
              </a:rPr>
              <a:t>, </a:t>
            </a:r>
            <a:r>
              <a:rPr lang="en-US" sz="1500" dirty="0" err="1">
                <a:solidFill>
                  <a:srgbClr val="C1651C"/>
                </a:solidFill>
                <a:latin typeface="Courier New"/>
                <a:cs typeface="Courier New"/>
              </a:rPr>
              <a:t>prev</a:t>
            </a:r>
            <a:r>
              <a:rPr lang="en-US" sz="1500" dirty="0">
                <a:solidFill>
                  <a:srgbClr val="000000"/>
                </a:solidFill>
                <a:latin typeface="Courier New"/>
                <a:cs typeface="Courier New"/>
              </a:rPr>
              <a:t>;</a:t>
            </a:r>
          </a:p>
          <a:p>
            <a:r>
              <a:rPr lang="en-US" sz="1500" dirty="0">
                <a:solidFill>
                  <a:srgbClr val="000000"/>
                </a:solidFill>
                <a:latin typeface="Courier New"/>
                <a:cs typeface="Courier New"/>
              </a:rPr>
              <a:t>    </a:t>
            </a:r>
            <a:r>
              <a:rPr lang="en-US" sz="1500" dirty="0" err="1">
                <a:solidFill>
                  <a:srgbClr val="000000"/>
                </a:solidFill>
                <a:latin typeface="Courier New"/>
                <a:cs typeface="Courier New"/>
              </a:rPr>
              <a:t>int</a:t>
            </a:r>
            <a:r>
              <a:rPr lang="en-US" sz="1500" dirty="0">
                <a:solidFill>
                  <a:srgbClr val="000000"/>
                </a:solidFill>
                <a:latin typeface="Courier New"/>
                <a:cs typeface="Courier New"/>
              </a:rPr>
              <a:t> n = N; /* N = 10 */</a:t>
            </a:r>
          </a:p>
          <a:p>
            <a:r>
              <a:rPr lang="en-US" sz="1500" dirty="0">
                <a:solidFill>
                  <a:srgbClr val="000000"/>
                </a:solidFill>
                <a:latin typeface="Courier New"/>
                <a:cs typeface="Courier New"/>
              </a:rPr>
              <a:t>    signal(SIGCHLD, </a:t>
            </a:r>
            <a:r>
              <a:rPr lang="en-US" sz="1500" dirty="0" err="1">
                <a:solidFill>
                  <a:srgbClr val="000000"/>
                </a:solidFill>
                <a:latin typeface="Courier New"/>
                <a:cs typeface="Courier New"/>
              </a:rPr>
              <a:t>sigchld_handler</a:t>
            </a:r>
            <a:r>
              <a:rPr lang="en-US" sz="1500" dirty="0">
                <a:solidFill>
                  <a:srgbClr val="000000"/>
                </a:solidFill>
                <a:latin typeface="Courier New"/>
                <a:cs typeface="Courier New"/>
              </a:rPr>
              <a:t>);</a:t>
            </a:r>
          </a:p>
          <a:p>
            <a:r>
              <a:rPr lang="en-US" sz="1500" dirty="0">
                <a:solidFill>
                  <a:srgbClr val="000000"/>
                </a:solidFill>
                <a:latin typeface="Courier New"/>
                <a:cs typeface="Courier New"/>
              </a:rPr>
              <a:t>    signal(SIGINT, </a:t>
            </a:r>
            <a:r>
              <a:rPr lang="en-US" sz="1500" dirty="0" err="1">
                <a:solidFill>
                  <a:srgbClr val="000000"/>
                </a:solidFill>
                <a:latin typeface="Courier New"/>
                <a:cs typeface="Courier New"/>
              </a:rPr>
              <a:t>sigint_handler</a:t>
            </a:r>
            <a:r>
              <a:rPr lang="en-US" sz="1500" dirty="0">
                <a:solidFill>
                  <a:srgbClr val="000000"/>
                </a:solidFill>
                <a:latin typeface="Courier New"/>
                <a:cs typeface="Courier New"/>
              </a:rPr>
              <a:t>);</a:t>
            </a:r>
          </a:p>
          <a:p>
            <a:r>
              <a:rPr lang="en-US" sz="1500" dirty="0">
                <a:solidFill>
                  <a:srgbClr val="000000"/>
                </a:solidFill>
                <a:latin typeface="Courier New"/>
                <a:cs typeface="Courier New"/>
              </a:rPr>
              <a:t>    </a:t>
            </a:r>
            <a:r>
              <a:rPr lang="en-US" sz="1500" dirty="0" err="1">
                <a:solidFill>
                  <a:srgbClr val="000000"/>
                </a:solidFill>
                <a:latin typeface="Courier New"/>
                <a:cs typeface="Courier New"/>
              </a:rPr>
              <a:t>sigemptyset</a:t>
            </a:r>
            <a:r>
              <a:rPr lang="en-US" sz="1500" dirty="0">
                <a:solidFill>
                  <a:srgbClr val="000000"/>
                </a:solidFill>
                <a:latin typeface="Courier New"/>
                <a:cs typeface="Courier New"/>
              </a:rPr>
              <a:t>(&amp;mask);</a:t>
            </a:r>
          </a:p>
          <a:p>
            <a:r>
              <a:rPr lang="en-US" sz="1500" dirty="0">
                <a:solidFill>
                  <a:srgbClr val="000000"/>
                </a:solidFill>
                <a:latin typeface="Courier New"/>
                <a:cs typeface="Courier New"/>
              </a:rPr>
              <a:t>    </a:t>
            </a:r>
            <a:r>
              <a:rPr lang="en-US" sz="1500" dirty="0" err="1">
                <a:solidFill>
                  <a:srgbClr val="000000"/>
                </a:solidFill>
                <a:latin typeface="Courier New"/>
                <a:cs typeface="Courier New"/>
              </a:rPr>
              <a:t>sigaddset</a:t>
            </a:r>
            <a:r>
              <a:rPr lang="en-US" sz="1500" dirty="0">
                <a:solidFill>
                  <a:srgbClr val="000000"/>
                </a:solidFill>
                <a:latin typeface="Courier New"/>
                <a:cs typeface="Courier New"/>
              </a:rPr>
              <a:t>(&amp;mask, SIGCHLD);</a:t>
            </a:r>
          </a:p>
          <a:p>
            <a:endParaRPr lang="en-US" sz="1500" dirty="0">
              <a:solidFill>
                <a:srgbClr val="000000"/>
              </a:solidFill>
              <a:latin typeface="Courier New"/>
              <a:cs typeface="Courier New"/>
            </a:endParaRPr>
          </a:p>
          <a:p>
            <a:r>
              <a:rPr lang="en-US" sz="1500" dirty="0">
                <a:solidFill>
                  <a:srgbClr val="000000"/>
                </a:solidFill>
                <a:latin typeface="Courier New"/>
                <a:cs typeface="Courier New"/>
              </a:rPr>
              <a:t>    </a:t>
            </a:r>
            <a:r>
              <a:rPr lang="en-US" sz="1500" dirty="0">
                <a:solidFill>
                  <a:srgbClr val="C200FF"/>
                </a:solidFill>
                <a:latin typeface="Courier New"/>
                <a:cs typeface="Courier New"/>
              </a:rPr>
              <a:t>while</a:t>
            </a:r>
            <a:r>
              <a:rPr lang="en-US" sz="1500" dirty="0">
                <a:solidFill>
                  <a:srgbClr val="000000"/>
                </a:solidFill>
                <a:latin typeface="Courier New"/>
                <a:cs typeface="Courier New"/>
              </a:rPr>
              <a:t> (n--) {</a:t>
            </a:r>
          </a:p>
          <a:p>
            <a:r>
              <a:rPr lang="en-US" sz="1500" dirty="0">
                <a:solidFill>
                  <a:srgbClr val="000000"/>
                </a:solidFill>
                <a:latin typeface="Courier New"/>
                <a:cs typeface="Courier New"/>
              </a:rPr>
              <a:t>	</a:t>
            </a:r>
            <a:r>
              <a:rPr lang="en-US" sz="1500" dirty="0" err="1">
                <a:solidFill>
                  <a:srgbClr val="000000"/>
                </a:solidFill>
                <a:latin typeface="Courier New"/>
                <a:cs typeface="Courier New"/>
              </a:rPr>
              <a:t>sigprocmask</a:t>
            </a:r>
            <a:r>
              <a:rPr lang="en-US" sz="1500" dirty="0">
                <a:solidFill>
                  <a:srgbClr val="000000"/>
                </a:solidFill>
                <a:latin typeface="Courier New"/>
                <a:cs typeface="Courier New"/>
              </a:rPr>
              <a:t>(SIG_BLOCK, &amp;mask, &amp;</a:t>
            </a:r>
            <a:r>
              <a:rPr lang="en-US" sz="1500" dirty="0" err="1">
                <a:solidFill>
                  <a:srgbClr val="000000"/>
                </a:solidFill>
                <a:latin typeface="Courier New"/>
                <a:cs typeface="Courier New"/>
              </a:rPr>
              <a:t>prev</a:t>
            </a:r>
            <a:r>
              <a:rPr lang="en-US" sz="1500" dirty="0">
                <a:solidFill>
                  <a:srgbClr val="000000"/>
                </a:solidFill>
                <a:latin typeface="Courier New"/>
                <a:cs typeface="Courier New"/>
              </a:rPr>
              <a:t>); </a:t>
            </a:r>
            <a:r>
              <a:rPr lang="en-US" sz="1500" dirty="0">
                <a:solidFill>
                  <a:srgbClr val="CB2418"/>
                </a:solidFill>
                <a:latin typeface="Courier New"/>
                <a:cs typeface="Courier New"/>
              </a:rPr>
              <a:t>/* Block SIGCHLD */</a:t>
            </a:r>
            <a:endParaRPr lang="en-US" sz="1500" dirty="0">
              <a:solidFill>
                <a:srgbClr val="000000"/>
              </a:solidFill>
              <a:latin typeface="Courier New"/>
              <a:cs typeface="Courier New"/>
            </a:endParaRPr>
          </a:p>
          <a:p>
            <a:r>
              <a:rPr lang="en-US" sz="1500" dirty="0">
                <a:solidFill>
                  <a:srgbClr val="000000"/>
                </a:solidFill>
                <a:latin typeface="Courier New"/>
                <a:cs typeface="Courier New"/>
              </a:rPr>
              <a:t>	</a:t>
            </a:r>
            <a:r>
              <a:rPr lang="en-US" sz="1500" dirty="0">
                <a:solidFill>
                  <a:srgbClr val="C200FF"/>
                </a:solidFill>
                <a:latin typeface="Courier New"/>
                <a:cs typeface="Courier New"/>
              </a:rPr>
              <a:t>if</a:t>
            </a:r>
            <a:r>
              <a:rPr lang="en-US" sz="1500" dirty="0">
                <a:solidFill>
                  <a:srgbClr val="000000"/>
                </a:solidFill>
                <a:latin typeface="Courier New"/>
                <a:cs typeface="Courier New"/>
              </a:rPr>
              <a:t> (fork() == 0) </a:t>
            </a:r>
            <a:r>
              <a:rPr lang="en-US" sz="1500" dirty="0">
                <a:solidFill>
                  <a:srgbClr val="CB2418"/>
                </a:solidFill>
                <a:latin typeface="Courier New"/>
                <a:cs typeface="Courier New"/>
              </a:rPr>
              <a:t>/* Child */</a:t>
            </a:r>
            <a:endParaRPr lang="en-US" sz="1500" dirty="0">
              <a:solidFill>
                <a:srgbClr val="000000"/>
              </a:solidFill>
              <a:latin typeface="Courier New"/>
              <a:cs typeface="Courier New"/>
            </a:endParaRPr>
          </a:p>
          <a:p>
            <a:r>
              <a:rPr lang="en-US" sz="1500" dirty="0">
                <a:solidFill>
                  <a:srgbClr val="000000"/>
                </a:solidFill>
                <a:latin typeface="Courier New"/>
                <a:cs typeface="Courier New"/>
              </a:rPr>
              <a:t>            exit(0);</a:t>
            </a:r>
          </a:p>
          <a:p>
            <a:r>
              <a:rPr lang="fr-FR" sz="1500" dirty="0">
                <a:solidFill>
                  <a:srgbClr val="000000"/>
                </a:solidFill>
                <a:latin typeface="Courier New"/>
                <a:cs typeface="Courier New"/>
              </a:rPr>
              <a:t>	</a:t>
            </a:r>
            <a:r>
              <a:rPr lang="fr-FR" sz="1500" dirty="0">
                <a:solidFill>
                  <a:srgbClr val="CB2418"/>
                </a:solidFill>
                <a:latin typeface="Courier New"/>
                <a:cs typeface="Courier New"/>
              </a:rPr>
              <a:t>/* Parent */</a:t>
            </a:r>
            <a:endParaRPr lang="fr-FR" sz="1500" dirty="0">
              <a:solidFill>
                <a:srgbClr val="000000"/>
              </a:solidFill>
              <a:latin typeface="Courier New"/>
              <a:cs typeface="Courier New"/>
            </a:endParaRPr>
          </a:p>
          <a:p>
            <a:r>
              <a:rPr lang="fr-FR" sz="1500" dirty="0">
                <a:solidFill>
                  <a:srgbClr val="000000"/>
                </a:solidFill>
                <a:latin typeface="Courier New"/>
                <a:cs typeface="Courier New"/>
              </a:rPr>
              <a:t>	</a:t>
            </a:r>
            <a:r>
              <a:rPr lang="fr-FR" sz="1500" dirty="0" err="1">
                <a:solidFill>
                  <a:srgbClr val="000000"/>
                </a:solidFill>
                <a:latin typeface="Courier New"/>
                <a:cs typeface="Courier New"/>
              </a:rPr>
              <a:t>pid</a:t>
            </a:r>
            <a:r>
              <a:rPr lang="fr-FR" sz="1500" dirty="0">
                <a:solidFill>
                  <a:srgbClr val="000000"/>
                </a:solidFill>
                <a:latin typeface="Courier New"/>
                <a:cs typeface="Courier New"/>
              </a:rPr>
              <a:t> = 0;</a:t>
            </a:r>
          </a:p>
          <a:p>
            <a:r>
              <a:rPr lang="fr-FR" sz="1500" dirty="0">
                <a:solidFill>
                  <a:srgbClr val="000000"/>
                </a:solidFill>
                <a:latin typeface="Courier New"/>
                <a:cs typeface="Courier New"/>
              </a:rPr>
              <a:t>	</a:t>
            </a:r>
            <a:r>
              <a:rPr lang="fr-FR" sz="1500" dirty="0" err="1">
                <a:solidFill>
                  <a:srgbClr val="000000"/>
                </a:solidFill>
                <a:latin typeface="Courier New"/>
                <a:cs typeface="Courier New"/>
              </a:rPr>
              <a:t>sigprocmask</a:t>
            </a:r>
            <a:r>
              <a:rPr lang="fr-FR" sz="1500" dirty="0">
                <a:solidFill>
                  <a:srgbClr val="000000"/>
                </a:solidFill>
                <a:latin typeface="Courier New"/>
                <a:cs typeface="Courier New"/>
              </a:rPr>
              <a:t>(SIG_SETMASK, &amp;</a:t>
            </a:r>
            <a:r>
              <a:rPr lang="fr-FR" sz="1500" dirty="0" err="1">
                <a:solidFill>
                  <a:srgbClr val="000000"/>
                </a:solidFill>
                <a:latin typeface="Courier New"/>
                <a:cs typeface="Courier New"/>
              </a:rPr>
              <a:t>prev</a:t>
            </a:r>
            <a:r>
              <a:rPr lang="fr-FR" sz="1500" dirty="0">
                <a:solidFill>
                  <a:srgbClr val="000000"/>
                </a:solidFill>
                <a:latin typeface="Courier New"/>
                <a:cs typeface="Courier New"/>
              </a:rPr>
              <a:t>, </a:t>
            </a:r>
            <a:r>
              <a:rPr lang="fr-FR" sz="1500" dirty="0">
                <a:solidFill>
                  <a:srgbClr val="2C9290"/>
                </a:solidFill>
                <a:latin typeface="Courier New"/>
                <a:cs typeface="Courier New"/>
              </a:rPr>
              <a:t>NULL</a:t>
            </a:r>
            <a:r>
              <a:rPr lang="fr-FR" sz="1500" dirty="0">
                <a:solidFill>
                  <a:srgbClr val="000000"/>
                </a:solidFill>
                <a:latin typeface="Courier New"/>
                <a:cs typeface="Courier New"/>
              </a:rPr>
              <a:t>); </a:t>
            </a:r>
            <a:r>
              <a:rPr lang="fr-FR" sz="1500" dirty="0">
                <a:solidFill>
                  <a:srgbClr val="CB2418"/>
                </a:solidFill>
                <a:latin typeface="Courier New"/>
                <a:cs typeface="Courier New"/>
              </a:rPr>
              <a:t>/* </a:t>
            </a:r>
            <a:r>
              <a:rPr lang="fr-FR" sz="1500" dirty="0" err="1">
                <a:solidFill>
                  <a:srgbClr val="CB2418"/>
                </a:solidFill>
                <a:latin typeface="Courier New"/>
                <a:cs typeface="Courier New"/>
              </a:rPr>
              <a:t>Unblock</a:t>
            </a:r>
            <a:r>
              <a:rPr lang="fr-FR" sz="1500" dirty="0">
                <a:solidFill>
                  <a:srgbClr val="CB2418"/>
                </a:solidFill>
                <a:latin typeface="Courier New"/>
                <a:cs typeface="Courier New"/>
              </a:rPr>
              <a:t> SIGCHLD */</a:t>
            </a:r>
            <a:endParaRPr lang="fr-FR" sz="1500" dirty="0">
              <a:solidFill>
                <a:srgbClr val="000000"/>
              </a:solidFill>
              <a:latin typeface="Courier New"/>
              <a:cs typeface="Courier New"/>
            </a:endParaRPr>
          </a:p>
          <a:p>
            <a:endParaRPr lang="fr-FR" sz="1500" dirty="0">
              <a:solidFill>
                <a:srgbClr val="000000"/>
              </a:solidFill>
              <a:latin typeface="Courier New"/>
              <a:cs typeface="Courier New"/>
            </a:endParaRPr>
          </a:p>
          <a:p>
            <a:r>
              <a:rPr lang="fr-FR" sz="1500" dirty="0">
                <a:solidFill>
                  <a:srgbClr val="000000"/>
                </a:solidFill>
                <a:latin typeface="Courier New"/>
                <a:cs typeface="Courier New"/>
              </a:rPr>
              <a:t>	</a:t>
            </a:r>
            <a:r>
              <a:rPr lang="fr-FR" sz="1500" dirty="0">
                <a:solidFill>
                  <a:srgbClr val="CB2418"/>
                </a:solidFill>
                <a:latin typeface="Courier New"/>
                <a:cs typeface="Courier New"/>
              </a:rPr>
              <a:t>/* </a:t>
            </a:r>
            <a:r>
              <a:rPr lang="fr-FR" sz="1500" dirty="0" err="1">
                <a:solidFill>
                  <a:srgbClr val="CB2418"/>
                </a:solidFill>
                <a:latin typeface="Courier New"/>
                <a:cs typeface="Courier New"/>
              </a:rPr>
              <a:t>Wait</a:t>
            </a:r>
            <a:r>
              <a:rPr lang="fr-FR" sz="1500" dirty="0">
                <a:solidFill>
                  <a:srgbClr val="CB2418"/>
                </a:solidFill>
                <a:latin typeface="Courier New"/>
                <a:cs typeface="Courier New"/>
              </a:rPr>
              <a:t> for SIGCHLD to </a:t>
            </a:r>
            <a:r>
              <a:rPr lang="fr-FR" sz="1500" dirty="0" err="1">
                <a:solidFill>
                  <a:srgbClr val="CB2418"/>
                </a:solidFill>
                <a:latin typeface="Courier New"/>
                <a:cs typeface="Courier New"/>
              </a:rPr>
              <a:t>be</a:t>
            </a:r>
            <a:r>
              <a:rPr lang="fr-FR" sz="1500" dirty="0">
                <a:solidFill>
                  <a:srgbClr val="CB2418"/>
                </a:solidFill>
                <a:latin typeface="Courier New"/>
                <a:cs typeface="Courier New"/>
              </a:rPr>
              <a:t> </a:t>
            </a:r>
            <a:r>
              <a:rPr lang="fr-FR" sz="1500" dirty="0" err="1">
                <a:solidFill>
                  <a:srgbClr val="CB2418"/>
                </a:solidFill>
                <a:latin typeface="Courier New"/>
                <a:cs typeface="Courier New"/>
              </a:rPr>
              <a:t>received</a:t>
            </a:r>
            <a:r>
              <a:rPr lang="fr-FR" sz="1500" dirty="0">
                <a:solidFill>
                  <a:srgbClr val="CB2418"/>
                </a:solidFill>
                <a:latin typeface="Courier New"/>
                <a:cs typeface="Courier New"/>
              </a:rPr>
              <a:t> (</a:t>
            </a:r>
            <a:r>
              <a:rPr lang="fr-FR" sz="1500" dirty="0" err="1">
                <a:solidFill>
                  <a:srgbClr val="CB2418"/>
                </a:solidFill>
                <a:latin typeface="Courier New"/>
                <a:cs typeface="Courier New"/>
              </a:rPr>
              <a:t>wasteful</a:t>
            </a:r>
            <a:r>
              <a:rPr lang="fr-FR" sz="1500" dirty="0">
                <a:solidFill>
                  <a:srgbClr val="CB2418"/>
                </a:solidFill>
                <a:latin typeface="Courier New"/>
                <a:cs typeface="Courier New"/>
              </a:rPr>
              <a:t>!) */</a:t>
            </a:r>
            <a:endParaRPr lang="fr-FR" sz="1500" dirty="0">
              <a:solidFill>
                <a:srgbClr val="000000"/>
              </a:solidFill>
              <a:latin typeface="Courier New"/>
              <a:cs typeface="Courier New"/>
            </a:endParaRPr>
          </a:p>
          <a:p>
            <a:r>
              <a:rPr lang="fr-FR" sz="1500" dirty="0">
                <a:solidFill>
                  <a:srgbClr val="000000"/>
                </a:solidFill>
                <a:latin typeface="Courier New"/>
                <a:cs typeface="Courier New"/>
              </a:rPr>
              <a:t>	</a:t>
            </a:r>
            <a:r>
              <a:rPr lang="fr-FR" sz="1500" dirty="0" err="1">
                <a:solidFill>
                  <a:srgbClr val="C200FF"/>
                </a:solidFill>
                <a:latin typeface="Courier New"/>
                <a:cs typeface="Courier New"/>
              </a:rPr>
              <a:t>while</a:t>
            </a:r>
            <a:r>
              <a:rPr lang="fr-FR" sz="1500" dirty="0">
                <a:solidFill>
                  <a:srgbClr val="000000"/>
                </a:solidFill>
                <a:latin typeface="Courier New"/>
                <a:cs typeface="Courier New"/>
              </a:rPr>
              <a:t> (!</a:t>
            </a:r>
            <a:r>
              <a:rPr lang="fr-FR" sz="1500" dirty="0" err="1">
                <a:solidFill>
                  <a:srgbClr val="000000"/>
                </a:solidFill>
                <a:latin typeface="Courier New"/>
                <a:cs typeface="Courier New"/>
              </a:rPr>
              <a:t>pid</a:t>
            </a:r>
            <a:r>
              <a:rPr lang="fr-FR" sz="1500" dirty="0">
                <a:solidFill>
                  <a:srgbClr val="000000"/>
                </a:solidFill>
                <a:latin typeface="Courier New"/>
                <a:cs typeface="Courier New"/>
              </a:rPr>
              <a:t>)</a:t>
            </a:r>
          </a:p>
          <a:p>
            <a:r>
              <a:rPr lang="fr-FR" sz="1500" dirty="0">
                <a:solidFill>
                  <a:srgbClr val="000000"/>
                </a:solidFill>
                <a:latin typeface="Courier New"/>
                <a:cs typeface="Courier New"/>
              </a:rPr>
              <a:t>            ;</a:t>
            </a:r>
          </a:p>
          <a:p>
            <a:r>
              <a:rPr lang="fr-FR" sz="1500" dirty="0">
                <a:solidFill>
                  <a:srgbClr val="000000"/>
                </a:solidFill>
                <a:latin typeface="Courier New"/>
                <a:cs typeface="Courier New"/>
              </a:rPr>
              <a:t>	</a:t>
            </a:r>
            <a:r>
              <a:rPr lang="fr-FR" sz="1500" dirty="0">
                <a:solidFill>
                  <a:srgbClr val="CB2418"/>
                </a:solidFill>
                <a:latin typeface="Courier New"/>
                <a:cs typeface="Courier New"/>
              </a:rPr>
              <a:t>/* Do </a:t>
            </a:r>
            <a:r>
              <a:rPr lang="fr-FR" sz="1500" dirty="0" err="1">
                <a:solidFill>
                  <a:srgbClr val="CB2418"/>
                </a:solidFill>
                <a:latin typeface="Courier New"/>
                <a:cs typeface="Courier New"/>
              </a:rPr>
              <a:t>some</a:t>
            </a:r>
            <a:r>
              <a:rPr lang="fr-FR" sz="1500" dirty="0">
                <a:solidFill>
                  <a:srgbClr val="CB2418"/>
                </a:solidFill>
                <a:latin typeface="Courier New"/>
                <a:cs typeface="Courier New"/>
              </a:rPr>
              <a:t> </a:t>
            </a:r>
            <a:r>
              <a:rPr lang="fr-FR" sz="1500" dirty="0" err="1">
                <a:solidFill>
                  <a:srgbClr val="CB2418"/>
                </a:solidFill>
                <a:latin typeface="Courier New"/>
                <a:cs typeface="Courier New"/>
              </a:rPr>
              <a:t>work</a:t>
            </a:r>
            <a:r>
              <a:rPr lang="fr-FR" sz="1500" dirty="0">
                <a:solidFill>
                  <a:srgbClr val="CB2418"/>
                </a:solidFill>
                <a:latin typeface="Courier New"/>
                <a:cs typeface="Courier New"/>
              </a:rPr>
              <a:t> </a:t>
            </a:r>
            <a:r>
              <a:rPr lang="fr-FR" sz="1500" dirty="0" err="1">
                <a:solidFill>
                  <a:srgbClr val="CB2418"/>
                </a:solidFill>
                <a:latin typeface="Courier New"/>
                <a:cs typeface="Courier New"/>
              </a:rPr>
              <a:t>after</a:t>
            </a:r>
            <a:r>
              <a:rPr lang="fr-FR" sz="1500" dirty="0">
                <a:solidFill>
                  <a:srgbClr val="CB2418"/>
                </a:solidFill>
                <a:latin typeface="Courier New"/>
                <a:cs typeface="Courier New"/>
              </a:rPr>
              <a:t> </a:t>
            </a:r>
            <a:r>
              <a:rPr lang="fr-FR" sz="1500" dirty="0" err="1">
                <a:solidFill>
                  <a:srgbClr val="CB2418"/>
                </a:solidFill>
                <a:latin typeface="Courier New"/>
                <a:cs typeface="Courier New"/>
              </a:rPr>
              <a:t>receiving</a:t>
            </a:r>
            <a:r>
              <a:rPr lang="fr-FR" sz="1500" dirty="0">
                <a:solidFill>
                  <a:srgbClr val="CB2418"/>
                </a:solidFill>
                <a:latin typeface="Courier New"/>
                <a:cs typeface="Courier New"/>
              </a:rPr>
              <a:t> SIGCHLD */</a:t>
            </a:r>
            <a:endParaRPr lang="fr-FR" sz="1500" dirty="0">
              <a:solidFill>
                <a:srgbClr val="000000"/>
              </a:solidFill>
              <a:latin typeface="Courier New"/>
              <a:cs typeface="Courier New"/>
            </a:endParaRPr>
          </a:p>
          <a:p>
            <a:r>
              <a:rPr lang="ro-RO" sz="1500" dirty="0">
                <a:solidFill>
                  <a:srgbClr val="000000"/>
                </a:solidFill>
                <a:latin typeface="Courier New"/>
                <a:cs typeface="Courier New"/>
              </a:rPr>
              <a:t>        printf(</a:t>
            </a:r>
            <a:r>
              <a:rPr lang="ro-RO" sz="1500" dirty="0">
                <a:solidFill>
                  <a:srgbClr val="9D206F"/>
                </a:solidFill>
                <a:latin typeface="Courier New"/>
                <a:cs typeface="Courier New"/>
              </a:rPr>
              <a:t>"."</a:t>
            </a:r>
            <a:r>
              <a:rPr lang="ro-RO" sz="1500" dirty="0">
                <a:solidFill>
                  <a:srgbClr val="000000"/>
                </a:solidFill>
                <a:latin typeface="Courier New"/>
                <a:cs typeface="Courier New"/>
              </a:rPr>
              <a:t>);</a:t>
            </a:r>
          </a:p>
          <a:p>
            <a:r>
              <a:rPr lang="ro-RO" sz="1500" dirty="0">
                <a:solidFill>
                  <a:srgbClr val="000000"/>
                </a:solidFill>
                <a:latin typeface="Courier New"/>
                <a:cs typeface="Courier New"/>
              </a:rPr>
              <a:t>    }</a:t>
            </a:r>
          </a:p>
          <a:p>
            <a:r>
              <a:rPr lang="ro-RO" sz="1500" dirty="0">
                <a:solidFill>
                  <a:srgbClr val="000000"/>
                </a:solidFill>
                <a:latin typeface="Courier New"/>
                <a:cs typeface="Courier New"/>
              </a:rPr>
              <a:t>    printf(</a:t>
            </a:r>
            <a:r>
              <a:rPr lang="ro-RO" sz="1500" dirty="0">
                <a:solidFill>
                  <a:srgbClr val="9D206F"/>
                </a:solidFill>
                <a:latin typeface="Courier New"/>
                <a:cs typeface="Courier New"/>
              </a:rPr>
              <a:t>"\n"</a:t>
            </a:r>
            <a:r>
              <a:rPr lang="ro-RO" sz="1500" dirty="0">
                <a:solidFill>
                  <a:srgbClr val="000000"/>
                </a:solidFill>
                <a:latin typeface="Courier New"/>
                <a:cs typeface="Courier New"/>
              </a:rPr>
              <a:t>);</a:t>
            </a:r>
          </a:p>
          <a:p>
            <a:r>
              <a:rPr lang="ro-RO" sz="1500" dirty="0">
                <a:solidFill>
                  <a:srgbClr val="000000"/>
                </a:solidFill>
                <a:latin typeface="Courier New"/>
                <a:cs typeface="Courier New"/>
              </a:rPr>
              <a:t>    exit(0);</a:t>
            </a:r>
          </a:p>
          <a:p>
            <a:r>
              <a:rPr lang="ro-RO" sz="1500" dirty="0">
                <a:solidFill>
                  <a:srgbClr val="000000"/>
                </a:solidFill>
                <a:latin typeface="Courier New"/>
                <a:cs typeface="Courier New"/>
              </a:rPr>
              <a:t>}</a:t>
            </a:r>
          </a:p>
        </p:txBody>
      </p:sp>
      <p:sp>
        <p:nvSpPr>
          <p:cNvPr id="4" name="TextBox 3"/>
          <p:cNvSpPr txBox="1"/>
          <p:nvPr/>
        </p:nvSpPr>
        <p:spPr>
          <a:xfrm>
            <a:off x="6934200" y="6336268"/>
            <a:ext cx="1590512" cy="369332"/>
          </a:xfrm>
          <a:prstGeom prst="rect">
            <a:avLst/>
          </a:prstGeom>
          <a:noFill/>
        </p:spPr>
        <p:txBody>
          <a:bodyPr wrap="none" rtlCol="0">
            <a:spAutoFit/>
          </a:bodyPr>
          <a:lstStyle/>
          <a:p>
            <a:r>
              <a:rPr lang="en-US" sz="1800" dirty="0" err="1">
                <a:solidFill>
                  <a:srgbClr val="7F7F7F"/>
                </a:solidFill>
                <a:latin typeface="Calibri" pitchFamily="34" charset="0"/>
              </a:rPr>
              <a:t>waitforsignal.c</a:t>
            </a:r>
            <a:endParaRPr lang="en-US" sz="1800" dirty="0">
              <a:solidFill>
                <a:srgbClr val="7F7F7F"/>
              </a:solidFill>
              <a:latin typeface="Calibri" pitchFamily="34" charset="0"/>
            </a:endParaRPr>
          </a:p>
        </p:txBody>
      </p:sp>
      <p:sp>
        <p:nvSpPr>
          <p:cNvPr id="3" name="TextBox 2"/>
          <p:cNvSpPr txBox="1"/>
          <p:nvPr/>
        </p:nvSpPr>
        <p:spPr>
          <a:xfrm>
            <a:off x="6079138" y="1143000"/>
            <a:ext cx="2531462" cy="990600"/>
          </a:xfrm>
          <a:prstGeom prst="rect">
            <a:avLst/>
          </a:prstGeom>
          <a:solidFill>
            <a:schemeClr val="bg1"/>
          </a:solidFill>
          <a:ln>
            <a:solidFill>
              <a:schemeClr val="tx1"/>
            </a:solidFill>
          </a:ln>
        </p:spPr>
        <p:txBody>
          <a:bodyPr wrap="none" rtlCol="0">
            <a:noAutofit/>
          </a:bodyPr>
          <a:lstStyle/>
          <a:p>
            <a:r>
              <a:rPr lang="en-US" sz="1800" dirty="0">
                <a:latin typeface="Calibri" pitchFamily="34" charset="0"/>
              </a:rPr>
              <a:t>Similar to a shell waiting</a:t>
            </a:r>
          </a:p>
          <a:p>
            <a:r>
              <a:rPr lang="en-US" sz="1800" dirty="0">
                <a:latin typeface="Calibri" pitchFamily="34" charset="0"/>
              </a:rPr>
              <a:t>for a foreground job to </a:t>
            </a:r>
          </a:p>
          <a:p>
            <a:r>
              <a:rPr lang="en-US" sz="1800" dirty="0">
                <a:latin typeface="Calibri" pitchFamily="34" charset="0"/>
              </a:rPr>
              <a:t>terminate. </a:t>
            </a:r>
          </a:p>
        </p:txBody>
      </p:sp>
    </p:spTree>
    <p:extLst>
      <p:ext uri="{BB962C8B-B14F-4D97-AF65-F5344CB8AC3E}">
        <p14:creationId xmlns:p14="http://schemas.microsoft.com/office/powerpoint/2010/main" val="385179474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396875" y="1408212"/>
            <a:ext cx="7896225" cy="3929332"/>
          </a:xfrm>
        </p:spPr>
        <p:txBody>
          <a:bodyPr/>
          <a:lstStyle/>
          <a:p>
            <a:pPr marL="0" indent="0">
              <a:buNone/>
            </a:pPr>
            <a:endParaRPr lang="en-US" dirty="0"/>
          </a:p>
          <a:p>
            <a:r>
              <a:rPr lang="en-US" dirty="0"/>
              <a:t>Program is correct, but very wasteful</a:t>
            </a:r>
          </a:p>
          <a:p>
            <a:pPr lvl="1"/>
            <a:r>
              <a:rPr lang="en-US" dirty="0"/>
              <a:t>Program in busy-wait loop</a:t>
            </a:r>
          </a:p>
          <a:p>
            <a:endParaRPr lang="en-US" dirty="0"/>
          </a:p>
          <a:p>
            <a:pPr marL="0" indent="0">
              <a:buNone/>
            </a:pPr>
            <a:endParaRPr lang="en-US" dirty="0"/>
          </a:p>
          <a:p>
            <a:r>
              <a:rPr lang="en-US" dirty="0"/>
              <a:t>Possible race condition</a:t>
            </a:r>
          </a:p>
          <a:p>
            <a:pPr lvl="1"/>
            <a:r>
              <a:rPr lang="en-US" dirty="0"/>
              <a:t>Between checking </a:t>
            </a:r>
            <a:r>
              <a:rPr lang="en-US" dirty="0" err="1"/>
              <a:t>pid</a:t>
            </a:r>
            <a:r>
              <a:rPr lang="en-US" dirty="0"/>
              <a:t> and starting pause, might receive signal</a:t>
            </a:r>
          </a:p>
          <a:p>
            <a:endParaRPr lang="en-US" dirty="0"/>
          </a:p>
          <a:p>
            <a:endParaRPr lang="en-US" dirty="0"/>
          </a:p>
          <a:p>
            <a:r>
              <a:rPr lang="en-US" dirty="0"/>
              <a:t>Safe, but slow</a:t>
            </a:r>
          </a:p>
          <a:p>
            <a:pPr lvl="1"/>
            <a:r>
              <a:rPr lang="en-US" dirty="0"/>
              <a:t>Will take up to one second to respond</a:t>
            </a:r>
          </a:p>
          <a:p>
            <a:pPr lvl="1"/>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Solution: </a:t>
            </a:r>
            <a:r>
              <a:rPr lang="en-US" dirty="0" err="1">
                <a:latin typeface="Courier New"/>
                <a:cs typeface="Courier New"/>
              </a:rPr>
              <a:t>sigsuspend</a:t>
            </a:r>
            <a:endParaRPr lang="en-US" dirty="0">
              <a:latin typeface="Courier New"/>
              <a:cs typeface="Courier New"/>
            </a:endParaRPr>
          </a:p>
        </p:txBody>
      </p:sp>
      <p:sp>
        <p:nvSpPr>
          <p:cNvPr id="2" name="Title 1"/>
          <p:cNvSpPr>
            <a:spLocks noGrp="1"/>
          </p:cNvSpPr>
          <p:nvPr>
            <p:ph type="title"/>
          </p:nvPr>
        </p:nvSpPr>
        <p:spPr>
          <a:xfrm>
            <a:off x="357018" y="435678"/>
            <a:ext cx="8482182" cy="762000"/>
          </a:xfrm>
        </p:spPr>
        <p:txBody>
          <a:bodyPr/>
          <a:lstStyle/>
          <a:p>
            <a:r>
              <a:rPr lang="en-US" dirty="0"/>
              <a:t>Explicitly Waiting for Signals</a:t>
            </a:r>
          </a:p>
        </p:txBody>
      </p:sp>
      <p:sp>
        <p:nvSpPr>
          <p:cNvPr id="5" name="Rectangle 4"/>
          <p:cNvSpPr>
            <a:spLocks noChangeArrowheads="1"/>
          </p:cNvSpPr>
          <p:nvPr/>
        </p:nvSpPr>
        <p:spPr bwMode="auto">
          <a:xfrm>
            <a:off x="805416" y="2814752"/>
            <a:ext cx="3314700" cy="584776"/>
          </a:xfrm>
          <a:prstGeom prst="rect">
            <a:avLst/>
          </a:prstGeom>
          <a:solidFill>
            <a:srgbClr val="F6F5BD"/>
          </a:solidFill>
          <a:ln w="3175">
            <a:solidFill>
              <a:schemeClr val="tx1"/>
            </a:solidFill>
            <a:miter lim="800000"/>
            <a:headEnd/>
            <a:tailEnd/>
          </a:ln>
          <a:effectLst/>
        </p:spPr>
        <p:txBody>
          <a:bodyPr wrap="square">
            <a:spAutoFit/>
          </a:bodyPr>
          <a:lstStyle/>
          <a:p>
            <a:r>
              <a:rPr lang="en-US" sz="1600" dirty="0">
                <a:solidFill>
                  <a:srgbClr val="C200FF"/>
                </a:solidFill>
                <a:latin typeface="Courier New"/>
                <a:cs typeface="Courier New"/>
              </a:rPr>
              <a:t>while</a:t>
            </a:r>
            <a:r>
              <a:rPr lang="en-US" sz="1600" dirty="0">
                <a:solidFill>
                  <a:srgbClr val="000000"/>
                </a:solidFill>
                <a:latin typeface="Courier New"/>
                <a:cs typeface="Courier New"/>
              </a:rPr>
              <a:t> (!</a:t>
            </a:r>
            <a:r>
              <a:rPr lang="en-US" sz="1600" dirty="0" err="1">
                <a:solidFill>
                  <a:srgbClr val="000000"/>
                </a:solidFill>
                <a:latin typeface="Courier New"/>
                <a:cs typeface="Courier New"/>
              </a:rPr>
              <a:t>pid</a:t>
            </a:r>
            <a:r>
              <a:rPr lang="en-US" sz="1600" dirty="0">
                <a:solidFill>
                  <a:srgbClr val="000000"/>
                </a:solidFill>
                <a:latin typeface="Courier New"/>
                <a:cs typeface="Courier New"/>
              </a:rPr>
              <a:t>)  </a:t>
            </a:r>
            <a:r>
              <a:rPr lang="en-US" sz="1600" dirty="0">
                <a:solidFill>
                  <a:srgbClr val="CB2418"/>
                </a:solidFill>
                <a:latin typeface="Courier New"/>
                <a:cs typeface="Courier New"/>
              </a:rPr>
              <a:t>/* Race!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    pause();</a:t>
            </a:r>
            <a:endParaRPr lang="ro-RO" sz="1600" dirty="0">
              <a:solidFill>
                <a:srgbClr val="000000"/>
              </a:solidFill>
              <a:latin typeface="Courier New"/>
              <a:cs typeface="Courier New"/>
            </a:endParaRPr>
          </a:p>
        </p:txBody>
      </p:sp>
      <p:sp>
        <p:nvSpPr>
          <p:cNvPr id="6" name="Rectangle 5"/>
          <p:cNvSpPr>
            <a:spLocks noChangeArrowheads="1"/>
          </p:cNvSpPr>
          <p:nvPr/>
        </p:nvSpPr>
        <p:spPr bwMode="auto">
          <a:xfrm>
            <a:off x="843517" y="4601020"/>
            <a:ext cx="3810000" cy="584776"/>
          </a:xfrm>
          <a:prstGeom prst="rect">
            <a:avLst/>
          </a:prstGeom>
          <a:solidFill>
            <a:srgbClr val="F6F5BD"/>
          </a:solidFill>
          <a:ln w="3175">
            <a:solidFill>
              <a:schemeClr val="tx1"/>
            </a:solidFill>
            <a:miter lim="800000"/>
            <a:headEnd/>
            <a:tailEnd/>
          </a:ln>
          <a:effectLst/>
        </p:spPr>
        <p:txBody>
          <a:bodyPr wrap="square">
            <a:spAutoFit/>
          </a:bodyPr>
          <a:lstStyle/>
          <a:p>
            <a:r>
              <a:rPr lang="en-US" sz="1600" dirty="0">
                <a:solidFill>
                  <a:srgbClr val="C200FF"/>
                </a:solidFill>
                <a:latin typeface="Courier New"/>
                <a:cs typeface="Courier New"/>
              </a:rPr>
              <a:t>while</a:t>
            </a:r>
            <a:r>
              <a:rPr lang="en-US" sz="1600" dirty="0">
                <a:solidFill>
                  <a:srgbClr val="000000"/>
                </a:solidFill>
                <a:latin typeface="Courier New"/>
                <a:cs typeface="Courier New"/>
              </a:rPr>
              <a:t> (!</a:t>
            </a:r>
            <a:r>
              <a:rPr lang="en-US" sz="1600" dirty="0" err="1">
                <a:solidFill>
                  <a:srgbClr val="000000"/>
                </a:solidFill>
                <a:latin typeface="Courier New"/>
                <a:cs typeface="Courier New"/>
              </a:rPr>
              <a:t>pid</a:t>
            </a:r>
            <a:r>
              <a:rPr lang="en-US" sz="1600" dirty="0">
                <a:solidFill>
                  <a:srgbClr val="000000"/>
                </a:solidFill>
                <a:latin typeface="Courier New"/>
                <a:cs typeface="Courier New"/>
              </a:rPr>
              <a:t>) </a:t>
            </a:r>
            <a:r>
              <a:rPr lang="en-US" sz="1600" dirty="0">
                <a:solidFill>
                  <a:srgbClr val="CB2418"/>
                </a:solidFill>
                <a:latin typeface="Courier New"/>
                <a:cs typeface="Courier New"/>
              </a:rPr>
              <a:t>/* Too slow! */</a:t>
            </a:r>
            <a:endParaRPr lang="en-US" sz="1600" dirty="0">
              <a:solidFill>
                <a:srgbClr val="000000"/>
              </a:solidFill>
              <a:latin typeface="Courier New"/>
              <a:cs typeface="Courier New"/>
            </a:endParaRPr>
          </a:p>
          <a:p>
            <a:r>
              <a:rPr lang="nl-NL" sz="1600" dirty="0">
                <a:solidFill>
                  <a:srgbClr val="000000"/>
                </a:solidFill>
                <a:latin typeface="Courier New"/>
                <a:cs typeface="Courier New"/>
              </a:rPr>
              <a:t>    sleep(1);</a:t>
            </a:r>
            <a:endParaRPr lang="ro-RO" sz="1600" dirty="0">
              <a:solidFill>
                <a:srgbClr val="000000"/>
              </a:solidFill>
              <a:latin typeface="Courier New"/>
              <a:cs typeface="Courier New"/>
            </a:endParaRPr>
          </a:p>
        </p:txBody>
      </p:sp>
      <p:sp>
        <p:nvSpPr>
          <p:cNvPr id="7" name="Rectangle 6">
            <a:extLst>
              <a:ext uri="{FF2B5EF4-FFF2-40B4-BE49-F238E27FC236}">
                <a16:creationId xmlns:a16="http://schemas.microsoft.com/office/drawing/2014/main" id="{A55C4C11-D3FB-184A-ABB0-B6B45C9C9070}"/>
              </a:ext>
            </a:extLst>
          </p:cNvPr>
          <p:cNvSpPr>
            <a:spLocks noChangeArrowheads="1"/>
          </p:cNvSpPr>
          <p:nvPr/>
        </p:nvSpPr>
        <p:spPr bwMode="auto">
          <a:xfrm>
            <a:off x="762000" y="1308472"/>
            <a:ext cx="3810000" cy="584776"/>
          </a:xfrm>
          <a:prstGeom prst="rect">
            <a:avLst/>
          </a:prstGeom>
          <a:solidFill>
            <a:srgbClr val="F6F5BD"/>
          </a:solidFill>
          <a:ln w="3175">
            <a:solidFill>
              <a:schemeClr val="tx1"/>
            </a:solidFill>
            <a:miter lim="800000"/>
            <a:headEnd/>
            <a:tailEnd/>
          </a:ln>
          <a:effectLst/>
        </p:spPr>
        <p:txBody>
          <a:bodyPr wrap="square">
            <a:spAutoFit/>
          </a:bodyPr>
          <a:lstStyle/>
          <a:p>
            <a:r>
              <a:rPr lang="en-US" sz="1600" dirty="0">
                <a:solidFill>
                  <a:srgbClr val="C200FF"/>
                </a:solidFill>
                <a:latin typeface="Courier New"/>
                <a:cs typeface="Courier New"/>
              </a:rPr>
              <a:t>while</a:t>
            </a:r>
            <a:r>
              <a:rPr lang="en-US" sz="1600" dirty="0">
                <a:solidFill>
                  <a:srgbClr val="000000"/>
                </a:solidFill>
                <a:latin typeface="Courier New"/>
                <a:cs typeface="Courier New"/>
              </a:rPr>
              <a:t> (!</a:t>
            </a:r>
            <a:r>
              <a:rPr lang="en-US" sz="1600" dirty="0" err="1">
                <a:solidFill>
                  <a:srgbClr val="000000"/>
                </a:solidFill>
                <a:latin typeface="Courier New"/>
                <a:cs typeface="Courier New"/>
              </a:rPr>
              <a:t>pid</a:t>
            </a:r>
            <a:r>
              <a:rPr lang="en-US" sz="1600" dirty="0">
                <a:solidFill>
                  <a:srgbClr val="000000"/>
                </a:solidFill>
                <a:latin typeface="Courier New"/>
                <a:cs typeface="Courier New"/>
              </a:rPr>
              <a:t>)</a:t>
            </a:r>
          </a:p>
          <a:p>
            <a:r>
              <a:rPr lang="nl-NL" sz="1600" dirty="0">
                <a:solidFill>
                  <a:srgbClr val="000000"/>
                </a:solidFill>
                <a:latin typeface="Courier New"/>
                <a:cs typeface="Courier New"/>
              </a:rPr>
              <a:t>   ;</a:t>
            </a:r>
            <a:endParaRPr lang="ro-RO" sz="1600" dirty="0">
              <a:solidFill>
                <a:srgbClr val="000000"/>
              </a:solidFill>
              <a:latin typeface="Courier New"/>
              <a:cs typeface="Courier New"/>
            </a:endParaRPr>
          </a:p>
        </p:txBody>
      </p:sp>
    </p:spTree>
    <p:extLst>
      <p:ext uri="{BB962C8B-B14F-4D97-AF65-F5344CB8AC3E}">
        <p14:creationId xmlns:p14="http://schemas.microsoft.com/office/powerpoint/2010/main" val="194595211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018" y="435678"/>
            <a:ext cx="8482182" cy="762000"/>
          </a:xfrm>
        </p:spPr>
        <p:txBody>
          <a:bodyPr/>
          <a:lstStyle/>
          <a:p>
            <a:r>
              <a:rPr lang="en-US" dirty="0"/>
              <a:t>Waiting for Signals with </a:t>
            </a:r>
            <a:r>
              <a:rPr lang="en-US" dirty="0" err="1">
                <a:latin typeface="Courier New"/>
                <a:cs typeface="Courier New"/>
              </a:rPr>
              <a:t>sigsuspend</a:t>
            </a:r>
            <a:endParaRPr lang="en-US" dirty="0">
              <a:latin typeface="Courier New"/>
              <a:cs typeface="Courier New"/>
            </a:endParaRPr>
          </a:p>
        </p:txBody>
      </p:sp>
      <p:sp>
        <p:nvSpPr>
          <p:cNvPr id="5" name="Rectangle 4"/>
          <p:cNvSpPr>
            <a:spLocks noChangeArrowheads="1"/>
          </p:cNvSpPr>
          <p:nvPr/>
        </p:nvSpPr>
        <p:spPr bwMode="auto">
          <a:xfrm>
            <a:off x="762000" y="3055203"/>
            <a:ext cx="5410200" cy="830997"/>
          </a:xfrm>
          <a:prstGeom prst="rect">
            <a:avLst/>
          </a:prstGeom>
          <a:solidFill>
            <a:srgbClr val="F6F5BD"/>
          </a:solidFill>
          <a:ln w="3175">
            <a:solidFill>
              <a:schemeClr val="tx1"/>
            </a:solidFill>
            <a:miter lim="800000"/>
            <a:headEnd/>
            <a:tailEnd/>
          </a:ln>
          <a:effectLst/>
        </p:spPr>
        <p:txBody>
          <a:bodyPr wrap="square">
            <a:spAutoFit/>
          </a:bodyPr>
          <a:lstStyle/>
          <a:p>
            <a:r>
              <a:rPr lang="en-US" sz="1600" dirty="0" err="1">
                <a:solidFill>
                  <a:srgbClr val="000000"/>
                </a:solidFill>
                <a:latin typeface="Courier New"/>
                <a:cs typeface="Courier New"/>
              </a:rPr>
              <a:t>sigprocmask</a:t>
            </a:r>
            <a:r>
              <a:rPr lang="en-US" sz="1600" dirty="0">
                <a:solidFill>
                  <a:srgbClr val="000000"/>
                </a:solidFill>
                <a:latin typeface="Courier New"/>
                <a:cs typeface="Courier New"/>
              </a:rPr>
              <a:t>(SIG_SETMASK, &amp;mask, &amp;</a:t>
            </a:r>
            <a:r>
              <a:rPr lang="en-US" sz="1600" dirty="0" err="1">
                <a:solidFill>
                  <a:srgbClr val="000000"/>
                </a:solidFill>
                <a:latin typeface="Courier New"/>
                <a:cs typeface="Courier New"/>
              </a:rPr>
              <a:t>prev</a:t>
            </a:r>
            <a:r>
              <a:rPr lang="en-US" sz="1600" dirty="0">
                <a:solidFill>
                  <a:srgbClr val="000000"/>
                </a:solidFill>
                <a:latin typeface="Courier New"/>
                <a:cs typeface="Courier New"/>
              </a:rPr>
              <a:t>);</a:t>
            </a:r>
          </a:p>
          <a:p>
            <a:r>
              <a:rPr lang="en-US" sz="1600" dirty="0">
                <a:solidFill>
                  <a:srgbClr val="000000"/>
                </a:solidFill>
                <a:latin typeface="Courier New"/>
                <a:cs typeface="Courier New"/>
              </a:rPr>
              <a:t>pause();</a:t>
            </a:r>
          </a:p>
          <a:p>
            <a:r>
              <a:rPr lang="en-US" sz="1600" dirty="0" err="1">
                <a:solidFill>
                  <a:srgbClr val="000000"/>
                </a:solidFill>
                <a:latin typeface="Courier New"/>
                <a:cs typeface="Courier New"/>
              </a:rPr>
              <a:t>sigprocmask</a:t>
            </a:r>
            <a:r>
              <a:rPr lang="en-US" sz="1600" dirty="0">
                <a:solidFill>
                  <a:srgbClr val="000000"/>
                </a:solidFill>
                <a:latin typeface="Courier New"/>
                <a:cs typeface="Courier New"/>
              </a:rPr>
              <a:t>(SIG_SETMASK, &amp;</a:t>
            </a:r>
            <a:r>
              <a:rPr lang="en-US" sz="1600" dirty="0" err="1">
                <a:solidFill>
                  <a:srgbClr val="000000"/>
                </a:solidFill>
                <a:latin typeface="Courier New"/>
                <a:cs typeface="Courier New"/>
              </a:rPr>
              <a:t>prev</a:t>
            </a:r>
            <a:r>
              <a:rPr lang="en-US" sz="1600" dirty="0">
                <a:solidFill>
                  <a:srgbClr val="000000"/>
                </a:solidFill>
                <a:latin typeface="Courier New"/>
                <a:cs typeface="Courier New"/>
              </a:rPr>
              <a:t>, </a:t>
            </a:r>
            <a:r>
              <a:rPr lang="en-US" sz="1600" dirty="0">
                <a:solidFill>
                  <a:srgbClr val="2C9290"/>
                </a:solidFill>
                <a:latin typeface="Courier New"/>
                <a:cs typeface="Courier New"/>
              </a:rPr>
              <a:t>NULL</a:t>
            </a:r>
            <a:r>
              <a:rPr lang="en-US" sz="1600" dirty="0">
                <a:solidFill>
                  <a:srgbClr val="000000"/>
                </a:solidFill>
                <a:latin typeface="Courier New"/>
                <a:cs typeface="Courier New"/>
              </a:rPr>
              <a:t>);</a:t>
            </a:r>
            <a:endParaRPr lang="ro-RO" sz="1600" dirty="0">
              <a:solidFill>
                <a:srgbClr val="000000"/>
              </a:solidFill>
              <a:latin typeface="Courier New"/>
              <a:cs typeface="Courier New"/>
            </a:endParaRPr>
          </a:p>
        </p:txBody>
      </p:sp>
      <p:sp>
        <p:nvSpPr>
          <p:cNvPr id="4" name="Content Placeholder 2"/>
          <p:cNvSpPr>
            <a:spLocks noGrp="1"/>
          </p:cNvSpPr>
          <p:nvPr>
            <p:ph idx="1"/>
          </p:nvPr>
        </p:nvSpPr>
        <p:spPr>
          <a:xfrm>
            <a:off x="396875" y="1408212"/>
            <a:ext cx="7896225" cy="496788"/>
          </a:xfrm>
        </p:spPr>
        <p:txBody>
          <a:bodyPr/>
          <a:lstStyle/>
          <a:p>
            <a:r>
              <a:rPr lang="en-US" dirty="0" err="1">
                <a:latin typeface="Courier New"/>
                <a:cs typeface="Courier New"/>
              </a:rPr>
              <a:t>int</a:t>
            </a:r>
            <a:r>
              <a:rPr lang="en-US" dirty="0">
                <a:latin typeface="Courier New"/>
                <a:cs typeface="Courier New"/>
              </a:rPr>
              <a:t> </a:t>
            </a:r>
            <a:r>
              <a:rPr lang="en-US" dirty="0" err="1">
                <a:latin typeface="Courier New"/>
                <a:cs typeface="Courier New"/>
              </a:rPr>
              <a:t>sigsuspend</a:t>
            </a:r>
            <a:r>
              <a:rPr lang="en-US" dirty="0">
                <a:latin typeface="Courier New"/>
                <a:cs typeface="Courier New"/>
              </a:rPr>
              <a:t>(</a:t>
            </a:r>
            <a:r>
              <a:rPr lang="en-US" dirty="0" err="1">
                <a:latin typeface="Courier New"/>
                <a:cs typeface="Courier New"/>
              </a:rPr>
              <a:t>const</a:t>
            </a:r>
            <a:r>
              <a:rPr lang="en-US" dirty="0">
                <a:latin typeface="Courier New"/>
                <a:cs typeface="Courier New"/>
              </a:rPr>
              <a:t> </a:t>
            </a:r>
            <a:r>
              <a:rPr lang="en-US" dirty="0" err="1">
                <a:latin typeface="Courier New"/>
                <a:cs typeface="Courier New"/>
              </a:rPr>
              <a:t>sigset_t</a:t>
            </a:r>
            <a:r>
              <a:rPr lang="en-US" dirty="0">
                <a:latin typeface="Courier New"/>
                <a:cs typeface="Courier New"/>
              </a:rPr>
              <a:t> *mask)</a:t>
            </a:r>
          </a:p>
          <a:p>
            <a:endParaRPr lang="en-US" dirty="0"/>
          </a:p>
          <a:p>
            <a:r>
              <a:rPr lang="en-US" dirty="0"/>
              <a:t>Equivalent to atomic (uninterruptable) version of:</a:t>
            </a:r>
          </a:p>
        </p:txBody>
      </p:sp>
    </p:spTree>
    <p:extLst>
      <p:ext uri="{BB962C8B-B14F-4D97-AF65-F5344CB8AC3E}">
        <p14:creationId xmlns:p14="http://schemas.microsoft.com/office/powerpoint/2010/main" val="123606289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018" y="435678"/>
            <a:ext cx="8482182" cy="762000"/>
          </a:xfrm>
        </p:spPr>
        <p:txBody>
          <a:bodyPr/>
          <a:lstStyle/>
          <a:p>
            <a:r>
              <a:rPr lang="en-US" dirty="0"/>
              <a:t>Waiting for Signals with </a:t>
            </a:r>
            <a:r>
              <a:rPr lang="en-US" dirty="0" err="1">
                <a:latin typeface="Courier New"/>
                <a:cs typeface="Courier New"/>
              </a:rPr>
              <a:t>sigsuspend</a:t>
            </a:r>
            <a:endParaRPr lang="en-US" dirty="0">
              <a:latin typeface="Courier New"/>
              <a:cs typeface="Courier New"/>
            </a:endParaRPr>
          </a:p>
        </p:txBody>
      </p:sp>
      <p:sp>
        <p:nvSpPr>
          <p:cNvPr id="5" name="Rectangle 4"/>
          <p:cNvSpPr>
            <a:spLocks noChangeArrowheads="1"/>
          </p:cNvSpPr>
          <p:nvPr/>
        </p:nvSpPr>
        <p:spPr bwMode="auto">
          <a:xfrm>
            <a:off x="228600" y="1149489"/>
            <a:ext cx="8534400" cy="5632311"/>
          </a:xfrm>
          <a:prstGeom prst="rect">
            <a:avLst/>
          </a:prstGeom>
          <a:solidFill>
            <a:srgbClr val="F6F5BD"/>
          </a:solidFill>
          <a:ln w="3175">
            <a:solidFill>
              <a:schemeClr val="tx1"/>
            </a:solidFill>
            <a:miter lim="800000"/>
            <a:headEnd/>
            <a:tailEnd/>
          </a:ln>
          <a:effectLst/>
        </p:spPr>
        <p:txBody>
          <a:bodyPr wrap="square">
            <a:spAutoFit/>
          </a:bodyPr>
          <a:lstStyle/>
          <a:p>
            <a:r>
              <a:rPr lang="en-US" sz="1500" dirty="0" err="1">
                <a:solidFill>
                  <a:srgbClr val="2D961E"/>
                </a:solidFill>
                <a:latin typeface="Courier New"/>
                <a:cs typeface="Courier New"/>
              </a:rPr>
              <a:t>int</a:t>
            </a:r>
            <a:r>
              <a:rPr lang="en-US" sz="1500" dirty="0">
                <a:solidFill>
                  <a:srgbClr val="000000"/>
                </a:solidFill>
                <a:latin typeface="Courier New"/>
                <a:cs typeface="Courier New"/>
              </a:rPr>
              <a:t> </a:t>
            </a:r>
            <a:r>
              <a:rPr lang="en-US" sz="1500" dirty="0">
                <a:solidFill>
                  <a:srgbClr val="4A00FF"/>
                </a:solidFill>
                <a:latin typeface="Courier New"/>
                <a:cs typeface="Courier New"/>
              </a:rPr>
              <a:t>main</a:t>
            </a:r>
            <a:r>
              <a:rPr lang="en-US" sz="1500" dirty="0">
                <a:solidFill>
                  <a:srgbClr val="000000"/>
                </a:solidFill>
                <a:latin typeface="Courier New"/>
                <a:cs typeface="Courier New"/>
              </a:rPr>
              <a:t>(</a:t>
            </a:r>
            <a:r>
              <a:rPr lang="en-US" sz="1500" dirty="0" err="1">
                <a:solidFill>
                  <a:srgbClr val="2D961E"/>
                </a:solidFill>
                <a:latin typeface="Courier New"/>
                <a:cs typeface="Courier New"/>
              </a:rPr>
              <a:t>int</a:t>
            </a:r>
            <a:r>
              <a:rPr lang="en-US" sz="1500" dirty="0">
                <a:solidFill>
                  <a:srgbClr val="000000"/>
                </a:solidFill>
                <a:latin typeface="Courier New"/>
                <a:cs typeface="Courier New"/>
              </a:rPr>
              <a:t> </a:t>
            </a:r>
            <a:r>
              <a:rPr lang="en-US" sz="1500" dirty="0" err="1">
                <a:solidFill>
                  <a:srgbClr val="C1651C"/>
                </a:solidFill>
                <a:latin typeface="Courier New"/>
                <a:cs typeface="Courier New"/>
              </a:rPr>
              <a:t>argc</a:t>
            </a:r>
            <a:r>
              <a:rPr lang="en-US" sz="1500" dirty="0">
                <a:solidFill>
                  <a:srgbClr val="000000"/>
                </a:solidFill>
                <a:latin typeface="Courier New"/>
                <a:cs typeface="Courier New"/>
              </a:rPr>
              <a:t>, </a:t>
            </a:r>
            <a:r>
              <a:rPr lang="en-US" sz="1500" dirty="0">
                <a:solidFill>
                  <a:srgbClr val="2D961E"/>
                </a:solidFill>
                <a:latin typeface="Courier New"/>
                <a:cs typeface="Courier New"/>
              </a:rPr>
              <a:t>char</a:t>
            </a:r>
            <a:r>
              <a:rPr lang="en-US" sz="1500" dirty="0">
                <a:solidFill>
                  <a:srgbClr val="000000"/>
                </a:solidFill>
                <a:latin typeface="Courier New"/>
                <a:cs typeface="Courier New"/>
              </a:rPr>
              <a:t> **</a:t>
            </a:r>
            <a:r>
              <a:rPr lang="en-US" sz="1500" dirty="0" err="1">
                <a:solidFill>
                  <a:srgbClr val="C1651C"/>
                </a:solidFill>
                <a:latin typeface="Courier New"/>
                <a:cs typeface="Courier New"/>
              </a:rPr>
              <a:t>argv</a:t>
            </a:r>
            <a:r>
              <a:rPr lang="en-US" sz="1500" dirty="0">
                <a:solidFill>
                  <a:srgbClr val="000000"/>
                </a:solidFill>
                <a:latin typeface="Courier New"/>
                <a:cs typeface="Courier New"/>
              </a:rPr>
              <a:t>) {</a:t>
            </a:r>
          </a:p>
          <a:p>
            <a:r>
              <a:rPr lang="en-US" sz="1500" dirty="0">
                <a:solidFill>
                  <a:srgbClr val="000000"/>
                </a:solidFill>
                <a:latin typeface="Courier New"/>
                <a:cs typeface="Courier New"/>
              </a:rPr>
              <a:t>    </a:t>
            </a:r>
            <a:r>
              <a:rPr lang="en-US" sz="1500" dirty="0" err="1">
                <a:solidFill>
                  <a:srgbClr val="2D961E"/>
                </a:solidFill>
                <a:latin typeface="Courier New"/>
                <a:cs typeface="Courier New"/>
              </a:rPr>
              <a:t>sigset_t</a:t>
            </a:r>
            <a:r>
              <a:rPr lang="en-US" sz="1500" dirty="0">
                <a:solidFill>
                  <a:srgbClr val="000000"/>
                </a:solidFill>
                <a:latin typeface="Courier New"/>
                <a:cs typeface="Courier New"/>
              </a:rPr>
              <a:t> </a:t>
            </a:r>
            <a:r>
              <a:rPr lang="en-US" sz="1500" dirty="0">
                <a:solidFill>
                  <a:srgbClr val="C1651C"/>
                </a:solidFill>
                <a:latin typeface="Courier New"/>
                <a:cs typeface="Courier New"/>
              </a:rPr>
              <a:t>mask</a:t>
            </a:r>
            <a:r>
              <a:rPr lang="en-US" sz="1500" dirty="0">
                <a:solidFill>
                  <a:srgbClr val="000000"/>
                </a:solidFill>
                <a:latin typeface="Courier New"/>
                <a:cs typeface="Courier New"/>
              </a:rPr>
              <a:t>, </a:t>
            </a:r>
            <a:r>
              <a:rPr lang="en-US" sz="1500" dirty="0" err="1">
                <a:solidFill>
                  <a:srgbClr val="C1651C"/>
                </a:solidFill>
                <a:latin typeface="Courier New"/>
                <a:cs typeface="Courier New"/>
              </a:rPr>
              <a:t>prev</a:t>
            </a:r>
            <a:r>
              <a:rPr lang="en-US" sz="1500" dirty="0">
                <a:solidFill>
                  <a:srgbClr val="000000"/>
                </a:solidFill>
                <a:latin typeface="Courier New"/>
                <a:cs typeface="Courier New"/>
              </a:rPr>
              <a:t>;</a:t>
            </a:r>
          </a:p>
          <a:p>
            <a:r>
              <a:rPr lang="en-US" sz="1500" dirty="0">
                <a:solidFill>
                  <a:srgbClr val="000000"/>
                </a:solidFill>
                <a:latin typeface="Courier New"/>
                <a:cs typeface="Courier New"/>
              </a:rPr>
              <a:t>    </a:t>
            </a:r>
            <a:r>
              <a:rPr lang="en-US" sz="1500" dirty="0" err="1">
                <a:solidFill>
                  <a:srgbClr val="000000"/>
                </a:solidFill>
                <a:latin typeface="Courier New"/>
                <a:cs typeface="Courier New"/>
              </a:rPr>
              <a:t>int</a:t>
            </a:r>
            <a:r>
              <a:rPr lang="en-US" sz="1500" dirty="0">
                <a:solidFill>
                  <a:srgbClr val="000000"/>
                </a:solidFill>
                <a:latin typeface="Courier New"/>
                <a:cs typeface="Courier New"/>
              </a:rPr>
              <a:t> n = N; /* N = 10 */</a:t>
            </a:r>
          </a:p>
          <a:p>
            <a:r>
              <a:rPr lang="en-US" sz="1500" dirty="0">
                <a:solidFill>
                  <a:srgbClr val="000000"/>
                </a:solidFill>
                <a:latin typeface="Courier New"/>
                <a:cs typeface="Courier New"/>
              </a:rPr>
              <a:t>    signal(SIGCHLD, </a:t>
            </a:r>
            <a:r>
              <a:rPr lang="en-US" sz="1500" dirty="0" err="1">
                <a:solidFill>
                  <a:srgbClr val="000000"/>
                </a:solidFill>
                <a:latin typeface="Courier New"/>
                <a:cs typeface="Courier New"/>
              </a:rPr>
              <a:t>sigchld_handler</a:t>
            </a:r>
            <a:r>
              <a:rPr lang="en-US" sz="1500" dirty="0">
                <a:solidFill>
                  <a:srgbClr val="000000"/>
                </a:solidFill>
                <a:latin typeface="Courier New"/>
                <a:cs typeface="Courier New"/>
              </a:rPr>
              <a:t>);</a:t>
            </a:r>
          </a:p>
          <a:p>
            <a:r>
              <a:rPr lang="en-US" sz="1500" dirty="0">
                <a:solidFill>
                  <a:srgbClr val="000000"/>
                </a:solidFill>
                <a:latin typeface="Courier New"/>
                <a:cs typeface="Courier New"/>
              </a:rPr>
              <a:t>    signal(SIGINT, </a:t>
            </a:r>
            <a:r>
              <a:rPr lang="en-US" sz="1500" dirty="0" err="1">
                <a:solidFill>
                  <a:srgbClr val="000000"/>
                </a:solidFill>
                <a:latin typeface="Courier New"/>
                <a:cs typeface="Courier New"/>
              </a:rPr>
              <a:t>sigint_handler</a:t>
            </a:r>
            <a:r>
              <a:rPr lang="en-US" sz="1500" dirty="0">
                <a:solidFill>
                  <a:srgbClr val="000000"/>
                </a:solidFill>
                <a:latin typeface="Courier New"/>
                <a:cs typeface="Courier New"/>
              </a:rPr>
              <a:t>);</a:t>
            </a:r>
          </a:p>
          <a:p>
            <a:r>
              <a:rPr lang="en-US" sz="1500" dirty="0">
                <a:solidFill>
                  <a:srgbClr val="000000"/>
                </a:solidFill>
                <a:latin typeface="Courier New"/>
                <a:cs typeface="Courier New"/>
              </a:rPr>
              <a:t>    </a:t>
            </a:r>
            <a:r>
              <a:rPr lang="en-US" sz="1500" dirty="0" err="1">
                <a:solidFill>
                  <a:srgbClr val="000000"/>
                </a:solidFill>
                <a:latin typeface="Courier New"/>
                <a:cs typeface="Courier New"/>
              </a:rPr>
              <a:t>sigemptyset</a:t>
            </a:r>
            <a:r>
              <a:rPr lang="en-US" sz="1500" dirty="0">
                <a:solidFill>
                  <a:srgbClr val="000000"/>
                </a:solidFill>
                <a:latin typeface="Courier New"/>
                <a:cs typeface="Courier New"/>
              </a:rPr>
              <a:t>(&amp;mask);</a:t>
            </a:r>
          </a:p>
          <a:p>
            <a:r>
              <a:rPr lang="en-US" sz="1500" dirty="0">
                <a:solidFill>
                  <a:srgbClr val="000000"/>
                </a:solidFill>
                <a:latin typeface="Courier New"/>
                <a:cs typeface="Courier New"/>
              </a:rPr>
              <a:t>    </a:t>
            </a:r>
            <a:r>
              <a:rPr lang="en-US" sz="1500" dirty="0" err="1">
                <a:solidFill>
                  <a:srgbClr val="000000"/>
                </a:solidFill>
                <a:latin typeface="Courier New"/>
                <a:cs typeface="Courier New"/>
              </a:rPr>
              <a:t>sigaddset</a:t>
            </a:r>
            <a:r>
              <a:rPr lang="en-US" sz="1500" dirty="0">
                <a:solidFill>
                  <a:srgbClr val="000000"/>
                </a:solidFill>
                <a:latin typeface="Courier New"/>
                <a:cs typeface="Courier New"/>
              </a:rPr>
              <a:t>(&amp;mask, SIGCHLD);</a:t>
            </a:r>
          </a:p>
          <a:p>
            <a:r>
              <a:rPr lang="en-US" sz="1500" dirty="0">
                <a:solidFill>
                  <a:srgbClr val="000000"/>
                </a:solidFill>
                <a:latin typeface="Courier New"/>
                <a:cs typeface="Courier New"/>
              </a:rPr>
              <a:t>    </a:t>
            </a:r>
            <a:r>
              <a:rPr lang="en-US" sz="1500" dirty="0">
                <a:solidFill>
                  <a:srgbClr val="C200FF"/>
                </a:solidFill>
                <a:latin typeface="Courier New"/>
                <a:cs typeface="Courier New"/>
              </a:rPr>
              <a:t>while</a:t>
            </a:r>
            <a:r>
              <a:rPr lang="en-US" sz="1500" dirty="0">
                <a:solidFill>
                  <a:srgbClr val="000000"/>
                </a:solidFill>
                <a:latin typeface="Courier New"/>
                <a:cs typeface="Courier New"/>
              </a:rPr>
              <a:t> (n--) {</a:t>
            </a:r>
          </a:p>
          <a:p>
            <a:r>
              <a:rPr lang="en-US" sz="1500" dirty="0">
                <a:solidFill>
                  <a:srgbClr val="000000"/>
                </a:solidFill>
                <a:latin typeface="Courier New"/>
                <a:cs typeface="Courier New"/>
              </a:rPr>
              <a:t>        </a:t>
            </a:r>
            <a:r>
              <a:rPr lang="en-US" sz="1500" dirty="0" err="1">
                <a:solidFill>
                  <a:srgbClr val="000000"/>
                </a:solidFill>
                <a:latin typeface="Courier New"/>
                <a:cs typeface="Courier New"/>
              </a:rPr>
              <a:t>sigprocmask</a:t>
            </a:r>
            <a:r>
              <a:rPr lang="en-US" sz="1500" dirty="0">
                <a:solidFill>
                  <a:srgbClr val="000000"/>
                </a:solidFill>
                <a:latin typeface="Courier New"/>
                <a:cs typeface="Courier New"/>
              </a:rPr>
              <a:t>(SIG_BLOCK, &amp;mask, &amp;</a:t>
            </a:r>
            <a:r>
              <a:rPr lang="en-US" sz="1500" dirty="0" err="1">
                <a:solidFill>
                  <a:srgbClr val="000000"/>
                </a:solidFill>
                <a:latin typeface="Courier New"/>
                <a:cs typeface="Courier New"/>
              </a:rPr>
              <a:t>prev</a:t>
            </a:r>
            <a:r>
              <a:rPr lang="en-US" sz="1500" dirty="0">
                <a:solidFill>
                  <a:srgbClr val="000000"/>
                </a:solidFill>
                <a:latin typeface="Courier New"/>
                <a:cs typeface="Courier New"/>
              </a:rPr>
              <a:t>); </a:t>
            </a:r>
            <a:r>
              <a:rPr lang="en-US" sz="1500" dirty="0">
                <a:solidFill>
                  <a:srgbClr val="CB2418"/>
                </a:solidFill>
                <a:latin typeface="Courier New"/>
                <a:cs typeface="Courier New"/>
              </a:rPr>
              <a:t>/* Block SIGCHLD */</a:t>
            </a:r>
            <a:endParaRPr lang="en-US" sz="1500" dirty="0">
              <a:solidFill>
                <a:srgbClr val="000000"/>
              </a:solidFill>
              <a:latin typeface="Courier New"/>
              <a:cs typeface="Courier New"/>
            </a:endParaRPr>
          </a:p>
          <a:p>
            <a:r>
              <a:rPr lang="en-US" sz="1500" dirty="0">
                <a:solidFill>
                  <a:srgbClr val="000000"/>
                </a:solidFill>
                <a:latin typeface="Courier New"/>
                <a:cs typeface="Courier New"/>
              </a:rPr>
              <a:t>        </a:t>
            </a:r>
            <a:r>
              <a:rPr lang="en-US" sz="1500" dirty="0">
                <a:solidFill>
                  <a:srgbClr val="C200FF"/>
                </a:solidFill>
                <a:latin typeface="Courier New"/>
                <a:cs typeface="Courier New"/>
              </a:rPr>
              <a:t>if</a:t>
            </a:r>
            <a:r>
              <a:rPr lang="en-US" sz="1500" dirty="0">
                <a:solidFill>
                  <a:srgbClr val="000000"/>
                </a:solidFill>
                <a:latin typeface="Courier New"/>
                <a:cs typeface="Courier New"/>
              </a:rPr>
              <a:t> (fork() == 0) </a:t>
            </a:r>
            <a:r>
              <a:rPr lang="en-US" sz="1500" dirty="0">
                <a:solidFill>
                  <a:srgbClr val="CB2418"/>
                </a:solidFill>
                <a:latin typeface="Courier New"/>
                <a:cs typeface="Courier New"/>
              </a:rPr>
              <a:t>/* Child */</a:t>
            </a:r>
            <a:endParaRPr lang="en-US" sz="1500" dirty="0">
              <a:solidFill>
                <a:srgbClr val="000000"/>
              </a:solidFill>
              <a:latin typeface="Courier New"/>
              <a:cs typeface="Courier New"/>
            </a:endParaRPr>
          </a:p>
          <a:p>
            <a:r>
              <a:rPr lang="en-US" sz="1500" dirty="0">
                <a:solidFill>
                  <a:srgbClr val="000000"/>
                </a:solidFill>
                <a:latin typeface="Courier New"/>
                <a:cs typeface="Courier New"/>
              </a:rPr>
              <a:t>            exit(0);</a:t>
            </a:r>
          </a:p>
          <a:p>
            <a:r>
              <a:rPr lang="en-US" sz="1500" dirty="0">
                <a:solidFill>
                  <a:srgbClr val="000000"/>
                </a:solidFill>
                <a:latin typeface="Courier New"/>
                <a:cs typeface="Courier New"/>
              </a:rPr>
              <a:t> </a:t>
            </a:r>
          </a:p>
          <a:p>
            <a:r>
              <a:rPr lang="en-US" sz="1500" dirty="0">
                <a:solidFill>
                  <a:srgbClr val="000000"/>
                </a:solidFill>
                <a:latin typeface="Courier New"/>
                <a:cs typeface="Courier New"/>
              </a:rPr>
              <a:t>       </a:t>
            </a:r>
            <a:r>
              <a:rPr lang="en-US" sz="1500" dirty="0">
                <a:solidFill>
                  <a:srgbClr val="CB2418"/>
                </a:solidFill>
                <a:latin typeface="Courier New"/>
                <a:cs typeface="Courier New"/>
              </a:rPr>
              <a:t>/* Wait for SIGCHLD to be received */</a:t>
            </a:r>
            <a:endParaRPr lang="en-US" sz="1500" dirty="0">
              <a:solidFill>
                <a:srgbClr val="000000"/>
              </a:solidFill>
              <a:latin typeface="Courier New"/>
              <a:cs typeface="Courier New"/>
            </a:endParaRPr>
          </a:p>
          <a:p>
            <a:r>
              <a:rPr lang="fi-FI" sz="1500" dirty="0">
                <a:solidFill>
                  <a:srgbClr val="000000"/>
                </a:solidFill>
                <a:latin typeface="Courier New"/>
                <a:cs typeface="Courier New"/>
              </a:rPr>
              <a:t>        </a:t>
            </a:r>
            <a:r>
              <a:rPr lang="fi-FI" sz="1500" dirty="0" err="1">
                <a:solidFill>
                  <a:srgbClr val="000000"/>
                </a:solidFill>
                <a:latin typeface="Courier New"/>
                <a:cs typeface="Courier New"/>
              </a:rPr>
              <a:t>pid</a:t>
            </a:r>
            <a:r>
              <a:rPr lang="fi-FI" sz="1500" dirty="0">
                <a:solidFill>
                  <a:srgbClr val="000000"/>
                </a:solidFill>
                <a:latin typeface="Courier New"/>
                <a:cs typeface="Courier New"/>
              </a:rPr>
              <a:t> = 0;</a:t>
            </a:r>
          </a:p>
          <a:p>
            <a:r>
              <a:rPr lang="en-US" sz="1500" dirty="0">
                <a:solidFill>
                  <a:srgbClr val="000000"/>
                </a:solidFill>
                <a:latin typeface="Courier New"/>
                <a:cs typeface="Courier New"/>
              </a:rPr>
              <a:t>        </a:t>
            </a:r>
            <a:r>
              <a:rPr lang="en-US" sz="1500" dirty="0">
                <a:solidFill>
                  <a:srgbClr val="C200FF"/>
                </a:solidFill>
                <a:latin typeface="Courier New"/>
                <a:cs typeface="Courier New"/>
              </a:rPr>
              <a:t>while</a:t>
            </a:r>
            <a:r>
              <a:rPr lang="en-US" sz="1500" dirty="0">
                <a:solidFill>
                  <a:srgbClr val="000000"/>
                </a:solidFill>
                <a:latin typeface="Courier New"/>
                <a:cs typeface="Courier New"/>
              </a:rPr>
              <a:t> (!</a:t>
            </a:r>
            <a:r>
              <a:rPr lang="en-US" sz="1500" dirty="0" err="1">
                <a:solidFill>
                  <a:srgbClr val="000000"/>
                </a:solidFill>
                <a:latin typeface="Courier New"/>
                <a:cs typeface="Courier New"/>
              </a:rPr>
              <a:t>pid</a:t>
            </a:r>
            <a:r>
              <a:rPr lang="en-US" sz="1500" dirty="0">
                <a:solidFill>
                  <a:srgbClr val="000000"/>
                </a:solidFill>
                <a:latin typeface="Courier New"/>
                <a:cs typeface="Courier New"/>
              </a:rPr>
              <a:t>)</a:t>
            </a:r>
          </a:p>
          <a:p>
            <a:r>
              <a:rPr lang="de-DE" sz="1500" dirty="0">
                <a:solidFill>
                  <a:srgbClr val="000000"/>
                </a:solidFill>
                <a:latin typeface="Courier New"/>
                <a:cs typeface="Courier New"/>
              </a:rPr>
              <a:t>            </a:t>
            </a:r>
            <a:r>
              <a:rPr lang="de-DE" sz="1500" dirty="0" err="1">
                <a:solidFill>
                  <a:srgbClr val="000000"/>
                </a:solidFill>
                <a:latin typeface="Courier New"/>
                <a:cs typeface="Courier New"/>
              </a:rPr>
              <a:t>sigsuspend</a:t>
            </a:r>
            <a:r>
              <a:rPr lang="de-DE" sz="1500" dirty="0">
                <a:solidFill>
                  <a:srgbClr val="000000"/>
                </a:solidFill>
                <a:latin typeface="Courier New"/>
                <a:cs typeface="Courier New"/>
              </a:rPr>
              <a:t>(&amp;</a:t>
            </a:r>
            <a:r>
              <a:rPr lang="de-DE" sz="1500" dirty="0" err="1">
                <a:solidFill>
                  <a:srgbClr val="000000"/>
                </a:solidFill>
                <a:latin typeface="Courier New"/>
                <a:cs typeface="Courier New"/>
              </a:rPr>
              <a:t>prev</a:t>
            </a:r>
            <a:r>
              <a:rPr lang="de-DE" sz="1500" dirty="0">
                <a:solidFill>
                  <a:srgbClr val="000000"/>
                </a:solidFill>
                <a:latin typeface="Courier New"/>
                <a:cs typeface="Courier New"/>
              </a:rPr>
              <a:t>);</a:t>
            </a:r>
          </a:p>
          <a:p>
            <a:r>
              <a:rPr lang="de-DE" sz="1500" dirty="0">
                <a:solidFill>
                  <a:srgbClr val="000000"/>
                </a:solidFill>
                <a:latin typeface="Courier New"/>
                <a:cs typeface="Courier New"/>
              </a:rPr>
              <a:t>       </a:t>
            </a:r>
            <a:r>
              <a:rPr lang="de-DE" sz="1500" dirty="0">
                <a:solidFill>
                  <a:srgbClr val="CB2418"/>
                </a:solidFill>
                <a:latin typeface="Courier New"/>
                <a:cs typeface="Courier New"/>
              </a:rPr>
              <a:t>/* </a:t>
            </a:r>
            <a:r>
              <a:rPr lang="de-DE" sz="1500" dirty="0" err="1">
                <a:solidFill>
                  <a:srgbClr val="CB2418"/>
                </a:solidFill>
                <a:latin typeface="Courier New"/>
                <a:cs typeface="Courier New"/>
              </a:rPr>
              <a:t>Optionally</a:t>
            </a:r>
            <a:r>
              <a:rPr lang="de-DE" sz="1500" dirty="0">
                <a:solidFill>
                  <a:srgbClr val="CB2418"/>
                </a:solidFill>
                <a:latin typeface="Courier New"/>
                <a:cs typeface="Courier New"/>
              </a:rPr>
              <a:t> </a:t>
            </a:r>
            <a:r>
              <a:rPr lang="de-DE" sz="1500" dirty="0" err="1">
                <a:solidFill>
                  <a:srgbClr val="CB2418"/>
                </a:solidFill>
                <a:latin typeface="Courier New"/>
                <a:cs typeface="Courier New"/>
              </a:rPr>
              <a:t>unblock</a:t>
            </a:r>
            <a:r>
              <a:rPr lang="de-DE" sz="1500" dirty="0">
                <a:solidFill>
                  <a:srgbClr val="CB2418"/>
                </a:solidFill>
                <a:latin typeface="Courier New"/>
                <a:cs typeface="Courier New"/>
              </a:rPr>
              <a:t> SIGCHLD */</a:t>
            </a:r>
            <a:endParaRPr lang="de-DE" sz="1500" dirty="0">
              <a:solidFill>
                <a:srgbClr val="000000"/>
              </a:solidFill>
              <a:latin typeface="Courier New"/>
              <a:cs typeface="Courier New"/>
            </a:endParaRPr>
          </a:p>
          <a:p>
            <a:r>
              <a:rPr lang="de-DE" sz="1500" dirty="0">
                <a:solidFill>
                  <a:srgbClr val="000000"/>
                </a:solidFill>
                <a:latin typeface="Courier New"/>
                <a:cs typeface="Courier New"/>
              </a:rPr>
              <a:t>        </a:t>
            </a:r>
            <a:r>
              <a:rPr lang="de-DE" sz="1500" dirty="0" err="1">
                <a:solidFill>
                  <a:srgbClr val="000000"/>
                </a:solidFill>
                <a:latin typeface="Courier New"/>
                <a:cs typeface="Courier New"/>
              </a:rPr>
              <a:t>sigprocmask</a:t>
            </a:r>
            <a:r>
              <a:rPr lang="de-DE" sz="1500" dirty="0">
                <a:solidFill>
                  <a:srgbClr val="000000"/>
                </a:solidFill>
                <a:latin typeface="Courier New"/>
                <a:cs typeface="Courier New"/>
              </a:rPr>
              <a:t>(SIG_SETMASK, &amp;</a:t>
            </a:r>
            <a:r>
              <a:rPr lang="de-DE" sz="1500" dirty="0" err="1">
                <a:solidFill>
                  <a:srgbClr val="000000"/>
                </a:solidFill>
                <a:latin typeface="Courier New"/>
                <a:cs typeface="Courier New"/>
              </a:rPr>
              <a:t>prev</a:t>
            </a:r>
            <a:r>
              <a:rPr lang="de-DE" sz="1500" dirty="0">
                <a:solidFill>
                  <a:srgbClr val="000000"/>
                </a:solidFill>
                <a:latin typeface="Courier New"/>
                <a:cs typeface="Courier New"/>
              </a:rPr>
              <a:t>, </a:t>
            </a:r>
            <a:r>
              <a:rPr lang="de-DE" sz="1500" dirty="0">
                <a:solidFill>
                  <a:srgbClr val="2C9290"/>
                </a:solidFill>
                <a:latin typeface="Courier New"/>
                <a:cs typeface="Courier New"/>
              </a:rPr>
              <a:t>NULL</a:t>
            </a:r>
            <a:r>
              <a:rPr lang="de-DE" sz="1500" dirty="0">
                <a:solidFill>
                  <a:srgbClr val="000000"/>
                </a:solidFill>
                <a:latin typeface="Courier New"/>
                <a:cs typeface="Courier New"/>
              </a:rPr>
              <a:t>);</a:t>
            </a:r>
          </a:p>
          <a:p>
            <a:r>
              <a:rPr lang="de-DE" sz="1500" dirty="0">
                <a:solidFill>
                  <a:srgbClr val="000000"/>
                </a:solidFill>
                <a:latin typeface="Courier New"/>
                <a:cs typeface="Courier New"/>
              </a:rPr>
              <a:t>	</a:t>
            </a:r>
            <a:r>
              <a:rPr lang="de-DE" sz="1500" dirty="0">
                <a:solidFill>
                  <a:srgbClr val="CB2418"/>
                </a:solidFill>
                <a:latin typeface="Courier New"/>
                <a:cs typeface="Courier New"/>
              </a:rPr>
              <a:t>/* Do </a:t>
            </a:r>
            <a:r>
              <a:rPr lang="de-DE" sz="1500" dirty="0" err="1">
                <a:solidFill>
                  <a:srgbClr val="CB2418"/>
                </a:solidFill>
                <a:latin typeface="Courier New"/>
                <a:cs typeface="Courier New"/>
              </a:rPr>
              <a:t>some</a:t>
            </a:r>
            <a:r>
              <a:rPr lang="de-DE" sz="1500" dirty="0">
                <a:solidFill>
                  <a:srgbClr val="CB2418"/>
                </a:solidFill>
                <a:latin typeface="Courier New"/>
                <a:cs typeface="Courier New"/>
              </a:rPr>
              <a:t> </a:t>
            </a:r>
            <a:r>
              <a:rPr lang="de-DE" sz="1500" dirty="0" err="1">
                <a:solidFill>
                  <a:srgbClr val="CB2418"/>
                </a:solidFill>
                <a:latin typeface="Courier New"/>
                <a:cs typeface="Courier New"/>
              </a:rPr>
              <a:t>work</a:t>
            </a:r>
            <a:r>
              <a:rPr lang="de-DE" sz="1500" dirty="0">
                <a:solidFill>
                  <a:srgbClr val="CB2418"/>
                </a:solidFill>
                <a:latin typeface="Courier New"/>
                <a:cs typeface="Courier New"/>
              </a:rPr>
              <a:t> after </a:t>
            </a:r>
            <a:r>
              <a:rPr lang="de-DE" sz="1500" dirty="0" err="1">
                <a:solidFill>
                  <a:srgbClr val="CB2418"/>
                </a:solidFill>
                <a:latin typeface="Courier New"/>
                <a:cs typeface="Courier New"/>
              </a:rPr>
              <a:t>receiving</a:t>
            </a:r>
            <a:r>
              <a:rPr lang="de-DE" sz="1500" dirty="0">
                <a:solidFill>
                  <a:srgbClr val="CB2418"/>
                </a:solidFill>
                <a:latin typeface="Courier New"/>
                <a:cs typeface="Courier New"/>
              </a:rPr>
              <a:t> SIGCHLD */</a:t>
            </a:r>
            <a:endParaRPr lang="de-DE" sz="1500" dirty="0">
              <a:solidFill>
                <a:srgbClr val="000000"/>
              </a:solidFill>
              <a:latin typeface="Courier New"/>
              <a:cs typeface="Courier New"/>
            </a:endParaRPr>
          </a:p>
          <a:p>
            <a:r>
              <a:rPr lang="ro-RO" sz="1500" dirty="0">
                <a:solidFill>
                  <a:srgbClr val="000000"/>
                </a:solidFill>
                <a:latin typeface="Courier New"/>
                <a:cs typeface="Courier New"/>
              </a:rPr>
              <a:t>        printf(</a:t>
            </a:r>
            <a:r>
              <a:rPr lang="ro-RO" sz="1500" dirty="0">
                <a:solidFill>
                  <a:srgbClr val="9D206F"/>
                </a:solidFill>
                <a:latin typeface="Courier New"/>
                <a:cs typeface="Courier New"/>
              </a:rPr>
              <a:t>"."</a:t>
            </a:r>
            <a:r>
              <a:rPr lang="ro-RO" sz="1500" dirty="0">
                <a:solidFill>
                  <a:srgbClr val="000000"/>
                </a:solidFill>
                <a:latin typeface="Courier New"/>
                <a:cs typeface="Courier New"/>
              </a:rPr>
              <a:t>);</a:t>
            </a:r>
          </a:p>
          <a:p>
            <a:r>
              <a:rPr lang="ro-RO" sz="1500" dirty="0">
                <a:solidFill>
                  <a:srgbClr val="000000"/>
                </a:solidFill>
                <a:latin typeface="Courier New"/>
                <a:cs typeface="Courier New"/>
              </a:rPr>
              <a:t>    }</a:t>
            </a:r>
          </a:p>
          <a:p>
            <a:r>
              <a:rPr lang="ro-RO" sz="1500" dirty="0">
                <a:solidFill>
                  <a:srgbClr val="000000"/>
                </a:solidFill>
                <a:latin typeface="Courier New"/>
                <a:cs typeface="Courier New"/>
              </a:rPr>
              <a:t>    printf(</a:t>
            </a:r>
            <a:r>
              <a:rPr lang="ro-RO" sz="1500" dirty="0">
                <a:solidFill>
                  <a:srgbClr val="9D206F"/>
                </a:solidFill>
                <a:latin typeface="Courier New"/>
                <a:cs typeface="Courier New"/>
              </a:rPr>
              <a:t>"\n"</a:t>
            </a:r>
            <a:r>
              <a:rPr lang="ro-RO" sz="1500" dirty="0">
                <a:solidFill>
                  <a:srgbClr val="000000"/>
                </a:solidFill>
                <a:latin typeface="Courier New"/>
                <a:cs typeface="Courier New"/>
              </a:rPr>
              <a:t>);</a:t>
            </a:r>
          </a:p>
          <a:p>
            <a:r>
              <a:rPr lang="ro-RO" sz="1500" dirty="0">
                <a:solidFill>
                  <a:srgbClr val="000000"/>
                </a:solidFill>
                <a:latin typeface="Courier New"/>
                <a:cs typeface="Courier New"/>
              </a:rPr>
              <a:t>    exit(0);</a:t>
            </a:r>
          </a:p>
          <a:p>
            <a:r>
              <a:rPr lang="ro-RO" sz="1500" dirty="0">
                <a:solidFill>
                  <a:srgbClr val="000000"/>
                </a:solidFill>
                <a:latin typeface="Courier New"/>
                <a:cs typeface="Courier New"/>
              </a:rPr>
              <a:t>}</a:t>
            </a:r>
          </a:p>
        </p:txBody>
      </p:sp>
      <p:sp>
        <p:nvSpPr>
          <p:cNvPr id="4" name="TextBox 3"/>
          <p:cNvSpPr txBox="1"/>
          <p:nvPr/>
        </p:nvSpPr>
        <p:spPr>
          <a:xfrm>
            <a:off x="7366013" y="6400800"/>
            <a:ext cx="1396987" cy="369332"/>
          </a:xfrm>
          <a:prstGeom prst="rect">
            <a:avLst/>
          </a:prstGeom>
          <a:noFill/>
        </p:spPr>
        <p:txBody>
          <a:bodyPr wrap="none" rtlCol="0">
            <a:spAutoFit/>
          </a:bodyPr>
          <a:lstStyle/>
          <a:p>
            <a:r>
              <a:rPr lang="en-US" sz="1800" dirty="0" err="1">
                <a:solidFill>
                  <a:srgbClr val="7F7F7F"/>
                </a:solidFill>
                <a:latin typeface="Calibri" pitchFamily="34" charset="0"/>
              </a:rPr>
              <a:t>sigsuspend.c</a:t>
            </a:r>
            <a:endParaRPr lang="en-US" sz="1800" dirty="0">
              <a:solidFill>
                <a:srgbClr val="7F7F7F"/>
              </a:solidFill>
              <a:latin typeface="Calibri" pitchFamily="34" charset="0"/>
            </a:endParaRPr>
          </a:p>
        </p:txBody>
      </p:sp>
    </p:spTree>
    <p:extLst>
      <p:ext uri="{BB962C8B-B14F-4D97-AF65-F5344CB8AC3E}">
        <p14:creationId xmlns:p14="http://schemas.microsoft.com/office/powerpoint/2010/main" val="97792901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Today</a:t>
            </a:r>
          </a:p>
        </p:txBody>
      </p:sp>
      <p:sp>
        <p:nvSpPr>
          <p:cNvPr id="3" name="Content Placeholder 2"/>
          <p:cNvSpPr>
            <a:spLocks noGrp="1"/>
          </p:cNvSpPr>
          <p:nvPr>
            <p:ph idx="1"/>
          </p:nvPr>
        </p:nvSpPr>
        <p:spPr/>
        <p:txBody>
          <a:bodyPr/>
          <a:lstStyle/>
          <a:p>
            <a:r>
              <a:rPr lang="en-US" dirty="0">
                <a:solidFill>
                  <a:schemeClr val="tx1">
                    <a:lumMod val="50000"/>
                    <a:lumOff val="50000"/>
                  </a:schemeClr>
                </a:solidFill>
              </a:rPr>
              <a:t>Shells</a:t>
            </a:r>
          </a:p>
          <a:p>
            <a:r>
              <a:rPr lang="en-US" dirty="0">
                <a:solidFill>
                  <a:schemeClr val="tx1">
                    <a:lumMod val="50000"/>
                    <a:lumOff val="50000"/>
                  </a:schemeClr>
                </a:solidFill>
              </a:rPr>
              <a:t>Signals</a:t>
            </a:r>
          </a:p>
          <a:p>
            <a:r>
              <a:rPr lang="en-US" dirty="0"/>
              <a:t>Portable signal handling</a:t>
            </a:r>
          </a:p>
          <a:p>
            <a:pPr lvl="1"/>
            <a:r>
              <a:rPr lang="en-US" dirty="0"/>
              <a:t>Consult textbook</a:t>
            </a:r>
          </a:p>
          <a:p>
            <a:r>
              <a:rPr lang="en-US" dirty="0"/>
              <a:t>Nonlocal jumps</a:t>
            </a:r>
          </a:p>
          <a:p>
            <a:pPr lvl="1"/>
            <a:r>
              <a:rPr lang="en-US" dirty="0"/>
              <a:t>Consult your textbook and additional slides</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5554" name="Rectangle 2"/>
          <p:cNvSpPr>
            <a:spLocks noGrp="1" noChangeArrowheads="1"/>
          </p:cNvSpPr>
          <p:nvPr>
            <p:ph type="title"/>
          </p:nvPr>
        </p:nvSpPr>
        <p:spPr>
          <a:xfrm>
            <a:off x="457200" y="493713"/>
            <a:ext cx="2209800" cy="573087"/>
          </a:xfrm>
        </p:spPr>
        <p:txBody>
          <a:bodyPr/>
          <a:lstStyle/>
          <a:p>
            <a:r>
              <a:rPr lang="en-US"/>
              <a:t>Summary</a:t>
            </a:r>
          </a:p>
        </p:txBody>
      </p:sp>
      <p:sp>
        <p:nvSpPr>
          <p:cNvPr id="535555" name="Rectangle 3"/>
          <p:cNvSpPr>
            <a:spLocks noGrp="1" noChangeArrowheads="1"/>
          </p:cNvSpPr>
          <p:nvPr>
            <p:ph type="body" idx="1"/>
          </p:nvPr>
        </p:nvSpPr>
        <p:spPr>
          <a:xfrm>
            <a:off x="457200" y="1200150"/>
            <a:ext cx="7896225" cy="4972050"/>
          </a:xfrm>
        </p:spPr>
        <p:txBody>
          <a:bodyPr/>
          <a:lstStyle/>
          <a:p>
            <a:r>
              <a:rPr lang="en-US" dirty="0"/>
              <a:t>Signals provide process-level exception handling</a:t>
            </a:r>
          </a:p>
          <a:p>
            <a:pPr lvl="1"/>
            <a:r>
              <a:rPr lang="en-US" dirty="0"/>
              <a:t>Can generate from user programs</a:t>
            </a:r>
            <a:endParaRPr lang="en-US" dirty="0">
              <a:latin typeface="Courier New" pitchFamily="49" charset="0"/>
            </a:endParaRPr>
          </a:p>
          <a:p>
            <a:pPr lvl="1"/>
            <a:r>
              <a:rPr lang="en-US" dirty="0"/>
              <a:t>Can define effect by declaring signal handler</a:t>
            </a:r>
          </a:p>
          <a:p>
            <a:pPr lvl="1"/>
            <a:r>
              <a:rPr lang="en-US" dirty="0"/>
              <a:t>Be very careful when writing signal handlers</a:t>
            </a:r>
          </a:p>
          <a:p>
            <a:endParaRPr lang="en-US" dirty="0"/>
          </a:p>
          <a:p>
            <a:r>
              <a:rPr lang="en-US" dirty="0"/>
              <a:t>Nonlocal jumps provide exceptional control flow within process</a:t>
            </a:r>
          </a:p>
          <a:p>
            <a:pPr lvl="1"/>
            <a:r>
              <a:rPr lang="en-US" dirty="0"/>
              <a:t>Within constraints of stack discipline </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Additional slides</a:t>
            </a: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27016662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9410" name="Rectangle 2"/>
          <p:cNvSpPr>
            <a:spLocks noGrp="1" noChangeArrowheads="1"/>
          </p:cNvSpPr>
          <p:nvPr>
            <p:ph type="title"/>
          </p:nvPr>
        </p:nvSpPr>
        <p:spPr>
          <a:xfrm>
            <a:off x="457200" y="381000"/>
            <a:ext cx="8534400" cy="914400"/>
          </a:xfrm>
        </p:spPr>
        <p:txBody>
          <a:bodyPr/>
          <a:lstStyle/>
          <a:p>
            <a:r>
              <a:rPr lang="en-US"/>
              <a:t>Nonlocal Jumps: </a:t>
            </a:r>
            <a:r>
              <a:rPr lang="en-US">
                <a:latin typeface="Courier New" pitchFamily="49" charset="0"/>
              </a:rPr>
              <a:t>setjmp/longjmp</a:t>
            </a:r>
          </a:p>
        </p:txBody>
      </p:sp>
      <p:sp>
        <p:nvSpPr>
          <p:cNvPr id="529411" name="Rectangle 3"/>
          <p:cNvSpPr>
            <a:spLocks noGrp="1" noChangeArrowheads="1"/>
          </p:cNvSpPr>
          <p:nvPr>
            <p:ph type="body" idx="1"/>
          </p:nvPr>
        </p:nvSpPr>
        <p:spPr>
          <a:xfrm>
            <a:off x="455613" y="1444625"/>
            <a:ext cx="8307387" cy="4498975"/>
          </a:xfrm>
        </p:spPr>
        <p:txBody>
          <a:bodyPr/>
          <a:lstStyle/>
          <a:p>
            <a:pPr>
              <a:lnSpc>
                <a:spcPct val="85000"/>
              </a:lnSpc>
            </a:pPr>
            <a:r>
              <a:rPr lang="en-US" dirty="0"/>
              <a:t>Powerful (but dangerous) user-level mechanism for transferring control to an arbitrary location</a:t>
            </a:r>
          </a:p>
          <a:p>
            <a:pPr lvl="1">
              <a:lnSpc>
                <a:spcPct val="90000"/>
              </a:lnSpc>
            </a:pPr>
            <a:r>
              <a:rPr lang="en-US" dirty="0"/>
              <a:t>Controlled to way to break the procedure call / return discipline</a:t>
            </a:r>
          </a:p>
          <a:p>
            <a:pPr lvl="1">
              <a:lnSpc>
                <a:spcPct val="90000"/>
              </a:lnSpc>
            </a:pPr>
            <a:r>
              <a:rPr lang="en-US" dirty="0"/>
              <a:t>Useful for error recovery and signal handling</a:t>
            </a:r>
          </a:p>
          <a:p>
            <a:pPr>
              <a:lnSpc>
                <a:spcPct val="85000"/>
              </a:lnSpc>
            </a:pPr>
            <a:endParaRPr lang="en-US" sz="2000" dirty="0"/>
          </a:p>
          <a:p>
            <a:pPr>
              <a:lnSpc>
                <a:spcPct val="85000"/>
              </a:lnSpc>
            </a:pPr>
            <a:r>
              <a:rPr lang="en-US" dirty="0" err="1">
                <a:latin typeface="Courier New" pitchFamily="49" charset="0"/>
              </a:rPr>
              <a:t>int</a:t>
            </a:r>
            <a:r>
              <a:rPr lang="en-US" dirty="0">
                <a:latin typeface="Courier New" pitchFamily="49" charset="0"/>
              </a:rPr>
              <a:t> </a:t>
            </a:r>
            <a:r>
              <a:rPr lang="en-US" dirty="0" err="1">
                <a:latin typeface="Courier New" pitchFamily="49" charset="0"/>
              </a:rPr>
              <a:t>setjmp</a:t>
            </a:r>
            <a:r>
              <a:rPr lang="en-US" dirty="0">
                <a:latin typeface="Courier New" pitchFamily="49" charset="0"/>
              </a:rPr>
              <a:t>(</a:t>
            </a:r>
            <a:r>
              <a:rPr lang="en-US" dirty="0" err="1">
                <a:latin typeface="Courier New" pitchFamily="49" charset="0"/>
              </a:rPr>
              <a:t>jmp_buf</a:t>
            </a:r>
            <a:r>
              <a:rPr lang="en-US" dirty="0">
                <a:latin typeface="Courier New" pitchFamily="49" charset="0"/>
              </a:rPr>
              <a:t> j)</a:t>
            </a:r>
          </a:p>
          <a:p>
            <a:pPr lvl="1">
              <a:lnSpc>
                <a:spcPct val="90000"/>
              </a:lnSpc>
            </a:pPr>
            <a:r>
              <a:rPr lang="en-US" dirty="0"/>
              <a:t>Must be called before </a:t>
            </a:r>
            <a:r>
              <a:rPr lang="en-US" dirty="0" err="1"/>
              <a:t>longjmp</a:t>
            </a:r>
            <a:endParaRPr lang="en-US" dirty="0"/>
          </a:p>
          <a:p>
            <a:pPr lvl="1">
              <a:lnSpc>
                <a:spcPct val="90000"/>
              </a:lnSpc>
            </a:pPr>
            <a:r>
              <a:rPr lang="en-US" dirty="0"/>
              <a:t>Identifies a return site for a subsequent </a:t>
            </a:r>
            <a:r>
              <a:rPr lang="en-US" dirty="0" err="1"/>
              <a:t>longjmp</a:t>
            </a:r>
            <a:endParaRPr lang="en-US" dirty="0"/>
          </a:p>
          <a:p>
            <a:pPr lvl="1">
              <a:lnSpc>
                <a:spcPct val="90000"/>
              </a:lnSpc>
            </a:pPr>
            <a:r>
              <a:rPr lang="en-US" dirty="0"/>
              <a:t>Called </a:t>
            </a:r>
            <a:r>
              <a:rPr lang="en-US" b="1" dirty="0">
                <a:solidFill>
                  <a:srgbClr val="FF0000"/>
                </a:solidFill>
              </a:rPr>
              <a:t>once</a:t>
            </a:r>
            <a:r>
              <a:rPr lang="en-US" dirty="0"/>
              <a:t>, returns </a:t>
            </a:r>
            <a:r>
              <a:rPr lang="en-US" b="1" dirty="0">
                <a:solidFill>
                  <a:srgbClr val="FF0000"/>
                </a:solidFill>
              </a:rPr>
              <a:t>one or more </a:t>
            </a:r>
            <a:r>
              <a:rPr lang="en-US" dirty="0"/>
              <a:t>times</a:t>
            </a:r>
          </a:p>
          <a:p>
            <a:pPr>
              <a:lnSpc>
                <a:spcPct val="85000"/>
              </a:lnSpc>
            </a:pPr>
            <a:endParaRPr lang="en-US" dirty="0"/>
          </a:p>
          <a:p>
            <a:pPr>
              <a:lnSpc>
                <a:spcPct val="85000"/>
              </a:lnSpc>
            </a:pPr>
            <a:r>
              <a:rPr lang="en-US" dirty="0"/>
              <a:t>Implementation:</a:t>
            </a:r>
          </a:p>
          <a:p>
            <a:pPr lvl="1">
              <a:lnSpc>
                <a:spcPct val="90000"/>
              </a:lnSpc>
            </a:pPr>
            <a:r>
              <a:rPr lang="en-US" dirty="0"/>
              <a:t>Remember where you are by storing  the current </a:t>
            </a:r>
            <a:r>
              <a:rPr lang="en-US" b="1" i="1" dirty="0">
                <a:solidFill>
                  <a:srgbClr val="990000"/>
                </a:solidFill>
              </a:rPr>
              <a:t>register context</a:t>
            </a:r>
            <a:r>
              <a:rPr lang="en-US" dirty="0"/>
              <a:t>, </a:t>
            </a:r>
            <a:r>
              <a:rPr lang="en-US" b="1" i="1" dirty="0">
                <a:solidFill>
                  <a:srgbClr val="990000"/>
                </a:solidFill>
              </a:rPr>
              <a:t>stack pointer</a:t>
            </a:r>
            <a:r>
              <a:rPr lang="en-US" dirty="0"/>
              <a:t>,  and</a:t>
            </a:r>
            <a:r>
              <a:rPr lang="en-US" b="1" i="1" dirty="0">
                <a:solidFill>
                  <a:srgbClr val="990000"/>
                </a:solidFill>
              </a:rPr>
              <a:t> PC value </a:t>
            </a:r>
            <a:r>
              <a:rPr lang="en-US" dirty="0"/>
              <a:t>in </a:t>
            </a:r>
            <a:r>
              <a:rPr lang="en-US" b="1" dirty="0" err="1">
                <a:latin typeface="Courier New" pitchFamily="49" charset="0"/>
                <a:cs typeface="Courier New" pitchFamily="49" charset="0"/>
              </a:rPr>
              <a:t>jmp_buf</a:t>
            </a:r>
            <a:endParaRPr lang="en-US" b="1" dirty="0">
              <a:latin typeface="Courier New" pitchFamily="49" charset="0"/>
              <a:cs typeface="Courier New" pitchFamily="49" charset="0"/>
            </a:endParaRPr>
          </a:p>
          <a:p>
            <a:pPr lvl="1">
              <a:lnSpc>
                <a:spcPct val="90000"/>
              </a:lnSpc>
            </a:pPr>
            <a:r>
              <a:rPr lang="en-US" dirty="0"/>
              <a:t>Return 0</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0434" name="Rectangle 2"/>
          <p:cNvSpPr>
            <a:spLocks noGrp="1" noChangeArrowheads="1"/>
          </p:cNvSpPr>
          <p:nvPr>
            <p:ph type="title"/>
          </p:nvPr>
        </p:nvSpPr>
        <p:spPr>
          <a:xfrm>
            <a:off x="381000" y="533400"/>
            <a:ext cx="6642100" cy="573087"/>
          </a:xfrm>
        </p:spPr>
        <p:txBody>
          <a:bodyPr/>
          <a:lstStyle/>
          <a:p>
            <a:r>
              <a:rPr lang="en-US">
                <a:latin typeface="Courier New" pitchFamily="49" charset="0"/>
              </a:rPr>
              <a:t>setjmp/longjmp</a:t>
            </a:r>
            <a:r>
              <a:rPr lang="en-US"/>
              <a:t> (cont)</a:t>
            </a:r>
          </a:p>
        </p:txBody>
      </p:sp>
      <p:sp>
        <p:nvSpPr>
          <p:cNvPr id="530435" name="Rectangle 3"/>
          <p:cNvSpPr>
            <a:spLocks noGrp="1" noChangeArrowheads="1"/>
          </p:cNvSpPr>
          <p:nvPr>
            <p:ph type="body" idx="1"/>
          </p:nvPr>
        </p:nvSpPr>
        <p:spPr>
          <a:xfrm>
            <a:off x="381000" y="1371600"/>
            <a:ext cx="8534400" cy="4425950"/>
          </a:xfrm>
        </p:spPr>
        <p:txBody>
          <a:bodyPr/>
          <a:lstStyle/>
          <a:p>
            <a:r>
              <a:rPr lang="en-US" dirty="0">
                <a:latin typeface="Courier New" pitchFamily="49" charset="0"/>
              </a:rPr>
              <a:t>void </a:t>
            </a:r>
            <a:r>
              <a:rPr lang="en-US" dirty="0" err="1">
                <a:latin typeface="Courier New" pitchFamily="49" charset="0"/>
              </a:rPr>
              <a:t>longjmp</a:t>
            </a:r>
            <a:r>
              <a:rPr lang="en-US" dirty="0">
                <a:latin typeface="Courier New" pitchFamily="49" charset="0"/>
              </a:rPr>
              <a:t>(</a:t>
            </a:r>
            <a:r>
              <a:rPr lang="en-US" dirty="0" err="1">
                <a:latin typeface="Courier New" pitchFamily="49" charset="0"/>
              </a:rPr>
              <a:t>jmp_buf</a:t>
            </a:r>
            <a:r>
              <a:rPr lang="en-US" dirty="0">
                <a:latin typeface="Courier New" pitchFamily="49" charset="0"/>
              </a:rPr>
              <a:t> j, </a:t>
            </a:r>
            <a:r>
              <a:rPr lang="en-US" dirty="0" err="1">
                <a:latin typeface="Courier New" pitchFamily="49" charset="0"/>
              </a:rPr>
              <a:t>int</a:t>
            </a:r>
            <a:r>
              <a:rPr lang="en-US" dirty="0">
                <a:latin typeface="Courier New" pitchFamily="49" charset="0"/>
              </a:rPr>
              <a:t> </a:t>
            </a:r>
            <a:r>
              <a:rPr lang="en-US" dirty="0" err="1">
                <a:latin typeface="Courier New" pitchFamily="49" charset="0"/>
              </a:rPr>
              <a:t>i</a:t>
            </a:r>
            <a:r>
              <a:rPr lang="en-US" dirty="0">
                <a:latin typeface="Courier New" pitchFamily="49" charset="0"/>
              </a:rPr>
              <a:t>)</a:t>
            </a:r>
            <a:endParaRPr lang="en-US" dirty="0"/>
          </a:p>
          <a:p>
            <a:pPr lvl="1"/>
            <a:r>
              <a:rPr lang="en-US" dirty="0"/>
              <a:t>Meaning:</a:t>
            </a:r>
          </a:p>
          <a:p>
            <a:pPr lvl="2"/>
            <a:r>
              <a:rPr lang="en-US" dirty="0"/>
              <a:t>return from the </a:t>
            </a:r>
            <a:r>
              <a:rPr lang="en-US" b="1" dirty="0" err="1">
                <a:latin typeface="Courier New" pitchFamily="49" charset="0"/>
              </a:rPr>
              <a:t>setjmp</a:t>
            </a:r>
            <a:r>
              <a:rPr lang="en-US" dirty="0"/>
              <a:t> remembered by jump buffer </a:t>
            </a:r>
            <a:r>
              <a:rPr lang="en-US" b="1" dirty="0">
                <a:latin typeface="Courier New" pitchFamily="49" charset="0"/>
              </a:rPr>
              <a:t>j</a:t>
            </a:r>
            <a:r>
              <a:rPr lang="en-US" dirty="0"/>
              <a:t> again ... </a:t>
            </a:r>
          </a:p>
          <a:p>
            <a:pPr lvl="2"/>
            <a:r>
              <a:rPr lang="en-US" dirty="0"/>
              <a:t>… this time returning</a:t>
            </a:r>
            <a:r>
              <a:rPr lang="en-US" dirty="0">
                <a:latin typeface="Courier New" pitchFamily="49" charset="0"/>
              </a:rPr>
              <a:t> </a:t>
            </a:r>
            <a:r>
              <a:rPr lang="en-US" b="1" dirty="0" err="1">
                <a:latin typeface="Courier New" pitchFamily="49" charset="0"/>
              </a:rPr>
              <a:t>i</a:t>
            </a:r>
            <a:r>
              <a:rPr lang="en-US" dirty="0"/>
              <a:t> instead of 0</a:t>
            </a:r>
          </a:p>
          <a:p>
            <a:pPr lvl="1"/>
            <a:r>
              <a:rPr lang="en-US" dirty="0"/>
              <a:t>Called after </a:t>
            </a:r>
            <a:r>
              <a:rPr lang="en-US" b="1" dirty="0" err="1">
                <a:latin typeface="Courier New" pitchFamily="49" charset="0"/>
              </a:rPr>
              <a:t>setjmp</a:t>
            </a:r>
            <a:endParaRPr lang="en-US" b="1" dirty="0">
              <a:latin typeface="Courier New" pitchFamily="49" charset="0"/>
            </a:endParaRPr>
          </a:p>
          <a:p>
            <a:pPr lvl="1"/>
            <a:r>
              <a:rPr lang="en-US" dirty="0"/>
              <a:t>Called </a:t>
            </a:r>
            <a:r>
              <a:rPr lang="en-US" b="1" dirty="0">
                <a:solidFill>
                  <a:srgbClr val="FF0000"/>
                </a:solidFill>
              </a:rPr>
              <a:t>once</a:t>
            </a:r>
            <a:r>
              <a:rPr lang="en-US" dirty="0"/>
              <a:t>, but </a:t>
            </a:r>
            <a:r>
              <a:rPr lang="en-US" b="1" dirty="0">
                <a:solidFill>
                  <a:srgbClr val="FF0000"/>
                </a:solidFill>
              </a:rPr>
              <a:t>never</a:t>
            </a:r>
            <a:r>
              <a:rPr lang="en-US" dirty="0"/>
              <a:t> returns</a:t>
            </a:r>
          </a:p>
          <a:p>
            <a:endParaRPr lang="en-US" dirty="0"/>
          </a:p>
          <a:p>
            <a:r>
              <a:rPr lang="en-US" dirty="0" err="1">
                <a:latin typeface="Courier New" pitchFamily="49" charset="0"/>
              </a:rPr>
              <a:t>longjmp</a:t>
            </a:r>
            <a:r>
              <a:rPr lang="en-US" dirty="0"/>
              <a:t> Implementation:</a:t>
            </a:r>
          </a:p>
          <a:p>
            <a:pPr lvl="1"/>
            <a:r>
              <a:rPr lang="en-US" dirty="0"/>
              <a:t>Restore register context (stack pointer, base pointer, PC value) from jump buffer </a:t>
            </a:r>
            <a:r>
              <a:rPr lang="en-US" b="1" dirty="0">
                <a:latin typeface="Courier New" pitchFamily="49" charset="0"/>
              </a:rPr>
              <a:t>j</a:t>
            </a:r>
          </a:p>
          <a:p>
            <a:pPr lvl="1"/>
            <a:r>
              <a:rPr lang="en-US" dirty="0"/>
              <a:t>Set </a:t>
            </a:r>
            <a:r>
              <a:rPr lang="en-US" b="1" dirty="0">
                <a:latin typeface="Courier New" pitchFamily="49" charset="0"/>
              </a:rPr>
              <a:t>%</a:t>
            </a:r>
            <a:r>
              <a:rPr lang="en-US" b="1" dirty="0" err="1">
                <a:latin typeface="Courier New" pitchFamily="49" charset="0"/>
              </a:rPr>
              <a:t>eax</a:t>
            </a:r>
            <a:r>
              <a:rPr lang="en-US" b="1" dirty="0"/>
              <a:t> </a:t>
            </a:r>
            <a:r>
              <a:rPr lang="en-US" dirty="0"/>
              <a:t>(the return value) to </a:t>
            </a:r>
            <a:r>
              <a:rPr lang="en-US" b="1" dirty="0" err="1">
                <a:latin typeface="Courier New" pitchFamily="49" charset="0"/>
              </a:rPr>
              <a:t>i</a:t>
            </a:r>
            <a:endParaRPr lang="en-US" b="1" dirty="0">
              <a:latin typeface="Courier New" pitchFamily="49" charset="0"/>
            </a:endParaRPr>
          </a:p>
          <a:p>
            <a:pPr lvl="1"/>
            <a:r>
              <a:rPr lang="en-US" dirty="0"/>
              <a:t>Jump to the location indicated by the PC stored in jump </a:t>
            </a:r>
            <a:r>
              <a:rPr lang="en-US" dirty="0" err="1"/>
              <a:t>buf</a:t>
            </a:r>
            <a:r>
              <a:rPr lang="en-US" dirty="0"/>
              <a:t> </a:t>
            </a:r>
            <a:r>
              <a:rPr lang="en-US" b="1" dirty="0">
                <a:latin typeface="Courier New" pitchFamily="49" charset="0"/>
              </a:rPr>
              <a:t>j</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30435">
                                            <p:txEl>
                                              <p:pRg st="7" end="7"/>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30435">
                                            <p:txEl>
                                              <p:pRg st="8" end="8"/>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30435">
                                            <p:txEl>
                                              <p:pRg st="9" end="9"/>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30435">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Today</a:t>
            </a:r>
            <a:endParaRPr lang="en-US" dirty="0"/>
          </a:p>
        </p:txBody>
      </p:sp>
      <p:sp>
        <p:nvSpPr>
          <p:cNvPr id="3" name="Content Placeholder 2"/>
          <p:cNvSpPr>
            <a:spLocks noGrp="1"/>
          </p:cNvSpPr>
          <p:nvPr>
            <p:ph idx="1"/>
          </p:nvPr>
        </p:nvSpPr>
        <p:spPr/>
        <p:txBody>
          <a:bodyPr/>
          <a:lstStyle/>
          <a:p>
            <a:r>
              <a:rPr lang="en-US" dirty="0"/>
              <a:t>Shells</a:t>
            </a:r>
          </a:p>
          <a:p>
            <a:r>
              <a:rPr lang="en-US" dirty="0">
                <a:solidFill>
                  <a:srgbClr val="7F7F7F"/>
                </a:solidFill>
              </a:rPr>
              <a:t>Signals</a:t>
            </a:r>
          </a:p>
          <a:p>
            <a:r>
              <a:rPr lang="en-US" dirty="0">
                <a:solidFill>
                  <a:srgbClr val="7F7F7F"/>
                </a:solidFill>
              </a:rPr>
              <a:t>Nonlocal jumps</a:t>
            </a: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latin typeface="Courier New"/>
                <a:cs typeface="Courier New"/>
              </a:rPr>
              <a:t>setjmp</a:t>
            </a:r>
            <a:r>
              <a:rPr lang="en-US" dirty="0"/>
              <a:t>/</a:t>
            </a:r>
            <a:r>
              <a:rPr lang="en-US" dirty="0" err="1">
                <a:latin typeface="Courier New"/>
                <a:cs typeface="Courier New"/>
              </a:rPr>
              <a:t>longjmp</a:t>
            </a:r>
            <a:r>
              <a:rPr lang="en-US" dirty="0"/>
              <a:t> Example</a:t>
            </a:r>
          </a:p>
        </p:txBody>
      </p:sp>
      <p:sp>
        <p:nvSpPr>
          <p:cNvPr id="3" name="Content Placeholder 2"/>
          <p:cNvSpPr>
            <a:spLocks noGrp="1"/>
          </p:cNvSpPr>
          <p:nvPr>
            <p:ph idx="1"/>
          </p:nvPr>
        </p:nvSpPr>
        <p:spPr>
          <a:xfrm>
            <a:off x="357018" y="1362075"/>
            <a:ext cx="7936082" cy="923925"/>
          </a:xfrm>
        </p:spPr>
        <p:txBody>
          <a:bodyPr/>
          <a:lstStyle/>
          <a:p>
            <a:r>
              <a:rPr lang="en-US" dirty="0"/>
              <a:t>Goal: return directly to original caller from a deeply-nested function</a:t>
            </a:r>
          </a:p>
        </p:txBody>
      </p:sp>
      <p:sp>
        <p:nvSpPr>
          <p:cNvPr id="4" name="Rectangle 1028"/>
          <p:cNvSpPr>
            <a:spLocks noChangeArrowheads="1"/>
          </p:cNvSpPr>
          <p:nvPr/>
        </p:nvSpPr>
        <p:spPr bwMode="auto">
          <a:xfrm>
            <a:off x="558800" y="2438400"/>
            <a:ext cx="4114800" cy="3293209"/>
          </a:xfrm>
          <a:prstGeom prst="rect">
            <a:avLst/>
          </a:prstGeom>
          <a:solidFill>
            <a:srgbClr val="F6F5BD"/>
          </a:solidFill>
          <a:ln w="3175">
            <a:solidFill>
              <a:schemeClr val="tx1"/>
            </a:solidFill>
            <a:miter lim="800000"/>
            <a:headEnd/>
            <a:tailEnd/>
          </a:ln>
          <a:effectLst/>
        </p:spPr>
        <p:txBody>
          <a:bodyPr>
            <a:spAutoFit/>
          </a:bodyPr>
          <a:lstStyle/>
          <a:p>
            <a:r>
              <a:rPr lang="en-US" sz="1600" dirty="0">
                <a:solidFill>
                  <a:srgbClr val="CB2418"/>
                </a:solidFill>
                <a:latin typeface="Courier New"/>
                <a:cs typeface="Courier New"/>
              </a:rPr>
              <a:t>/* Deeply nested function foo */</a:t>
            </a:r>
            <a:endParaRPr lang="en-US" sz="1600" dirty="0">
              <a:solidFill>
                <a:srgbClr val="000000"/>
              </a:solidFill>
              <a:latin typeface="Courier New"/>
              <a:cs typeface="Courier New"/>
            </a:endParaRPr>
          </a:p>
          <a:p>
            <a:r>
              <a:rPr lang="en-US" sz="1600" dirty="0">
                <a:solidFill>
                  <a:srgbClr val="2D961E"/>
                </a:solidFill>
                <a:latin typeface="Courier New"/>
                <a:cs typeface="Courier New"/>
              </a:rPr>
              <a:t>void</a:t>
            </a:r>
            <a:r>
              <a:rPr lang="en-US" sz="1600" dirty="0">
                <a:solidFill>
                  <a:srgbClr val="000000"/>
                </a:solidFill>
                <a:latin typeface="Courier New"/>
                <a:cs typeface="Courier New"/>
              </a:rPr>
              <a:t> </a:t>
            </a:r>
            <a:r>
              <a:rPr lang="en-US" sz="1600" dirty="0">
                <a:solidFill>
                  <a:srgbClr val="4A00FF"/>
                </a:solidFill>
                <a:latin typeface="Courier New"/>
                <a:cs typeface="Courier New"/>
              </a:rPr>
              <a:t>foo</a:t>
            </a:r>
            <a:r>
              <a:rPr lang="en-US" sz="1600" dirty="0">
                <a:solidFill>
                  <a:srgbClr val="000000"/>
                </a:solidFill>
                <a:latin typeface="Courier New"/>
                <a:cs typeface="Courier New"/>
              </a:rPr>
              <a:t>(</a:t>
            </a:r>
            <a:r>
              <a:rPr lang="en-US" sz="1600" dirty="0">
                <a:solidFill>
                  <a:srgbClr val="2D961E"/>
                </a:solidFill>
                <a:latin typeface="Courier New"/>
                <a:cs typeface="Courier New"/>
              </a:rPr>
              <a:t>void</a:t>
            </a:r>
            <a:r>
              <a:rPr lang="en-US" sz="1600" dirty="0">
                <a:solidFill>
                  <a:srgbClr val="000000"/>
                </a:solidFill>
                <a:latin typeface="Courier New"/>
                <a:cs typeface="Courier New"/>
              </a:rPr>
              <a:t>)</a:t>
            </a:r>
          </a:p>
          <a:p>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(error1)</a:t>
            </a: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longjmp</a:t>
            </a:r>
            <a:r>
              <a:rPr lang="en-US" sz="1600" dirty="0">
                <a:solidFill>
                  <a:srgbClr val="000000"/>
                </a:solidFill>
                <a:latin typeface="Courier New"/>
                <a:cs typeface="Courier New"/>
              </a:rPr>
              <a:t>(</a:t>
            </a:r>
            <a:r>
              <a:rPr lang="en-US" sz="1600" dirty="0" err="1">
                <a:solidFill>
                  <a:srgbClr val="000000"/>
                </a:solidFill>
                <a:latin typeface="Courier New"/>
                <a:cs typeface="Courier New"/>
              </a:rPr>
              <a:t>buf</a:t>
            </a:r>
            <a:r>
              <a:rPr lang="en-US" sz="1600" dirty="0">
                <a:solidFill>
                  <a:srgbClr val="000000"/>
                </a:solidFill>
                <a:latin typeface="Courier New"/>
                <a:cs typeface="Courier New"/>
              </a:rPr>
              <a:t>, 1);</a:t>
            </a:r>
          </a:p>
          <a:p>
            <a:r>
              <a:rPr lang="en-US" sz="1600" dirty="0">
                <a:solidFill>
                  <a:srgbClr val="000000"/>
                </a:solidFill>
                <a:latin typeface="Courier New"/>
                <a:cs typeface="Courier New"/>
              </a:rPr>
              <a:t>    bar();</a:t>
            </a:r>
          </a:p>
          <a:p>
            <a:r>
              <a:rPr lang="en-US" sz="1600" dirty="0">
                <a:solidFill>
                  <a:srgbClr val="000000"/>
                </a:solidFill>
                <a:latin typeface="Courier New"/>
                <a:cs typeface="Courier New"/>
              </a:rPr>
              <a:t>}</a:t>
            </a:r>
          </a:p>
          <a:p>
            <a:endParaRPr lang="en-US" sz="1600" dirty="0">
              <a:solidFill>
                <a:srgbClr val="000000"/>
              </a:solidFill>
              <a:latin typeface="Courier New"/>
              <a:cs typeface="Courier New"/>
            </a:endParaRPr>
          </a:p>
          <a:p>
            <a:r>
              <a:rPr lang="en-US" sz="1600" dirty="0">
                <a:solidFill>
                  <a:srgbClr val="2D961E"/>
                </a:solidFill>
                <a:latin typeface="Courier New"/>
                <a:cs typeface="Courier New"/>
              </a:rPr>
              <a:t>void</a:t>
            </a:r>
            <a:r>
              <a:rPr lang="en-US" sz="1600" dirty="0">
                <a:solidFill>
                  <a:srgbClr val="000000"/>
                </a:solidFill>
                <a:latin typeface="Courier New"/>
                <a:cs typeface="Courier New"/>
              </a:rPr>
              <a:t> </a:t>
            </a:r>
            <a:r>
              <a:rPr lang="en-US" sz="1600" dirty="0">
                <a:solidFill>
                  <a:srgbClr val="4A00FF"/>
                </a:solidFill>
                <a:latin typeface="Courier New"/>
                <a:cs typeface="Courier New"/>
              </a:rPr>
              <a:t>bar</a:t>
            </a:r>
            <a:r>
              <a:rPr lang="en-US" sz="1600" dirty="0">
                <a:solidFill>
                  <a:srgbClr val="000000"/>
                </a:solidFill>
                <a:latin typeface="Courier New"/>
                <a:cs typeface="Courier New"/>
              </a:rPr>
              <a:t>(</a:t>
            </a:r>
            <a:r>
              <a:rPr lang="en-US" sz="1600" dirty="0">
                <a:solidFill>
                  <a:srgbClr val="2D961E"/>
                </a:solidFill>
                <a:latin typeface="Courier New"/>
                <a:cs typeface="Courier New"/>
              </a:rPr>
              <a:t>void</a:t>
            </a:r>
            <a:r>
              <a:rPr lang="en-US" sz="1600" dirty="0">
                <a:solidFill>
                  <a:srgbClr val="000000"/>
                </a:solidFill>
                <a:latin typeface="Courier New"/>
                <a:cs typeface="Courier New"/>
              </a:rPr>
              <a:t>)</a:t>
            </a:r>
          </a:p>
          <a:p>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(error2)</a:t>
            </a:r>
          </a:p>
          <a:p>
            <a:r>
              <a:rPr lang="hu-HU" sz="1600" dirty="0">
                <a:solidFill>
                  <a:srgbClr val="000000"/>
                </a:solidFill>
                <a:latin typeface="Courier New"/>
                <a:cs typeface="Courier New"/>
              </a:rPr>
              <a:t>        longjmp(buf, 2);</a:t>
            </a:r>
          </a:p>
          <a:p>
            <a:r>
              <a:rPr lang="hu-HU" sz="1600" dirty="0">
                <a:solidFill>
                  <a:srgbClr val="000000"/>
                </a:solidFill>
                <a:latin typeface="Courier New"/>
                <a:cs typeface="Courier New"/>
              </a:rPr>
              <a:t>}</a:t>
            </a:r>
          </a:p>
        </p:txBody>
      </p:sp>
    </p:spTree>
    <p:extLst>
      <p:ext uri="{BB962C8B-B14F-4D97-AF65-F5344CB8AC3E}">
        <p14:creationId xmlns:p14="http://schemas.microsoft.com/office/powerpoint/2010/main" val="226057815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1459" name="Text Box 3"/>
          <p:cNvSpPr txBox="1">
            <a:spLocks noChangeArrowheads="1"/>
          </p:cNvSpPr>
          <p:nvPr/>
        </p:nvSpPr>
        <p:spPr bwMode="auto">
          <a:xfrm>
            <a:off x="1660525" y="2432050"/>
            <a:ext cx="184150" cy="336550"/>
          </a:xfrm>
          <a:prstGeom prst="rect">
            <a:avLst/>
          </a:prstGeom>
          <a:noFill/>
          <a:ln w="25400">
            <a:noFill/>
            <a:miter lim="800000"/>
            <a:headEnd/>
            <a:tailEnd/>
          </a:ln>
          <a:effectLst/>
        </p:spPr>
        <p:txBody>
          <a:bodyPr wrap="none">
            <a:spAutoFit/>
          </a:bodyPr>
          <a:lstStyle/>
          <a:p>
            <a:pPr algn="l">
              <a:lnSpc>
                <a:spcPct val="100000"/>
              </a:lnSpc>
            </a:pPr>
            <a:endParaRPr lang="en-US" sz="1600" b="1" dirty="0">
              <a:latin typeface="Calibri" pitchFamily="34" charset="0"/>
            </a:endParaRPr>
          </a:p>
        </p:txBody>
      </p:sp>
      <p:sp>
        <p:nvSpPr>
          <p:cNvPr id="531460" name="Text Box 4"/>
          <p:cNvSpPr txBox="1">
            <a:spLocks noChangeArrowheads="1"/>
          </p:cNvSpPr>
          <p:nvPr/>
        </p:nvSpPr>
        <p:spPr bwMode="auto">
          <a:xfrm>
            <a:off x="228600" y="304800"/>
            <a:ext cx="7086600" cy="6112877"/>
          </a:xfrm>
          <a:prstGeom prst="rect">
            <a:avLst/>
          </a:prstGeom>
          <a:solidFill>
            <a:srgbClr val="F6F5BD"/>
          </a:solidFill>
          <a:ln w="3175">
            <a:solidFill>
              <a:schemeClr val="tx1"/>
            </a:solidFill>
            <a:miter lim="800000"/>
            <a:headEnd/>
            <a:tailEnd/>
          </a:ln>
          <a:effectLst/>
        </p:spPr>
        <p:txBody>
          <a:bodyPr>
            <a:normAutofit/>
          </a:bodyPr>
          <a:lstStyle/>
          <a:p>
            <a:r>
              <a:rPr lang="en-US" sz="1600" dirty="0" err="1">
                <a:solidFill>
                  <a:srgbClr val="2D961E"/>
                </a:solidFill>
                <a:latin typeface="Courier New"/>
                <a:cs typeface="Courier New"/>
              </a:rPr>
              <a:t>jmp_buf</a:t>
            </a:r>
            <a:r>
              <a:rPr lang="en-US" sz="1600" dirty="0">
                <a:solidFill>
                  <a:srgbClr val="000000"/>
                </a:solidFill>
                <a:latin typeface="Courier New"/>
                <a:cs typeface="Courier New"/>
              </a:rPr>
              <a:t> </a:t>
            </a:r>
            <a:r>
              <a:rPr lang="en-US" sz="1600" dirty="0" err="1">
                <a:solidFill>
                  <a:srgbClr val="C1651C"/>
                </a:solidFill>
                <a:latin typeface="Courier New"/>
                <a:cs typeface="Courier New"/>
              </a:rPr>
              <a:t>buf</a:t>
            </a:r>
            <a:r>
              <a:rPr lang="en-US" sz="1600" dirty="0">
                <a:solidFill>
                  <a:srgbClr val="000000"/>
                </a:solidFill>
                <a:latin typeface="Courier New"/>
                <a:cs typeface="Courier New"/>
              </a:rPr>
              <a:t>;</a:t>
            </a:r>
          </a:p>
          <a:p>
            <a:endParaRPr lang="en-US" sz="1600" dirty="0">
              <a:solidFill>
                <a:srgbClr val="000000"/>
              </a:solidFill>
              <a:latin typeface="Courier New"/>
              <a:cs typeface="Courier New"/>
            </a:endParaRPr>
          </a:p>
          <a:p>
            <a:r>
              <a:rPr lang="fr-FR" sz="1600" dirty="0" err="1">
                <a:solidFill>
                  <a:srgbClr val="2D961E"/>
                </a:solidFill>
                <a:latin typeface="Courier New"/>
                <a:cs typeface="Courier New"/>
              </a:rPr>
              <a:t>int</a:t>
            </a:r>
            <a:r>
              <a:rPr lang="fr-FR" sz="1600" dirty="0">
                <a:solidFill>
                  <a:srgbClr val="000000"/>
                </a:solidFill>
                <a:latin typeface="Courier New"/>
                <a:cs typeface="Courier New"/>
              </a:rPr>
              <a:t> </a:t>
            </a:r>
            <a:r>
              <a:rPr lang="fr-FR" sz="1600" dirty="0">
                <a:solidFill>
                  <a:srgbClr val="C1651C"/>
                </a:solidFill>
                <a:latin typeface="Courier New"/>
                <a:cs typeface="Courier New"/>
              </a:rPr>
              <a:t>error1</a:t>
            </a:r>
            <a:r>
              <a:rPr lang="fr-FR" sz="1600" dirty="0">
                <a:solidFill>
                  <a:srgbClr val="000000"/>
                </a:solidFill>
                <a:latin typeface="Courier New"/>
                <a:cs typeface="Courier New"/>
              </a:rPr>
              <a:t> = 0;</a:t>
            </a:r>
          </a:p>
          <a:p>
            <a:r>
              <a:rPr lang="fr-FR" sz="1600" dirty="0" err="1">
                <a:solidFill>
                  <a:srgbClr val="2D961E"/>
                </a:solidFill>
                <a:latin typeface="Courier New"/>
                <a:cs typeface="Courier New"/>
              </a:rPr>
              <a:t>int</a:t>
            </a:r>
            <a:r>
              <a:rPr lang="fr-FR" sz="1600" dirty="0">
                <a:solidFill>
                  <a:srgbClr val="000000"/>
                </a:solidFill>
                <a:latin typeface="Courier New"/>
                <a:cs typeface="Courier New"/>
              </a:rPr>
              <a:t> </a:t>
            </a:r>
            <a:r>
              <a:rPr lang="fr-FR" sz="1600" dirty="0">
                <a:solidFill>
                  <a:srgbClr val="C1651C"/>
                </a:solidFill>
                <a:latin typeface="Courier New"/>
                <a:cs typeface="Courier New"/>
              </a:rPr>
              <a:t>error2</a:t>
            </a:r>
            <a:r>
              <a:rPr lang="fr-FR" sz="1600" dirty="0">
                <a:solidFill>
                  <a:srgbClr val="000000"/>
                </a:solidFill>
                <a:latin typeface="Courier New"/>
                <a:cs typeface="Courier New"/>
              </a:rPr>
              <a:t> = 1;</a:t>
            </a:r>
          </a:p>
          <a:p>
            <a:endParaRPr lang="fr-FR" sz="1600" dirty="0">
              <a:solidFill>
                <a:srgbClr val="000000"/>
              </a:solidFill>
              <a:latin typeface="Courier New"/>
              <a:cs typeface="Courier New"/>
            </a:endParaRPr>
          </a:p>
          <a:p>
            <a:r>
              <a:rPr lang="fr-FR" sz="1600" dirty="0" err="1">
                <a:solidFill>
                  <a:srgbClr val="2D961E"/>
                </a:solidFill>
                <a:latin typeface="Courier New"/>
                <a:cs typeface="Courier New"/>
              </a:rPr>
              <a:t>void</a:t>
            </a:r>
            <a:r>
              <a:rPr lang="fr-FR" sz="1600" dirty="0">
                <a:solidFill>
                  <a:srgbClr val="000000"/>
                </a:solidFill>
                <a:latin typeface="Courier New"/>
                <a:cs typeface="Courier New"/>
              </a:rPr>
              <a:t> </a:t>
            </a:r>
            <a:r>
              <a:rPr lang="fr-FR" sz="1600" dirty="0" err="1">
                <a:solidFill>
                  <a:srgbClr val="4A00FF"/>
                </a:solidFill>
                <a:latin typeface="Courier New"/>
                <a:cs typeface="Courier New"/>
              </a:rPr>
              <a:t>foo</a:t>
            </a:r>
            <a:r>
              <a:rPr lang="fr-FR" sz="1600" dirty="0">
                <a:solidFill>
                  <a:srgbClr val="000000"/>
                </a:solidFill>
                <a:latin typeface="Courier New"/>
                <a:cs typeface="Courier New"/>
              </a:rPr>
              <a:t>(</a:t>
            </a:r>
            <a:r>
              <a:rPr lang="fr-FR" sz="1600" dirty="0" err="1">
                <a:solidFill>
                  <a:srgbClr val="2D961E"/>
                </a:solidFill>
                <a:latin typeface="Courier New"/>
                <a:cs typeface="Courier New"/>
              </a:rPr>
              <a:t>void</a:t>
            </a:r>
            <a:r>
              <a:rPr lang="fr-FR" sz="1600" dirty="0">
                <a:solidFill>
                  <a:srgbClr val="000000"/>
                </a:solidFill>
                <a:latin typeface="Courier New"/>
                <a:cs typeface="Courier New"/>
              </a:rPr>
              <a:t>), </a:t>
            </a:r>
            <a:r>
              <a:rPr lang="fr-FR" sz="1600" dirty="0">
                <a:solidFill>
                  <a:srgbClr val="4A00FF"/>
                </a:solidFill>
                <a:latin typeface="Courier New"/>
                <a:cs typeface="Courier New"/>
              </a:rPr>
              <a:t>bar</a:t>
            </a:r>
            <a:r>
              <a:rPr lang="fr-FR" sz="1600" dirty="0">
                <a:solidFill>
                  <a:srgbClr val="000000"/>
                </a:solidFill>
                <a:latin typeface="Courier New"/>
                <a:cs typeface="Courier New"/>
              </a:rPr>
              <a:t>(</a:t>
            </a:r>
            <a:r>
              <a:rPr lang="fr-FR" sz="1600" dirty="0" err="1">
                <a:solidFill>
                  <a:srgbClr val="2D961E"/>
                </a:solidFill>
                <a:latin typeface="Courier New"/>
                <a:cs typeface="Courier New"/>
              </a:rPr>
              <a:t>void</a:t>
            </a:r>
            <a:r>
              <a:rPr lang="fr-FR" sz="1600" dirty="0">
                <a:solidFill>
                  <a:srgbClr val="000000"/>
                </a:solidFill>
                <a:latin typeface="Courier New"/>
                <a:cs typeface="Courier New"/>
              </a:rPr>
              <a:t>);</a:t>
            </a:r>
          </a:p>
          <a:p>
            <a:endParaRPr lang="fr-FR" sz="1600" dirty="0">
              <a:solidFill>
                <a:srgbClr val="000000"/>
              </a:solidFill>
              <a:latin typeface="Courier New"/>
              <a:cs typeface="Courier New"/>
            </a:endParaRPr>
          </a:p>
          <a:p>
            <a:r>
              <a:rPr lang="fr-FR" sz="1600" dirty="0" err="1">
                <a:solidFill>
                  <a:srgbClr val="2D961E"/>
                </a:solidFill>
                <a:latin typeface="Courier New"/>
                <a:cs typeface="Courier New"/>
              </a:rPr>
              <a:t>int</a:t>
            </a:r>
            <a:r>
              <a:rPr lang="fr-FR" sz="1600" dirty="0">
                <a:solidFill>
                  <a:srgbClr val="000000"/>
                </a:solidFill>
                <a:latin typeface="Courier New"/>
                <a:cs typeface="Courier New"/>
              </a:rPr>
              <a:t> </a:t>
            </a:r>
            <a:r>
              <a:rPr lang="fr-FR" sz="1600" dirty="0">
                <a:solidFill>
                  <a:srgbClr val="4A00FF"/>
                </a:solidFill>
                <a:latin typeface="Courier New"/>
                <a:cs typeface="Courier New"/>
              </a:rPr>
              <a:t>main</a:t>
            </a:r>
            <a:r>
              <a:rPr lang="fr-FR" sz="1600" dirty="0">
                <a:solidFill>
                  <a:srgbClr val="000000"/>
                </a:solidFill>
                <a:latin typeface="Courier New"/>
                <a:cs typeface="Courier New"/>
              </a:rPr>
              <a:t>()</a:t>
            </a:r>
          </a:p>
          <a:p>
            <a:r>
              <a:rPr lang="fr-FR" sz="1600" dirty="0">
                <a:solidFill>
                  <a:srgbClr val="000000"/>
                </a:solidFill>
                <a:latin typeface="Courier New"/>
                <a:cs typeface="Courier New"/>
              </a:rPr>
              <a:t>{</a:t>
            </a:r>
          </a:p>
          <a:p>
            <a:r>
              <a:rPr lang="fr-FR" sz="1600" dirty="0">
                <a:solidFill>
                  <a:srgbClr val="000000"/>
                </a:solidFill>
                <a:latin typeface="Courier New"/>
                <a:cs typeface="Courier New"/>
              </a:rPr>
              <a:t>    </a:t>
            </a:r>
            <a:r>
              <a:rPr lang="fr-FR" sz="1600" dirty="0" err="1">
                <a:solidFill>
                  <a:srgbClr val="C200FF"/>
                </a:solidFill>
                <a:latin typeface="Courier New"/>
                <a:cs typeface="Courier New"/>
              </a:rPr>
              <a:t>switch</a:t>
            </a:r>
            <a:r>
              <a:rPr lang="fr-FR" sz="1600" dirty="0">
                <a:solidFill>
                  <a:srgbClr val="000000"/>
                </a:solidFill>
                <a:latin typeface="Courier New"/>
                <a:cs typeface="Courier New"/>
              </a:rPr>
              <a:t>(</a:t>
            </a:r>
            <a:r>
              <a:rPr lang="fr-FR" sz="1600" dirty="0" err="1">
                <a:solidFill>
                  <a:srgbClr val="000000"/>
                </a:solidFill>
                <a:latin typeface="Courier New"/>
                <a:cs typeface="Courier New"/>
              </a:rPr>
              <a:t>setjmp</a:t>
            </a:r>
            <a:r>
              <a:rPr lang="fr-FR" sz="1600" dirty="0">
                <a:solidFill>
                  <a:srgbClr val="000000"/>
                </a:solidFill>
                <a:latin typeface="Courier New"/>
                <a:cs typeface="Courier New"/>
              </a:rPr>
              <a:t>(</a:t>
            </a:r>
            <a:r>
              <a:rPr lang="fr-FR" sz="1600" dirty="0" err="1">
                <a:solidFill>
                  <a:srgbClr val="000000"/>
                </a:solidFill>
                <a:latin typeface="Courier New"/>
                <a:cs typeface="Courier New"/>
              </a:rPr>
              <a:t>buf</a:t>
            </a:r>
            <a:r>
              <a:rPr lang="fr-FR" sz="1600" dirty="0">
                <a:solidFill>
                  <a:srgbClr val="000000"/>
                </a:solidFill>
                <a:latin typeface="Courier New"/>
                <a:cs typeface="Courier New"/>
              </a:rPr>
              <a:t>)) {</a:t>
            </a:r>
          </a:p>
          <a:p>
            <a:r>
              <a:rPr lang="en-US" sz="1600" dirty="0">
                <a:solidFill>
                  <a:srgbClr val="000000"/>
                </a:solidFill>
                <a:latin typeface="Courier New"/>
                <a:cs typeface="Courier New"/>
              </a:rPr>
              <a:t>    </a:t>
            </a:r>
            <a:r>
              <a:rPr lang="en-US" sz="1600" dirty="0">
                <a:solidFill>
                  <a:srgbClr val="C200FF"/>
                </a:solidFill>
                <a:latin typeface="Courier New"/>
                <a:cs typeface="Courier New"/>
              </a:rPr>
              <a:t>case</a:t>
            </a:r>
            <a:r>
              <a:rPr lang="en-US" sz="1600" dirty="0">
                <a:solidFill>
                  <a:srgbClr val="000000"/>
                </a:solidFill>
                <a:latin typeface="Courier New"/>
                <a:cs typeface="Courier New"/>
              </a:rPr>
              <a:t> 0:</a:t>
            </a:r>
          </a:p>
          <a:p>
            <a:r>
              <a:rPr lang="nl-NL" sz="1600" dirty="0">
                <a:solidFill>
                  <a:srgbClr val="000000"/>
                </a:solidFill>
                <a:latin typeface="Courier New"/>
                <a:cs typeface="Courier New"/>
              </a:rPr>
              <a:t>        </a:t>
            </a:r>
            <a:r>
              <a:rPr lang="nl-NL" sz="1600" dirty="0" err="1">
                <a:solidFill>
                  <a:srgbClr val="000000"/>
                </a:solidFill>
                <a:latin typeface="Courier New"/>
                <a:cs typeface="Courier New"/>
              </a:rPr>
              <a:t>foo</a:t>
            </a:r>
            <a:r>
              <a:rPr lang="nl-NL" sz="1600" dirty="0">
                <a:solidFill>
                  <a:srgbClr val="000000"/>
                </a:solidFill>
                <a:latin typeface="Courier New"/>
                <a:cs typeface="Courier New"/>
              </a:rPr>
              <a:t>();</a:t>
            </a:r>
          </a:p>
          <a:p>
            <a:r>
              <a:rPr lang="nl-NL" sz="1600" dirty="0">
                <a:solidFill>
                  <a:srgbClr val="000000"/>
                </a:solidFill>
                <a:latin typeface="Courier New"/>
                <a:cs typeface="Courier New"/>
              </a:rPr>
              <a:t>        </a:t>
            </a:r>
            <a:r>
              <a:rPr lang="nl-NL" sz="1600" dirty="0">
                <a:solidFill>
                  <a:srgbClr val="C200FF"/>
                </a:solidFill>
                <a:latin typeface="Courier New"/>
                <a:cs typeface="Courier New"/>
              </a:rPr>
              <a:t>break</a:t>
            </a:r>
            <a:r>
              <a:rPr lang="nl-NL"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C200FF"/>
                </a:solidFill>
                <a:latin typeface="Courier New"/>
                <a:cs typeface="Courier New"/>
              </a:rPr>
              <a:t>case</a:t>
            </a:r>
            <a:r>
              <a:rPr lang="en-US" sz="1600" dirty="0">
                <a:solidFill>
                  <a:srgbClr val="000000"/>
                </a:solidFill>
                <a:latin typeface="Courier New"/>
                <a:cs typeface="Courier New"/>
              </a:rPr>
              <a:t> 1:</a:t>
            </a: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printf</a:t>
            </a:r>
            <a:r>
              <a:rPr lang="en-US" sz="1600" dirty="0">
                <a:solidFill>
                  <a:srgbClr val="000000"/>
                </a:solidFill>
                <a:latin typeface="Courier New"/>
                <a:cs typeface="Courier New"/>
              </a:rPr>
              <a:t>(</a:t>
            </a:r>
            <a:r>
              <a:rPr lang="en-US" sz="1600" dirty="0">
                <a:solidFill>
                  <a:srgbClr val="9D206F"/>
                </a:solidFill>
                <a:latin typeface="Courier New"/>
                <a:cs typeface="Courier New"/>
              </a:rPr>
              <a:t>"Detected an error1 condition in foo\n"</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C200FF"/>
                </a:solidFill>
                <a:latin typeface="Courier New"/>
                <a:cs typeface="Courier New"/>
              </a:rPr>
              <a:t>break</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C200FF"/>
                </a:solidFill>
                <a:latin typeface="Courier New"/>
                <a:cs typeface="Courier New"/>
              </a:rPr>
              <a:t>case</a:t>
            </a:r>
            <a:r>
              <a:rPr lang="en-US" sz="1600" dirty="0">
                <a:solidFill>
                  <a:srgbClr val="000000"/>
                </a:solidFill>
                <a:latin typeface="Courier New"/>
                <a:cs typeface="Courier New"/>
              </a:rPr>
              <a:t> 2:</a:t>
            </a: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printf</a:t>
            </a:r>
            <a:r>
              <a:rPr lang="en-US" sz="1600" dirty="0">
                <a:solidFill>
                  <a:srgbClr val="000000"/>
                </a:solidFill>
                <a:latin typeface="Courier New"/>
                <a:cs typeface="Courier New"/>
              </a:rPr>
              <a:t>(</a:t>
            </a:r>
            <a:r>
              <a:rPr lang="en-US" sz="1600" dirty="0">
                <a:solidFill>
                  <a:srgbClr val="9D206F"/>
                </a:solidFill>
                <a:latin typeface="Courier New"/>
                <a:cs typeface="Courier New"/>
              </a:rPr>
              <a:t>"Detected an error2 condition in foo\n"</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C200FF"/>
                </a:solidFill>
                <a:latin typeface="Courier New"/>
                <a:cs typeface="Courier New"/>
              </a:rPr>
              <a:t>break</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C200FF"/>
                </a:solidFill>
                <a:latin typeface="Courier New"/>
                <a:cs typeface="Courier New"/>
              </a:rPr>
              <a:t>default</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printf</a:t>
            </a:r>
            <a:r>
              <a:rPr lang="en-US" sz="1600" dirty="0">
                <a:solidFill>
                  <a:srgbClr val="000000"/>
                </a:solidFill>
                <a:latin typeface="Courier New"/>
                <a:cs typeface="Courier New"/>
              </a:rPr>
              <a:t>(</a:t>
            </a:r>
            <a:r>
              <a:rPr lang="en-US" sz="1600" dirty="0">
                <a:solidFill>
                  <a:srgbClr val="9D206F"/>
                </a:solidFill>
                <a:latin typeface="Courier New"/>
                <a:cs typeface="Courier New"/>
              </a:rPr>
              <a:t>"Unknown error condition in foo\n"</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p>
          <a:p>
            <a:r>
              <a:rPr lang="en-US" sz="1600" dirty="0">
                <a:solidFill>
                  <a:srgbClr val="000000"/>
                </a:solidFill>
                <a:latin typeface="Courier New"/>
                <a:cs typeface="Courier New"/>
              </a:rPr>
              <a:t>    exit(0);</a:t>
            </a:r>
          </a:p>
          <a:p>
            <a:r>
              <a:rPr lang="en-US" sz="1600" dirty="0">
                <a:solidFill>
                  <a:srgbClr val="000000"/>
                </a:solidFill>
                <a:latin typeface="Courier New"/>
                <a:cs typeface="Courier New"/>
              </a:rPr>
              <a:t>}</a:t>
            </a:r>
          </a:p>
        </p:txBody>
      </p:sp>
      <p:sp>
        <p:nvSpPr>
          <p:cNvPr id="531458" name="Rectangle 2"/>
          <p:cNvSpPr>
            <a:spLocks noGrp="1" noChangeArrowheads="1"/>
          </p:cNvSpPr>
          <p:nvPr>
            <p:ph type="title"/>
          </p:nvPr>
        </p:nvSpPr>
        <p:spPr>
          <a:xfrm>
            <a:off x="4724400" y="457200"/>
            <a:ext cx="4191000" cy="1219200"/>
          </a:xfrm>
          <a:solidFill>
            <a:schemeClr val="bg1"/>
          </a:solidFill>
          <a:ln>
            <a:solidFill>
              <a:schemeClr val="tx1"/>
            </a:solidFill>
          </a:ln>
        </p:spPr>
        <p:txBody>
          <a:bodyPr/>
          <a:lstStyle/>
          <a:p>
            <a:r>
              <a:rPr lang="en-US" dirty="0" err="1">
                <a:latin typeface="Courier New" pitchFamily="49" charset="0"/>
              </a:rPr>
              <a:t>setjmp</a:t>
            </a:r>
            <a:r>
              <a:rPr lang="en-US" dirty="0"/>
              <a:t>/</a:t>
            </a:r>
            <a:r>
              <a:rPr lang="en-US" dirty="0" err="1">
                <a:latin typeface="Courier New" pitchFamily="49" charset="0"/>
              </a:rPr>
              <a:t>longjmp</a:t>
            </a:r>
            <a:r>
              <a:rPr lang="en-US" dirty="0"/>
              <a:t> Example (</a:t>
            </a:r>
            <a:r>
              <a:rPr lang="en-US" dirty="0" err="1"/>
              <a:t>cont</a:t>
            </a:r>
            <a:r>
              <a:rPr lang="en-US" dirty="0"/>
              <a:t>)</a:t>
            </a:r>
            <a:endParaRPr lang="en-US" dirty="0">
              <a:latin typeface="Courier New"/>
              <a:cs typeface="Courier New"/>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3506" name="Rectangle 1026"/>
          <p:cNvSpPr>
            <a:spLocks noGrp="1" noChangeArrowheads="1"/>
          </p:cNvSpPr>
          <p:nvPr>
            <p:ph type="title"/>
          </p:nvPr>
        </p:nvSpPr>
        <p:spPr>
          <a:xfrm>
            <a:off x="304800" y="417512"/>
            <a:ext cx="7175500" cy="573088"/>
          </a:xfrm>
        </p:spPr>
        <p:txBody>
          <a:bodyPr/>
          <a:lstStyle/>
          <a:p>
            <a:r>
              <a:rPr lang="en-US"/>
              <a:t>Limitations of Nonlocal Jumps</a:t>
            </a:r>
          </a:p>
        </p:txBody>
      </p:sp>
      <p:sp>
        <p:nvSpPr>
          <p:cNvPr id="533507" name="Rectangle 1027"/>
          <p:cNvSpPr>
            <a:spLocks noGrp="1" noChangeArrowheads="1"/>
          </p:cNvSpPr>
          <p:nvPr>
            <p:ph type="body" idx="1"/>
          </p:nvPr>
        </p:nvSpPr>
        <p:spPr>
          <a:xfrm>
            <a:off x="308210" y="1066800"/>
            <a:ext cx="8307387" cy="1160463"/>
          </a:xfrm>
        </p:spPr>
        <p:txBody>
          <a:bodyPr/>
          <a:lstStyle/>
          <a:p>
            <a:r>
              <a:rPr lang="en-US"/>
              <a:t>Works within stack discipline</a:t>
            </a:r>
          </a:p>
          <a:p>
            <a:pPr lvl="1"/>
            <a:r>
              <a:rPr lang="en-US"/>
              <a:t>Can only long jump to environment of function that has been called but not yet completed</a:t>
            </a:r>
          </a:p>
        </p:txBody>
      </p:sp>
      <p:sp>
        <p:nvSpPr>
          <p:cNvPr id="533508" name="Rectangle 1028"/>
          <p:cNvSpPr>
            <a:spLocks noChangeArrowheads="1"/>
          </p:cNvSpPr>
          <p:nvPr/>
        </p:nvSpPr>
        <p:spPr bwMode="auto">
          <a:xfrm>
            <a:off x="873107" y="2245194"/>
            <a:ext cx="4114800" cy="4495800"/>
          </a:xfrm>
          <a:prstGeom prst="rect">
            <a:avLst/>
          </a:prstGeom>
          <a:solidFill>
            <a:srgbClr val="F6F5BD"/>
          </a:solidFill>
          <a:ln w="3175">
            <a:solidFill>
              <a:schemeClr val="tx1"/>
            </a:solidFill>
            <a:miter lim="800000"/>
            <a:headEnd/>
            <a:tailEnd/>
          </a:ln>
          <a:effectLst/>
        </p:spPr>
        <p:txBody>
          <a:bodyPr>
            <a:spAutoFit/>
          </a:bodyPr>
          <a:lstStyle/>
          <a:p>
            <a:pPr algn="l">
              <a:lnSpc>
                <a:spcPct val="100000"/>
              </a:lnSpc>
            </a:pPr>
            <a:r>
              <a:rPr lang="en-US" sz="1600" b="1" dirty="0" err="1">
                <a:latin typeface="Courier New" pitchFamily="49" charset="0"/>
              </a:rPr>
              <a:t>jmp_buf</a:t>
            </a:r>
            <a:r>
              <a:rPr lang="en-US" sz="1600" b="1" dirty="0">
                <a:latin typeface="Courier New" pitchFamily="49" charset="0"/>
              </a:rPr>
              <a:t> </a:t>
            </a:r>
            <a:r>
              <a:rPr lang="en-US" sz="1600" b="1" dirty="0" err="1">
                <a:latin typeface="Courier New" pitchFamily="49" charset="0"/>
              </a:rPr>
              <a:t>env</a:t>
            </a:r>
            <a:r>
              <a:rPr lang="en-US" sz="1600" b="1" dirty="0">
                <a:latin typeface="Courier New" pitchFamily="49" charset="0"/>
              </a:rPr>
              <a:t>;</a:t>
            </a:r>
          </a:p>
          <a:p>
            <a:pPr algn="l">
              <a:lnSpc>
                <a:spcPct val="100000"/>
              </a:lnSpc>
            </a:pPr>
            <a:endParaRPr lang="en-US" sz="1600" b="1" dirty="0">
              <a:latin typeface="Courier New" pitchFamily="49" charset="0"/>
            </a:endParaRPr>
          </a:p>
          <a:p>
            <a:pPr algn="l">
              <a:lnSpc>
                <a:spcPct val="100000"/>
              </a:lnSpc>
            </a:pPr>
            <a:r>
              <a:rPr lang="en-US" sz="1600" b="1" dirty="0">
                <a:latin typeface="Courier New" pitchFamily="49" charset="0"/>
              </a:rPr>
              <a:t>P1()</a:t>
            </a:r>
          </a:p>
          <a:p>
            <a:pPr algn="l">
              <a:lnSpc>
                <a:spcPct val="100000"/>
              </a:lnSpc>
            </a:pPr>
            <a:r>
              <a:rPr lang="en-US" sz="1600" b="1" dirty="0">
                <a:latin typeface="Courier New" pitchFamily="49" charset="0"/>
              </a:rPr>
              <a:t>{</a:t>
            </a:r>
          </a:p>
          <a:p>
            <a:pPr algn="l">
              <a:lnSpc>
                <a:spcPct val="100000"/>
              </a:lnSpc>
            </a:pPr>
            <a:r>
              <a:rPr lang="en-US" sz="1600" b="1" dirty="0">
                <a:latin typeface="Courier New" pitchFamily="49" charset="0"/>
              </a:rPr>
              <a:t>  if (</a:t>
            </a:r>
            <a:r>
              <a:rPr lang="en-US" sz="1600" b="1" dirty="0" err="1">
                <a:latin typeface="Courier New" pitchFamily="49" charset="0"/>
              </a:rPr>
              <a:t>setjmp</a:t>
            </a:r>
            <a:r>
              <a:rPr lang="en-US" sz="1600" b="1" dirty="0">
                <a:latin typeface="Courier New" pitchFamily="49" charset="0"/>
              </a:rPr>
              <a:t>(</a:t>
            </a:r>
            <a:r>
              <a:rPr lang="en-US" sz="1600" b="1" dirty="0" err="1">
                <a:latin typeface="Courier New" pitchFamily="49" charset="0"/>
              </a:rPr>
              <a:t>env</a:t>
            </a:r>
            <a:r>
              <a:rPr lang="en-US" sz="1600" b="1" dirty="0">
                <a:latin typeface="Courier New" pitchFamily="49" charset="0"/>
              </a:rPr>
              <a:t>)) {</a:t>
            </a:r>
          </a:p>
          <a:p>
            <a:pPr algn="l">
              <a:lnSpc>
                <a:spcPct val="100000"/>
              </a:lnSpc>
            </a:pPr>
            <a:r>
              <a:rPr lang="en-US" sz="1600" b="1" dirty="0">
                <a:latin typeface="Courier New" pitchFamily="49" charset="0"/>
              </a:rPr>
              <a:t>    </a:t>
            </a:r>
            <a:r>
              <a:rPr lang="en-US" sz="1600" b="1" dirty="0">
                <a:solidFill>
                  <a:srgbClr val="990000"/>
                </a:solidFill>
                <a:latin typeface="Courier New" pitchFamily="49" charset="0"/>
              </a:rPr>
              <a:t>/* Long Jump to here */</a:t>
            </a:r>
          </a:p>
          <a:p>
            <a:pPr algn="l">
              <a:lnSpc>
                <a:spcPct val="100000"/>
              </a:lnSpc>
            </a:pPr>
            <a:r>
              <a:rPr lang="en-US" sz="1600" b="1" dirty="0">
                <a:latin typeface="Courier New" pitchFamily="49" charset="0"/>
              </a:rPr>
              <a:t>  } else {</a:t>
            </a:r>
          </a:p>
          <a:p>
            <a:pPr algn="l">
              <a:lnSpc>
                <a:spcPct val="100000"/>
              </a:lnSpc>
            </a:pPr>
            <a:r>
              <a:rPr lang="en-US" sz="1600" b="1" dirty="0">
                <a:latin typeface="Courier New" pitchFamily="49" charset="0"/>
              </a:rPr>
              <a:t>    P2();</a:t>
            </a:r>
          </a:p>
          <a:p>
            <a:pPr algn="l">
              <a:lnSpc>
                <a:spcPct val="100000"/>
              </a:lnSpc>
            </a:pPr>
            <a:r>
              <a:rPr lang="en-US" sz="1600" b="1" dirty="0">
                <a:latin typeface="Courier New" pitchFamily="49" charset="0"/>
              </a:rPr>
              <a:t>  }</a:t>
            </a:r>
          </a:p>
          <a:p>
            <a:pPr algn="l">
              <a:lnSpc>
                <a:spcPct val="100000"/>
              </a:lnSpc>
            </a:pPr>
            <a:r>
              <a:rPr lang="en-US" sz="1600" b="1" dirty="0">
                <a:latin typeface="Courier New" pitchFamily="49" charset="0"/>
              </a:rPr>
              <a:t>}</a:t>
            </a:r>
          </a:p>
          <a:p>
            <a:pPr algn="l">
              <a:lnSpc>
                <a:spcPct val="100000"/>
              </a:lnSpc>
            </a:pPr>
            <a:endParaRPr lang="en-US" sz="1600" b="1" dirty="0">
              <a:latin typeface="Courier New" pitchFamily="49" charset="0"/>
            </a:endParaRPr>
          </a:p>
          <a:p>
            <a:pPr algn="l">
              <a:lnSpc>
                <a:spcPct val="100000"/>
              </a:lnSpc>
            </a:pPr>
            <a:r>
              <a:rPr lang="en-US" sz="1600" b="1" dirty="0">
                <a:latin typeface="Courier New" pitchFamily="49" charset="0"/>
              </a:rPr>
              <a:t>P2()</a:t>
            </a:r>
          </a:p>
          <a:p>
            <a:pPr algn="l">
              <a:lnSpc>
                <a:spcPct val="100000"/>
              </a:lnSpc>
            </a:pPr>
            <a:r>
              <a:rPr lang="en-US" sz="1600" b="1" dirty="0">
                <a:latin typeface="Courier New" pitchFamily="49" charset="0"/>
              </a:rPr>
              <a:t>{  . . . P2(); . . . P3(); }</a:t>
            </a:r>
          </a:p>
          <a:p>
            <a:pPr algn="l">
              <a:lnSpc>
                <a:spcPct val="100000"/>
              </a:lnSpc>
            </a:pPr>
            <a:endParaRPr lang="en-US" sz="1600" b="1" dirty="0">
              <a:latin typeface="Courier New" pitchFamily="49" charset="0"/>
            </a:endParaRPr>
          </a:p>
          <a:p>
            <a:pPr algn="l">
              <a:lnSpc>
                <a:spcPct val="100000"/>
              </a:lnSpc>
            </a:pPr>
            <a:r>
              <a:rPr lang="en-US" sz="1600" b="1" dirty="0">
                <a:latin typeface="Courier New" pitchFamily="49" charset="0"/>
              </a:rPr>
              <a:t>P3()</a:t>
            </a:r>
          </a:p>
          <a:p>
            <a:pPr algn="l">
              <a:lnSpc>
                <a:spcPct val="100000"/>
              </a:lnSpc>
            </a:pPr>
            <a:r>
              <a:rPr lang="en-US" sz="1600" b="1" dirty="0">
                <a:latin typeface="Courier New" pitchFamily="49" charset="0"/>
              </a:rPr>
              <a:t>{</a:t>
            </a:r>
          </a:p>
          <a:p>
            <a:pPr algn="l">
              <a:lnSpc>
                <a:spcPct val="100000"/>
              </a:lnSpc>
            </a:pPr>
            <a:r>
              <a:rPr lang="en-US" sz="1600" b="1" dirty="0">
                <a:latin typeface="Courier New" pitchFamily="49" charset="0"/>
              </a:rPr>
              <a:t>  </a:t>
            </a:r>
            <a:r>
              <a:rPr lang="en-US" sz="1600" b="1" dirty="0" err="1">
                <a:latin typeface="Courier New" pitchFamily="49" charset="0"/>
              </a:rPr>
              <a:t>longjmp</a:t>
            </a:r>
            <a:r>
              <a:rPr lang="en-US" sz="1600" b="1" dirty="0">
                <a:latin typeface="Courier New" pitchFamily="49" charset="0"/>
              </a:rPr>
              <a:t>(</a:t>
            </a:r>
            <a:r>
              <a:rPr lang="en-US" sz="1600" b="1" dirty="0" err="1">
                <a:latin typeface="Courier New" pitchFamily="49" charset="0"/>
              </a:rPr>
              <a:t>env</a:t>
            </a:r>
            <a:r>
              <a:rPr lang="en-US" sz="1600" b="1" dirty="0">
                <a:latin typeface="Courier New" pitchFamily="49" charset="0"/>
              </a:rPr>
              <a:t>, 1);</a:t>
            </a:r>
          </a:p>
          <a:p>
            <a:pPr algn="l">
              <a:lnSpc>
                <a:spcPct val="100000"/>
              </a:lnSpc>
            </a:pPr>
            <a:r>
              <a:rPr lang="en-US" sz="1600" b="1" dirty="0">
                <a:latin typeface="Courier New" pitchFamily="49" charset="0"/>
              </a:rPr>
              <a:t>}</a:t>
            </a:r>
          </a:p>
        </p:txBody>
      </p:sp>
      <p:sp>
        <p:nvSpPr>
          <p:cNvPr id="533509" name="Rectangle 1029"/>
          <p:cNvSpPr>
            <a:spLocks noChangeArrowheads="1"/>
          </p:cNvSpPr>
          <p:nvPr/>
        </p:nvSpPr>
        <p:spPr bwMode="auto">
          <a:xfrm>
            <a:off x="6092893" y="2286000"/>
            <a:ext cx="1143000" cy="685800"/>
          </a:xfrm>
          <a:prstGeom prst="rect">
            <a:avLst/>
          </a:prstGeom>
          <a:solidFill>
            <a:schemeClr val="accent2">
              <a:lumMod val="20000"/>
              <a:lumOff val="80000"/>
            </a:schemeClr>
          </a:solidFill>
          <a:ln w="25400">
            <a:solidFill>
              <a:schemeClr val="tx1"/>
            </a:solidFill>
            <a:miter lim="800000"/>
            <a:headEnd/>
            <a:tailEnd/>
          </a:ln>
          <a:effectLst/>
        </p:spPr>
        <p:txBody>
          <a:bodyPr wrap="none" anchor="ctr"/>
          <a:lstStyle/>
          <a:p>
            <a:pPr>
              <a:lnSpc>
                <a:spcPct val="100000"/>
              </a:lnSpc>
            </a:pPr>
            <a:r>
              <a:rPr lang="en-US" sz="2000" b="1">
                <a:latin typeface="Courier New" pitchFamily="49" charset="0"/>
              </a:rPr>
              <a:t>P1</a:t>
            </a:r>
          </a:p>
        </p:txBody>
      </p:sp>
      <p:sp>
        <p:nvSpPr>
          <p:cNvPr id="533510" name="Rectangle 1030"/>
          <p:cNvSpPr>
            <a:spLocks noChangeArrowheads="1"/>
          </p:cNvSpPr>
          <p:nvPr/>
        </p:nvSpPr>
        <p:spPr bwMode="auto">
          <a:xfrm>
            <a:off x="6092893" y="2971800"/>
            <a:ext cx="1143000" cy="685800"/>
          </a:xfrm>
          <a:prstGeom prst="rect">
            <a:avLst/>
          </a:prstGeom>
          <a:solidFill>
            <a:schemeClr val="accent2">
              <a:lumMod val="20000"/>
              <a:lumOff val="80000"/>
            </a:schemeClr>
          </a:solidFill>
          <a:ln w="25400">
            <a:solidFill>
              <a:schemeClr val="tx1"/>
            </a:solidFill>
            <a:miter lim="800000"/>
            <a:headEnd/>
            <a:tailEnd/>
          </a:ln>
          <a:effectLst/>
        </p:spPr>
        <p:txBody>
          <a:bodyPr wrap="none" anchor="ctr"/>
          <a:lstStyle/>
          <a:p>
            <a:pPr>
              <a:lnSpc>
                <a:spcPct val="100000"/>
              </a:lnSpc>
            </a:pPr>
            <a:r>
              <a:rPr lang="en-US" sz="2000" b="1">
                <a:latin typeface="Courier New" pitchFamily="49" charset="0"/>
              </a:rPr>
              <a:t>P2</a:t>
            </a:r>
          </a:p>
        </p:txBody>
      </p:sp>
      <p:sp>
        <p:nvSpPr>
          <p:cNvPr id="533511" name="Rectangle 1031"/>
          <p:cNvSpPr>
            <a:spLocks noChangeArrowheads="1"/>
          </p:cNvSpPr>
          <p:nvPr/>
        </p:nvSpPr>
        <p:spPr bwMode="auto">
          <a:xfrm>
            <a:off x="6092893" y="3657600"/>
            <a:ext cx="1143000" cy="685800"/>
          </a:xfrm>
          <a:prstGeom prst="rect">
            <a:avLst/>
          </a:prstGeom>
          <a:solidFill>
            <a:schemeClr val="accent2">
              <a:lumMod val="20000"/>
              <a:lumOff val="80000"/>
            </a:schemeClr>
          </a:solidFill>
          <a:ln w="25400">
            <a:solidFill>
              <a:schemeClr val="tx1"/>
            </a:solidFill>
            <a:miter lim="800000"/>
            <a:headEnd/>
            <a:tailEnd/>
          </a:ln>
          <a:effectLst/>
        </p:spPr>
        <p:txBody>
          <a:bodyPr wrap="none" anchor="ctr"/>
          <a:lstStyle/>
          <a:p>
            <a:pPr>
              <a:lnSpc>
                <a:spcPct val="100000"/>
              </a:lnSpc>
            </a:pPr>
            <a:r>
              <a:rPr lang="en-US" sz="2000" b="1">
                <a:latin typeface="Courier New" pitchFamily="49" charset="0"/>
              </a:rPr>
              <a:t>P2</a:t>
            </a:r>
          </a:p>
        </p:txBody>
      </p:sp>
      <p:sp>
        <p:nvSpPr>
          <p:cNvPr id="533512" name="Rectangle 1032"/>
          <p:cNvSpPr>
            <a:spLocks noChangeArrowheads="1"/>
          </p:cNvSpPr>
          <p:nvPr/>
        </p:nvSpPr>
        <p:spPr bwMode="auto">
          <a:xfrm>
            <a:off x="6092893" y="4343400"/>
            <a:ext cx="1143000" cy="685800"/>
          </a:xfrm>
          <a:prstGeom prst="rect">
            <a:avLst/>
          </a:prstGeom>
          <a:solidFill>
            <a:schemeClr val="accent2">
              <a:lumMod val="20000"/>
              <a:lumOff val="80000"/>
            </a:schemeClr>
          </a:solidFill>
          <a:ln w="25400">
            <a:solidFill>
              <a:schemeClr val="tx1"/>
            </a:solidFill>
            <a:miter lim="800000"/>
            <a:headEnd/>
            <a:tailEnd/>
          </a:ln>
          <a:effectLst/>
        </p:spPr>
        <p:txBody>
          <a:bodyPr wrap="none" anchor="ctr"/>
          <a:lstStyle/>
          <a:p>
            <a:pPr>
              <a:lnSpc>
                <a:spcPct val="100000"/>
              </a:lnSpc>
            </a:pPr>
            <a:r>
              <a:rPr lang="en-US" sz="2000" b="1">
                <a:latin typeface="Courier New" pitchFamily="49" charset="0"/>
              </a:rPr>
              <a:t>P2</a:t>
            </a:r>
          </a:p>
        </p:txBody>
      </p:sp>
      <p:sp>
        <p:nvSpPr>
          <p:cNvPr id="533513" name="Rectangle 1033"/>
          <p:cNvSpPr>
            <a:spLocks noChangeArrowheads="1"/>
          </p:cNvSpPr>
          <p:nvPr/>
        </p:nvSpPr>
        <p:spPr bwMode="auto">
          <a:xfrm>
            <a:off x="6092893" y="5029200"/>
            <a:ext cx="1143000" cy="685800"/>
          </a:xfrm>
          <a:prstGeom prst="rect">
            <a:avLst/>
          </a:prstGeom>
          <a:solidFill>
            <a:schemeClr val="accent2">
              <a:lumMod val="20000"/>
              <a:lumOff val="80000"/>
            </a:schemeClr>
          </a:solidFill>
          <a:ln w="25400">
            <a:solidFill>
              <a:schemeClr val="tx1"/>
            </a:solidFill>
            <a:miter lim="800000"/>
            <a:headEnd/>
            <a:tailEnd/>
          </a:ln>
          <a:effectLst/>
        </p:spPr>
        <p:txBody>
          <a:bodyPr wrap="none" anchor="ctr"/>
          <a:lstStyle/>
          <a:p>
            <a:pPr>
              <a:lnSpc>
                <a:spcPct val="100000"/>
              </a:lnSpc>
            </a:pPr>
            <a:r>
              <a:rPr lang="en-US" sz="2000" b="1">
                <a:latin typeface="Courier New" pitchFamily="49" charset="0"/>
              </a:rPr>
              <a:t>P3</a:t>
            </a:r>
          </a:p>
        </p:txBody>
      </p:sp>
      <p:sp>
        <p:nvSpPr>
          <p:cNvPr id="533514" name="Line 1034"/>
          <p:cNvSpPr>
            <a:spLocks noChangeShapeType="1"/>
          </p:cNvSpPr>
          <p:nvPr/>
        </p:nvSpPr>
        <p:spPr bwMode="auto">
          <a:xfrm>
            <a:off x="5559493" y="2590800"/>
            <a:ext cx="533400" cy="0"/>
          </a:xfrm>
          <a:prstGeom prst="line">
            <a:avLst/>
          </a:prstGeom>
          <a:noFill/>
          <a:ln w="25400">
            <a:solidFill>
              <a:schemeClr val="tx1"/>
            </a:solidFill>
            <a:prstDash val="sysDot"/>
            <a:round/>
            <a:headEnd/>
            <a:tailEnd type="triangle" w="med" len="med"/>
          </a:ln>
          <a:effectLst/>
        </p:spPr>
        <p:txBody>
          <a:bodyPr/>
          <a:lstStyle/>
          <a:p>
            <a:endParaRPr lang="en-US" dirty="0">
              <a:latin typeface="Calibri" pitchFamily="34" charset="0"/>
            </a:endParaRPr>
          </a:p>
        </p:txBody>
      </p:sp>
      <p:sp>
        <p:nvSpPr>
          <p:cNvPr id="533515" name="Rectangle 1035"/>
          <p:cNvSpPr>
            <a:spLocks noChangeArrowheads="1"/>
          </p:cNvSpPr>
          <p:nvPr/>
        </p:nvSpPr>
        <p:spPr bwMode="auto">
          <a:xfrm>
            <a:off x="5254693" y="2209800"/>
            <a:ext cx="550863" cy="336550"/>
          </a:xfrm>
          <a:prstGeom prst="rect">
            <a:avLst/>
          </a:prstGeom>
          <a:noFill/>
          <a:ln w="25400">
            <a:noFill/>
            <a:miter lim="800000"/>
            <a:headEnd/>
            <a:tailEnd/>
          </a:ln>
          <a:effectLst/>
        </p:spPr>
        <p:txBody>
          <a:bodyPr wrap="none">
            <a:spAutoFit/>
          </a:bodyPr>
          <a:lstStyle/>
          <a:p>
            <a:pPr algn="l">
              <a:lnSpc>
                <a:spcPct val="100000"/>
              </a:lnSpc>
            </a:pPr>
            <a:r>
              <a:rPr lang="en-US" sz="1600" b="1">
                <a:latin typeface="Courier New" pitchFamily="49" charset="0"/>
              </a:rPr>
              <a:t>env</a:t>
            </a:r>
          </a:p>
        </p:txBody>
      </p:sp>
      <p:sp>
        <p:nvSpPr>
          <p:cNvPr id="533516" name="Rectangle 1036"/>
          <p:cNvSpPr>
            <a:spLocks noChangeArrowheads="1"/>
          </p:cNvSpPr>
          <p:nvPr/>
        </p:nvSpPr>
        <p:spPr bwMode="auto">
          <a:xfrm>
            <a:off x="7693093" y="2286000"/>
            <a:ext cx="1143000" cy="685800"/>
          </a:xfrm>
          <a:prstGeom prst="rect">
            <a:avLst/>
          </a:prstGeom>
          <a:solidFill>
            <a:schemeClr val="accent2">
              <a:lumMod val="20000"/>
              <a:lumOff val="80000"/>
            </a:schemeClr>
          </a:solidFill>
          <a:ln w="25400">
            <a:solidFill>
              <a:schemeClr val="tx1"/>
            </a:solidFill>
            <a:miter lim="800000"/>
            <a:headEnd/>
            <a:tailEnd/>
          </a:ln>
          <a:effectLst/>
        </p:spPr>
        <p:txBody>
          <a:bodyPr wrap="none" anchor="ctr"/>
          <a:lstStyle/>
          <a:p>
            <a:pPr>
              <a:lnSpc>
                <a:spcPct val="100000"/>
              </a:lnSpc>
            </a:pPr>
            <a:r>
              <a:rPr lang="en-US" sz="2000" b="1">
                <a:latin typeface="Courier New" pitchFamily="49" charset="0"/>
              </a:rPr>
              <a:t>P1</a:t>
            </a:r>
          </a:p>
        </p:txBody>
      </p:sp>
      <p:sp>
        <p:nvSpPr>
          <p:cNvPr id="533517" name="Text Box 1037"/>
          <p:cNvSpPr txBox="1">
            <a:spLocks noChangeArrowheads="1"/>
          </p:cNvSpPr>
          <p:nvPr/>
        </p:nvSpPr>
        <p:spPr bwMode="auto">
          <a:xfrm>
            <a:off x="5984406" y="1981200"/>
            <a:ext cx="1493870" cy="338554"/>
          </a:xfrm>
          <a:prstGeom prst="rect">
            <a:avLst/>
          </a:prstGeom>
          <a:noFill/>
          <a:ln w="25400">
            <a:noFill/>
            <a:miter lim="800000"/>
            <a:headEnd/>
            <a:tailEnd/>
          </a:ln>
          <a:effectLst/>
        </p:spPr>
        <p:txBody>
          <a:bodyPr wrap="none">
            <a:spAutoFit/>
          </a:bodyPr>
          <a:lstStyle/>
          <a:p>
            <a:pPr>
              <a:lnSpc>
                <a:spcPct val="100000"/>
              </a:lnSpc>
            </a:pPr>
            <a:r>
              <a:rPr lang="en-US" sz="1600" b="1" dirty="0">
                <a:latin typeface="Calibri" pitchFamily="34" charset="0"/>
              </a:rPr>
              <a:t>Before </a:t>
            </a:r>
            <a:r>
              <a:rPr lang="en-US" sz="1600" b="1" dirty="0" err="1">
                <a:latin typeface="Calibri" pitchFamily="34" charset="0"/>
              </a:rPr>
              <a:t>longjmp</a:t>
            </a:r>
            <a:endParaRPr lang="en-US" sz="1600" b="1" dirty="0">
              <a:latin typeface="Calibri" pitchFamily="34" charset="0"/>
            </a:endParaRPr>
          </a:p>
        </p:txBody>
      </p:sp>
      <p:sp>
        <p:nvSpPr>
          <p:cNvPr id="533518" name="Text Box 1038"/>
          <p:cNvSpPr txBox="1">
            <a:spLocks noChangeArrowheads="1"/>
          </p:cNvSpPr>
          <p:nvPr/>
        </p:nvSpPr>
        <p:spPr bwMode="auto">
          <a:xfrm>
            <a:off x="7585125" y="1981200"/>
            <a:ext cx="1365182" cy="338554"/>
          </a:xfrm>
          <a:prstGeom prst="rect">
            <a:avLst/>
          </a:prstGeom>
          <a:noFill/>
          <a:ln w="25400">
            <a:noFill/>
            <a:miter lim="800000"/>
            <a:headEnd/>
            <a:tailEnd/>
          </a:ln>
          <a:effectLst/>
        </p:spPr>
        <p:txBody>
          <a:bodyPr wrap="none">
            <a:spAutoFit/>
          </a:bodyPr>
          <a:lstStyle/>
          <a:p>
            <a:pPr>
              <a:lnSpc>
                <a:spcPct val="100000"/>
              </a:lnSpc>
            </a:pPr>
            <a:r>
              <a:rPr lang="en-US" sz="1600" b="1" dirty="0">
                <a:latin typeface="Calibri" pitchFamily="34" charset="0"/>
              </a:rPr>
              <a:t>After </a:t>
            </a:r>
            <a:r>
              <a:rPr lang="en-US" sz="1600" b="1" dirty="0" err="1">
                <a:latin typeface="Calibri" pitchFamily="34" charset="0"/>
              </a:rPr>
              <a:t>longjmp</a:t>
            </a:r>
            <a:endParaRPr lang="en-US" sz="1600" b="1" dirty="0">
              <a:latin typeface="Calibri" pitchFamily="34" charset="0"/>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4530" name="Rectangle 2"/>
          <p:cNvSpPr>
            <a:spLocks noGrp="1" noChangeArrowheads="1"/>
          </p:cNvSpPr>
          <p:nvPr>
            <p:ph type="title"/>
          </p:nvPr>
        </p:nvSpPr>
        <p:spPr>
          <a:xfrm>
            <a:off x="304800" y="417512"/>
            <a:ext cx="7937500" cy="573088"/>
          </a:xfrm>
        </p:spPr>
        <p:txBody>
          <a:bodyPr/>
          <a:lstStyle/>
          <a:p>
            <a:r>
              <a:rPr lang="en-US"/>
              <a:t>Limitations of Long Jumps (cont.)</a:t>
            </a:r>
          </a:p>
        </p:txBody>
      </p:sp>
      <p:sp>
        <p:nvSpPr>
          <p:cNvPr id="534531" name="Rectangle 3"/>
          <p:cNvSpPr>
            <a:spLocks noGrp="1" noChangeArrowheads="1"/>
          </p:cNvSpPr>
          <p:nvPr>
            <p:ph type="body" idx="1"/>
          </p:nvPr>
        </p:nvSpPr>
        <p:spPr>
          <a:xfrm>
            <a:off x="326809" y="1049337"/>
            <a:ext cx="8307387" cy="1160463"/>
          </a:xfrm>
        </p:spPr>
        <p:txBody>
          <a:bodyPr/>
          <a:lstStyle/>
          <a:p>
            <a:r>
              <a:rPr lang="en-US"/>
              <a:t>Works within stack discipline</a:t>
            </a:r>
          </a:p>
          <a:p>
            <a:pPr lvl="1"/>
            <a:r>
              <a:rPr lang="en-US"/>
              <a:t>Can only long jump to environment of function that has been called but not yet completed</a:t>
            </a:r>
          </a:p>
        </p:txBody>
      </p:sp>
      <p:sp>
        <p:nvSpPr>
          <p:cNvPr id="534532" name="Rectangle 4"/>
          <p:cNvSpPr>
            <a:spLocks noChangeArrowheads="1"/>
          </p:cNvSpPr>
          <p:nvPr/>
        </p:nvSpPr>
        <p:spPr bwMode="auto">
          <a:xfrm>
            <a:off x="896703" y="2286000"/>
            <a:ext cx="4114800" cy="4495800"/>
          </a:xfrm>
          <a:prstGeom prst="rect">
            <a:avLst/>
          </a:prstGeom>
          <a:solidFill>
            <a:srgbClr val="F6F5BD"/>
          </a:solidFill>
          <a:ln w="3175">
            <a:solidFill>
              <a:schemeClr val="tx1"/>
            </a:solidFill>
            <a:miter lim="800000"/>
            <a:headEnd/>
            <a:tailEnd/>
          </a:ln>
          <a:effectLst/>
        </p:spPr>
        <p:txBody>
          <a:bodyPr>
            <a:spAutoFit/>
          </a:bodyPr>
          <a:lstStyle/>
          <a:p>
            <a:pPr algn="l">
              <a:lnSpc>
                <a:spcPct val="100000"/>
              </a:lnSpc>
            </a:pPr>
            <a:r>
              <a:rPr lang="en-US" sz="1600" b="1" dirty="0" err="1">
                <a:latin typeface="Courier New" pitchFamily="49" charset="0"/>
              </a:rPr>
              <a:t>jmp_buf</a:t>
            </a:r>
            <a:r>
              <a:rPr lang="en-US" sz="1600" b="1" dirty="0">
                <a:latin typeface="Courier New" pitchFamily="49" charset="0"/>
              </a:rPr>
              <a:t> </a:t>
            </a:r>
            <a:r>
              <a:rPr lang="en-US" sz="1600" b="1" dirty="0" err="1">
                <a:latin typeface="Courier New" pitchFamily="49" charset="0"/>
              </a:rPr>
              <a:t>env</a:t>
            </a:r>
            <a:r>
              <a:rPr lang="en-US" sz="1600" b="1" dirty="0">
                <a:latin typeface="Courier New" pitchFamily="49" charset="0"/>
              </a:rPr>
              <a:t>;</a:t>
            </a:r>
          </a:p>
          <a:p>
            <a:pPr algn="l">
              <a:lnSpc>
                <a:spcPct val="100000"/>
              </a:lnSpc>
            </a:pPr>
            <a:endParaRPr lang="en-US" sz="1600" b="1" dirty="0">
              <a:latin typeface="Courier New" pitchFamily="49" charset="0"/>
            </a:endParaRPr>
          </a:p>
          <a:p>
            <a:pPr algn="l">
              <a:lnSpc>
                <a:spcPct val="100000"/>
              </a:lnSpc>
            </a:pPr>
            <a:r>
              <a:rPr lang="en-US" sz="1600" b="1" dirty="0">
                <a:latin typeface="Courier New" pitchFamily="49" charset="0"/>
              </a:rPr>
              <a:t>P1()</a:t>
            </a:r>
          </a:p>
          <a:p>
            <a:pPr algn="l">
              <a:lnSpc>
                <a:spcPct val="100000"/>
              </a:lnSpc>
            </a:pPr>
            <a:r>
              <a:rPr lang="en-US" sz="1600" b="1" dirty="0">
                <a:latin typeface="Courier New" pitchFamily="49" charset="0"/>
              </a:rPr>
              <a:t>{</a:t>
            </a:r>
          </a:p>
          <a:p>
            <a:pPr algn="l">
              <a:lnSpc>
                <a:spcPct val="100000"/>
              </a:lnSpc>
            </a:pPr>
            <a:r>
              <a:rPr lang="en-US" sz="1600" b="1" dirty="0">
                <a:latin typeface="Courier New" pitchFamily="49" charset="0"/>
              </a:rPr>
              <a:t>  P2(); P3();</a:t>
            </a:r>
          </a:p>
          <a:p>
            <a:pPr algn="l">
              <a:lnSpc>
                <a:spcPct val="100000"/>
              </a:lnSpc>
            </a:pPr>
            <a:r>
              <a:rPr lang="en-US" sz="1600" b="1" dirty="0">
                <a:latin typeface="Courier New" pitchFamily="49" charset="0"/>
              </a:rPr>
              <a:t>}</a:t>
            </a:r>
          </a:p>
          <a:p>
            <a:pPr algn="l">
              <a:lnSpc>
                <a:spcPct val="100000"/>
              </a:lnSpc>
            </a:pPr>
            <a:endParaRPr lang="en-US" sz="1600" b="1" dirty="0">
              <a:latin typeface="Courier New" pitchFamily="49" charset="0"/>
            </a:endParaRPr>
          </a:p>
          <a:p>
            <a:pPr algn="l">
              <a:lnSpc>
                <a:spcPct val="100000"/>
              </a:lnSpc>
            </a:pPr>
            <a:r>
              <a:rPr lang="en-US" sz="1600" b="1" dirty="0">
                <a:latin typeface="Courier New" pitchFamily="49" charset="0"/>
              </a:rPr>
              <a:t>P2()</a:t>
            </a:r>
          </a:p>
          <a:p>
            <a:pPr algn="l">
              <a:lnSpc>
                <a:spcPct val="100000"/>
              </a:lnSpc>
            </a:pPr>
            <a:r>
              <a:rPr lang="en-US" sz="1600" b="1" dirty="0">
                <a:latin typeface="Courier New" pitchFamily="49" charset="0"/>
              </a:rPr>
              <a:t>{</a:t>
            </a:r>
          </a:p>
          <a:p>
            <a:pPr algn="l">
              <a:lnSpc>
                <a:spcPct val="100000"/>
              </a:lnSpc>
            </a:pPr>
            <a:r>
              <a:rPr lang="en-US" sz="1600" b="1" dirty="0">
                <a:latin typeface="Courier New" pitchFamily="49" charset="0"/>
              </a:rPr>
              <a:t>   if (</a:t>
            </a:r>
            <a:r>
              <a:rPr lang="en-US" sz="1600" b="1" dirty="0" err="1">
                <a:latin typeface="Courier New" pitchFamily="49" charset="0"/>
              </a:rPr>
              <a:t>setjmp</a:t>
            </a:r>
            <a:r>
              <a:rPr lang="en-US" sz="1600" b="1" dirty="0">
                <a:latin typeface="Courier New" pitchFamily="49" charset="0"/>
              </a:rPr>
              <a:t>(</a:t>
            </a:r>
            <a:r>
              <a:rPr lang="en-US" sz="1600" b="1" dirty="0" err="1">
                <a:latin typeface="Courier New" pitchFamily="49" charset="0"/>
              </a:rPr>
              <a:t>env</a:t>
            </a:r>
            <a:r>
              <a:rPr lang="en-US" sz="1600" b="1" dirty="0">
                <a:latin typeface="Courier New" pitchFamily="49" charset="0"/>
              </a:rPr>
              <a:t>)) {</a:t>
            </a:r>
          </a:p>
          <a:p>
            <a:pPr algn="l">
              <a:lnSpc>
                <a:spcPct val="100000"/>
              </a:lnSpc>
            </a:pPr>
            <a:r>
              <a:rPr lang="en-US" sz="1600" b="1" dirty="0">
                <a:latin typeface="Courier New" pitchFamily="49" charset="0"/>
              </a:rPr>
              <a:t>    </a:t>
            </a:r>
            <a:r>
              <a:rPr lang="en-US" sz="1600" b="1" dirty="0">
                <a:solidFill>
                  <a:srgbClr val="990000"/>
                </a:solidFill>
                <a:latin typeface="Courier New" pitchFamily="49" charset="0"/>
              </a:rPr>
              <a:t>/* Long Jump to here */</a:t>
            </a:r>
          </a:p>
          <a:p>
            <a:pPr algn="l">
              <a:lnSpc>
                <a:spcPct val="100000"/>
              </a:lnSpc>
            </a:pPr>
            <a:r>
              <a:rPr lang="en-US" sz="1600" b="1" dirty="0">
                <a:latin typeface="Courier New" pitchFamily="49" charset="0"/>
              </a:rPr>
              <a:t>  }</a:t>
            </a:r>
          </a:p>
          <a:p>
            <a:pPr algn="l">
              <a:lnSpc>
                <a:spcPct val="100000"/>
              </a:lnSpc>
            </a:pPr>
            <a:r>
              <a:rPr lang="en-US" sz="1600" b="1" dirty="0">
                <a:latin typeface="Courier New" pitchFamily="49" charset="0"/>
              </a:rPr>
              <a:t>}</a:t>
            </a:r>
          </a:p>
          <a:p>
            <a:pPr algn="l">
              <a:lnSpc>
                <a:spcPct val="100000"/>
              </a:lnSpc>
            </a:pPr>
            <a:endParaRPr lang="en-US" sz="1600" b="1" dirty="0">
              <a:latin typeface="Courier New" pitchFamily="49" charset="0"/>
            </a:endParaRPr>
          </a:p>
          <a:p>
            <a:pPr algn="l">
              <a:lnSpc>
                <a:spcPct val="100000"/>
              </a:lnSpc>
            </a:pPr>
            <a:r>
              <a:rPr lang="en-US" sz="1600" b="1" dirty="0">
                <a:latin typeface="Courier New" pitchFamily="49" charset="0"/>
              </a:rPr>
              <a:t>P3()</a:t>
            </a:r>
          </a:p>
          <a:p>
            <a:pPr algn="l">
              <a:lnSpc>
                <a:spcPct val="100000"/>
              </a:lnSpc>
            </a:pPr>
            <a:r>
              <a:rPr lang="en-US" sz="1600" b="1" dirty="0">
                <a:latin typeface="Courier New" pitchFamily="49" charset="0"/>
              </a:rPr>
              <a:t>{</a:t>
            </a:r>
          </a:p>
          <a:p>
            <a:pPr algn="l">
              <a:lnSpc>
                <a:spcPct val="100000"/>
              </a:lnSpc>
            </a:pPr>
            <a:r>
              <a:rPr lang="en-US" sz="1600" b="1" dirty="0">
                <a:latin typeface="Courier New" pitchFamily="49" charset="0"/>
              </a:rPr>
              <a:t>  </a:t>
            </a:r>
            <a:r>
              <a:rPr lang="en-US" sz="1600" b="1" dirty="0" err="1">
                <a:latin typeface="Courier New" pitchFamily="49" charset="0"/>
              </a:rPr>
              <a:t>longjmp</a:t>
            </a:r>
            <a:r>
              <a:rPr lang="en-US" sz="1600" b="1" dirty="0">
                <a:latin typeface="Courier New" pitchFamily="49" charset="0"/>
              </a:rPr>
              <a:t>(</a:t>
            </a:r>
            <a:r>
              <a:rPr lang="en-US" sz="1600" b="1" dirty="0" err="1">
                <a:latin typeface="Courier New" pitchFamily="49" charset="0"/>
              </a:rPr>
              <a:t>env</a:t>
            </a:r>
            <a:r>
              <a:rPr lang="en-US" sz="1600" b="1" dirty="0">
                <a:latin typeface="Courier New" pitchFamily="49" charset="0"/>
              </a:rPr>
              <a:t>, 1);</a:t>
            </a:r>
          </a:p>
          <a:p>
            <a:pPr algn="l">
              <a:lnSpc>
                <a:spcPct val="100000"/>
              </a:lnSpc>
            </a:pPr>
            <a:r>
              <a:rPr lang="en-US" sz="1600" b="1" dirty="0">
                <a:latin typeface="Courier New" pitchFamily="49" charset="0"/>
              </a:rPr>
              <a:t>}</a:t>
            </a:r>
          </a:p>
        </p:txBody>
      </p:sp>
      <p:grpSp>
        <p:nvGrpSpPr>
          <p:cNvPr id="2" name="Group 5"/>
          <p:cNvGrpSpPr>
            <a:grpSpLocks/>
          </p:cNvGrpSpPr>
          <p:nvPr/>
        </p:nvGrpSpPr>
        <p:grpSpPr bwMode="auto">
          <a:xfrm>
            <a:off x="5181600" y="1990725"/>
            <a:ext cx="1981200" cy="1666875"/>
            <a:chOff x="3264" y="1056"/>
            <a:chExt cx="1248" cy="1050"/>
          </a:xfrm>
        </p:grpSpPr>
        <p:sp>
          <p:nvSpPr>
            <p:cNvPr id="534534" name="Rectangle 6"/>
            <p:cNvSpPr>
              <a:spLocks noChangeArrowheads="1"/>
            </p:cNvSpPr>
            <p:nvPr/>
          </p:nvSpPr>
          <p:spPr bwMode="auto">
            <a:xfrm>
              <a:off x="3264" y="1728"/>
              <a:ext cx="347" cy="212"/>
            </a:xfrm>
            <a:prstGeom prst="rect">
              <a:avLst/>
            </a:prstGeom>
            <a:noFill/>
            <a:ln w="25400">
              <a:noFill/>
              <a:miter lim="800000"/>
              <a:headEnd/>
              <a:tailEnd/>
            </a:ln>
            <a:effectLst/>
          </p:spPr>
          <p:txBody>
            <a:bodyPr wrap="none">
              <a:spAutoFit/>
            </a:bodyPr>
            <a:lstStyle/>
            <a:p>
              <a:pPr algn="l">
                <a:lnSpc>
                  <a:spcPct val="100000"/>
                </a:lnSpc>
              </a:pPr>
              <a:r>
                <a:rPr lang="en-US" sz="1600" b="1">
                  <a:latin typeface="Courier New" pitchFamily="49" charset="0"/>
                </a:rPr>
                <a:t>env</a:t>
              </a:r>
            </a:p>
          </p:txBody>
        </p:sp>
        <p:grpSp>
          <p:nvGrpSpPr>
            <p:cNvPr id="3" name="Group 7"/>
            <p:cNvGrpSpPr>
              <a:grpSpLocks/>
            </p:cNvGrpSpPr>
            <p:nvPr/>
          </p:nvGrpSpPr>
          <p:grpSpPr bwMode="auto">
            <a:xfrm>
              <a:off x="3456" y="1056"/>
              <a:ext cx="1056" cy="1050"/>
              <a:chOff x="3408" y="1056"/>
              <a:chExt cx="1056" cy="1050"/>
            </a:xfrm>
          </p:grpSpPr>
          <p:sp>
            <p:nvSpPr>
              <p:cNvPr id="534536" name="Rectangle 8"/>
              <p:cNvSpPr>
                <a:spLocks noChangeArrowheads="1"/>
              </p:cNvSpPr>
              <p:nvPr/>
            </p:nvSpPr>
            <p:spPr bwMode="auto">
              <a:xfrm>
                <a:off x="3744" y="1056"/>
                <a:ext cx="720" cy="432"/>
              </a:xfrm>
              <a:prstGeom prst="rect">
                <a:avLst/>
              </a:prstGeom>
              <a:solidFill>
                <a:schemeClr val="accent2">
                  <a:lumMod val="20000"/>
                  <a:lumOff val="80000"/>
                </a:schemeClr>
              </a:solidFill>
              <a:ln w="25400">
                <a:solidFill>
                  <a:schemeClr val="tx1"/>
                </a:solidFill>
                <a:miter lim="800000"/>
                <a:headEnd/>
                <a:tailEnd/>
              </a:ln>
              <a:effectLst/>
            </p:spPr>
            <p:txBody>
              <a:bodyPr wrap="none" anchor="ctr"/>
              <a:lstStyle/>
              <a:p>
                <a:pPr>
                  <a:lnSpc>
                    <a:spcPct val="100000"/>
                  </a:lnSpc>
                </a:pPr>
                <a:r>
                  <a:rPr lang="en-US" sz="2000" b="1">
                    <a:latin typeface="Courier New" pitchFamily="49" charset="0"/>
                  </a:rPr>
                  <a:t>P1</a:t>
                </a:r>
              </a:p>
            </p:txBody>
          </p:sp>
          <p:sp>
            <p:nvSpPr>
              <p:cNvPr id="534537" name="Rectangle 9"/>
              <p:cNvSpPr>
                <a:spLocks noChangeArrowheads="1"/>
              </p:cNvSpPr>
              <p:nvPr/>
            </p:nvSpPr>
            <p:spPr bwMode="auto">
              <a:xfrm>
                <a:off x="3744" y="1488"/>
                <a:ext cx="720" cy="432"/>
              </a:xfrm>
              <a:prstGeom prst="rect">
                <a:avLst/>
              </a:prstGeom>
              <a:solidFill>
                <a:schemeClr val="accent2">
                  <a:lumMod val="20000"/>
                  <a:lumOff val="80000"/>
                </a:schemeClr>
              </a:solidFill>
              <a:ln w="25400">
                <a:solidFill>
                  <a:schemeClr val="tx1"/>
                </a:solidFill>
                <a:miter lim="800000"/>
                <a:headEnd/>
                <a:tailEnd/>
              </a:ln>
              <a:effectLst/>
            </p:spPr>
            <p:txBody>
              <a:bodyPr wrap="none" anchor="ctr"/>
              <a:lstStyle/>
              <a:p>
                <a:pPr>
                  <a:lnSpc>
                    <a:spcPct val="100000"/>
                  </a:lnSpc>
                </a:pPr>
                <a:r>
                  <a:rPr lang="en-US" sz="2000" b="1">
                    <a:latin typeface="Courier New" pitchFamily="49" charset="0"/>
                  </a:rPr>
                  <a:t>P2</a:t>
                </a:r>
              </a:p>
            </p:txBody>
          </p:sp>
          <p:sp>
            <p:nvSpPr>
              <p:cNvPr id="534538" name="Line 10"/>
              <p:cNvSpPr>
                <a:spLocks noChangeShapeType="1"/>
              </p:cNvSpPr>
              <p:nvPr/>
            </p:nvSpPr>
            <p:spPr bwMode="auto">
              <a:xfrm>
                <a:off x="3408" y="1728"/>
                <a:ext cx="336" cy="0"/>
              </a:xfrm>
              <a:prstGeom prst="line">
                <a:avLst/>
              </a:prstGeom>
              <a:noFill/>
              <a:ln w="25400">
                <a:solidFill>
                  <a:schemeClr val="tx1"/>
                </a:solidFill>
                <a:prstDash val="sysDot"/>
                <a:round/>
                <a:headEnd/>
                <a:tailEnd type="triangle" w="med" len="med"/>
              </a:ln>
              <a:effectLst/>
            </p:spPr>
            <p:txBody>
              <a:bodyPr/>
              <a:lstStyle/>
              <a:p>
                <a:endParaRPr lang="en-US" dirty="0">
                  <a:latin typeface="Calibri" pitchFamily="34" charset="0"/>
                </a:endParaRPr>
              </a:p>
            </p:txBody>
          </p:sp>
          <p:sp>
            <p:nvSpPr>
              <p:cNvPr id="534539" name="Text Box 11"/>
              <p:cNvSpPr txBox="1">
                <a:spLocks noChangeArrowheads="1"/>
              </p:cNvSpPr>
              <p:nvPr/>
            </p:nvSpPr>
            <p:spPr bwMode="auto">
              <a:xfrm>
                <a:off x="3685" y="1893"/>
                <a:ext cx="633" cy="213"/>
              </a:xfrm>
              <a:prstGeom prst="rect">
                <a:avLst/>
              </a:prstGeom>
              <a:noFill/>
              <a:ln w="25400">
                <a:noFill/>
                <a:miter lim="800000"/>
                <a:headEnd/>
                <a:tailEnd/>
              </a:ln>
              <a:effectLst/>
            </p:spPr>
            <p:txBody>
              <a:bodyPr wrap="none">
                <a:spAutoFit/>
              </a:bodyPr>
              <a:lstStyle/>
              <a:p>
                <a:pPr>
                  <a:lnSpc>
                    <a:spcPct val="100000"/>
                  </a:lnSpc>
                </a:pPr>
                <a:r>
                  <a:rPr lang="en-US" sz="1600" b="1" dirty="0">
                    <a:latin typeface="Calibri" pitchFamily="34" charset="0"/>
                  </a:rPr>
                  <a:t>At </a:t>
                </a:r>
                <a:r>
                  <a:rPr lang="en-US" sz="1600" b="1" dirty="0" err="1">
                    <a:latin typeface="Calibri" pitchFamily="34" charset="0"/>
                  </a:rPr>
                  <a:t>setjmp</a:t>
                </a:r>
                <a:endParaRPr lang="en-US" sz="1600" b="1" dirty="0">
                  <a:latin typeface="Calibri" pitchFamily="34" charset="0"/>
                </a:endParaRPr>
              </a:p>
            </p:txBody>
          </p:sp>
        </p:grpSp>
      </p:grpSp>
      <p:grpSp>
        <p:nvGrpSpPr>
          <p:cNvPr id="4" name="Group 12"/>
          <p:cNvGrpSpPr>
            <a:grpSpLocks/>
          </p:cNvGrpSpPr>
          <p:nvPr/>
        </p:nvGrpSpPr>
        <p:grpSpPr bwMode="auto">
          <a:xfrm>
            <a:off x="6858000" y="5038725"/>
            <a:ext cx="1981200" cy="1666875"/>
            <a:chOff x="3264" y="2976"/>
            <a:chExt cx="1248" cy="1050"/>
          </a:xfrm>
        </p:grpSpPr>
        <p:sp>
          <p:nvSpPr>
            <p:cNvPr id="534541" name="Rectangle 13"/>
            <p:cNvSpPr>
              <a:spLocks noChangeArrowheads="1"/>
            </p:cNvSpPr>
            <p:nvPr/>
          </p:nvSpPr>
          <p:spPr bwMode="auto">
            <a:xfrm>
              <a:off x="3792" y="2976"/>
              <a:ext cx="720" cy="432"/>
            </a:xfrm>
            <a:prstGeom prst="rect">
              <a:avLst/>
            </a:prstGeom>
            <a:solidFill>
              <a:schemeClr val="accent2">
                <a:lumMod val="20000"/>
                <a:lumOff val="80000"/>
              </a:schemeClr>
            </a:solidFill>
            <a:ln w="25400">
              <a:solidFill>
                <a:schemeClr val="tx1"/>
              </a:solidFill>
              <a:miter lim="800000"/>
              <a:headEnd/>
              <a:tailEnd/>
            </a:ln>
            <a:effectLst/>
          </p:spPr>
          <p:txBody>
            <a:bodyPr wrap="none" anchor="ctr"/>
            <a:lstStyle/>
            <a:p>
              <a:pPr>
                <a:lnSpc>
                  <a:spcPct val="100000"/>
                </a:lnSpc>
              </a:pPr>
              <a:r>
                <a:rPr lang="en-US" sz="2000" b="1">
                  <a:latin typeface="Courier New" pitchFamily="49" charset="0"/>
                </a:rPr>
                <a:t>P1</a:t>
              </a:r>
            </a:p>
          </p:txBody>
        </p:sp>
        <p:sp>
          <p:nvSpPr>
            <p:cNvPr id="534542" name="Rectangle 14"/>
            <p:cNvSpPr>
              <a:spLocks noChangeArrowheads="1"/>
            </p:cNvSpPr>
            <p:nvPr/>
          </p:nvSpPr>
          <p:spPr bwMode="auto">
            <a:xfrm>
              <a:off x="3792" y="3408"/>
              <a:ext cx="720" cy="432"/>
            </a:xfrm>
            <a:prstGeom prst="rect">
              <a:avLst/>
            </a:prstGeom>
            <a:solidFill>
              <a:schemeClr val="accent2">
                <a:lumMod val="20000"/>
                <a:lumOff val="80000"/>
              </a:schemeClr>
            </a:solidFill>
            <a:ln w="25400">
              <a:solidFill>
                <a:schemeClr val="tx1"/>
              </a:solidFill>
              <a:miter lim="800000"/>
              <a:headEnd/>
              <a:tailEnd/>
            </a:ln>
            <a:effectLst/>
          </p:spPr>
          <p:txBody>
            <a:bodyPr wrap="none" anchor="ctr"/>
            <a:lstStyle/>
            <a:p>
              <a:pPr>
                <a:lnSpc>
                  <a:spcPct val="100000"/>
                </a:lnSpc>
              </a:pPr>
              <a:r>
                <a:rPr lang="en-US" sz="2000" b="1">
                  <a:latin typeface="Courier New" pitchFamily="49" charset="0"/>
                </a:rPr>
                <a:t>P3</a:t>
              </a:r>
            </a:p>
          </p:txBody>
        </p:sp>
        <p:sp>
          <p:nvSpPr>
            <p:cNvPr id="534543" name="Line 15"/>
            <p:cNvSpPr>
              <a:spLocks noChangeShapeType="1"/>
            </p:cNvSpPr>
            <p:nvPr/>
          </p:nvSpPr>
          <p:spPr bwMode="auto">
            <a:xfrm>
              <a:off x="3456" y="3648"/>
              <a:ext cx="336" cy="0"/>
            </a:xfrm>
            <a:prstGeom prst="line">
              <a:avLst/>
            </a:prstGeom>
            <a:noFill/>
            <a:ln w="25400">
              <a:solidFill>
                <a:schemeClr val="tx1"/>
              </a:solidFill>
              <a:prstDash val="sysDot"/>
              <a:round/>
              <a:headEnd/>
              <a:tailEnd type="triangle" w="med" len="med"/>
            </a:ln>
            <a:effectLst/>
          </p:spPr>
          <p:txBody>
            <a:bodyPr/>
            <a:lstStyle/>
            <a:p>
              <a:endParaRPr lang="en-US" dirty="0">
                <a:latin typeface="Calibri" pitchFamily="34" charset="0"/>
              </a:endParaRPr>
            </a:p>
          </p:txBody>
        </p:sp>
        <p:sp>
          <p:nvSpPr>
            <p:cNvPr id="534544" name="Rectangle 16"/>
            <p:cNvSpPr>
              <a:spLocks noChangeArrowheads="1"/>
            </p:cNvSpPr>
            <p:nvPr/>
          </p:nvSpPr>
          <p:spPr bwMode="auto">
            <a:xfrm>
              <a:off x="3264" y="3408"/>
              <a:ext cx="347" cy="212"/>
            </a:xfrm>
            <a:prstGeom prst="rect">
              <a:avLst/>
            </a:prstGeom>
            <a:noFill/>
            <a:ln w="25400">
              <a:noFill/>
              <a:miter lim="800000"/>
              <a:headEnd/>
              <a:tailEnd/>
            </a:ln>
            <a:effectLst/>
          </p:spPr>
          <p:txBody>
            <a:bodyPr wrap="none">
              <a:spAutoFit/>
            </a:bodyPr>
            <a:lstStyle/>
            <a:p>
              <a:pPr algn="l">
                <a:lnSpc>
                  <a:spcPct val="100000"/>
                </a:lnSpc>
              </a:pPr>
              <a:r>
                <a:rPr lang="en-US" sz="1600" b="1">
                  <a:latin typeface="Courier New" pitchFamily="49" charset="0"/>
                </a:rPr>
                <a:t>env</a:t>
              </a:r>
            </a:p>
          </p:txBody>
        </p:sp>
        <p:sp>
          <p:nvSpPr>
            <p:cNvPr id="534545" name="Text Box 17"/>
            <p:cNvSpPr txBox="1">
              <a:spLocks noChangeArrowheads="1"/>
            </p:cNvSpPr>
            <p:nvPr/>
          </p:nvSpPr>
          <p:spPr bwMode="auto">
            <a:xfrm>
              <a:off x="3733" y="3813"/>
              <a:ext cx="705" cy="213"/>
            </a:xfrm>
            <a:prstGeom prst="rect">
              <a:avLst/>
            </a:prstGeom>
            <a:noFill/>
            <a:ln w="25400">
              <a:noFill/>
              <a:miter lim="800000"/>
              <a:headEnd/>
              <a:tailEnd/>
            </a:ln>
            <a:effectLst/>
          </p:spPr>
          <p:txBody>
            <a:bodyPr wrap="none">
              <a:spAutoFit/>
            </a:bodyPr>
            <a:lstStyle/>
            <a:p>
              <a:pPr>
                <a:lnSpc>
                  <a:spcPct val="100000"/>
                </a:lnSpc>
              </a:pPr>
              <a:r>
                <a:rPr lang="en-US" sz="1600" b="1" dirty="0">
                  <a:latin typeface="Calibri" pitchFamily="34" charset="0"/>
                </a:rPr>
                <a:t>At </a:t>
              </a:r>
              <a:r>
                <a:rPr lang="en-US" sz="1600" b="1" dirty="0" err="1">
                  <a:latin typeface="Calibri" pitchFamily="34" charset="0"/>
                </a:rPr>
                <a:t>longjmp</a:t>
              </a:r>
              <a:endParaRPr lang="en-US" sz="1600" b="1" dirty="0">
                <a:latin typeface="Calibri" pitchFamily="34" charset="0"/>
              </a:endParaRPr>
            </a:p>
          </p:txBody>
        </p:sp>
        <p:sp>
          <p:nvSpPr>
            <p:cNvPr id="534546" name="Text Box 18"/>
            <p:cNvSpPr txBox="1">
              <a:spLocks noChangeArrowheads="1"/>
            </p:cNvSpPr>
            <p:nvPr/>
          </p:nvSpPr>
          <p:spPr bwMode="auto">
            <a:xfrm>
              <a:off x="3504" y="3545"/>
              <a:ext cx="188" cy="213"/>
            </a:xfrm>
            <a:prstGeom prst="rect">
              <a:avLst/>
            </a:prstGeom>
            <a:noFill/>
            <a:ln w="25400">
              <a:noFill/>
              <a:miter lim="800000"/>
              <a:headEnd/>
              <a:tailEnd/>
            </a:ln>
            <a:effectLst/>
          </p:spPr>
          <p:txBody>
            <a:bodyPr wrap="none">
              <a:spAutoFit/>
            </a:bodyPr>
            <a:lstStyle/>
            <a:p>
              <a:pPr algn="l">
                <a:lnSpc>
                  <a:spcPct val="100000"/>
                </a:lnSpc>
              </a:pPr>
              <a:r>
                <a:rPr lang="en-US" sz="1600" b="1" dirty="0">
                  <a:latin typeface="Calibri" pitchFamily="34" charset="0"/>
                </a:rPr>
                <a:t>X</a:t>
              </a:r>
            </a:p>
          </p:txBody>
        </p:sp>
      </p:grpSp>
      <p:grpSp>
        <p:nvGrpSpPr>
          <p:cNvPr id="5" name="Group 19"/>
          <p:cNvGrpSpPr>
            <a:grpSpLocks/>
          </p:cNvGrpSpPr>
          <p:nvPr/>
        </p:nvGrpSpPr>
        <p:grpSpPr bwMode="auto">
          <a:xfrm>
            <a:off x="5334000" y="3819525"/>
            <a:ext cx="1828800" cy="1666875"/>
            <a:chOff x="4608" y="1440"/>
            <a:chExt cx="1152" cy="1050"/>
          </a:xfrm>
        </p:grpSpPr>
        <p:sp>
          <p:nvSpPr>
            <p:cNvPr id="534548" name="Rectangle 20"/>
            <p:cNvSpPr>
              <a:spLocks noChangeArrowheads="1"/>
            </p:cNvSpPr>
            <p:nvPr/>
          </p:nvSpPr>
          <p:spPr bwMode="auto">
            <a:xfrm>
              <a:off x="5040" y="1440"/>
              <a:ext cx="720" cy="432"/>
            </a:xfrm>
            <a:prstGeom prst="rect">
              <a:avLst/>
            </a:prstGeom>
            <a:solidFill>
              <a:schemeClr val="accent2">
                <a:lumMod val="20000"/>
                <a:lumOff val="80000"/>
              </a:schemeClr>
            </a:solidFill>
            <a:ln w="25400">
              <a:solidFill>
                <a:schemeClr val="tx1"/>
              </a:solidFill>
              <a:miter lim="800000"/>
              <a:headEnd/>
              <a:tailEnd/>
            </a:ln>
            <a:effectLst/>
          </p:spPr>
          <p:txBody>
            <a:bodyPr wrap="none" anchor="ctr"/>
            <a:lstStyle/>
            <a:p>
              <a:pPr>
                <a:lnSpc>
                  <a:spcPct val="100000"/>
                </a:lnSpc>
              </a:pPr>
              <a:r>
                <a:rPr lang="en-US" sz="2000" b="1">
                  <a:latin typeface="Courier New" pitchFamily="49" charset="0"/>
                </a:rPr>
                <a:t>P1</a:t>
              </a:r>
            </a:p>
          </p:txBody>
        </p:sp>
        <p:sp>
          <p:nvSpPr>
            <p:cNvPr id="534549" name="Rectangle 21"/>
            <p:cNvSpPr>
              <a:spLocks noChangeArrowheads="1"/>
            </p:cNvSpPr>
            <p:nvPr/>
          </p:nvSpPr>
          <p:spPr bwMode="auto">
            <a:xfrm>
              <a:off x="5040" y="1872"/>
              <a:ext cx="720" cy="432"/>
            </a:xfrm>
            <a:prstGeom prst="rect">
              <a:avLst/>
            </a:prstGeom>
            <a:solidFill>
              <a:schemeClr val="bg1">
                <a:lumMod val="95000"/>
              </a:schemeClr>
            </a:solidFill>
            <a:ln w="25400">
              <a:solidFill>
                <a:schemeClr val="tx1"/>
              </a:solidFill>
              <a:miter lim="800000"/>
              <a:headEnd/>
              <a:tailEnd/>
            </a:ln>
            <a:effectLst/>
          </p:spPr>
          <p:txBody>
            <a:bodyPr wrap="none" anchor="ctr"/>
            <a:lstStyle/>
            <a:p>
              <a:pPr>
                <a:lnSpc>
                  <a:spcPct val="100000"/>
                </a:lnSpc>
              </a:pPr>
              <a:r>
                <a:rPr lang="en-US" sz="2000" b="1">
                  <a:latin typeface="Courier New" pitchFamily="49" charset="0"/>
                </a:rPr>
                <a:t>P2</a:t>
              </a:r>
            </a:p>
          </p:txBody>
        </p:sp>
        <p:sp>
          <p:nvSpPr>
            <p:cNvPr id="534550" name="Line 22"/>
            <p:cNvSpPr>
              <a:spLocks noChangeShapeType="1"/>
            </p:cNvSpPr>
            <p:nvPr/>
          </p:nvSpPr>
          <p:spPr bwMode="auto">
            <a:xfrm>
              <a:off x="4704" y="2112"/>
              <a:ext cx="336" cy="0"/>
            </a:xfrm>
            <a:prstGeom prst="line">
              <a:avLst/>
            </a:prstGeom>
            <a:noFill/>
            <a:ln w="25400">
              <a:solidFill>
                <a:schemeClr val="tx1"/>
              </a:solidFill>
              <a:prstDash val="sysDot"/>
              <a:round/>
              <a:headEnd/>
              <a:tailEnd type="triangle" w="med" len="med"/>
            </a:ln>
            <a:effectLst/>
          </p:spPr>
          <p:txBody>
            <a:bodyPr/>
            <a:lstStyle/>
            <a:p>
              <a:endParaRPr lang="en-US" dirty="0">
                <a:latin typeface="Calibri" pitchFamily="34" charset="0"/>
              </a:endParaRPr>
            </a:p>
          </p:txBody>
        </p:sp>
        <p:sp>
          <p:nvSpPr>
            <p:cNvPr id="534551" name="Text Box 23"/>
            <p:cNvSpPr txBox="1">
              <a:spLocks noChangeArrowheads="1"/>
            </p:cNvSpPr>
            <p:nvPr/>
          </p:nvSpPr>
          <p:spPr bwMode="auto">
            <a:xfrm>
              <a:off x="4968" y="2277"/>
              <a:ext cx="670" cy="213"/>
            </a:xfrm>
            <a:prstGeom prst="rect">
              <a:avLst/>
            </a:prstGeom>
            <a:noFill/>
            <a:ln w="25400">
              <a:noFill/>
              <a:miter lim="800000"/>
              <a:headEnd/>
              <a:tailEnd/>
            </a:ln>
            <a:effectLst/>
          </p:spPr>
          <p:txBody>
            <a:bodyPr wrap="none">
              <a:spAutoFit/>
            </a:bodyPr>
            <a:lstStyle/>
            <a:p>
              <a:pPr>
                <a:lnSpc>
                  <a:spcPct val="100000"/>
                </a:lnSpc>
              </a:pPr>
              <a:r>
                <a:rPr lang="en-US" sz="1600" b="1" dirty="0">
                  <a:latin typeface="Calibri" pitchFamily="34" charset="0"/>
                </a:rPr>
                <a:t>P2 returns</a:t>
              </a:r>
            </a:p>
          </p:txBody>
        </p:sp>
        <p:sp>
          <p:nvSpPr>
            <p:cNvPr id="534552" name="Rectangle 24"/>
            <p:cNvSpPr>
              <a:spLocks noChangeArrowheads="1"/>
            </p:cNvSpPr>
            <p:nvPr/>
          </p:nvSpPr>
          <p:spPr bwMode="auto">
            <a:xfrm>
              <a:off x="4608" y="1872"/>
              <a:ext cx="347" cy="212"/>
            </a:xfrm>
            <a:prstGeom prst="rect">
              <a:avLst/>
            </a:prstGeom>
            <a:noFill/>
            <a:ln w="25400">
              <a:noFill/>
              <a:miter lim="800000"/>
              <a:headEnd/>
              <a:tailEnd/>
            </a:ln>
            <a:effectLst/>
          </p:spPr>
          <p:txBody>
            <a:bodyPr wrap="none">
              <a:spAutoFit/>
            </a:bodyPr>
            <a:lstStyle/>
            <a:p>
              <a:pPr algn="l">
                <a:lnSpc>
                  <a:spcPct val="100000"/>
                </a:lnSpc>
              </a:pPr>
              <a:r>
                <a:rPr lang="en-US" sz="1600" b="1">
                  <a:latin typeface="Courier New" pitchFamily="49" charset="0"/>
                </a:rPr>
                <a:t>env</a:t>
              </a:r>
            </a:p>
          </p:txBody>
        </p:sp>
        <p:sp>
          <p:nvSpPr>
            <p:cNvPr id="534553" name="Text Box 25"/>
            <p:cNvSpPr txBox="1">
              <a:spLocks noChangeArrowheads="1"/>
            </p:cNvSpPr>
            <p:nvPr/>
          </p:nvSpPr>
          <p:spPr bwMode="auto">
            <a:xfrm>
              <a:off x="4752" y="2009"/>
              <a:ext cx="188" cy="213"/>
            </a:xfrm>
            <a:prstGeom prst="rect">
              <a:avLst/>
            </a:prstGeom>
            <a:noFill/>
            <a:ln w="25400">
              <a:noFill/>
              <a:miter lim="800000"/>
              <a:headEnd/>
              <a:tailEnd/>
            </a:ln>
            <a:effectLst/>
          </p:spPr>
          <p:txBody>
            <a:bodyPr wrap="none">
              <a:spAutoFit/>
            </a:bodyPr>
            <a:lstStyle/>
            <a:p>
              <a:pPr algn="l">
                <a:lnSpc>
                  <a:spcPct val="100000"/>
                </a:lnSpc>
              </a:pPr>
              <a:r>
                <a:rPr lang="en-US" sz="1600" b="1" dirty="0">
                  <a:latin typeface="Calibri" pitchFamily="34" charset="0"/>
                </a:rPr>
                <a:t>X</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6274" name="Rectangle 2"/>
          <p:cNvSpPr>
            <a:spLocks noGrp="1" noChangeArrowheads="1"/>
          </p:cNvSpPr>
          <p:nvPr>
            <p:ph type="title"/>
          </p:nvPr>
        </p:nvSpPr>
        <p:spPr>
          <a:xfrm>
            <a:off x="381000" y="428625"/>
            <a:ext cx="8458200" cy="1095375"/>
          </a:xfrm>
        </p:spPr>
        <p:txBody>
          <a:bodyPr/>
          <a:lstStyle/>
          <a:p>
            <a:pPr marL="0" indent="0"/>
            <a:r>
              <a:rPr lang="en-US" dirty="0"/>
              <a:t>Putting It All Together: A Program </a:t>
            </a:r>
            <a:br>
              <a:rPr lang="en-US" dirty="0"/>
            </a:br>
            <a:r>
              <a:rPr lang="en-US" dirty="0"/>
              <a:t>That Restarts Itself When </a:t>
            </a:r>
            <a:r>
              <a:rPr lang="en-US" dirty="0">
                <a:latin typeface="Courier New" pitchFamily="49" charset="0"/>
              </a:rPr>
              <a:t>ctrl-</a:t>
            </a:r>
            <a:r>
              <a:rPr lang="en-US" dirty="0" err="1">
                <a:latin typeface="Courier New" pitchFamily="49" charset="0"/>
              </a:rPr>
              <a:t>c</a:t>
            </a:r>
            <a:r>
              <a:rPr lang="en-US" dirty="0" err="1"/>
              <a:t>’d</a:t>
            </a:r>
            <a:endParaRPr lang="en-US" dirty="0"/>
          </a:p>
        </p:txBody>
      </p:sp>
      <p:sp>
        <p:nvSpPr>
          <p:cNvPr id="566275" name="Rectangle 3"/>
          <p:cNvSpPr>
            <a:spLocks noChangeArrowheads="1"/>
          </p:cNvSpPr>
          <p:nvPr/>
        </p:nvSpPr>
        <p:spPr bwMode="auto">
          <a:xfrm>
            <a:off x="457200" y="1524000"/>
            <a:ext cx="5048716" cy="5262978"/>
          </a:xfrm>
          <a:prstGeom prst="rect">
            <a:avLst/>
          </a:prstGeom>
          <a:solidFill>
            <a:srgbClr val="F6F5BD"/>
          </a:solidFill>
          <a:ln w="3175">
            <a:solidFill>
              <a:schemeClr val="tx1"/>
            </a:solidFill>
            <a:miter lim="800000"/>
            <a:headEnd/>
            <a:tailEnd/>
          </a:ln>
          <a:effectLst/>
        </p:spPr>
        <p:txBody>
          <a:bodyPr wrap="none">
            <a:spAutoFit/>
          </a:bodyPr>
          <a:lstStyle/>
          <a:p>
            <a:r>
              <a:rPr lang="en-US" sz="1400" dirty="0">
                <a:solidFill>
                  <a:srgbClr val="926492"/>
                </a:solidFill>
                <a:latin typeface="Courier New"/>
                <a:cs typeface="Courier New"/>
              </a:rPr>
              <a:t>#include</a:t>
            </a:r>
            <a:r>
              <a:rPr lang="en-US" sz="1400" dirty="0">
                <a:solidFill>
                  <a:srgbClr val="000000"/>
                </a:solidFill>
                <a:latin typeface="Courier New"/>
                <a:cs typeface="Courier New"/>
              </a:rPr>
              <a:t> </a:t>
            </a:r>
            <a:r>
              <a:rPr lang="en-US" sz="1400" dirty="0">
                <a:solidFill>
                  <a:srgbClr val="9D206F"/>
                </a:solidFill>
                <a:latin typeface="Courier New"/>
                <a:cs typeface="Courier New"/>
              </a:rPr>
              <a:t>"</a:t>
            </a:r>
            <a:r>
              <a:rPr lang="en-US" sz="1400" dirty="0" err="1">
                <a:solidFill>
                  <a:srgbClr val="9D206F"/>
                </a:solidFill>
                <a:latin typeface="Courier New"/>
                <a:cs typeface="Courier New"/>
              </a:rPr>
              <a:t>csapp.h</a:t>
            </a:r>
            <a:r>
              <a:rPr lang="en-US" sz="1400" dirty="0">
                <a:solidFill>
                  <a:srgbClr val="9D206F"/>
                </a:solidFill>
                <a:latin typeface="Courier New"/>
                <a:cs typeface="Courier New"/>
              </a:rPr>
              <a:t>"</a:t>
            </a:r>
            <a:endParaRPr lang="en-US" sz="1400" dirty="0">
              <a:solidFill>
                <a:srgbClr val="000000"/>
              </a:solidFill>
              <a:latin typeface="Courier New"/>
              <a:cs typeface="Courier New"/>
            </a:endParaRPr>
          </a:p>
          <a:p>
            <a:endParaRPr lang="en-US" sz="1400" dirty="0">
              <a:solidFill>
                <a:srgbClr val="000000"/>
              </a:solidFill>
              <a:latin typeface="Courier New"/>
              <a:cs typeface="Courier New"/>
            </a:endParaRPr>
          </a:p>
          <a:p>
            <a:r>
              <a:rPr lang="en-US" sz="1400" dirty="0" err="1">
                <a:solidFill>
                  <a:srgbClr val="2D961E"/>
                </a:solidFill>
                <a:latin typeface="Courier New"/>
                <a:cs typeface="Courier New"/>
              </a:rPr>
              <a:t>sigjmp_buf</a:t>
            </a:r>
            <a:r>
              <a:rPr lang="en-US" sz="1400" dirty="0">
                <a:solidFill>
                  <a:srgbClr val="000000"/>
                </a:solidFill>
                <a:latin typeface="Courier New"/>
                <a:cs typeface="Courier New"/>
              </a:rPr>
              <a:t> </a:t>
            </a:r>
            <a:r>
              <a:rPr lang="en-US" sz="1400" dirty="0" err="1">
                <a:solidFill>
                  <a:srgbClr val="C1651C"/>
                </a:solidFill>
                <a:latin typeface="Courier New"/>
                <a:cs typeface="Courier New"/>
              </a:rPr>
              <a:t>buf</a:t>
            </a:r>
            <a:r>
              <a:rPr lang="en-US" sz="1400" dirty="0">
                <a:solidFill>
                  <a:srgbClr val="000000"/>
                </a:solidFill>
                <a:latin typeface="Courier New"/>
                <a:cs typeface="Courier New"/>
              </a:rPr>
              <a:t>;</a:t>
            </a:r>
          </a:p>
          <a:p>
            <a:endParaRPr lang="en-US" sz="1400" dirty="0">
              <a:solidFill>
                <a:srgbClr val="000000"/>
              </a:solidFill>
              <a:latin typeface="Courier New"/>
              <a:cs typeface="Courier New"/>
            </a:endParaRPr>
          </a:p>
          <a:p>
            <a:r>
              <a:rPr lang="en-US" sz="1400" dirty="0">
                <a:solidFill>
                  <a:srgbClr val="2D961E"/>
                </a:solidFill>
                <a:latin typeface="Courier New"/>
                <a:cs typeface="Courier New"/>
              </a:rPr>
              <a:t>void</a:t>
            </a:r>
            <a:r>
              <a:rPr lang="en-US" sz="1400" dirty="0">
                <a:solidFill>
                  <a:srgbClr val="000000"/>
                </a:solidFill>
                <a:latin typeface="Courier New"/>
                <a:cs typeface="Courier New"/>
              </a:rPr>
              <a:t> </a:t>
            </a:r>
            <a:r>
              <a:rPr lang="en-US" sz="1400" dirty="0">
                <a:solidFill>
                  <a:srgbClr val="4A00FF"/>
                </a:solidFill>
                <a:latin typeface="Courier New"/>
                <a:cs typeface="Courier New"/>
              </a:rPr>
              <a:t>handler</a:t>
            </a:r>
            <a:r>
              <a:rPr lang="en-US" sz="1400" dirty="0">
                <a:solidFill>
                  <a:srgbClr val="000000"/>
                </a:solidFill>
                <a:latin typeface="Courier New"/>
                <a:cs typeface="Courier New"/>
              </a:rPr>
              <a:t>(</a:t>
            </a:r>
            <a:r>
              <a:rPr lang="en-US" sz="1400" dirty="0" err="1">
                <a:solidFill>
                  <a:srgbClr val="2D961E"/>
                </a:solidFill>
                <a:latin typeface="Courier New"/>
                <a:cs typeface="Courier New"/>
              </a:rPr>
              <a:t>int</a:t>
            </a:r>
            <a:r>
              <a:rPr lang="en-US" sz="1400" dirty="0">
                <a:solidFill>
                  <a:srgbClr val="000000"/>
                </a:solidFill>
                <a:latin typeface="Courier New"/>
                <a:cs typeface="Courier New"/>
              </a:rPr>
              <a:t> </a:t>
            </a:r>
            <a:r>
              <a:rPr lang="en-US" sz="1400" dirty="0">
                <a:solidFill>
                  <a:srgbClr val="C1651C"/>
                </a:solidFill>
                <a:latin typeface="Courier New"/>
                <a:cs typeface="Courier New"/>
              </a:rPr>
              <a:t>sig</a:t>
            </a:r>
            <a:r>
              <a:rPr lang="en-US" sz="1400" dirty="0">
                <a:solidFill>
                  <a:srgbClr val="000000"/>
                </a:solidFill>
                <a:latin typeface="Courier New"/>
                <a:cs typeface="Courier New"/>
              </a:rPr>
              <a:t>)</a:t>
            </a:r>
          </a:p>
          <a:p>
            <a:r>
              <a:rPr lang="en-US" sz="1400" dirty="0">
                <a:solidFill>
                  <a:srgbClr val="000000"/>
                </a:solidFill>
                <a:latin typeface="Courier New"/>
                <a:cs typeface="Courier New"/>
              </a:rPr>
              <a:t>{</a:t>
            </a:r>
          </a:p>
          <a:p>
            <a:r>
              <a:rPr lang="en-US" sz="1400" dirty="0">
                <a:solidFill>
                  <a:srgbClr val="000000"/>
                </a:solidFill>
                <a:latin typeface="Courier New"/>
                <a:cs typeface="Courier New"/>
              </a:rPr>
              <a:t>    </a:t>
            </a:r>
            <a:r>
              <a:rPr lang="en-US" sz="1400" dirty="0" err="1">
                <a:solidFill>
                  <a:srgbClr val="000000"/>
                </a:solidFill>
                <a:latin typeface="Courier New"/>
                <a:cs typeface="Courier New"/>
              </a:rPr>
              <a:t>siglongjmp</a:t>
            </a:r>
            <a:r>
              <a:rPr lang="en-US" sz="1400" dirty="0">
                <a:solidFill>
                  <a:srgbClr val="000000"/>
                </a:solidFill>
                <a:latin typeface="Courier New"/>
                <a:cs typeface="Courier New"/>
              </a:rPr>
              <a:t>(</a:t>
            </a:r>
            <a:r>
              <a:rPr lang="en-US" sz="1400" dirty="0" err="1">
                <a:solidFill>
                  <a:srgbClr val="000000"/>
                </a:solidFill>
                <a:latin typeface="Courier New"/>
                <a:cs typeface="Courier New"/>
              </a:rPr>
              <a:t>buf</a:t>
            </a:r>
            <a:r>
              <a:rPr lang="en-US" sz="1400" dirty="0">
                <a:solidFill>
                  <a:srgbClr val="000000"/>
                </a:solidFill>
                <a:latin typeface="Courier New"/>
                <a:cs typeface="Courier New"/>
              </a:rPr>
              <a:t>, 1);</a:t>
            </a:r>
          </a:p>
          <a:p>
            <a:r>
              <a:rPr lang="en-US" sz="1400" dirty="0">
                <a:solidFill>
                  <a:srgbClr val="000000"/>
                </a:solidFill>
                <a:latin typeface="Courier New"/>
                <a:cs typeface="Courier New"/>
              </a:rPr>
              <a:t>}</a:t>
            </a:r>
          </a:p>
          <a:p>
            <a:endParaRPr lang="en-US" sz="1400" dirty="0">
              <a:solidFill>
                <a:srgbClr val="000000"/>
              </a:solidFill>
              <a:latin typeface="Courier New"/>
              <a:cs typeface="Courier New"/>
            </a:endParaRPr>
          </a:p>
          <a:p>
            <a:r>
              <a:rPr lang="en-US" sz="1400" dirty="0" err="1">
                <a:solidFill>
                  <a:srgbClr val="2D961E"/>
                </a:solidFill>
                <a:latin typeface="Courier New"/>
                <a:cs typeface="Courier New"/>
              </a:rPr>
              <a:t>int</a:t>
            </a:r>
            <a:r>
              <a:rPr lang="en-US" sz="1400" dirty="0">
                <a:solidFill>
                  <a:srgbClr val="000000"/>
                </a:solidFill>
                <a:latin typeface="Courier New"/>
                <a:cs typeface="Courier New"/>
              </a:rPr>
              <a:t> </a:t>
            </a:r>
            <a:r>
              <a:rPr lang="en-US" sz="1400" dirty="0">
                <a:solidFill>
                  <a:srgbClr val="4A00FF"/>
                </a:solidFill>
                <a:latin typeface="Courier New"/>
                <a:cs typeface="Courier New"/>
              </a:rPr>
              <a:t>main</a:t>
            </a:r>
            <a:r>
              <a:rPr lang="en-US" sz="1400" dirty="0">
                <a:solidFill>
                  <a:srgbClr val="000000"/>
                </a:solidFill>
                <a:latin typeface="Courier New"/>
                <a:cs typeface="Courier New"/>
              </a:rPr>
              <a:t>()</a:t>
            </a:r>
          </a:p>
          <a:p>
            <a:r>
              <a:rPr lang="en-US" sz="1400" dirty="0">
                <a:solidFill>
                  <a:srgbClr val="000000"/>
                </a:solidFill>
                <a:latin typeface="Courier New"/>
                <a:cs typeface="Courier New"/>
              </a:rPr>
              <a:t>{</a:t>
            </a:r>
          </a:p>
          <a:p>
            <a:r>
              <a:rPr lang="en-US" sz="1400" dirty="0">
                <a:solidFill>
                  <a:srgbClr val="000000"/>
                </a:solidFill>
                <a:latin typeface="Courier New"/>
                <a:cs typeface="Courier New"/>
              </a:rPr>
              <a:t>    </a:t>
            </a:r>
            <a:r>
              <a:rPr lang="en-US" sz="1400" dirty="0">
                <a:solidFill>
                  <a:srgbClr val="C200FF"/>
                </a:solidFill>
                <a:latin typeface="Courier New"/>
                <a:cs typeface="Courier New"/>
              </a:rPr>
              <a:t>if</a:t>
            </a:r>
            <a:r>
              <a:rPr lang="en-US" sz="1400" dirty="0">
                <a:solidFill>
                  <a:srgbClr val="000000"/>
                </a:solidFill>
                <a:latin typeface="Courier New"/>
                <a:cs typeface="Courier New"/>
              </a:rPr>
              <a:t> (!</a:t>
            </a:r>
            <a:r>
              <a:rPr lang="en-US" sz="1400" dirty="0" err="1">
                <a:solidFill>
                  <a:srgbClr val="000000"/>
                </a:solidFill>
                <a:latin typeface="Courier New"/>
                <a:cs typeface="Courier New"/>
              </a:rPr>
              <a:t>sigsetjmp</a:t>
            </a:r>
            <a:r>
              <a:rPr lang="en-US" sz="1400" dirty="0">
                <a:solidFill>
                  <a:srgbClr val="000000"/>
                </a:solidFill>
                <a:latin typeface="Courier New"/>
                <a:cs typeface="Courier New"/>
              </a:rPr>
              <a:t>(</a:t>
            </a:r>
            <a:r>
              <a:rPr lang="en-US" sz="1400" dirty="0" err="1">
                <a:solidFill>
                  <a:srgbClr val="000000"/>
                </a:solidFill>
                <a:latin typeface="Courier New"/>
                <a:cs typeface="Courier New"/>
              </a:rPr>
              <a:t>buf</a:t>
            </a:r>
            <a:r>
              <a:rPr lang="en-US" sz="1400" dirty="0">
                <a:solidFill>
                  <a:srgbClr val="000000"/>
                </a:solidFill>
                <a:latin typeface="Courier New"/>
                <a:cs typeface="Courier New"/>
              </a:rPr>
              <a:t>, 1)) {</a:t>
            </a:r>
          </a:p>
          <a:p>
            <a:r>
              <a:rPr lang="en-US" sz="1400" dirty="0">
                <a:solidFill>
                  <a:srgbClr val="000000"/>
                </a:solidFill>
                <a:latin typeface="Courier New"/>
                <a:cs typeface="Courier New"/>
              </a:rPr>
              <a:t>        Signal(SIGINT, handler);</a:t>
            </a:r>
          </a:p>
          <a:p>
            <a:r>
              <a:rPr lang="en-US" sz="1400" dirty="0">
                <a:solidFill>
                  <a:srgbClr val="000000"/>
                </a:solidFill>
                <a:latin typeface="Courier New"/>
                <a:cs typeface="Courier New"/>
              </a:rPr>
              <a:t>	</a:t>
            </a:r>
            <a:r>
              <a:rPr lang="en-US" sz="1400" dirty="0" err="1">
                <a:solidFill>
                  <a:srgbClr val="000000"/>
                </a:solidFill>
                <a:latin typeface="Courier New"/>
                <a:cs typeface="Courier New"/>
              </a:rPr>
              <a:t>Sio_puts</a:t>
            </a:r>
            <a:r>
              <a:rPr lang="en-US" sz="1400" dirty="0">
                <a:solidFill>
                  <a:srgbClr val="000000"/>
                </a:solidFill>
                <a:latin typeface="Courier New"/>
                <a:cs typeface="Courier New"/>
              </a:rPr>
              <a:t>(</a:t>
            </a:r>
            <a:r>
              <a:rPr lang="en-US" sz="1400" dirty="0">
                <a:solidFill>
                  <a:srgbClr val="9D206F"/>
                </a:solidFill>
                <a:latin typeface="Courier New"/>
                <a:cs typeface="Courier New"/>
              </a:rPr>
              <a:t>"starting\n"</a:t>
            </a:r>
            <a:r>
              <a:rPr lang="en-US" sz="1400" dirty="0">
                <a:solidFill>
                  <a:srgbClr val="000000"/>
                </a:solidFill>
                <a:latin typeface="Courier New"/>
                <a:cs typeface="Courier New"/>
              </a:rPr>
              <a:t>);</a:t>
            </a:r>
          </a:p>
          <a:p>
            <a:r>
              <a:rPr lang="en-US" sz="1400" dirty="0">
                <a:solidFill>
                  <a:srgbClr val="000000"/>
                </a:solidFill>
                <a:latin typeface="Courier New"/>
                <a:cs typeface="Courier New"/>
              </a:rPr>
              <a:t>    }</a:t>
            </a:r>
          </a:p>
          <a:p>
            <a:r>
              <a:rPr lang="hu-HU" sz="1400" dirty="0">
                <a:solidFill>
                  <a:srgbClr val="000000"/>
                </a:solidFill>
                <a:latin typeface="Courier New"/>
                <a:cs typeface="Courier New"/>
              </a:rPr>
              <a:t>    </a:t>
            </a:r>
            <a:r>
              <a:rPr lang="hu-HU" sz="1400" dirty="0">
                <a:solidFill>
                  <a:srgbClr val="C200FF"/>
                </a:solidFill>
                <a:latin typeface="Courier New"/>
                <a:cs typeface="Courier New"/>
              </a:rPr>
              <a:t>else</a:t>
            </a:r>
            <a:endParaRPr lang="hu-HU" sz="1400" dirty="0">
              <a:solidFill>
                <a:srgbClr val="000000"/>
              </a:solidFill>
              <a:latin typeface="Courier New"/>
              <a:cs typeface="Courier New"/>
            </a:endParaRPr>
          </a:p>
          <a:p>
            <a:r>
              <a:rPr lang="en-US" sz="1400" dirty="0">
                <a:solidFill>
                  <a:srgbClr val="000000"/>
                </a:solidFill>
                <a:latin typeface="Courier New"/>
                <a:cs typeface="Courier New"/>
              </a:rPr>
              <a:t>        </a:t>
            </a:r>
            <a:r>
              <a:rPr lang="en-US" sz="1400" dirty="0" err="1">
                <a:solidFill>
                  <a:srgbClr val="000000"/>
                </a:solidFill>
                <a:latin typeface="Courier New"/>
                <a:cs typeface="Courier New"/>
              </a:rPr>
              <a:t>Sio_puts</a:t>
            </a:r>
            <a:r>
              <a:rPr lang="en-US" sz="1400" dirty="0">
                <a:solidFill>
                  <a:srgbClr val="000000"/>
                </a:solidFill>
                <a:latin typeface="Courier New"/>
                <a:cs typeface="Courier New"/>
              </a:rPr>
              <a:t>(</a:t>
            </a:r>
            <a:r>
              <a:rPr lang="en-US" sz="1400" dirty="0">
                <a:solidFill>
                  <a:srgbClr val="9D206F"/>
                </a:solidFill>
                <a:latin typeface="Courier New"/>
                <a:cs typeface="Courier New"/>
              </a:rPr>
              <a:t>"restarting\n"</a:t>
            </a:r>
            <a:r>
              <a:rPr lang="en-US" sz="1400" dirty="0">
                <a:solidFill>
                  <a:srgbClr val="000000"/>
                </a:solidFill>
                <a:latin typeface="Courier New"/>
                <a:cs typeface="Courier New"/>
              </a:rPr>
              <a:t>);</a:t>
            </a:r>
          </a:p>
          <a:p>
            <a:endParaRPr lang="en-US" sz="1400" dirty="0">
              <a:solidFill>
                <a:srgbClr val="000000"/>
              </a:solidFill>
              <a:latin typeface="Courier New"/>
              <a:cs typeface="Courier New"/>
            </a:endParaRPr>
          </a:p>
          <a:p>
            <a:r>
              <a:rPr lang="en-US" sz="1400" dirty="0">
                <a:solidFill>
                  <a:srgbClr val="000000"/>
                </a:solidFill>
                <a:latin typeface="Courier New"/>
                <a:cs typeface="Courier New"/>
              </a:rPr>
              <a:t>    </a:t>
            </a:r>
            <a:r>
              <a:rPr lang="en-US" sz="1400" dirty="0">
                <a:solidFill>
                  <a:srgbClr val="C200FF"/>
                </a:solidFill>
                <a:latin typeface="Courier New"/>
                <a:cs typeface="Courier New"/>
              </a:rPr>
              <a:t>while</a:t>
            </a:r>
            <a:r>
              <a:rPr lang="en-US" sz="1400" dirty="0">
                <a:solidFill>
                  <a:srgbClr val="000000"/>
                </a:solidFill>
                <a:latin typeface="Courier New"/>
                <a:cs typeface="Courier New"/>
              </a:rPr>
              <a:t>(1) {</a:t>
            </a:r>
          </a:p>
          <a:p>
            <a:r>
              <a:rPr lang="nl-NL" sz="1400" dirty="0">
                <a:solidFill>
                  <a:srgbClr val="000000"/>
                </a:solidFill>
                <a:latin typeface="Courier New"/>
                <a:cs typeface="Courier New"/>
              </a:rPr>
              <a:t>	Sleep(1);</a:t>
            </a:r>
          </a:p>
          <a:p>
            <a:r>
              <a:rPr lang="nl-NL" sz="1400" dirty="0">
                <a:solidFill>
                  <a:srgbClr val="000000"/>
                </a:solidFill>
                <a:latin typeface="Courier New"/>
                <a:cs typeface="Courier New"/>
              </a:rPr>
              <a:t>	</a:t>
            </a:r>
            <a:r>
              <a:rPr lang="nl-NL" sz="1400" dirty="0" err="1">
                <a:solidFill>
                  <a:srgbClr val="000000"/>
                </a:solidFill>
                <a:latin typeface="Courier New"/>
                <a:cs typeface="Courier New"/>
              </a:rPr>
              <a:t>Sio_puts</a:t>
            </a:r>
            <a:r>
              <a:rPr lang="nl-NL" sz="1400" dirty="0">
                <a:solidFill>
                  <a:srgbClr val="000000"/>
                </a:solidFill>
                <a:latin typeface="Courier New"/>
                <a:cs typeface="Courier New"/>
              </a:rPr>
              <a:t>(</a:t>
            </a:r>
            <a:r>
              <a:rPr lang="nl-NL" sz="1400" dirty="0">
                <a:solidFill>
                  <a:srgbClr val="9D206F"/>
                </a:solidFill>
                <a:latin typeface="Courier New"/>
                <a:cs typeface="Courier New"/>
              </a:rPr>
              <a:t>"processing...\n"</a:t>
            </a:r>
            <a:r>
              <a:rPr lang="nl-NL" sz="1400" dirty="0">
                <a:solidFill>
                  <a:srgbClr val="000000"/>
                </a:solidFill>
                <a:latin typeface="Courier New"/>
                <a:cs typeface="Courier New"/>
              </a:rPr>
              <a:t>);</a:t>
            </a:r>
          </a:p>
          <a:p>
            <a:r>
              <a:rPr lang="nl-NL" sz="1400" dirty="0">
                <a:solidFill>
                  <a:srgbClr val="000000"/>
                </a:solidFill>
                <a:latin typeface="Courier New"/>
                <a:cs typeface="Courier New"/>
              </a:rPr>
              <a:t>    }</a:t>
            </a:r>
          </a:p>
          <a:p>
            <a:r>
              <a:rPr lang="nl-NL" sz="1400" dirty="0">
                <a:solidFill>
                  <a:srgbClr val="000000"/>
                </a:solidFill>
                <a:latin typeface="Courier New"/>
                <a:cs typeface="Courier New"/>
              </a:rPr>
              <a:t>    exit(0); </a:t>
            </a:r>
            <a:r>
              <a:rPr lang="nl-NL" sz="1400" dirty="0">
                <a:solidFill>
                  <a:srgbClr val="CB2418"/>
                </a:solidFill>
                <a:latin typeface="Courier New"/>
                <a:cs typeface="Courier New"/>
              </a:rPr>
              <a:t>/* Control never </a:t>
            </a:r>
            <a:r>
              <a:rPr lang="nl-NL" sz="1400" dirty="0" err="1">
                <a:solidFill>
                  <a:srgbClr val="CB2418"/>
                </a:solidFill>
                <a:latin typeface="Courier New"/>
                <a:cs typeface="Courier New"/>
              </a:rPr>
              <a:t>reaches</a:t>
            </a:r>
            <a:r>
              <a:rPr lang="nl-NL" sz="1400" dirty="0">
                <a:solidFill>
                  <a:srgbClr val="CB2418"/>
                </a:solidFill>
                <a:latin typeface="Courier New"/>
                <a:cs typeface="Courier New"/>
              </a:rPr>
              <a:t> </a:t>
            </a:r>
            <a:r>
              <a:rPr lang="nl-NL" sz="1400" dirty="0" err="1">
                <a:solidFill>
                  <a:srgbClr val="CB2418"/>
                </a:solidFill>
                <a:latin typeface="Courier New"/>
                <a:cs typeface="Courier New"/>
              </a:rPr>
              <a:t>here</a:t>
            </a:r>
            <a:r>
              <a:rPr lang="nl-NL" sz="1400" dirty="0">
                <a:solidFill>
                  <a:srgbClr val="CB2418"/>
                </a:solidFill>
                <a:latin typeface="Courier New"/>
                <a:cs typeface="Courier New"/>
              </a:rPr>
              <a:t> */</a:t>
            </a:r>
            <a:endParaRPr lang="nl-NL" sz="1400" dirty="0">
              <a:solidFill>
                <a:srgbClr val="000000"/>
              </a:solidFill>
              <a:latin typeface="Courier New"/>
              <a:cs typeface="Courier New"/>
            </a:endParaRPr>
          </a:p>
          <a:p>
            <a:r>
              <a:rPr lang="nl-NL" sz="1400" dirty="0">
                <a:solidFill>
                  <a:srgbClr val="000000"/>
                </a:solidFill>
                <a:latin typeface="Courier New"/>
                <a:cs typeface="Courier New"/>
              </a:rPr>
              <a:t>}</a:t>
            </a:r>
          </a:p>
        </p:txBody>
      </p:sp>
      <p:sp>
        <p:nvSpPr>
          <p:cNvPr id="21" name="TextBox 20"/>
          <p:cNvSpPr txBox="1"/>
          <p:nvPr/>
        </p:nvSpPr>
        <p:spPr>
          <a:xfrm>
            <a:off x="4572000" y="6412468"/>
            <a:ext cx="981872" cy="369332"/>
          </a:xfrm>
          <a:prstGeom prst="rect">
            <a:avLst/>
          </a:prstGeom>
          <a:noFill/>
        </p:spPr>
        <p:txBody>
          <a:bodyPr wrap="none" rtlCol="0">
            <a:spAutoFit/>
          </a:bodyPr>
          <a:lstStyle/>
          <a:p>
            <a:r>
              <a:rPr lang="en-US" sz="1800" dirty="0" err="1">
                <a:solidFill>
                  <a:srgbClr val="7F7F7F"/>
                </a:solidFill>
                <a:latin typeface="Calibri" pitchFamily="34" charset="0"/>
              </a:rPr>
              <a:t>restart.c</a:t>
            </a:r>
            <a:endParaRPr lang="en-US" sz="1800" dirty="0">
              <a:solidFill>
                <a:srgbClr val="7F7F7F"/>
              </a:solidFill>
              <a:latin typeface="Calibri" pitchFamily="34" charset="0"/>
            </a:endParaRPr>
          </a:p>
        </p:txBody>
      </p:sp>
      <p:grpSp>
        <p:nvGrpSpPr>
          <p:cNvPr id="23" name="Group 22"/>
          <p:cNvGrpSpPr/>
          <p:nvPr/>
        </p:nvGrpSpPr>
        <p:grpSpPr>
          <a:xfrm>
            <a:off x="4691063" y="2101840"/>
            <a:ext cx="3351431" cy="3046988"/>
            <a:chOff x="2563812" y="2101840"/>
            <a:chExt cx="3351431" cy="3046988"/>
          </a:xfrm>
        </p:grpSpPr>
        <p:sp>
          <p:nvSpPr>
            <p:cNvPr id="22" name="Rectangle 21"/>
            <p:cNvSpPr/>
            <p:nvPr/>
          </p:nvSpPr>
          <p:spPr>
            <a:xfrm>
              <a:off x="2563812" y="2101840"/>
              <a:ext cx="3303588" cy="3046988"/>
            </a:xfrm>
            <a:prstGeom prst="rect">
              <a:avLst/>
            </a:prstGeom>
            <a:solidFill>
              <a:srgbClr val="E0E0E0"/>
            </a:solidFill>
          </p:spPr>
          <p:txBody>
            <a:bodyPr wrap="square">
              <a:spAutoFit/>
            </a:bodyPr>
            <a:lstStyle/>
            <a:p>
              <a:r>
                <a:rPr lang="en-US" sz="1600" dirty="0" err="1">
                  <a:latin typeface="Courier New"/>
                  <a:cs typeface="Courier New"/>
                </a:rPr>
                <a:t>greatwhite</a:t>
              </a:r>
              <a:r>
                <a:rPr lang="en-US" sz="1600" dirty="0">
                  <a:latin typeface="Courier New"/>
                  <a:cs typeface="Courier New"/>
                </a:rPr>
                <a:t>&gt; ./restart</a:t>
              </a:r>
            </a:p>
            <a:p>
              <a:r>
                <a:rPr lang="en-US" sz="1600" dirty="0">
                  <a:latin typeface="Courier New"/>
                  <a:cs typeface="Courier New"/>
                </a:rPr>
                <a:t>starting</a:t>
              </a:r>
            </a:p>
            <a:p>
              <a:r>
                <a:rPr lang="en-US" sz="1600" dirty="0">
                  <a:latin typeface="Courier New"/>
                  <a:cs typeface="Courier New"/>
                </a:rPr>
                <a:t>processing...</a:t>
              </a:r>
            </a:p>
            <a:p>
              <a:r>
                <a:rPr lang="en-US" sz="1600" dirty="0">
                  <a:latin typeface="Courier New"/>
                  <a:cs typeface="Courier New"/>
                </a:rPr>
                <a:t>processing...</a:t>
              </a:r>
            </a:p>
            <a:p>
              <a:r>
                <a:rPr lang="en-US" sz="1600" dirty="0">
                  <a:latin typeface="Courier New"/>
                  <a:cs typeface="Courier New"/>
                </a:rPr>
                <a:t>processing...</a:t>
              </a:r>
            </a:p>
            <a:p>
              <a:r>
                <a:rPr lang="en-US" sz="1600" dirty="0">
                  <a:latin typeface="Courier New"/>
                  <a:cs typeface="Courier New"/>
                </a:rPr>
                <a:t>restarting</a:t>
              </a:r>
            </a:p>
            <a:p>
              <a:r>
                <a:rPr lang="en-US" sz="1600" dirty="0">
                  <a:latin typeface="Courier New"/>
                  <a:cs typeface="Courier New"/>
                </a:rPr>
                <a:t>processing...</a:t>
              </a:r>
            </a:p>
            <a:p>
              <a:r>
                <a:rPr lang="en-US" sz="1600" dirty="0">
                  <a:latin typeface="Courier New"/>
                  <a:cs typeface="Courier New"/>
                </a:rPr>
                <a:t>processing...</a:t>
              </a:r>
            </a:p>
            <a:p>
              <a:r>
                <a:rPr lang="en-US" sz="1600" dirty="0">
                  <a:latin typeface="Courier New"/>
                  <a:cs typeface="Courier New"/>
                </a:rPr>
                <a:t>restarting</a:t>
              </a:r>
            </a:p>
            <a:p>
              <a:r>
                <a:rPr lang="en-US" sz="1600" dirty="0">
                  <a:latin typeface="Courier New"/>
                  <a:cs typeface="Courier New"/>
                </a:rPr>
                <a:t>processing...</a:t>
              </a:r>
            </a:p>
            <a:p>
              <a:r>
                <a:rPr lang="en-US" sz="1600" dirty="0">
                  <a:latin typeface="Courier New"/>
                  <a:cs typeface="Courier New"/>
                </a:rPr>
                <a:t>processing...</a:t>
              </a:r>
            </a:p>
            <a:p>
              <a:r>
                <a:rPr lang="en-US" sz="1600" dirty="0">
                  <a:latin typeface="Courier New"/>
                  <a:cs typeface="Courier New"/>
                </a:rPr>
                <a:t>processing...</a:t>
              </a:r>
            </a:p>
          </p:txBody>
        </p:sp>
        <p:grpSp>
          <p:nvGrpSpPr>
            <p:cNvPr id="3" name="Group 12"/>
            <p:cNvGrpSpPr>
              <a:grpSpLocks/>
            </p:cNvGrpSpPr>
            <p:nvPr/>
          </p:nvGrpSpPr>
          <p:grpSpPr bwMode="auto">
            <a:xfrm>
              <a:off x="4025897" y="3440113"/>
              <a:ext cx="1878013" cy="338138"/>
              <a:chOff x="3592" y="2524"/>
              <a:chExt cx="1183" cy="213"/>
            </a:xfrm>
          </p:grpSpPr>
          <p:sp>
            <p:nvSpPr>
              <p:cNvPr id="566278" name="Text Box 6"/>
              <p:cNvSpPr txBox="1">
                <a:spLocks noChangeArrowheads="1"/>
              </p:cNvSpPr>
              <p:nvPr/>
            </p:nvSpPr>
            <p:spPr bwMode="auto">
              <a:xfrm>
                <a:off x="4368" y="2524"/>
                <a:ext cx="407" cy="213"/>
              </a:xfrm>
              <a:prstGeom prst="rect">
                <a:avLst/>
              </a:prstGeom>
              <a:noFill/>
              <a:ln w="25400">
                <a:noFill/>
                <a:miter lim="800000"/>
                <a:headEnd/>
                <a:tailEnd/>
              </a:ln>
              <a:effectLst/>
            </p:spPr>
            <p:txBody>
              <a:bodyPr wrap="none">
                <a:spAutoFit/>
              </a:bodyPr>
              <a:lstStyle/>
              <a:p>
                <a:pPr algn="l">
                  <a:lnSpc>
                    <a:spcPct val="100000"/>
                  </a:lnSpc>
                </a:pPr>
                <a:r>
                  <a:rPr lang="en-US" sz="1600" b="1" dirty="0">
                    <a:solidFill>
                      <a:srgbClr val="C00000"/>
                    </a:solidFill>
                    <a:latin typeface="Calibri" pitchFamily="34" charset="0"/>
                  </a:rPr>
                  <a:t>Ctrl-c</a:t>
                </a:r>
              </a:p>
            </p:txBody>
          </p:sp>
          <p:sp>
            <p:nvSpPr>
              <p:cNvPr id="566279" name="Line 7"/>
              <p:cNvSpPr>
                <a:spLocks noChangeShapeType="1"/>
              </p:cNvSpPr>
              <p:nvPr/>
            </p:nvSpPr>
            <p:spPr bwMode="auto">
              <a:xfrm>
                <a:off x="3592" y="2668"/>
                <a:ext cx="824" cy="0"/>
              </a:xfrm>
              <a:prstGeom prst="line">
                <a:avLst/>
              </a:prstGeom>
              <a:noFill/>
              <a:ln w="25400">
                <a:solidFill>
                  <a:srgbClr val="C00000"/>
                </a:solidFill>
                <a:round/>
                <a:headEnd type="triangle" w="med" len="med"/>
                <a:tailEnd/>
              </a:ln>
              <a:effectLst/>
            </p:spPr>
            <p:txBody>
              <a:bodyPr wrap="none" anchor="ctr"/>
              <a:lstStyle/>
              <a:p>
                <a:endParaRPr lang="en-US" sz="1600" dirty="0">
                  <a:solidFill>
                    <a:srgbClr val="C00000"/>
                  </a:solidFill>
                  <a:latin typeface="Calibri" pitchFamily="34" charset="0"/>
                </a:endParaRPr>
              </a:p>
            </p:txBody>
          </p:sp>
        </p:grpSp>
        <p:sp>
          <p:nvSpPr>
            <p:cNvPr id="566297" name="Line 25"/>
            <p:cNvSpPr>
              <a:spLocks noChangeShapeType="1"/>
            </p:cNvSpPr>
            <p:nvPr/>
          </p:nvSpPr>
          <p:spPr bwMode="auto">
            <a:xfrm>
              <a:off x="4026344" y="4511675"/>
              <a:ext cx="1242568" cy="0"/>
            </a:xfrm>
            <a:prstGeom prst="line">
              <a:avLst/>
            </a:prstGeom>
            <a:noFill/>
            <a:ln w="25400">
              <a:solidFill>
                <a:srgbClr val="C00000"/>
              </a:solidFill>
              <a:round/>
              <a:headEnd type="triangle" w="med" len="med"/>
              <a:tailEnd/>
            </a:ln>
            <a:effectLst/>
          </p:spPr>
          <p:txBody>
            <a:bodyPr wrap="none" anchor="ctr"/>
            <a:lstStyle/>
            <a:p>
              <a:endParaRPr lang="en-US" sz="1600" dirty="0">
                <a:solidFill>
                  <a:srgbClr val="C00000"/>
                </a:solidFill>
                <a:latin typeface="Calibri" pitchFamily="34" charset="0"/>
              </a:endParaRPr>
            </a:p>
          </p:txBody>
        </p:sp>
        <p:sp>
          <p:nvSpPr>
            <p:cNvPr id="566296" name="Text Box 24"/>
            <p:cNvSpPr txBox="1">
              <a:spLocks noChangeArrowheads="1"/>
            </p:cNvSpPr>
            <p:nvPr/>
          </p:nvSpPr>
          <p:spPr bwMode="auto">
            <a:xfrm>
              <a:off x="5268912" y="4354512"/>
              <a:ext cx="646331" cy="338554"/>
            </a:xfrm>
            <a:prstGeom prst="rect">
              <a:avLst/>
            </a:prstGeom>
            <a:noFill/>
            <a:ln w="25400">
              <a:noFill/>
              <a:miter lim="800000"/>
              <a:headEnd/>
              <a:tailEnd/>
            </a:ln>
            <a:effectLst/>
          </p:spPr>
          <p:txBody>
            <a:bodyPr wrap="none">
              <a:spAutoFit/>
            </a:bodyPr>
            <a:lstStyle/>
            <a:p>
              <a:pPr algn="l">
                <a:lnSpc>
                  <a:spcPct val="100000"/>
                </a:lnSpc>
              </a:pPr>
              <a:r>
                <a:rPr lang="en-US" sz="1600" b="1" dirty="0">
                  <a:solidFill>
                    <a:srgbClr val="C00000"/>
                  </a:solidFill>
                  <a:latin typeface="Calibri" pitchFamily="34" charset="0"/>
                </a:rPr>
                <a:t>Ctrl-c</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6596" name="Rectangle 20"/>
          <p:cNvSpPr>
            <a:spLocks noGrp="1" noChangeArrowheads="1"/>
          </p:cNvSpPr>
          <p:nvPr>
            <p:ph type="title"/>
          </p:nvPr>
        </p:nvSpPr>
        <p:spPr/>
        <p:txBody>
          <a:bodyPr/>
          <a:lstStyle/>
          <a:p>
            <a:r>
              <a:rPr lang="en-US" dirty="0"/>
              <a:t>Linux Process Hierarchy</a:t>
            </a:r>
          </a:p>
        </p:txBody>
      </p:sp>
      <p:sp>
        <p:nvSpPr>
          <p:cNvPr id="23555" name="Oval 3"/>
          <p:cNvSpPr>
            <a:spLocks noChangeArrowheads="1"/>
          </p:cNvSpPr>
          <p:nvPr/>
        </p:nvSpPr>
        <p:spPr bwMode="auto">
          <a:xfrm>
            <a:off x="2895600" y="3581400"/>
            <a:ext cx="1676400" cy="533400"/>
          </a:xfrm>
          <a:prstGeom prst="ellipse">
            <a:avLst/>
          </a:prstGeom>
          <a:solidFill>
            <a:srgbClr val="F6F5BD"/>
          </a:solidFill>
          <a:ln w="25400">
            <a:solidFill>
              <a:schemeClr val="tx1"/>
            </a:solidFill>
            <a:round/>
            <a:headEnd/>
            <a:tailEnd/>
          </a:ln>
        </p:spPr>
        <p:txBody>
          <a:bodyPr wrap="none" anchor="ctr">
            <a:prstTxWarp prst="textNoShape">
              <a:avLst/>
            </a:prstTxWarp>
          </a:bodyPr>
          <a:lstStyle/>
          <a:p>
            <a:pPr algn="ctr">
              <a:lnSpc>
                <a:spcPct val="100000"/>
              </a:lnSpc>
            </a:pPr>
            <a:r>
              <a:rPr lang="en-US" sz="2000" b="1"/>
              <a:t>Login shell</a:t>
            </a:r>
          </a:p>
        </p:txBody>
      </p:sp>
      <p:sp>
        <p:nvSpPr>
          <p:cNvPr id="23557" name="Oval 5"/>
          <p:cNvSpPr>
            <a:spLocks noChangeArrowheads="1"/>
          </p:cNvSpPr>
          <p:nvPr/>
        </p:nvSpPr>
        <p:spPr bwMode="auto">
          <a:xfrm>
            <a:off x="2895600" y="4572000"/>
            <a:ext cx="1676400" cy="533400"/>
          </a:xfrm>
          <a:prstGeom prst="ellipse">
            <a:avLst/>
          </a:prstGeom>
          <a:solidFill>
            <a:srgbClr val="F6F5BD"/>
          </a:solidFill>
          <a:ln w="25400">
            <a:solidFill>
              <a:schemeClr val="tx1"/>
            </a:solidFill>
            <a:round/>
            <a:headEnd/>
            <a:tailEnd/>
          </a:ln>
        </p:spPr>
        <p:txBody>
          <a:bodyPr wrap="none" anchor="ctr">
            <a:prstTxWarp prst="textNoShape">
              <a:avLst/>
            </a:prstTxWarp>
          </a:bodyPr>
          <a:lstStyle/>
          <a:p>
            <a:pPr algn="ctr">
              <a:lnSpc>
                <a:spcPct val="100000"/>
              </a:lnSpc>
            </a:pPr>
            <a:r>
              <a:rPr lang="en-US" sz="2000" b="1"/>
              <a:t>Child</a:t>
            </a:r>
          </a:p>
        </p:txBody>
      </p:sp>
      <p:sp>
        <p:nvSpPr>
          <p:cNvPr id="23558" name="Oval 6"/>
          <p:cNvSpPr>
            <a:spLocks noChangeArrowheads="1"/>
          </p:cNvSpPr>
          <p:nvPr/>
        </p:nvSpPr>
        <p:spPr bwMode="auto">
          <a:xfrm>
            <a:off x="838200" y="4572000"/>
            <a:ext cx="1676400" cy="533400"/>
          </a:xfrm>
          <a:prstGeom prst="ellipse">
            <a:avLst/>
          </a:prstGeom>
          <a:solidFill>
            <a:srgbClr val="F6F5BD"/>
          </a:solidFill>
          <a:ln w="25400">
            <a:solidFill>
              <a:schemeClr val="tx1"/>
            </a:solidFill>
            <a:round/>
            <a:headEnd/>
            <a:tailEnd/>
          </a:ln>
        </p:spPr>
        <p:txBody>
          <a:bodyPr wrap="none" anchor="ctr">
            <a:prstTxWarp prst="textNoShape">
              <a:avLst/>
            </a:prstTxWarp>
          </a:bodyPr>
          <a:lstStyle/>
          <a:p>
            <a:pPr algn="ctr">
              <a:lnSpc>
                <a:spcPct val="100000"/>
              </a:lnSpc>
            </a:pPr>
            <a:r>
              <a:rPr lang="en-US" sz="2000" b="1"/>
              <a:t>Child</a:t>
            </a:r>
          </a:p>
        </p:txBody>
      </p:sp>
      <p:sp>
        <p:nvSpPr>
          <p:cNvPr id="23559" name="Oval 7"/>
          <p:cNvSpPr>
            <a:spLocks noChangeArrowheads="1"/>
          </p:cNvSpPr>
          <p:nvPr/>
        </p:nvSpPr>
        <p:spPr bwMode="auto">
          <a:xfrm>
            <a:off x="3962400" y="5715000"/>
            <a:ext cx="1676400" cy="533400"/>
          </a:xfrm>
          <a:prstGeom prst="ellipse">
            <a:avLst/>
          </a:prstGeom>
          <a:solidFill>
            <a:srgbClr val="F6F5BD"/>
          </a:solidFill>
          <a:ln w="25400">
            <a:solidFill>
              <a:schemeClr val="tx1"/>
            </a:solidFill>
            <a:round/>
            <a:headEnd/>
            <a:tailEnd/>
          </a:ln>
        </p:spPr>
        <p:txBody>
          <a:bodyPr wrap="none" anchor="ctr">
            <a:prstTxWarp prst="textNoShape">
              <a:avLst/>
            </a:prstTxWarp>
          </a:bodyPr>
          <a:lstStyle/>
          <a:p>
            <a:pPr algn="ctr">
              <a:lnSpc>
                <a:spcPct val="100000"/>
              </a:lnSpc>
            </a:pPr>
            <a:r>
              <a:rPr lang="en-US" sz="2000" b="1"/>
              <a:t>Grandchild</a:t>
            </a:r>
          </a:p>
        </p:txBody>
      </p:sp>
      <p:sp>
        <p:nvSpPr>
          <p:cNvPr id="23560" name="Oval 8"/>
          <p:cNvSpPr>
            <a:spLocks noChangeArrowheads="1"/>
          </p:cNvSpPr>
          <p:nvPr/>
        </p:nvSpPr>
        <p:spPr bwMode="auto">
          <a:xfrm>
            <a:off x="1752600" y="5715000"/>
            <a:ext cx="1676400" cy="533400"/>
          </a:xfrm>
          <a:prstGeom prst="ellipse">
            <a:avLst/>
          </a:prstGeom>
          <a:solidFill>
            <a:srgbClr val="F6F5BD"/>
          </a:solidFill>
          <a:ln w="25400">
            <a:solidFill>
              <a:schemeClr val="tx1"/>
            </a:solidFill>
            <a:round/>
            <a:headEnd/>
            <a:tailEnd/>
          </a:ln>
        </p:spPr>
        <p:txBody>
          <a:bodyPr wrap="none" anchor="ctr">
            <a:prstTxWarp prst="textNoShape">
              <a:avLst/>
            </a:prstTxWarp>
          </a:bodyPr>
          <a:lstStyle/>
          <a:p>
            <a:pPr algn="ctr">
              <a:lnSpc>
                <a:spcPct val="100000"/>
              </a:lnSpc>
            </a:pPr>
            <a:r>
              <a:rPr lang="en-US" sz="2000" b="1"/>
              <a:t>Grandchild</a:t>
            </a:r>
          </a:p>
        </p:txBody>
      </p:sp>
      <p:sp>
        <p:nvSpPr>
          <p:cNvPr id="23561" name="Line 9"/>
          <p:cNvSpPr>
            <a:spLocks noChangeShapeType="1"/>
          </p:cNvSpPr>
          <p:nvPr/>
        </p:nvSpPr>
        <p:spPr bwMode="auto">
          <a:xfrm flipH="1">
            <a:off x="2209800" y="4038600"/>
            <a:ext cx="990600" cy="609600"/>
          </a:xfrm>
          <a:prstGeom prst="line">
            <a:avLst/>
          </a:prstGeom>
          <a:noFill/>
          <a:ln w="25400">
            <a:solidFill>
              <a:schemeClr val="tx1"/>
            </a:solidFill>
            <a:round/>
            <a:headEnd/>
            <a:tailEnd/>
          </a:ln>
        </p:spPr>
        <p:txBody>
          <a:bodyPr wrap="none" anchor="ctr">
            <a:prstTxWarp prst="textNoShape">
              <a:avLst/>
            </a:prstTxWarp>
          </a:bodyPr>
          <a:lstStyle/>
          <a:p>
            <a:pPr algn="ctr"/>
            <a:endParaRPr lang="en-US" sz="2000"/>
          </a:p>
        </p:txBody>
      </p:sp>
      <p:sp>
        <p:nvSpPr>
          <p:cNvPr id="23563" name="Oval 12"/>
          <p:cNvSpPr>
            <a:spLocks noChangeArrowheads="1"/>
          </p:cNvSpPr>
          <p:nvPr/>
        </p:nvSpPr>
        <p:spPr bwMode="auto">
          <a:xfrm>
            <a:off x="3657600" y="1447800"/>
            <a:ext cx="1676400" cy="533400"/>
          </a:xfrm>
          <a:prstGeom prst="ellipse">
            <a:avLst/>
          </a:prstGeom>
          <a:solidFill>
            <a:schemeClr val="bg1"/>
          </a:solidFill>
          <a:ln w="25400">
            <a:solidFill>
              <a:schemeClr val="tx1"/>
            </a:solidFill>
            <a:prstDash val="sysDot"/>
            <a:round/>
            <a:headEnd/>
            <a:tailEnd/>
          </a:ln>
        </p:spPr>
        <p:txBody>
          <a:bodyPr wrap="none" anchor="ctr">
            <a:prstTxWarp prst="textNoShape">
              <a:avLst/>
            </a:prstTxWarp>
          </a:bodyPr>
          <a:lstStyle/>
          <a:p>
            <a:pPr algn="ctr">
              <a:lnSpc>
                <a:spcPct val="100000"/>
              </a:lnSpc>
            </a:pPr>
            <a:r>
              <a:rPr lang="en-US" sz="2000" b="1" dirty="0">
                <a:latin typeface="Courier New" charset="0"/>
              </a:rPr>
              <a:t>[0]</a:t>
            </a:r>
          </a:p>
        </p:txBody>
      </p:sp>
      <p:sp>
        <p:nvSpPr>
          <p:cNvPr id="23564" name="Line 13"/>
          <p:cNvSpPr>
            <a:spLocks noChangeShapeType="1"/>
          </p:cNvSpPr>
          <p:nvPr/>
        </p:nvSpPr>
        <p:spPr bwMode="auto">
          <a:xfrm flipH="1">
            <a:off x="4495800" y="1981200"/>
            <a:ext cx="0" cy="457200"/>
          </a:xfrm>
          <a:prstGeom prst="line">
            <a:avLst/>
          </a:prstGeom>
          <a:noFill/>
          <a:ln w="25400">
            <a:solidFill>
              <a:schemeClr val="tx1"/>
            </a:solidFill>
            <a:prstDash val="dot"/>
            <a:round/>
            <a:headEnd/>
            <a:tailEnd/>
          </a:ln>
        </p:spPr>
        <p:txBody>
          <a:bodyPr wrap="none" anchor="ctr">
            <a:prstTxWarp prst="textNoShape">
              <a:avLst/>
            </a:prstTxWarp>
          </a:bodyPr>
          <a:lstStyle/>
          <a:p>
            <a:pPr algn="ctr"/>
            <a:endParaRPr lang="en-US" sz="2000">
              <a:ln>
                <a:solidFill>
                  <a:schemeClr val="tx1"/>
                </a:solidFill>
                <a:prstDash val="dot"/>
              </a:ln>
            </a:endParaRPr>
          </a:p>
        </p:txBody>
      </p:sp>
      <p:sp>
        <p:nvSpPr>
          <p:cNvPr id="23565" name="Line 14"/>
          <p:cNvSpPr>
            <a:spLocks noChangeShapeType="1"/>
          </p:cNvSpPr>
          <p:nvPr/>
        </p:nvSpPr>
        <p:spPr bwMode="auto">
          <a:xfrm flipH="1">
            <a:off x="4038600" y="2971800"/>
            <a:ext cx="381000" cy="304800"/>
          </a:xfrm>
          <a:prstGeom prst="line">
            <a:avLst/>
          </a:prstGeom>
          <a:noFill/>
          <a:ln w="25400">
            <a:solidFill>
              <a:schemeClr val="tx1"/>
            </a:solidFill>
            <a:round/>
            <a:headEnd/>
            <a:tailEnd/>
          </a:ln>
        </p:spPr>
        <p:txBody>
          <a:bodyPr wrap="none" anchor="ctr">
            <a:prstTxWarp prst="textNoShape">
              <a:avLst/>
            </a:prstTxWarp>
          </a:bodyPr>
          <a:lstStyle/>
          <a:p>
            <a:pPr algn="ctr"/>
            <a:endParaRPr lang="en-US" sz="2000"/>
          </a:p>
        </p:txBody>
      </p:sp>
      <p:sp>
        <p:nvSpPr>
          <p:cNvPr id="23566" name="Line 15"/>
          <p:cNvSpPr>
            <a:spLocks noChangeShapeType="1"/>
          </p:cNvSpPr>
          <p:nvPr/>
        </p:nvSpPr>
        <p:spPr bwMode="auto">
          <a:xfrm flipH="1">
            <a:off x="3733800" y="4114800"/>
            <a:ext cx="0" cy="457200"/>
          </a:xfrm>
          <a:prstGeom prst="line">
            <a:avLst/>
          </a:prstGeom>
          <a:noFill/>
          <a:ln w="25400">
            <a:solidFill>
              <a:schemeClr val="tx1"/>
            </a:solidFill>
            <a:round/>
            <a:headEnd/>
            <a:tailEnd/>
          </a:ln>
        </p:spPr>
        <p:txBody>
          <a:bodyPr wrap="none" anchor="ctr">
            <a:prstTxWarp prst="textNoShape">
              <a:avLst/>
            </a:prstTxWarp>
          </a:bodyPr>
          <a:lstStyle/>
          <a:p>
            <a:pPr algn="ctr"/>
            <a:endParaRPr lang="en-US" sz="2000"/>
          </a:p>
        </p:txBody>
      </p:sp>
      <p:sp>
        <p:nvSpPr>
          <p:cNvPr id="23567" name="Line 16"/>
          <p:cNvSpPr>
            <a:spLocks noChangeShapeType="1"/>
          </p:cNvSpPr>
          <p:nvPr/>
        </p:nvSpPr>
        <p:spPr bwMode="auto">
          <a:xfrm>
            <a:off x="3886200" y="5105400"/>
            <a:ext cx="914400" cy="609600"/>
          </a:xfrm>
          <a:prstGeom prst="line">
            <a:avLst/>
          </a:prstGeom>
          <a:noFill/>
          <a:ln w="25400">
            <a:solidFill>
              <a:schemeClr val="tx1"/>
            </a:solidFill>
            <a:round/>
            <a:headEnd/>
            <a:tailEnd/>
          </a:ln>
        </p:spPr>
        <p:txBody>
          <a:bodyPr wrap="none" anchor="ctr">
            <a:prstTxWarp prst="textNoShape">
              <a:avLst/>
            </a:prstTxWarp>
          </a:bodyPr>
          <a:lstStyle/>
          <a:p>
            <a:pPr algn="ctr"/>
            <a:endParaRPr lang="en-US" sz="2000"/>
          </a:p>
        </p:txBody>
      </p:sp>
      <p:sp>
        <p:nvSpPr>
          <p:cNvPr id="23568" name="Line 17"/>
          <p:cNvSpPr>
            <a:spLocks noChangeShapeType="1"/>
          </p:cNvSpPr>
          <p:nvPr/>
        </p:nvSpPr>
        <p:spPr bwMode="auto">
          <a:xfrm flipH="1">
            <a:off x="2667000" y="5105400"/>
            <a:ext cx="838200" cy="609600"/>
          </a:xfrm>
          <a:prstGeom prst="line">
            <a:avLst/>
          </a:prstGeom>
          <a:noFill/>
          <a:ln w="25400">
            <a:solidFill>
              <a:schemeClr val="tx1"/>
            </a:solidFill>
            <a:round/>
            <a:headEnd/>
            <a:tailEnd/>
          </a:ln>
        </p:spPr>
        <p:txBody>
          <a:bodyPr wrap="none" anchor="ctr">
            <a:prstTxWarp prst="textNoShape">
              <a:avLst/>
            </a:prstTxWarp>
          </a:bodyPr>
          <a:lstStyle/>
          <a:p>
            <a:pPr algn="ctr"/>
            <a:endParaRPr lang="en-US" sz="2000"/>
          </a:p>
        </p:txBody>
      </p:sp>
      <p:sp>
        <p:nvSpPr>
          <p:cNvPr id="23569" name="Line 18"/>
          <p:cNvSpPr>
            <a:spLocks noChangeShapeType="1"/>
          </p:cNvSpPr>
          <p:nvPr/>
        </p:nvSpPr>
        <p:spPr bwMode="auto">
          <a:xfrm flipH="1">
            <a:off x="1981200" y="2819400"/>
            <a:ext cx="1752600" cy="685800"/>
          </a:xfrm>
          <a:prstGeom prst="line">
            <a:avLst/>
          </a:prstGeom>
          <a:noFill/>
          <a:ln w="25400">
            <a:solidFill>
              <a:schemeClr val="tx1"/>
            </a:solidFill>
            <a:round/>
            <a:headEnd/>
            <a:tailEnd/>
          </a:ln>
        </p:spPr>
        <p:txBody>
          <a:bodyPr wrap="none" anchor="ctr">
            <a:prstTxWarp prst="textNoShape">
              <a:avLst/>
            </a:prstTxWarp>
          </a:bodyPr>
          <a:lstStyle/>
          <a:p>
            <a:pPr algn="ctr"/>
            <a:endParaRPr lang="en-US" sz="2000"/>
          </a:p>
        </p:txBody>
      </p:sp>
      <p:sp>
        <p:nvSpPr>
          <p:cNvPr id="23570" name="Oval 19"/>
          <p:cNvSpPr>
            <a:spLocks noChangeArrowheads="1"/>
          </p:cNvSpPr>
          <p:nvPr/>
        </p:nvSpPr>
        <p:spPr bwMode="auto">
          <a:xfrm>
            <a:off x="76200" y="3352800"/>
            <a:ext cx="2133600" cy="762000"/>
          </a:xfrm>
          <a:prstGeom prst="ellipse">
            <a:avLst/>
          </a:prstGeom>
          <a:solidFill>
            <a:schemeClr val="accent6">
              <a:lumMod val="20000"/>
              <a:lumOff val="80000"/>
            </a:schemeClr>
          </a:solidFill>
          <a:ln w="25400">
            <a:solidFill>
              <a:schemeClr val="tx1"/>
            </a:solidFill>
            <a:prstDash val="sysDot"/>
            <a:round/>
            <a:headEnd/>
            <a:tailEnd/>
          </a:ln>
        </p:spPr>
        <p:txBody>
          <a:bodyPr wrap="none" anchor="ctr">
            <a:prstTxWarp prst="textNoShape">
              <a:avLst/>
            </a:prstTxWarp>
          </a:bodyPr>
          <a:lstStyle/>
          <a:p>
            <a:pPr algn="ctr">
              <a:lnSpc>
                <a:spcPct val="100000"/>
              </a:lnSpc>
            </a:pPr>
            <a:r>
              <a:rPr lang="en-US" sz="2000" b="1"/>
              <a:t>Daemon</a:t>
            </a:r>
          </a:p>
          <a:p>
            <a:pPr algn="ctr">
              <a:lnSpc>
                <a:spcPct val="100000"/>
              </a:lnSpc>
            </a:pPr>
            <a:r>
              <a:rPr lang="en-US" sz="2000" b="1"/>
              <a:t>e.g. </a:t>
            </a:r>
            <a:r>
              <a:rPr lang="en-US" sz="2000" b="1">
                <a:latin typeface="Courier New" charset="0"/>
              </a:rPr>
              <a:t>httpd</a:t>
            </a:r>
          </a:p>
        </p:txBody>
      </p:sp>
      <p:sp>
        <p:nvSpPr>
          <p:cNvPr id="23571" name="Oval 11"/>
          <p:cNvSpPr>
            <a:spLocks noChangeArrowheads="1"/>
          </p:cNvSpPr>
          <p:nvPr/>
        </p:nvSpPr>
        <p:spPr bwMode="auto">
          <a:xfrm>
            <a:off x="3657600" y="2438400"/>
            <a:ext cx="1676400" cy="533400"/>
          </a:xfrm>
          <a:prstGeom prst="ellipse">
            <a:avLst/>
          </a:prstGeom>
          <a:solidFill>
            <a:srgbClr val="CCFFCC"/>
          </a:solidFill>
          <a:ln w="25400">
            <a:solidFill>
              <a:schemeClr val="tx1"/>
            </a:solidFill>
            <a:round/>
            <a:headEnd/>
            <a:tailEnd/>
          </a:ln>
        </p:spPr>
        <p:txBody>
          <a:bodyPr wrap="none" anchor="ctr">
            <a:prstTxWarp prst="textNoShape">
              <a:avLst/>
            </a:prstTxWarp>
          </a:bodyPr>
          <a:lstStyle/>
          <a:p>
            <a:pPr algn="ctr">
              <a:lnSpc>
                <a:spcPct val="100000"/>
              </a:lnSpc>
            </a:pPr>
            <a:r>
              <a:rPr lang="en-US" sz="2000" b="1">
                <a:latin typeface="Courier New" charset="0"/>
              </a:rPr>
              <a:t>init [1]</a:t>
            </a:r>
          </a:p>
        </p:txBody>
      </p:sp>
      <p:sp>
        <p:nvSpPr>
          <p:cNvPr id="20" name="Oval 3"/>
          <p:cNvSpPr>
            <a:spLocks noChangeArrowheads="1"/>
          </p:cNvSpPr>
          <p:nvPr/>
        </p:nvSpPr>
        <p:spPr bwMode="auto">
          <a:xfrm>
            <a:off x="5638800" y="3581400"/>
            <a:ext cx="1676400" cy="533400"/>
          </a:xfrm>
          <a:prstGeom prst="ellipse">
            <a:avLst/>
          </a:prstGeom>
          <a:solidFill>
            <a:srgbClr val="F6F5BD"/>
          </a:solidFill>
          <a:ln w="25400">
            <a:solidFill>
              <a:schemeClr val="tx1"/>
            </a:solidFill>
            <a:round/>
            <a:headEnd/>
            <a:tailEnd/>
          </a:ln>
        </p:spPr>
        <p:txBody>
          <a:bodyPr wrap="none" anchor="ctr">
            <a:prstTxWarp prst="textNoShape">
              <a:avLst/>
            </a:prstTxWarp>
          </a:bodyPr>
          <a:lstStyle/>
          <a:p>
            <a:pPr algn="ctr">
              <a:lnSpc>
                <a:spcPct val="100000"/>
              </a:lnSpc>
            </a:pPr>
            <a:r>
              <a:rPr lang="en-US" sz="2000" b="1"/>
              <a:t>Login shell</a:t>
            </a:r>
          </a:p>
        </p:txBody>
      </p:sp>
      <p:sp>
        <p:nvSpPr>
          <p:cNvPr id="21" name="Line 14"/>
          <p:cNvSpPr>
            <a:spLocks noChangeShapeType="1"/>
          </p:cNvSpPr>
          <p:nvPr/>
        </p:nvSpPr>
        <p:spPr bwMode="auto">
          <a:xfrm>
            <a:off x="4914900" y="2959100"/>
            <a:ext cx="402019" cy="317500"/>
          </a:xfrm>
          <a:prstGeom prst="line">
            <a:avLst/>
          </a:prstGeom>
          <a:noFill/>
          <a:ln w="25400">
            <a:solidFill>
              <a:schemeClr val="tx1"/>
            </a:solidFill>
            <a:round/>
            <a:headEnd/>
            <a:tailEnd/>
          </a:ln>
        </p:spPr>
        <p:txBody>
          <a:bodyPr wrap="none" anchor="ctr">
            <a:prstTxWarp prst="textNoShape">
              <a:avLst/>
            </a:prstTxWarp>
          </a:bodyPr>
          <a:lstStyle/>
          <a:p>
            <a:pPr algn="ctr"/>
            <a:endParaRPr lang="en-US" sz="2000"/>
          </a:p>
        </p:txBody>
      </p:sp>
      <p:sp>
        <p:nvSpPr>
          <p:cNvPr id="22" name="Oval 5"/>
          <p:cNvSpPr>
            <a:spLocks noChangeArrowheads="1"/>
          </p:cNvSpPr>
          <p:nvPr/>
        </p:nvSpPr>
        <p:spPr bwMode="auto">
          <a:xfrm>
            <a:off x="5664200" y="4572000"/>
            <a:ext cx="1676400" cy="533400"/>
          </a:xfrm>
          <a:prstGeom prst="ellipse">
            <a:avLst/>
          </a:prstGeom>
          <a:solidFill>
            <a:srgbClr val="F6F5BD"/>
          </a:solidFill>
          <a:ln w="25400">
            <a:solidFill>
              <a:schemeClr val="tx1"/>
            </a:solidFill>
            <a:round/>
            <a:headEnd/>
            <a:tailEnd/>
          </a:ln>
        </p:spPr>
        <p:txBody>
          <a:bodyPr wrap="none" anchor="ctr">
            <a:prstTxWarp prst="textNoShape">
              <a:avLst/>
            </a:prstTxWarp>
          </a:bodyPr>
          <a:lstStyle/>
          <a:p>
            <a:pPr algn="ctr">
              <a:lnSpc>
                <a:spcPct val="100000"/>
              </a:lnSpc>
            </a:pPr>
            <a:r>
              <a:rPr lang="en-US" sz="2000" b="1"/>
              <a:t>Child</a:t>
            </a:r>
          </a:p>
        </p:txBody>
      </p:sp>
      <p:sp>
        <p:nvSpPr>
          <p:cNvPr id="23" name="Line 15"/>
          <p:cNvSpPr>
            <a:spLocks noChangeShapeType="1"/>
          </p:cNvSpPr>
          <p:nvPr/>
        </p:nvSpPr>
        <p:spPr bwMode="auto">
          <a:xfrm flipH="1">
            <a:off x="6502400" y="4114800"/>
            <a:ext cx="0" cy="457200"/>
          </a:xfrm>
          <a:prstGeom prst="line">
            <a:avLst/>
          </a:prstGeom>
          <a:noFill/>
          <a:ln w="25400">
            <a:solidFill>
              <a:schemeClr val="tx1"/>
            </a:solidFill>
            <a:round/>
            <a:headEnd/>
            <a:tailEnd/>
          </a:ln>
        </p:spPr>
        <p:txBody>
          <a:bodyPr wrap="none" anchor="ctr">
            <a:prstTxWarp prst="textNoShape">
              <a:avLst/>
            </a:prstTxWarp>
          </a:bodyPr>
          <a:lstStyle/>
          <a:p>
            <a:pPr algn="ctr"/>
            <a:endParaRPr lang="en-US" sz="2000"/>
          </a:p>
        </p:txBody>
      </p:sp>
      <p:sp>
        <p:nvSpPr>
          <p:cNvPr id="2" name="TextBox 1"/>
          <p:cNvSpPr txBox="1"/>
          <p:nvPr/>
        </p:nvSpPr>
        <p:spPr>
          <a:xfrm>
            <a:off x="4876800" y="3276600"/>
            <a:ext cx="440119" cy="523220"/>
          </a:xfrm>
          <a:prstGeom prst="rect">
            <a:avLst/>
          </a:prstGeom>
          <a:noFill/>
        </p:spPr>
        <p:txBody>
          <a:bodyPr wrap="none" rtlCol="0">
            <a:spAutoFit/>
          </a:bodyPr>
          <a:lstStyle/>
          <a:p>
            <a:r>
              <a:rPr lang="en-US" sz="2800" dirty="0">
                <a:latin typeface="Calibri" pitchFamily="34" charset="0"/>
              </a:rPr>
              <a:t>…</a:t>
            </a:r>
          </a:p>
        </p:txBody>
      </p:sp>
      <p:sp>
        <p:nvSpPr>
          <p:cNvPr id="3" name="TextBox 2"/>
          <p:cNvSpPr txBox="1"/>
          <p:nvPr/>
        </p:nvSpPr>
        <p:spPr>
          <a:xfrm rot="13380000">
            <a:off x="5216566" y="3224857"/>
            <a:ext cx="348886" cy="365760"/>
          </a:xfrm>
          <a:prstGeom prst="rect">
            <a:avLst/>
          </a:prstGeom>
          <a:noFill/>
        </p:spPr>
        <p:txBody>
          <a:bodyPr wrap="none" rtlCol="0">
            <a:spAutoFit/>
          </a:bodyPr>
          <a:lstStyle/>
          <a:p>
            <a:r>
              <a:rPr lang="en-US" sz="1800" dirty="0">
                <a:latin typeface="Calibri" pitchFamily="34" charset="0"/>
              </a:rPr>
              <a:t>…</a:t>
            </a:r>
          </a:p>
        </p:txBody>
      </p:sp>
      <p:sp>
        <p:nvSpPr>
          <p:cNvPr id="28" name="Line 14"/>
          <p:cNvSpPr>
            <a:spLocks noChangeShapeType="1"/>
          </p:cNvSpPr>
          <p:nvPr/>
        </p:nvSpPr>
        <p:spPr bwMode="auto">
          <a:xfrm flipH="1">
            <a:off x="3581400" y="3416300"/>
            <a:ext cx="228600" cy="165100"/>
          </a:xfrm>
          <a:prstGeom prst="line">
            <a:avLst/>
          </a:prstGeom>
          <a:noFill/>
          <a:ln w="25400">
            <a:solidFill>
              <a:schemeClr val="tx1"/>
            </a:solidFill>
            <a:round/>
            <a:headEnd/>
            <a:tailEnd/>
          </a:ln>
        </p:spPr>
        <p:txBody>
          <a:bodyPr wrap="none" anchor="ctr">
            <a:prstTxWarp prst="textNoShape">
              <a:avLst/>
            </a:prstTxWarp>
          </a:bodyPr>
          <a:lstStyle/>
          <a:p>
            <a:pPr algn="ctr"/>
            <a:endParaRPr lang="en-US" sz="2000"/>
          </a:p>
        </p:txBody>
      </p:sp>
      <p:sp>
        <p:nvSpPr>
          <p:cNvPr id="29" name="TextBox 28"/>
          <p:cNvSpPr txBox="1"/>
          <p:nvPr/>
        </p:nvSpPr>
        <p:spPr>
          <a:xfrm rot="8700000" flipH="1">
            <a:off x="3807148" y="3224857"/>
            <a:ext cx="348886" cy="365760"/>
          </a:xfrm>
          <a:prstGeom prst="rect">
            <a:avLst/>
          </a:prstGeom>
          <a:noFill/>
        </p:spPr>
        <p:txBody>
          <a:bodyPr wrap="none" rtlCol="0">
            <a:spAutoFit/>
          </a:bodyPr>
          <a:lstStyle/>
          <a:p>
            <a:r>
              <a:rPr lang="en-US" sz="1800" dirty="0">
                <a:latin typeface="Calibri" pitchFamily="34" charset="0"/>
              </a:rPr>
              <a:t>…</a:t>
            </a:r>
          </a:p>
        </p:txBody>
      </p:sp>
      <p:sp>
        <p:nvSpPr>
          <p:cNvPr id="30" name="Line 14"/>
          <p:cNvSpPr>
            <a:spLocks noChangeShapeType="1"/>
          </p:cNvSpPr>
          <p:nvPr/>
        </p:nvSpPr>
        <p:spPr bwMode="auto">
          <a:xfrm>
            <a:off x="5562600" y="3450570"/>
            <a:ext cx="304800" cy="209887"/>
          </a:xfrm>
          <a:prstGeom prst="line">
            <a:avLst/>
          </a:prstGeom>
          <a:noFill/>
          <a:ln w="25400">
            <a:solidFill>
              <a:schemeClr val="tx1"/>
            </a:solidFill>
            <a:round/>
            <a:headEnd/>
            <a:tailEnd/>
          </a:ln>
        </p:spPr>
        <p:txBody>
          <a:bodyPr wrap="none" anchor="ctr">
            <a:prstTxWarp prst="textNoShape">
              <a:avLst/>
            </a:prstTxWarp>
          </a:bodyPr>
          <a:lstStyle/>
          <a:p>
            <a:pPr algn="ctr"/>
            <a:endParaRPr lang="en-US" sz="2000"/>
          </a:p>
        </p:txBody>
      </p:sp>
      <p:sp>
        <p:nvSpPr>
          <p:cNvPr id="4" name="TextBox 3"/>
          <p:cNvSpPr txBox="1"/>
          <p:nvPr/>
        </p:nvSpPr>
        <p:spPr>
          <a:xfrm>
            <a:off x="6248400" y="5715000"/>
            <a:ext cx="2794000" cy="923330"/>
          </a:xfrm>
          <a:prstGeom prst="rect">
            <a:avLst/>
          </a:prstGeom>
          <a:noFill/>
        </p:spPr>
        <p:txBody>
          <a:bodyPr wrap="square" rtlCol="0">
            <a:spAutoFit/>
          </a:bodyPr>
          <a:lstStyle/>
          <a:p>
            <a:r>
              <a:rPr lang="en-US" sz="1800" dirty="0">
                <a:latin typeface="Calibri" pitchFamily="34" charset="0"/>
              </a:rPr>
              <a:t>Note: you can view the hierarchy using the Linux </a:t>
            </a:r>
            <a:r>
              <a:rPr lang="en-US" sz="1800" b="0" dirty="0" err="1">
                <a:latin typeface="Courier New"/>
                <a:cs typeface="Courier New"/>
              </a:rPr>
              <a:t>pstree</a:t>
            </a:r>
            <a:r>
              <a:rPr lang="en-US" sz="1800" dirty="0">
                <a:latin typeface="Calibri" pitchFamily="34" charset="0"/>
              </a:rPr>
              <a:t> command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22" name="Rectangle 2"/>
          <p:cNvSpPr>
            <a:spLocks noGrp="1" noChangeArrowheads="1"/>
          </p:cNvSpPr>
          <p:nvPr>
            <p:ph type="title"/>
          </p:nvPr>
        </p:nvSpPr>
        <p:spPr/>
        <p:txBody>
          <a:bodyPr/>
          <a:lstStyle/>
          <a:p>
            <a:r>
              <a:rPr lang="en-US"/>
              <a:t>Shell Programs</a:t>
            </a:r>
          </a:p>
        </p:txBody>
      </p:sp>
      <p:sp>
        <p:nvSpPr>
          <p:cNvPr id="542723" name="Rectangle 3"/>
          <p:cNvSpPr>
            <a:spLocks noGrp="1" noChangeArrowheads="1"/>
          </p:cNvSpPr>
          <p:nvPr>
            <p:ph type="body" idx="1"/>
          </p:nvPr>
        </p:nvSpPr>
        <p:spPr>
          <a:xfrm>
            <a:off x="363302" y="1143000"/>
            <a:ext cx="8475897" cy="1828800"/>
          </a:xfrm>
        </p:spPr>
        <p:txBody>
          <a:bodyPr/>
          <a:lstStyle/>
          <a:p>
            <a:r>
              <a:rPr lang="en-US" dirty="0"/>
              <a:t>A </a:t>
            </a:r>
            <a:r>
              <a:rPr lang="en-US" i="1" dirty="0">
                <a:solidFill>
                  <a:srgbClr val="C00000"/>
                </a:solidFill>
              </a:rPr>
              <a:t>shell</a:t>
            </a:r>
            <a:r>
              <a:rPr lang="en-US" dirty="0"/>
              <a:t> is an application program that runs programs on behalf of the user</a:t>
            </a:r>
          </a:p>
          <a:p>
            <a:pPr lvl="1">
              <a:tabLst>
                <a:tab pos="1485900" algn="l"/>
              </a:tabLst>
            </a:pPr>
            <a:r>
              <a:rPr lang="en-US" sz="1800" b="1" dirty="0" err="1">
                <a:latin typeface="Courier New" pitchFamily="49" charset="0"/>
              </a:rPr>
              <a:t>sh</a:t>
            </a:r>
            <a:r>
              <a:rPr lang="en-US" sz="1800" dirty="0"/>
              <a:t> 			Original Unix shell (Stephen Bourne, AT&amp;T Bell Labs, 1977)</a:t>
            </a:r>
          </a:p>
          <a:p>
            <a:pPr lvl="1">
              <a:tabLst>
                <a:tab pos="1485900" algn="l"/>
              </a:tabLst>
            </a:pPr>
            <a:r>
              <a:rPr lang="en-US" sz="1800" b="1" dirty="0" err="1">
                <a:latin typeface="Courier New" pitchFamily="49" charset="0"/>
              </a:rPr>
              <a:t>csh</a:t>
            </a:r>
            <a:r>
              <a:rPr lang="en-US" sz="1800" b="1" dirty="0">
                <a:latin typeface="Courier New" pitchFamily="49" charset="0"/>
              </a:rPr>
              <a:t>/</a:t>
            </a:r>
            <a:r>
              <a:rPr lang="en-US" sz="1800" b="1" dirty="0" err="1">
                <a:latin typeface="Courier New" pitchFamily="49" charset="0"/>
              </a:rPr>
              <a:t>tcsh</a:t>
            </a:r>
            <a:r>
              <a:rPr lang="en-US" sz="1800" dirty="0">
                <a:latin typeface="Courier New" pitchFamily="49" charset="0"/>
              </a:rPr>
              <a:t> 	</a:t>
            </a:r>
            <a:r>
              <a:rPr lang="en-US" sz="1800" dirty="0"/>
              <a:t>BSD Unix C shell</a:t>
            </a:r>
          </a:p>
          <a:p>
            <a:pPr lvl="1">
              <a:tabLst>
                <a:tab pos="1485900" algn="l"/>
              </a:tabLst>
            </a:pPr>
            <a:r>
              <a:rPr lang="en-US" sz="1800" b="1" dirty="0">
                <a:latin typeface="Courier New" pitchFamily="49" charset="0"/>
              </a:rPr>
              <a:t>bash</a:t>
            </a:r>
            <a:r>
              <a:rPr lang="en-US" sz="1800" dirty="0">
                <a:latin typeface="Courier New" pitchFamily="49" charset="0"/>
              </a:rPr>
              <a:t> 			“</a:t>
            </a:r>
            <a:r>
              <a:rPr lang="en-US" sz="1800" dirty="0"/>
              <a:t>Bourne-Again” Shell</a:t>
            </a:r>
            <a:r>
              <a:rPr lang="en-US" sz="1800" dirty="0">
                <a:latin typeface="Courier New" pitchFamily="49" charset="0"/>
              </a:rPr>
              <a:t> </a:t>
            </a:r>
            <a:r>
              <a:rPr lang="en-US" sz="1800" dirty="0">
                <a:latin typeface="+mn-lt"/>
              </a:rPr>
              <a:t>(default Linux shell)</a:t>
            </a:r>
          </a:p>
          <a:p>
            <a:pPr>
              <a:tabLst>
                <a:tab pos="1485900" algn="l"/>
              </a:tabLst>
            </a:pPr>
            <a:r>
              <a:rPr lang="en-US" sz="2200" dirty="0">
                <a:latin typeface="+mn-lt"/>
              </a:rPr>
              <a:t>Simple shell</a:t>
            </a:r>
          </a:p>
          <a:p>
            <a:pPr lvl="1">
              <a:tabLst>
                <a:tab pos="1485900" algn="l"/>
              </a:tabLst>
            </a:pPr>
            <a:r>
              <a:rPr lang="en-US" sz="1800" dirty="0">
                <a:latin typeface="+mn-lt"/>
              </a:rPr>
              <a:t>Described in the textbook, starting at p. 753</a:t>
            </a:r>
          </a:p>
          <a:p>
            <a:pPr lvl="1">
              <a:tabLst>
                <a:tab pos="1485900" algn="l"/>
              </a:tabLst>
            </a:pPr>
            <a:r>
              <a:rPr lang="en-US" sz="1800" dirty="0">
                <a:latin typeface="+mn-lt"/>
              </a:rPr>
              <a:t>Implementation of a very elementary shell</a:t>
            </a:r>
          </a:p>
          <a:p>
            <a:pPr lvl="1">
              <a:tabLst>
                <a:tab pos="1485900" algn="l"/>
              </a:tabLst>
            </a:pPr>
            <a:r>
              <a:rPr lang="en-US" sz="1800" dirty="0">
                <a:latin typeface="+mn-lt"/>
              </a:rPr>
              <a:t>Purpose</a:t>
            </a:r>
          </a:p>
          <a:p>
            <a:pPr lvl="2">
              <a:tabLst>
                <a:tab pos="1485900" algn="l"/>
              </a:tabLst>
            </a:pPr>
            <a:r>
              <a:rPr lang="en-US" sz="1800" dirty="0">
                <a:latin typeface="+mn-lt"/>
              </a:rPr>
              <a:t>Understand what happens when you type commands</a:t>
            </a:r>
          </a:p>
          <a:p>
            <a:pPr lvl="2">
              <a:tabLst>
                <a:tab pos="1485900" algn="l"/>
              </a:tabLst>
            </a:pPr>
            <a:r>
              <a:rPr lang="en-US" sz="1800" dirty="0">
                <a:latin typeface="+mn-lt"/>
              </a:rPr>
              <a:t>Understand use and operation of process control operations</a:t>
            </a:r>
          </a:p>
          <a:p>
            <a:pPr lvl="2">
              <a:tabLst>
                <a:tab pos="1485900" algn="l"/>
              </a:tabLst>
            </a:pPr>
            <a:endParaRPr lang="en-US" sz="1800" dirty="0">
              <a:latin typeface="+mn-lt"/>
            </a:endParaRPr>
          </a:p>
          <a:p>
            <a:pPr lvl="2">
              <a:tabLst>
                <a:tab pos="1485900" algn="l"/>
              </a:tabLst>
            </a:pPr>
            <a:endParaRPr lang="en-US" sz="1800" dirty="0"/>
          </a:p>
        </p:txBody>
      </p:sp>
    </p:spTree>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TEXPOINTINIT" val=""/>
  <p:tag name="USEAMSFONTS" val="True"/>
  <p:tag name="EMBEDFONTS" val="False"/>
  <p:tag name="USEBOLDAMS" val="False"/>
  <p:tag name="DEFAULTDISPLAYSOURCE" val="\documentclass{slides}\pagestyle{empty}&#10;\begin{document}&#10;&#10;\end{document}&#10;"/>
  <p:tag name="TEX2PS" val="latex $(base).tex; dvips -D $(res) -E -o $(base).ps $(base).dvi"/>
  <p:tag name="EXTERNALEDITCOMMAND" val="notepad %"/>
  <p:tag name="GHOSTSCRIPTCOMMAND" val="gswin32c"/>
  <p:tag name="DEFAULTBITMAP" val="pngmono"/>
  <p:tag name="DEFAULTBLEND" val="False"/>
  <p:tag name="DEFAULTTRANSPARENT" val="False"/>
  <p:tag name="DEFAULTWORKAROUNDTRANSPARENCYBUG" val="False"/>
  <p:tag name="DEFAULTRESOLUTION" val="1200"/>
  <p:tag name="DEFAULTMAGNIFICATION" val="0.8"/>
  <p:tag name="DEFAULTFONTSIZE" val="10"/>
  <p:tag name="DEFAULTWIDTH" val="418"/>
  <p:tag name="DEFAULTHEIGHT" val="316"/>
</p:tagLst>
</file>

<file path=ppt/theme/theme1.xml><?xml version="1.0" encoding="utf-8"?>
<a:theme xmlns:a="http://schemas.openxmlformats.org/drawingml/2006/main" name="template2007">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00000"/>
      </a:hlink>
      <a:folHlink>
        <a:srgbClr val="C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25400" cap="flat" cmpd="sng" algn="ctr">
          <a:solidFill>
            <a:schemeClr val="tx1"/>
          </a:solidFill>
          <a:prstDash val="solid"/>
          <a:round/>
          <a:headEnd type="none" w="med" len="med"/>
          <a:tailEnd type="arrow" w="med" len="med"/>
        </a:ln>
        <a:effectLst/>
      </a:spPr>
      <a:bodyPr rtlCol="0" anchor="ctr"/>
      <a:lstStyle>
        <a:defPPr algn="ctr">
          <a:defRPr/>
        </a:defPPr>
      </a:lstStyle>
    </a:spDef>
    <a:lnDef>
      <a:spPr bwMode="auto">
        <a:noFill/>
        <a:ln w="25400" cap="flat" cmpd="sng" algn="ctr">
          <a:solidFill>
            <a:schemeClr val="tx1"/>
          </a:solidFill>
          <a:prstDash val="solid"/>
          <a:round/>
          <a:headEnd type="none" w="med" len="med"/>
          <a:tailEnd type="none" w="med" len="med"/>
        </a:ln>
        <a:effectLst/>
      </a:spPr>
      <a:bodyPr/>
      <a:lstStyle/>
    </a:lnDef>
    <a:txDef>
      <a:spPr>
        <a:noFill/>
      </a:spPr>
      <a:bodyPr wrap="none" rtlCol="0">
        <a:spAutoFit/>
      </a:bodyPr>
      <a:lstStyle>
        <a:defPPr>
          <a:defRPr sz="1800" dirty="0" smtClean="0">
            <a:latin typeface="Calibri" pitchFamily="34" charset="0"/>
          </a:defRPr>
        </a:defPPr>
      </a:lstStyle>
    </a:txDef>
  </a:objectDefaults>
  <a:extraClrSchemeLst>
    <a:extraClrScheme>
      <a:clrScheme name="class1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lass1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lass1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lass1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lass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lass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lass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template2007</Template>
  <TotalTime>21145</TotalTime>
  <Words>8267</Words>
  <Application>Microsoft Macintosh PowerPoint</Application>
  <PresentationFormat>On-screen Show (4:3)</PresentationFormat>
  <Paragraphs>1463</Paragraphs>
  <Slides>74</Slides>
  <Notes>60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74</vt:i4>
      </vt:variant>
    </vt:vector>
  </HeadingPairs>
  <TitlesOfParts>
    <vt:vector size="85" baseType="lpstr">
      <vt:lpstr>Arial</vt:lpstr>
      <vt:lpstr>Arial Narrow</vt:lpstr>
      <vt:lpstr>Calibri</vt:lpstr>
      <vt:lpstr>Courier</vt:lpstr>
      <vt:lpstr>Courier New</vt:lpstr>
      <vt:lpstr>Helvetica</vt:lpstr>
      <vt:lpstr>Menlo-Regular</vt:lpstr>
      <vt:lpstr>Times New Roman</vt:lpstr>
      <vt:lpstr>Wingdings</vt:lpstr>
      <vt:lpstr>Wingdings 2</vt:lpstr>
      <vt:lpstr>template2007</vt:lpstr>
      <vt:lpstr>Exceptional Control Flow:  Signals and Nonlocal Jumps  15-213/14-513/15-513: Introduction to Computer Systems 19th Lecture, March 29, 2022</vt:lpstr>
      <vt:lpstr>Review from last lecture</vt:lpstr>
      <vt:lpstr>Review (cont.)</vt:lpstr>
      <vt:lpstr>execve: Loading and Running Programs</vt:lpstr>
      <vt:lpstr>ECF Exists at All Levels of a System</vt:lpstr>
      <vt:lpstr> (partial) Taxonomy</vt:lpstr>
      <vt:lpstr>Today</vt:lpstr>
      <vt:lpstr>Linux Process Hierarchy</vt:lpstr>
      <vt:lpstr>Shell Programs</vt:lpstr>
      <vt:lpstr>Simple Shell Example</vt:lpstr>
      <vt:lpstr>Simple Shell Implementation</vt:lpstr>
      <vt:lpstr>Simple Shell eval Function</vt:lpstr>
      <vt:lpstr>Simple Shell eval Function</vt:lpstr>
      <vt:lpstr>Simple Shell eval Function</vt:lpstr>
      <vt:lpstr>Simple Shell eval Function</vt:lpstr>
      <vt:lpstr>Simple Shell eval Function</vt:lpstr>
      <vt:lpstr>Simple Shell eval Function</vt:lpstr>
      <vt:lpstr>Simple Shell eval Function</vt:lpstr>
      <vt:lpstr>Simple Shell eval Function</vt:lpstr>
      <vt:lpstr>Problem with Simple Shell Example</vt:lpstr>
      <vt:lpstr>ECF to the Rescue!</vt:lpstr>
      <vt:lpstr>Quiz  https://canvas.cmu.edu/courses/28101/quizzes/77025  </vt:lpstr>
      <vt:lpstr>Today</vt:lpstr>
      <vt:lpstr>Signals</vt:lpstr>
      <vt:lpstr>Signal Concepts: Sending a Signal</vt:lpstr>
      <vt:lpstr>Signal Concepts: Sending a Signal</vt:lpstr>
      <vt:lpstr>Signal Concepts: Sending a Signal</vt:lpstr>
      <vt:lpstr>Signal Concepts: Sending a Signal</vt:lpstr>
      <vt:lpstr>Signal Concepts: Sending a Signal</vt:lpstr>
      <vt:lpstr>Signal Concepts: Sending a Signal</vt:lpstr>
      <vt:lpstr>Signal Concepts: Receiving a Signal</vt:lpstr>
      <vt:lpstr>Signal Concepts: Pending and Blocked Signals</vt:lpstr>
      <vt:lpstr>Signal Concepts: Pending/Blocked Bits </vt:lpstr>
      <vt:lpstr>Signal Concepts: Sending a Signal</vt:lpstr>
      <vt:lpstr>Sending Signals: Process Groups</vt:lpstr>
      <vt:lpstr>Sending Signals with /bin/kill Program</vt:lpstr>
      <vt:lpstr>Sending Signals from the Keyboard</vt:lpstr>
      <vt:lpstr>Example of ctrl-c and ctrl-z</vt:lpstr>
      <vt:lpstr>Sending Signals with kill Function</vt:lpstr>
      <vt:lpstr>Receiving Signals</vt:lpstr>
      <vt:lpstr>Receiving Signals</vt:lpstr>
      <vt:lpstr>Default Actions</vt:lpstr>
      <vt:lpstr>Installing Signal Handlers</vt:lpstr>
      <vt:lpstr>Signal Handling Example</vt:lpstr>
      <vt:lpstr>Signals Handlers as Concurrent Flows</vt:lpstr>
      <vt:lpstr>Another View of Signal Handlers as Concurrent Flows</vt:lpstr>
      <vt:lpstr>Nested Signal Handlers </vt:lpstr>
      <vt:lpstr>Blocking and Unblocking Signals </vt:lpstr>
      <vt:lpstr>Temporarily Blocking Signals</vt:lpstr>
      <vt:lpstr>Safe Signal Handling</vt:lpstr>
      <vt:lpstr>Guidelines for Writing Safe Handlers </vt:lpstr>
      <vt:lpstr>Async-Signal-Safety </vt:lpstr>
      <vt:lpstr>Safe Formatted Output: Option #1</vt:lpstr>
      <vt:lpstr>Safe Formatted Output: Option #2</vt:lpstr>
      <vt:lpstr>Correct Signal Handling</vt:lpstr>
      <vt:lpstr>Correct Signal Handling</vt:lpstr>
      <vt:lpstr>Synchronizing Flows to Avoid Races</vt:lpstr>
      <vt:lpstr>Synchronizing Flows to Avoid Races</vt:lpstr>
      <vt:lpstr>Corrected Shell Program Without Race</vt:lpstr>
      <vt:lpstr>Explicitly Waiting for Signals</vt:lpstr>
      <vt:lpstr>Explicitly Waiting for Signals</vt:lpstr>
      <vt:lpstr>Explicitly Waiting for Signals</vt:lpstr>
      <vt:lpstr>Waiting for Signals with sigsuspend</vt:lpstr>
      <vt:lpstr>Waiting for Signals with sigsuspend</vt:lpstr>
      <vt:lpstr>Today</vt:lpstr>
      <vt:lpstr>Summary</vt:lpstr>
      <vt:lpstr>Additional slides</vt:lpstr>
      <vt:lpstr>Nonlocal Jumps: setjmp/longjmp</vt:lpstr>
      <vt:lpstr>setjmp/longjmp (cont)</vt:lpstr>
      <vt:lpstr>setjmp/longjmp Example</vt:lpstr>
      <vt:lpstr>setjmp/longjmp Example (cont)</vt:lpstr>
      <vt:lpstr>Limitations of Nonlocal Jumps</vt:lpstr>
      <vt:lpstr>Limitations of Long Jumps (cont.)</vt:lpstr>
      <vt:lpstr>Putting It All Together: A Program  That Restarts Itself When ctrl-c’d</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Computer Systems 15-213/18-243, spring 2009</dc:title>
  <dc:subject/>
  <dc:creator>Markus Pueschel</dc:creator>
  <cp:keywords/>
  <dc:description>Redesign of slides created by Randal E. Bryant and David R. O'Hallaron</dc:description>
  <cp:lastModifiedBy>David Godbe Andersen</cp:lastModifiedBy>
  <cp:revision>717</cp:revision>
  <cp:lastPrinted>2013-10-10T00:06:34Z</cp:lastPrinted>
  <dcterms:created xsi:type="dcterms:W3CDTF">2011-10-13T14:55:16Z</dcterms:created>
  <dcterms:modified xsi:type="dcterms:W3CDTF">2022-03-31T14:55:16Z</dcterms:modified>
  <cp:category/>
</cp:coreProperties>
</file>