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60" r:id="rId5"/>
  </p:sldIdLst>
  <p:sldSz cx="9131300" cy="6845300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CCFF99"/>
    <a:srgbClr val="99FFCC"/>
    <a:srgbClr val="FFFF99"/>
    <a:srgbClr val="FF3300"/>
    <a:srgbClr val="FFCCFF"/>
    <a:srgbClr val="FFCCCC"/>
    <a:srgbClr val="00CC66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3054" autoAdjust="0"/>
    <p:restoredTop sz="90929"/>
  </p:normalViewPr>
  <p:slideViewPr>
    <p:cSldViewPr showGuides="1">
      <p:cViewPr>
        <p:scale>
          <a:sx n="80" d="100"/>
          <a:sy n="80" d="100"/>
        </p:scale>
        <p:origin x="-1812" y="-246"/>
      </p:cViewPr>
      <p:guideLst>
        <p:guide orient="horz" pos="336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766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342129" y="320041"/>
            <a:ext cx="642982" cy="227496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 smtClean="0"/>
              <a:t>15-349</a:t>
            </a:r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5875" y="723900"/>
            <a:ext cx="4757738" cy="3567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59668" y="9229487"/>
            <a:ext cx="772826" cy="2274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0413" tIns="23494" rIns="60413" bIns="23494">
            <a:spAutoFit/>
          </a:bodyPr>
          <a:lstStyle/>
          <a:p>
            <a:pPr defTabSz="860890"/>
            <a:r>
              <a:rPr lang="en-US" sz="1300" dirty="0"/>
              <a:t>Page </a:t>
            </a:r>
            <a:fld id="{88097E68-D82A-4177-B9DB-47171EB9ABB7}" type="slidenum">
              <a:rPr lang="en-US" sz="1300"/>
              <a:pPr defTabSz="860890"/>
              <a:t>‹#›</a:t>
            </a:fld>
            <a:endParaRPr lang="en-US" sz="13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10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013" y="2497138"/>
            <a:ext cx="6391275" cy="1749425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65125"/>
            <a:ext cx="7762875" cy="1139825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1928" tIns="45964" rIns="91928" bIns="4596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5625" y="247650"/>
            <a:ext cx="2203450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62712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725" y="4398963"/>
            <a:ext cx="77628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725" y="2901950"/>
            <a:ext cx="77628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19200"/>
            <a:ext cx="4070350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3263" y="1219200"/>
            <a:ext cx="4071937" cy="5213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6900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1938"/>
            <a:ext cx="403383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0113"/>
            <a:ext cx="4033838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8675" y="1531938"/>
            <a:ext cx="403542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675" y="2170113"/>
            <a:ext cx="4035425" cy="39449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3550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288" y="273050"/>
            <a:ext cx="5103812" cy="584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1925"/>
            <a:ext cx="3003550" cy="4683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9113" y="4791075"/>
            <a:ext cx="548005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89113" y="611188"/>
            <a:ext cx="5480050" cy="41068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89113" y="5357813"/>
            <a:ext cx="5480050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19200"/>
            <a:ext cx="8294687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43" tIns="44379" rIns="90343" bIns="44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0426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rgbClr val="969696"/>
            </a:outerShdw>
          </a:effec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9075" y="6389688"/>
            <a:ext cx="603250" cy="2841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>
                <a:solidFill>
                  <a:schemeClr val="hlink"/>
                </a:solidFill>
              </a:rPr>
              <a:t>– </a:t>
            </a:r>
            <a:fld id="{D539D653-BFF3-4756-BB97-FCF16F9B3CCD}" type="slidenum">
              <a:rPr lang="en-US" sz="1400" b="0">
                <a:solidFill>
                  <a:schemeClr val="hlink"/>
                </a:solidFill>
              </a:rPr>
              <a:pPr defTabSz="912813"/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718425" y="6380163"/>
            <a:ext cx="951395" cy="28608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45647" tIns="45647" rIns="45647" bIns="45647" anchor="ctr">
            <a:spAutoFit/>
          </a:bodyPr>
          <a:lstStyle/>
          <a:p>
            <a:pPr defTabSz="912813"/>
            <a:r>
              <a:rPr lang="en-US" sz="1400" b="0" dirty="0" smtClean="0">
                <a:solidFill>
                  <a:schemeClr val="hlink"/>
                </a:solidFill>
              </a:rPr>
              <a:t>CS:APP2e</a:t>
            </a:r>
            <a:endParaRPr lang="en-US" sz="1400" b="0" dirty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defTabSz="912813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defTabSz="912813" rtl="0" fontAlgn="base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44475" algn="l" defTabSz="912813" rtl="0" fontAlgn="base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4588" indent="-238125" algn="l" defTabSz="912813" rtl="0" fontAlgn="base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597025" indent="-227013" algn="l" defTabSz="912813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4pPr>
      <a:lvl5pPr marL="24479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51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23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195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6725" indent="-228600" algn="l" defTabSz="912813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667000" y="4216400"/>
            <a:ext cx="3797300" cy="5302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3600"/>
              <a:t>Randal E. Bryant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74800" y="5245100"/>
            <a:ext cx="6007100" cy="585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600" i="1">
                <a:solidFill>
                  <a:schemeClr val="hlink"/>
                </a:solidFill>
              </a:rPr>
              <a:t>Carnegie Mellon University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705600" y="6515100"/>
            <a:ext cx="987450" cy="245195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l"/>
            <a:r>
              <a:rPr lang="en-US" sz="1400" b="0" dirty="0" smtClean="0">
                <a:solidFill>
                  <a:schemeClr val="accent1"/>
                </a:solidFill>
              </a:rPr>
              <a:t>CS:APP2e</a:t>
            </a:r>
            <a:endParaRPr lang="en-US" sz="1400" b="0" dirty="0">
              <a:solidFill>
                <a:schemeClr val="accent1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52950" y="1022350"/>
            <a:ext cx="25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93875" y="755650"/>
            <a:ext cx="5661025" cy="205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45791" dir="2021404" algn="ctr" rotWithShape="0">
              <a:srgbClr val="005400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CS:APP Chapter 4</a:t>
            </a:r>
          </a:p>
          <a:p>
            <a:pPr>
              <a:lnSpc>
                <a:spcPct val="94000"/>
              </a:lnSpc>
            </a:pPr>
            <a:r>
              <a:rPr lang="en-US" sz="4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Computer Architecture</a:t>
            </a:r>
          </a:p>
          <a:p>
            <a:pPr>
              <a:lnSpc>
                <a:spcPct val="94000"/>
              </a:lnSpc>
            </a:pPr>
            <a:r>
              <a:rPr lang="en-US" sz="6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911475" y="5940425"/>
            <a:ext cx="3321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>
                <a:latin typeface="Courier New" pitchFamily="49" charset="0"/>
              </a:rPr>
              <a:t>http://csapp.cs.cmu.edu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Outline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Background</a:t>
            </a:r>
          </a:p>
          <a:p>
            <a:pPr lvl="1"/>
            <a:r>
              <a:rPr lang="en-US"/>
              <a:t>Instruction sets</a:t>
            </a:r>
          </a:p>
          <a:p>
            <a:pPr lvl="1"/>
            <a:r>
              <a:rPr lang="en-US"/>
              <a:t>Logic design</a:t>
            </a:r>
          </a:p>
          <a:p>
            <a:r>
              <a:rPr lang="en-US"/>
              <a:t>Sequential Implementation</a:t>
            </a:r>
          </a:p>
          <a:p>
            <a:pPr lvl="1"/>
            <a:r>
              <a:rPr lang="en-US"/>
              <a:t>A simple, but not very fast processor design</a:t>
            </a:r>
          </a:p>
          <a:p>
            <a:r>
              <a:rPr lang="en-US"/>
              <a:t>Pipelining</a:t>
            </a:r>
          </a:p>
          <a:p>
            <a:pPr lvl="1"/>
            <a:r>
              <a:rPr lang="en-US"/>
              <a:t>Get more things running simultaneously</a:t>
            </a:r>
          </a:p>
          <a:p>
            <a:r>
              <a:rPr lang="en-US"/>
              <a:t>Pipelined Implementation</a:t>
            </a:r>
          </a:p>
          <a:p>
            <a:pPr lvl="1"/>
            <a:r>
              <a:rPr lang="en-US"/>
              <a:t>Make it work</a:t>
            </a:r>
          </a:p>
          <a:p>
            <a:r>
              <a:rPr lang="en-US"/>
              <a:t>Advanced Topics</a:t>
            </a:r>
          </a:p>
          <a:p>
            <a:pPr lvl="1"/>
            <a:r>
              <a:rPr lang="en-US"/>
              <a:t>Performance analysis</a:t>
            </a:r>
          </a:p>
          <a:p>
            <a:pPr lvl="1"/>
            <a:r>
              <a:rPr lang="en-US"/>
              <a:t>High performance processor design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Coverage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Our Approach</a:t>
            </a:r>
          </a:p>
          <a:p>
            <a:pPr lvl="1"/>
            <a:r>
              <a:rPr lang="en-US" dirty="0"/>
              <a:t>Work through designs for particular instruction set</a:t>
            </a:r>
          </a:p>
          <a:p>
            <a:pPr lvl="2"/>
            <a:r>
              <a:rPr lang="en-US" dirty="0"/>
              <a:t>Y86---a simplified version of the Intel IA32 (a.k.a. x86).</a:t>
            </a:r>
          </a:p>
          <a:p>
            <a:pPr lvl="2"/>
            <a:r>
              <a:rPr lang="en-US" dirty="0"/>
              <a:t>If you know one, you more-or-less know them all</a:t>
            </a:r>
          </a:p>
          <a:p>
            <a:pPr lvl="1"/>
            <a:r>
              <a:rPr lang="en-US" dirty="0"/>
              <a:t>Work at “</a:t>
            </a:r>
            <a:r>
              <a:rPr lang="en-US" dirty="0" err="1"/>
              <a:t>microarchitectural</a:t>
            </a:r>
            <a:r>
              <a:rPr lang="en-US" dirty="0"/>
              <a:t>” level</a:t>
            </a:r>
          </a:p>
          <a:p>
            <a:pPr lvl="2"/>
            <a:r>
              <a:rPr lang="en-US" dirty="0"/>
              <a:t>Assemble basic hardware blocks into overall processor structure</a:t>
            </a:r>
          </a:p>
          <a:p>
            <a:pPr lvl="3"/>
            <a:r>
              <a:rPr lang="en-US" dirty="0"/>
              <a:t>Memories, functional units, etc.</a:t>
            </a:r>
          </a:p>
          <a:p>
            <a:pPr lvl="2"/>
            <a:r>
              <a:rPr lang="en-US" dirty="0"/>
              <a:t>Surround by control logic to make sure each instruction flows through properly</a:t>
            </a:r>
          </a:p>
          <a:p>
            <a:pPr lvl="1"/>
            <a:r>
              <a:rPr lang="en-US" dirty="0"/>
              <a:t>Use simple hardware description language to describe control logic</a:t>
            </a:r>
          </a:p>
          <a:p>
            <a:pPr lvl="2"/>
            <a:r>
              <a:rPr lang="en-US" dirty="0"/>
              <a:t>Can extend and modify</a:t>
            </a:r>
          </a:p>
          <a:p>
            <a:pPr lvl="2"/>
            <a:r>
              <a:rPr lang="en-US" dirty="0"/>
              <a:t>Test via </a:t>
            </a:r>
            <a:r>
              <a:rPr lang="en-US" dirty="0" smtClean="0"/>
              <a:t>simulation</a:t>
            </a:r>
          </a:p>
          <a:p>
            <a:pPr lvl="2"/>
            <a:r>
              <a:rPr lang="en-US" dirty="0" smtClean="0"/>
              <a:t>Route to design using </a:t>
            </a:r>
            <a:r>
              <a:rPr lang="en-US" dirty="0" err="1" smtClean="0"/>
              <a:t>Verilog</a:t>
            </a:r>
            <a:r>
              <a:rPr lang="en-US" dirty="0" smtClean="0"/>
              <a:t> Hardware Description Language</a:t>
            </a:r>
          </a:p>
          <a:p>
            <a:pPr lvl="3"/>
            <a:r>
              <a:rPr lang="en-US" dirty="0" smtClean="0"/>
              <a:t>See Web aside ARCH:VLOG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Schedule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Week #1</a:t>
            </a:r>
          </a:p>
          <a:p>
            <a:pPr lvl="1"/>
            <a:r>
              <a:rPr lang="en-US"/>
              <a:t>Instruction set architecture</a:t>
            </a:r>
          </a:p>
          <a:p>
            <a:pPr lvl="1"/>
            <a:r>
              <a:rPr lang="en-US"/>
              <a:t>Logic design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Assignment:</a:t>
            </a:r>
            <a:r>
              <a:rPr lang="en-US"/>
              <a:t> Write &amp; test assembly code programs</a:t>
            </a:r>
          </a:p>
          <a:p>
            <a:r>
              <a:rPr lang="en-US"/>
              <a:t>Week #2</a:t>
            </a:r>
          </a:p>
          <a:p>
            <a:pPr lvl="1"/>
            <a:r>
              <a:rPr lang="en-US"/>
              <a:t>Sequential implementation</a:t>
            </a:r>
          </a:p>
          <a:p>
            <a:pPr lvl="1"/>
            <a:r>
              <a:rPr lang="en-US"/>
              <a:t>Pipelining and initial pipelined implementation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Assignment:</a:t>
            </a:r>
            <a:r>
              <a:rPr lang="en-US"/>
              <a:t> Add new instructions to sequential implementation</a:t>
            </a:r>
          </a:p>
          <a:p>
            <a:r>
              <a:rPr lang="en-US"/>
              <a:t>Week #3</a:t>
            </a:r>
          </a:p>
          <a:p>
            <a:pPr lvl="1"/>
            <a:r>
              <a:rPr lang="en-US"/>
              <a:t>Making the pipeline work</a:t>
            </a:r>
          </a:p>
          <a:p>
            <a:pPr lvl="1"/>
            <a:r>
              <a:rPr lang="en-US"/>
              <a:t>Modern processor design</a:t>
            </a:r>
          </a:p>
          <a:p>
            <a:pPr lvl="1">
              <a:buFont typeface="Wingdings" pitchFamily="2" charset="2"/>
              <a:buNone/>
            </a:pPr>
            <a:r>
              <a:rPr lang="en-US" i="1">
                <a:solidFill>
                  <a:schemeClr val="hlink"/>
                </a:solidFill>
              </a:rPr>
              <a:t>Assignment:</a:t>
            </a:r>
            <a:r>
              <a:rPr lang="en-US"/>
              <a:t> Optimize program+pipeline for maximum performance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ujitsu-99-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fujitsu-99-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fujitsu-99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jitsu-99-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jitsu-99-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HD:Shared Files:Presentations:1999 Presentations:fujitsu-99-02.ppt</Template>
  <TotalTime>17653</TotalTime>
  <Pages>8</Pages>
  <Words>201</Words>
  <Application>Microsoft Office PowerPoint</Application>
  <PresentationFormat>Custom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fujitsu-99-02</vt:lpstr>
      <vt:lpstr>Slide 1</vt:lpstr>
      <vt:lpstr>Course Outline</vt:lpstr>
      <vt:lpstr>Coverage</vt:lpstr>
      <vt:lpstr>Schedule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Processor Verification</dc:title>
  <dc:subject>SRC Review Slides</dc:subject>
  <dc:creator>Randal E. Bryant</dc:creator>
  <cp:lastModifiedBy>Carnegie Mellon University</cp:lastModifiedBy>
  <cp:revision>68</cp:revision>
  <cp:lastPrinted>1999-02-26T14:55:35Z</cp:lastPrinted>
  <dcterms:created xsi:type="dcterms:W3CDTF">1998-03-03T17:17:57Z</dcterms:created>
  <dcterms:modified xsi:type="dcterms:W3CDTF">2011-05-21T18:33:43Z</dcterms:modified>
</cp:coreProperties>
</file>