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9" r:id="rId4"/>
    <p:sldId id="260" r:id="rId5"/>
  </p:sldIdLst>
  <p:sldSz cx="9131300" cy="6845300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CC"/>
    <a:srgbClr val="FFFF99"/>
    <a:srgbClr val="FF3300"/>
    <a:srgbClr val="FFCCFF"/>
    <a:srgbClr val="FFCCCC"/>
    <a:srgbClr val="00CC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3054" autoAdjust="0"/>
    <p:restoredTop sz="90929"/>
  </p:normalViewPr>
  <p:slideViewPr>
    <p:cSldViewPr showGuides="1">
      <p:cViewPr>
        <p:scale>
          <a:sx n="134" d="100"/>
          <a:sy n="134" d="100"/>
        </p:scale>
        <p:origin x="-584" y="-968"/>
      </p:cViewPr>
      <p:guideLst>
        <p:guide orient="horz" pos="336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2766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342129" y="320041"/>
            <a:ext cx="642982" cy="227496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 smtClean="0"/>
              <a:t>15-349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832845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5875" y="723900"/>
            <a:ext cx="4757738" cy="3567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59668" y="9229487"/>
            <a:ext cx="772826" cy="2274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Page </a:t>
            </a:r>
            <a:fld id="{88097E68-D82A-4177-B9DB-47171EB9ABB7}" type="slidenum">
              <a:rPr lang="en-US" sz="1300"/>
              <a:pPr defTabSz="860890"/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9934903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10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1031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D539D653-BFF3-4756-BB97-FCF16F9B3CCD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914" y="6378368"/>
            <a:ext cx="950418" cy="28967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 smtClean="0">
                <a:solidFill>
                  <a:schemeClr val="hlink"/>
                </a:solidFill>
              </a:rPr>
              <a:t>CS:APP3e</a:t>
            </a:r>
            <a:endParaRPr lang="en-US" sz="1400" b="0" dirty="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xmlns:p14="http://schemas.microsoft.com/office/powerpoint/2010/main" spd="med"/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667000" y="4216400"/>
            <a:ext cx="3797300" cy="53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3600"/>
              <a:t>Randal E. Bryant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574800" y="5245100"/>
            <a:ext cx="6007100" cy="585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5000"/>
              </a:lnSpc>
            </a:pPr>
            <a:r>
              <a:rPr lang="en-US" sz="3600" i="1">
                <a:solidFill>
                  <a:schemeClr val="hlink"/>
                </a:solidFill>
              </a:rPr>
              <a:t>Carnegie Mellon University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705600" y="6515100"/>
            <a:ext cx="986473" cy="248786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400" b="0" dirty="0" smtClean="0">
                <a:solidFill>
                  <a:schemeClr val="accent1"/>
                </a:solidFill>
              </a:rPr>
              <a:t>CS:APP3e</a:t>
            </a:r>
            <a:endParaRPr lang="en-US" sz="1400" b="0" dirty="0">
              <a:solidFill>
                <a:schemeClr val="accent1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52950" y="1022350"/>
            <a:ext cx="25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793875" y="755650"/>
            <a:ext cx="5661025" cy="2055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45791" dir="2021404" algn="ctr" rotWithShape="0">
              <a:srgbClr val="005400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CS:APP Chapter 4</a:t>
            </a:r>
          </a:p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Computer Architecture</a:t>
            </a:r>
          </a:p>
          <a:p>
            <a:pPr>
              <a:lnSpc>
                <a:spcPct val="94000"/>
              </a:lnSpc>
            </a:pPr>
            <a:r>
              <a:rPr lang="en-US" sz="6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911475" y="5940425"/>
            <a:ext cx="3321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 New" pitchFamily="49" charset="0"/>
              </a:rPr>
              <a:t>http://csapp.cs.cmu.edu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Course Outline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Background</a:t>
            </a:r>
          </a:p>
          <a:p>
            <a:pPr lvl="1"/>
            <a:r>
              <a:rPr lang="en-US"/>
              <a:t>Instruction sets</a:t>
            </a:r>
          </a:p>
          <a:p>
            <a:pPr lvl="1"/>
            <a:r>
              <a:rPr lang="en-US"/>
              <a:t>Logic design</a:t>
            </a:r>
          </a:p>
          <a:p>
            <a:r>
              <a:rPr lang="en-US"/>
              <a:t>Sequential Implementation</a:t>
            </a:r>
          </a:p>
          <a:p>
            <a:pPr lvl="1"/>
            <a:r>
              <a:rPr lang="en-US"/>
              <a:t>A simple, but not very fast processor design</a:t>
            </a:r>
          </a:p>
          <a:p>
            <a:r>
              <a:rPr lang="en-US"/>
              <a:t>Pipelining</a:t>
            </a:r>
          </a:p>
          <a:p>
            <a:pPr lvl="1"/>
            <a:r>
              <a:rPr lang="en-US"/>
              <a:t>Get more things running simultaneously</a:t>
            </a:r>
          </a:p>
          <a:p>
            <a:r>
              <a:rPr lang="en-US"/>
              <a:t>Pipelined Implementation</a:t>
            </a:r>
          </a:p>
          <a:p>
            <a:pPr lvl="1"/>
            <a:r>
              <a:rPr lang="en-US"/>
              <a:t>Make it work</a:t>
            </a:r>
          </a:p>
          <a:p>
            <a:r>
              <a:rPr lang="en-US"/>
              <a:t>Advanced Topics</a:t>
            </a:r>
          </a:p>
          <a:p>
            <a:pPr lvl="1"/>
            <a:r>
              <a:rPr lang="en-US"/>
              <a:t>Performance analysis</a:t>
            </a:r>
          </a:p>
          <a:p>
            <a:pPr lvl="1"/>
            <a:r>
              <a:rPr lang="en-US"/>
              <a:t>High performance processor design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Coverage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Our Approach</a:t>
            </a:r>
          </a:p>
          <a:p>
            <a:pPr lvl="1"/>
            <a:r>
              <a:rPr lang="en-US" dirty="0"/>
              <a:t>Work through designs for particular instruction set</a:t>
            </a:r>
          </a:p>
          <a:p>
            <a:pPr lvl="2"/>
            <a:r>
              <a:rPr lang="en-US" dirty="0" smtClean="0"/>
              <a:t>Y86-64 </a:t>
            </a:r>
            <a:r>
              <a:rPr lang="en-US" dirty="0" smtClean="0"/>
              <a:t>− </a:t>
            </a:r>
            <a:r>
              <a:rPr lang="en-US" dirty="0" smtClean="0"/>
              <a:t>a </a:t>
            </a:r>
            <a:r>
              <a:rPr lang="en-US" dirty="0"/>
              <a:t>simplified version of the Intel </a:t>
            </a:r>
            <a:r>
              <a:rPr lang="en-US" dirty="0" smtClean="0"/>
              <a:t>x86-64</a:t>
            </a:r>
            <a:endParaRPr lang="en-US" dirty="0"/>
          </a:p>
          <a:p>
            <a:pPr lvl="2"/>
            <a:r>
              <a:rPr lang="en-US" dirty="0"/>
              <a:t>If you know one, you more-or-less know them all</a:t>
            </a:r>
          </a:p>
          <a:p>
            <a:pPr lvl="1"/>
            <a:r>
              <a:rPr lang="en-US" dirty="0"/>
              <a:t>Work at “</a:t>
            </a:r>
            <a:r>
              <a:rPr lang="en-US" dirty="0" err="1"/>
              <a:t>microarchitectural</a:t>
            </a:r>
            <a:r>
              <a:rPr lang="en-US" dirty="0"/>
              <a:t>” level</a:t>
            </a:r>
          </a:p>
          <a:p>
            <a:pPr lvl="2"/>
            <a:r>
              <a:rPr lang="en-US" dirty="0"/>
              <a:t>Assemble basic hardware blocks into overall processor structure</a:t>
            </a:r>
          </a:p>
          <a:p>
            <a:pPr lvl="3"/>
            <a:r>
              <a:rPr lang="en-US" dirty="0"/>
              <a:t>Memories, functional units, etc.</a:t>
            </a:r>
          </a:p>
          <a:p>
            <a:pPr lvl="2"/>
            <a:r>
              <a:rPr lang="en-US" dirty="0"/>
              <a:t>Surround by control logic to make sure each instruction flows through properly</a:t>
            </a:r>
          </a:p>
          <a:p>
            <a:pPr lvl="1"/>
            <a:r>
              <a:rPr lang="en-US" dirty="0"/>
              <a:t>Use simple hardware description language to describe control logic</a:t>
            </a:r>
          </a:p>
          <a:p>
            <a:pPr lvl="2"/>
            <a:r>
              <a:rPr lang="en-US" dirty="0"/>
              <a:t>Can extend and modify</a:t>
            </a:r>
          </a:p>
          <a:p>
            <a:pPr lvl="2"/>
            <a:r>
              <a:rPr lang="en-US" dirty="0"/>
              <a:t>Test via </a:t>
            </a:r>
            <a:r>
              <a:rPr lang="en-US" dirty="0" smtClean="0"/>
              <a:t>simulation</a:t>
            </a:r>
          </a:p>
          <a:p>
            <a:pPr lvl="2"/>
            <a:r>
              <a:rPr lang="en-US" dirty="0" smtClean="0"/>
              <a:t>Route to design using </a:t>
            </a:r>
            <a:r>
              <a:rPr lang="en-US" dirty="0" err="1" smtClean="0"/>
              <a:t>Verilog</a:t>
            </a:r>
            <a:r>
              <a:rPr lang="en-US" dirty="0" smtClean="0"/>
              <a:t> Hardware Description Language</a:t>
            </a:r>
          </a:p>
          <a:p>
            <a:pPr lvl="3"/>
            <a:r>
              <a:rPr lang="en-US" dirty="0" smtClean="0"/>
              <a:t>See Web aside ARCH:VLOG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Schedule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Week #1</a:t>
            </a:r>
          </a:p>
          <a:p>
            <a:pPr lvl="1"/>
            <a:r>
              <a:rPr lang="en-US"/>
              <a:t>Instruction set architecture</a:t>
            </a:r>
          </a:p>
          <a:p>
            <a:pPr lvl="1"/>
            <a:r>
              <a:rPr lang="en-US"/>
              <a:t>Logic design</a:t>
            </a:r>
          </a:p>
          <a:p>
            <a:pPr lvl="1">
              <a:buFont typeface="Wingdings" pitchFamily="2" charset="2"/>
              <a:buNone/>
            </a:pPr>
            <a:r>
              <a:rPr lang="en-US" i="1">
                <a:solidFill>
                  <a:schemeClr val="hlink"/>
                </a:solidFill>
              </a:rPr>
              <a:t>Assignment:</a:t>
            </a:r>
            <a:r>
              <a:rPr lang="en-US"/>
              <a:t> Write &amp; test assembly code programs</a:t>
            </a:r>
          </a:p>
          <a:p>
            <a:r>
              <a:rPr lang="en-US"/>
              <a:t>Week #2</a:t>
            </a:r>
          </a:p>
          <a:p>
            <a:pPr lvl="1"/>
            <a:r>
              <a:rPr lang="en-US"/>
              <a:t>Sequential implementation</a:t>
            </a:r>
          </a:p>
          <a:p>
            <a:pPr lvl="1"/>
            <a:r>
              <a:rPr lang="en-US"/>
              <a:t>Pipelining and initial pipelined implementation</a:t>
            </a:r>
          </a:p>
          <a:p>
            <a:pPr lvl="1">
              <a:buFont typeface="Wingdings" pitchFamily="2" charset="2"/>
              <a:buNone/>
            </a:pPr>
            <a:r>
              <a:rPr lang="en-US" i="1">
                <a:solidFill>
                  <a:schemeClr val="hlink"/>
                </a:solidFill>
              </a:rPr>
              <a:t>Assignment:</a:t>
            </a:r>
            <a:r>
              <a:rPr lang="en-US"/>
              <a:t> Add new instructions to sequential implementation</a:t>
            </a:r>
          </a:p>
          <a:p>
            <a:r>
              <a:rPr lang="en-US"/>
              <a:t>Week #3</a:t>
            </a:r>
          </a:p>
          <a:p>
            <a:pPr lvl="1"/>
            <a:r>
              <a:rPr lang="en-US"/>
              <a:t>Making the pipeline work</a:t>
            </a:r>
          </a:p>
          <a:p>
            <a:pPr lvl="1"/>
            <a:r>
              <a:rPr lang="en-US"/>
              <a:t>Modern processor design</a:t>
            </a:r>
          </a:p>
          <a:p>
            <a:pPr lvl="1">
              <a:buFont typeface="Wingdings" pitchFamily="2" charset="2"/>
              <a:buNone/>
            </a:pPr>
            <a:r>
              <a:rPr lang="en-US" i="1">
                <a:solidFill>
                  <a:schemeClr val="hlink"/>
                </a:solidFill>
              </a:rPr>
              <a:t>Assignment:</a:t>
            </a:r>
            <a:r>
              <a:rPr lang="en-US"/>
              <a:t> Optimize program+pipeline for maximum performance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17655</TotalTime>
  <Pages>8</Pages>
  <Words>208</Words>
  <Application>Microsoft Macintosh PowerPoint</Application>
  <PresentationFormat>Custom</PresentationFormat>
  <Paragraphs>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fujitsu-99-02</vt:lpstr>
      <vt:lpstr>PowerPoint Presentation</vt:lpstr>
      <vt:lpstr>Course Outline</vt:lpstr>
      <vt:lpstr>Coverage</vt:lpstr>
      <vt:lpstr>Schedule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Randal Bryant</cp:lastModifiedBy>
  <cp:revision>70</cp:revision>
  <cp:lastPrinted>1999-02-26T14:55:35Z</cp:lastPrinted>
  <dcterms:created xsi:type="dcterms:W3CDTF">1998-03-03T17:17:57Z</dcterms:created>
  <dcterms:modified xsi:type="dcterms:W3CDTF">2015-08-11T14:30:26Z</dcterms:modified>
</cp:coreProperties>
</file>