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9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308" r:id="rId14"/>
    <p:sldId id="305" r:id="rId15"/>
    <p:sldId id="30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6" r:id="rId25"/>
    <p:sldId id="307" r:id="rId26"/>
    <p:sldId id="303" r:id="rId27"/>
  </p:sldIdLst>
  <p:sldSz cx="9131300" cy="6845300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CC"/>
    <a:srgbClr val="FFFF99"/>
    <a:srgbClr val="FF3300"/>
    <a:srgbClr val="FFCCFF"/>
    <a:srgbClr val="FFCCCC"/>
    <a:srgbClr val="00CC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27" autoAdjust="0"/>
    <p:restoredTop sz="90929"/>
  </p:normalViewPr>
  <p:slideViewPr>
    <p:cSldViewPr showGuides="1">
      <p:cViewPr>
        <p:scale>
          <a:sx n="152" d="100"/>
          <a:sy n="152" d="100"/>
        </p:scale>
        <p:origin x="-144" y="-168"/>
      </p:cViewPr>
      <p:guideLst>
        <p:guide orient="horz" pos="336"/>
        <p:guide pos="67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2" d="100"/>
          <a:sy n="62" d="100"/>
        </p:scale>
        <p:origin x="-151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0.xml"/><Relationship Id="rId2" Type="http://schemas.openxmlformats.org/officeDocument/2006/relationships/slide" Target="slides/slide2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111605" y="304800"/>
            <a:ext cx="591508" cy="211083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57150" tIns="22225" rIns="57150" bIns="22225">
            <a:spAutoFit/>
          </a:bodyPr>
          <a:lstStyle/>
          <a:p>
            <a:pPr defTabSz="814388"/>
            <a:r>
              <a:rPr lang="en-US" sz="1200" dirty="0" smtClean="0"/>
              <a:t>15-349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58625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88975"/>
            <a:ext cx="4552950" cy="3397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55938" y="8789988"/>
            <a:ext cx="706437" cy="209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57150" tIns="22225" rIns="57150" bIns="22225">
            <a:spAutoFit/>
          </a:bodyPr>
          <a:lstStyle/>
          <a:p>
            <a:pPr defTabSz="814388"/>
            <a:r>
              <a:rPr lang="en-US" sz="1200"/>
              <a:t>Page </a:t>
            </a:r>
            <a:fld id="{1F19407A-EF8A-4F82-9C5B-3388DF293279}" type="slidenum">
              <a:rPr lang="en-US" sz="1200"/>
              <a:pPr defTabSz="814388"/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650951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17285E9A-5323-492E-AD63-DD331A2C1E5C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914" y="6378368"/>
            <a:ext cx="950418" cy="28967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 smtClean="0">
                <a:solidFill>
                  <a:schemeClr val="hlink"/>
                </a:solidFill>
              </a:rPr>
              <a:t>CS:APP3e</a:t>
            </a:r>
            <a:endParaRPr lang="en-US" sz="1400" b="0" dirty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xmlns:p14="http://schemas.microsoft.com/office/powerpoint/2010/main"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1.xls"/><Relationship Id="rId4" Type="http://schemas.openxmlformats.org/officeDocument/2006/relationships/image" Target="../media/image5.emf"/><Relationship Id="rId5" Type="http://schemas.openxmlformats.org/officeDocument/2006/relationships/oleObject" Target="../embeddings/Microsoft_Excel_97_-_2004_Worksheet2.xls"/><Relationship Id="rId6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3.xls"/><Relationship Id="rId4" Type="http://schemas.openxmlformats.org/officeDocument/2006/relationships/image" Target="../media/image7.emf"/><Relationship Id="rId5" Type="http://schemas.openxmlformats.org/officeDocument/2006/relationships/oleObject" Target="../embeddings/Microsoft_Excel_97_-_2004_Worksheet4.xls"/><Relationship Id="rId6" Type="http://schemas.openxmlformats.org/officeDocument/2006/relationships/image" Target="../media/image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5.xls"/><Relationship Id="rId4" Type="http://schemas.openxmlformats.org/officeDocument/2006/relationships/image" Target="../media/image7.emf"/><Relationship Id="rId5" Type="http://schemas.openxmlformats.org/officeDocument/2006/relationships/oleObject" Target="../embeddings/Microsoft_Excel_97_-_2004_Worksheet6.xls"/><Relationship Id="rId6" Type="http://schemas.openxmlformats.org/officeDocument/2006/relationships/image" Target="../media/image8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667000" y="4216400"/>
            <a:ext cx="3797300" cy="53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3600"/>
              <a:t>Randal E. Bryant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574800" y="5245100"/>
            <a:ext cx="6007100" cy="585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5000"/>
              </a:lnSpc>
            </a:pPr>
            <a:r>
              <a:rPr lang="en-US" sz="3600" i="1">
                <a:solidFill>
                  <a:schemeClr val="hlink"/>
                </a:solidFill>
              </a:rPr>
              <a:t>Carnegie Mellon University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705600" y="6515100"/>
            <a:ext cx="986473" cy="248786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400" b="0" dirty="0" smtClean="0">
                <a:solidFill>
                  <a:schemeClr val="accent1"/>
                </a:solidFill>
              </a:rPr>
              <a:t>CS:APP3e</a:t>
            </a:r>
            <a:endParaRPr lang="en-US" sz="1400" b="0" dirty="0">
              <a:solidFill>
                <a:schemeClr val="accent1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52950" y="1022350"/>
            <a:ext cx="25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793875" y="755650"/>
            <a:ext cx="5661025" cy="2055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005400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CS:APP Chapter 4</a:t>
            </a:r>
          </a:p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Computer Architecture</a:t>
            </a: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Logic Design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911475" y="5940425"/>
            <a:ext cx="3321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 New" pitchFamily="49" charset="0"/>
              </a:rPr>
              <a:t>http://csapp.cs.cmu.edu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HCL Word-Level Examples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0200" y="1447800"/>
            <a:ext cx="3873500" cy="2286000"/>
          </a:xfrm>
        </p:spPr>
        <p:txBody>
          <a:bodyPr/>
          <a:lstStyle/>
          <a:p>
            <a:pPr lvl="1"/>
            <a:r>
              <a:rPr lang="en-US" sz="1800"/>
              <a:t>Find minimum of three input words</a:t>
            </a:r>
          </a:p>
          <a:p>
            <a:pPr lvl="1"/>
            <a:r>
              <a:rPr lang="en-US" sz="1800"/>
              <a:t>HCL case expression</a:t>
            </a:r>
          </a:p>
          <a:p>
            <a:pPr lvl="1"/>
            <a:r>
              <a:rPr lang="en-US" sz="1800"/>
              <a:t>Final case guarantees match</a:t>
            </a:r>
          </a:p>
        </p:txBody>
      </p:sp>
      <p:grpSp>
        <p:nvGrpSpPr>
          <p:cNvPr id="302095" name="Group 15"/>
          <p:cNvGrpSpPr>
            <a:grpSpLocks/>
          </p:cNvGrpSpPr>
          <p:nvPr/>
        </p:nvGrpSpPr>
        <p:grpSpPr bwMode="auto">
          <a:xfrm>
            <a:off x="381000" y="1828800"/>
            <a:ext cx="2300288" cy="914400"/>
            <a:chOff x="2236" y="1104"/>
            <a:chExt cx="1449" cy="576"/>
          </a:xfrm>
        </p:grpSpPr>
        <p:sp>
          <p:nvSpPr>
            <p:cNvPr id="302084" name="Line 4"/>
            <p:cNvSpPr>
              <a:spLocks noChangeShapeType="1"/>
            </p:cNvSpPr>
            <p:nvPr/>
          </p:nvSpPr>
          <p:spPr bwMode="auto">
            <a:xfrm>
              <a:off x="2428" y="1536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85" name="Rectangle 5"/>
            <p:cNvSpPr>
              <a:spLocks noChangeArrowheads="1"/>
            </p:cNvSpPr>
            <p:nvPr/>
          </p:nvSpPr>
          <p:spPr bwMode="auto">
            <a:xfrm>
              <a:off x="2236" y="14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</a:p>
          </p:txBody>
        </p:sp>
        <p:sp>
          <p:nvSpPr>
            <p:cNvPr id="302086" name="Line 6"/>
            <p:cNvSpPr>
              <a:spLocks noChangeShapeType="1"/>
            </p:cNvSpPr>
            <p:nvPr/>
          </p:nvSpPr>
          <p:spPr bwMode="auto">
            <a:xfrm>
              <a:off x="3052" y="1392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87" name="Rectangle 7"/>
            <p:cNvSpPr>
              <a:spLocks noChangeArrowheads="1"/>
            </p:cNvSpPr>
            <p:nvPr/>
          </p:nvSpPr>
          <p:spPr bwMode="auto">
            <a:xfrm>
              <a:off x="3292" y="1286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Min3</a:t>
              </a:r>
            </a:p>
          </p:txBody>
        </p:sp>
        <p:sp>
          <p:nvSpPr>
            <p:cNvPr id="302088" name="AutoShape 8"/>
            <p:cNvSpPr>
              <a:spLocks noChangeArrowheads="1"/>
            </p:cNvSpPr>
            <p:nvPr/>
          </p:nvSpPr>
          <p:spPr bwMode="auto">
            <a:xfrm>
              <a:off x="2668" y="1104"/>
              <a:ext cx="423" cy="576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MIN3</a:t>
              </a:r>
            </a:p>
          </p:txBody>
        </p:sp>
        <p:sp>
          <p:nvSpPr>
            <p:cNvPr id="302089" name="Line 9"/>
            <p:cNvSpPr>
              <a:spLocks noChangeShapeType="1"/>
            </p:cNvSpPr>
            <p:nvPr/>
          </p:nvSpPr>
          <p:spPr bwMode="auto">
            <a:xfrm>
              <a:off x="2428" y="1392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90" name="Rectangle 10"/>
            <p:cNvSpPr>
              <a:spLocks noChangeArrowheads="1"/>
            </p:cNvSpPr>
            <p:nvPr/>
          </p:nvSpPr>
          <p:spPr bwMode="auto">
            <a:xfrm>
              <a:off x="2236" y="1296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</a:p>
          </p:txBody>
        </p:sp>
        <p:sp>
          <p:nvSpPr>
            <p:cNvPr id="302091" name="Line 11"/>
            <p:cNvSpPr>
              <a:spLocks noChangeShapeType="1"/>
            </p:cNvSpPr>
            <p:nvPr/>
          </p:nvSpPr>
          <p:spPr bwMode="auto">
            <a:xfrm>
              <a:off x="2428" y="1248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92" name="Rectangle 12"/>
            <p:cNvSpPr>
              <a:spLocks noChangeArrowheads="1"/>
            </p:cNvSpPr>
            <p:nvPr/>
          </p:nvSpPr>
          <p:spPr bwMode="auto">
            <a:xfrm>
              <a:off x="2236" y="1152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C</a:t>
              </a:r>
            </a:p>
          </p:txBody>
        </p:sp>
      </p:grpSp>
      <p:sp>
        <p:nvSpPr>
          <p:cNvPr id="302094" name="Rectangle 14"/>
          <p:cNvSpPr>
            <a:spLocks noChangeArrowheads="1"/>
          </p:cNvSpPr>
          <p:nvPr/>
        </p:nvSpPr>
        <p:spPr bwMode="auto">
          <a:xfrm>
            <a:off x="2743200" y="1600200"/>
            <a:ext cx="305117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int Min3 = [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A &lt; B &amp;&amp; A &lt; C : A;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B &lt; A &amp;&amp; B &lt; C : B;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1              : C;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];</a:t>
            </a:r>
          </a:p>
        </p:txBody>
      </p:sp>
      <p:grpSp>
        <p:nvGrpSpPr>
          <p:cNvPr id="302117" name="Group 37"/>
          <p:cNvGrpSpPr>
            <a:grpSpLocks/>
          </p:cNvGrpSpPr>
          <p:nvPr/>
        </p:nvGrpSpPr>
        <p:grpSpPr bwMode="auto">
          <a:xfrm>
            <a:off x="304800" y="3810000"/>
            <a:ext cx="2378075" cy="1860550"/>
            <a:chOff x="192" y="2400"/>
            <a:chExt cx="1498" cy="1172"/>
          </a:xfrm>
        </p:grpSpPr>
        <p:sp>
          <p:nvSpPr>
            <p:cNvPr id="302096" name="Line 16"/>
            <p:cNvSpPr>
              <a:spLocks noChangeShapeType="1"/>
            </p:cNvSpPr>
            <p:nvPr/>
          </p:nvSpPr>
          <p:spPr bwMode="auto">
            <a:xfrm>
              <a:off x="432" y="2996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97" name="Line 17"/>
            <p:cNvSpPr>
              <a:spLocks noChangeShapeType="1"/>
            </p:cNvSpPr>
            <p:nvPr/>
          </p:nvSpPr>
          <p:spPr bwMode="auto">
            <a:xfrm>
              <a:off x="432" y="3428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98" name="Rectangle 18"/>
            <p:cNvSpPr>
              <a:spLocks noChangeArrowheads="1"/>
            </p:cNvSpPr>
            <p:nvPr/>
          </p:nvSpPr>
          <p:spPr bwMode="auto">
            <a:xfrm>
              <a:off x="192" y="2880"/>
              <a:ext cx="2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D0</a:t>
              </a:r>
            </a:p>
          </p:txBody>
        </p:sp>
        <p:sp>
          <p:nvSpPr>
            <p:cNvPr id="302099" name="Rectangle 19"/>
            <p:cNvSpPr>
              <a:spLocks noChangeArrowheads="1"/>
            </p:cNvSpPr>
            <p:nvPr/>
          </p:nvSpPr>
          <p:spPr bwMode="auto">
            <a:xfrm>
              <a:off x="192" y="3332"/>
              <a:ext cx="2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D3</a:t>
              </a:r>
            </a:p>
          </p:txBody>
        </p:sp>
        <p:sp>
          <p:nvSpPr>
            <p:cNvPr id="302100" name="Line 20"/>
            <p:cNvSpPr>
              <a:spLocks noChangeShapeType="1"/>
            </p:cNvSpPr>
            <p:nvPr/>
          </p:nvSpPr>
          <p:spPr bwMode="auto">
            <a:xfrm>
              <a:off x="1056" y="3188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101" name="Rectangle 21"/>
            <p:cNvSpPr>
              <a:spLocks noChangeArrowheads="1"/>
            </p:cNvSpPr>
            <p:nvPr/>
          </p:nvSpPr>
          <p:spPr bwMode="auto">
            <a:xfrm>
              <a:off x="1296" y="3082"/>
              <a:ext cx="3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Out4</a:t>
              </a:r>
            </a:p>
          </p:txBody>
        </p:sp>
        <p:sp>
          <p:nvSpPr>
            <p:cNvPr id="302102" name="Rectangle 22"/>
            <p:cNvSpPr>
              <a:spLocks noChangeArrowheads="1"/>
            </p:cNvSpPr>
            <p:nvPr/>
          </p:nvSpPr>
          <p:spPr bwMode="auto">
            <a:xfrm>
              <a:off x="192" y="2564"/>
              <a:ext cx="2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s0</a:t>
              </a:r>
            </a:p>
          </p:txBody>
        </p:sp>
        <p:sp>
          <p:nvSpPr>
            <p:cNvPr id="302103" name="Freeform 23"/>
            <p:cNvSpPr>
              <a:spLocks/>
            </p:cNvSpPr>
            <p:nvPr/>
          </p:nvSpPr>
          <p:spPr bwMode="auto">
            <a:xfrm>
              <a:off x="432" y="2708"/>
              <a:ext cx="432" cy="144"/>
            </a:xfrm>
            <a:custGeom>
              <a:avLst/>
              <a:gdLst/>
              <a:ahLst/>
              <a:cxnLst>
                <a:cxn ang="0">
                  <a:pos x="432" y="144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144">
                  <a:moveTo>
                    <a:pt x="432" y="144"/>
                  </a:moveTo>
                  <a:lnTo>
                    <a:pt x="432" y="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4" name="Rectangle 24"/>
            <p:cNvSpPr>
              <a:spLocks noChangeArrowheads="1"/>
            </p:cNvSpPr>
            <p:nvPr/>
          </p:nvSpPr>
          <p:spPr bwMode="auto">
            <a:xfrm>
              <a:off x="192" y="2400"/>
              <a:ext cx="2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s1</a:t>
              </a:r>
            </a:p>
          </p:txBody>
        </p:sp>
        <p:sp>
          <p:nvSpPr>
            <p:cNvPr id="302105" name="Freeform 25"/>
            <p:cNvSpPr>
              <a:spLocks/>
            </p:cNvSpPr>
            <p:nvPr/>
          </p:nvSpPr>
          <p:spPr bwMode="auto">
            <a:xfrm>
              <a:off x="432" y="2516"/>
              <a:ext cx="528" cy="336"/>
            </a:xfrm>
            <a:custGeom>
              <a:avLst/>
              <a:gdLst/>
              <a:ahLst/>
              <a:cxnLst>
                <a:cxn ang="0">
                  <a:pos x="432" y="144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144">
                  <a:moveTo>
                    <a:pt x="432" y="144"/>
                  </a:moveTo>
                  <a:lnTo>
                    <a:pt x="432" y="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6" name="AutoShape 26"/>
            <p:cNvSpPr>
              <a:spLocks noChangeArrowheads="1"/>
            </p:cNvSpPr>
            <p:nvPr/>
          </p:nvSpPr>
          <p:spPr bwMode="auto">
            <a:xfrm>
              <a:off x="672" y="2828"/>
              <a:ext cx="423" cy="744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MUX4</a:t>
              </a:r>
            </a:p>
          </p:txBody>
        </p:sp>
        <p:sp>
          <p:nvSpPr>
            <p:cNvPr id="302107" name="Line 27"/>
            <p:cNvSpPr>
              <a:spLocks noChangeShapeType="1"/>
            </p:cNvSpPr>
            <p:nvPr/>
          </p:nvSpPr>
          <p:spPr bwMode="auto">
            <a:xfrm>
              <a:off x="432" y="3284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108" name="Rectangle 28"/>
            <p:cNvSpPr>
              <a:spLocks noChangeArrowheads="1"/>
            </p:cNvSpPr>
            <p:nvPr/>
          </p:nvSpPr>
          <p:spPr bwMode="auto">
            <a:xfrm>
              <a:off x="192" y="3188"/>
              <a:ext cx="2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D2</a:t>
              </a:r>
            </a:p>
          </p:txBody>
        </p:sp>
        <p:sp>
          <p:nvSpPr>
            <p:cNvPr id="302109" name="Line 29"/>
            <p:cNvSpPr>
              <a:spLocks noChangeShapeType="1"/>
            </p:cNvSpPr>
            <p:nvPr/>
          </p:nvSpPr>
          <p:spPr bwMode="auto">
            <a:xfrm>
              <a:off x="432" y="3140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110" name="Rectangle 30"/>
            <p:cNvSpPr>
              <a:spLocks noChangeArrowheads="1"/>
            </p:cNvSpPr>
            <p:nvPr/>
          </p:nvSpPr>
          <p:spPr bwMode="auto">
            <a:xfrm>
              <a:off x="192" y="3044"/>
              <a:ext cx="2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D1</a:t>
              </a:r>
            </a:p>
          </p:txBody>
        </p:sp>
      </p:grpSp>
      <p:sp>
        <p:nvSpPr>
          <p:cNvPr id="302112" name="Rectangle 32"/>
          <p:cNvSpPr>
            <a:spLocks noChangeArrowheads="1"/>
          </p:cNvSpPr>
          <p:nvPr/>
        </p:nvSpPr>
        <p:spPr bwMode="auto">
          <a:xfrm>
            <a:off x="5410200" y="4267200"/>
            <a:ext cx="3505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/>
              <a:t>Select one of 4 inputs based on two control bits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/>
              <a:t>HCL case expression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/>
              <a:t>Simplify tests by assuming sequential matching</a:t>
            </a:r>
          </a:p>
        </p:txBody>
      </p:sp>
      <p:sp>
        <p:nvSpPr>
          <p:cNvPr id="302113" name="Rectangle 33"/>
          <p:cNvSpPr>
            <a:spLocks noChangeArrowheads="1"/>
          </p:cNvSpPr>
          <p:nvPr/>
        </p:nvSpPr>
        <p:spPr bwMode="auto">
          <a:xfrm>
            <a:off x="2743200" y="4419600"/>
            <a:ext cx="223202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int Out4 = [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!s1&amp;&amp;!s0: D0;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!s1     : D1;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!s0     : D2;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1       : D3;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];</a:t>
            </a:r>
          </a:p>
        </p:txBody>
      </p:sp>
      <p:sp>
        <p:nvSpPr>
          <p:cNvPr id="302114" name="Text Box 34"/>
          <p:cNvSpPr txBox="1">
            <a:spLocks noChangeArrowheads="1"/>
          </p:cNvSpPr>
          <p:nvPr/>
        </p:nvSpPr>
        <p:spPr bwMode="auto">
          <a:xfrm>
            <a:off x="411163" y="1049338"/>
            <a:ext cx="23399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Minimum of 3 Words</a:t>
            </a:r>
          </a:p>
        </p:txBody>
      </p:sp>
      <p:sp>
        <p:nvSpPr>
          <p:cNvPr id="302115" name="Text Box 35"/>
          <p:cNvSpPr txBox="1">
            <a:spLocks noChangeArrowheads="1"/>
          </p:cNvSpPr>
          <p:nvPr/>
        </p:nvSpPr>
        <p:spPr bwMode="auto">
          <a:xfrm>
            <a:off x="403225" y="3394075"/>
            <a:ext cx="20478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4-Way Multiplexor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179" name="Group 75"/>
          <p:cNvGrpSpPr>
            <a:grpSpLocks/>
          </p:cNvGrpSpPr>
          <p:nvPr/>
        </p:nvGrpSpPr>
        <p:grpSpPr bwMode="auto">
          <a:xfrm>
            <a:off x="3319463" y="2895600"/>
            <a:ext cx="719137" cy="635000"/>
            <a:chOff x="768" y="1824"/>
            <a:chExt cx="453" cy="400"/>
          </a:xfrm>
        </p:grpSpPr>
        <p:sp>
          <p:nvSpPr>
            <p:cNvPr id="303180" name="Freeform 76"/>
            <p:cNvSpPr>
              <a:spLocks/>
            </p:cNvSpPr>
            <p:nvPr/>
          </p:nvSpPr>
          <p:spPr bwMode="auto">
            <a:xfrm>
              <a:off x="864" y="1824"/>
              <a:ext cx="144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81" name="Freeform 77"/>
            <p:cNvSpPr>
              <a:spLocks/>
            </p:cNvSpPr>
            <p:nvPr/>
          </p:nvSpPr>
          <p:spPr bwMode="auto">
            <a:xfrm>
              <a:off x="816" y="1872"/>
              <a:ext cx="192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82" name="Freeform 78"/>
            <p:cNvSpPr>
              <a:spLocks/>
            </p:cNvSpPr>
            <p:nvPr/>
          </p:nvSpPr>
          <p:spPr bwMode="auto">
            <a:xfrm>
              <a:off x="768" y="1920"/>
              <a:ext cx="240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83" name="Text Box 79"/>
            <p:cNvSpPr txBox="1">
              <a:spLocks noChangeArrowheads="1"/>
            </p:cNvSpPr>
            <p:nvPr/>
          </p:nvSpPr>
          <p:spPr bwMode="auto">
            <a:xfrm>
              <a:off x="1008" y="1825"/>
              <a:ext cx="213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OF</a:t>
              </a:r>
            </a:p>
          </p:txBody>
        </p:sp>
        <p:sp>
          <p:nvSpPr>
            <p:cNvPr id="303184" name="Text Box 80"/>
            <p:cNvSpPr txBox="1">
              <a:spLocks noChangeArrowheads="1"/>
            </p:cNvSpPr>
            <p:nvPr/>
          </p:nvSpPr>
          <p:spPr bwMode="auto">
            <a:xfrm>
              <a:off x="1008" y="1935"/>
              <a:ext cx="194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ZF</a:t>
              </a:r>
            </a:p>
          </p:txBody>
        </p:sp>
        <p:sp>
          <p:nvSpPr>
            <p:cNvPr id="303185" name="Text Box 81"/>
            <p:cNvSpPr txBox="1">
              <a:spLocks noChangeArrowheads="1"/>
            </p:cNvSpPr>
            <p:nvPr/>
          </p:nvSpPr>
          <p:spPr bwMode="auto">
            <a:xfrm>
              <a:off x="1008" y="2045"/>
              <a:ext cx="207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CF</a:t>
              </a:r>
            </a:p>
          </p:txBody>
        </p:sp>
      </p:grpSp>
      <p:grpSp>
        <p:nvGrpSpPr>
          <p:cNvPr id="303186" name="Group 82"/>
          <p:cNvGrpSpPr>
            <a:grpSpLocks/>
          </p:cNvGrpSpPr>
          <p:nvPr/>
        </p:nvGrpSpPr>
        <p:grpSpPr bwMode="auto">
          <a:xfrm>
            <a:off x="5419725" y="2895600"/>
            <a:ext cx="719138" cy="635000"/>
            <a:chOff x="768" y="1824"/>
            <a:chExt cx="453" cy="400"/>
          </a:xfrm>
        </p:grpSpPr>
        <p:sp>
          <p:nvSpPr>
            <p:cNvPr id="303187" name="Freeform 83"/>
            <p:cNvSpPr>
              <a:spLocks/>
            </p:cNvSpPr>
            <p:nvPr/>
          </p:nvSpPr>
          <p:spPr bwMode="auto">
            <a:xfrm>
              <a:off x="864" y="1824"/>
              <a:ext cx="144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88" name="Freeform 84"/>
            <p:cNvSpPr>
              <a:spLocks/>
            </p:cNvSpPr>
            <p:nvPr/>
          </p:nvSpPr>
          <p:spPr bwMode="auto">
            <a:xfrm>
              <a:off x="816" y="1872"/>
              <a:ext cx="192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89" name="Freeform 85"/>
            <p:cNvSpPr>
              <a:spLocks/>
            </p:cNvSpPr>
            <p:nvPr/>
          </p:nvSpPr>
          <p:spPr bwMode="auto">
            <a:xfrm>
              <a:off x="768" y="1920"/>
              <a:ext cx="240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90" name="Text Box 86"/>
            <p:cNvSpPr txBox="1">
              <a:spLocks noChangeArrowheads="1"/>
            </p:cNvSpPr>
            <p:nvPr/>
          </p:nvSpPr>
          <p:spPr bwMode="auto">
            <a:xfrm>
              <a:off x="1008" y="1825"/>
              <a:ext cx="213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OF</a:t>
              </a:r>
            </a:p>
          </p:txBody>
        </p:sp>
        <p:sp>
          <p:nvSpPr>
            <p:cNvPr id="303191" name="Text Box 87"/>
            <p:cNvSpPr txBox="1">
              <a:spLocks noChangeArrowheads="1"/>
            </p:cNvSpPr>
            <p:nvPr/>
          </p:nvSpPr>
          <p:spPr bwMode="auto">
            <a:xfrm>
              <a:off x="1008" y="1935"/>
              <a:ext cx="194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ZF</a:t>
              </a:r>
            </a:p>
          </p:txBody>
        </p:sp>
        <p:sp>
          <p:nvSpPr>
            <p:cNvPr id="303192" name="Text Box 88"/>
            <p:cNvSpPr txBox="1">
              <a:spLocks noChangeArrowheads="1"/>
            </p:cNvSpPr>
            <p:nvPr/>
          </p:nvSpPr>
          <p:spPr bwMode="auto">
            <a:xfrm>
              <a:off x="1008" y="2045"/>
              <a:ext cx="207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CF</a:t>
              </a:r>
            </a:p>
          </p:txBody>
        </p:sp>
      </p:grpSp>
      <p:grpSp>
        <p:nvGrpSpPr>
          <p:cNvPr id="303193" name="Group 89"/>
          <p:cNvGrpSpPr>
            <a:grpSpLocks/>
          </p:cNvGrpSpPr>
          <p:nvPr/>
        </p:nvGrpSpPr>
        <p:grpSpPr bwMode="auto">
          <a:xfrm>
            <a:off x="7519988" y="2895600"/>
            <a:ext cx="719137" cy="635000"/>
            <a:chOff x="768" y="1824"/>
            <a:chExt cx="453" cy="400"/>
          </a:xfrm>
        </p:grpSpPr>
        <p:sp>
          <p:nvSpPr>
            <p:cNvPr id="303194" name="Freeform 90"/>
            <p:cNvSpPr>
              <a:spLocks/>
            </p:cNvSpPr>
            <p:nvPr/>
          </p:nvSpPr>
          <p:spPr bwMode="auto">
            <a:xfrm>
              <a:off x="864" y="1824"/>
              <a:ext cx="144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95" name="Freeform 91"/>
            <p:cNvSpPr>
              <a:spLocks/>
            </p:cNvSpPr>
            <p:nvPr/>
          </p:nvSpPr>
          <p:spPr bwMode="auto">
            <a:xfrm>
              <a:off x="816" y="1872"/>
              <a:ext cx="192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96" name="Freeform 92"/>
            <p:cNvSpPr>
              <a:spLocks/>
            </p:cNvSpPr>
            <p:nvPr/>
          </p:nvSpPr>
          <p:spPr bwMode="auto">
            <a:xfrm>
              <a:off x="768" y="1920"/>
              <a:ext cx="240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97" name="Text Box 93"/>
            <p:cNvSpPr txBox="1">
              <a:spLocks noChangeArrowheads="1"/>
            </p:cNvSpPr>
            <p:nvPr/>
          </p:nvSpPr>
          <p:spPr bwMode="auto">
            <a:xfrm>
              <a:off x="1008" y="1825"/>
              <a:ext cx="213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OF</a:t>
              </a:r>
            </a:p>
          </p:txBody>
        </p:sp>
        <p:sp>
          <p:nvSpPr>
            <p:cNvPr id="303198" name="Text Box 94"/>
            <p:cNvSpPr txBox="1">
              <a:spLocks noChangeArrowheads="1"/>
            </p:cNvSpPr>
            <p:nvPr/>
          </p:nvSpPr>
          <p:spPr bwMode="auto">
            <a:xfrm>
              <a:off x="1008" y="1935"/>
              <a:ext cx="194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ZF</a:t>
              </a:r>
            </a:p>
          </p:txBody>
        </p:sp>
        <p:sp>
          <p:nvSpPr>
            <p:cNvPr id="303199" name="Text Box 95"/>
            <p:cNvSpPr txBox="1">
              <a:spLocks noChangeArrowheads="1"/>
            </p:cNvSpPr>
            <p:nvPr/>
          </p:nvSpPr>
          <p:spPr bwMode="auto">
            <a:xfrm>
              <a:off x="1008" y="2045"/>
              <a:ext cx="207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CF</a:t>
              </a:r>
            </a:p>
          </p:txBody>
        </p:sp>
      </p:grpSp>
      <p:grpSp>
        <p:nvGrpSpPr>
          <p:cNvPr id="303178" name="Group 74"/>
          <p:cNvGrpSpPr>
            <a:grpSpLocks/>
          </p:cNvGrpSpPr>
          <p:nvPr/>
        </p:nvGrpSpPr>
        <p:grpSpPr bwMode="auto">
          <a:xfrm>
            <a:off x="1219200" y="2895600"/>
            <a:ext cx="719138" cy="635000"/>
            <a:chOff x="768" y="1824"/>
            <a:chExt cx="453" cy="400"/>
          </a:xfrm>
        </p:grpSpPr>
        <p:sp>
          <p:nvSpPr>
            <p:cNvPr id="303172" name="Freeform 68"/>
            <p:cNvSpPr>
              <a:spLocks/>
            </p:cNvSpPr>
            <p:nvPr/>
          </p:nvSpPr>
          <p:spPr bwMode="auto">
            <a:xfrm>
              <a:off x="864" y="1824"/>
              <a:ext cx="144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73" name="Freeform 69"/>
            <p:cNvSpPr>
              <a:spLocks/>
            </p:cNvSpPr>
            <p:nvPr/>
          </p:nvSpPr>
          <p:spPr bwMode="auto">
            <a:xfrm>
              <a:off x="816" y="1872"/>
              <a:ext cx="192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74" name="Freeform 70"/>
            <p:cNvSpPr>
              <a:spLocks/>
            </p:cNvSpPr>
            <p:nvPr/>
          </p:nvSpPr>
          <p:spPr bwMode="auto">
            <a:xfrm>
              <a:off x="768" y="1920"/>
              <a:ext cx="240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75" name="Text Box 71"/>
            <p:cNvSpPr txBox="1">
              <a:spLocks noChangeArrowheads="1"/>
            </p:cNvSpPr>
            <p:nvPr/>
          </p:nvSpPr>
          <p:spPr bwMode="auto">
            <a:xfrm>
              <a:off x="1008" y="1825"/>
              <a:ext cx="213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OF</a:t>
              </a:r>
            </a:p>
          </p:txBody>
        </p:sp>
        <p:sp>
          <p:nvSpPr>
            <p:cNvPr id="303176" name="Text Box 72"/>
            <p:cNvSpPr txBox="1">
              <a:spLocks noChangeArrowheads="1"/>
            </p:cNvSpPr>
            <p:nvPr/>
          </p:nvSpPr>
          <p:spPr bwMode="auto">
            <a:xfrm>
              <a:off x="1008" y="1935"/>
              <a:ext cx="194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ZF</a:t>
              </a:r>
            </a:p>
          </p:txBody>
        </p:sp>
        <p:sp>
          <p:nvSpPr>
            <p:cNvPr id="303177" name="Text Box 73"/>
            <p:cNvSpPr txBox="1">
              <a:spLocks noChangeArrowheads="1"/>
            </p:cNvSpPr>
            <p:nvPr/>
          </p:nvSpPr>
          <p:spPr bwMode="auto">
            <a:xfrm>
              <a:off x="1008" y="2045"/>
              <a:ext cx="207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CF</a:t>
              </a:r>
            </a:p>
          </p:txBody>
        </p:sp>
      </p:grp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Arithmetic Logic Unit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962400"/>
            <a:ext cx="8294687" cy="2470150"/>
          </a:xfrm>
        </p:spPr>
        <p:txBody>
          <a:bodyPr/>
          <a:lstStyle/>
          <a:p>
            <a:pPr lvl="1"/>
            <a:r>
              <a:rPr lang="en-US" dirty="0"/>
              <a:t>Combinational logic</a:t>
            </a:r>
          </a:p>
          <a:p>
            <a:pPr lvl="2"/>
            <a:r>
              <a:rPr lang="en-US" dirty="0"/>
              <a:t>Continuously responding to inputs</a:t>
            </a:r>
          </a:p>
          <a:p>
            <a:pPr lvl="1"/>
            <a:r>
              <a:rPr lang="en-US" dirty="0"/>
              <a:t>Control signal selects function computed</a:t>
            </a:r>
          </a:p>
          <a:p>
            <a:pPr lvl="2"/>
            <a:r>
              <a:rPr lang="en-US" dirty="0"/>
              <a:t>Corresponding to 4 arithmetic/logical operations in </a:t>
            </a:r>
            <a:r>
              <a:rPr lang="en-US" dirty="0" smtClean="0"/>
              <a:t>Y86-64</a:t>
            </a:r>
            <a:endParaRPr lang="en-US" dirty="0"/>
          </a:p>
          <a:p>
            <a:pPr lvl="1"/>
            <a:r>
              <a:rPr lang="en-US" dirty="0"/>
              <a:t>Also computes values for condition codes</a:t>
            </a:r>
          </a:p>
        </p:txBody>
      </p:sp>
      <p:grpSp>
        <p:nvGrpSpPr>
          <p:cNvPr id="303108" name="Group 4"/>
          <p:cNvGrpSpPr>
            <a:grpSpLocks/>
          </p:cNvGrpSpPr>
          <p:nvPr/>
        </p:nvGrpSpPr>
        <p:grpSpPr bwMode="auto">
          <a:xfrm>
            <a:off x="381000" y="1447800"/>
            <a:ext cx="2060575" cy="1752600"/>
            <a:chOff x="336" y="576"/>
            <a:chExt cx="1298" cy="1104"/>
          </a:xfrm>
        </p:grpSpPr>
        <p:grpSp>
          <p:nvGrpSpPr>
            <p:cNvPr id="303109" name="Group 5"/>
            <p:cNvGrpSpPr>
              <a:grpSpLocks/>
            </p:cNvGrpSpPr>
            <p:nvPr/>
          </p:nvGrpSpPr>
          <p:grpSpPr bwMode="auto">
            <a:xfrm>
              <a:off x="528" y="768"/>
              <a:ext cx="672" cy="912"/>
              <a:chOff x="3792" y="2736"/>
              <a:chExt cx="672" cy="912"/>
            </a:xfrm>
          </p:grpSpPr>
          <p:sp>
            <p:nvSpPr>
              <p:cNvPr id="303110" name="Line 6"/>
              <p:cNvSpPr>
                <a:spLocks noChangeShapeType="1"/>
              </p:cNvSpPr>
              <p:nvPr/>
            </p:nvSpPr>
            <p:spPr bwMode="auto">
              <a:xfrm rot="5400000" flipV="1">
                <a:off x="3888" y="288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11" name="Line 7"/>
              <p:cNvSpPr>
                <a:spLocks noChangeShapeType="1"/>
              </p:cNvSpPr>
              <p:nvPr/>
            </p:nvSpPr>
            <p:spPr bwMode="auto">
              <a:xfrm rot="5400000">
                <a:off x="4032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3112" name="Group 8"/>
              <p:cNvGrpSpPr>
                <a:grpSpLocks/>
              </p:cNvGrpSpPr>
              <p:nvPr/>
            </p:nvGrpSpPr>
            <p:grpSpPr bwMode="auto">
              <a:xfrm>
                <a:off x="3984" y="2832"/>
                <a:ext cx="288" cy="816"/>
                <a:chOff x="3984" y="2832"/>
                <a:chExt cx="288" cy="816"/>
              </a:xfrm>
            </p:grpSpPr>
            <p:sp>
              <p:nvSpPr>
                <p:cNvPr id="303113" name="Freeform 9"/>
                <p:cNvSpPr>
                  <a:spLocks/>
                </p:cNvSpPr>
                <p:nvPr/>
              </p:nvSpPr>
              <p:spPr bwMode="auto">
                <a:xfrm>
                  <a:off x="3984" y="2832"/>
                  <a:ext cx="288" cy="81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88" y="192"/>
                    </a:cxn>
                    <a:cxn ang="0">
                      <a:pos x="288" y="624"/>
                    </a:cxn>
                    <a:cxn ang="0">
                      <a:pos x="0" y="8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88" h="816">
                      <a:moveTo>
                        <a:pt x="0" y="0"/>
                      </a:moveTo>
                      <a:lnTo>
                        <a:pt x="288" y="192"/>
                      </a:lnTo>
                      <a:lnTo>
                        <a:pt x="288" y="624"/>
                      </a:lnTo>
                      <a:lnTo>
                        <a:pt x="0" y="8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3114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4032" y="2976"/>
                  <a:ext cx="240" cy="5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L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U</a:t>
                  </a:r>
                </a:p>
              </p:txBody>
            </p:sp>
          </p:grpSp>
          <p:sp>
            <p:nvSpPr>
              <p:cNvPr id="303115" name="Line 11"/>
              <p:cNvSpPr>
                <a:spLocks noChangeShapeType="1"/>
              </p:cNvSpPr>
              <p:nvPr/>
            </p:nvSpPr>
            <p:spPr bwMode="auto">
              <a:xfrm rot="5400000" flipV="1">
                <a:off x="3888" y="340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16" name="Line 12"/>
              <p:cNvSpPr>
                <a:spLocks noChangeShapeType="1"/>
              </p:cNvSpPr>
              <p:nvPr/>
            </p:nvSpPr>
            <p:spPr bwMode="auto">
              <a:xfrm rot="5400000" flipV="1">
                <a:off x="4368" y="312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3117" name="Rectangle 13"/>
            <p:cNvSpPr>
              <a:spLocks noChangeArrowheads="1"/>
            </p:cNvSpPr>
            <p:nvPr/>
          </p:nvSpPr>
          <p:spPr bwMode="auto">
            <a:xfrm>
              <a:off x="336" y="892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Y</a:t>
              </a:r>
            </a:p>
          </p:txBody>
        </p:sp>
        <p:sp>
          <p:nvSpPr>
            <p:cNvPr id="303118" name="Rectangle 14"/>
            <p:cNvSpPr>
              <a:spLocks noChangeArrowheads="1"/>
            </p:cNvSpPr>
            <p:nvPr/>
          </p:nvSpPr>
          <p:spPr bwMode="auto">
            <a:xfrm>
              <a:off x="336" y="14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</a:t>
              </a:r>
            </a:p>
          </p:txBody>
        </p:sp>
        <p:sp>
          <p:nvSpPr>
            <p:cNvPr id="303119" name="Rectangle 15"/>
            <p:cNvSpPr>
              <a:spLocks noChangeArrowheads="1"/>
            </p:cNvSpPr>
            <p:nvPr/>
          </p:nvSpPr>
          <p:spPr bwMode="auto">
            <a:xfrm>
              <a:off x="1200" y="1160"/>
              <a:ext cx="43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 </a:t>
              </a:r>
              <a:r>
                <a:rPr lang="en-US" sz="1600" b="0">
                  <a:latin typeface="Courier New" pitchFamily="49" charset="0"/>
                </a:rPr>
                <a:t>+</a:t>
              </a:r>
              <a:r>
                <a:rPr lang="en-US" sz="1600" b="0"/>
                <a:t> Y</a:t>
              </a:r>
            </a:p>
          </p:txBody>
        </p:sp>
        <p:sp>
          <p:nvSpPr>
            <p:cNvPr id="303120" name="Rectangle 16"/>
            <p:cNvSpPr>
              <a:spLocks noChangeArrowheads="1"/>
            </p:cNvSpPr>
            <p:nvPr/>
          </p:nvSpPr>
          <p:spPr bwMode="auto">
            <a:xfrm>
              <a:off x="768" y="57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0</a:t>
              </a:r>
            </a:p>
          </p:txBody>
        </p:sp>
      </p:grpSp>
      <p:grpSp>
        <p:nvGrpSpPr>
          <p:cNvPr id="303121" name="Group 17"/>
          <p:cNvGrpSpPr>
            <a:grpSpLocks/>
          </p:cNvGrpSpPr>
          <p:nvPr/>
        </p:nvGrpSpPr>
        <p:grpSpPr bwMode="auto">
          <a:xfrm>
            <a:off x="2511425" y="1447800"/>
            <a:ext cx="2060575" cy="1752600"/>
            <a:chOff x="336" y="576"/>
            <a:chExt cx="1298" cy="1104"/>
          </a:xfrm>
        </p:grpSpPr>
        <p:grpSp>
          <p:nvGrpSpPr>
            <p:cNvPr id="303122" name="Group 18"/>
            <p:cNvGrpSpPr>
              <a:grpSpLocks/>
            </p:cNvGrpSpPr>
            <p:nvPr/>
          </p:nvGrpSpPr>
          <p:grpSpPr bwMode="auto">
            <a:xfrm>
              <a:off x="528" y="768"/>
              <a:ext cx="672" cy="912"/>
              <a:chOff x="3792" y="2736"/>
              <a:chExt cx="672" cy="912"/>
            </a:xfrm>
          </p:grpSpPr>
          <p:sp>
            <p:nvSpPr>
              <p:cNvPr id="303123" name="Line 19"/>
              <p:cNvSpPr>
                <a:spLocks noChangeShapeType="1"/>
              </p:cNvSpPr>
              <p:nvPr/>
            </p:nvSpPr>
            <p:spPr bwMode="auto">
              <a:xfrm rot="5400000" flipV="1">
                <a:off x="3888" y="288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24" name="Line 20"/>
              <p:cNvSpPr>
                <a:spLocks noChangeShapeType="1"/>
              </p:cNvSpPr>
              <p:nvPr/>
            </p:nvSpPr>
            <p:spPr bwMode="auto">
              <a:xfrm rot="5400000">
                <a:off x="4032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3125" name="Group 21"/>
              <p:cNvGrpSpPr>
                <a:grpSpLocks/>
              </p:cNvGrpSpPr>
              <p:nvPr/>
            </p:nvGrpSpPr>
            <p:grpSpPr bwMode="auto">
              <a:xfrm>
                <a:off x="3984" y="2832"/>
                <a:ext cx="288" cy="816"/>
                <a:chOff x="3984" y="2832"/>
                <a:chExt cx="288" cy="816"/>
              </a:xfrm>
            </p:grpSpPr>
            <p:sp>
              <p:nvSpPr>
                <p:cNvPr id="303126" name="Freeform 22"/>
                <p:cNvSpPr>
                  <a:spLocks/>
                </p:cNvSpPr>
                <p:nvPr/>
              </p:nvSpPr>
              <p:spPr bwMode="auto">
                <a:xfrm>
                  <a:off x="3984" y="2832"/>
                  <a:ext cx="288" cy="81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88" y="192"/>
                    </a:cxn>
                    <a:cxn ang="0">
                      <a:pos x="288" y="624"/>
                    </a:cxn>
                    <a:cxn ang="0">
                      <a:pos x="0" y="8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88" h="816">
                      <a:moveTo>
                        <a:pt x="0" y="0"/>
                      </a:moveTo>
                      <a:lnTo>
                        <a:pt x="288" y="192"/>
                      </a:lnTo>
                      <a:lnTo>
                        <a:pt x="288" y="624"/>
                      </a:lnTo>
                      <a:lnTo>
                        <a:pt x="0" y="8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3127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032" y="2976"/>
                  <a:ext cx="240" cy="5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L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U</a:t>
                  </a:r>
                </a:p>
              </p:txBody>
            </p:sp>
          </p:grpSp>
          <p:sp>
            <p:nvSpPr>
              <p:cNvPr id="303128" name="Line 24"/>
              <p:cNvSpPr>
                <a:spLocks noChangeShapeType="1"/>
              </p:cNvSpPr>
              <p:nvPr/>
            </p:nvSpPr>
            <p:spPr bwMode="auto">
              <a:xfrm rot="5400000" flipV="1">
                <a:off x="3888" y="340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29" name="Line 25"/>
              <p:cNvSpPr>
                <a:spLocks noChangeShapeType="1"/>
              </p:cNvSpPr>
              <p:nvPr/>
            </p:nvSpPr>
            <p:spPr bwMode="auto">
              <a:xfrm rot="5400000" flipV="1">
                <a:off x="4368" y="312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3130" name="Rectangle 26"/>
            <p:cNvSpPr>
              <a:spLocks noChangeArrowheads="1"/>
            </p:cNvSpPr>
            <p:nvPr/>
          </p:nvSpPr>
          <p:spPr bwMode="auto">
            <a:xfrm>
              <a:off x="336" y="892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Y</a:t>
              </a:r>
            </a:p>
          </p:txBody>
        </p:sp>
        <p:sp>
          <p:nvSpPr>
            <p:cNvPr id="303131" name="Rectangle 27"/>
            <p:cNvSpPr>
              <a:spLocks noChangeArrowheads="1"/>
            </p:cNvSpPr>
            <p:nvPr/>
          </p:nvSpPr>
          <p:spPr bwMode="auto">
            <a:xfrm>
              <a:off x="336" y="14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</a:t>
              </a:r>
            </a:p>
          </p:txBody>
        </p:sp>
        <p:sp>
          <p:nvSpPr>
            <p:cNvPr id="303132" name="Rectangle 28"/>
            <p:cNvSpPr>
              <a:spLocks noChangeArrowheads="1"/>
            </p:cNvSpPr>
            <p:nvPr/>
          </p:nvSpPr>
          <p:spPr bwMode="auto">
            <a:xfrm>
              <a:off x="1200" y="1160"/>
              <a:ext cx="43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 </a:t>
              </a:r>
              <a:r>
                <a:rPr lang="en-US" sz="1600" b="0">
                  <a:latin typeface="Courier New" pitchFamily="49" charset="0"/>
                </a:rPr>
                <a:t>-</a:t>
              </a:r>
              <a:r>
                <a:rPr lang="en-US" sz="1600" b="0"/>
                <a:t> Y</a:t>
              </a:r>
            </a:p>
          </p:txBody>
        </p:sp>
        <p:sp>
          <p:nvSpPr>
            <p:cNvPr id="303133" name="Rectangle 29"/>
            <p:cNvSpPr>
              <a:spLocks noChangeArrowheads="1"/>
            </p:cNvSpPr>
            <p:nvPr/>
          </p:nvSpPr>
          <p:spPr bwMode="auto">
            <a:xfrm>
              <a:off x="768" y="57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1</a:t>
              </a:r>
            </a:p>
          </p:txBody>
        </p:sp>
      </p:grpSp>
      <p:grpSp>
        <p:nvGrpSpPr>
          <p:cNvPr id="303134" name="Group 30"/>
          <p:cNvGrpSpPr>
            <a:grpSpLocks/>
          </p:cNvGrpSpPr>
          <p:nvPr/>
        </p:nvGrpSpPr>
        <p:grpSpPr bwMode="auto">
          <a:xfrm>
            <a:off x="4641850" y="1447800"/>
            <a:ext cx="2060575" cy="1752600"/>
            <a:chOff x="336" y="576"/>
            <a:chExt cx="1298" cy="1104"/>
          </a:xfrm>
        </p:grpSpPr>
        <p:grpSp>
          <p:nvGrpSpPr>
            <p:cNvPr id="303135" name="Group 31"/>
            <p:cNvGrpSpPr>
              <a:grpSpLocks/>
            </p:cNvGrpSpPr>
            <p:nvPr/>
          </p:nvGrpSpPr>
          <p:grpSpPr bwMode="auto">
            <a:xfrm>
              <a:off x="528" y="768"/>
              <a:ext cx="672" cy="912"/>
              <a:chOff x="3792" y="2736"/>
              <a:chExt cx="672" cy="912"/>
            </a:xfrm>
          </p:grpSpPr>
          <p:sp>
            <p:nvSpPr>
              <p:cNvPr id="303136" name="Line 32"/>
              <p:cNvSpPr>
                <a:spLocks noChangeShapeType="1"/>
              </p:cNvSpPr>
              <p:nvPr/>
            </p:nvSpPr>
            <p:spPr bwMode="auto">
              <a:xfrm rot="5400000" flipV="1">
                <a:off x="3888" y="288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37" name="Line 33"/>
              <p:cNvSpPr>
                <a:spLocks noChangeShapeType="1"/>
              </p:cNvSpPr>
              <p:nvPr/>
            </p:nvSpPr>
            <p:spPr bwMode="auto">
              <a:xfrm rot="5400000">
                <a:off x="4032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3138" name="Group 34"/>
              <p:cNvGrpSpPr>
                <a:grpSpLocks/>
              </p:cNvGrpSpPr>
              <p:nvPr/>
            </p:nvGrpSpPr>
            <p:grpSpPr bwMode="auto">
              <a:xfrm>
                <a:off x="3984" y="2832"/>
                <a:ext cx="288" cy="816"/>
                <a:chOff x="3984" y="2832"/>
                <a:chExt cx="288" cy="816"/>
              </a:xfrm>
            </p:grpSpPr>
            <p:sp>
              <p:nvSpPr>
                <p:cNvPr id="303139" name="Freeform 35"/>
                <p:cNvSpPr>
                  <a:spLocks/>
                </p:cNvSpPr>
                <p:nvPr/>
              </p:nvSpPr>
              <p:spPr bwMode="auto">
                <a:xfrm>
                  <a:off x="3984" y="2832"/>
                  <a:ext cx="288" cy="81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88" y="192"/>
                    </a:cxn>
                    <a:cxn ang="0">
                      <a:pos x="288" y="624"/>
                    </a:cxn>
                    <a:cxn ang="0">
                      <a:pos x="0" y="8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88" h="816">
                      <a:moveTo>
                        <a:pt x="0" y="0"/>
                      </a:moveTo>
                      <a:lnTo>
                        <a:pt x="288" y="192"/>
                      </a:lnTo>
                      <a:lnTo>
                        <a:pt x="288" y="624"/>
                      </a:lnTo>
                      <a:lnTo>
                        <a:pt x="0" y="8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3140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4032" y="2976"/>
                  <a:ext cx="240" cy="5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L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U</a:t>
                  </a:r>
                </a:p>
              </p:txBody>
            </p:sp>
          </p:grpSp>
          <p:sp>
            <p:nvSpPr>
              <p:cNvPr id="303141" name="Line 37"/>
              <p:cNvSpPr>
                <a:spLocks noChangeShapeType="1"/>
              </p:cNvSpPr>
              <p:nvPr/>
            </p:nvSpPr>
            <p:spPr bwMode="auto">
              <a:xfrm rot="5400000" flipV="1">
                <a:off x="3888" y="340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42" name="Line 38"/>
              <p:cNvSpPr>
                <a:spLocks noChangeShapeType="1"/>
              </p:cNvSpPr>
              <p:nvPr/>
            </p:nvSpPr>
            <p:spPr bwMode="auto">
              <a:xfrm rot="5400000" flipV="1">
                <a:off x="4368" y="312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3143" name="Rectangle 39"/>
            <p:cNvSpPr>
              <a:spLocks noChangeArrowheads="1"/>
            </p:cNvSpPr>
            <p:nvPr/>
          </p:nvSpPr>
          <p:spPr bwMode="auto">
            <a:xfrm>
              <a:off x="336" y="892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Y</a:t>
              </a:r>
            </a:p>
          </p:txBody>
        </p:sp>
        <p:sp>
          <p:nvSpPr>
            <p:cNvPr id="303144" name="Rectangle 40"/>
            <p:cNvSpPr>
              <a:spLocks noChangeArrowheads="1"/>
            </p:cNvSpPr>
            <p:nvPr/>
          </p:nvSpPr>
          <p:spPr bwMode="auto">
            <a:xfrm>
              <a:off x="336" y="14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</a:t>
              </a:r>
            </a:p>
          </p:txBody>
        </p:sp>
        <p:sp>
          <p:nvSpPr>
            <p:cNvPr id="303145" name="Rectangle 41"/>
            <p:cNvSpPr>
              <a:spLocks noChangeArrowheads="1"/>
            </p:cNvSpPr>
            <p:nvPr/>
          </p:nvSpPr>
          <p:spPr bwMode="auto">
            <a:xfrm>
              <a:off x="1200" y="1160"/>
              <a:ext cx="43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 </a:t>
              </a:r>
              <a:r>
                <a:rPr lang="en-US" sz="1600" b="0">
                  <a:latin typeface="Courier New" pitchFamily="49" charset="0"/>
                </a:rPr>
                <a:t>&amp;</a:t>
              </a:r>
              <a:r>
                <a:rPr lang="en-US" sz="1600" b="0"/>
                <a:t> Y</a:t>
              </a:r>
            </a:p>
          </p:txBody>
        </p:sp>
        <p:sp>
          <p:nvSpPr>
            <p:cNvPr id="303146" name="Rectangle 42"/>
            <p:cNvSpPr>
              <a:spLocks noChangeArrowheads="1"/>
            </p:cNvSpPr>
            <p:nvPr/>
          </p:nvSpPr>
          <p:spPr bwMode="auto">
            <a:xfrm>
              <a:off x="768" y="57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2</a:t>
              </a:r>
            </a:p>
          </p:txBody>
        </p:sp>
      </p:grpSp>
      <p:grpSp>
        <p:nvGrpSpPr>
          <p:cNvPr id="303147" name="Group 43"/>
          <p:cNvGrpSpPr>
            <a:grpSpLocks/>
          </p:cNvGrpSpPr>
          <p:nvPr/>
        </p:nvGrpSpPr>
        <p:grpSpPr bwMode="auto">
          <a:xfrm>
            <a:off x="6772275" y="1447800"/>
            <a:ext cx="2060575" cy="1752600"/>
            <a:chOff x="336" y="576"/>
            <a:chExt cx="1298" cy="1104"/>
          </a:xfrm>
        </p:grpSpPr>
        <p:grpSp>
          <p:nvGrpSpPr>
            <p:cNvPr id="303148" name="Group 44"/>
            <p:cNvGrpSpPr>
              <a:grpSpLocks/>
            </p:cNvGrpSpPr>
            <p:nvPr/>
          </p:nvGrpSpPr>
          <p:grpSpPr bwMode="auto">
            <a:xfrm>
              <a:off x="528" y="768"/>
              <a:ext cx="672" cy="912"/>
              <a:chOff x="3792" y="2736"/>
              <a:chExt cx="672" cy="912"/>
            </a:xfrm>
          </p:grpSpPr>
          <p:sp>
            <p:nvSpPr>
              <p:cNvPr id="303149" name="Line 45"/>
              <p:cNvSpPr>
                <a:spLocks noChangeShapeType="1"/>
              </p:cNvSpPr>
              <p:nvPr/>
            </p:nvSpPr>
            <p:spPr bwMode="auto">
              <a:xfrm rot="5400000" flipV="1">
                <a:off x="3888" y="288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50" name="Line 46"/>
              <p:cNvSpPr>
                <a:spLocks noChangeShapeType="1"/>
              </p:cNvSpPr>
              <p:nvPr/>
            </p:nvSpPr>
            <p:spPr bwMode="auto">
              <a:xfrm rot="5400000">
                <a:off x="4032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3151" name="Group 47"/>
              <p:cNvGrpSpPr>
                <a:grpSpLocks/>
              </p:cNvGrpSpPr>
              <p:nvPr/>
            </p:nvGrpSpPr>
            <p:grpSpPr bwMode="auto">
              <a:xfrm>
                <a:off x="3984" y="2832"/>
                <a:ext cx="288" cy="816"/>
                <a:chOff x="3984" y="2832"/>
                <a:chExt cx="288" cy="816"/>
              </a:xfrm>
            </p:grpSpPr>
            <p:sp>
              <p:nvSpPr>
                <p:cNvPr id="303152" name="Freeform 48"/>
                <p:cNvSpPr>
                  <a:spLocks/>
                </p:cNvSpPr>
                <p:nvPr/>
              </p:nvSpPr>
              <p:spPr bwMode="auto">
                <a:xfrm>
                  <a:off x="3984" y="2832"/>
                  <a:ext cx="288" cy="81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88" y="192"/>
                    </a:cxn>
                    <a:cxn ang="0">
                      <a:pos x="288" y="624"/>
                    </a:cxn>
                    <a:cxn ang="0">
                      <a:pos x="0" y="8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88" h="816">
                      <a:moveTo>
                        <a:pt x="0" y="0"/>
                      </a:moveTo>
                      <a:lnTo>
                        <a:pt x="288" y="192"/>
                      </a:lnTo>
                      <a:lnTo>
                        <a:pt x="288" y="624"/>
                      </a:lnTo>
                      <a:lnTo>
                        <a:pt x="0" y="8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3153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4032" y="2976"/>
                  <a:ext cx="240" cy="5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L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U</a:t>
                  </a:r>
                </a:p>
              </p:txBody>
            </p:sp>
          </p:grpSp>
          <p:sp>
            <p:nvSpPr>
              <p:cNvPr id="303154" name="Line 50"/>
              <p:cNvSpPr>
                <a:spLocks noChangeShapeType="1"/>
              </p:cNvSpPr>
              <p:nvPr/>
            </p:nvSpPr>
            <p:spPr bwMode="auto">
              <a:xfrm rot="5400000" flipV="1">
                <a:off x="3888" y="340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55" name="Line 51"/>
              <p:cNvSpPr>
                <a:spLocks noChangeShapeType="1"/>
              </p:cNvSpPr>
              <p:nvPr/>
            </p:nvSpPr>
            <p:spPr bwMode="auto">
              <a:xfrm rot="5400000" flipV="1">
                <a:off x="4368" y="312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3156" name="Rectangle 52"/>
            <p:cNvSpPr>
              <a:spLocks noChangeArrowheads="1"/>
            </p:cNvSpPr>
            <p:nvPr/>
          </p:nvSpPr>
          <p:spPr bwMode="auto">
            <a:xfrm>
              <a:off x="336" y="892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Y</a:t>
              </a:r>
            </a:p>
          </p:txBody>
        </p:sp>
        <p:sp>
          <p:nvSpPr>
            <p:cNvPr id="303157" name="Rectangle 53"/>
            <p:cNvSpPr>
              <a:spLocks noChangeArrowheads="1"/>
            </p:cNvSpPr>
            <p:nvPr/>
          </p:nvSpPr>
          <p:spPr bwMode="auto">
            <a:xfrm>
              <a:off x="336" y="14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</a:t>
              </a:r>
            </a:p>
          </p:txBody>
        </p:sp>
        <p:sp>
          <p:nvSpPr>
            <p:cNvPr id="303158" name="Rectangle 54"/>
            <p:cNvSpPr>
              <a:spLocks noChangeArrowheads="1"/>
            </p:cNvSpPr>
            <p:nvPr/>
          </p:nvSpPr>
          <p:spPr bwMode="auto">
            <a:xfrm>
              <a:off x="1200" y="1160"/>
              <a:ext cx="43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 </a:t>
              </a:r>
              <a:r>
                <a:rPr lang="en-US" sz="1600" b="0">
                  <a:latin typeface="Courier New" pitchFamily="49" charset="0"/>
                </a:rPr>
                <a:t>^</a:t>
              </a:r>
              <a:r>
                <a:rPr lang="en-US" sz="1600" b="0"/>
                <a:t> Y</a:t>
              </a:r>
            </a:p>
          </p:txBody>
        </p:sp>
        <p:sp>
          <p:nvSpPr>
            <p:cNvPr id="303159" name="Rectangle 55"/>
            <p:cNvSpPr>
              <a:spLocks noChangeArrowheads="1"/>
            </p:cNvSpPr>
            <p:nvPr/>
          </p:nvSpPr>
          <p:spPr bwMode="auto">
            <a:xfrm>
              <a:off x="768" y="57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3</a:t>
              </a:r>
            </a:p>
          </p:txBody>
        </p:sp>
      </p:grpSp>
      <p:grpSp>
        <p:nvGrpSpPr>
          <p:cNvPr id="303160" name="Group 56"/>
          <p:cNvGrpSpPr>
            <a:grpSpLocks/>
          </p:cNvGrpSpPr>
          <p:nvPr/>
        </p:nvGrpSpPr>
        <p:grpSpPr bwMode="auto">
          <a:xfrm>
            <a:off x="952500" y="2057400"/>
            <a:ext cx="266700" cy="1066800"/>
            <a:chOff x="504" y="960"/>
            <a:chExt cx="168" cy="672"/>
          </a:xfrm>
        </p:grpSpPr>
        <p:sp>
          <p:nvSpPr>
            <p:cNvPr id="303161" name="Rectangle 57"/>
            <p:cNvSpPr>
              <a:spLocks noChangeArrowheads="1"/>
            </p:cNvSpPr>
            <p:nvPr/>
          </p:nvSpPr>
          <p:spPr bwMode="auto">
            <a:xfrm>
              <a:off x="504" y="960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03162" name="Rectangle 58"/>
            <p:cNvSpPr>
              <a:spLocks noChangeArrowheads="1"/>
            </p:cNvSpPr>
            <p:nvPr/>
          </p:nvSpPr>
          <p:spPr bwMode="auto">
            <a:xfrm>
              <a:off x="504" y="1478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</p:grpSp>
      <p:grpSp>
        <p:nvGrpSpPr>
          <p:cNvPr id="303163" name="Group 59"/>
          <p:cNvGrpSpPr>
            <a:grpSpLocks/>
          </p:cNvGrpSpPr>
          <p:nvPr/>
        </p:nvGrpSpPr>
        <p:grpSpPr bwMode="auto">
          <a:xfrm>
            <a:off x="3086100" y="2057400"/>
            <a:ext cx="266700" cy="1066800"/>
            <a:chOff x="504" y="960"/>
            <a:chExt cx="168" cy="672"/>
          </a:xfrm>
        </p:grpSpPr>
        <p:sp>
          <p:nvSpPr>
            <p:cNvPr id="303164" name="Rectangle 60"/>
            <p:cNvSpPr>
              <a:spLocks noChangeArrowheads="1"/>
            </p:cNvSpPr>
            <p:nvPr/>
          </p:nvSpPr>
          <p:spPr bwMode="auto">
            <a:xfrm>
              <a:off x="504" y="960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03165" name="Rectangle 61"/>
            <p:cNvSpPr>
              <a:spLocks noChangeArrowheads="1"/>
            </p:cNvSpPr>
            <p:nvPr/>
          </p:nvSpPr>
          <p:spPr bwMode="auto">
            <a:xfrm>
              <a:off x="504" y="1478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</p:grpSp>
      <p:grpSp>
        <p:nvGrpSpPr>
          <p:cNvPr id="303166" name="Group 62"/>
          <p:cNvGrpSpPr>
            <a:grpSpLocks/>
          </p:cNvGrpSpPr>
          <p:nvPr/>
        </p:nvGrpSpPr>
        <p:grpSpPr bwMode="auto">
          <a:xfrm>
            <a:off x="5219700" y="2057400"/>
            <a:ext cx="266700" cy="1066800"/>
            <a:chOff x="504" y="960"/>
            <a:chExt cx="168" cy="672"/>
          </a:xfrm>
        </p:grpSpPr>
        <p:sp>
          <p:nvSpPr>
            <p:cNvPr id="303167" name="Rectangle 63"/>
            <p:cNvSpPr>
              <a:spLocks noChangeArrowheads="1"/>
            </p:cNvSpPr>
            <p:nvPr/>
          </p:nvSpPr>
          <p:spPr bwMode="auto">
            <a:xfrm>
              <a:off x="504" y="960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03168" name="Rectangle 64"/>
            <p:cNvSpPr>
              <a:spLocks noChangeArrowheads="1"/>
            </p:cNvSpPr>
            <p:nvPr/>
          </p:nvSpPr>
          <p:spPr bwMode="auto">
            <a:xfrm>
              <a:off x="504" y="1478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</p:grpSp>
      <p:grpSp>
        <p:nvGrpSpPr>
          <p:cNvPr id="303169" name="Group 65"/>
          <p:cNvGrpSpPr>
            <a:grpSpLocks/>
          </p:cNvGrpSpPr>
          <p:nvPr/>
        </p:nvGrpSpPr>
        <p:grpSpPr bwMode="auto">
          <a:xfrm>
            <a:off x="7353300" y="2057400"/>
            <a:ext cx="266700" cy="1066800"/>
            <a:chOff x="504" y="960"/>
            <a:chExt cx="168" cy="672"/>
          </a:xfrm>
        </p:grpSpPr>
        <p:sp>
          <p:nvSpPr>
            <p:cNvPr id="303170" name="Rectangle 66"/>
            <p:cNvSpPr>
              <a:spLocks noChangeArrowheads="1"/>
            </p:cNvSpPr>
            <p:nvPr/>
          </p:nvSpPr>
          <p:spPr bwMode="auto">
            <a:xfrm>
              <a:off x="504" y="960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03171" name="Rectangle 67"/>
            <p:cNvSpPr>
              <a:spLocks noChangeArrowheads="1"/>
            </p:cNvSpPr>
            <p:nvPr/>
          </p:nvSpPr>
          <p:spPr bwMode="auto">
            <a:xfrm>
              <a:off x="504" y="1478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4314" name="Object 186"/>
          <p:cNvGraphicFramePr>
            <a:graphicFrameLocks noChangeAspect="1"/>
          </p:cNvGraphicFramePr>
          <p:nvPr/>
        </p:nvGraphicFramePr>
        <p:xfrm>
          <a:off x="3505200" y="3217863"/>
          <a:ext cx="3973513" cy="348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321" name="Chart" r:id="rId3" imgW="8220611" imgH="6982123" progId="Excel.Chart.8">
                  <p:embed/>
                </p:oleObj>
              </mc:Choice>
              <mc:Fallback>
                <p:oleObj name="Chart" r:id="rId3" imgW="8220611" imgH="6982123" progId="Excel.Chart.8">
                  <p:embed/>
                  <p:pic>
                    <p:nvPicPr>
                      <p:cNvPr id="0" name="Picture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217863"/>
                        <a:ext cx="3973513" cy="34877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tx2"/>
                            </a:solidFill>
                            <a:miter lim="800000"/>
                            <a:headEnd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17961" dir="2700000" algn="ctr" rotWithShape="0">
                                <a:schemeClr val="tx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Storing 1 Bit</a:t>
            </a:r>
          </a:p>
        </p:txBody>
      </p:sp>
      <p:sp>
        <p:nvSpPr>
          <p:cNvPr id="304242" name="Text Box 114"/>
          <p:cNvSpPr txBox="1">
            <a:spLocks noChangeArrowheads="1"/>
          </p:cNvSpPr>
          <p:nvPr/>
        </p:nvSpPr>
        <p:spPr bwMode="auto">
          <a:xfrm>
            <a:off x="3733800" y="1066800"/>
            <a:ext cx="19335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Bistable Element</a:t>
            </a:r>
          </a:p>
        </p:txBody>
      </p:sp>
      <p:grpSp>
        <p:nvGrpSpPr>
          <p:cNvPr id="304248" name="Group 120"/>
          <p:cNvGrpSpPr>
            <a:grpSpLocks/>
          </p:cNvGrpSpPr>
          <p:nvPr/>
        </p:nvGrpSpPr>
        <p:grpSpPr bwMode="auto">
          <a:xfrm>
            <a:off x="3733800" y="1447800"/>
            <a:ext cx="1752600" cy="1760538"/>
            <a:chOff x="3988" y="1056"/>
            <a:chExt cx="1104" cy="1109"/>
          </a:xfrm>
        </p:grpSpPr>
        <p:sp>
          <p:nvSpPr>
            <p:cNvPr id="304249" name="Line 121"/>
            <p:cNvSpPr>
              <a:spLocks noChangeShapeType="1"/>
            </p:cNvSpPr>
            <p:nvPr/>
          </p:nvSpPr>
          <p:spPr bwMode="auto">
            <a:xfrm>
              <a:off x="4321" y="124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4250" name="Group 122"/>
            <p:cNvGrpSpPr>
              <a:grpSpLocks/>
            </p:cNvGrpSpPr>
            <p:nvPr/>
          </p:nvGrpSpPr>
          <p:grpSpPr bwMode="auto">
            <a:xfrm>
              <a:off x="4131" y="1152"/>
              <a:ext cx="243" cy="184"/>
              <a:chOff x="2159" y="1440"/>
              <a:chExt cx="243" cy="184"/>
            </a:xfrm>
          </p:grpSpPr>
          <p:sp>
            <p:nvSpPr>
              <p:cNvPr id="304251" name="Freeform 123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52" name="Freeform 124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53" name="Freeform 125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54" name="Freeform 126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4255" name="Line 127"/>
            <p:cNvSpPr>
              <a:spLocks noChangeShapeType="1"/>
            </p:cNvSpPr>
            <p:nvPr/>
          </p:nvSpPr>
          <p:spPr bwMode="auto">
            <a:xfrm>
              <a:off x="3988" y="1248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4256" name="Line 128"/>
            <p:cNvSpPr>
              <a:spLocks noChangeShapeType="1"/>
            </p:cNvSpPr>
            <p:nvPr/>
          </p:nvSpPr>
          <p:spPr bwMode="auto">
            <a:xfrm flipV="1">
              <a:off x="4321" y="182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4257" name="Group 129"/>
            <p:cNvGrpSpPr>
              <a:grpSpLocks/>
            </p:cNvGrpSpPr>
            <p:nvPr/>
          </p:nvGrpSpPr>
          <p:grpSpPr bwMode="auto">
            <a:xfrm flipV="1">
              <a:off x="4131" y="1736"/>
              <a:ext cx="243" cy="184"/>
              <a:chOff x="2159" y="1440"/>
              <a:chExt cx="243" cy="184"/>
            </a:xfrm>
          </p:grpSpPr>
          <p:sp>
            <p:nvSpPr>
              <p:cNvPr id="304258" name="Freeform 130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59" name="Freeform 131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60" name="Freeform 132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61" name="Freeform 133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4262" name="Line 134"/>
            <p:cNvSpPr>
              <a:spLocks noChangeShapeType="1"/>
            </p:cNvSpPr>
            <p:nvPr/>
          </p:nvSpPr>
          <p:spPr bwMode="auto">
            <a:xfrm flipV="1">
              <a:off x="3988" y="1823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4263" name="Freeform 135"/>
            <p:cNvSpPr>
              <a:spLocks/>
            </p:cNvSpPr>
            <p:nvPr/>
          </p:nvSpPr>
          <p:spPr bwMode="auto">
            <a:xfrm>
              <a:off x="3988" y="124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4264" name="Freeform 136"/>
            <p:cNvSpPr>
              <a:spLocks/>
            </p:cNvSpPr>
            <p:nvPr/>
          </p:nvSpPr>
          <p:spPr bwMode="auto">
            <a:xfrm flipV="1">
              <a:off x="3988" y="124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4265" name="Text Box 137"/>
            <p:cNvSpPr txBox="1">
              <a:spLocks noChangeArrowheads="1"/>
            </p:cNvSpPr>
            <p:nvPr/>
          </p:nvSpPr>
          <p:spPr bwMode="auto">
            <a:xfrm>
              <a:off x="4804" y="1152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Q+</a:t>
              </a:r>
            </a:p>
          </p:txBody>
        </p:sp>
        <p:sp>
          <p:nvSpPr>
            <p:cNvPr id="304266" name="Text Box 138"/>
            <p:cNvSpPr txBox="1">
              <a:spLocks noChangeArrowheads="1"/>
            </p:cNvSpPr>
            <p:nvPr/>
          </p:nvSpPr>
          <p:spPr bwMode="auto">
            <a:xfrm>
              <a:off x="4804" y="1680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Q–</a:t>
              </a:r>
            </a:p>
          </p:txBody>
        </p:sp>
        <p:sp>
          <p:nvSpPr>
            <p:cNvPr id="304267" name="Text Box 139"/>
            <p:cNvSpPr txBox="1">
              <a:spLocks noChangeArrowheads="1"/>
            </p:cNvSpPr>
            <p:nvPr/>
          </p:nvSpPr>
          <p:spPr bwMode="auto">
            <a:xfrm>
              <a:off x="4516" y="1056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</a:t>
              </a:r>
            </a:p>
          </p:txBody>
        </p:sp>
        <p:sp>
          <p:nvSpPr>
            <p:cNvPr id="304268" name="Text Box 140"/>
            <p:cNvSpPr txBox="1">
              <a:spLocks noChangeArrowheads="1"/>
            </p:cNvSpPr>
            <p:nvPr/>
          </p:nvSpPr>
          <p:spPr bwMode="auto">
            <a:xfrm>
              <a:off x="4516" y="1632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!q</a:t>
              </a:r>
            </a:p>
          </p:txBody>
        </p:sp>
        <p:sp>
          <p:nvSpPr>
            <p:cNvPr id="304269" name="Text Box 141"/>
            <p:cNvSpPr txBox="1">
              <a:spLocks noChangeArrowheads="1"/>
            </p:cNvSpPr>
            <p:nvPr/>
          </p:nvSpPr>
          <p:spPr bwMode="auto">
            <a:xfrm>
              <a:off x="4080" y="1968"/>
              <a:ext cx="100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 </a:t>
              </a:r>
              <a:r>
                <a:rPr lang="en-US" sz="1600"/>
                <a:t>= 0 or 1</a:t>
              </a:r>
            </a:p>
          </p:txBody>
        </p:sp>
      </p:grpSp>
      <p:grpSp>
        <p:nvGrpSpPr>
          <p:cNvPr id="304295" name="Group 167"/>
          <p:cNvGrpSpPr>
            <a:grpSpLocks/>
          </p:cNvGrpSpPr>
          <p:nvPr/>
        </p:nvGrpSpPr>
        <p:grpSpPr bwMode="auto">
          <a:xfrm>
            <a:off x="1066800" y="4267200"/>
            <a:ext cx="1682750" cy="1635125"/>
            <a:chOff x="3696" y="1008"/>
            <a:chExt cx="1060" cy="1030"/>
          </a:xfrm>
        </p:grpSpPr>
        <p:sp>
          <p:nvSpPr>
            <p:cNvPr id="304214" name="Line 86"/>
            <p:cNvSpPr>
              <a:spLocks noChangeShapeType="1"/>
            </p:cNvSpPr>
            <p:nvPr/>
          </p:nvSpPr>
          <p:spPr bwMode="auto">
            <a:xfrm>
              <a:off x="4321" y="124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4215" name="Group 87"/>
            <p:cNvGrpSpPr>
              <a:grpSpLocks/>
            </p:cNvGrpSpPr>
            <p:nvPr/>
          </p:nvGrpSpPr>
          <p:grpSpPr bwMode="auto">
            <a:xfrm>
              <a:off x="4131" y="1152"/>
              <a:ext cx="243" cy="184"/>
              <a:chOff x="2159" y="1440"/>
              <a:chExt cx="243" cy="184"/>
            </a:xfrm>
          </p:grpSpPr>
          <p:sp>
            <p:nvSpPr>
              <p:cNvPr id="304216" name="Freeform 88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17" name="Freeform 89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18" name="Freeform 90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19" name="Freeform 91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4220" name="Line 92"/>
            <p:cNvSpPr>
              <a:spLocks noChangeShapeType="1"/>
            </p:cNvSpPr>
            <p:nvPr/>
          </p:nvSpPr>
          <p:spPr bwMode="auto">
            <a:xfrm>
              <a:off x="3988" y="1248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4226" name="Line 98"/>
            <p:cNvSpPr>
              <a:spLocks noChangeShapeType="1"/>
            </p:cNvSpPr>
            <p:nvPr/>
          </p:nvSpPr>
          <p:spPr bwMode="auto">
            <a:xfrm flipV="1">
              <a:off x="4321" y="182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4227" name="Group 99"/>
            <p:cNvGrpSpPr>
              <a:grpSpLocks/>
            </p:cNvGrpSpPr>
            <p:nvPr/>
          </p:nvGrpSpPr>
          <p:grpSpPr bwMode="auto">
            <a:xfrm flipV="1">
              <a:off x="4131" y="1736"/>
              <a:ext cx="243" cy="184"/>
              <a:chOff x="2159" y="1440"/>
              <a:chExt cx="243" cy="184"/>
            </a:xfrm>
          </p:grpSpPr>
          <p:sp>
            <p:nvSpPr>
              <p:cNvPr id="304228" name="Freeform 100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29" name="Freeform 101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30" name="Freeform 102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31" name="Freeform 103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4232" name="Line 104"/>
            <p:cNvSpPr>
              <a:spLocks noChangeShapeType="1"/>
            </p:cNvSpPr>
            <p:nvPr/>
          </p:nvSpPr>
          <p:spPr bwMode="auto">
            <a:xfrm flipV="1">
              <a:off x="3988" y="1823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4234" name="Freeform 106"/>
            <p:cNvSpPr>
              <a:spLocks/>
            </p:cNvSpPr>
            <p:nvPr/>
          </p:nvSpPr>
          <p:spPr bwMode="auto">
            <a:xfrm>
              <a:off x="3988" y="124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4288" name="Text Box 160"/>
            <p:cNvSpPr txBox="1">
              <a:spLocks noChangeArrowheads="1"/>
            </p:cNvSpPr>
            <p:nvPr/>
          </p:nvSpPr>
          <p:spPr bwMode="auto">
            <a:xfrm>
              <a:off x="3696" y="1728"/>
              <a:ext cx="24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in</a:t>
              </a:r>
            </a:p>
          </p:txBody>
        </p:sp>
        <p:sp>
          <p:nvSpPr>
            <p:cNvPr id="304289" name="Text Box 161"/>
            <p:cNvSpPr txBox="1">
              <a:spLocks noChangeArrowheads="1"/>
            </p:cNvSpPr>
            <p:nvPr/>
          </p:nvSpPr>
          <p:spPr bwMode="auto">
            <a:xfrm>
              <a:off x="4384" y="1824"/>
              <a:ext cx="20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1</a:t>
              </a:r>
            </a:p>
          </p:txBody>
        </p:sp>
        <p:sp>
          <p:nvSpPr>
            <p:cNvPr id="304290" name="Text Box 162"/>
            <p:cNvSpPr txBox="1">
              <a:spLocks noChangeArrowheads="1"/>
            </p:cNvSpPr>
            <p:nvPr/>
          </p:nvSpPr>
          <p:spPr bwMode="auto">
            <a:xfrm>
              <a:off x="4368" y="1008"/>
              <a:ext cx="20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2</a:t>
              </a:r>
            </a:p>
          </p:txBody>
        </p:sp>
      </p:grpSp>
      <p:graphicFrame>
        <p:nvGraphicFramePr>
          <p:cNvPr id="304299" name="Object 171"/>
          <p:cNvGraphicFramePr>
            <a:graphicFrameLocks noChangeAspect="1"/>
          </p:cNvGraphicFramePr>
          <p:nvPr/>
        </p:nvGraphicFramePr>
        <p:xfrm>
          <a:off x="3505200" y="3505200"/>
          <a:ext cx="3973513" cy="318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322" name="Chart" r:id="rId5" imgW="8611076" imgH="6915448" progId="Excel.Chart.8">
                  <p:embed/>
                </p:oleObj>
              </mc:Choice>
              <mc:Fallback>
                <p:oleObj name="Chart" r:id="rId5" imgW="8611076" imgH="6915448" progId="Excel.Chart.8">
                  <p:embed/>
                  <p:pic>
                    <p:nvPicPr>
                      <p:cNvPr id="0" name="Picture 1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505200"/>
                        <a:ext cx="3973513" cy="31829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tx2"/>
                            </a:solidFill>
                            <a:miter lim="800000"/>
                            <a:headEnd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17961" dir="2700000" algn="ctr" rotWithShape="0">
                                <a:schemeClr val="tx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304314" grpId="0"/>
      <p:bldOleChart spid="30429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5634" name="Object 2"/>
          <p:cNvGraphicFramePr>
            <a:graphicFrameLocks noChangeAspect="1"/>
          </p:cNvGraphicFramePr>
          <p:nvPr/>
        </p:nvGraphicFramePr>
        <p:xfrm>
          <a:off x="3505200" y="3505200"/>
          <a:ext cx="3973513" cy="318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642" name="Chart" r:id="rId3" imgW="8620661" imgH="6905863" progId="Excel.Chart.8">
                  <p:embed/>
                </p:oleObj>
              </mc:Choice>
              <mc:Fallback>
                <p:oleObj name="Chart" r:id="rId3" imgW="8620661" imgH="6905863" progId="Excel.Char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505200"/>
                        <a:ext cx="3973513" cy="318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tx2"/>
                            </a:solidFill>
                            <a:miter lim="800000"/>
                            <a:headEnd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17961" dir="2700000" algn="ctr" rotWithShape="0">
                                <a:schemeClr val="tx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35" name="Object 3"/>
          <p:cNvGraphicFramePr>
            <a:graphicFrameLocks noChangeAspect="1"/>
          </p:cNvGraphicFramePr>
          <p:nvPr/>
        </p:nvGraphicFramePr>
        <p:xfrm>
          <a:off x="3494088" y="3416300"/>
          <a:ext cx="4202112" cy="336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643" name="Chart" r:id="rId5" imgW="8620661" imgH="6905863" progId="Excel.Chart.8">
                  <p:embed/>
                </p:oleObj>
              </mc:Choice>
              <mc:Fallback>
                <p:oleObj name="Chart" r:id="rId5" imgW="8620661" imgH="6905863" progId="Excel.Char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4088" y="3416300"/>
                        <a:ext cx="4202112" cy="3365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tx2"/>
                            </a:solidFill>
                            <a:miter lim="800000"/>
                            <a:headEnd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17961" dir="2700000" algn="ctr" rotWithShape="0">
                                <a:schemeClr val="tx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5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Storing 1 Bit (cont.)</a:t>
            </a:r>
          </a:p>
        </p:txBody>
      </p:sp>
      <p:sp>
        <p:nvSpPr>
          <p:cNvPr id="325637" name="Text Box 5"/>
          <p:cNvSpPr txBox="1">
            <a:spLocks noChangeArrowheads="1"/>
          </p:cNvSpPr>
          <p:nvPr/>
        </p:nvSpPr>
        <p:spPr bwMode="auto">
          <a:xfrm>
            <a:off x="3733800" y="1066800"/>
            <a:ext cx="19335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Bistable Element</a:t>
            </a:r>
          </a:p>
        </p:txBody>
      </p:sp>
      <p:grpSp>
        <p:nvGrpSpPr>
          <p:cNvPr id="325638" name="Group 6"/>
          <p:cNvGrpSpPr>
            <a:grpSpLocks/>
          </p:cNvGrpSpPr>
          <p:nvPr/>
        </p:nvGrpSpPr>
        <p:grpSpPr bwMode="auto">
          <a:xfrm>
            <a:off x="3733800" y="1447800"/>
            <a:ext cx="1752600" cy="1760538"/>
            <a:chOff x="3988" y="1056"/>
            <a:chExt cx="1104" cy="1109"/>
          </a:xfrm>
        </p:grpSpPr>
        <p:sp>
          <p:nvSpPr>
            <p:cNvPr id="325639" name="Line 7"/>
            <p:cNvSpPr>
              <a:spLocks noChangeShapeType="1"/>
            </p:cNvSpPr>
            <p:nvPr/>
          </p:nvSpPr>
          <p:spPr bwMode="auto">
            <a:xfrm>
              <a:off x="4321" y="124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5640" name="Group 8"/>
            <p:cNvGrpSpPr>
              <a:grpSpLocks/>
            </p:cNvGrpSpPr>
            <p:nvPr/>
          </p:nvGrpSpPr>
          <p:grpSpPr bwMode="auto">
            <a:xfrm>
              <a:off x="4131" y="1152"/>
              <a:ext cx="243" cy="184"/>
              <a:chOff x="2159" y="1440"/>
              <a:chExt cx="243" cy="184"/>
            </a:xfrm>
          </p:grpSpPr>
          <p:sp>
            <p:nvSpPr>
              <p:cNvPr id="325641" name="Freeform 9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42" name="Freeform 10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43" name="Freeform 11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44" name="Freeform 12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5645" name="Line 13"/>
            <p:cNvSpPr>
              <a:spLocks noChangeShapeType="1"/>
            </p:cNvSpPr>
            <p:nvPr/>
          </p:nvSpPr>
          <p:spPr bwMode="auto">
            <a:xfrm>
              <a:off x="3988" y="1248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646" name="Line 14"/>
            <p:cNvSpPr>
              <a:spLocks noChangeShapeType="1"/>
            </p:cNvSpPr>
            <p:nvPr/>
          </p:nvSpPr>
          <p:spPr bwMode="auto">
            <a:xfrm flipV="1">
              <a:off x="4321" y="182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5647" name="Group 15"/>
            <p:cNvGrpSpPr>
              <a:grpSpLocks/>
            </p:cNvGrpSpPr>
            <p:nvPr/>
          </p:nvGrpSpPr>
          <p:grpSpPr bwMode="auto">
            <a:xfrm flipV="1">
              <a:off x="4131" y="1736"/>
              <a:ext cx="243" cy="184"/>
              <a:chOff x="2159" y="1440"/>
              <a:chExt cx="243" cy="184"/>
            </a:xfrm>
          </p:grpSpPr>
          <p:sp>
            <p:nvSpPr>
              <p:cNvPr id="325648" name="Freeform 16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49" name="Freeform 17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50" name="Freeform 18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51" name="Freeform 19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5652" name="Line 20"/>
            <p:cNvSpPr>
              <a:spLocks noChangeShapeType="1"/>
            </p:cNvSpPr>
            <p:nvPr/>
          </p:nvSpPr>
          <p:spPr bwMode="auto">
            <a:xfrm flipV="1">
              <a:off x="3988" y="1823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653" name="Freeform 21"/>
            <p:cNvSpPr>
              <a:spLocks/>
            </p:cNvSpPr>
            <p:nvPr/>
          </p:nvSpPr>
          <p:spPr bwMode="auto">
            <a:xfrm>
              <a:off x="3988" y="124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654" name="Freeform 22"/>
            <p:cNvSpPr>
              <a:spLocks/>
            </p:cNvSpPr>
            <p:nvPr/>
          </p:nvSpPr>
          <p:spPr bwMode="auto">
            <a:xfrm flipV="1">
              <a:off x="3988" y="124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655" name="Text Box 23"/>
            <p:cNvSpPr txBox="1">
              <a:spLocks noChangeArrowheads="1"/>
            </p:cNvSpPr>
            <p:nvPr/>
          </p:nvSpPr>
          <p:spPr bwMode="auto">
            <a:xfrm>
              <a:off x="4804" y="1152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Q+</a:t>
              </a:r>
            </a:p>
          </p:txBody>
        </p:sp>
        <p:sp>
          <p:nvSpPr>
            <p:cNvPr id="325656" name="Text Box 24"/>
            <p:cNvSpPr txBox="1">
              <a:spLocks noChangeArrowheads="1"/>
            </p:cNvSpPr>
            <p:nvPr/>
          </p:nvSpPr>
          <p:spPr bwMode="auto">
            <a:xfrm>
              <a:off x="4804" y="1680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Q–</a:t>
              </a:r>
            </a:p>
          </p:txBody>
        </p:sp>
        <p:sp>
          <p:nvSpPr>
            <p:cNvPr id="325657" name="Text Box 25"/>
            <p:cNvSpPr txBox="1">
              <a:spLocks noChangeArrowheads="1"/>
            </p:cNvSpPr>
            <p:nvPr/>
          </p:nvSpPr>
          <p:spPr bwMode="auto">
            <a:xfrm>
              <a:off x="4516" y="1056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</a:t>
              </a:r>
            </a:p>
          </p:txBody>
        </p:sp>
        <p:sp>
          <p:nvSpPr>
            <p:cNvPr id="325658" name="Text Box 26"/>
            <p:cNvSpPr txBox="1">
              <a:spLocks noChangeArrowheads="1"/>
            </p:cNvSpPr>
            <p:nvPr/>
          </p:nvSpPr>
          <p:spPr bwMode="auto">
            <a:xfrm>
              <a:off x="4516" y="1632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!q</a:t>
              </a:r>
            </a:p>
          </p:txBody>
        </p:sp>
        <p:sp>
          <p:nvSpPr>
            <p:cNvPr id="325659" name="Text Box 27"/>
            <p:cNvSpPr txBox="1">
              <a:spLocks noChangeArrowheads="1"/>
            </p:cNvSpPr>
            <p:nvPr/>
          </p:nvSpPr>
          <p:spPr bwMode="auto">
            <a:xfrm>
              <a:off x="4080" y="1968"/>
              <a:ext cx="100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 </a:t>
              </a:r>
              <a:r>
                <a:rPr lang="en-US" sz="1600"/>
                <a:t>= 0 or 1</a:t>
              </a:r>
            </a:p>
          </p:txBody>
        </p:sp>
      </p:grpSp>
      <p:grpSp>
        <p:nvGrpSpPr>
          <p:cNvPr id="325660" name="Group 28"/>
          <p:cNvGrpSpPr>
            <a:grpSpLocks/>
          </p:cNvGrpSpPr>
          <p:nvPr/>
        </p:nvGrpSpPr>
        <p:grpSpPr bwMode="auto">
          <a:xfrm>
            <a:off x="1066800" y="4267200"/>
            <a:ext cx="1682750" cy="1635125"/>
            <a:chOff x="3696" y="1008"/>
            <a:chExt cx="1060" cy="1030"/>
          </a:xfrm>
        </p:grpSpPr>
        <p:sp>
          <p:nvSpPr>
            <p:cNvPr id="325661" name="Line 29"/>
            <p:cNvSpPr>
              <a:spLocks noChangeShapeType="1"/>
            </p:cNvSpPr>
            <p:nvPr/>
          </p:nvSpPr>
          <p:spPr bwMode="auto">
            <a:xfrm>
              <a:off x="4321" y="124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5662" name="Group 30"/>
            <p:cNvGrpSpPr>
              <a:grpSpLocks/>
            </p:cNvGrpSpPr>
            <p:nvPr/>
          </p:nvGrpSpPr>
          <p:grpSpPr bwMode="auto">
            <a:xfrm>
              <a:off x="4131" y="1152"/>
              <a:ext cx="243" cy="184"/>
              <a:chOff x="2159" y="1440"/>
              <a:chExt cx="243" cy="184"/>
            </a:xfrm>
          </p:grpSpPr>
          <p:sp>
            <p:nvSpPr>
              <p:cNvPr id="325663" name="Freeform 31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64" name="Freeform 32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65" name="Freeform 33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66" name="Freeform 34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5667" name="Line 35"/>
            <p:cNvSpPr>
              <a:spLocks noChangeShapeType="1"/>
            </p:cNvSpPr>
            <p:nvPr/>
          </p:nvSpPr>
          <p:spPr bwMode="auto">
            <a:xfrm>
              <a:off x="3988" y="1248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668" name="Line 36"/>
            <p:cNvSpPr>
              <a:spLocks noChangeShapeType="1"/>
            </p:cNvSpPr>
            <p:nvPr/>
          </p:nvSpPr>
          <p:spPr bwMode="auto">
            <a:xfrm flipV="1">
              <a:off x="4321" y="182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5669" name="Group 37"/>
            <p:cNvGrpSpPr>
              <a:grpSpLocks/>
            </p:cNvGrpSpPr>
            <p:nvPr/>
          </p:nvGrpSpPr>
          <p:grpSpPr bwMode="auto">
            <a:xfrm flipV="1">
              <a:off x="4131" y="1736"/>
              <a:ext cx="243" cy="184"/>
              <a:chOff x="2159" y="1440"/>
              <a:chExt cx="243" cy="184"/>
            </a:xfrm>
          </p:grpSpPr>
          <p:sp>
            <p:nvSpPr>
              <p:cNvPr id="325670" name="Freeform 38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71" name="Freeform 39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72" name="Freeform 40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73" name="Freeform 41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5674" name="Line 42"/>
            <p:cNvSpPr>
              <a:spLocks noChangeShapeType="1"/>
            </p:cNvSpPr>
            <p:nvPr/>
          </p:nvSpPr>
          <p:spPr bwMode="auto">
            <a:xfrm flipV="1">
              <a:off x="3988" y="1823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675" name="Freeform 43"/>
            <p:cNvSpPr>
              <a:spLocks/>
            </p:cNvSpPr>
            <p:nvPr/>
          </p:nvSpPr>
          <p:spPr bwMode="auto">
            <a:xfrm>
              <a:off x="3988" y="124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676" name="Text Box 44"/>
            <p:cNvSpPr txBox="1">
              <a:spLocks noChangeArrowheads="1"/>
            </p:cNvSpPr>
            <p:nvPr/>
          </p:nvSpPr>
          <p:spPr bwMode="auto">
            <a:xfrm>
              <a:off x="3696" y="1728"/>
              <a:ext cx="24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in</a:t>
              </a:r>
            </a:p>
          </p:txBody>
        </p:sp>
        <p:sp>
          <p:nvSpPr>
            <p:cNvPr id="325677" name="Text Box 45"/>
            <p:cNvSpPr txBox="1">
              <a:spLocks noChangeArrowheads="1"/>
            </p:cNvSpPr>
            <p:nvPr/>
          </p:nvSpPr>
          <p:spPr bwMode="auto">
            <a:xfrm>
              <a:off x="4384" y="1824"/>
              <a:ext cx="20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1</a:t>
              </a:r>
            </a:p>
          </p:txBody>
        </p:sp>
        <p:sp>
          <p:nvSpPr>
            <p:cNvPr id="325678" name="Text Box 46"/>
            <p:cNvSpPr txBox="1">
              <a:spLocks noChangeArrowheads="1"/>
            </p:cNvSpPr>
            <p:nvPr/>
          </p:nvSpPr>
          <p:spPr bwMode="auto">
            <a:xfrm>
              <a:off x="4368" y="1008"/>
              <a:ext cx="20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2</a:t>
              </a:r>
            </a:p>
          </p:txBody>
        </p:sp>
      </p:grpSp>
      <p:grpSp>
        <p:nvGrpSpPr>
          <p:cNvPr id="325679" name="Group 47"/>
          <p:cNvGrpSpPr>
            <a:grpSpLocks/>
          </p:cNvGrpSpPr>
          <p:nvPr/>
        </p:nvGrpSpPr>
        <p:grpSpPr bwMode="auto">
          <a:xfrm>
            <a:off x="1066800" y="3962400"/>
            <a:ext cx="1677988" cy="1939925"/>
            <a:chOff x="816" y="2256"/>
            <a:chExt cx="1057" cy="1222"/>
          </a:xfrm>
        </p:grpSpPr>
        <p:sp>
          <p:nvSpPr>
            <p:cNvPr id="325680" name="Line 48"/>
            <p:cNvSpPr>
              <a:spLocks noChangeShapeType="1"/>
            </p:cNvSpPr>
            <p:nvPr/>
          </p:nvSpPr>
          <p:spPr bwMode="auto">
            <a:xfrm>
              <a:off x="1438" y="268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5681" name="Group 49"/>
            <p:cNvGrpSpPr>
              <a:grpSpLocks/>
            </p:cNvGrpSpPr>
            <p:nvPr/>
          </p:nvGrpSpPr>
          <p:grpSpPr bwMode="auto">
            <a:xfrm>
              <a:off x="1248" y="2592"/>
              <a:ext cx="243" cy="184"/>
              <a:chOff x="2159" y="1440"/>
              <a:chExt cx="243" cy="184"/>
            </a:xfrm>
          </p:grpSpPr>
          <p:sp>
            <p:nvSpPr>
              <p:cNvPr id="325682" name="Freeform 50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83" name="Freeform 51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84" name="Freeform 52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85" name="Freeform 53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5686" name="Line 54"/>
            <p:cNvSpPr>
              <a:spLocks noChangeShapeType="1"/>
            </p:cNvSpPr>
            <p:nvPr/>
          </p:nvSpPr>
          <p:spPr bwMode="auto">
            <a:xfrm>
              <a:off x="1105" y="2688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687" name="Line 55"/>
            <p:cNvSpPr>
              <a:spLocks noChangeShapeType="1"/>
            </p:cNvSpPr>
            <p:nvPr/>
          </p:nvSpPr>
          <p:spPr bwMode="auto">
            <a:xfrm flipV="1">
              <a:off x="1438" y="326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5688" name="Group 56"/>
            <p:cNvGrpSpPr>
              <a:grpSpLocks/>
            </p:cNvGrpSpPr>
            <p:nvPr/>
          </p:nvGrpSpPr>
          <p:grpSpPr bwMode="auto">
            <a:xfrm flipV="1">
              <a:off x="1248" y="3176"/>
              <a:ext cx="243" cy="184"/>
              <a:chOff x="2159" y="1440"/>
              <a:chExt cx="243" cy="184"/>
            </a:xfrm>
          </p:grpSpPr>
          <p:sp>
            <p:nvSpPr>
              <p:cNvPr id="325689" name="Freeform 57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90" name="Freeform 58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91" name="Freeform 59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92" name="Freeform 60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5693" name="Line 61"/>
            <p:cNvSpPr>
              <a:spLocks noChangeShapeType="1"/>
            </p:cNvSpPr>
            <p:nvPr/>
          </p:nvSpPr>
          <p:spPr bwMode="auto">
            <a:xfrm flipV="1">
              <a:off x="1105" y="3263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694" name="Freeform 62"/>
            <p:cNvSpPr>
              <a:spLocks/>
            </p:cNvSpPr>
            <p:nvPr/>
          </p:nvSpPr>
          <p:spPr bwMode="auto">
            <a:xfrm>
              <a:off x="1105" y="268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695" name="Freeform 63"/>
            <p:cNvSpPr>
              <a:spLocks/>
            </p:cNvSpPr>
            <p:nvPr/>
          </p:nvSpPr>
          <p:spPr bwMode="auto">
            <a:xfrm flipV="1">
              <a:off x="1105" y="268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696" name="Text Box 64"/>
            <p:cNvSpPr txBox="1">
              <a:spLocks noChangeArrowheads="1"/>
            </p:cNvSpPr>
            <p:nvPr/>
          </p:nvSpPr>
          <p:spPr bwMode="auto">
            <a:xfrm>
              <a:off x="816" y="3168"/>
              <a:ext cx="24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in</a:t>
              </a:r>
            </a:p>
          </p:txBody>
        </p:sp>
        <p:sp>
          <p:nvSpPr>
            <p:cNvPr id="325697" name="Text Box 65"/>
            <p:cNvSpPr txBox="1">
              <a:spLocks noChangeArrowheads="1"/>
            </p:cNvSpPr>
            <p:nvPr/>
          </p:nvSpPr>
          <p:spPr bwMode="auto">
            <a:xfrm>
              <a:off x="1504" y="3264"/>
              <a:ext cx="20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1</a:t>
              </a:r>
            </a:p>
          </p:txBody>
        </p:sp>
        <p:sp>
          <p:nvSpPr>
            <p:cNvPr id="325698" name="Text Box 66"/>
            <p:cNvSpPr txBox="1">
              <a:spLocks noChangeArrowheads="1"/>
            </p:cNvSpPr>
            <p:nvPr/>
          </p:nvSpPr>
          <p:spPr bwMode="auto">
            <a:xfrm>
              <a:off x="1488" y="2448"/>
              <a:ext cx="20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2</a:t>
              </a:r>
            </a:p>
          </p:txBody>
        </p:sp>
        <p:sp>
          <p:nvSpPr>
            <p:cNvPr id="325699" name="Text Box 67"/>
            <p:cNvSpPr txBox="1">
              <a:spLocks noChangeArrowheads="1"/>
            </p:cNvSpPr>
            <p:nvPr/>
          </p:nvSpPr>
          <p:spPr bwMode="auto">
            <a:xfrm>
              <a:off x="1056" y="2256"/>
              <a:ext cx="79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in</a:t>
              </a:r>
              <a:r>
                <a:rPr lang="en-US"/>
                <a:t> = V</a:t>
              </a:r>
              <a:r>
                <a:rPr lang="en-US" baseline="-25000"/>
                <a:t>2</a:t>
              </a:r>
            </a:p>
          </p:txBody>
        </p:sp>
      </p:grpSp>
      <p:grpSp>
        <p:nvGrpSpPr>
          <p:cNvPr id="325700" name="Group 68"/>
          <p:cNvGrpSpPr>
            <a:grpSpLocks/>
          </p:cNvGrpSpPr>
          <p:nvPr/>
        </p:nvGrpSpPr>
        <p:grpSpPr bwMode="auto">
          <a:xfrm>
            <a:off x="2209800" y="6019800"/>
            <a:ext cx="1447800" cy="339725"/>
            <a:chOff x="1392" y="3792"/>
            <a:chExt cx="912" cy="214"/>
          </a:xfrm>
        </p:grpSpPr>
        <p:sp>
          <p:nvSpPr>
            <p:cNvPr id="325701" name="Line 69"/>
            <p:cNvSpPr>
              <a:spLocks noChangeShapeType="1"/>
            </p:cNvSpPr>
            <p:nvPr/>
          </p:nvSpPr>
          <p:spPr bwMode="auto">
            <a:xfrm>
              <a:off x="2016" y="3888"/>
              <a:ext cx="288" cy="4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702" name="Text Box 70"/>
            <p:cNvSpPr txBox="1">
              <a:spLocks noChangeArrowheads="1"/>
            </p:cNvSpPr>
            <p:nvPr/>
          </p:nvSpPr>
          <p:spPr bwMode="auto">
            <a:xfrm>
              <a:off x="1392" y="3792"/>
              <a:ext cx="61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/>
                <a:t>Stable 0</a:t>
              </a:r>
            </a:p>
          </p:txBody>
        </p:sp>
      </p:grpSp>
      <p:grpSp>
        <p:nvGrpSpPr>
          <p:cNvPr id="325703" name="Group 71"/>
          <p:cNvGrpSpPr>
            <a:grpSpLocks/>
          </p:cNvGrpSpPr>
          <p:nvPr/>
        </p:nvGrpSpPr>
        <p:grpSpPr bwMode="auto">
          <a:xfrm>
            <a:off x="6934200" y="3048000"/>
            <a:ext cx="1273175" cy="457200"/>
            <a:chOff x="4368" y="1920"/>
            <a:chExt cx="802" cy="288"/>
          </a:xfrm>
        </p:grpSpPr>
        <p:sp>
          <p:nvSpPr>
            <p:cNvPr id="325704" name="Line 72"/>
            <p:cNvSpPr>
              <a:spLocks noChangeShapeType="1"/>
            </p:cNvSpPr>
            <p:nvPr/>
          </p:nvSpPr>
          <p:spPr bwMode="auto">
            <a:xfrm flipH="1">
              <a:off x="4368" y="2064"/>
              <a:ext cx="192" cy="14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705" name="Text Box 73"/>
            <p:cNvSpPr txBox="1">
              <a:spLocks noChangeArrowheads="1"/>
            </p:cNvSpPr>
            <p:nvPr/>
          </p:nvSpPr>
          <p:spPr bwMode="auto">
            <a:xfrm>
              <a:off x="4560" y="1920"/>
              <a:ext cx="61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Stable 1</a:t>
              </a:r>
            </a:p>
          </p:txBody>
        </p:sp>
      </p:grpSp>
      <p:grpSp>
        <p:nvGrpSpPr>
          <p:cNvPr id="325706" name="Group 74"/>
          <p:cNvGrpSpPr>
            <a:grpSpLocks/>
          </p:cNvGrpSpPr>
          <p:nvPr/>
        </p:nvGrpSpPr>
        <p:grpSpPr bwMode="auto">
          <a:xfrm>
            <a:off x="5334000" y="5029200"/>
            <a:ext cx="1273175" cy="492125"/>
            <a:chOff x="3360" y="3168"/>
            <a:chExt cx="802" cy="310"/>
          </a:xfrm>
        </p:grpSpPr>
        <p:sp>
          <p:nvSpPr>
            <p:cNvPr id="325707" name="Line 75"/>
            <p:cNvSpPr>
              <a:spLocks noChangeShapeType="1"/>
            </p:cNvSpPr>
            <p:nvPr/>
          </p:nvSpPr>
          <p:spPr bwMode="auto">
            <a:xfrm flipH="1" flipV="1">
              <a:off x="3360" y="3168"/>
              <a:ext cx="144" cy="96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708" name="Text Box 76"/>
            <p:cNvSpPr txBox="1">
              <a:spLocks noChangeArrowheads="1"/>
            </p:cNvSpPr>
            <p:nvPr/>
          </p:nvSpPr>
          <p:spPr bwMode="auto">
            <a:xfrm>
              <a:off x="3360" y="3264"/>
              <a:ext cx="802" cy="214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Metastable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5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325634" grpId="0"/>
      <p:bldOleChart spid="3256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Physical Analogy</a:t>
            </a:r>
          </a:p>
        </p:txBody>
      </p:sp>
      <p:graphicFrame>
        <p:nvGraphicFramePr>
          <p:cNvPr id="322626" name="Object 66"/>
          <p:cNvGraphicFramePr>
            <a:graphicFrameLocks noChangeAspect="1"/>
          </p:cNvGraphicFramePr>
          <p:nvPr/>
        </p:nvGraphicFramePr>
        <p:xfrm>
          <a:off x="2982913" y="1066800"/>
          <a:ext cx="3973512" cy="318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34" name="Chart" r:id="rId3" imgW="8620661" imgH="6905863" progId="Excel.Chart.8">
                  <p:embed/>
                </p:oleObj>
              </mc:Choice>
              <mc:Fallback>
                <p:oleObj name="Chart" r:id="rId3" imgW="8620661" imgH="6905863" progId="Excel.Chart.8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2913" y="1066800"/>
                        <a:ext cx="3973512" cy="318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tx2"/>
                            </a:solidFill>
                            <a:miter lim="800000"/>
                            <a:headEnd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17961" dir="2700000" algn="ctr" rotWithShape="0">
                                <a:schemeClr val="tx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2627" name="Object 67"/>
          <p:cNvGraphicFramePr>
            <a:graphicFrameLocks noChangeAspect="1"/>
          </p:cNvGraphicFramePr>
          <p:nvPr/>
        </p:nvGraphicFramePr>
        <p:xfrm>
          <a:off x="2971800" y="977900"/>
          <a:ext cx="4202113" cy="336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35" name="Chart" r:id="rId5" imgW="8620661" imgH="6905863" progId="Excel.Chart.8">
                  <p:embed/>
                </p:oleObj>
              </mc:Choice>
              <mc:Fallback>
                <p:oleObj name="Chart" r:id="rId5" imgW="8620661" imgH="6905863" progId="Excel.Chart.8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977900"/>
                        <a:ext cx="4202113" cy="3365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tx2"/>
                            </a:solidFill>
                            <a:miter lim="800000"/>
                            <a:headEnd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17961" dir="2700000" algn="ctr" rotWithShape="0">
                                <a:schemeClr val="tx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2628" name="Group 68"/>
          <p:cNvGrpSpPr>
            <a:grpSpLocks/>
          </p:cNvGrpSpPr>
          <p:nvPr/>
        </p:nvGrpSpPr>
        <p:grpSpPr bwMode="auto">
          <a:xfrm>
            <a:off x="1687513" y="3581400"/>
            <a:ext cx="1447800" cy="339725"/>
            <a:chOff x="1392" y="3792"/>
            <a:chExt cx="912" cy="214"/>
          </a:xfrm>
        </p:grpSpPr>
        <p:sp>
          <p:nvSpPr>
            <p:cNvPr id="322629" name="Line 69"/>
            <p:cNvSpPr>
              <a:spLocks noChangeShapeType="1"/>
            </p:cNvSpPr>
            <p:nvPr/>
          </p:nvSpPr>
          <p:spPr bwMode="auto">
            <a:xfrm>
              <a:off x="2016" y="3888"/>
              <a:ext cx="288" cy="4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2630" name="Text Box 70"/>
            <p:cNvSpPr txBox="1">
              <a:spLocks noChangeArrowheads="1"/>
            </p:cNvSpPr>
            <p:nvPr/>
          </p:nvSpPr>
          <p:spPr bwMode="auto">
            <a:xfrm>
              <a:off x="1392" y="3792"/>
              <a:ext cx="61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/>
                <a:t>Stable 0</a:t>
              </a:r>
            </a:p>
          </p:txBody>
        </p:sp>
      </p:grpSp>
      <p:grpSp>
        <p:nvGrpSpPr>
          <p:cNvPr id="322631" name="Group 71"/>
          <p:cNvGrpSpPr>
            <a:grpSpLocks/>
          </p:cNvGrpSpPr>
          <p:nvPr/>
        </p:nvGrpSpPr>
        <p:grpSpPr bwMode="auto">
          <a:xfrm>
            <a:off x="6411913" y="609600"/>
            <a:ext cx="1273175" cy="457200"/>
            <a:chOff x="4368" y="1920"/>
            <a:chExt cx="802" cy="288"/>
          </a:xfrm>
        </p:grpSpPr>
        <p:sp>
          <p:nvSpPr>
            <p:cNvPr id="322632" name="Line 72"/>
            <p:cNvSpPr>
              <a:spLocks noChangeShapeType="1"/>
            </p:cNvSpPr>
            <p:nvPr/>
          </p:nvSpPr>
          <p:spPr bwMode="auto">
            <a:xfrm flipH="1">
              <a:off x="4368" y="2064"/>
              <a:ext cx="192" cy="14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2633" name="Text Box 73"/>
            <p:cNvSpPr txBox="1">
              <a:spLocks noChangeArrowheads="1"/>
            </p:cNvSpPr>
            <p:nvPr/>
          </p:nvSpPr>
          <p:spPr bwMode="auto">
            <a:xfrm>
              <a:off x="4560" y="1920"/>
              <a:ext cx="61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Stable 1</a:t>
              </a:r>
            </a:p>
          </p:txBody>
        </p:sp>
      </p:grpSp>
      <p:grpSp>
        <p:nvGrpSpPr>
          <p:cNvPr id="322634" name="Group 74"/>
          <p:cNvGrpSpPr>
            <a:grpSpLocks/>
          </p:cNvGrpSpPr>
          <p:nvPr/>
        </p:nvGrpSpPr>
        <p:grpSpPr bwMode="auto">
          <a:xfrm>
            <a:off x="4811713" y="2590800"/>
            <a:ext cx="1273175" cy="492125"/>
            <a:chOff x="3360" y="3168"/>
            <a:chExt cx="802" cy="310"/>
          </a:xfrm>
        </p:grpSpPr>
        <p:sp>
          <p:nvSpPr>
            <p:cNvPr id="322635" name="Line 75"/>
            <p:cNvSpPr>
              <a:spLocks noChangeShapeType="1"/>
            </p:cNvSpPr>
            <p:nvPr/>
          </p:nvSpPr>
          <p:spPr bwMode="auto">
            <a:xfrm flipH="1" flipV="1">
              <a:off x="3360" y="3168"/>
              <a:ext cx="144" cy="96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2636" name="Text Box 76"/>
            <p:cNvSpPr txBox="1">
              <a:spLocks noChangeArrowheads="1"/>
            </p:cNvSpPr>
            <p:nvPr/>
          </p:nvSpPr>
          <p:spPr bwMode="auto">
            <a:xfrm>
              <a:off x="3360" y="3264"/>
              <a:ext cx="802" cy="214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Metastable</a:t>
              </a:r>
            </a:p>
          </p:txBody>
        </p:sp>
      </p:grpSp>
      <p:sp>
        <p:nvSpPr>
          <p:cNvPr id="322664" name="AutoShape 104"/>
          <p:cNvSpPr>
            <a:spLocks noChangeArrowheads="1"/>
          </p:cNvSpPr>
          <p:nvPr/>
        </p:nvSpPr>
        <p:spPr bwMode="auto">
          <a:xfrm>
            <a:off x="2209800" y="5868988"/>
            <a:ext cx="1066800" cy="838200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Arial" charset="0"/>
            </a:endParaRPr>
          </a:p>
        </p:txBody>
      </p:sp>
      <p:grpSp>
        <p:nvGrpSpPr>
          <p:cNvPr id="322665" name="Group 105"/>
          <p:cNvGrpSpPr>
            <a:grpSpLocks/>
          </p:cNvGrpSpPr>
          <p:nvPr/>
        </p:nvGrpSpPr>
        <p:grpSpPr bwMode="auto">
          <a:xfrm rot="20269944">
            <a:off x="1089025" y="5894388"/>
            <a:ext cx="1806575" cy="533400"/>
            <a:chOff x="1104" y="2400"/>
            <a:chExt cx="1138" cy="336"/>
          </a:xfrm>
        </p:grpSpPr>
        <p:grpSp>
          <p:nvGrpSpPr>
            <p:cNvPr id="322666" name="Group 106"/>
            <p:cNvGrpSpPr>
              <a:grpSpLocks/>
            </p:cNvGrpSpPr>
            <p:nvPr/>
          </p:nvGrpSpPr>
          <p:grpSpPr bwMode="auto">
            <a:xfrm>
              <a:off x="1104" y="2544"/>
              <a:ext cx="1104" cy="192"/>
              <a:chOff x="1104" y="2496"/>
              <a:chExt cx="1104" cy="192"/>
            </a:xfrm>
          </p:grpSpPr>
          <p:sp>
            <p:nvSpPr>
              <p:cNvPr id="322667" name="AutoShape 107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1104" cy="96"/>
              </a:xfrm>
              <a:prstGeom prst="flowChartTerminator">
                <a:avLst/>
              </a:prstGeom>
              <a:solidFill>
                <a:srgbClr val="969696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2668" name="Oval 108"/>
              <p:cNvSpPr>
                <a:spLocks noChangeArrowheads="1"/>
              </p:cNvSpPr>
              <p:nvPr/>
            </p:nvSpPr>
            <p:spPr bwMode="auto">
              <a:xfrm>
                <a:off x="1104" y="2496"/>
                <a:ext cx="192" cy="192"/>
              </a:xfrm>
              <a:prstGeom prst="ellipse">
                <a:avLst/>
              </a:prstGeom>
              <a:solidFill>
                <a:srgbClr val="969696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22669" name="Text Box 109"/>
            <p:cNvSpPr txBox="1">
              <a:spLocks noChangeArrowheads="1"/>
            </p:cNvSpPr>
            <p:nvPr/>
          </p:nvSpPr>
          <p:spPr bwMode="auto">
            <a:xfrm>
              <a:off x="2064" y="2400"/>
              <a:ext cx="178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800" b="0">
                  <a:latin typeface="Arial" charset="0"/>
                </a:rPr>
                <a:t>.</a:t>
              </a:r>
            </a:p>
          </p:txBody>
        </p:sp>
      </p:grpSp>
      <p:sp>
        <p:nvSpPr>
          <p:cNvPr id="322670" name="Line 110"/>
          <p:cNvSpPr>
            <a:spLocks noChangeShapeType="1"/>
          </p:cNvSpPr>
          <p:nvPr/>
        </p:nvSpPr>
        <p:spPr bwMode="auto">
          <a:xfrm>
            <a:off x="1066800" y="670718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2686" name="Text Box 126"/>
          <p:cNvSpPr txBox="1">
            <a:spLocks noChangeArrowheads="1"/>
          </p:cNvSpPr>
          <p:nvPr/>
        </p:nvSpPr>
        <p:spPr bwMode="auto">
          <a:xfrm>
            <a:off x="1301750" y="5532438"/>
            <a:ext cx="10874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0">
                <a:latin typeface="Arial" charset="0"/>
              </a:rPr>
              <a:t>Stable left</a:t>
            </a:r>
          </a:p>
        </p:txBody>
      </p:sp>
      <p:sp>
        <p:nvSpPr>
          <p:cNvPr id="322672" name="AutoShape 112"/>
          <p:cNvSpPr>
            <a:spLocks noChangeArrowheads="1"/>
          </p:cNvSpPr>
          <p:nvPr/>
        </p:nvSpPr>
        <p:spPr bwMode="auto">
          <a:xfrm flipH="1">
            <a:off x="6337300" y="5868988"/>
            <a:ext cx="1066800" cy="838200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Arial" charset="0"/>
            </a:endParaRPr>
          </a:p>
        </p:txBody>
      </p:sp>
      <p:grpSp>
        <p:nvGrpSpPr>
          <p:cNvPr id="322673" name="Group 113"/>
          <p:cNvGrpSpPr>
            <a:grpSpLocks/>
          </p:cNvGrpSpPr>
          <p:nvPr/>
        </p:nvGrpSpPr>
        <p:grpSpPr bwMode="auto">
          <a:xfrm rot="1330056" flipH="1">
            <a:off x="6718300" y="5894388"/>
            <a:ext cx="1806575" cy="533400"/>
            <a:chOff x="1104" y="2400"/>
            <a:chExt cx="1138" cy="336"/>
          </a:xfrm>
        </p:grpSpPr>
        <p:grpSp>
          <p:nvGrpSpPr>
            <p:cNvPr id="322674" name="Group 114"/>
            <p:cNvGrpSpPr>
              <a:grpSpLocks/>
            </p:cNvGrpSpPr>
            <p:nvPr/>
          </p:nvGrpSpPr>
          <p:grpSpPr bwMode="auto">
            <a:xfrm>
              <a:off x="1104" y="2544"/>
              <a:ext cx="1104" cy="192"/>
              <a:chOff x="1104" y="2496"/>
              <a:chExt cx="1104" cy="192"/>
            </a:xfrm>
          </p:grpSpPr>
          <p:sp>
            <p:nvSpPr>
              <p:cNvPr id="322675" name="AutoShape 115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1104" cy="96"/>
              </a:xfrm>
              <a:prstGeom prst="flowChartTerminator">
                <a:avLst/>
              </a:prstGeom>
              <a:solidFill>
                <a:srgbClr val="969696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2676" name="Oval 116"/>
              <p:cNvSpPr>
                <a:spLocks noChangeArrowheads="1"/>
              </p:cNvSpPr>
              <p:nvPr/>
            </p:nvSpPr>
            <p:spPr bwMode="auto">
              <a:xfrm>
                <a:off x="1104" y="2496"/>
                <a:ext cx="192" cy="192"/>
              </a:xfrm>
              <a:prstGeom prst="ellipse">
                <a:avLst/>
              </a:prstGeom>
              <a:solidFill>
                <a:srgbClr val="969696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22677" name="Text Box 117"/>
            <p:cNvSpPr txBox="1">
              <a:spLocks noChangeArrowheads="1"/>
            </p:cNvSpPr>
            <p:nvPr/>
          </p:nvSpPr>
          <p:spPr bwMode="auto">
            <a:xfrm>
              <a:off x="2064" y="2400"/>
              <a:ext cx="178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800" b="0">
                  <a:latin typeface="Arial" charset="0"/>
                </a:rPr>
                <a:t>.</a:t>
              </a:r>
            </a:p>
          </p:txBody>
        </p:sp>
      </p:grpSp>
      <p:sp>
        <p:nvSpPr>
          <p:cNvPr id="322678" name="Line 118"/>
          <p:cNvSpPr>
            <a:spLocks noChangeShapeType="1"/>
          </p:cNvSpPr>
          <p:nvPr/>
        </p:nvSpPr>
        <p:spPr bwMode="auto">
          <a:xfrm flipH="1">
            <a:off x="7937500" y="670718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2687" name="Text Box 127"/>
          <p:cNvSpPr txBox="1">
            <a:spLocks noChangeArrowheads="1"/>
          </p:cNvSpPr>
          <p:nvPr/>
        </p:nvSpPr>
        <p:spPr bwMode="auto">
          <a:xfrm>
            <a:off x="7146925" y="5535613"/>
            <a:ext cx="12112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0">
                <a:latin typeface="Arial" charset="0"/>
              </a:rPr>
              <a:t>Stable right</a:t>
            </a:r>
          </a:p>
        </p:txBody>
      </p:sp>
      <p:sp>
        <p:nvSpPr>
          <p:cNvPr id="322680" name="AutoShape 120"/>
          <p:cNvSpPr>
            <a:spLocks noChangeArrowheads="1"/>
          </p:cNvSpPr>
          <p:nvPr/>
        </p:nvSpPr>
        <p:spPr bwMode="auto">
          <a:xfrm>
            <a:off x="4273550" y="5868988"/>
            <a:ext cx="1066800" cy="838200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Arial" charset="0"/>
            </a:endParaRPr>
          </a:p>
        </p:txBody>
      </p:sp>
      <p:grpSp>
        <p:nvGrpSpPr>
          <p:cNvPr id="322681" name="Group 121"/>
          <p:cNvGrpSpPr>
            <a:grpSpLocks/>
          </p:cNvGrpSpPr>
          <p:nvPr/>
        </p:nvGrpSpPr>
        <p:grpSpPr bwMode="auto">
          <a:xfrm rot="5389053">
            <a:off x="4025900" y="4941888"/>
            <a:ext cx="1806575" cy="533400"/>
            <a:chOff x="1104" y="2400"/>
            <a:chExt cx="1138" cy="336"/>
          </a:xfrm>
        </p:grpSpPr>
        <p:grpSp>
          <p:nvGrpSpPr>
            <p:cNvPr id="322682" name="Group 122"/>
            <p:cNvGrpSpPr>
              <a:grpSpLocks/>
            </p:cNvGrpSpPr>
            <p:nvPr/>
          </p:nvGrpSpPr>
          <p:grpSpPr bwMode="auto">
            <a:xfrm>
              <a:off x="1104" y="2544"/>
              <a:ext cx="1104" cy="192"/>
              <a:chOff x="1104" y="2496"/>
              <a:chExt cx="1104" cy="192"/>
            </a:xfrm>
          </p:grpSpPr>
          <p:sp>
            <p:nvSpPr>
              <p:cNvPr id="322683" name="AutoShape 123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1104" cy="96"/>
              </a:xfrm>
              <a:prstGeom prst="flowChartTerminator">
                <a:avLst/>
              </a:prstGeom>
              <a:solidFill>
                <a:srgbClr val="969696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2684" name="Oval 124"/>
              <p:cNvSpPr>
                <a:spLocks noChangeArrowheads="1"/>
              </p:cNvSpPr>
              <p:nvPr/>
            </p:nvSpPr>
            <p:spPr bwMode="auto">
              <a:xfrm>
                <a:off x="1104" y="2496"/>
                <a:ext cx="192" cy="192"/>
              </a:xfrm>
              <a:prstGeom prst="ellipse">
                <a:avLst/>
              </a:prstGeom>
              <a:solidFill>
                <a:srgbClr val="969696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22685" name="Text Box 125"/>
            <p:cNvSpPr txBox="1">
              <a:spLocks noChangeArrowheads="1"/>
            </p:cNvSpPr>
            <p:nvPr/>
          </p:nvSpPr>
          <p:spPr bwMode="auto">
            <a:xfrm>
              <a:off x="2064" y="2400"/>
              <a:ext cx="178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800" b="0">
                  <a:latin typeface="Arial" charset="0"/>
                </a:rPr>
                <a:t>.</a:t>
              </a:r>
            </a:p>
          </p:txBody>
        </p:sp>
      </p:grpSp>
      <p:sp>
        <p:nvSpPr>
          <p:cNvPr id="322688" name="Text Box 128"/>
          <p:cNvSpPr txBox="1">
            <a:spLocks noChangeArrowheads="1"/>
          </p:cNvSpPr>
          <p:nvPr/>
        </p:nvSpPr>
        <p:spPr bwMode="auto">
          <a:xfrm>
            <a:off x="4953000" y="4724400"/>
            <a:ext cx="11779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0">
                <a:latin typeface="Arial" charset="0"/>
              </a:rPr>
              <a:t>Metastable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Storing and Accessing 1 Bit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876800" y="1295400"/>
            <a:ext cx="3810000" cy="1863725"/>
            <a:chOff x="4876800" y="1295400"/>
            <a:chExt cx="3810000" cy="1863725"/>
          </a:xfrm>
        </p:grpSpPr>
        <p:grpSp>
          <p:nvGrpSpPr>
            <p:cNvPr id="321539" name="Group 3"/>
            <p:cNvGrpSpPr>
              <a:grpSpLocks/>
            </p:cNvGrpSpPr>
            <p:nvPr/>
          </p:nvGrpSpPr>
          <p:grpSpPr bwMode="auto">
            <a:xfrm>
              <a:off x="4876800" y="1676400"/>
              <a:ext cx="3810000" cy="1482725"/>
              <a:chOff x="720" y="1322"/>
              <a:chExt cx="2400" cy="934"/>
            </a:xfrm>
          </p:grpSpPr>
          <p:grpSp>
            <p:nvGrpSpPr>
              <p:cNvPr id="321540" name="Group 4"/>
              <p:cNvGrpSpPr>
                <a:grpSpLocks/>
              </p:cNvGrpSpPr>
              <p:nvPr/>
            </p:nvGrpSpPr>
            <p:grpSpPr bwMode="auto">
              <a:xfrm>
                <a:off x="1008" y="1392"/>
                <a:ext cx="1776" cy="288"/>
                <a:chOff x="1008" y="1392"/>
                <a:chExt cx="1776" cy="288"/>
              </a:xfrm>
            </p:grpSpPr>
            <p:sp>
              <p:nvSpPr>
                <p:cNvPr id="321541" name="Line 5"/>
                <p:cNvSpPr>
                  <a:spLocks noChangeShapeType="1"/>
                </p:cNvSpPr>
                <p:nvPr/>
              </p:nvSpPr>
              <p:spPr bwMode="auto">
                <a:xfrm>
                  <a:off x="1392" y="1632"/>
                  <a:ext cx="287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42" name="Line 6"/>
                <p:cNvSpPr>
                  <a:spLocks noChangeShapeType="1"/>
                </p:cNvSpPr>
                <p:nvPr/>
              </p:nvSpPr>
              <p:spPr bwMode="auto">
                <a:xfrm>
                  <a:off x="1008" y="1440"/>
                  <a:ext cx="671" cy="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43" name="Freeform 7"/>
                <p:cNvSpPr>
                  <a:spLocks/>
                </p:cNvSpPr>
                <p:nvPr/>
              </p:nvSpPr>
              <p:spPr bwMode="auto">
                <a:xfrm>
                  <a:off x="1630" y="1392"/>
                  <a:ext cx="410" cy="27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0" y="0"/>
                    </a:cxn>
                    <a:cxn ang="0">
                      <a:pos x="190" y="0"/>
                    </a:cxn>
                    <a:cxn ang="0">
                      <a:pos x="227" y="3"/>
                    </a:cxn>
                    <a:cxn ang="0">
                      <a:pos x="262" y="11"/>
                    </a:cxn>
                    <a:cxn ang="0">
                      <a:pos x="292" y="22"/>
                    </a:cxn>
                    <a:cxn ang="0">
                      <a:pos x="322" y="40"/>
                    </a:cxn>
                    <a:cxn ang="0">
                      <a:pos x="372" y="81"/>
                    </a:cxn>
                    <a:cxn ang="0">
                      <a:pos x="410" y="140"/>
                    </a:cxn>
                    <a:cxn ang="0">
                      <a:pos x="410" y="140"/>
                    </a:cxn>
                    <a:cxn ang="0">
                      <a:pos x="372" y="195"/>
                    </a:cxn>
                    <a:cxn ang="0">
                      <a:pos x="322" y="240"/>
                    </a:cxn>
                    <a:cxn ang="0">
                      <a:pos x="292" y="254"/>
                    </a:cxn>
                    <a:cxn ang="0">
                      <a:pos x="262" y="266"/>
                    </a:cxn>
                    <a:cxn ang="0">
                      <a:pos x="227" y="273"/>
                    </a:cxn>
                    <a:cxn ang="0">
                      <a:pos x="190" y="277"/>
                    </a:cxn>
                    <a:cxn ang="0">
                      <a:pos x="19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22" y="247"/>
                    </a:cxn>
                    <a:cxn ang="0">
                      <a:pos x="38" y="214"/>
                    </a:cxn>
                    <a:cxn ang="0">
                      <a:pos x="45" y="177"/>
                    </a:cxn>
                    <a:cxn ang="0">
                      <a:pos x="49" y="140"/>
                    </a:cxn>
                    <a:cxn ang="0">
                      <a:pos x="49" y="140"/>
                    </a:cxn>
                    <a:cxn ang="0">
                      <a:pos x="45" y="99"/>
                    </a:cxn>
                    <a:cxn ang="0">
                      <a:pos x="38" y="66"/>
                    </a:cxn>
                    <a:cxn ang="0">
                      <a:pos x="22" y="33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10" h="277">
                      <a:moveTo>
                        <a:pt x="0" y="0"/>
                      </a:moveTo>
                      <a:lnTo>
                        <a:pt x="190" y="0"/>
                      </a:lnTo>
                      <a:lnTo>
                        <a:pt x="190" y="0"/>
                      </a:lnTo>
                      <a:lnTo>
                        <a:pt x="227" y="3"/>
                      </a:lnTo>
                      <a:lnTo>
                        <a:pt x="262" y="11"/>
                      </a:lnTo>
                      <a:lnTo>
                        <a:pt x="292" y="22"/>
                      </a:lnTo>
                      <a:lnTo>
                        <a:pt x="322" y="40"/>
                      </a:lnTo>
                      <a:lnTo>
                        <a:pt x="372" y="81"/>
                      </a:lnTo>
                      <a:lnTo>
                        <a:pt x="410" y="140"/>
                      </a:lnTo>
                      <a:lnTo>
                        <a:pt x="410" y="140"/>
                      </a:lnTo>
                      <a:lnTo>
                        <a:pt x="372" y="195"/>
                      </a:lnTo>
                      <a:lnTo>
                        <a:pt x="322" y="240"/>
                      </a:lnTo>
                      <a:lnTo>
                        <a:pt x="292" y="254"/>
                      </a:lnTo>
                      <a:lnTo>
                        <a:pt x="262" y="266"/>
                      </a:lnTo>
                      <a:lnTo>
                        <a:pt x="227" y="273"/>
                      </a:lnTo>
                      <a:lnTo>
                        <a:pt x="190" y="277"/>
                      </a:lnTo>
                      <a:lnTo>
                        <a:pt x="19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22" y="247"/>
                      </a:lnTo>
                      <a:lnTo>
                        <a:pt x="38" y="214"/>
                      </a:lnTo>
                      <a:lnTo>
                        <a:pt x="45" y="177"/>
                      </a:lnTo>
                      <a:lnTo>
                        <a:pt x="49" y="140"/>
                      </a:lnTo>
                      <a:lnTo>
                        <a:pt x="49" y="140"/>
                      </a:lnTo>
                      <a:lnTo>
                        <a:pt x="45" y="99"/>
                      </a:lnTo>
                      <a:lnTo>
                        <a:pt x="38" y="66"/>
                      </a:lnTo>
                      <a:lnTo>
                        <a:pt x="22" y="33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44" name="Line 8"/>
                <p:cNvSpPr>
                  <a:spLocks noChangeShapeType="1"/>
                </p:cNvSpPr>
                <p:nvPr/>
              </p:nvSpPr>
              <p:spPr bwMode="auto">
                <a:xfrm>
                  <a:off x="2349" y="1532"/>
                  <a:ext cx="435" cy="4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21545" name="Group 9"/>
                <p:cNvGrpSpPr>
                  <a:grpSpLocks/>
                </p:cNvGrpSpPr>
                <p:nvPr/>
              </p:nvGrpSpPr>
              <p:grpSpPr bwMode="auto">
                <a:xfrm>
                  <a:off x="2159" y="1440"/>
                  <a:ext cx="243" cy="184"/>
                  <a:chOff x="2159" y="1440"/>
                  <a:chExt cx="243" cy="184"/>
                </a:xfrm>
              </p:grpSpPr>
              <p:sp>
                <p:nvSpPr>
                  <p:cNvPr id="321546" name="Freeform 10"/>
                  <p:cNvSpPr>
                    <a:spLocks/>
                  </p:cNvSpPr>
                  <p:nvPr/>
                </p:nvSpPr>
                <p:spPr bwMode="auto">
                  <a:xfrm>
                    <a:off x="2159" y="1440"/>
                    <a:ext cx="190" cy="1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184"/>
                      </a:cxn>
                      <a:cxn ang="0">
                        <a:pos x="190" y="9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0" h="184">
                        <a:moveTo>
                          <a:pt x="0" y="0"/>
                        </a:moveTo>
                        <a:lnTo>
                          <a:pt x="0" y="184"/>
                        </a:lnTo>
                        <a:lnTo>
                          <a:pt x="190" y="9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1547" name="Freeform 11"/>
                  <p:cNvSpPr>
                    <a:spLocks/>
                  </p:cNvSpPr>
                  <p:nvPr/>
                </p:nvSpPr>
                <p:spPr bwMode="auto">
                  <a:xfrm>
                    <a:off x="2159" y="1440"/>
                    <a:ext cx="190" cy="1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184"/>
                      </a:cxn>
                      <a:cxn ang="0">
                        <a:pos x="190" y="9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0" h="184">
                        <a:moveTo>
                          <a:pt x="0" y="0"/>
                        </a:moveTo>
                        <a:lnTo>
                          <a:pt x="0" y="184"/>
                        </a:lnTo>
                        <a:lnTo>
                          <a:pt x="190" y="9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CECFF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1548" name="Freeform 12"/>
                  <p:cNvSpPr>
                    <a:spLocks/>
                  </p:cNvSpPr>
                  <p:nvPr/>
                </p:nvSpPr>
                <p:spPr bwMode="auto">
                  <a:xfrm>
                    <a:off x="2353" y="1506"/>
                    <a:ext cx="49" cy="48"/>
                  </a:xfrm>
                  <a:custGeom>
                    <a:avLst/>
                    <a:gdLst/>
                    <a:ahLst/>
                    <a:cxnLst>
                      <a:cxn ang="0">
                        <a:pos x="49" y="26"/>
                      </a:cxn>
                      <a:cxn ang="0">
                        <a:pos x="42" y="41"/>
                      </a:cxn>
                      <a:cxn ang="0">
                        <a:pos x="23" y="48"/>
                      </a:cxn>
                      <a:cxn ang="0">
                        <a:pos x="23" y="48"/>
                      </a:cxn>
                      <a:cxn ang="0">
                        <a:pos x="8" y="41"/>
                      </a:cxn>
                      <a:cxn ang="0">
                        <a:pos x="0" y="26"/>
                      </a:cxn>
                      <a:cxn ang="0">
                        <a:pos x="0" y="26"/>
                      </a:cxn>
                      <a:cxn ang="0">
                        <a:pos x="8" y="8"/>
                      </a:cxn>
                      <a:cxn ang="0">
                        <a:pos x="23" y="0"/>
                      </a:cxn>
                      <a:cxn ang="0">
                        <a:pos x="23" y="0"/>
                      </a:cxn>
                      <a:cxn ang="0">
                        <a:pos x="42" y="8"/>
                      </a:cxn>
                      <a:cxn ang="0">
                        <a:pos x="49" y="26"/>
                      </a:cxn>
                    </a:cxnLst>
                    <a:rect l="0" t="0" r="r" b="b"/>
                    <a:pathLst>
                      <a:path w="49" h="48">
                        <a:moveTo>
                          <a:pt x="49" y="26"/>
                        </a:moveTo>
                        <a:lnTo>
                          <a:pt x="42" y="41"/>
                        </a:lnTo>
                        <a:lnTo>
                          <a:pt x="23" y="48"/>
                        </a:lnTo>
                        <a:lnTo>
                          <a:pt x="23" y="48"/>
                        </a:lnTo>
                        <a:lnTo>
                          <a:pt x="8" y="41"/>
                        </a:lnTo>
                        <a:lnTo>
                          <a:pt x="0" y="26"/>
                        </a:lnTo>
                        <a:lnTo>
                          <a:pt x="0" y="26"/>
                        </a:lnTo>
                        <a:lnTo>
                          <a:pt x="8" y="8"/>
                        </a:lnTo>
                        <a:lnTo>
                          <a:pt x="23" y="0"/>
                        </a:lnTo>
                        <a:lnTo>
                          <a:pt x="23" y="0"/>
                        </a:lnTo>
                        <a:lnTo>
                          <a:pt x="42" y="8"/>
                        </a:lnTo>
                        <a:lnTo>
                          <a:pt x="49" y="2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1549" name="Freeform 13"/>
                  <p:cNvSpPr>
                    <a:spLocks/>
                  </p:cNvSpPr>
                  <p:nvPr/>
                </p:nvSpPr>
                <p:spPr bwMode="auto">
                  <a:xfrm>
                    <a:off x="2353" y="1506"/>
                    <a:ext cx="49" cy="48"/>
                  </a:xfrm>
                  <a:custGeom>
                    <a:avLst/>
                    <a:gdLst/>
                    <a:ahLst/>
                    <a:cxnLst>
                      <a:cxn ang="0">
                        <a:pos x="49" y="26"/>
                      </a:cxn>
                      <a:cxn ang="0">
                        <a:pos x="42" y="41"/>
                      </a:cxn>
                      <a:cxn ang="0">
                        <a:pos x="23" y="48"/>
                      </a:cxn>
                      <a:cxn ang="0">
                        <a:pos x="23" y="48"/>
                      </a:cxn>
                      <a:cxn ang="0">
                        <a:pos x="8" y="41"/>
                      </a:cxn>
                      <a:cxn ang="0">
                        <a:pos x="0" y="26"/>
                      </a:cxn>
                      <a:cxn ang="0">
                        <a:pos x="0" y="26"/>
                      </a:cxn>
                      <a:cxn ang="0">
                        <a:pos x="8" y="8"/>
                      </a:cxn>
                      <a:cxn ang="0">
                        <a:pos x="23" y="0"/>
                      </a:cxn>
                      <a:cxn ang="0">
                        <a:pos x="23" y="0"/>
                      </a:cxn>
                      <a:cxn ang="0">
                        <a:pos x="42" y="8"/>
                      </a:cxn>
                      <a:cxn ang="0">
                        <a:pos x="49" y="26"/>
                      </a:cxn>
                    </a:cxnLst>
                    <a:rect l="0" t="0" r="r" b="b"/>
                    <a:pathLst>
                      <a:path w="49" h="48">
                        <a:moveTo>
                          <a:pt x="49" y="26"/>
                        </a:moveTo>
                        <a:lnTo>
                          <a:pt x="42" y="41"/>
                        </a:lnTo>
                        <a:lnTo>
                          <a:pt x="23" y="48"/>
                        </a:lnTo>
                        <a:lnTo>
                          <a:pt x="23" y="48"/>
                        </a:lnTo>
                        <a:lnTo>
                          <a:pt x="8" y="41"/>
                        </a:lnTo>
                        <a:lnTo>
                          <a:pt x="0" y="26"/>
                        </a:lnTo>
                        <a:lnTo>
                          <a:pt x="0" y="26"/>
                        </a:lnTo>
                        <a:lnTo>
                          <a:pt x="8" y="8"/>
                        </a:lnTo>
                        <a:lnTo>
                          <a:pt x="23" y="0"/>
                        </a:lnTo>
                        <a:lnTo>
                          <a:pt x="23" y="0"/>
                        </a:lnTo>
                        <a:lnTo>
                          <a:pt x="42" y="8"/>
                        </a:lnTo>
                        <a:lnTo>
                          <a:pt x="49" y="26"/>
                        </a:lnTo>
                      </a:path>
                    </a:pathLst>
                  </a:custGeom>
                  <a:solidFill>
                    <a:srgbClr val="CCECFF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21550" name="Line 14"/>
                <p:cNvSpPr>
                  <a:spLocks noChangeShapeType="1"/>
                </p:cNvSpPr>
                <p:nvPr/>
              </p:nvSpPr>
              <p:spPr bwMode="auto">
                <a:xfrm>
                  <a:off x="2016" y="1536"/>
                  <a:ext cx="14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51" name="Freeform 15"/>
                <p:cNvSpPr>
                  <a:spLocks/>
                </p:cNvSpPr>
                <p:nvPr/>
              </p:nvSpPr>
              <p:spPr bwMode="auto">
                <a:xfrm>
                  <a:off x="1630" y="1403"/>
                  <a:ext cx="410" cy="27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0" y="0"/>
                    </a:cxn>
                    <a:cxn ang="0">
                      <a:pos x="190" y="0"/>
                    </a:cxn>
                    <a:cxn ang="0">
                      <a:pos x="227" y="3"/>
                    </a:cxn>
                    <a:cxn ang="0">
                      <a:pos x="262" y="11"/>
                    </a:cxn>
                    <a:cxn ang="0">
                      <a:pos x="292" y="22"/>
                    </a:cxn>
                    <a:cxn ang="0">
                      <a:pos x="322" y="40"/>
                    </a:cxn>
                    <a:cxn ang="0">
                      <a:pos x="372" y="81"/>
                    </a:cxn>
                    <a:cxn ang="0">
                      <a:pos x="410" y="140"/>
                    </a:cxn>
                    <a:cxn ang="0">
                      <a:pos x="410" y="140"/>
                    </a:cxn>
                    <a:cxn ang="0">
                      <a:pos x="372" y="195"/>
                    </a:cxn>
                    <a:cxn ang="0">
                      <a:pos x="322" y="240"/>
                    </a:cxn>
                    <a:cxn ang="0">
                      <a:pos x="292" y="254"/>
                    </a:cxn>
                    <a:cxn ang="0">
                      <a:pos x="262" y="266"/>
                    </a:cxn>
                    <a:cxn ang="0">
                      <a:pos x="227" y="273"/>
                    </a:cxn>
                    <a:cxn ang="0">
                      <a:pos x="190" y="277"/>
                    </a:cxn>
                    <a:cxn ang="0">
                      <a:pos x="19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22" y="247"/>
                    </a:cxn>
                    <a:cxn ang="0">
                      <a:pos x="38" y="214"/>
                    </a:cxn>
                    <a:cxn ang="0">
                      <a:pos x="45" y="177"/>
                    </a:cxn>
                    <a:cxn ang="0">
                      <a:pos x="49" y="140"/>
                    </a:cxn>
                    <a:cxn ang="0">
                      <a:pos x="49" y="140"/>
                    </a:cxn>
                    <a:cxn ang="0">
                      <a:pos x="45" y="99"/>
                    </a:cxn>
                    <a:cxn ang="0">
                      <a:pos x="38" y="66"/>
                    </a:cxn>
                    <a:cxn ang="0">
                      <a:pos x="22" y="33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10" h="277">
                      <a:moveTo>
                        <a:pt x="0" y="0"/>
                      </a:moveTo>
                      <a:lnTo>
                        <a:pt x="190" y="0"/>
                      </a:lnTo>
                      <a:lnTo>
                        <a:pt x="190" y="0"/>
                      </a:lnTo>
                      <a:lnTo>
                        <a:pt x="227" y="3"/>
                      </a:lnTo>
                      <a:lnTo>
                        <a:pt x="262" y="11"/>
                      </a:lnTo>
                      <a:lnTo>
                        <a:pt x="292" y="22"/>
                      </a:lnTo>
                      <a:lnTo>
                        <a:pt x="322" y="40"/>
                      </a:lnTo>
                      <a:lnTo>
                        <a:pt x="372" y="81"/>
                      </a:lnTo>
                      <a:lnTo>
                        <a:pt x="410" y="140"/>
                      </a:lnTo>
                      <a:lnTo>
                        <a:pt x="410" y="140"/>
                      </a:lnTo>
                      <a:lnTo>
                        <a:pt x="372" y="195"/>
                      </a:lnTo>
                      <a:lnTo>
                        <a:pt x="322" y="240"/>
                      </a:lnTo>
                      <a:lnTo>
                        <a:pt x="292" y="254"/>
                      </a:lnTo>
                      <a:lnTo>
                        <a:pt x="262" y="266"/>
                      </a:lnTo>
                      <a:lnTo>
                        <a:pt x="227" y="273"/>
                      </a:lnTo>
                      <a:lnTo>
                        <a:pt x="190" y="277"/>
                      </a:lnTo>
                      <a:lnTo>
                        <a:pt x="19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22" y="247"/>
                      </a:lnTo>
                      <a:lnTo>
                        <a:pt x="38" y="214"/>
                      </a:lnTo>
                      <a:lnTo>
                        <a:pt x="45" y="177"/>
                      </a:lnTo>
                      <a:lnTo>
                        <a:pt x="49" y="140"/>
                      </a:lnTo>
                      <a:lnTo>
                        <a:pt x="49" y="140"/>
                      </a:lnTo>
                      <a:lnTo>
                        <a:pt x="45" y="99"/>
                      </a:lnTo>
                      <a:lnTo>
                        <a:pt x="38" y="66"/>
                      </a:lnTo>
                      <a:lnTo>
                        <a:pt x="22" y="33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CCEC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21552" name="Group 16"/>
              <p:cNvGrpSpPr>
                <a:grpSpLocks/>
              </p:cNvGrpSpPr>
              <p:nvPr/>
            </p:nvGrpSpPr>
            <p:grpSpPr bwMode="auto">
              <a:xfrm flipV="1">
                <a:off x="1008" y="1920"/>
                <a:ext cx="1776" cy="288"/>
                <a:chOff x="1008" y="1392"/>
                <a:chExt cx="1776" cy="288"/>
              </a:xfrm>
            </p:grpSpPr>
            <p:sp>
              <p:nvSpPr>
                <p:cNvPr id="321553" name="Line 17"/>
                <p:cNvSpPr>
                  <a:spLocks noChangeShapeType="1"/>
                </p:cNvSpPr>
                <p:nvPr/>
              </p:nvSpPr>
              <p:spPr bwMode="auto">
                <a:xfrm>
                  <a:off x="1392" y="1632"/>
                  <a:ext cx="287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54" name="Line 18"/>
                <p:cNvSpPr>
                  <a:spLocks noChangeShapeType="1"/>
                </p:cNvSpPr>
                <p:nvPr/>
              </p:nvSpPr>
              <p:spPr bwMode="auto">
                <a:xfrm>
                  <a:off x="1008" y="1440"/>
                  <a:ext cx="671" cy="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55" name="Freeform 19"/>
                <p:cNvSpPr>
                  <a:spLocks/>
                </p:cNvSpPr>
                <p:nvPr/>
              </p:nvSpPr>
              <p:spPr bwMode="auto">
                <a:xfrm>
                  <a:off x="1630" y="1392"/>
                  <a:ext cx="410" cy="27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0" y="0"/>
                    </a:cxn>
                    <a:cxn ang="0">
                      <a:pos x="190" y="0"/>
                    </a:cxn>
                    <a:cxn ang="0">
                      <a:pos x="227" y="3"/>
                    </a:cxn>
                    <a:cxn ang="0">
                      <a:pos x="262" y="11"/>
                    </a:cxn>
                    <a:cxn ang="0">
                      <a:pos x="292" y="22"/>
                    </a:cxn>
                    <a:cxn ang="0">
                      <a:pos x="322" y="40"/>
                    </a:cxn>
                    <a:cxn ang="0">
                      <a:pos x="372" y="81"/>
                    </a:cxn>
                    <a:cxn ang="0">
                      <a:pos x="410" y="140"/>
                    </a:cxn>
                    <a:cxn ang="0">
                      <a:pos x="410" y="140"/>
                    </a:cxn>
                    <a:cxn ang="0">
                      <a:pos x="372" y="195"/>
                    </a:cxn>
                    <a:cxn ang="0">
                      <a:pos x="322" y="240"/>
                    </a:cxn>
                    <a:cxn ang="0">
                      <a:pos x="292" y="254"/>
                    </a:cxn>
                    <a:cxn ang="0">
                      <a:pos x="262" y="266"/>
                    </a:cxn>
                    <a:cxn ang="0">
                      <a:pos x="227" y="273"/>
                    </a:cxn>
                    <a:cxn ang="0">
                      <a:pos x="190" y="277"/>
                    </a:cxn>
                    <a:cxn ang="0">
                      <a:pos x="19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22" y="247"/>
                    </a:cxn>
                    <a:cxn ang="0">
                      <a:pos x="38" y="214"/>
                    </a:cxn>
                    <a:cxn ang="0">
                      <a:pos x="45" y="177"/>
                    </a:cxn>
                    <a:cxn ang="0">
                      <a:pos x="49" y="140"/>
                    </a:cxn>
                    <a:cxn ang="0">
                      <a:pos x="49" y="140"/>
                    </a:cxn>
                    <a:cxn ang="0">
                      <a:pos x="45" y="99"/>
                    </a:cxn>
                    <a:cxn ang="0">
                      <a:pos x="38" y="66"/>
                    </a:cxn>
                    <a:cxn ang="0">
                      <a:pos x="22" y="33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10" h="277">
                      <a:moveTo>
                        <a:pt x="0" y="0"/>
                      </a:moveTo>
                      <a:lnTo>
                        <a:pt x="190" y="0"/>
                      </a:lnTo>
                      <a:lnTo>
                        <a:pt x="190" y="0"/>
                      </a:lnTo>
                      <a:lnTo>
                        <a:pt x="227" y="3"/>
                      </a:lnTo>
                      <a:lnTo>
                        <a:pt x="262" y="11"/>
                      </a:lnTo>
                      <a:lnTo>
                        <a:pt x="292" y="22"/>
                      </a:lnTo>
                      <a:lnTo>
                        <a:pt x="322" y="40"/>
                      </a:lnTo>
                      <a:lnTo>
                        <a:pt x="372" y="81"/>
                      </a:lnTo>
                      <a:lnTo>
                        <a:pt x="410" y="140"/>
                      </a:lnTo>
                      <a:lnTo>
                        <a:pt x="410" y="140"/>
                      </a:lnTo>
                      <a:lnTo>
                        <a:pt x="372" y="195"/>
                      </a:lnTo>
                      <a:lnTo>
                        <a:pt x="322" y="240"/>
                      </a:lnTo>
                      <a:lnTo>
                        <a:pt x="292" y="254"/>
                      </a:lnTo>
                      <a:lnTo>
                        <a:pt x="262" y="266"/>
                      </a:lnTo>
                      <a:lnTo>
                        <a:pt x="227" y="273"/>
                      </a:lnTo>
                      <a:lnTo>
                        <a:pt x="190" y="277"/>
                      </a:lnTo>
                      <a:lnTo>
                        <a:pt x="19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22" y="247"/>
                      </a:lnTo>
                      <a:lnTo>
                        <a:pt x="38" y="214"/>
                      </a:lnTo>
                      <a:lnTo>
                        <a:pt x="45" y="177"/>
                      </a:lnTo>
                      <a:lnTo>
                        <a:pt x="49" y="140"/>
                      </a:lnTo>
                      <a:lnTo>
                        <a:pt x="49" y="140"/>
                      </a:lnTo>
                      <a:lnTo>
                        <a:pt x="45" y="99"/>
                      </a:lnTo>
                      <a:lnTo>
                        <a:pt x="38" y="66"/>
                      </a:lnTo>
                      <a:lnTo>
                        <a:pt x="22" y="33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56" name="Line 20"/>
                <p:cNvSpPr>
                  <a:spLocks noChangeShapeType="1"/>
                </p:cNvSpPr>
                <p:nvPr/>
              </p:nvSpPr>
              <p:spPr bwMode="auto">
                <a:xfrm>
                  <a:off x="2349" y="1532"/>
                  <a:ext cx="435" cy="4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21557" name="Group 21"/>
                <p:cNvGrpSpPr>
                  <a:grpSpLocks/>
                </p:cNvGrpSpPr>
                <p:nvPr/>
              </p:nvGrpSpPr>
              <p:grpSpPr bwMode="auto">
                <a:xfrm>
                  <a:off x="2159" y="1440"/>
                  <a:ext cx="243" cy="184"/>
                  <a:chOff x="2159" y="1440"/>
                  <a:chExt cx="243" cy="184"/>
                </a:xfrm>
              </p:grpSpPr>
              <p:sp>
                <p:nvSpPr>
                  <p:cNvPr id="321558" name="Freeform 22"/>
                  <p:cNvSpPr>
                    <a:spLocks/>
                  </p:cNvSpPr>
                  <p:nvPr/>
                </p:nvSpPr>
                <p:spPr bwMode="auto">
                  <a:xfrm>
                    <a:off x="2159" y="1440"/>
                    <a:ext cx="190" cy="1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184"/>
                      </a:cxn>
                      <a:cxn ang="0">
                        <a:pos x="190" y="9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0" h="184">
                        <a:moveTo>
                          <a:pt x="0" y="0"/>
                        </a:moveTo>
                        <a:lnTo>
                          <a:pt x="0" y="184"/>
                        </a:lnTo>
                        <a:lnTo>
                          <a:pt x="190" y="9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1559" name="Freeform 23"/>
                  <p:cNvSpPr>
                    <a:spLocks/>
                  </p:cNvSpPr>
                  <p:nvPr/>
                </p:nvSpPr>
                <p:spPr bwMode="auto">
                  <a:xfrm>
                    <a:off x="2159" y="1440"/>
                    <a:ext cx="190" cy="1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184"/>
                      </a:cxn>
                      <a:cxn ang="0">
                        <a:pos x="190" y="9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0" h="184">
                        <a:moveTo>
                          <a:pt x="0" y="0"/>
                        </a:moveTo>
                        <a:lnTo>
                          <a:pt x="0" y="184"/>
                        </a:lnTo>
                        <a:lnTo>
                          <a:pt x="190" y="9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CECFF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1560" name="Freeform 24"/>
                  <p:cNvSpPr>
                    <a:spLocks/>
                  </p:cNvSpPr>
                  <p:nvPr/>
                </p:nvSpPr>
                <p:spPr bwMode="auto">
                  <a:xfrm>
                    <a:off x="2353" y="1506"/>
                    <a:ext cx="49" cy="48"/>
                  </a:xfrm>
                  <a:custGeom>
                    <a:avLst/>
                    <a:gdLst/>
                    <a:ahLst/>
                    <a:cxnLst>
                      <a:cxn ang="0">
                        <a:pos x="49" y="26"/>
                      </a:cxn>
                      <a:cxn ang="0">
                        <a:pos x="42" y="41"/>
                      </a:cxn>
                      <a:cxn ang="0">
                        <a:pos x="23" y="48"/>
                      </a:cxn>
                      <a:cxn ang="0">
                        <a:pos x="23" y="48"/>
                      </a:cxn>
                      <a:cxn ang="0">
                        <a:pos x="8" y="41"/>
                      </a:cxn>
                      <a:cxn ang="0">
                        <a:pos x="0" y="26"/>
                      </a:cxn>
                      <a:cxn ang="0">
                        <a:pos x="0" y="26"/>
                      </a:cxn>
                      <a:cxn ang="0">
                        <a:pos x="8" y="8"/>
                      </a:cxn>
                      <a:cxn ang="0">
                        <a:pos x="23" y="0"/>
                      </a:cxn>
                      <a:cxn ang="0">
                        <a:pos x="23" y="0"/>
                      </a:cxn>
                      <a:cxn ang="0">
                        <a:pos x="42" y="8"/>
                      </a:cxn>
                      <a:cxn ang="0">
                        <a:pos x="49" y="26"/>
                      </a:cxn>
                    </a:cxnLst>
                    <a:rect l="0" t="0" r="r" b="b"/>
                    <a:pathLst>
                      <a:path w="49" h="48">
                        <a:moveTo>
                          <a:pt x="49" y="26"/>
                        </a:moveTo>
                        <a:lnTo>
                          <a:pt x="42" y="41"/>
                        </a:lnTo>
                        <a:lnTo>
                          <a:pt x="23" y="48"/>
                        </a:lnTo>
                        <a:lnTo>
                          <a:pt x="23" y="48"/>
                        </a:lnTo>
                        <a:lnTo>
                          <a:pt x="8" y="41"/>
                        </a:lnTo>
                        <a:lnTo>
                          <a:pt x="0" y="26"/>
                        </a:lnTo>
                        <a:lnTo>
                          <a:pt x="0" y="26"/>
                        </a:lnTo>
                        <a:lnTo>
                          <a:pt x="8" y="8"/>
                        </a:lnTo>
                        <a:lnTo>
                          <a:pt x="23" y="0"/>
                        </a:lnTo>
                        <a:lnTo>
                          <a:pt x="23" y="0"/>
                        </a:lnTo>
                        <a:lnTo>
                          <a:pt x="42" y="8"/>
                        </a:lnTo>
                        <a:lnTo>
                          <a:pt x="49" y="2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1561" name="Freeform 25"/>
                  <p:cNvSpPr>
                    <a:spLocks/>
                  </p:cNvSpPr>
                  <p:nvPr/>
                </p:nvSpPr>
                <p:spPr bwMode="auto">
                  <a:xfrm>
                    <a:off x="2353" y="1506"/>
                    <a:ext cx="49" cy="48"/>
                  </a:xfrm>
                  <a:custGeom>
                    <a:avLst/>
                    <a:gdLst/>
                    <a:ahLst/>
                    <a:cxnLst>
                      <a:cxn ang="0">
                        <a:pos x="49" y="26"/>
                      </a:cxn>
                      <a:cxn ang="0">
                        <a:pos x="42" y="41"/>
                      </a:cxn>
                      <a:cxn ang="0">
                        <a:pos x="23" y="48"/>
                      </a:cxn>
                      <a:cxn ang="0">
                        <a:pos x="23" y="48"/>
                      </a:cxn>
                      <a:cxn ang="0">
                        <a:pos x="8" y="41"/>
                      </a:cxn>
                      <a:cxn ang="0">
                        <a:pos x="0" y="26"/>
                      </a:cxn>
                      <a:cxn ang="0">
                        <a:pos x="0" y="26"/>
                      </a:cxn>
                      <a:cxn ang="0">
                        <a:pos x="8" y="8"/>
                      </a:cxn>
                      <a:cxn ang="0">
                        <a:pos x="23" y="0"/>
                      </a:cxn>
                      <a:cxn ang="0">
                        <a:pos x="23" y="0"/>
                      </a:cxn>
                      <a:cxn ang="0">
                        <a:pos x="42" y="8"/>
                      </a:cxn>
                      <a:cxn ang="0">
                        <a:pos x="49" y="26"/>
                      </a:cxn>
                    </a:cxnLst>
                    <a:rect l="0" t="0" r="r" b="b"/>
                    <a:pathLst>
                      <a:path w="49" h="48">
                        <a:moveTo>
                          <a:pt x="49" y="26"/>
                        </a:moveTo>
                        <a:lnTo>
                          <a:pt x="42" y="41"/>
                        </a:lnTo>
                        <a:lnTo>
                          <a:pt x="23" y="48"/>
                        </a:lnTo>
                        <a:lnTo>
                          <a:pt x="23" y="48"/>
                        </a:lnTo>
                        <a:lnTo>
                          <a:pt x="8" y="41"/>
                        </a:lnTo>
                        <a:lnTo>
                          <a:pt x="0" y="26"/>
                        </a:lnTo>
                        <a:lnTo>
                          <a:pt x="0" y="26"/>
                        </a:lnTo>
                        <a:lnTo>
                          <a:pt x="8" y="8"/>
                        </a:lnTo>
                        <a:lnTo>
                          <a:pt x="23" y="0"/>
                        </a:lnTo>
                        <a:lnTo>
                          <a:pt x="23" y="0"/>
                        </a:lnTo>
                        <a:lnTo>
                          <a:pt x="42" y="8"/>
                        </a:lnTo>
                        <a:lnTo>
                          <a:pt x="49" y="26"/>
                        </a:lnTo>
                      </a:path>
                    </a:pathLst>
                  </a:custGeom>
                  <a:solidFill>
                    <a:srgbClr val="CCECFF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21562" name="Line 26"/>
                <p:cNvSpPr>
                  <a:spLocks noChangeShapeType="1"/>
                </p:cNvSpPr>
                <p:nvPr/>
              </p:nvSpPr>
              <p:spPr bwMode="auto">
                <a:xfrm>
                  <a:off x="2016" y="1536"/>
                  <a:ext cx="14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63" name="Freeform 27"/>
                <p:cNvSpPr>
                  <a:spLocks/>
                </p:cNvSpPr>
                <p:nvPr/>
              </p:nvSpPr>
              <p:spPr bwMode="auto">
                <a:xfrm>
                  <a:off x="1630" y="1403"/>
                  <a:ext cx="410" cy="27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0" y="0"/>
                    </a:cxn>
                    <a:cxn ang="0">
                      <a:pos x="190" y="0"/>
                    </a:cxn>
                    <a:cxn ang="0">
                      <a:pos x="227" y="3"/>
                    </a:cxn>
                    <a:cxn ang="0">
                      <a:pos x="262" y="11"/>
                    </a:cxn>
                    <a:cxn ang="0">
                      <a:pos x="292" y="22"/>
                    </a:cxn>
                    <a:cxn ang="0">
                      <a:pos x="322" y="40"/>
                    </a:cxn>
                    <a:cxn ang="0">
                      <a:pos x="372" y="81"/>
                    </a:cxn>
                    <a:cxn ang="0">
                      <a:pos x="410" y="140"/>
                    </a:cxn>
                    <a:cxn ang="0">
                      <a:pos x="410" y="140"/>
                    </a:cxn>
                    <a:cxn ang="0">
                      <a:pos x="372" y="195"/>
                    </a:cxn>
                    <a:cxn ang="0">
                      <a:pos x="322" y="240"/>
                    </a:cxn>
                    <a:cxn ang="0">
                      <a:pos x="292" y="254"/>
                    </a:cxn>
                    <a:cxn ang="0">
                      <a:pos x="262" y="266"/>
                    </a:cxn>
                    <a:cxn ang="0">
                      <a:pos x="227" y="273"/>
                    </a:cxn>
                    <a:cxn ang="0">
                      <a:pos x="190" y="277"/>
                    </a:cxn>
                    <a:cxn ang="0">
                      <a:pos x="19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22" y="247"/>
                    </a:cxn>
                    <a:cxn ang="0">
                      <a:pos x="38" y="214"/>
                    </a:cxn>
                    <a:cxn ang="0">
                      <a:pos x="45" y="177"/>
                    </a:cxn>
                    <a:cxn ang="0">
                      <a:pos x="49" y="140"/>
                    </a:cxn>
                    <a:cxn ang="0">
                      <a:pos x="49" y="140"/>
                    </a:cxn>
                    <a:cxn ang="0">
                      <a:pos x="45" y="99"/>
                    </a:cxn>
                    <a:cxn ang="0">
                      <a:pos x="38" y="66"/>
                    </a:cxn>
                    <a:cxn ang="0">
                      <a:pos x="22" y="33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10" h="277">
                      <a:moveTo>
                        <a:pt x="0" y="0"/>
                      </a:moveTo>
                      <a:lnTo>
                        <a:pt x="190" y="0"/>
                      </a:lnTo>
                      <a:lnTo>
                        <a:pt x="190" y="0"/>
                      </a:lnTo>
                      <a:lnTo>
                        <a:pt x="227" y="3"/>
                      </a:lnTo>
                      <a:lnTo>
                        <a:pt x="262" y="11"/>
                      </a:lnTo>
                      <a:lnTo>
                        <a:pt x="292" y="22"/>
                      </a:lnTo>
                      <a:lnTo>
                        <a:pt x="322" y="40"/>
                      </a:lnTo>
                      <a:lnTo>
                        <a:pt x="372" y="81"/>
                      </a:lnTo>
                      <a:lnTo>
                        <a:pt x="410" y="140"/>
                      </a:lnTo>
                      <a:lnTo>
                        <a:pt x="410" y="140"/>
                      </a:lnTo>
                      <a:lnTo>
                        <a:pt x="372" y="195"/>
                      </a:lnTo>
                      <a:lnTo>
                        <a:pt x="322" y="240"/>
                      </a:lnTo>
                      <a:lnTo>
                        <a:pt x="292" y="254"/>
                      </a:lnTo>
                      <a:lnTo>
                        <a:pt x="262" y="266"/>
                      </a:lnTo>
                      <a:lnTo>
                        <a:pt x="227" y="273"/>
                      </a:lnTo>
                      <a:lnTo>
                        <a:pt x="190" y="277"/>
                      </a:lnTo>
                      <a:lnTo>
                        <a:pt x="19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22" y="247"/>
                      </a:lnTo>
                      <a:lnTo>
                        <a:pt x="38" y="214"/>
                      </a:lnTo>
                      <a:lnTo>
                        <a:pt x="45" y="177"/>
                      </a:lnTo>
                      <a:lnTo>
                        <a:pt x="49" y="140"/>
                      </a:lnTo>
                      <a:lnTo>
                        <a:pt x="49" y="140"/>
                      </a:lnTo>
                      <a:lnTo>
                        <a:pt x="45" y="99"/>
                      </a:lnTo>
                      <a:lnTo>
                        <a:pt x="38" y="66"/>
                      </a:lnTo>
                      <a:lnTo>
                        <a:pt x="22" y="33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CCEC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1564" name="Freeform 28"/>
              <p:cNvSpPr>
                <a:spLocks/>
              </p:cNvSpPr>
              <p:nvPr/>
            </p:nvSpPr>
            <p:spPr bwMode="auto">
              <a:xfrm>
                <a:off x="1392" y="1632"/>
                <a:ext cx="1152" cy="4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6"/>
                  </a:cxn>
                  <a:cxn ang="0">
                    <a:pos x="1152" y="336"/>
                  </a:cxn>
                  <a:cxn ang="0">
                    <a:pos x="1152" y="432"/>
                  </a:cxn>
                </a:cxnLst>
                <a:rect l="0" t="0" r="r" b="b"/>
                <a:pathLst>
                  <a:path w="1152" h="432">
                    <a:moveTo>
                      <a:pt x="0" y="0"/>
                    </a:moveTo>
                    <a:lnTo>
                      <a:pt x="0" y="96"/>
                    </a:lnTo>
                    <a:lnTo>
                      <a:pt x="1152" y="336"/>
                    </a:lnTo>
                    <a:lnTo>
                      <a:pt x="1152" y="432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1565" name="Freeform 29"/>
              <p:cNvSpPr>
                <a:spLocks/>
              </p:cNvSpPr>
              <p:nvPr/>
            </p:nvSpPr>
            <p:spPr bwMode="auto">
              <a:xfrm flipV="1">
                <a:off x="1392" y="1536"/>
                <a:ext cx="1152" cy="4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6"/>
                  </a:cxn>
                  <a:cxn ang="0">
                    <a:pos x="1152" y="336"/>
                  </a:cxn>
                  <a:cxn ang="0">
                    <a:pos x="1152" y="432"/>
                  </a:cxn>
                </a:cxnLst>
                <a:rect l="0" t="0" r="r" b="b"/>
                <a:pathLst>
                  <a:path w="1152" h="432">
                    <a:moveTo>
                      <a:pt x="0" y="0"/>
                    </a:moveTo>
                    <a:lnTo>
                      <a:pt x="0" y="96"/>
                    </a:lnTo>
                    <a:lnTo>
                      <a:pt x="1152" y="336"/>
                    </a:lnTo>
                    <a:lnTo>
                      <a:pt x="1152" y="432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1566" name="Text Box 30"/>
              <p:cNvSpPr txBox="1">
                <a:spLocks noChangeArrowheads="1"/>
              </p:cNvSpPr>
              <p:nvPr/>
            </p:nvSpPr>
            <p:spPr bwMode="auto">
              <a:xfrm>
                <a:off x="2832" y="1418"/>
                <a:ext cx="28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l"/>
                <a:r>
                  <a:rPr lang="en-US"/>
                  <a:t>Q+</a:t>
                </a:r>
              </a:p>
            </p:txBody>
          </p:sp>
          <p:sp>
            <p:nvSpPr>
              <p:cNvPr id="321567" name="Text Box 31"/>
              <p:cNvSpPr txBox="1">
                <a:spLocks noChangeArrowheads="1"/>
              </p:cNvSpPr>
              <p:nvPr/>
            </p:nvSpPr>
            <p:spPr bwMode="auto">
              <a:xfrm>
                <a:off x="2832" y="1946"/>
                <a:ext cx="28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l"/>
                <a:r>
                  <a:rPr lang="en-US"/>
                  <a:t>Q–</a:t>
                </a:r>
              </a:p>
            </p:txBody>
          </p:sp>
          <p:sp>
            <p:nvSpPr>
              <p:cNvPr id="321568" name="Text Box 32"/>
              <p:cNvSpPr txBox="1">
                <a:spLocks noChangeArrowheads="1"/>
              </p:cNvSpPr>
              <p:nvPr/>
            </p:nvSpPr>
            <p:spPr bwMode="auto">
              <a:xfrm>
                <a:off x="720" y="1322"/>
                <a:ext cx="28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r"/>
                <a:r>
                  <a:rPr lang="en-US"/>
                  <a:t>R</a:t>
                </a:r>
              </a:p>
            </p:txBody>
          </p:sp>
          <p:sp>
            <p:nvSpPr>
              <p:cNvPr id="321569" name="Text Box 33"/>
              <p:cNvSpPr txBox="1">
                <a:spLocks noChangeArrowheads="1"/>
              </p:cNvSpPr>
              <p:nvPr/>
            </p:nvSpPr>
            <p:spPr bwMode="auto">
              <a:xfrm>
                <a:off x="720" y="2042"/>
                <a:ext cx="28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r"/>
                <a:r>
                  <a:rPr lang="en-US"/>
                  <a:t>S</a:t>
                </a:r>
              </a:p>
            </p:txBody>
          </p:sp>
        </p:grpSp>
        <p:sp>
          <p:nvSpPr>
            <p:cNvPr id="321570" name="Text Box 34"/>
            <p:cNvSpPr txBox="1">
              <a:spLocks noChangeArrowheads="1"/>
            </p:cNvSpPr>
            <p:nvPr/>
          </p:nvSpPr>
          <p:spPr bwMode="auto">
            <a:xfrm>
              <a:off x="6019800" y="1295400"/>
              <a:ext cx="1158875" cy="3397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R-S Latch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98450" y="4114800"/>
            <a:ext cx="2667000" cy="1567180"/>
            <a:chOff x="298450" y="4114800"/>
            <a:chExt cx="2667000" cy="156718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8450" y="4641850"/>
              <a:ext cx="2667000" cy="1040130"/>
            </a:xfrm>
            <a:prstGeom prst="rect">
              <a:avLst/>
            </a:prstGeom>
          </p:spPr>
        </p:pic>
        <p:sp>
          <p:nvSpPr>
            <p:cNvPr id="321573" name="Text Box 37"/>
            <p:cNvSpPr txBox="1">
              <a:spLocks noChangeArrowheads="1"/>
            </p:cNvSpPr>
            <p:nvPr/>
          </p:nvSpPr>
          <p:spPr bwMode="auto">
            <a:xfrm>
              <a:off x="381000" y="4114800"/>
              <a:ext cx="1133475" cy="3397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Resetting</a:t>
              </a:r>
            </a:p>
          </p:txBody>
        </p:sp>
        <p:sp>
          <p:nvSpPr>
            <p:cNvPr id="321574" name="Text Box 38"/>
            <p:cNvSpPr txBox="1">
              <a:spLocks noChangeArrowheads="1"/>
            </p:cNvSpPr>
            <p:nvPr/>
          </p:nvSpPr>
          <p:spPr bwMode="auto">
            <a:xfrm>
              <a:off x="609600" y="4460875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21575" name="Text Box 39"/>
            <p:cNvSpPr txBox="1">
              <a:spLocks noChangeArrowheads="1"/>
            </p:cNvSpPr>
            <p:nvPr/>
          </p:nvSpPr>
          <p:spPr bwMode="auto">
            <a:xfrm>
              <a:off x="609600" y="5222875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1576" name="Text Box 40"/>
            <p:cNvSpPr txBox="1">
              <a:spLocks noChangeArrowheads="1"/>
            </p:cNvSpPr>
            <p:nvPr/>
          </p:nvSpPr>
          <p:spPr bwMode="auto">
            <a:xfrm>
              <a:off x="1600200" y="44958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21577" name="Text Box 41"/>
            <p:cNvSpPr txBox="1">
              <a:spLocks noChangeArrowheads="1"/>
            </p:cNvSpPr>
            <p:nvPr/>
          </p:nvSpPr>
          <p:spPr bwMode="auto">
            <a:xfrm>
              <a:off x="2286000" y="45720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1578" name="Text Box 42"/>
            <p:cNvSpPr txBox="1">
              <a:spLocks noChangeArrowheads="1"/>
            </p:cNvSpPr>
            <p:nvPr/>
          </p:nvSpPr>
          <p:spPr bwMode="auto">
            <a:xfrm>
              <a:off x="1600200" y="51816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1579" name="Text Box 43"/>
            <p:cNvSpPr txBox="1">
              <a:spLocks noChangeArrowheads="1"/>
            </p:cNvSpPr>
            <p:nvPr/>
          </p:nvSpPr>
          <p:spPr bwMode="auto">
            <a:xfrm>
              <a:off x="2286000" y="5146675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346450" y="4114800"/>
            <a:ext cx="2667000" cy="1567180"/>
            <a:chOff x="3346450" y="4114800"/>
            <a:chExt cx="2667000" cy="1567180"/>
          </a:xfrm>
        </p:grpSpPr>
        <p:pic>
          <p:nvPicPr>
            <p:cNvPr id="88" name="Picture 8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46450" y="4641850"/>
              <a:ext cx="2667000" cy="1040130"/>
            </a:xfrm>
            <a:prstGeom prst="rect">
              <a:avLst/>
            </a:prstGeom>
          </p:spPr>
        </p:pic>
        <p:sp>
          <p:nvSpPr>
            <p:cNvPr id="321582" name="Text Box 46"/>
            <p:cNvSpPr txBox="1">
              <a:spLocks noChangeArrowheads="1"/>
            </p:cNvSpPr>
            <p:nvPr/>
          </p:nvSpPr>
          <p:spPr bwMode="auto">
            <a:xfrm>
              <a:off x="3438525" y="4114800"/>
              <a:ext cx="866775" cy="3397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dirty="0"/>
                <a:t>Setting</a:t>
              </a:r>
            </a:p>
          </p:txBody>
        </p:sp>
        <p:sp>
          <p:nvSpPr>
            <p:cNvPr id="321583" name="Text Box 47"/>
            <p:cNvSpPr txBox="1">
              <a:spLocks noChangeArrowheads="1"/>
            </p:cNvSpPr>
            <p:nvPr/>
          </p:nvSpPr>
          <p:spPr bwMode="auto">
            <a:xfrm>
              <a:off x="3657600" y="4460875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1584" name="Text Box 48"/>
            <p:cNvSpPr txBox="1">
              <a:spLocks noChangeArrowheads="1"/>
            </p:cNvSpPr>
            <p:nvPr/>
          </p:nvSpPr>
          <p:spPr bwMode="auto">
            <a:xfrm>
              <a:off x="3657600" y="5222875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21585" name="Text Box 49"/>
            <p:cNvSpPr txBox="1">
              <a:spLocks noChangeArrowheads="1"/>
            </p:cNvSpPr>
            <p:nvPr/>
          </p:nvSpPr>
          <p:spPr bwMode="auto">
            <a:xfrm>
              <a:off x="4648200" y="44958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1586" name="Text Box 50"/>
            <p:cNvSpPr txBox="1">
              <a:spLocks noChangeArrowheads="1"/>
            </p:cNvSpPr>
            <p:nvPr/>
          </p:nvSpPr>
          <p:spPr bwMode="auto">
            <a:xfrm>
              <a:off x="5334000" y="45720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21587" name="Text Box 51"/>
            <p:cNvSpPr txBox="1">
              <a:spLocks noChangeArrowheads="1"/>
            </p:cNvSpPr>
            <p:nvPr/>
          </p:nvSpPr>
          <p:spPr bwMode="auto">
            <a:xfrm>
              <a:off x="4648200" y="51816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21588" name="Text Box 52"/>
            <p:cNvSpPr txBox="1">
              <a:spLocks noChangeArrowheads="1"/>
            </p:cNvSpPr>
            <p:nvPr/>
          </p:nvSpPr>
          <p:spPr bwMode="auto">
            <a:xfrm>
              <a:off x="5334000" y="5146675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394450" y="4114800"/>
            <a:ext cx="2667000" cy="1567180"/>
            <a:chOff x="6394450" y="4114800"/>
            <a:chExt cx="2667000" cy="1567180"/>
          </a:xfrm>
        </p:grpSpPr>
        <p:pic>
          <p:nvPicPr>
            <p:cNvPr id="89" name="Picture 8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94450" y="4641850"/>
              <a:ext cx="2667000" cy="1040130"/>
            </a:xfrm>
            <a:prstGeom prst="rect">
              <a:avLst/>
            </a:prstGeom>
          </p:spPr>
        </p:pic>
        <p:sp>
          <p:nvSpPr>
            <p:cNvPr id="321591" name="Text Box 55"/>
            <p:cNvSpPr txBox="1">
              <a:spLocks noChangeArrowheads="1"/>
            </p:cNvSpPr>
            <p:nvPr/>
          </p:nvSpPr>
          <p:spPr bwMode="auto">
            <a:xfrm>
              <a:off x="6496050" y="4114800"/>
              <a:ext cx="892175" cy="3397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Storing</a:t>
              </a:r>
            </a:p>
          </p:txBody>
        </p:sp>
        <p:sp>
          <p:nvSpPr>
            <p:cNvPr id="321592" name="Text Box 56"/>
            <p:cNvSpPr txBox="1">
              <a:spLocks noChangeArrowheads="1"/>
            </p:cNvSpPr>
            <p:nvPr/>
          </p:nvSpPr>
          <p:spPr bwMode="auto">
            <a:xfrm>
              <a:off x="6705600" y="4460875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1593" name="Text Box 57"/>
            <p:cNvSpPr txBox="1">
              <a:spLocks noChangeArrowheads="1"/>
            </p:cNvSpPr>
            <p:nvPr/>
          </p:nvSpPr>
          <p:spPr bwMode="auto">
            <a:xfrm>
              <a:off x="6705600" y="5222875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1594" name="Text Box 58"/>
            <p:cNvSpPr txBox="1">
              <a:spLocks noChangeArrowheads="1"/>
            </p:cNvSpPr>
            <p:nvPr/>
          </p:nvSpPr>
          <p:spPr bwMode="auto">
            <a:xfrm>
              <a:off x="7696200" y="44958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!q</a:t>
              </a:r>
            </a:p>
          </p:txBody>
        </p:sp>
        <p:sp>
          <p:nvSpPr>
            <p:cNvPr id="321595" name="Text Box 59"/>
            <p:cNvSpPr txBox="1">
              <a:spLocks noChangeArrowheads="1"/>
            </p:cNvSpPr>
            <p:nvPr/>
          </p:nvSpPr>
          <p:spPr bwMode="auto">
            <a:xfrm>
              <a:off x="8382000" y="45720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</a:t>
              </a:r>
            </a:p>
          </p:txBody>
        </p:sp>
        <p:sp>
          <p:nvSpPr>
            <p:cNvPr id="321596" name="Text Box 60"/>
            <p:cNvSpPr txBox="1">
              <a:spLocks noChangeArrowheads="1"/>
            </p:cNvSpPr>
            <p:nvPr/>
          </p:nvSpPr>
          <p:spPr bwMode="auto">
            <a:xfrm>
              <a:off x="7696200" y="51816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</a:t>
              </a:r>
            </a:p>
          </p:txBody>
        </p:sp>
        <p:sp>
          <p:nvSpPr>
            <p:cNvPr id="321597" name="Text Box 61"/>
            <p:cNvSpPr txBox="1">
              <a:spLocks noChangeArrowheads="1"/>
            </p:cNvSpPr>
            <p:nvPr/>
          </p:nvSpPr>
          <p:spPr bwMode="auto">
            <a:xfrm>
              <a:off x="8382000" y="5146675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!q</a:t>
              </a:r>
            </a:p>
          </p:txBody>
        </p:sp>
      </p:grpSp>
      <p:grpSp>
        <p:nvGrpSpPr>
          <p:cNvPr id="321621" name="Group 85"/>
          <p:cNvGrpSpPr>
            <a:grpSpLocks/>
          </p:cNvGrpSpPr>
          <p:nvPr/>
        </p:nvGrpSpPr>
        <p:grpSpPr bwMode="auto">
          <a:xfrm>
            <a:off x="1981200" y="1066800"/>
            <a:ext cx="1939925" cy="2370138"/>
            <a:chOff x="3870" y="672"/>
            <a:chExt cx="1222" cy="1493"/>
          </a:xfrm>
        </p:grpSpPr>
        <p:sp>
          <p:nvSpPr>
            <p:cNvPr id="321618" name="Text Box 82"/>
            <p:cNvSpPr txBox="1">
              <a:spLocks noChangeArrowheads="1"/>
            </p:cNvSpPr>
            <p:nvPr/>
          </p:nvSpPr>
          <p:spPr bwMode="auto">
            <a:xfrm>
              <a:off x="3870" y="672"/>
              <a:ext cx="121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Bistable Element</a:t>
              </a:r>
            </a:p>
          </p:txBody>
        </p:sp>
        <p:grpSp>
          <p:nvGrpSpPr>
            <p:cNvPr id="321620" name="Group 84"/>
            <p:cNvGrpSpPr>
              <a:grpSpLocks/>
            </p:cNvGrpSpPr>
            <p:nvPr/>
          </p:nvGrpSpPr>
          <p:grpSpPr bwMode="auto">
            <a:xfrm>
              <a:off x="3988" y="1056"/>
              <a:ext cx="1104" cy="1109"/>
              <a:chOff x="3988" y="1056"/>
              <a:chExt cx="1104" cy="1109"/>
            </a:xfrm>
          </p:grpSpPr>
          <p:sp>
            <p:nvSpPr>
              <p:cNvPr id="321598" name="Line 62"/>
              <p:cNvSpPr>
                <a:spLocks noChangeShapeType="1"/>
              </p:cNvSpPr>
              <p:nvPr/>
            </p:nvSpPr>
            <p:spPr bwMode="auto">
              <a:xfrm>
                <a:off x="4321" y="1244"/>
                <a:ext cx="435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21599" name="Group 63"/>
              <p:cNvGrpSpPr>
                <a:grpSpLocks/>
              </p:cNvGrpSpPr>
              <p:nvPr/>
            </p:nvGrpSpPr>
            <p:grpSpPr bwMode="auto">
              <a:xfrm>
                <a:off x="4131" y="1152"/>
                <a:ext cx="243" cy="184"/>
                <a:chOff x="2159" y="1440"/>
                <a:chExt cx="243" cy="184"/>
              </a:xfrm>
            </p:grpSpPr>
            <p:sp>
              <p:nvSpPr>
                <p:cNvPr id="321600" name="Freeform 64"/>
                <p:cNvSpPr>
                  <a:spLocks/>
                </p:cNvSpPr>
                <p:nvPr/>
              </p:nvSpPr>
              <p:spPr bwMode="auto">
                <a:xfrm>
                  <a:off x="2159" y="1440"/>
                  <a:ext cx="190" cy="18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84"/>
                    </a:cxn>
                    <a:cxn ang="0">
                      <a:pos x="190" y="9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0" h="184">
                      <a:moveTo>
                        <a:pt x="0" y="0"/>
                      </a:moveTo>
                      <a:lnTo>
                        <a:pt x="0" y="184"/>
                      </a:lnTo>
                      <a:lnTo>
                        <a:pt x="190" y="9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01" name="Freeform 65"/>
                <p:cNvSpPr>
                  <a:spLocks/>
                </p:cNvSpPr>
                <p:nvPr/>
              </p:nvSpPr>
              <p:spPr bwMode="auto">
                <a:xfrm>
                  <a:off x="2159" y="1440"/>
                  <a:ext cx="190" cy="18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84"/>
                    </a:cxn>
                    <a:cxn ang="0">
                      <a:pos x="190" y="9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0" h="184">
                      <a:moveTo>
                        <a:pt x="0" y="0"/>
                      </a:moveTo>
                      <a:lnTo>
                        <a:pt x="0" y="184"/>
                      </a:lnTo>
                      <a:lnTo>
                        <a:pt x="190" y="9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CCEC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02" name="Freeform 66"/>
                <p:cNvSpPr>
                  <a:spLocks/>
                </p:cNvSpPr>
                <p:nvPr/>
              </p:nvSpPr>
              <p:spPr bwMode="auto">
                <a:xfrm>
                  <a:off x="2353" y="1506"/>
                  <a:ext cx="49" cy="48"/>
                </a:xfrm>
                <a:custGeom>
                  <a:avLst/>
                  <a:gdLst/>
                  <a:ahLst/>
                  <a:cxnLst>
                    <a:cxn ang="0">
                      <a:pos x="49" y="26"/>
                    </a:cxn>
                    <a:cxn ang="0">
                      <a:pos x="42" y="41"/>
                    </a:cxn>
                    <a:cxn ang="0">
                      <a:pos x="23" y="48"/>
                    </a:cxn>
                    <a:cxn ang="0">
                      <a:pos x="23" y="48"/>
                    </a:cxn>
                    <a:cxn ang="0">
                      <a:pos x="8" y="41"/>
                    </a:cxn>
                    <a:cxn ang="0">
                      <a:pos x="0" y="26"/>
                    </a:cxn>
                    <a:cxn ang="0">
                      <a:pos x="0" y="26"/>
                    </a:cxn>
                    <a:cxn ang="0">
                      <a:pos x="8" y="8"/>
                    </a:cxn>
                    <a:cxn ang="0">
                      <a:pos x="23" y="0"/>
                    </a:cxn>
                    <a:cxn ang="0">
                      <a:pos x="23" y="0"/>
                    </a:cxn>
                    <a:cxn ang="0">
                      <a:pos x="42" y="8"/>
                    </a:cxn>
                    <a:cxn ang="0">
                      <a:pos x="49" y="26"/>
                    </a:cxn>
                  </a:cxnLst>
                  <a:rect l="0" t="0" r="r" b="b"/>
                  <a:pathLst>
                    <a:path w="49" h="48">
                      <a:moveTo>
                        <a:pt x="49" y="26"/>
                      </a:moveTo>
                      <a:lnTo>
                        <a:pt x="42" y="41"/>
                      </a:lnTo>
                      <a:lnTo>
                        <a:pt x="23" y="48"/>
                      </a:lnTo>
                      <a:lnTo>
                        <a:pt x="23" y="48"/>
                      </a:lnTo>
                      <a:lnTo>
                        <a:pt x="8" y="41"/>
                      </a:lnTo>
                      <a:lnTo>
                        <a:pt x="0" y="26"/>
                      </a:lnTo>
                      <a:lnTo>
                        <a:pt x="0" y="26"/>
                      </a:lnTo>
                      <a:lnTo>
                        <a:pt x="8" y="8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42" y="8"/>
                      </a:lnTo>
                      <a:lnTo>
                        <a:pt x="49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03" name="Freeform 67"/>
                <p:cNvSpPr>
                  <a:spLocks/>
                </p:cNvSpPr>
                <p:nvPr/>
              </p:nvSpPr>
              <p:spPr bwMode="auto">
                <a:xfrm>
                  <a:off x="2353" y="1506"/>
                  <a:ext cx="49" cy="48"/>
                </a:xfrm>
                <a:custGeom>
                  <a:avLst/>
                  <a:gdLst/>
                  <a:ahLst/>
                  <a:cxnLst>
                    <a:cxn ang="0">
                      <a:pos x="49" y="26"/>
                    </a:cxn>
                    <a:cxn ang="0">
                      <a:pos x="42" y="41"/>
                    </a:cxn>
                    <a:cxn ang="0">
                      <a:pos x="23" y="48"/>
                    </a:cxn>
                    <a:cxn ang="0">
                      <a:pos x="23" y="48"/>
                    </a:cxn>
                    <a:cxn ang="0">
                      <a:pos x="8" y="41"/>
                    </a:cxn>
                    <a:cxn ang="0">
                      <a:pos x="0" y="26"/>
                    </a:cxn>
                    <a:cxn ang="0">
                      <a:pos x="0" y="26"/>
                    </a:cxn>
                    <a:cxn ang="0">
                      <a:pos x="8" y="8"/>
                    </a:cxn>
                    <a:cxn ang="0">
                      <a:pos x="23" y="0"/>
                    </a:cxn>
                    <a:cxn ang="0">
                      <a:pos x="23" y="0"/>
                    </a:cxn>
                    <a:cxn ang="0">
                      <a:pos x="42" y="8"/>
                    </a:cxn>
                    <a:cxn ang="0">
                      <a:pos x="49" y="26"/>
                    </a:cxn>
                  </a:cxnLst>
                  <a:rect l="0" t="0" r="r" b="b"/>
                  <a:pathLst>
                    <a:path w="49" h="48">
                      <a:moveTo>
                        <a:pt x="49" y="26"/>
                      </a:moveTo>
                      <a:lnTo>
                        <a:pt x="42" y="41"/>
                      </a:lnTo>
                      <a:lnTo>
                        <a:pt x="23" y="48"/>
                      </a:lnTo>
                      <a:lnTo>
                        <a:pt x="23" y="48"/>
                      </a:lnTo>
                      <a:lnTo>
                        <a:pt x="8" y="41"/>
                      </a:lnTo>
                      <a:lnTo>
                        <a:pt x="0" y="26"/>
                      </a:lnTo>
                      <a:lnTo>
                        <a:pt x="0" y="26"/>
                      </a:lnTo>
                      <a:lnTo>
                        <a:pt x="8" y="8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42" y="8"/>
                      </a:lnTo>
                      <a:lnTo>
                        <a:pt x="49" y="26"/>
                      </a:lnTo>
                    </a:path>
                  </a:pathLst>
                </a:custGeom>
                <a:solidFill>
                  <a:srgbClr val="CCEC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1604" name="Line 68"/>
              <p:cNvSpPr>
                <a:spLocks noChangeShapeType="1"/>
              </p:cNvSpPr>
              <p:nvPr/>
            </p:nvSpPr>
            <p:spPr bwMode="auto">
              <a:xfrm>
                <a:off x="3988" y="1248"/>
                <a:ext cx="14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605" name="Line 69"/>
              <p:cNvSpPr>
                <a:spLocks noChangeShapeType="1"/>
              </p:cNvSpPr>
              <p:nvPr/>
            </p:nvSpPr>
            <p:spPr bwMode="auto">
              <a:xfrm flipV="1">
                <a:off x="4321" y="1824"/>
                <a:ext cx="435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21606" name="Group 70"/>
              <p:cNvGrpSpPr>
                <a:grpSpLocks/>
              </p:cNvGrpSpPr>
              <p:nvPr/>
            </p:nvGrpSpPr>
            <p:grpSpPr bwMode="auto">
              <a:xfrm flipV="1">
                <a:off x="4131" y="1736"/>
                <a:ext cx="243" cy="184"/>
                <a:chOff x="2159" y="1440"/>
                <a:chExt cx="243" cy="184"/>
              </a:xfrm>
            </p:grpSpPr>
            <p:sp>
              <p:nvSpPr>
                <p:cNvPr id="321607" name="Freeform 71"/>
                <p:cNvSpPr>
                  <a:spLocks/>
                </p:cNvSpPr>
                <p:nvPr/>
              </p:nvSpPr>
              <p:spPr bwMode="auto">
                <a:xfrm>
                  <a:off x="2159" y="1440"/>
                  <a:ext cx="190" cy="18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84"/>
                    </a:cxn>
                    <a:cxn ang="0">
                      <a:pos x="190" y="9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0" h="184">
                      <a:moveTo>
                        <a:pt x="0" y="0"/>
                      </a:moveTo>
                      <a:lnTo>
                        <a:pt x="0" y="184"/>
                      </a:lnTo>
                      <a:lnTo>
                        <a:pt x="190" y="9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08" name="Freeform 72"/>
                <p:cNvSpPr>
                  <a:spLocks/>
                </p:cNvSpPr>
                <p:nvPr/>
              </p:nvSpPr>
              <p:spPr bwMode="auto">
                <a:xfrm>
                  <a:off x="2159" y="1440"/>
                  <a:ext cx="190" cy="18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84"/>
                    </a:cxn>
                    <a:cxn ang="0">
                      <a:pos x="190" y="9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0" h="184">
                      <a:moveTo>
                        <a:pt x="0" y="0"/>
                      </a:moveTo>
                      <a:lnTo>
                        <a:pt x="0" y="184"/>
                      </a:lnTo>
                      <a:lnTo>
                        <a:pt x="190" y="9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CCEC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09" name="Freeform 73"/>
                <p:cNvSpPr>
                  <a:spLocks/>
                </p:cNvSpPr>
                <p:nvPr/>
              </p:nvSpPr>
              <p:spPr bwMode="auto">
                <a:xfrm>
                  <a:off x="2353" y="1506"/>
                  <a:ext cx="49" cy="48"/>
                </a:xfrm>
                <a:custGeom>
                  <a:avLst/>
                  <a:gdLst/>
                  <a:ahLst/>
                  <a:cxnLst>
                    <a:cxn ang="0">
                      <a:pos x="49" y="26"/>
                    </a:cxn>
                    <a:cxn ang="0">
                      <a:pos x="42" y="41"/>
                    </a:cxn>
                    <a:cxn ang="0">
                      <a:pos x="23" y="48"/>
                    </a:cxn>
                    <a:cxn ang="0">
                      <a:pos x="23" y="48"/>
                    </a:cxn>
                    <a:cxn ang="0">
                      <a:pos x="8" y="41"/>
                    </a:cxn>
                    <a:cxn ang="0">
                      <a:pos x="0" y="26"/>
                    </a:cxn>
                    <a:cxn ang="0">
                      <a:pos x="0" y="26"/>
                    </a:cxn>
                    <a:cxn ang="0">
                      <a:pos x="8" y="8"/>
                    </a:cxn>
                    <a:cxn ang="0">
                      <a:pos x="23" y="0"/>
                    </a:cxn>
                    <a:cxn ang="0">
                      <a:pos x="23" y="0"/>
                    </a:cxn>
                    <a:cxn ang="0">
                      <a:pos x="42" y="8"/>
                    </a:cxn>
                    <a:cxn ang="0">
                      <a:pos x="49" y="26"/>
                    </a:cxn>
                  </a:cxnLst>
                  <a:rect l="0" t="0" r="r" b="b"/>
                  <a:pathLst>
                    <a:path w="49" h="48">
                      <a:moveTo>
                        <a:pt x="49" y="26"/>
                      </a:moveTo>
                      <a:lnTo>
                        <a:pt x="42" y="41"/>
                      </a:lnTo>
                      <a:lnTo>
                        <a:pt x="23" y="48"/>
                      </a:lnTo>
                      <a:lnTo>
                        <a:pt x="23" y="48"/>
                      </a:lnTo>
                      <a:lnTo>
                        <a:pt x="8" y="41"/>
                      </a:lnTo>
                      <a:lnTo>
                        <a:pt x="0" y="26"/>
                      </a:lnTo>
                      <a:lnTo>
                        <a:pt x="0" y="26"/>
                      </a:lnTo>
                      <a:lnTo>
                        <a:pt x="8" y="8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42" y="8"/>
                      </a:lnTo>
                      <a:lnTo>
                        <a:pt x="49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10" name="Freeform 74"/>
                <p:cNvSpPr>
                  <a:spLocks/>
                </p:cNvSpPr>
                <p:nvPr/>
              </p:nvSpPr>
              <p:spPr bwMode="auto">
                <a:xfrm>
                  <a:off x="2353" y="1506"/>
                  <a:ext cx="49" cy="48"/>
                </a:xfrm>
                <a:custGeom>
                  <a:avLst/>
                  <a:gdLst/>
                  <a:ahLst/>
                  <a:cxnLst>
                    <a:cxn ang="0">
                      <a:pos x="49" y="26"/>
                    </a:cxn>
                    <a:cxn ang="0">
                      <a:pos x="42" y="41"/>
                    </a:cxn>
                    <a:cxn ang="0">
                      <a:pos x="23" y="48"/>
                    </a:cxn>
                    <a:cxn ang="0">
                      <a:pos x="23" y="48"/>
                    </a:cxn>
                    <a:cxn ang="0">
                      <a:pos x="8" y="41"/>
                    </a:cxn>
                    <a:cxn ang="0">
                      <a:pos x="0" y="26"/>
                    </a:cxn>
                    <a:cxn ang="0">
                      <a:pos x="0" y="26"/>
                    </a:cxn>
                    <a:cxn ang="0">
                      <a:pos x="8" y="8"/>
                    </a:cxn>
                    <a:cxn ang="0">
                      <a:pos x="23" y="0"/>
                    </a:cxn>
                    <a:cxn ang="0">
                      <a:pos x="23" y="0"/>
                    </a:cxn>
                    <a:cxn ang="0">
                      <a:pos x="42" y="8"/>
                    </a:cxn>
                    <a:cxn ang="0">
                      <a:pos x="49" y="26"/>
                    </a:cxn>
                  </a:cxnLst>
                  <a:rect l="0" t="0" r="r" b="b"/>
                  <a:pathLst>
                    <a:path w="49" h="48">
                      <a:moveTo>
                        <a:pt x="49" y="26"/>
                      </a:moveTo>
                      <a:lnTo>
                        <a:pt x="42" y="41"/>
                      </a:lnTo>
                      <a:lnTo>
                        <a:pt x="23" y="48"/>
                      </a:lnTo>
                      <a:lnTo>
                        <a:pt x="23" y="48"/>
                      </a:lnTo>
                      <a:lnTo>
                        <a:pt x="8" y="41"/>
                      </a:lnTo>
                      <a:lnTo>
                        <a:pt x="0" y="26"/>
                      </a:lnTo>
                      <a:lnTo>
                        <a:pt x="0" y="26"/>
                      </a:lnTo>
                      <a:lnTo>
                        <a:pt x="8" y="8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42" y="8"/>
                      </a:lnTo>
                      <a:lnTo>
                        <a:pt x="49" y="26"/>
                      </a:lnTo>
                    </a:path>
                  </a:pathLst>
                </a:custGeom>
                <a:solidFill>
                  <a:srgbClr val="CCEC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1611" name="Line 75"/>
              <p:cNvSpPr>
                <a:spLocks noChangeShapeType="1"/>
              </p:cNvSpPr>
              <p:nvPr/>
            </p:nvSpPr>
            <p:spPr bwMode="auto">
              <a:xfrm flipV="1">
                <a:off x="3988" y="1823"/>
                <a:ext cx="14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612" name="Freeform 76"/>
              <p:cNvSpPr>
                <a:spLocks/>
              </p:cNvSpPr>
              <p:nvPr/>
            </p:nvSpPr>
            <p:spPr bwMode="auto">
              <a:xfrm>
                <a:off x="3988" y="1248"/>
                <a:ext cx="528" cy="5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6"/>
                  </a:cxn>
                  <a:cxn ang="0">
                    <a:pos x="1152" y="336"/>
                  </a:cxn>
                  <a:cxn ang="0">
                    <a:pos x="1152" y="432"/>
                  </a:cxn>
                </a:cxnLst>
                <a:rect l="0" t="0" r="r" b="b"/>
                <a:pathLst>
                  <a:path w="1152" h="432">
                    <a:moveTo>
                      <a:pt x="0" y="0"/>
                    </a:moveTo>
                    <a:lnTo>
                      <a:pt x="0" y="96"/>
                    </a:lnTo>
                    <a:lnTo>
                      <a:pt x="1152" y="336"/>
                    </a:lnTo>
                    <a:lnTo>
                      <a:pt x="1152" y="432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sm" len="sm"/>
              </a:ln>
              <a:effectLst/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1613" name="Freeform 77"/>
              <p:cNvSpPr>
                <a:spLocks/>
              </p:cNvSpPr>
              <p:nvPr/>
            </p:nvSpPr>
            <p:spPr bwMode="auto">
              <a:xfrm flipV="1">
                <a:off x="3988" y="1248"/>
                <a:ext cx="528" cy="5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6"/>
                  </a:cxn>
                  <a:cxn ang="0">
                    <a:pos x="1152" y="336"/>
                  </a:cxn>
                  <a:cxn ang="0">
                    <a:pos x="1152" y="432"/>
                  </a:cxn>
                </a:cxnLst>
                <a:rect l="0" t="0" r="r" b="b"/>
                <a:pathLst>
                  <a:path w="1152" h="432">
                    <a:moveTo>
                      <a:pt x="0" y="0"/>
                    </a:moveTo>
                    <a:lnTo>
                      <a:pt x="0" y="96"/>
                    </a:lnTo>
                    <a:lnTo>
                      <a:pt x="1152" y="336"/>
                    </a:lnTo>
                    <a:lnTo>
                      <a:pt x="1152" y="432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sm" len="sm"/>
              </a:ln>
              <a:effectLst/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1614" name="Text Box 78"/>
              <p:cNvSpPr txBox="1">
                <a:spLocks noChangeArrowheads="1"/>
              </p:cNvSpPr>
              <p:nvPr/>
            </p:nvSpPr>
            <p:spPr bwMode="auto">
              <a:xfrm>
                <a:off x="4804" y="1152"/>
                <a:ext cx="28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l"/>
                <a:r>
                  <a:rPr lang="en-US"/>
                  <a:t>Q+</a:t>
                </a:r>
              </a:p>
            </p:txBody>
          </p:sp>
          <p:sp>
            <p:nvSpPr>
              <p:cNvPr id="321615" name="Text Box 79"/>
              <p:cNvSpPr txBox="1">
                <a:spLocks noChangeArrowheads="1"/>
              </p:cNvSpPr>
              <p:nvPr/>
            </p:nvSpPr>
            <p:spPr bwMode="auto">
              <a:xfrm>
                <a:off x="4804" y="1680"/>
                <a:ext cx="28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l"/>
                <a:r>
                  <a:rPr lang="en-US" dirty="0"/>
                  <a:t>Q–</a:t>
                </a:r>
              </a:p>
            </p:txBody>
          </p:sp>
          <p:sp>
            <p:nvSpPr>
              <p:cNvPr id="321616" name="Text Box 80"/>
              <p:cNvSpPr txBox="1">
                <a:spLocks noChangeArrowheads="1"/>
              </p:cNvSpPr>
              <p:nvPr/>
            </p:nvSpPr>
            <p:spPr bwMode="auto">
              <a:xfrm>
                <a:off x="4516" y="1056"/>
                <a:ext cx="240" cy="19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r>
                  <a:rPr lang="en-US" sz="1600">
                    <a:solidFill>
                      <a:srgbClr val="FF0002"/>
                    </a:solidFill>
                    <a:latin typeface="Courier New" pitchFamily="49" charset="0"/>
                  </a:rPr>
                  <a:t>q</a:t>
                </a:r>
              </a:p>
            </p:txBody>
          </p:sp>
          <p:sp>
            <p:nvSpPr>
              <p:cNvPr id="321617" name="Text Box 81"/>
              <p:cNvSpPr txBox="1">
                <a:spLocks noChangeArrowheads="1"/>
              </p:cNvSpPr>
              <p:nvPr/>
            </p:nvSpPr>
            <p:spPr bwMode="auto">
              <a:xfrm>
                <a:off x="4516" y="1632"/>
                <a:ext cx="240" cy="19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r>
                  <a:rPr lang="en-US" sz="1600">
                    <a:solidFill>
                      <a:srgbClr val="FF0002"/>
                    </a:solidFill>
                    <a:latin typeface="Courier New" pitchFamily="49" charset="0"/>
                  </a:rPr>
                  <a:t>!q</a:t>
                </a:r>
              </a:p>
            </p:txBody>
          </p:sp>
          <p:sp>
            <p:nvSpPr>
              <p:cNvPr id="321619" name="Text Box 83"/>
              <p:cNvSpPr txBox="1">
                <a:spLocks noChangeArrowheads="1"/>
              </p:cNvSpPr>
              <p:nvPr/>
            </p:nvSpPr>
            <p:spPr bwMode="auto">
              <a:xfrm>
                <a:off x="4080" y="1968"/>
                <a:ext cx="1008" cy="19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r>
                  <a:rPr lang="en-US" sz="1600">
                    <a:solidFill>
                      <a:srgbClr val="FF0002"/>
                    </a:solidFill>
                    <a:latin typeface="Courier New" pitchFamily="49" charset="0"/>
                  </a:rPr>
                  <a:t>q </a:t>
                </a:r>
                <a:r>
                  <a:rPr lang="en-US" sz="1600"/>
                  <a:t>= 0 or 1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318" name="Rectangle 142"/>
          <p:cNvSpPr>
            <a:spLocks noChangeArrowheads="1"/>
          </p:cNvSpPr>
          <p:nvPr/>
        </p:nvSpPr>
        <p:spPr bwMode="auto">
          <a:xfrm>
            <a:off x="3124200" y="1295400"/>
            <a:ext cx="2971800" cy="2209800"/>
          </a:xfrm>
          <a:prstGeom prst="rect">
            <a:avLst/>
          </a:prstGeom>
          <a:solidFill>
            <a:srgbClr val="FFCCFF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1-Bit Latch</a:t>
            </a:r>
          </a:p>
        </p:txBody>
      </p:sp>
      <p:sp>
        <p:nvSpPr>
          <p:cNvPr id="306210" name="Text Box 34"/>
          <p:cNvSpPr txBox="1">
            <a:spLocks noChangeArrowheads="1"/>
          </p:cNvSpPr>
          <p:nvPr/>
        </p:nvSpPr>
        <p:spPr bwMode="auto">
          <a:xfrm>
            <a:off x="2324100" y="990600"/>
            <a:ext cx="9302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D Latch</a:t>
            </a:r>
          </a:p>
        </p:txBody>
      </p:sp>
      <p:grpSp>
        <p:nvGrpSpPr>
          <p:cNvPr id="306295" name="Group 119"/>
          <p:cNvGrpSpPr>
            <a:grpSpLocks/>
          </p:cNvGrpSpPr>
          <p:nvPr/>
        </p:nvGrpSpPr>
        <p:grpSpPr bwMode="auto">
          <a:xfrm>
            <a:off x="838200" y="1295400"/>
            <a:ext cx="5184775" cy="1963738"/>
            <a:chOff x="528" y="816"/>
            <a:chExt cx="3266" cy="1237"/>
          </a:xfrm>
        </p:grpSpPr>
        <p:sp>
          <p:nvSpPr>
            <p:cNvPr id="306273" name="Line 97"/>
            <p:cNvSpPr>
              <a:spLocks noChangeShapeType="1"/>
            </p:cNvSpPr>
            <p:nvPr/>
          </p:nvSpPr>
          <p:spPr bwMode="auto">
            <a:xfrm>
              <a:off x="1056" y="1728"/>
              <a:ext cx="57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81" name="Line 5"/>
            <p:cNvSpPr>
              <a:spLocks noChangeShapeType="1"/>
            </p:cNvSpPr>
            <p:nvPr/>
          </p:nvSpPr>
          <p:spPr bwMode="auto">
            <a:xfrm>
              <a:off x="2066" y="1333"/>
              <a:ext cx="28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82" name="Line 6"/>
            <p:cNvSpPr>
              <a:spLocks noChangeShapeType="1"/>
            </p:cNvSpPr>
            <p:nvPr/>
          </p:nvSpPr>
          <p:spPr bwMode="auto">
            <a:xfrm flipV="1">
              <a:off x="2018" y="1167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83" name="Freeform 7"/>
            <p:cNvSpPr>
              <a:spLocks/>
            </p:cNvSpPr>
            <p:nvPr/>
          </p:nvSpPr>
          <p:spPr bwMode="auto">
            <a:xfrm>
              <a:off x="2304" y="1093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84" name="Line 8"/>
            <p:cNvSpPr>
              <a:spLocks noChangeShapeType="1"/>
            </p:cNvSpPr>
            <p:nvPr/>
          </p:nvSpPr>
          <p:spPr bwMode="auto">
            <a:xfrm>
              <a:off x="3023" y="1233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6185" name="Group 9"/>
            <p:cNvGrpSpPr>
              <a:grpSpLocks/>
            </p:cNvGrpSpPr>
            <p:nvPr/>
          </p:nvGrpSpPr>
          <p:grpSpPr bwMode="auto">
            <a:xfrm>
              <a:off x="2833" y="1141"/>
              <a:ext cx="243" cy="184"/>
              <a:chOff x="2159" y="1440"/>
              <a:chExt cx="243" cy="184"/>
            </a:xfrm>
          </p:grpSpPr>
          <p:sp>
            <p:nvSpPr>
              <p:cNvPr id="306186" name="Freeform 10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6187" name="Freeform 11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6188" name="Freeform 12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6189" name="Freeform 13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6190" name="Line 14"/>
            <p:cNvSpPr>
              <a:spLocks noChangeShapeType="1"/>
            </p:cNvSpPr>
            <p:nvPr/>
          </p:nvSpPr>
          <p:spPr bwMode="auto">
            <a:xfrm>
              <a:off x="2690" y="1237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91" name="Freeform 15"/>
            <p:cNvSpPr>
              <a:spLocks/>
            </p:cNvSpPr>
            <p:nvPr/>
          </p:nvSpPr>
          <p:spPr bwMode="auto">
            <a:xfrm>
              <a:off x="2304" y="1104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93" name="Line 17"/>
            <p:cNvSpPr>
              <a:spLocks noChangeShapeType="1"/>
            </p:cNvSpPr>
            <p:nvPr/>
          </p:nvSpPr>
          <p:spPr bwMode="auto">
            <a:xfrm flipV="1">
              <a:off x="2066" y="1669"/>
              <a:ext cx="28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94" name="Line 18"/>
            <p:cNvSpPr>
              <a:spLocks noChangeShapeType="1"/>
            </p:cNvSpPr>
            <p:nvPr/>
          </p:nvSpPr>
          <p:spPr bwMode="auto">
            <a:xfrm>
              <a:off x="2018" y="1839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95" name="Freeform 19"/>
            <p:cNvSpPr>
              <a:spLocks/>
            </p:cNvSpPr>
            <p:nvPr/>
          </p:nvSpPr>
          <p:spPr bwMode="auto">
            <a:xfrm flipV="1">
              <a:off x="2304" y="1632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96" name="Line 20"/>
            <p:cNvSpPr>
              <a:spLocks noChangeShapeType="1"/>
            </p:cNvSpPr>
            <p:nvPr/>
          </p:nvSpPr>
          <p:spPr bwMode="auto">
            <a:xfrm flipV="1">
              <a:off x="3023" y="1765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6197" name="Group 21"/>
            <p:cNvGrpSpPr>
              <a:grpSpLocks/>
            </p:cNvGrpSpPr>
            <p:nvPr/>
          </p:nvGrpSpPr>
          <p:grpSpPr bwMode="auto">
            <a:xfrm flipV="1">
              <a:off x="2833" y="1677"/>
              <a:ext cx="243" cy="184"/>
              <a:chOff x="2159" y="1440"/>
              <a:chExt cx="243" cy="184"/>
            </a:xfrm>
          </p:grpSpPr>
          <p:sp>
            <p:nvSpPr>
              <p:cNvPr id="306198" name="Freeform 22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6199" name="Freeform 23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6200" name="Freeform 24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6201" name="Freeform 25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6202" name="Line 26"/>
            <p:cNvSpPr>
              <a:spLocks noChangeShapeType="1"/>
            </p:cNvSpPr>
            <p:nvPr/>
          </p:nvSpPr>
          <p:spPr bwMode="auto">
            <a:xfrm flipV="1">
              <a:off x="2690" y="1764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03" name="Freeform 27"/>
            <p:cNvSpPr>
              <a:spLocks/>
            </p:cNvSpPr>
            <p:nvPr/>
          </p:nvSpPr>
          <p:spPr bwMode="auto">
            <a:xfrm flipV="1">
              <a:off x="2304" y="1621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04" name="Freeform 28"/>
            <p:cNvSpPr>
              <a:spLocks/>
            </p:cNvSpPr>
            <p:nvPr/>
          </p:nvSpPr>
          <p:spPr bwMode="auto">
            <a:xfrm>
              <a:off x="2066" y="1333"/>
              <a:ext cx="1152" cy="4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6205" name="Freeform 29"/>
            <p:cNvSpPr>
              <a:spLocks/>
            </p:cNvSpPr>
            <p:nvPr/>
          </p:nvSpPr>
          <p:spPr bwMode="auto">
            <a:xfrm flipV="1">
              <a:off x="2066" y="1237"/>
              <a:ext cx="1152" cy="4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6206" name="Text Box 30"/>
            <p:cNvSpPr txBox="1">
              <a:spLocks noChangeArrowheads="1"/>
            </p:cNvSpPr>
            <p:nvPr/>
          </p:nvSpPr>
          <p:spPr bwMode="auto">
            <a:xfrm>
              <a:off x="3506" y="1119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Q+</a:t>
              </a:r>
            </a:p>
          </p:txBody>
        </p:sp>
        <p:sp>
          <p:nvSpPr>
            <p:cNvPr id="306207" name="Text Box 31"/>
            <p:cNvSpPr txBox="1">
              <a:spLocks noChangeArrowheads="1"/>
            </p:cNvSpPr>
            <p:nvPr/>
          </p:nvSpPr>
          <p:spPr bwMode="auto">
            <a:xfrm>
              <a:off x="3506" y="1647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Q–</a:t>
              </a:r>
            </a:p>
          </p:txBody>
        </p:sp>
        <p:sp>
          <p:nvSpPr>
            <p:cNvPr id="306208" name="Text Box 32"/>
            <p:cNvSpPr txBox="1">
              <a:spLocks noChangeArrowheads="1"/>
            </p:cNvSpPr>
            <p:nvPr/>
          </p:nvSpPr>
          <p:spPr bwMode="auto">
            <a:xfrm>
              <a:off x="2018" y="927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R</a:t>
              </a:r>
            </a:p>
          </p:txBody>
        </p:sp>
        <p:sp>
          <p:nvSpPr>
            <p:cNvPr id="306209" name="Text Box 33"/>
            <p:cNvSpPr txBox="1">
              <a:spLocks noChangeArrowheads="1"/>
            </p:cNvSpPr>
            <p:nvPr/>
          </p:nvSpPr>
          <p:spPr bwMode="auto">
            <a:xfrm>
              <a:off x="2018" y="1839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S</a:t>
              </a:r>
            </a:p>
          </p:txBody>
        </p:sp>
        <p:sp>
          <p:nvSpPr>
            <p:cNvPr id="306268" name="Line 92"/>
            <p:cNvSpPr>
              <a:spLocks noChangeShapeType="1"/>
            </p:cNvSpPr>
            <p:nvPr/>
          </p:nvSpPr>
          <p:spPr bwMode="auto">
            <a:xfrm>
              <a:off x="672" y="1056"/>
              <a:ext cx="96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69" name="Line 93"/>
            <p:cNvSpPr>
              <a:spLocks noChangeShapeType="1"/>
            </p:cNvSpPr>
            <p:nvPr/>
          </p:nvSpPr>
          <p:spPr bwMode="auto">
            <a:xfrm>
              <a:off x="1536" y="1248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71" name="Freeform 95"/>
            <p:cNvSpPr>
              <a:spLocks/>
            </p:cNvSpPr>
            <p:nvPr/>
          </p:nvSpPr>
          <p:spPr bwMode="auto">
            <a:xfrm>
              <a:off x="1633" y="1023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CCE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72" name="Freeform 96"/>
            <p:cNvSpPr>
              <a:spLocks/>
            </p:cNvSpPr>
            <p:nvPr/>
          </p:nvSpPr>
          <p:spPr bwMode="auto">
            <a:xfrm>
              <a:off x="1633" y="1023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74" name="Line 98"/>
            <p:cNvSpPr>
              <a:spLocks noChangeShapeType="1"/>
            </p:cNvSpPr>
            <p:nvPr/>
          </p:nvSpPr>
          <p:spPr bwMode="auto">
            <a:xfrm>
              <a:off x="672" y="1920"/>
              <a:ext cx="96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75" name="Freeform 99"/>
            <p:cNvSpPr>
              <a:spLocks/>
            </p:cNvSpPr>
            <p:nvPr/>
          </p:nvSpPr>
          <p:spPr bwMode="auto">
            <a:xfrm>
              <a:off x="1633" y="170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CCE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76" name="Freeform 100"/>
            <p:cNvSpPr>
              <a:spLocks/>
            </p:cNvSpPr>
            <p:nvPr/>
          </p:nvSpPr>
          <p:spPr bwMode="auto">
            <a:xfrm>
              <a:off x="1634" y="1695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77" name="Line 101"/>
            <p:cNvSpPr>
              <a:spLocks noChangeShapeType="1"/>
            </p:cNvSpPr>
            <p:nvPr/>
          </p:nvSpPr>
          <p:spPr bwMode="auto">
            <a:xfrm rot="16200000">
              <a:off x="1200" y="1584"/>
              <a:ext cx="67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78" name="Line 102"/>
            <p:cNvSpPr>
              <a:spLocks noChangeShapeType="1"/>
            </p:cNvSpPr>
            <p:nvPr/>
          </p:nvSpPr>
          <p:spPr bwMode="auto">
            <a:xfrm rot="16200000">
              <a:off x="720" y="1392"/>
              <a:ext cx="67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62" name="Freeform 86"/>
            <p:cNvSpPr>
              <a:spLocks/>
            </p:cNvSpPr>
            <p:nvPr/>
          </p:nvSpPr>
          <p:spPr bwMode="auto">
            <a:xfrm>
              <a:off x="1153" y="960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63" name="Freeform 87"/>
            <p:cNvSpPr>
              <a:spLocks/>
            </p:cNvSpPr>
            <p:nvPr/>
          </p:nvSpPr>
          <p:spPr bwMode="auto">
            <a:xfrm>
              <a:off x="1153" y="960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64" name="Freeform 88"/>
            <p:cNvSpPr>
              <a:spLocks/>
            </p:cNvSpPr>
            <p:nvPr/>
          </p:nvSpPr>
          <p:spPr bwMode="auto">
            <a:xfrm>
              <a:off x="1347" y="1026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65" name="Freeform 89"/>
            <p:cNvSpPr>
              <a:spLocks/>
            </p:cNvSpPr>
            <p:nvPr/>
          </p:nvSpPr>
          <p:spPr bwMode="auto">
            <a:xfrm>
              <a:off x="1347" y="1026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6281" name="Group 105"/>
            <p:cNvGrpSpPr>
              <a:grpSpLocks/>
            </p:cNvGrpSpPr>
            <p:nvPr/>
          </p:nvGrpSpPr>
          <p:grpSpPr bwMode="auto">
            <a:xfrm>
              <a:off x="1488" y="1872"/>
              <a:ext cx="96" cy="96"/>
              <a:chOff x="768" y="2256"/>
              <a:chExt cx="192" cy="192"/>
            </a:xfrm>
          </p:grpSpPr>
          <p:sp>
            <p:nvSpPr>
              <p:cNvPr id="306279" name="Rectangle 103"/>
              <p:cNvSpPr>
                <a:spLocks noChangeArrowheads="1"/>
              </p:cNvSpPr>
              <p:nvPr/>
            </p:nvSpPr>
            <p:spPr bwMode="auto">
              <a:xfrm>
                <a:off x="768" y="2256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6280" name="Oval 104"/>
              <p:cNvSpPr>
                <a:spLocks noChangeArrowheads="1"/>
              </p:cNvSpPr>
              <p:nvPr/>
            </p:nvSpPr>
            <p:spPr bwMode="auto">
              <a:xfrm>
                <a:off x="816" y="2304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6282" name="Group 106"/>
            <p:cNvGrpSpPr>
              <a:grpSpLocks/>
            </p:cNvGrpSpPr>
            <p:nvPr/>
          </p:nvGrpSpPr>
          <p:grpSpPr bwMode="auto">
            <a:xfrm>
              <a:off x="1008" y="1008"/>
              <a:ext cx="96" cy="96"/>
              <a:chOff x="768" y="2256"/>
              <a:chExt cx="192" cy="192"/>
            </a:xfrm>
          </p:grpSpPr>
          <p:sp>
            <p:nvSpPr>
              <p:cNvPr id="306283" name="Rectangle 107"/>
              <p:cNvSpPr>
                <a:spLocks noChangeArrowheads="1"/>
              </p:cNvSpPr>
              <p:nvPr/>
            </p:nvSpPr>
            <p:spPr bwMode="auto">
              <a:xfrm>
                <a:off x="768" y="2256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6284" name="Oval 108"/>
              <p:cNvSpPr>
                <a:spLocks noChangeArrowheads="1"/>
              </p:cNvSpPr>
              <p:nvPr/>
            </p:nvSpPr>
            <p:spPr bwMode="auto">
              <a:xfrm>
                <a:off x="816" y="2304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6285" name="Group 109"/>
            <p:cNvGrpSpPr>
              <a:grpSpLocks/>
            </p:cNvGrpSpPr>
            <p:nvPr/>
          </p:nvGrpSpPr>
          <p:grpSpPr bwMode="auto">
            <a:xfrm>
              <a:off x="3168" y="1200"/>
              <a:ext cx="96" cy="96"/>
              <a:chOff x="768" y="2256"/>
              <a:chExt cx="192" cy="192"/>
            </a:xfrm>
          </p:grpSpPr>
          <p:sp>
            <p:nvSpPr>
              <p:cNvPr id="306286" name="Rectangle 110"/>
              <p:cNvSpPr>
                <a:spLocks noChangeArrowheads="1"/>
              </p:cNvSpPr>
              <p:nvPr/>
            </p:nvSpPr>
            <p:spPr bwMode="auto">
              <a:xfrm>
                <a:off x="768" y="2256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6287" name="Oval 111"/>
              <p:cNvSpPr>
                <a:spLocks noChangeArrowheads="1"/>
              </p:cNvSpPr>
              <p:nvPr/>
            </p:nvSpPr>
            <p:spPr bwMode="auto">
              <a:xfrm>
                <a:off x="816" y="2304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6288" name="Group 112"/>
            <p:cNvGrpSpPr>
              <a:grpSpLocks/>
            </p:cNvGrpSpPr>
            <p:nvPr/>
          </p:nvGrpSpPr>
          <p:grpSpPr bwMode="auto">
            <a:xfrm>
              <a:off x="3168" y="1728"/>
              <a:ext cx="96" cy="96"/>
              <a:chOff x="768" y="2256"/>
              <a:chExt cx="192" cy="192"/>
            </a:xfrm>
          </p:grpSpPr>
          <p:sp>
            <p:nvSpPr>
              <p:cNvPr id="306289" name="Rectangle 113"/>
              <p:cNvSpPr>
                <a:spLocks noChangeArrowheads="1"/>
              </p:cNvSpPr>
              <p:nvPr/>
            </p:nvSpPr>
            <p:spPr bwMode="auto">
              <a:xfrm>
                <a:off x="768" y="2256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6290" name="Oval 114"/>
              <p:cNvSpPr>
                <a:spLocks noChangeArrowheads="1"/>
              </p:cNvSpPr>
              <p:nvPr/>
            </p:nvSpPr>
            <p:spPr bwMode="auto">
              <a:xfrm>
                <a:off x="816" y="2304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06291" name="Text Box 115"/>
            <p:cNvSpPr txBox="1">
              <a:spLocks noChangeArrowheads="1"/>
            </p:cNvSpPr>
            <p:nvPr/>
          </p:nvSpPr>
          <p:spPr bwMode="auto">
            <a:xfrm>
              <a:off x="528" y="81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D</a:t>
              </a:r>
            </a:p>
          </p:txBody>
        </p:sp>
        <p:sp>
          <p:nvSpPr>
            <p:cNvPr id="306292" name="Text Box 116"/>
            <p:cNvSpPr txBox="1">
              <a:spLocks noChangeArrowheads="1"/>
            </p:cNvSpPr>
            <p:nvPr/>
          </p:nvSpPr>
          <p:spPr bwMode="auto">
            <a:xfrm>
              <a:off x="528" y="172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C</a:t>
              </a:r>
            </a:p>
          </p:txBody>
        </p:sp>
      </p:grpSp>
      <p:sp>
        <p:nvSpPr>
          <p:cNvPr id="306293" name="Text Box 117"/>
          <p:cNvSpPr txBox="1">
            <a:spLocks noChangeArrowheads="1"/>
          </p:cNvSpPr>
          <p:nvPr/>
        </p:nvSpPr>
        <p:spPr bwMode="auto">
          <a:xfrm>
            <a:off x="838200" y="1676400"/>
            <a:ext cx="762000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Data</a:t>
            </a:r>
          </a:p>
        </p:txBody>
      </p:sp>
      <p:sp>
        <p:nvSpPr>
          <p:cNvPr id="306294" name="Text Box 118"/>
          <p:cNvSpPr txBox="1">
            <a:spLocks noChangeArrowheads="1"/>
          </p:cNvSpPr>
          <p:nvPr/>
        </p:nvSpPr>
        <p:spPr bwMode="auto">
          <a:xfrm>
            <a:off x="838200" y="3048000"/>
            <a:ext cx="762000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Clock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81000" y="4114800"/>
            <a:ext cx="4070054" cy="2065338"/>
            <a:chOff x="381000" y="4114800"/>
            <a:chExt cx="4070054" cy="2065338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5650" y="4794250"/>
              <a:ext cx="3695404" cy="1219200"/>
            </a:xfrm>
            <a:prstGeom prst="rect">
              <a:avLst/>
            </a:prstGeom>
          </p:spPr>
        </p:pic>
        <p:sp>
          <p:nvSpPr>
            <p:cNvPr id="306213" name="Text Box 37"/>
            <p:cNvSpPr txBox="1">
              <a:spLocks noChangeArrowheads="1"/>
            </p:cNvSpPr>
            <p:nvPr/>
          </p:nvSpPr>
          <p:spPr bwMode="auto">
            <a:xfrm>
              <a:off x="381000" y="4114800"/>
              <a:ext cx="1044575" cy="3397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Latching</a:t>
              </a:r>
            </a:p>
          </p:txBody>
        </p:sp>
        <p:sp>
          <p:nvSpPr>
            <p:cNvPr id="306214" name="Text Box 38"/>
            <p:cNvSpPr txBox="1">
              <a:spLocks noChangeArrowheads="1"/>
            </p:cNvSpPr>
            <p:nvPr/>
          </p:nvSpPr>
          <p:spPr bwMode="auto">
            <a:xfrm>
              <a:off x="533400" y="56388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06298" name="Text Box 122"/>
            <p:cNvSpPr txBox="1">
              <a:spLocks noChangeArrowheads="1"/>
            </p:cNvSpPr>
            <p:nvPr/>
          </p:nvSpPr>
          <p:spPr bwMode="auto">
            <a:xfrm>
              <a:off x="533400" y="46482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306300" name="Text Box 124"/>
            <p:cNvSpPr txBox="1">
              <a:spLocks noChangeArrowheads="1"/>
            </p:cNvSpPr>
            <p:nvPr/>
          </p:nvSpPr>
          <p:spPr bwMode="auto">
            <a:xfrm>
              <a:off x="1600200" y="46482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  <p:sp>
          <p:nvSpPr>
            <p:cNvPr id="306301" name="Text Box 125"/>
            <p:cNvSpPr txBox="1">
              <a:spLocks noChangeArrowheads="1"/>
            </p:cNvSpPr>
            <p:nvPr/>
          </p:nvSpPr>
          <p:spPr bwMode="auto">
            <a:xfrm>
              <a:off x="2286000" y="46482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  <p:sp>
          <p:nvSpPr>
            <p:cNvPr id="306302" name="Text Box 126"/>
            <p:cNvSpPr txBox="1">
              <a:spLocks noChangeArrowheads="1"/>
            </p:cNvSpPr>
            <p:nvPr/>
          </p:nvSpPr>
          <p:spPr bwMode="auto">
            <a:xfrm>
              <a:off x="2971800" y="46482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  <p:sp>
          <p:nvSpPr>
            <p:cNvPr id="306303" name="Text Box 127"/>
            <p:cNvSpPr txBox="1">
              <a:spLocks noChangeArrowheads="1"/>
            </p:cNvSpPr>
            <p:nvPr/>
          </p:nvSpPr>
          <p:spPr bwMode="auto">
            <a:xfrm>
              <a:off x="3505200" y="46482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306305" name="Text Box 129"/>
            <p:cNvSpPr txBox="1">
              <a:spLocks noChangeArrowheads="1"/>
            </p:cNvSpPr>
            <p:nvPr/>
          </p:nvSpPr>
          <p:spPr bwMode="auto">
            <a:xfrm>
              <a:off x="2286000" y="58674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306306" name="Text Box 130"/>
            <p:cNvSpPr txBox="1">
              <a:spLocks noChangeArrowheads="1"/>
            </p:cNvSpPr>
            <p:nvPr/>
          </p:nvSpPr>
          <p:spPr bwMode="auto">
            <a:xfrm>
              <a:off x="2971800" y="58674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306307" name="Text Box 131"/>
            <p:cNvSpPr txBox="1">
              <a:spLocks noChangeArrowheads="1"/>
            </p:cNvSpPr>
            <p:nvPr/>
          </p:nvSpPr>
          <p:spPr bwMode="auto">
            <a:xfrm>
              <a:off x="3505200" y="58674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800600" y="4114800"/>
            <a:ext cx="3803650" cy="2065338"/>
            <a:chOff x="4800600" y="4114800"/>
            <a:chExt cx="3803650" cy="2065338"/>
          </a:xfrm>
        </p:grpSpPr>
        <p:pic>
          <p:nvPicPr>
            <p:cNvPr id="147" name="Picture 14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22850" y="4870450"/>
              <a:ext cx="3581400" cy="1181587"/>
            </a:xfrm>
            <a:prstGeom prst="rect">
              <a:avLst/>
            </a:prstGeom>
          </p:spPr>
        </p:pic>
        <p:sp>
          <p:nvSpPr>
            <p:cNvPr id="306215" name="Text Box 39"/>
            <p:cNvSpPr txBox="1">
              <a:spLocks noChangeArrowheads="1"/>
            </p:cNvSpPr>
            <p:nvPr/>
          </p:nvSpPr>
          <p:spPr bwMode="auto">
            <a:xfrm>
              <a:off x="4800600" y="56388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06231" name="Text Box 55"/>
            <p:cNvSpPr txBox="1">
              <a:spLocks noChangeArrowheads="1"/>
            </p:cNvSpPr>
            <p:nvPr/>
          </p:nvSpPr>
          <p:spPr bwMode="auto">
            <a:xfrm>
              <a:off x="4953000" y="4114800"/>
              <a:ext cx="892175" cy="3397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Storing</a:t>
              </a:r>
            </a:p>
          </p:txBody>
        </p:sp>
        <p:sp>
          <p:nvSpPr>
            <p:cNvPr id="306308" name="Text Box 132"/>
            <p:cNvSpPr txBox="1">
              <a:spLocks noChangeArrowheads="1"/>
            </p:cNvSpPr>
            <p:nvPr/>
          </p:nvSpPr>
          <p:spPr bwMode="auto">
            <a:xfrm>
              <a:off x="4800600" y="4716463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306309" name="Text Box 133"/>
            <p:cNvSpPr txBox="1">
              <a:spLocks noChangeArrowheads="1"/>
            </p:cNvSpPr>
            <p:nvPr/>
          </p:nvSpPr>
          <p:spPr bwMode="auto">
            <a:xfrm>
              <a:off x="5867400" y="4716463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  <p:sp>
          <p:nvSpPr>
            <p:cNvPr id="306310" name="Text Box 134"/>
            <p:cNvSpPr txBox="1">
              <a:spLocks noChangeArrowheads="1"/>
            </p:cNvSpPr>
            <p:nvPr/>
          </p:nvSpPr>
          <p:spPr bwMode="auto">
            <a:xfrm>
              <a:off x="7696200" y="48006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</a:t>
              </a:r>
            </a:p>
          </p:txBody>
        </p:sp>
        <p:sp>
          <p:nvSpPr>
            <p:cNvPr id="306311" name="Text Box 135"/>
            <p:cNvSpPr txBox="1">
              <a:spLocks noChangeArrowheads="1"/>
            </p:cNvSpPr>
            <p:nvPr/>
          </p:nvSpPr>
          <p:spPr bwMode="auto">
            <a:xfrm>
              <a:off x="7696200" y="57150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!q</a:t>
              </a:r>
            </a:p>
          </p:txBody>
        </p:sp>
        <p:sp>
          <p:nvSpPr>
            <p:cNvPr id="306312" name="Text Box 136"/>
            <p:cNvSpPr txBox="1">
              <a:spLocks noChangeArrowheads="1"/>
            </p:cNvSpPr>
            <p:nvPr/>
          </p:nvSpPr>
          <p:spPr bwMode="auto">
            <a:xfrm>
              <a:off x="7162800" y="48006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!q</a:t>
              </a:r>
            </a:p>
          </p:txBody>
        </p:sp>
        <p:sp>
          <p:nvSpPr>
            <p:cNvPr id="306313" name="Text Box 137"/>
            <p:cNvSpPr txBox="1">
              <a:spLocks noChangeArrowheads="1"/>
            </p:cNvSpPr>
            <p:nvPr/>
          </p:nvSpPr>
          <p:spPr bwMode="auto">
            <a:xfrm>
              <a:off x="7162800" y="5783263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</a:t>
              </a:r>
            </a:p>
          </p:txBody>
        </p:sp>
        <p:sp>
          <p:nvSpPr>
            <p:cNvPr id="306314" name="Text Box 138"/>
            <p:cNvSpPr txBox="1">
              <a:spLocks noChangeArrowheads="1"/>
            </p:cNvSpPr>
            <p:nvPr/>
          </p:nvSpPr>
          <p:spPr bwMode="auto">
            <a:xfrm>
              <a:off x="6477000" y="58674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06315" name="Text Box 139"/>
            <p:cNvSpPr txBox="1">
              <a:spLocks noChangeArrowheads="1"/>
            </p:cNvSpPr>
            <p:nvPr/>
          </p:nvSpPr>
          <p:spPr bwMode="auto">
            <a:xfrm>
              <a:off x="6477000" y="47244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Transparent 1-Bit Latch</a:t>
            </a:r>
          </a:p>
        </p:txBody>
      </p:sp>
      <p:sp>
        <p:nvSpPr>
          <p:cNvPr id="307313" name="Rectangle 113"/>
          <p:cNvSpPr>
            <a:spLocks noGrp="1" noChangeArrowheads="1"/>
          </p:cNvSpPr>
          <p:nvPr>
            <p:ph type="body" idx="1"/>
          </p:nvPr>
        </p:nvSpPr>
        <p:spPr>
          <a:xfrm>
            <a:off x="290513" y="4038600"/>
            <a:ext cx="8294687" cy="2393950"/>
          </a:xfrm>
        </p:spPr>
        <p:txBody>
          <a:bodyPr/>
          <a:lstStyle/>
          <a:p>
            <a:pPr lvl="1"/>
            <a:r>
              <a:rPr lang="en-US"/>
              <a:t>When in latching mode, combinational propogation from D to Q+ and Q–</a:t>
            </a:r>
          </a:p>
          <a:p>
            <a:pPr lvl="1"/>
            <a:r>
              <a:rPr lang="en-US"/>
              <a:t>Value latched depends on value of D as C falls</a:t>
            </a:r>
          </a:p>
        </p:txBody>
      </p:sp>
      <p:grpSp>
        <p:nvGrpSpPr>
          <p:cNvPr id="307317" name="Group 117"/>
          <p:cNvGrpSpPr>
            <a:grpSpLocks/>
          </p:cNvGrpSpPr>
          <p:nvPr/>
        </p:nvGrpSpPr>
        <p:grpSpPr bwMode="auto">
          <a:xfrm>
            <a:off x="4724400" y="1201738"/>
            <a:ext cx="3962400" cy="2316162"/>
            <a:chOff x="2976" y="757"/>
            <a:chExt cx="2496" cy="1459"/>
          </a:xfrm>
        </p:grpSpPr>
        <p:grpSp>
          <p:nvGrpSpPr>
            <p:cNvPr id="307300" name="Group 100"/>
            <p:cNvGrpSpPr>
              <a:grpSpLocks/>
            </p:cNvGrpSpPr>
            <p:nvPr/>
          </p:nvGrpSpPr>
          <p:grpSpPr bwMode="auto">
            <a:xfrm>
              <a:off x="2976" y="1200"/>
              <a:ext cx="2496" cy="807"/>
              <a:chOff x="2880" y="2654"/>
              <a:chExt cx="2496" cy="807"/>
            </a:xfrm>
          </p:grpSpPr>
          <p:sp>
            <p:nvSpPr>
              <p:cNvPr id="307288" name="Freeform 88"/>
              <p:cNvSpPr>
                <a:spLocks/>
              </p:cNvSpPr>
              <p:nvPr/>
            </p:nvSpPr>
            <p:spPr bwMode="auto">
              <a:xfrm>
                <a:off x="3216" y="2688"/>
                <a:ext cx="2160" cy="144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336" y="144"/>
                  </a:cxn>
                  <a:cxn ang="0">
                    <a:pos x="336" y="0"/>
                  </a:cxn>
                  <a:cxn ang="0">
                    <a:pos x="1392" y="0"/>
                  </a:cxn>
                  <a:cxn ang="0">
                    <a:pos x="1392" y="144"/>
                  </a:cxn>
                  <a:cxn ang="0">
                    <a:pos x="2160" y="144"/>
                  </a:cxn>
                </a:cxnLst>
                <a:rect l="0" t="0" r="r" b="b"/>
                <a:pathLst>
                  <a:path w="2160" h="144">
                    <a:moveTo>
                      <a:pt x="0" y="144"/>
                    </a:moveTo>
                    <a:lnTo>
                      <a:pt x="336" y="144"/>
                    </a:lnTo>
                    <a:lnTo>
                      <a:pt x="336" y="0"/>
                    </a:lnTo>
                    <a:lnTo>
                      <a:pt x="1392" y="0"/>
                    </a:lnTo>
                    <a:lnTo>
                      <a:pt x="1392" y="144"/>
                    </a:lnTo>
                    <a:lnTo>
                      <a:pt x="2160" y="144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7289" name="Text Box 89"/>
              <p:cNvSpPr txBox="1">
                <a:spLocks noChangeArrowheads="1"/>
              </p:cNvSpPr>
              <p:nvPr/>
            </p:nvSpPr>
            <p:spPr bwMode="auto">
              <a:xfrm>
                <a:off x="2880" y="2654"/>
                <a:ext cx="336" cy="19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r"/>
                <a:r>
                  <a:rPr lang="en-US" sz="1600"/>
                  <a:t>C</a:t>
                </a:r>
              </a:p>
            </p:txBody>
          </p:sp>
          <p:sp>
            <p:nvSpPr>
              <p:cNvPr id="307291" name="Freeform 91"/>
              <p:cNvSpPr>
                <a:spLocks/>
              </p:cNvSpPr>
              <p:nvPr/>
            </p:nvSpPr>
            <p:spPr bwMode="auto">
              <a:xfrm>
                <a:off x="3216" y="2976"/>
                <a:ext cx="2160" cy="144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144" y="144"/>
                  </a:cxn>
                  <a:cxn ang="0">
                    <a:pos x="144" y="0"/>
                  </a:cxn>
                  <a:cxn ang="0">
                    <a:pos x="480" y="0"/>
                  </a:cxn>
                  <a:cxn ang="0">
                    <a:pos x="480" y="144"/>
                  </a:cxn>
                  <a:cxn ang="0">
                    <a:pos x="912" y="144"/>
                  </a:cxn>
                  <a:cxn ang="0">
                    <a:pos x="912" y="0"/>
                  </a:cxn>
                  <a:cxn ang="0">
                    <a:pos x="1248" y="0"/>
                  </a:cxn>
                  <a:cxn ang="0">
                    <a:pos x="1248" y="144"/>
                  </a:cxn>
                  <a:cxn ang="0">
                    <a:pos x="1584" y="144"/>
                  </a:cxn>
                  <a:cxn ang="0">
                    <a:pos x="1584" y="0"/>
                  </a:cxn>
                  <a:cxn ang="0">
                    <a:pos x="2160" y="0"/>
                  </a:cxn>
                </a:cxnLst>
                <a:rect l="0" t="0" r="r" b="b"/>
                <a:pathLst>
                  <a:path w="2160" h="144">
                    <a:moveTo>
                      <a:pt x="0" y="144"/>
                    </a:moveTo>
                    <a:lnTo>
                      <a:pt x="144" y="144"/>
                    </a:lnTo>
                    <a:lnTo>
                      <a:pt x="144" y="0"/>
                    </a:lnTo>
                    <a:lnTo>
                      <a:pt x="480" y="0"/>
                    </a:lnTo>
                    <a:lnTo>
                      <a:pt x="480" y="144"/>
                    </a:lnTo>
                    <a:lnTo>
                      <a:pt x="912" y="144"/>
                    </a:lnTo>
                    <a:lnTo>
                      <a:pt x="912" y="0"/>
                    </a:lnTo>
                    <a:lnTo>
                      <a:pt x="1248" y="0"/>
                    </a:lnTo>
                    <a:lnTo>
                      <a:pt x="1248" y="144"/>
                    </a:lnTo>
                    <a:lnTo>
                      <a:pt x="1584" y="144"/>
                    </a:lnTo>
                    <a:lnTo>
                      <a:pt x="1584" y="0"/>
                    </a:lnTo>
                    <a:lnTo>
                      <a:pt x="2160" y="0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7292" name="Text Box 92"/>
              <p:cNvSpPr txBox="1">
                <a:spLocks noChangeArrowheads="1"/>
              </p:cNvSpPr>
              <p:nvPr/>
            </p:nvSpPr>
            <p:spPr bwMode="auto">
              <a:xfrm>
                <a:off x="2880" y="2928"/>
                <a:ext cx="336" cy="19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r"/>
                <a:r>
                  <a:rPr lang="en-US" sz="1600"/>
                  <a:t>D</a:t>
                </a:r>
              </a:p>
            </p:txBody>
          </p:sp>
          <p:sp>
            <p:nvSpPr>
              <p:cNvPr id="307293" name="Freeform 93"/>
              <p:cNvSpPr>
                <a:spLocks/>
              </p:cNvSpPr>
              <p:nvPr/>
            </p:nvSpPr>
            <p:spPr bwMode="auto">
              <a:xfrm>
                <a:off x="3216" y="3312"/>
                <a:ext cx="2160" cy="144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432" y="144"/>
                  </a:cxn>
                  <a:cxn ang="0">
                    <a:pos x="432" y="0"/>
                  </a:cxn>
                  <a:cxn ang="0">
                    <a:pos x="576" y="0"/>
                  </a:cxn>
                  <a:cxn ang="0">
                    <a:pos x="576" y="144"/>
                  </a:cxn>
                  <a:cxn ang="0">
                    <a:pos x="960" y="144"/>
                  </a:cxn>
                  <a:cxn ang="0">
                    <a:pos x="960" y="0"/>
                  </a:cxn>
                  <a:cxn ang="0">
                    <a:pos x="1296" y="0"/>
                  </a:cxn>
                  <a:cxn ang="0">
                    <a:pos x="1296" y="144"/>
                  </a:cxn>
                  <a:cxn ang="0">
                    <a:pos x="2160" y="144"/>
                  </a:cxn>
                </a:cxnLst>
                <a:rect l="0" t="0" r="r" b="b"/>
                <a:pathLst>
                  <a:path w="2160" h="144">
                    <a:moveTo>
                      <a:pt x="0" y="144"/>
                    </a:moveTo>
                    <a:lnTo>
                      <a:pt x="432" y="144"/>
                    </a:lnTo>
                    <a:lnTo>
                      <a:pt x="432" y="0"/>
                    </a:lnTo>
                    <a:lnTo>
                      <a:pt x="576" y="0"/>
                    </a:lnTo>
                    <a:lnTo>
                      <a:pt x="576" y="144"/>
                    </a:lnTo>
                    <a:lnTo>
                      <a:pt x="960" y="144"/>
                    </a:lnTo>
                    <a:lnTo>
                      <a:pt x="960" y="0"/>
                    </a:lnTo>
                    <a:lnTo>
                      <a:pt x="1296" y="0"/>
                    </a:lnTo>
                    <a:lnTo>
                      <a:pt x="1296" y="144"/>
                    </a:lnTo>
                    <a:lnTo>
                      <a:pt x="2160" y="144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7294" name="Freeform 94"/>
              <p:cNvSpPr>
                <a:spLocks/>
              </p:cNvSpPr>
              <p:nvPr/>
            </p:nvSpPr>
            <p:spPr bwMode="auto">
              <a:xfrm>
                <a:off x="3522" y="2760"/>
                <a:ext cx="114" cy="63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84" y="42"/>
                  </a:cxn>
                  <a:cxn ang="0">
                    <a:pos x="96" y="78"/>
                  </a:cxn>
                  <a:cxn ang="0">
                    <a:pos x="102" y="96"/>
                  </a:cxn>
                  <a:cxn ang="0">
                    <a:pos x="96" y="228"/>
                  </a:cxn>
                  <a:cxn ang="0">
                    <a:pos x="36" y="336"/>
                  </a:cxn>
                  <a:cxn ang="0">
                    <a:pos x="12" y="408"/>
                  </a:cxn>
                  <a:cxn ang="0">
                    <a:pos x="0" y="444"/>
                  </a:cxn>
                  <a:cxn ang="0">
                    <a:pos x="114" y="636"/>
                  </a:cxn>
                </a:cxnLst>
                <a:rect l="0" t="0" r="r" b="b"/>
                <a:pathLst>
                  <a:path w="114" h="636">
                    <a:moveTo>
                      <a:pt x="36" y="0"/>
                    </a:moveTo>
                    <a:cubicBezTo>
                      <a:pt x="60" y="8"/>
                      <a:pt x="66" y="24"/>
                      <a:pt x="84" y="42"/>
                    </a:cubicBezTo>
                    <a:cubicBezTo>
                      <a:pt x="88" y="54"/>
                      <a:pt x="92" y="66"/>
                      <a:pt x="96" y="78"/>
                    </a:cubicBezTo>
                    <a:cubicBezTo>
                      <a:pt x="98" y="84"/>
                      <a:pt x="102" y="96"/>
                      <a:pt x="102" y="96"/>
                    </a:cubicBezTo>
                    <a:cubicBezTo>
                      <a:pt x="100" y="140"/>
                      <a:pt x="101" y="184"/>
                      <a:pt x="96" y="228"/>
                    </a:cubicBezTo>
                    <a:cubicBezTo>
                      <a:pt x="91" y="273"/>
                      <a:pt x="49" y="297"/>
                      <a:pt x="36" y="336"/>
                    </a:cubicBezTo>
                    <a:cubicBezTo>
                      <a:pt x="28" y="360"/>
                      <a:pt x="20" y="384"/>
                      <a:pt x="12" y="408"/>
                    </a:cubicBezTo>
                    <a:cubicBezTo>
                      <a:pt x="8" y="420"/>
                      <a:pt x="0" y="444"/>
                      <a:pt x="0" y="444"/>
                    </a:cubicBezTo>
                    <a:cubicBezTo>
                      <a:pt x="4" y="520"/>
                      <a:pt x="6" y="636"/>
                      <a:pt x="114" y="636"/>
                    </a:cubicBezTo>
                  </a:path>
                </a:pathLst>
              </a:custGeom>
              <a:noFill/>
              <a:ln w="19050" cap="flat" cmpd="sng">
                <a:solidFill>
                  <a:srgbClr val="FF3300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7296" name="Freeform 96"/>
              <p:cNvSpPr>
                <a:spLocks/>
              </p:cNvSpPr>
              <p:nvPr/>
            </p:nvSpPr>
            <p:spPr bwMode="auto">
              <a:xfrm>
                <a:off x="3696" y="3036"/>
                <a:ext cx="84" cy="3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6"/>
                  </a:cxn>
                  <a:cxn ang="0">
                    <a:pos x="60" y="72"/>
                  </a:cxn>
                  <a:cxn ang="0">
                    <a:pos x="6" y="282"/>
                  </a:cxn>
                  <a:cxn ang="0">
                    <a:pos x="84" y="384"/>
                  </a:cxn>
                </a:cxnLst>
                <a:rect l="0" t="0" r="r" b="b"/>
                <a:pathLst>
                  <a:path w="84" h="384">
                    <a:moveTo>
                      <a:pt x="0" y="0"/>
                    </a:moveTo>
                    <a:cubicBezTo>
                      <a:pt x="21" y="7"/>
                      <a:pt x="38" y="14"/>
                      <a:pt x="48" y="36"/>
                    </a:cubicBezTo>
                    <a:cubicBezTo>
                      <a:pt x="53" y="48"/>
                      <a:pt x="60" y="72"/>
                      <a:pt x="60" y="72"/>
                    </a:cubicBezTo>
                    <a:cubicBezTo>
                      <a:pt x="50" y="143"/>
                      <a:pt x="20" y="211"/>
                      <a:pt x="6" y="282"/>
                    </a:cubicBezTo>
                    <a:cubicBezTo>
                      <a:pt x="12" y="334"/>
                      <a:pt x="22" y="384"/>
                      <a:pt x="84" y="384"/>
                    </a:cubicBezTo>
                  </a:path>
                </a:pathLst>
              </a:custGeom>
              <a:noFill/>
              <a:ln w="19050" cap="flat" cmpd="sng">
                <a:solidFill>
                  <a:srgbClr val="FF3300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7297" name="Freeform 97"/>
              <p:cNvSpPr>
                <a:spLocks/>
              </p:cNvSpPr>
              <p:nvPr/>
            </p:nvSpPr>
            <p:spPr bwMode="auto">
              <a:xfrm>
                <a:off x="4114" y="3024"/>
                <a:ext cx="74" cy="372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62" y="36"/>
                  </a:cxn>
                  <a:cxn ang="0">
                    <a:pos x="74" y="72"/>
                  </a:cxn>
                  <a:cxn ang="0">
                    <a:pos x="20" y="282"/>
                  </a:cxn>
                  <a:cxn ang="0">
                    <a:pos x="62" y="372"/>
                  </a:cxn>
                </a:cxnLst>
                <a:rect l="0" t="0" r="r" b="b"/>
                <a:pathLst>
                  <a:path w="74" h="372">
                    <a:moveTo>
                      <a:pt x="14" y="0"/>
                    </a:moveTo>
                    <a:cubicBezTo>
                      <a:pt x="35" y="7"/>
                      <a:pt x="52" y="14"/>
                      <a:pt x="62" y="36"/>
                    </a:cubicBezTo>
                    <a:cubicBezTo>
                      <a:pt x="67" y="48"/>
                      <a:pt x="74" y="72"/>
                      <a:pt x="74" y="72"/>
                    </a:cubicBezTo>
                    <a:cubicBezTo>
                      <a:pt x="64" y="143"/>
                      <a:pt x="34" y="211"/>
                      <a:pt x="20" y="282"/>
                    </a:cubicBezTo>
                    <a:cubicBezTo>
                      <a:pt x="26" y="334"/>
                      <a:pt x="0" y="372"/>
                      <a:pt x="62" y="372"/>
                    </a:cubicBezTo>
                  </a:path>
                </a:pathLst>
              </a:custGeom>
              <a:noFill/>
              <a:ln w="19050" cap="flat" cmpd="sng">
                <a:solidFill>
                  <a:srgbClr val="FF3300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7298" name="Freeform 98"/>
              <p:cNvSpPr>
                <a:spLocks/>
              </p:cNvSpPr>
              <p:nvPr/>
            </p:nvSpPr>
            <p:spPr bwMode="auto">
              <a:xfrm>
                <a:off x="4450" y="3024"/>
                <a:ext cx="74" cy="372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62" y="36"/>
                  </a:cxn>
                  <a:cxn ang="0">
                    <a:pos x="74" y="72"/>
                  </a:cxn>
                  <a:cxn ang="0">
                    <a:pos x="20" y="282"/>
                  </a:cxn>
                  <a:cxn ang="0">
                    <a:pos x="62" y="372"/>
                  </a:cxn>
                </a:cxnLst>
                <a:rect l="0" t="0" r="r" b="b"/>
                <a:pathLst>
                  <a:path w="74" h="372">
                    <a:moveTo>
                      <a:pt x="14" y="0"/>
                    </a:moveTo>
                    <a:cubicBezTo>
                      <a:pt x="35" y="7"/>
                      <a:pt x="52" y="14"/>
                      <a:pt x="62" y="36"/>
                    </a:cubicBezTo>
                    <a:cubicBezTo>
                      <a:pt x="67" y="48"/>
                      <a:pt x="74" y="72"/>
                      <a:pt x="74" y="72"/>
                    </a:cubicBezTo>
                    <a:cubicBezTo>
                      <a:pt x="64" y="143"/>
                      <a:pt x="34" y="211"/>
                      <a:pt x="20" y="282"/>
                    </a:cubicBezTo>
                    <a:cubicBezTo>
                      <a:pt x="26" y="334"/>
                      <a:pt x="0" y="372"/>
                      <a:pt x="62" y="372"/>
                    </a:cubicBezTo>
                  </a:path>
                </a:pathLst>
              </a:custGeom>
              <a:noFill/>
              <a:ln w="19050" cap="flat" cmpd="sng">
                <a:solidFill>
                  <a:srgbClr val="FF3300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7299" name="Text Box 99"/>
              <p:cNvSpPr txBox="1">
                <a:spLocks noChangeArrowheads="1"/>
              </p:cNvSpPr>
              <p:nvPr/>
            </p:nvSpPr>
            <p:spPr bwMode="auto">
              <a:xfrm>
                <a:off x="2880" y="3264"/>
                <a:ext cx="336" cy="19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r"/>
                <a:r>
                  <a:rPr lang="en-US" sz="1600"/>
                  <a:t>Q+</a:t>
                </a:r>
              </a:p>
            </p:txBody>
          </p:sp>
        </p:grpSp>
        <p:sp>
          <p:nvSpPr>
            <p:cNvPr id="307314" name="Text Box 114"/>
            <p:cNvSpPr txBox="1">
              <a:spLocks noChangeArrowheads="1"/>
            </p:cNvSpPr>
            <p:nvPr/>
          </p:nvSpPr>
          <p:spPr bwMode="auto">
            <a:xfrm>
              <a:off x="3667" y="2019"/>
              <a:ext cx="357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/>
                <a:t>Time</a:t>
              </a:r>
            </a:p>
          </p:txBody>
        </p:sp>
        <p:sp>
          <p:nvSpPr>
            <p:cNvPr id="307315" name="Line 115"/>
            <p:cNvSpPr>
              <a:spLocks noChangeShapeType="1"/>
            </p:cNvSpPr>
            <p:nvPr/>
          </p:nvSpPr>
          <p:spPr bwMode="auto">
            <a:xfrm>
              <a:off x="4032" y="2112"/>
              <a:ext cx="816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7316" name="Text Box 116"/>
            <p:cNvSpPr txBox="1">
              <a:spLocks noChangeArrowheads="1"/>
            </p:cNvSpPr>
            <p:nvPr/>
          </p:nvSpPr>
          <p:spPr bwMode="auto">
            <a:xfrm>
              <a:off x="3283" y="757"/>
              <a:ext cx="866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Changing D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98450" y="1212850"/>
            <a:ext cx="4070054" cy="2065338"/>
            <a:chOff x="381000" y="4114800"/>
            <a:chExt cx="4070054" cy="2065338"/>
          </a:xfrm>
        </p:grpSpPr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5650" y="4794250"/>
              <a:ext cx="3695404" cy="1219200"/>
            </a:xfrm>
            <a:prstGeom prst="rect">
              <a:avLst/>
            </a:prstGeom>
          </p:spPr>
        </p:pic>
        <p:sp>
          <p:nvSpPr>
            <p:cNvPr id="33" name="Text Box 37"/>
            <p:cNvSpPr txBox="1">
              <a:spLocks noChangeArrowheads="1"/>
            </p:cNvSpPr>
            <p:nvPr/>
          </p:nvSpPr>
          <p:spPr bwMode="auto">
            <a:xfrm>
              <a:off x="381000" y="4114800"/>
              <a:ext cx="1044575" cy="3397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Latching</a:t>
              </a:r>
            </a:p>
          </p:txBody>
        </p:sp>
        <p:sp>
          <p:nvSpPr>
            <p:cNvPr id="34" name="Text Box 38"/>
            <p:cNvSpPr txBox="1">
              <a:spLocks noChangeArrowheads="1"/>
            </p:cNvSpPr>
            <p:nvPr/>
          </p:nvSpPr>
          <p:spPr bwMode="auto">
            <a:xfrm>
              <a:off x="533400" y="56388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5" name="Text Box 122"/>
            <p:cNvSpPr txBox="1">
              <a:spLocks noChangeArrowheads="1"/>
            </p:cNvSpPr>
            <p:nvPr/>
          </p:nvSpPr>
          <p:spPr bwMode="auto">
            <a:xfrm>
              <a:off x="533400" y="46482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36" name="Text Box 124"/>
            <p:cNvSpPr txBox="1">
              <a:spLocks noChangeArrowheads="1"/>
            </p:cNvSpPr>
            <p:nvPr/>
          </p:nvSpPr>
          <p:spPr bwMode="auto">
            <a:xfrm>
              <a:off x="1600200" y="46482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  <p:sp>
          <p:nvSpPr>
            <p:cNvPr id="37" name="Text Box 125"/>
            <p:cNvSpPr txBox="1">
              <a:spLocks noChangeArrowheads="1"/>
            </p:cNvSpPr>
            <p:nvPr/>
          </p:nvSpPr>
          <p:spPr bwMode="auto">
            <a:xfrm>
              <a:off x="2286000" y="46482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  <p:sp>
          <p:nvSpPr>
            <p:cNvPr id="38" name="Text Box 126"/>
            <p:cNvSpPr txBox="1">
              <a:spLocks noChangeArrowheads="1"/>
            </p:cNvSpPr>
            <p:nvPr/>
          </p:nvSpPr>
          <p:spPr bwMode="auto">
            <a:xfrm>
              <a:off x="2971800" y="46482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  <p:sp>
          <p:nvSpPr>
            <p:cNvPr id="39" name="Text Box 127"/>
            <p:cNvSpPr txBox="1">
              <a:spLocks noChangeArrowheads="1"/>
            </p:cNvSpPr>
            <p:nvPr/>
          </p:nvSpPr>
          <p:spPr bwMode="auto">
            <a:xfrm>
              <a:off x="3505200" y="46482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40" name="Text Box 129"/>
            <p:cNvSpPr txBox="1">
              <a:spLocks noChangeArrowheads="1"/>
            </p:cNvSpPr>
            <p:nvPr/>
          </p:nvSpPr>
          <p:spPr bwMode="auto">
            <a:xfrm>
              <a:off x="2286000" y="58674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41" name="Text Box 130"/>
            <p:cNvSpPr txBox="1">
              <a:spLocks noChangeArrowheads="1"/>
            </p:cNvSpPr>
            <p:nvPr/>
          </p:nvSpPr>
          <p:spPr bwMode="auto">
            <a:xfrm>
              <a:off x="2971800" y="58674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42" name="Text Box 131"/>
            <p:cNvSpPr txBox="1">
              <a:spLocks noChangeArrowheads="1"/>
            </p:cNvSpPr>
            <p:nvPr/>
          </p:nvSpPr>
          <p:spPr bwMode="auto">
            <a:xfrm>
              <a:off x="3505200" y="58674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365" name="Rectangle 117"/>
          <p:cNvSpPr>
            <a:spLocks noChangeArrowheads="1"/>
          </p:cNvSpPr>
          <p:nvPr/>
        </p:nvSpPr>
        <p:spPr bwMode="auto">
          <a:xfrm>
            <a:off x="3733800" y="1447800"/>
            <a:ext cx="4724400" cy="25146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09250" name="Rectangle 2"/>
          <p:cNvSpPr>
            <a:spLocks noChangeArrowheads="1"/>
          </p:cNvSpPr>
          <p:nvPr/>
        </p:nvSpPr>
        <p:spPr bwMode="auto">
          <a:xfrm>
            <a:off x="5334000" y="1600200"/>
            <a:ext cx="2971800" cy="2209800"/>
          </a:xfrm>
          <a:prstGeom prst="rect">
            <a:avLst/>
          </a:prstGeom>
          <a:solidFill>
            <a:srgbClr val="FFCCFF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Edge-Triggered Latch</a:t>
            </a:r>
          </a:p>
        </p:txBody>
      </p:sp>
      <p:sp>
        <p:nvSpPr>
          <p:cNvPr id="309388" name="Rectangle 140"/>
          <p:cNvSpPr>
            <a:spLocks noGrp="1" noChangeArrowheads="1"/>
          </p:cNvSpPr>
          <p:nvPr>
            <p:ph type="body" idx="1"/>
          </p:nvPr>
        </p:nvSpPr>
        <p:spPr>
          <a:xfrm>
            <a:off x="4648200" y="4038600"/>
            <a:ext cx="3937000" cy="2393950"/>
          </a:xfrm>
        </p:spPr>
        <p:txBody>
          <a:bodyPr/>
          <a:lstStyle/>
          <a:p>
            <a:pPr lvl="1"/>
            <a:r>
              <a:rPr lang="en-US"/>
              <a:t>Only in latching mode for brief period</a:t>
            </a:r>
          </a:p>
          <a:p>
            <a:pPr lvl="2"/>
            <a:r>
              <a:rPr lang="en-US"/>
              <a:t>Rising clock edge</a:t>
            </a:r>
          </a:p>
          <a:p>
            <a:pPr lvl="1"/>
            <a:r>
              <a:rPr lang="en-US"/>
              <a:t>Value latched depends on data as clock rises</a:t>
            </a:r>
          </a:p>
          <a:p>
            <a:pPr lvl="1"/>
            <a:r>
              <a:rPr lang="en-US"/>
              <a:t>Output remains stable at all other times</a:t>
            </a:r>
          </a:p>
        </p:txBody>
      </p:sp>
      <p:sp>
        <p:nvSpPr>
          <p:cNvPr id="309254" name="Line 6"/>
          <p:cNvSpPr>
            <a:spLocks noChangeShapeType="1"/>
          </p:cNvSpPr>
          <p:nvPr/>
        </p:nvSpPr>
        <p:spPr bwMode="auto">
          <a:xfrm>
            <a:off x="3886200" y="3048000"/>
            <a:ext cx="914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55" name="Line 7"/>
          <p:cNvSpPr>
            <a:spLocks noChangeShapeType="1"/>
          </p:cNvSpPr>
          <p:nvPr/>
        </p:nvSpPr>
        <p:spPr bwMode="auto">
          <a:xfrm>
            <a:off x="5489575" y="2420938"/>
            <a:ext cx="45561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56" name="Line 8"/>
          <p:cNvSpPr>
            <a:spLocks noChangeShapeType="1"/>
          </p:cNvSpPr>
          <p:nvPr/>
        </p:nvSpPr>
        <p:spPr bwMode="auto">
          <a:xfrm flipV="1">
            <a:off x="5413375" y="2157413"/>
            <a:ext cx="533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57" name="Freeform 9"/>
          <p:cNvSpPr>
            <a:spLocks/>
          </p:cNvSpPr>
          <p:nvPr/>
        </p:nvSpPr>
        <p:spPr bwMode="auto">
          <a:xfrm>
            <a:off x="5867400" y="2039938"/>
            <a:ext cx="650875" cy="4397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" y="0"/>
              </a:cxn>
              <a:cxn ang="0">
                <a:pos x="190" y="0"/>
              </a:cxn>
              <a:cxn ang="0">
                <a:pos x="227" y="3"/>
              </a:cxn>
              <a:cxn ang="0">
                <a:pos x="262" y="11"/>
              </a:cxn>
              <a:cxn ang="0">
                <a:pos x="292" y="22"/>
              </a:cxn>
              <a:cxn ang="0">
                <a:pos x="322" y="40"/>
              </a:cxn>
              <a:cxn ang="0">
                <a:pos x="372" y="81"/>
              </a:cxn>
              <a:cxn ang="0">
                <a:pos x="410" y="140"/>
              </a:cxn>
              <a:cxn ang="0">
                <a:pos x="410" y="140"/>
              </a:cxn>
              <a:cxn ang="0">
                <a:pos x="372" y="195"/>
              </a:cxn>
              <a:cxn ang="0">
                <a:pos x="322" y="240"/>
              </a:cxn>
              <a:cxn ang="0">
                <a:pos x="292" y="254"/>
              </a:cxn>
              <a:cxn ang="0">
                <a:pos x="262" y="266"/>
              </a:cxn>
              <a:cxn ang="0">
                <a:pos x="227" y="273"/>
              </a:cxn>
              <a:cxn ang="0">
                <a:pos x="190" y="277"/>
              </a:cxn>
              <a:cxn ang="0">
                <a:pos x="19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22" y="247"/>
              </a:cxn>
              <a:cxn ang="0">
                <a:pos x="38" y="214"/>
              </a:cxn>
              <a:cxn ang="0">
                <a:pos x="45" y="177"/>
              </a:cxn>
              <a:cxn ang="0">
                <a:pos x="49" y="140"/>
              </a:cxn>
              <a:cxn ang="0">
                <a:pos x="49" y="140"/>
              </a:cxn>
              <a:cxn ang="0">
                <a:pos x="45" y="99"/>
              </a:cxn>
              <a:cxn ang="0">
                <a:pos x="38" y="66"/>
              </a:cxn>
              <a:cxn ang="0">
                <a:pos x="22" y="3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58" name="Line 10"/>
          <p:cNvSpPr>
            <a:spLocks noChangeShapeType="1"/>
          </p:cNvSpPr>
          <p:nvPr/>
        </p:nvSpPr>
        <p:spPr bwMode="auto">
          <a:xfrm>
            <a:off x="7008813" y="2262188"/>
            <a:ext cx="690562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9259" name="Group 11"/>
          <p:cNvGrpSpPr>
            <a:grpSpLocks/>
          </p:cNvGrpSpPr>
          <p:nvPr/>
        </p:nvGrpSpPr>
        <p:grpSpPr bwMode="auto">
          <a:xfrm>
            <a:off x="6707188" y="2116138"/>
            <a:ext cx="385762" cy="292100"/>
            <a:chOff x="2159" y="1440"/>
            <a:chExt cx="243" cy="184"/>
          </a:xfrm>
        </p:grpSpPr>
        <p:sp>
          <p:nvSpPr>
            <p:cNvPr id="309260" name="Freeform 12"/>
            <p:cNvSpPr>
              <a:spLocks/>
            </p:cNvSpPr>
            <p:nvPr/>
          </p:nvSpPr>
          <p:spPr bwMode="auto">
            <a:xfrm>
              <a:off x="2159" y="1440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61" name="Freeform 13"/>
            <p:cNvSpPr>
              <a:spLocks/>
            </p:cNvSpPr>
            <p:nvPr/>
          </p:nvSpPr>
          <p:spPr bwMode="auto">
            <a:xfrm>
              <a:off x="2159" y="1440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62" name="Freeform 14"/>
            <p:cNvSpPr>
              <a:spLocks/>
            </p:cNvSpPr>
            <p:nvPr/>
          </p:nvSpPr>
          <p:spPr bwMode="auto">
            <a:xfrm>
              <a:off x="2353" y="1506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63" name="Freeform 15"/>
            <p:cNvSpPr>
              <a:spLocks/>
            </p:cNvSpPr>
            <p:nvPr/>
          </p:nvSpPr>
          <p:spPr bwMode="auto">
            <a:xfrm>
              <a:off x="2353" y="1506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9264" name="Line 16"/>
          <p:cNvSpPr>
            <a:spLocks noChangeShapeType="1"/>
          </p:cNvSpPr>
          <p:nvPr/>
        </p:nvSpPr>
        <p:spPr bwMode="auto">
          <a:xfrm>
            <a:off x="6480175" y="2268538"/>
            <a:ext cx="227013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65" name="Freeform 17"/>
          <p:cNvSpPr>
            <a:spLocks/>
          </p:cNvSpPr>
          <p:nvPr/>
        </p:nvSpPr>
        <p:spPr bwMode="auto">
          <a:xfrm>
            <a:off x="5867400" y="2057400"/>
            <a:ext cx="650875" cy="439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" y="0"/>
              </a:cxn>
              <a:cxn ang="0">
                <a:pos x="190" y="0"/>
              </a:cxn>
              <a:cxn ang="0">
                <a:pos x="227" y="3"/>
              </a:cxn>
              <a:cxn ang="0">
                <a:pos x="262" y="11"/>
              </a:cxn>
              <a:cxn ang="0">
                <a:pos x="292" y="22"/>
              </a:cxn>
              <a:cxn ang="0">
                <a:pos x="322" y="40"/>
              </a:cxn>
              <a:cxn ang="0">
                <a:pos x="372" y="81"/>
              </a:cxn>
              <a:cxn ang="0">
                <a:pos x="410" y="140"/>
              </a:cxn>
              <a:cxn ang="0">
                <a:pos x="410" y="140"/>
              </a:cxn>
              <a:cxn ang="0">
                <a:pos x="372" y="195"/>
              </a:cxn>
              <a:cxn ang="0">
                <a:pos x="322" y="240"/>
              </a:cxn>
              <a:cxn ang="0">
                <a:pos x="292" y="254"/>
              </a:cxn>
              <a:cxn ang="0">
                <a:pos x="262" y="266"/>
              </a:cxn>
              <a:cxn ang="0">
                <a:pos x="227" y="273"/>
              </a:cxn>
              <a:cxn ang="0">
                <a:pos x="190" y="277"/>
              </a:cxn>
              <a:cxn ang="0">
                <a:pos x="19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22" y="247"/>
              </a:cxn>
              <a:cxn ang="0">
                <a:pos x="38" y="214"/>
              </a:cxn>
              <a:cxn ang="0">
                <a:pos x="45" y="177"/>
              </a:cxn>
              <a:cxn ang="0">
                <a:pos x="49" y="140"/>
              </a:cxn>
              <a:cxn ang="0">
                <a:pos x="49" y="140"/>
              </a:cxn>
              <a:cxn ang="0">
                <a:pos x="45" y="99"/>
              </a:cxn>
              <a:cxn ang="0">
                <a:pos x="38" y="66"/>
              </a:cxn>
              <a:cxn ang="0">
                <a:pos x="22" y="3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66" name="Line 18"/>
          <p:cNvSpPr>
            <a:spLocks noChangeShapeType="1"/>
          </p:cNvSpPr>
          <p:nvPr/>
        </p:nvSpPr>
        <p:spPr bwMode="auto">
          <a:xfrm flipV="1">
            <a:off x="5489575" y="2954338"/>
            <a:ext cx="45561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67" name="Line 19"/>
          <p:cNvSpPr>
            <a:spLocks noChangeShapeType="1"/>
          </p:cNvSpPr>
          <p:nvPr/>
        </p:nvSpPr>
        <p:spPr bwMode="auto">
          <a:xfrm>
            <a:off x="5413375" y="3224213"/>
            <a:ext cx="533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68" name="Freeform 20"/>
          <p:cNvSpPr>
            <a:spLocks/>
          </p:cNvSpPr>
          <p:nvPr/>
        </p:nvSpPr>
        <p:spPr bwMode="auto">
          <a:xfrm flipV="1">
            <a:off x="5867400" y="2895600"/>
            <a:ext cx="650875" cy="439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" y="0"/>
              </a:cxn>
              <a:cxn ang="0">
                <a:pos x="190" y="0"/>
              </a:cxn>
              <a:cxn ang="0">
                <a:pos x="227" y="3"/>
              </a:cxn>
              <a:cxn ang="0">
                <a:pos x="262" y="11"/>
              </a:cxn>
              <a:cxn ang="0">
                <a:pos x="292" y="22"/>
              </a:cxn>
              <a:cxn ang="0">
                <a:pos x="322" y="40"/>
              </a:cxn>
              <a:cxn ang="0">
                <a:pos x="372" y="81"/>
              </a:cxn>
              <a:cxn ang="0">
                <a:pos x="410" y="140"/>
              </a:cxn>
              <a:cxn ang="0">
                <a:pos x="410" y="140"/>
              </a:cxn>
              <a:cxn ang="0">
                <a:pos x="372" y="195"/>
              </a:cxn>
              <a:cxn ang="0">
                <a:pos x="322" y="240"/>
              </a:cxn>
              <a:cxn ang="0">
                <a:pos x="292" y="254"/>
              </a:cxn>
              <a:cxn ang="0">
                <a:pos x="262" y="266"/>
              </a:cxn>
              <a:cxn ang="0">
                <a:pos x="227" y="273"/>
              </a:cxn>
              <a:cxn ang="0">
                <a:pos x="190" y="277"/>
              </a:cxn>
              <a:cxn ang="0">
                <a:pos x="19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22" y="247"/>
              </a:cxn>
              <a:cxn ang="0">
                <a:pos x="38" y="214"/>
              </a:cxn>
              <a:cxn ang="0">
                <a:pos x="45" y="177"/>
              </a:cxn>
              <a:cxn ang="0">
                <a:pos x="49" y="140"/>
              </a:cxn>
              <a:cxn ang="0">
                <a:pos x="49" y="140"/>
              </a:cxn>
              <a:cxn ang="0">
                <a:pos x="45" y="99"/>
              </a:cxn>
              <a:cxn ang="0">
                <a:pos x="38" y="66"/>
              </a:cxn>
              <a:cxn ang="0">
                <a:pos x="22" y="3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69" name="Line 21"/>
          <p:cNvSpPr>
            <a:spLocks noChangeShapeType="1"/>
          </p:cNvSpPr>
          <p:nvPr/>
        </p:nvSpPr>
        <p:spPr bwMode="auto">
          <a:xfrm flipV="1">
            <a:off x="7008813" y="3106738"/>
            <a:ext cx="690562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9270" name="Group 22"/>
          <p:cNvGrpSpPr>
            <a:grpSpLocks/>
          </p:cNvGrpSpPr>
          <p:nvPr/>
        </p:nvGrpSpPr>
        <p:grpSpPr bwMode="auto">
          <a:xfrm flipV="1">
            <a:off x="6707188" y="2967038"/>
            <a:ext cx="385762" cy="292100"/>
            <a:chOff x="2159" y="1440"/>
            <a:chExt cx="243" cy="184"/>
          </a:xfrm>
        </p:grpSpPr>
        <p:sp>
          <p:nvSpPr>
            <p:cNvPr id="309271" name="Freeform 23"/>
            <p:cNvSpPr>
              <a:spLocks/>
            </p:cNvSpPr>
            <p:nvPr/>
          </p:nvSpPr>
          <p:spPr bwMode="auto">
            <a:xfrm>
              <a:off x="2159" y="1440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72" name="Freeform 24"/>
            <p:cNvSpPr>
              <a:spLocks/>
            </p:cNvSpPr>
            <p:nvPr/>
          </p:nvSpPr>
          <p:spPr bwMode="auto">
            <a:xfrm>
              <a:off x="2159" y="1440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73" name="Freeform 25"/>
            <p:cNvSpPr>
              <a:spLocks/>
            </p:cNvSpPr>
            <p:nvPr/>
          </p:nvSpPr>
          <p:spPr bwMode="auto">
            <a:xfrm>
              <a:off x="2353" y="1506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74" name="Freeform 26"/>
            <p:cNvSpPr>
              <a:spLocks/>
            </p:cNvSpPr>
            <p:nvPr/>
          </p:nvSpPr>
          <p:spPr bwMode="auto">
            <a:xfrm>
              <a:off x="2353" y="1506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9275" name="Line 27"/>
          <p:cNvSpPr>
            <a:spLocks noChangeShapeType="1"/>
          </p:cNvSpPr>
          <p:nvPr/>
        </p:nvSpPr>
        <p:spPr bwMode="auto">
          <a:xfrm flipV="1">
            <a:off x="6480175" y="3105150"/>
            <a:ext cx="2270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76" name="Freeform 28"/>
          <p:cNvSpPr>
            <a:spLocks/>
          </p:cNvSpPr>
          <p:nvPr/>
        </p:nvSpPr>
        <p:spPr bwMode="auto">
          <a:xfrm flipV="1">
            <a:off x="5867400" y="2878138"/>
            <a:ext cx="650875" cy="4397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" y="0"/>
              </a:cxn>
              <a:cxn ang="0">
                <a:pos x="190" y="0"/>
              </a:cxn>
              <a:cxn ang="0">
                <a:pos x="227" y="3"/>
              </a:cxn>
              <a:cxn ang="0">
                <a:pos x="262" y="11"/>
              </a:cxn>
              <a:cxn ang="0">
                <a:pos x="292" y="22"/>
              </a:cxn>
              <a:cxn ang="0">
                <a:pos x="322" y="40"/>
              </a:cxn>
              <a:cxn ang="0">
                <a:pos x="372" y="81"/>
              </a:cxn>
              <a:cxn ang="0">
                <a:pos x="410" y="140"/>
              </a:cxn>
              <a:cxn ang="0">
                <a:pos x="410" y="140"/>
              </a:cxn>
              <a:cxn ang="0">
                <a:pos x="372" y="195"/>
              </a:cxn>
              <a:cxn ang="0">
                <a:pos x="322" y="240"/>
              </a:cxn>
              <a:cxn ang="0">
                <a:pos x="292" y="254"/>
              </a:cxn>
              <a:cxn ang="0">
                <a:pos x="262" y="266"/>
              </a:cxn>
              <a:cxn ang="0">
                <a:pos x="227" y="273"/>
              </a:cxn>
              <a:cxn ang="0">
                <a:pos x="190" y="277"/>
              </a:cxn>
              <a:cxn ang="0">
                <a:pos x="19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22" y="247"/>
              </a:cxn>
              <a:cxn ang="0">
                <a:pos x="38" y="214"/>
              </a:cxn>
              <a:cxn ang="0">
                <a:pos x="45" y="177"/>
              </a:cxn>
              <a:cxn ang="0">
                <a:pos x="49" y="140"/>
              </a:cxn>
              <a:cxn ang="0">
                <a:pos x="49" y="140"/>
              </a:cxn>
              <a:cxn ang="0">
                <a:pos x="45" y="99"/>
              </a:cxn>
              <a:cxn ang="0">
                <a:pos x="38" y="66"/>
              </a:cxn>
              <a:cxn ang="0">
                <a:pos x="22" y="3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77" name="Freeform 29"/>
          <p:cNvSpPr>
            <a:spLocks/>
          </p:cNvSpPr>
          <p:nvPr/>
        </p:nvSpPr>
        <p:spPr bwMode="auto">
          <a:xfrm>
            <a:off x="5489575" y="2420938"/>
            <a:ext cx="18288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6"/>
              </a:cxn>
              <a:cxn ang="0">
                <a:pos x="1152" y="336"/>
              </a:cxn>
              <a:cxn ang="0">
                <a:pos x="1152" y="432"/>
              </a:cxn>
            </a:cxnLst>
            <a:rect l="0" t="0" r="r" b="b"/>
            <a:pathLst>
              <a:path w="1152" h="432">
                <a:moveTo>
                  <a:pt x="0" y="0"/>
                </a:moveTo>
                <a:lnTo>
                  <a:pt x="0" y="96"/>
                </a:lnTo>
                <a:lnTo>
                  <a:pt x="1152" y="336"/>
                </a:lnTo>
                <a:lnTo>
                  <a:pt x="1152" y="432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09278" name="Freeform 30"/>
          <p:cNvSpPr>
            <a:spLocks/>
          </p:cNvSpPr>
          <p:nvPr/>
        </p:nvSpPr>
        <p:spPr bwMode="auto">
          <a:xfrm flipV="1">
            <a:off x="5489575" y="2268538"/>
            <a:ext cx="18288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6"/>
              </a:cxn>
              <a:cxn ang="0">
                <a:pos x="1152" y="336"/>
              </a:cxn>
              <a:cxn ang="0">
                <a:pos x="1152" y="432"/>
              </a:cxn>
            </a:cxnLst>
            <a:rect l="0" t="0" r="r" b="b"/>
            <a:pathLst>
              <a:path w="1152" h="432">
                <a:moveTo>
                  <a:pt x="0" y="0"/>
                </a:moveTo>
                <a:lnTo>
                  <a:pt x="0" y="96"/>
                </a:lnTo>
                <a:lnTo>
                  <a:pt x="1152" y="336"/>
                </a:lnTo>
                <a:lnTo>
                  <a:pt x="1152" y="432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09279" name="Text Box 31"/>
          <p:cNvSpPr txBox="1">
            <a:spLocks noChangeArrowheads="1"/>
          </p:cNvSpPr>
          <p:nvPr/>
        </p:nvSpPr>
        <p:spPr bwMode="auto">
          <a:xfrm>
            <a:off x="7775575" y="2081213"/>
            <a:ext cx="4572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/>
              <a:t>Q+</a:t>
            </a:r>
          </a:p>
        </p:txBody>
      </p:sp>
      <p:sp>
        <p:nvSpPr>
          <p:cNvPr id="309280" name="Text Box 32"/>
          <p:cNvSpPr txBox="1">
            <a:spLocks noChangeArrowheads="1"/>
          </p:cNvSpPr>
          <p:nvPr/>
        </p:nvSpPr>
        <p:spPr bwMode="auto">
          <a:xfrm>
            <a:off x="7775575" y="2919413"/>
            <a:ext cx="4572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/>
              <a:t>Q–</a:t>
            </a:r>
          </a:p>
        </p:txBody>
      </p:sp>
      <p:sp>
        <p:nvSpPr>
          <p:cNvPr id="309281" name="Text Box 33"/>
          <p:cNvSpPr txBox="1">
            <a:spLocks noChangeArrowheads="1"/>
          </p:cNvSpPr>
          <p:nvPr/>
        </p:nvSpPr>
        <p:spPr bwMode="auto">
          <a:xfrm>
            <a:off x="5413375" y="1776413"/>
            <a:ext cx="4572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R</a:t>
            </a:r>
          </a:p>
        </p:txBody>
      </p:sp>
      <p:sp>
        <p:nvSpPr>
          <p:cNvPr id="309282" name="Text Box 34"/>
          <p:cNvSpPr txBox="1">
            <a:spLocks noChangeArrowheads="1"/>
          </p:cNvSpPr>
          <p:nvPr/>
        </p:nvSpPr>
        <p:spPr bwMode="auto">
          <a:xfrm>
            <a:off x="5413375" y="3224213"/>
            <a:ext cx="4572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S</a:t>
            </a:r>
          </a:p>
        </p:txBody>
      </p:sp>
      <p:sp>
        <p:nvSpPr>
          <p:cNvPr id="309283" name="Line 35"/>
          <p:cNvSpPr>
            <a:spLocks noChangeShapeType="1"/>
          </p:cNvSpPr>
          <p:nvPr/>
        </p:nvSpPr>
        <p:spPr bwMode="auto">
          <a:xfrm>
            <a:off x="1066800" y="1981200"/>
            <a:ext cx="3733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84" name="Line 36"/>
          <p:cNvSpPr>
            <a:spLocks noChangeShapeType="1"/>
          </p:cNvSpPr>
          <p:nvPr/>
        </p:nvSpPr>
        <p:spPr bwMode="auto">
          <a:xfrm>
            <a:off x="4648200" y="2286000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85" name="Freeform 37"/>
          <p:cNvSpPr>
            <a:spLocks/>
          </p:cNvSpPr>
          <p:nvPr/>
        </p:nvSpPr>
        <p:spPr bwMode="auto">
          <a:xfrm>
            <a:off x="4802188" y="1928813"/>
            <a:ext cx="606425" cy="439737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CCEC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86" name="Freeform 38"/>
          <p:cNvSpPr>
            <a:spLocks/>
          </p:cNvSpPr>
          <p:nvPr/>
        </p:nvSpPr>
        <p:spPr bwMode="auto">
          <a:xfrm>
            <a:off x="4802188" y="1928813"/>
            <a:ext cx="606425" cy="439737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87" name="Line 39"/>
          <p:cNvSpPr>
            <a:spLocks noChangeShapeType="1"/>
          </p:cNvSpPr>
          <p:nvPr/>
        </p:nvSpPr>
        <p:spPr bwMode="auto">
          <a:xfrm>
            <a:off x="3733800" y="3352800"/>
            <a:ext cx="1066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88" name="Freeform 40"/>
          <p:cNvSpPr>
            <a:spLocks/>
          </p:cNvSpPr>
          <p:nvPr/>
        </p:nvSpPr>
        <p:spPr bwMode="auto">
          <a:xfrm>
            <a:off x="4802188" y="3013075"/>
            <a:ext cx="606425" cy="439738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CCEC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89" name="Freeform 41"/>
          <p:cNvSpPr>
            <a:spLocks/>
          </p:cNvSpPr>
          <p:nvPr/>
        </p:nvSpPr>
        <p:spPr bwMode="auto">
          <a:xfrm>
            <a:off x="4803775" y="2995613"/>
            <a:ext cx="606425" cy="439737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90" name="Line 42"/>
          <p:cNvSpPr>
            <a:spLocks noChangeShapeType="1"/>
          </p:cNvSpPr>
          <p:nvPr/>
        </p:nvSpPr>
        <p:spPr bwMode="auto">
          <a:xfrm rot="-5400000">
            <a:off x="4114800" y="2819400"/>
            <a:ext cx="1066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91" name="Line 43"/>
          <p:cNvSpPr>
            <a:spLocks noChangeShapeType="1"/>
          </p:cNvSpPr>
          <p:nvPr/>
        </p:nvSpPr>
        <p:spPr bwMode="auto">
          <a:xfrm rot="-5400000">
            <a:off x="3352800" y="2514600"/>
            <a:ext cx="1066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92" name="Freeform 44"/>
          <p:cNvSpPr>
            <a:spLocks/>
          </p:cNvSpPr>
          <p:nvPr/>
        </p:nvSpPr>
        <p:spPr bwMode="auto">
          <a:xfrm>
            <a:off x="4040188" y="1828800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93" name="Freeform 45"/>
          <p:cNvSpPr>
            <a:spLocks/>
          </p:cNvSpPr>
          <p:nvPr/>
        </p:nvSpPr>
        <p:spPr bwMode="auto">
          <a:xfrm>
            <a:off x="4040188" y="1828800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94" name="Freeform 46"/>
          <p:cNvSpPr>
            <a:spLocks/>
          </p:cNvSpPr>
          <p:nvPr/>
        </p:nvSpPr>
        <p:spPr bwMode="auto">
          <a:xfrm>
            <a:off x="4348163" y="1933575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95" name="Freeform 47"/>
          <p:cNvSpPr>
            <a:spLocks/>
          </p:cNvSpPr>
          <p:nvPr/>
        </p:nvSpPr>
        <p:spPr bwMode="auto">
          <a:xfrm>
            <a:off x="4348163" y="1933575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9296" name="Group 48"/>
          <p:cNvGrpSpPr>
            <a:grpSpLocks/>
          </p:cNvGrpSpPr>
          <p:nvPr/>
        </p:nvGrpSpPr>
        <p:grpSpPr bwMode="auto">
          <a:xfrm>
            <a:off x="4572000" y="3276600"/>
            <a:ext cx="152400" cy="152400"/>
            <a:chOff x="768" y="2256"/>
            <a:chExt cx="192" cy="192"/>
          </a:xfrm>
        </p:grpSpPr>
        <p:sp>
          <p:nvSpPr>
            <p:cNvPr id="309297" name="Rectangle 49"/>
            <p:cNvSpPr>
              <a:spLocks noChangeArrowheads="1"/>
            </p:cNvSpPr>
            <p:nvPr/>
          </p:nvSpPr>
          <p:spPr bwMode="auto">
            <a:xfrm>
              <a:off x="768" y="2256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298" name="Oval 50"/>
            <p:cNvSpPr>
              <a:spLocks noChangeArrowheads="1"/>
            </p:cNvSpPr>
            <p:nvPr/>
          </p:nvSpPr>
          <p:spPr bwMode="auto">
            <a:xfrm>
              <a:off x="816" y="2304"/>
              <a:ext cx="96" cy="96"/>
            </a:xfrm>
            <a:prstGeom prst="ellipse">
              <a:avLst/>
            </a:prstGeom>
            <a:solidFill>
              <a:schemeClr val="tx2"/>
            </a:solidFill>
            <a:ln w="19050">
              <a:noFill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09299" name="Group 51"/>
          <p:cNvGrpSpPr>
            <a:grpSpLocks/>
          </p:cNvGrpSpPr>
          <p:nvPr/>
        </p:nvGrpSpPr>
        <p:grpSpPr bwMode="auto">
          <a:xfrm>
            <a:off x="3810000" y="1905000"/>
            <a:ext cx="152400" cy="152400"/>
            <a:chOff x="768" y="2256"/>
            <a:chExt cx="192" cy="192"/>
          </a:xfrm>
        </p:grpSpPr>
        <p:sp>
          <p:nvSpPr>
            <p:cNvPr id="309300" name="Rectangle 52"/>
            <p:cNvSpPr>
              <a:spLocks noChangeArrowheads="1"/>
            </p:cNvSpPr>
            <p:nvPr/>
          </p:nvSpPr>
          <p:spPr bwMode="auto">
            <a:xfrm>
              <a:off x="768" y="2256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01" name="Oval 53"/>
            <p:cNvSpPr>
              <a:spLocks noChangeArrowheads="1"/>
            </p:cNvSpPr>
            <p:nvPr/>
          </p:nvSpPr>
          <p:spPr bwMode="auto">
            <a:xfrm>
              <a:off x="816" y="2304"/>
              <a:ext cx="96" cy="96"/>
            </a:xfrm>
            <a:prstGeom prst="ellipse">
              <a:avLst/>
            </a:prstGeom>
            <a:solidFill>
              <a:schemeClr val="tx2"/>
            </a:solidFill>
            <a:ln w="19050">
              <a:noFill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09302" name="Group 54"/>
          <p:cNvGrpSpPr>
            <a:grpSpLocks/>
          </p:cNvGrpSpPr>
          <p:nvPr/>
        </p:nvGrpSpPr>
        <p:grpSpPr bwMode="auto">
          <a:xfrm>
            <a:off x="7239000" y="2209800"/>
            <a:ext cx="152400" cy="152400"/>
            <a:chOff x="768" y="2256"/>
            <a:chExt cx="192" cy="192"/>
          </a:xfrm>
        </p:grpSpPr>
        <p:sp>
          <p:nvSpPr>
            <p:cNvPr id="309303" name="Rectangle 55"/>
            <p:cNvSpPr>
              <a:spLocks noChangeArrowheads="1"/>
            </p:cNvSpPr>
            <p:nvPr/>
          </p:nvSpPr>
          <p:spPr bwMode="auto">
            <a:xfrm>
              <a:off x="768" y="2256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04" name="Oval 56"/>
            <p:cNvSpPr>
              <a:spLocks noChangeArrowheads="1"/>
            </p:cNvSpPr>
            <p:nvPr/>
          </p:nvSpPr>
          <p:spPr bwMode="auto">
            <a:xfrm>
              <a:off x="816" y="2304"/>
              <a:ext cx="96" cy="96"/>
            </a:xfrm>
            <a:prstGeom prst="ellipse">
              <a:avLst/>
            </a:prstGeom>
            <a:solidFill>
              <a:schemeClr val="tx2"/>
            </a:solidFill>
            <a:ln w="19050">
              <a:noFill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09305" name="Group 57"/>
          <p:cNvGrpSpPr>
            <a:grpSpLocks/>
          </p:cNvGrpSpPr>
          <p:nvPr/>
        </p:nvGrpSpPr>
        <p:grpSpPr bwMode="auto">
          <a:xfrm>
            <a:off x="7239000" y="3048000"/>
            <a:ext cx="152400" cy="152400"/>
            <a:chOff x="768" y="2256"/>
            <a:chExt cx="192" cy="192"/>
          </a:xfrm>
        </p:grpSpPr>
        <p:sp>
          <p:nvSpPr>
            <p:cNvPr id="309306" name="Rectangle 58"/>
            <p:cNvSpPr>
              <a:spLocks noChangeArrowheads="1"/>
            </p:cNvSpPr>
            <p:nvPr/>
          </p:nvSpPr>
          <p:spPr bwMode="auto">
            <a:xfrm>
              <a:off x="768" y="2256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07" name="Oval 59"/>
            <p:cNvSpPr>
              <a:spLocks noChangeArrowheads="1"/>
            </p:cNvSpPr>
            <p:nvPr/>
          </p:nvSpPr>
          <p:spPr bwMode="auto">
            <a:xfrm>
              <a:off x="816" y="2304"/>
              <a:ext cx="96" cy="96"/>
            </a:xfrm>
            <a:prstGeom prst="ellipse">
              <a:avLst/>
            </a:prstGeom>
            <a:solidFill>
              <a:schemeClr val="tx2"/>
            </a:solidFill>
            <a:ln w="19050">
              <a:noFill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09308" name="Text Box 60"/>
          <p:cNvSpPr txBox="1">
            <a:spLocks noChangeArrowheads="1"/>
          </p:cNvSpPr>
          <p:nvPr/>
        </p:nvSpPr>
        <p:spPr bwMode="auto">
          <a:xfrm>
            <a:off x="838200" y="1600200"/>
            <a:ext cx="4572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D</a:t>
            </a:r>
          </a:p>
        </p:txBody>
      </p:sp>
      <p:sp>
        <p:nvSpPr>
          <p:cNvPr id="309309" name="Text Box 61"/>
          <p:cNvSpPr txBox="1">
            <a:spLocks noChangeArrowheads="1"/>
          </p:cNvSpPr>
          <p:nvPr/>
        </p:nvSpPr>
        <p:spPr bwMode="auto">
          <a:xfrm>
            <a:off x="838200" y="3200400"/>
            <a:ext cx="4572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C</a:t>
            </a:r>
          </a:p>
        </p:txBody>
      </p:sp>
      <p:sp>
        <p:nvSpPr>
          <p:cNvPr id="309310" name="Text Box 62"/>
          <p:cNvSpPr txBox="1">
            <a:spLocks noChangeArrowheads="1"/>
          </p:cNvSpPr>
          <p:nvPr/>
        </p:nvSpPr>
        <p:spPr bwMode="auto">
          <a:xfrm>
            <a:off x="838200" y="1981200"/>
            <a:ext cx="762000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Data</a:t>
            </a:r>
          </a:p>
        </p:txBody>
      </p:sp>
      <p:sp>
        <p:nvSpPr>
          <p:cNvPr id="309311" name="Text Box 63"/>
          <p:cNvSpPr txBox="1">
            <a:spLocks noChangeArrowheads="1"/>
          </p:cNvSpPr>
          <p:nvPr/>
        </p:nvSpPr>
        <p:spPr bwMode="auto">
          <a:xfrm>
            <a:off x="838200" y="3505200"/>
            <a:ext cx="762000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Clock</a:t>
            </a:r>
          </a:p>
        </p:txBody>
      </p:sp>
      <p:sp>
        <p:nvSpPr>
          <p:cNvPr id="309337" name="Line 89"/>
          <p:cNvSpPr>
            <a:spLocks noChangeShapeType="1"/>
          </p:cNvSpPr>
          <p:nvPr/>
        </p:nvSpPr>
        <p:spPr bwMode="auto">
          <a:xfrm>
            <a:off x="1824038" y="3205163"/>
            <a:ext cx="1508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38" name="Freeform 90"/>
          <p:cNvSpPr>
            <a:spLocks/>
          </p:cNvSpPr>
          <p:nvPr/>
        </p:nvSpPr>
        <p:spPr bwMode="auto">
          <a:xfrm>
            <a:off x="1522413" y="3059113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39" name="Freeform 91"/>
          <p:cNvSpPr>
            <a:spLocks/>
          </p:cNvSpPr>
          <p:nvPr/>
        </p:nvSpPr>
        <p:spPr bwMode="auto">
          <a:xfrm>
            <a:off x="1522413" y="3059113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40" name="Freeform 92"/>
          <p:cNvSpPr>
            <a:spLocks/>
          </p:cNvSpPr>
          <p:nvPr/>
        </p:nvSpPr>
        <p:spPr bwMode="auto">
          <a:xfrm>
            <a:off x="1830388" y="3163888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41" name="Freeform 93"/>
          <p:cNvSpPr>
            <a:spLocks/>
          </p:cNvSpPr>
          <p:nvPr/>
        </p:nvSpPr>
        <p:spPr bwMode="auto">
          <a:xfrm>
            <a:off x="1830388" y="3163888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42" name="Line 94"/>
          <p:cNvSpPr>
            <a:spLocks noChangeShapeType="1"/>
          </p:cNvSpPr>
          <p:nvPr/>
        </p:nvSpPr>
        <p:spPr bwMode="auto">
          <a:xfrm>
            <a:off x="1371600" y="3203575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44" name="Line 96"/>
          <p:cNvSpPr>
            <a:spLocks noChangeShapeType="1"/>
          </p:cNvSpPr>
          <p:nvPr/>
        </p:nvSpPr>
        <p:spPr bwMode="auto">
          <a:xfrm>
            <a:off x="3048000" y="3217863"/>
            <a:ext cx="150813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45" name="Line 97"/>
          <p:cNvSpPr>
            <a:spLocks noChangeShapeType="1"/>
          </p:cNvSpPr>
          <p:nvPr/>
        </p:nvSpPr>
        <p:spPr bwMode="auto">
          <a:xfrm>
            <a:off x="1066800" y="3522663"/>
            <a:ext cx="213201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47" name="Freeform 99"/>
          <p:cNvSpPr>
            <a:spLocks/>
          </p:cNvSpPr>
          <p:nvPr/>
        </p:nvSpPr>
        <p:spPr bwMode="auto">
          <a:xfrm>
            <a:off x="3198813" y="3141663"/>
            <a:ext cx="606425" cy="439737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CCEC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48" name="Freeform 100"/>
          <p:cNvSpPr>
            <a:spLocks/>
          </p:cNvSpPr>
          <p:nvPr/>
        </p:nvSpPr>
        <p:spPr bwMode="auto">
          <a:xfrm>
            <a:off x="3198813" y="3141663"/>
            <a:ext cx="606425" cy="439737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1" name="Freeform 103"/>
          <p:cNvSpPr>
            <a:spLocks/>
          </p:cNvSpPr>
          <p:nvPr/>
        </p:nvSpPr>
        <p:spPr bwMode="auto">
          <a:xfrm>
            <a:off x="2062163" y="3065463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2" name="Freeform 104"/>
          <p:cNvSpPr>
            <a:spLocks/>
          </p:cNvSpPr>
          <p:nvPr/>
        </p:nvSpPr>
        <p:spPr bwMode="auto">
          <a:xfrm>
            <a:off x="2062163" y="3065463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3" name="Freeform 105"/>
          <p:cNvSpPr>
            <a:spLocks/>
          </p:cNvSpPr>
          <p:nvPr/>
        </p:nvSpPr>
        <p:spPr bwMode="auto">
          <a:xfrm>
            <a:off x="2370138" y="3170238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4" name="Freeform 106"/>
          <p:cNvSpPr>
            <a:spLocks/>
          </p:cNvSpPr>
          <p:nvPr/>
        </p:nvSpPr>
        <p:spPr bwMode="auto">
          <a:xfrm>
            <a:off x="2370138" y="3170238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5" name="Line 107"/>
          <p:cNvSpPr>
            <a:spLocks noChangeShapeType="1"/>
          </p:cNvSpPr>
          <p:nvPr/>
        </p:nvSpPr>
        <p:spPr bwMode="auto">
          <a:xfrm>
            <a:off x="1911350" y="3209925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7" name="Line 109"/>
          <p:cNvSpPr>
            <a:spLocks noChangeShapeType="1"/>
          </p:cNvSpPr>
          <p:nvPr/>
        </p:nvSpPr>
        <p:spPr bwMode="auto">
          <a:xfrm>
            <a:off x="2903538" y="3216275"/>
            <a:ext cx="1508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8" name="Freeform 110"/>
          <p:cNvSpPr>
            <a:spLocks/>
          </p:cNvSpPr>
          <p:nvPr/>
        </p:nvSpPr>
        <p:spPr bwMode="auto">
          <a:xfrm>
            <a:off x="2601913" y="3071813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9" name="Freeform 111"/>
          <p:cNvSpPr>
            <a:spLocks/>
          </p:cNvSpPr>
          <p:nvPr/>
        </p:nvSpPr>
        <p:spPr bwMode="auto">
          <a:xfrm>
            <a:off x="2601913" y="3071813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60" name="Freeform 112"/>
          <p:cNvSpPr>
            <a:spLocks/>
          </p:cNvSpPr>
          <p:nvPr/>
        </p:nvSpPr>
        <p:spPr bwMode="auto">
          <a:xfrm>
            <a:off x="2909888" y="3176588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61" name="Freeform 113"/>
          <p:cNvSpPr>
            <a:spLocks/>
          </p:cNvSpPr>
          <p:nvPr/>
        </p:nvSpPr>
        <p:spPr bwMode="auto">
          <a:xfrm>
            <a:off x="2909888" y="3176588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62" name="Line 114"/>
          <p:cNvSpPr>
            <a:spLocks noChangeShapeType="1"/>
          </p:cNvSpPr>
          <p:nvPr/>
        </p:nvSpPr>
        <p:spPr bwMode="auto">
          <a:xfrm>
            <a:off x="2451100" y="3216275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63" name="Line 115"/>
          <p:cNvSpPr>
            <a:spLocks noChangeShapeType="1"/>
          </p:cNvSpPr>
          <p:nvPr/>
        </p:nvSpPr>
        <p:spPr bwMode="auto">
          <a:xfrm rot="5400000" flipH="1">
            <a:off x="1207293" y="3358357"/>
            <a:ext cx="322263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66" name="Text Box 118"/>
          <p:cNvSpPr txBox="1">
            <a:spLocks noChangeArrowheads="1"/>
          </p:cNvSpPr>
          <p:nvPr/>
        </p:nvSpPr>
        <p:spPr bwMode="auto">
          <a:xfrm>
            <a:off x="3886200" y="3352800"/>
            <a:ext cx="4572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T</a:t>
            </a:r>
          </a:p>
        </p:txBody>
      </p:sp>
      <p:sp>
        <p:nvSpPr>
          <p:cNvPr id="309385" name="Text Box 137"/>
          <p:cNvSpPr txBox="1">
            <a:spLocks noChangeArrowheads="1"/>
          </p:cNvSpPr>
          <p:nvPr/>
        </p:nvSpPr>
        <p:spPr bwMode="auto">
          <a:xfrm>
            <a:off x="4038600" y="3657600"/>
            <a:ext cx="762000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Trigger</a:t>
            </a:r>
          </a:p>
        </p:txBody>
      </p:sp>
      <p:grpSp>
        <p:nvGrpSpPr>
          <p:cNvPr id="309387" name="Group 139"/>
          <p:cNvGrpSpPr>
            <a:grpSpLocks/>
          </p:cNvGrpSpPr>
          <p:nvPr/>
        </p:nvGrpSpPr>
        <p:grpSpPr bwMode="auto">
          <a:xfrm>
            <a:off x="914400" y="4191000"/>
            <a:ext cx="3962400" cy="2133600"/>
            <a:chOff x="1584" y="2640"/>
            <a:chExt cx="2496" cy="1344"/>
          </a:xfrm>
        </p:grpSpPr>
        <p:sp>
          <p:nvSpPr>
            <p:cNvPr id="309369" name="Text Box 121"/>
            <p:cNvSpPr txBox="1">
              <a:spLocks noChangeArrowheads="1"/>
            </p:cNvSpPr>
            <p:nvPr/>
          </p:nvSpPr>
          <p:spPr bwMode="auto">
            <a:xfrm>
              <a:off x="1584" y="2688"/>
              <a:ext cx="336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C</a:t>
              </a:r>
            </a:p>
          </p:txBody>
        </p:sp>
        <p:sp>
          <p:nvSpPr>
            <p:cNvPr id="309370" name="Freeform 122"/>
            <p:cNvSpPr>
              <a:spLocks/>
            </p:cNvSpPr>
            <p:nvPr/>
          </p:nvSpPr>
          <p:spPr bwMode="auto">
            <a:xfrm>
              <a:off x="1920" y="3259"/>
              <a:ext cx="216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4" y="144"/>
                </a:cxn>
                <a:cxn ang="0">
                  <a:pos x="144" y="0"/>
                </a:cxn>
                <a:cxn ang="0">
                  <a:pos x="480" y="0"/>
                </a:cxn>
                <a:cxn ang="0">
                  <a:pos x="480" y="144"/>
                </a:cxn>
                <a:cxn ang="0">
                  <a:pos x="912" y="144"/>
                </a:cxn>
                <a:cxn ang="0">
                  <a:pos x="912" y="0"/>
                </a:cxn>
                <a:cxn ang="0">
                  <a:pos x="1248" y="0"/>
                </a:cxn>
                <a:cxn ang="0">
                  <a:pos x="1248" y="144"/>
                </a:cxn>
                <a:cxn ang="0">
                  <a:pos x="1584" y="144"/>
                </a:cxn>
                <a:cxn ang="0">
                  <a:pos x="1584" y="0"/>
                </a:cxn>
                <a:cxn ang="0">
                  <a:pos x="2160" y="0"/>
                </a:cxn>
              </a:cxnLst>
              <a:rect l="0" t="0" r="r" b="b"/>
              <a:pathLst>
                <a:path w="2160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480" y="0"/>
                  </a:lnTo>
                  <a:lnTo>
                    <a:pt x="480" y="144"/>
                  </a:lnTo>
                  <a:lnTo>
                    <a:pt x="912" y="144"/>
                  </a:lnTo>
                  <a:lnTo>
                    <a:pt x="912" y="0"/>
                  </a:lnTo>
                  <a:lnTo>
                    <a:pt x="1248" y="0"/>
                  </a:lnTo>
                  <a:lnTo>
                    <a:pt x="1248" y="144"/>
                  </a:lnTo>
                  <a:lnTo>
                    <a:pt x="1584" y="144"/>
                  </a:lnTo>
                  <a:lnTo>
                    <a:pt x="1584" y="0"/>
                  </a:lnTo>
                  <a:lnTo>
                    <a:pt x="2160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71" name="Text Box 123"/>
            <p:cNvSpPr txBox="1">
              <a:spLocks noChangeArrowheads="1"/>
            </p:cNvSpPr>
            <p:nvPr/>
          </p:nvSpPr>
          <p:spPr bwMode="auto">
            <a:xfrm>
              <a:off x="1584" y="3211"/>
              <a:ext cx="336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D</a:t>
              </a:r>
            </a:p>
          </p:txBody>
        </p:sp>
        <p:sp>
          <p:nvSpPr>
            <p:cNvPr id="309373" name="Freeform 125"/>
            <p:cNvSpPr>
              <a:spLocks/>
            </p:cNvSpPr>
            <p:nvPr/>
          </p:nvSpPr>
          <p:spPr bwMode="auto">
            <a:xfrm>
              <a:off x="2226" y="3043"/>
              <a:ext cx="114" cy="636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84" y="42"/>
                </a:cxn>
                <a:cxn ang="0">
                  <a:pos x="96" y="78"/>
                </a:cxn>
                <a:cxn ang="0">
                  <a:pos x="102" y="96"/>
                </a:cxn>
                <a:cxn ang="0">
                  <a:pos x="96" y="228"/>
                </a:cxn>
                <a:cxn ang="0">
                  <a:pos x="36" y="336"/>
                </a:cxn>
                <a:cxn ang="0">
                  <a:pos x="12" y="408"/>
                </a:cxn>
                <a:cxn ang="0">
                  <a:pos x="0" y="444"/>
                </a:cxn>
                <a:cxn ang="0">
                  <a:pos x="114" y="636"/>
                </a:cxn>
              </a:cxnLst>
              <a:rect l="0" t="0" r="r" b="b"/>
              <a:pathLst>
                <a:path w="114" h="636">
                  <a:moveTo>
                    <a:pt x="36" y="0"/>
                  </a:moveTo>
                  <a:cubicBezTo>
                    <a:pt x="60" y="8"/>
                    <a:pt x="66" y="24"/>
                    <a:pt x="84" y="42"/>
                  </a:cubicBezTo>
                  <a:cubicBezTo>
                    <a:pt x="88" y="54"/>
                    <a:pt x="92" y="66"/>
                    <a:pt x="96" y="78"/>
                  </a:cubicBezTo>
                  <a:cubicBezTo>
                    <a:pt x="98" y="84"/>
                    <a:pt x="102" y="96"/>
                    <a:pt x="102" y="96"/>
                  </a:cubicBezTo>
                  <a:cubicBezTo>
                    <a:pt x="100" y="140"/>
                    <a:pt x="101" y="184"/>
                    <a:pt x="96" y="228"/>
                  </a:cubicBezTo>
                  <a:cubicBezTo>
                    <a:pt x="91" y="273"/>
                    <a:pt x="49" y="297"/>
                    <a:pt x="36" y="336"/>
                  </a:cubicBezTo>
                  <a:cubicBezTo>
                    <a:pt x="28" y="360"/>
                    <a:pt x="20" y="384"/>
                    <a:pt x="12" y="408"/>
                  </a:cubicBezTo>
                  <a:cubicBezTo>
                    <a:pt x="8" y="420"/>
                    <a:pt x="0" y="444"/>
                    <a:pt x="0" y="444"/>
                  </a:cubicBezTo>
                  <a:cubicBezTo>
                    <a:pt x="4" y="520"/>
                    <a:pt x="6" y="636"/>
                    <a:pt x="114" y="636"/>
                  </a:cubicBezTo>
                </a:path>
              </a:pathLst>
            </a:custGeom>
            <a:noFill/>
            <a:ln w="19050" cap="flat" cmpd="sng">
              <a:solidFill>
                <a:srgbClr val="FF3300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77" name="Text Box 129"/>
            <p:cNvSpPr txBox="1">
              <a:spLocks noChangeArrowheads="1"/>
            </p:cNvSpPr>
            <p:nvPr/>
          </p:nvSpPr>
          <p:spPr bwMode="auto">
            <a:xfrm>
              <a:off x="1584" y="3547"/>
              <a:ext cx="336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Q+</a:t>
              </a:r>
            </a:p>
          </p:txBody>
        </p:sp>
        <p:sp>
          <p:nvSpPr>
            <p:cNvPr id="309378" name="Text Box 130"/>
            <p:cNvSpPr txBox="1">
              <a:spLocks noChangeArrowheads="1"/>
            </p:cNvSpPr>
            <p:nvPr/>
          </p:nvSpPr>
          <p:spPr bwMode="auto">
            <a:xfrm>
              <a:off x="2275" y="3787"/>
              <a:ext cx="357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/>
                <a:t>Time</a:t>
              </a:r>
            </a:p>
          </p:txBody>
        </p:sp>
        <p:sp>
          <p:nvSpPr>
            <p:cNvPr id="309379" name="Line 131"/>
            <p:cNvSpPr>
              <a:spLocks noChangeShapeType="1"/>
            </p:cNvSpPr>
            <p:nvPr/>
          </p:nvSpPr>
          <p:spPr bwMode="auto">
            <a:xfrm>
              <a:off x="2640" y="3880"/>
              <a:ext cx="816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80" name="Freeform 132"/>
            <p:cNvSpPr>
              <a:spLocks/>
            </p:cNvSpPr>
            <p:nvPr/>
          </p:nvSpPr>
          <p:spPr bwMode="auto">
            <a:xfrm>
              <a:off x="1920" y="2640"/>
              <a:ext cx="216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88" y="144"/>
                </a:cxn>
                <a:cxn ang="0">
                  <a:pos x="288" y="0"/>
                </a:cxn>
                <a:cxn ang="0">
                  <a:pos x="1392" y="0"/>
                </a:cxn>
                <a:cxn ang="0">
                  <a:pos x="1392" y="144"/>
                </a:cxn>
                <a:cxn ang="0">
                  <a:pos x="2112" y="144"/>
                </a:cxn>
                <a:cxn ang="0">
                  <a:pos x="2160" y="144"/>
                </a:cxn>
              </a:cxnLst>
              <a:rect l="0" t="0" r="r" b="b"/>
              <a:pathLst>
                <a:path w="2160" h="144">
                  <a:moveTo>
                    <a:pt x="0" y="144"/>
                  </a:moveTo>
                  <a:lnTo>
                    <a:pt x="288" y="144"/>
                  </a:lnTo>
                  <a:lnTo>
                    <a:pt x="288" y="0"/>
                  </a:lnTo>
                  <a:lnTo>
                    <a:pt x="1392" y="0"/>
                  </a:lnTo>
                  <a:lnTo>
                    <a:pt x="1392" y="144"/>
                  </a:lnTo>
                  <a:lnTo>
                    <a:pt x="2112" y="144"/>
                  </a:lnTo>
                  <a:lnTo>
                    <a:pt x="2160" y="144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83" name="Freeform 135"/>
            <p:cNvSpPr>
              <a:spLocks/>
            </p:cNvSpPr>
            <p:nvPr/>
          </p:nvSpPr>
          <p:spPr bwMode="auto">
            <a:xfrm>
              <a:off x="1920" y="2928"/>
              <a:ext cx="216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36" y="144"/>
                </a:cxn>
                <a:cxn ang="0">
                  <a:pos x="336" y="0"/>
                </a:cxn>
                <a:cxn ang="0">
                  <a:pos x="432" y="0"/>
                </a:cxn>
                <a:cxn ang="0">
                  <a:pos x="432" y="144"/>
                </a:cxn>
                <a:cxn ang="0">
                  <a:pos x="2160" y="144"/>
                </a:cxn>
              </a:cxnLst>
              <a:rect l="0" t="0" r="r" b="b"/>
              <a:pathLst>
                <a:path w="2160" h="144">
                  <a:moveTo>
                    <a:pt x="0" y="144"/>
                  </a:moveTo>
                  <a:lnTo>
                    <a:pt x="336" y="144"/>
                  </a:lnTo>
                  <a:lnTo>
                    <a:pt x="336" y="0"/>
                  </a:lnTo>
                  <a:lnTo>
                    <a:pt x="432" y="0"/>
                  </a:lnTo>
                  <a:lnTo>
                    <a:pt x="432" y="144"/>
                  </a:lnTo>
                  <a:lnTo>
                    <a:pt x="2160" y="144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84" name="Text Box 136"/>
            <p:cNvSpPr txBox="1">
              <a:spLocks noChangeArrowheads="1"/>
            </p:cNvSpPr>
            <p:nvPr/>
          </p:nvSpPr>
          <p:spPr bwMode="auto">
            <a:xfrm>
              <a:off x="1584" y="2923"/>
              <a:ext cx="336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T</a:t>
              </a:r>
            </a:p>
          </p:txBody>
        </p:sp>
        <p:sp>
          <p:nvSpPr>
            <p:cNvPr id="309386" name="Freeform 138"/>
            <p:cNvSpPr>
              <a:spLocks/>
            </p:cNvSpPr>
            <p:nvPr/>
          </p:nvSpPr>
          <p:spPr bwMode="auto">
            <a:xfrm>
              <a:off x="1920" y="3600"/>
              <a:ext cx="216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144"/>
                </a:cxn>
                <a:cxn ang="0">
                  <a:pos x="432" y="0"/>
                </a:cxn>
                <a:cxn ang="0">
                  <a:pos x="2160" y="0"/>
                </a:cxn>
              </a:cxnLst>
              <a:rect l="0" t="0" r="r" b="b"/>
              <a:pathLst>
                <a:path w="2160" h="144">
                  <a:moveTo>
                    <a:pt x="0" y="144"/>
                  </a:moveTo>
                  <a:lnTo>
                    <a:pt x="432" y="144"/>
                  </a:lnTo>
                  <a:lnTo>
                    <a:pt x="432" y="0"/>
                  </a:lnTo>
                  <a:lnTo>
                    <a:pt x="2160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Registers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4953000"/>
            <a:ext cx="8294688" cy="1098550"/>
          </a:xfrm>
        </p:spPr>
        <p:txBody>
          <a:bodyPr/>
          <a:lstStyle/>
          <a:p>
            <a:pPr lvl="1"/>
            <a:r>
              <a:rPr lang="en-US"/>
              <a:t>Stores word of data</a:t>
            </a:r>
          </a:p>
          <a:p>
            <a:pPr lvl="2"/>
            <a:r>
              <a:rPr lang="en-US"/>
              <a:t>Different from </a:t>
            </a:r>
            <a:r>
              <a:rPr lang="en-US" i="1"/>
              <a:t>program registers</a:t>
            </a:r>
            <a:r>
              <a:rPr lang="en-US"/>
              <a:t> seen in assembly code</a:t>
            </a:r>
          </a:p>
          <a:p>
            <a:pPr lvl="1"/>
            <a:r>
              <a:rPr lang="en-US"/>
              <a:t>Collection of edge-triggered latches</a:t>
            </a:r>
          </a:p>
          <a:p>
            <a:pPr lvl="1"/>
            <a:r>
              <a:rPr lang="en-US"/>
              <a:t>Loads input on rising edge of clock</a:t>
            </a:r>
          </a:p>
        </p:txBody>
      </p:sp>
      <p:grpSp>
        <p:nvGrpSpPr>
          <p:cNvPr id="311414" name="Group 118"/>
          <p:cNvGrpSpPr>
            <a:grpSpLocks/>
          </p:cNvGrpSpPr>
          <p:nvPr/>
        </p:nvGrpSpPr>
        <p:grpSpPr bwMode="auto">
          <a:xfrm>
            <a:off x="5562600" y="2057400"/>
            <a:ext cx="2057400" cy="1846263"/>
            <a:chOff x="3504" y="1296"/>
            <a:chExt cx="1296" cy="1163"/>
          </a:xfrm>
        </p:grpSpPr>
        <p:sp>
          <p:nvSpPr>
            <p:cNvPr id="311363" name="Rectangle 67"/>
            <p:cNvSpPr>
              <a:spLocks noChangeArrowheads="1"/>
            </p:cNvSpPr>
            <p:nvPr/>
          </p:nvSpPr>
          <p:spPr bwMode="auto">
            <a:xfrm>
              <a:off x="4080" y="1296"/>
              <a:ext cx="144" cy="81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311364" name="AutoShape 68"/>
            <p:cNvSpPr>
              <a:spLocks noChangeArrowheads="1"/>
            </p:cNvSpPr>
            <p:nvPr/>
          </p:nvSpPr>
          <p:spPr bwMode="auto">
            <a:xfrm>
              <a:off x="3792" y="1632"/>
              <a:ext cx="288" cy="144"/>
            </a:xfrm>
            <a:prstGeom prst="rightArrow">
              <a:avLst>
                <a:gd name="adj1" fmla="val 16667"/>
                <a:gd name="adj2" fmla="val 6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65" name="AutoShape 69"/>
            <p:cNvSpPr>
              <a:spLocks noChangeArrowheads="1"/>
            </p:cNvSpPr>
            <p:nvPr/>
          </p:nvSpPr>
          <p:spPr bwMode="auto">
            <a:xfrm>
              <a:off x="4224" y="1632"/>
              <a:ext cx="288" cy="144"/>
            </a:xfrm>
            <a:prstGeom prst="rightArrow">
              <a:avLst>
                <a:gd name="adj1" fmla="val 16667"/>
                <a:gd name="adj2" fmla="val 6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407" name="Text Box 111"/>
            <p:cNvSpPr txBox="1">
              <a:spLocks noChangeArrowheads="1"/>
            </p:cNvSpPr>
            <p:nvPr/>
          </p:nvSpPr>
          <p:spPr bwMode="auto">
            <a:xfrm>
              <a:off x="3504" y="1584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endParaRPr lang="en-US" baseline="-25000"/>
            </a:p>
          </p:txBody>
        </p:sp>
        <p:sp>
          <p:nvSpPr>
            <p:cNvPr id="311408" name="Text Box 112"/>
            <p:cNvSpPr txBox="1">
              <a:spLocks noChangeArrowheads="1"/>
            </p:cNvSpPr>
            <p:nvPr/>
          </p:nvSpPr>
          <p:spPr bwMode="auto">
            <a:xfrm>
              <a:off x="4512" y="1584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endParaRPr lang="en-US" baseline="-25000"/>
            </a:p>
          </p:txBody>
        </p:sp>
        <p:sp>
          <p:nvSpPr>
            <p:cNvPr id="311409" name="Line 113"/>
            <p:cNvSpPr>
              <a:spLocks noChangeShapeType="1"/>
            </p:cNvSpPr>
            <p:nvPr/>
          </p:nvSpPr>
          <p:spPr bwMode="auto">
            <a:xfrm>
              <a:off x="4128" y="2112"/>
              <a:ext cx="0" cy="14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410" name="Text Box 114"/>
            <p:cNvSpPr txBox="1">
              <a:spLocks noChangeArrowheads="1"/>
            </p:cNvSpPr>
            <p:nvPr/>
          </p:nvSpPr>
          <p:spPr bwMode="auto">
            <a:xfrm>
              <a:off x="3903" y="2245"/>
              <a:ext cx="45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Clock</a:t>
              </a:r>
            </a:p>
          </p:txBody>
        </p:sp>
      </p:grpSp>
      <p:grpSp>
        <p:nvGrpSpPr>
          <p:cNvPr id="311412" name="Group 116"/>
          <p:cNvGrpSpPr>
            <a:grpSpLocks/>
          </p:cNvGrpSpPr>
          <p:nvPr/>
        </p:nvGrpSpPr>
        <p:grpSpPr bwMode="auto">
          <a:xfrm>
            <a:off x="2133600" y="1219200"/>
            <a:ext cx="3048000" cy="3692525"/>
            <a:chOff x="720" y="768"/>
            <a:chExt cx="1920" cy="2326"/>
          </a:xfrm>
        </p:grpSpPr>
        <p:sp>
          <p:nvSpPr>
            <p:cNvPr id="311300" name="Rectangle 4"/>
            <p:cNvSpPr>
              <a:spLocks noChangeArrowheads="1"/>
            </p:cNvSpPr>
            <p:nvPr/>
          </p:nvSpPr>
          <p:spPr bwMode="auto">
            <a:xfrm>
              <a:off x="1392" y="823"/>
              <a:ext cx="576" cy="226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311301" name="Rectangle 5"/>
            <p:cNvSpPr>
              <a:spLocks noChangeArrowheads="1"/>
            </p:cNvSpPr>
            <p:nvPr/>
          </p:nvSpPr>
          <p:spPr bwMode="auto">
            <a:xfrm>
              <a:off x="1392" y="105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2" name="Rectangle 6"/>
            <p:cNvSpPr>
              <a:spLocks noChangeArrowheads="1"/>
            </p:cNvSpPr>
            <p:nvPr/>
          </p:nvSpPr>
          <p:spPr bwMode="auto">
            <a:xfrm>
              <a:off x="1392" y="129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3" name="Rectangle 7"/>
            <p:cNvSpPr>
              <a:spLocks noChangeArrowheads="1"/>
            </p:cNvSpPr>
            <p:nvPr/>
          </p:nvSpPr>
          <p:spPr bwMode="auto">
            <a:xfrm>
              <a:off x="1392" y="153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4" name="Rectangle 8"/>
            <p:cNvSpPr>
              <a:spLocks noChangeArrowheads="1"/>
            </p:cNvSpPr>
            <p:nvPr/>
          </p:nvSpPr>
          <p:spPr bwMode="auto">
            <a:xfrm>
              <a:off x="1392" y="177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5" name="Rectangle 9"/>
            <p:cNvSpPr>
              <a:spLocks noChangeArrowheads="1"/>
            </p:cNvSpPr>
            <p:nvPr/>
          </p:nvSpPr>
          <p:spPr bwMode="auto">
            <a:xfrm>
              <a:off x="1392" y="201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6" name="Rectangle 10"/>
            <p:cNvSpPr>
              <a:spLocks noChangeArrowheads="1"/>
            </p:cNvSpPr>
            <p:nvPr/>
          </p:nvSpPr>
          <p:spPr bwMode="auto">
            <a:xfrm>
              <a:off x="1392" y="225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7" name="Rectangle 11"/>
            <p:cNvSpPr>
              <a:spLocks noChangeArrowheads="1"/>
            </p:cNvSpPr>
            <p:nvPr/>
          </p:nvSpPr>
          <p:spPr bwMode="auto">
            <a:xfrm>
              <a:off x="1392" y="249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9" name="Line 13"/>
            <p:cNvSpPr>
              <a:spLocks noChangeShapeType="1"/>
            </p:cNvSpPr>
            <p:nvPr/>
          </p:nvSpPr>
          <p:spPr bwMode="auto">
            <a:xfrm flipH="1">
              <a:off x="1008" y="86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0" name="Line 14"/>
            <p:cNvSpPr>
              <a:spLocks noChangeShapeType="1"/>
            </p:cNvSpPr>
            <p:nvPr/>
          </p:nvSpPr>
          <p:spPr bwMode="auto">
            <a:xfrm flipH="1">
              <a:off x="1008" y="110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1" name="Line 15"/>
            <p:cNvSpPr>
              <a:spLocks noChangeShapeType="1"/>
            </p:cNvSpPr>
            <p:nvPr/>
          </p:nvSpPr>
          <p:spPr bwMode="auto">
            <a:xfrm flipH="1">
              <a:off x="1008" y="134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2" name="Line 16"/>
            <p:cNvSpPr>
              <a:spLocks noChangeShapeType="1"/>
            </p:cNvSpPr>
            <p:nvPr/>
          </p:nvSpPr>
          <p:spPr bwMode="auto">
            <a:xfrm flipH="1">
              <a:off x="1008" y="158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3" name="Line 17"/>
            <p:cNvSpPr>
              <a:spLocks noChangeShapeType="1"/>
            </p:cNvSpPr>
            <p:nvPr/>
          </p:nvSpPr>
          <p:spPr bwMode="auto">
            <a:xfrm flipH="1">
              <a:off x="1008" y="182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4" name="Line 18"/>
            <p:cNvSpPr>
              <a:spLocks noChangeShapeType="1"/>
            </p:cNvSpPr>
            <p:nvPr/>
          </p:nvSpPr>
          <p:spPr bwMode="auto">
            <a:xfrm flipH="1">
              <a:off x="1008" y="206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5" name="Line 19"/>
            <p:cNvSpPr>
              <a:spLocks noChangeShapeType="1"/>
            </p:cNvSpPr>
            <p:nvPr/>
          </p:nvSpPr>
          <p:spPr bwMode="auto">
            <a:xfrm flipH="1">
              <a:off x="1008" y="230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6" name="Line 20"/>
            <p:cNvSpPr>
              <a:spLocks noChangeShapeType="1"/>
            </p:cNvSpPr>
            <p:nvPr/>
          </p:nvSpPr>
          <p:spPr bwMode="auto">
            <a:xfrm flipH="1">
              <a:off x="1008" y="254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8" name="Line 22"/>
            <p:cNvSpPr>
              <a:spLocks noChangeShapeType="1"/>
            </p:cNvSpPr>
            <p:nvPr/>
          </p:nvSpPr>
          <p:spPr bwMode="auto">
            <a:xfrm flipH="1">
              <a:off x="1968" y="91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9" name="Line 23"/>
            <p:cNvSpPr>
              <a:spLocks noChangeShapeType="1"/>
            </p:cNvSpPr>
            <p:nvPr/>
          </p:nvSpPr>
          <p:spPr bwMode="auto">
            <a:xfrm flipH="1">
              <a:off x="1968" y="115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0" name="Line 24"/>
            <p:cNvSpPr>
              <a:spLocks noChangeShapeType="1"/>
            </p:cNvSpPr>
            <p:nvPr/>
          </p:nvSpPr>
          <p:spPr bwMode="auto">
            <a:xfrm flipH="1">
              <a:off x="1968" y="139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1" name="Line 25"/>
            <p:cNvSpPr>
              <a:spLocks noChangeShapeType="1"/>
            </p:cNvSpPr>
            <p:nvPr/>
          </p:nvSpPr>
          <p:spPr bwMode="auto">
            <a:xfrm flipH="1">
              <a:off x="1968" y="163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2" name="Line 26"/>
            <p:cNvSpPr>
              <a:spLocks noChangeShapeType="1"/>
            </p:cNvSpPr>
            <p:nvPr/>
          </p:nvSpPr>
          <p:spPr bwMode="auto">
            <a:xfrm flipH="1">
              <a:off x="1968" y="187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3" name="Line 27"/>
            <p:cNvSpPr>
              <a:spLocks noChangeShapeType="1"/>
            </p:cNvSpPr>
            <p:nvPr/>
          </p:nvSpPr>
          <p:spPr bwMode="auto">
            <a:xfrm flipH="1">
              <a:off x="1968" y="211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4" name="Line 28"/>
            <p:cNvSpPr>
              <a:spLocks noChangeShapeType="1"/>
            </p:cNvSpPr>
            <p:nvPr/>
          </p:nvSpPr>
          <p:spPr bwMode="auto">
            <a:xfrm flipH="1">
              <a:off x="1968" y="235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5" name="Line 29"/>
            <p:cNvSpPr>
              <a:spLocks noChangeShapeType="1"/>
            </p:cNvSpPr>
            <p:nvPr/>
          </p:nvSpPr>
          <p:spPr bwMode="auto">
            <a:xfrm flipH="1">
              <a:off x="1968" y="259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7" name="Line 31"/>
            <p:cNvSpPr>
              <a:spLocks noChangeShapeType="1"/>
            </p:cNvSpPr>
            <p:nvPr/>
          </p:nvSpPr>
          <p:spPr bwMode="auto">
            <a:xfrm flipH="1">
              <a:off x="1200" y="100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8" name="Line 32"/>
            <p:cNvSpPr>
              <a:spLocks noChangeShapeType="1"/>
            </p:cNvSpPr>
            <p:nvPr/>
          </p:nvSpPr>
          <p:spPr bwMode="auto">
            <a:xfrm flipH="1">
              <a:off x="1200" y="124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9" name="Line 33"/>
            <p:cNvSpPr>
              <a:spLocks noChangeShapeType="1"/>
            </p:cNvSpPr>
            <p:nvPr/>
          </p:nvSpPr>
          <p:spPr bwMode="auto">
            <a:xfrm flipH="1">
              <a:off x="1200" y="148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0" name="Line 34"/>
            <p:cNvSpPr>
              <a:spLocks noChangeShapeType="1"/>
            </p:cNvSpPr>
            <p:nvPr/>
          </p:nvSpPr>
          <p:spPr bwMode="auto">
            <a:xfrm flipH="1">
              <a:off x="1200" y="172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1" name="Line 35"/>
            <p:cNvSpPr>
              <a:spLocks noChangeShapeType="1"/>
            </p:cNvSpPr>
            <p:nvPr/>
          </p:nvSpPr>
          <p:spPr bwMode="auto">
            <a:xfrm flipH="1">
              <a:off x="1200" y="196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2" name="Line 36"/>
            <p:cNvSpPr>
              <a:spLocks noChangeShapeType="1"/>
            </p:cNvSpPr>
            <p:nvPr/>
          </p:nvSpPr>
          <p:spPr bwMode="auto">
            <a:xfrm flipH="1">
              <a:off x="1200" y="220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3" name="Line 37"/>
            <p:cNvSpPr>
              <a:spLocks noChangeShapeType="1"/>
            </p:cNvSpPr>
            <p:nvPr/>
          </p:nvSpPr>
          <p:spPr bwMode="auto">
            <a:xfrm flipH="1">
              <a:off x="1200" y="244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4" name="Line 38"/>
            <p:cNvSpPr>
              <a:spLocks noChangeShapeType="1"/>
            </p:cNvSpPr>
            <p:nvPr/>
          </p:nvSpPr>
          <p:spPr bwMode="auto">
            <a:xfrm flipH="1">
              <a:off x="1200" y="268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7" name="Line 41"/>
            <p:cNvSpPr>
              <a:spLocks noChangeShapeType="1"/>
            </p:cNvSpPr>
            <p:nvPr/>
          </p:nvSpPr>
          <p:spPr bwMode="auto">
            <a:xfrm>
              <a:off x="1200" y="1008"/>
              <a:ext cx="0" cy="1872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11341" name="Group 45"/>
            <p:cNvGrpSpPr>
              <a:grpSpLocks/>
            </p:cNvGrpSpPr>
            <p:nvPr/>
          </p:nvGrpSpPr>
          <p:grpSpPr bwMode="auto">
            <a:xfrm>
              <a:off x="1152" y="1200"/>
              <a:ext cx="96" cy="96"/>
              <a:chOff x="2880" y="2064"/>
              <a:chExt cx="96" cy="96"/>
            </a:xfrm>
          </p:grpSpPr>
          <p:sp>
            <p:nvSpPr>
              <p:cNvPr id="311339" name="Rectangle 43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40" name="Oval 44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42" name="Group 46"/>
            <p:cNvGrpSpPr>
              <a:grpSpLocks/>
            </p:cNvGrpSpPr>
            <p:nvPr/>
          </p:nvGrpSpPr>
          <p:grpSpPr bwMode="auto">
            <a:xfrm>
              <a:off x="1152" y="1440"/>
              <a:ext cx="96" cy="96"/>
              <a:chOff x="2880" y="2064"/>
              <a:chExt cx="96" cy="96"/>
            </a:xfrm>
          </p:grpSpPr>
          <p:sp>
            <p:nvSpPr>
              <p:cNvPr id="311343" name="Rectangle 47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44" name="Oval 48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45" name="Group 49"/>
            <p:cNvGrpSpPr>
              <a:grpSpLocks/>
            </p:cNvGrpSpPr>
            <p:nvPr/>
          </p:nvGrpSpPr>
          <p:grpSpPr bwMode="auto">
            <a:xfrm>
              <a:off x="1152" y="1680"/>
              <a:ext cx="96" cy="96"/>
              <a:chOff x="2880" y="2064"/>
              <a:chExt cx="96" cy="96"/>
            </a:xfrm>
          </p:grpSpPr>
          <p:sp>
            <p:nvSpPr>
              <p:cNvPr id="311346" name="Rectangle 50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47" name="Oval 51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48" name="Group 52"/>
            <p:cNvGrpSpPr>
              <a:grpSpLocks/>
            </p:cNvGrpSpPr>
            <p:nvPr/>
          </p:nvGrpSpPr>
          <p:grpSpPr bwMode="auto">
            <a:xfrm>
              <a:off x="1152" y="1920"/>
              <a:ext cx="96" cy="96"/>
              <a:chOff x="2880" y="2064"/>
              <a:chExt cx="96" cy="96"/>
            </a:xfrm>
          </p:grpSpPr>
          <p:sp>
            <p:nvSpPr>
              <p:cNvPr id="311349" name="Rectangle 53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50" name="Oval 54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51" name="Group 55"/>
            <p:cNvGrpSpPr>
              <a:grpSpLocks/>
            </p:cNvGrpSpPr>
            <p:nvPr/>
          </p:nvGrpSpPr>
          <p:grpSpPr bwMode="auto">
            <a:xfrm>
              <a:off x="1152" y="2160"/>
              <a:ext cx="96" cy="96"/>
              <a:chOff x="2880" y="2064"/>
              <a:chExt cx="96" cy="96"/>
            </a:xfrm>
          </p:grpSpPr>
          <p:sp>
            <p:nvSpPr>
              <p:cNvPr id="311352" name="Rectangle 56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53" name="Oval 57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54" name="Group 58"/>
            <p:cNvGrpSpPr>
              <a:grpSpLocks/>
            </p:cNvGrpSpPr>
            <p:nvPr/>
          </p:nvGrpSpPr>
          <p:grpSpPr bwMode="auto">
            <a:xfrm>
              <a:off x="1152" y="2400"/>
              <a:ext cx="96" cy="96"/>
              <a:chOff x="2880" y="2064"/>
              <a:chExt cx="96" cy="96"/>
            </a:xfrm>
          </p:grpSpPr>
          <p:sp>
            <p:nvSpPr>
              <p:cNvPr id="311355" name="Rectangle 59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56" name="Oval 60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57" name="Group 61"/>
            <p:cNvGrpSpPr>
              <a:grpSpLocks/>
            </p:cNvGrpSpPr>
            <p:nvPr/>
          </p:nvGrpSpPr>
          <p:grpSpPr bwMode="auto">
            <a:xfrm>
              <a:off x="1152" y="2640"/>
              <a:ext cx="96" cy="96"/>
              <a:chOff x="2880" y="2064"/>
              <a:chExt cx="96" cy="96"/>
            </a:xfrm>
          </p:grpSpPr>
          <p:sp>
            <p:nvSpPr>
              <p:cNvPr id="311358" name="Rectangle 62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59" name="Oval 63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11366" name="Text Box 70"/>
            <p:cNvSpPr txBox="1">
              <a:spLocks noChangeArrowheads="1"/>
            </p:cNvSpPr>
            <p:nvPr/>
          </p:nvSpPr>
          <p:spPr bwMode="auto">
            <a:xfrm>
              <a:off x="1392" y="81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67" name="Text Box 71"/>
            <p:cNvSpPr txBox="1">
              <a:spLocks noChangeArrowheads="1"/>
            </p:cNvSpPr>
            <p:nvPr/>
          </p:nvSpPr>
          <p:spPr bwMode="auto">
            <a:xfrm>
              <a:off x="1392" y="91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68" name="Text Box 72"/>
            <p:cNvSpPr txBox="1">
              <a:spLocks noChangeArrowheads="1"/>
            </p:cNvSpPr>
            <p:nvPr/>
          </p:nvSpPr>
          <p:spPr bwMode="auto">
            <a:xfrm>
              <a:off x="1728" y="86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69" name="Text Box 73"/>
            <p:cNvSpPr txBox="1">
              <a:spLocks noChangeArrowheads="1"/>
            </p:cNvSpPr>
            <p:nvPr/>
          </p:nvSpPr>
          <p:spPr bwMode="auto">
            <a:xfrm>
              <a:off x="1392" y="105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70" name="Text Box 74"/>
            <p:cNvSpPr txBox="1">
              <a:spLocks noChangeArrowheads="1"/>
            </p:cNvSpPr>
            <p:nvPr/>
          </p:nvSpPr>
          <p:spPr bwMode="auto">
            <a:xfrm>
              <a:off x="1392" y="115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71" name="Text Box 75"/>
            <p:cNvSpPr txBox="1">
              <a:spLocks noChangeArrowheads="1"/>
            </p:cNvSpPr>
            <p:nvPr/>
          </p:nvSpPr>
          <p:spPr bwMode="auto">
            <a:xfrm>
              <a:off x="1728" y="110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72" name="Text Box 76"/>
            <p:cNvSpPr txBox="1">
              <a:spLocks noChangeArrowheads="1"/>
            </p:cNvSpPr>
            <p:nvPr/>
          </p:nvSpPr>
          <p:spPr bwMode="auto">
            <a:xfrm>
              <a:off x="1392" y="129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73" name="Text Box 77"/>
            <p:cNvSpPr txBox="1">
              <a:spLocks noChangeArrowheads="1"/>
            </p:cNvSpPr>
            <p:nvPr/>
          </p:nvSpPr>
          <p:spPr bwMode="auto">
            <a:xfrm>
              <a:off x="1392" y="139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74" name="Text Box 78"/>
            <p:cNvSpPr txBox="1">
              <a:spLocks noChangeArrowheads="1"/>
            </p:cNvSpPr>
            <p:nvPr/>
          </p:nvSpPr>
          <p:spPr bwMode="auto">
            <a:xfrm>
              <a:off x="1728" y="134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75" name="Text Box 79"/>
            <p:cNvSpPr txBox="1">
              <a:spLocks noChangeArrowheads="1"/>
            </p:cNvSpPr>
            <p:nvPr/>
          </p:nvSpPr>
          <p:spPr bwMode="auto">
            <a:xfrm>
              <a:off x="1392" y="153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76" name="Text Box 80"/>
            <p:cNvSpPr txBox="1">
              <a:spLocks noChangeArrowheads="1"/>
            </p:cNvSpPr>
            <p:nvPr/>
          </p:nvSpPr>
          <p:spPr bwMode="auto">
            <a:xfrm>
              <a:off x="1392" y="163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77" name="Text Box 81"/>
            <p:cNvSpPr txBox="1">
              <a:spLocks noChangeArrowheads="1"/>
            </p:cNvSpPr>
            <p:nvPr/>
          </p:nvSpPr>
          <p:spPr bwMode="auto">
            <a:xfrm>
              <a:off x="1728" y="158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78" name="Text Box 82"/>
            <p:cNvSpPr txBox="1">
              <a:spLocks noChangeArrowheads="1"/>
            </p:cNvSpPr>
            <p:nvPr/>
          </p:nvSpPr>
          <p:spPr bwMode="auto">
            <a:xfrm>
              <a:off x="1392" y="177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79" name="Text Box 83"/>
            <p:cNvSpPr txBox="1">
              <a:spLocks noChangeArrowheads="1"/>
            </p:cNvSpPr>
            <p:nvPr/>
          </p:nvSpPr>
          <p:spPr bwMode="auto">
            <a:xfrm>
              <a:off x="1392" y="187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80" name="Text Box 84"/>
            <p:cNvSpPr txBox="1">
              <a:spLocks noChangeArrowheads="1"/>
            </p:cNvSpPr>
            <p:nvPr/>
          </p:nvSpPr>
          <p:spPr bwMode="auto">
            <a:xfrm>
              <a:off x="1728" y="182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81" name="Text Box 85"/>
            <p:cNvSpPr txBox="1">
              <a:spLocks noChangeArrowheads="1"/>
            </p:cNvSpPr>
            <p:nvPr/>
          </p:nvSpPr>
          <p:spPr bwMode="auto">
            <a:xfrm>
              <a:off x="1392" y="201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82" name="Text Box 86"/>
            <p:cNvSpPr txBox="1">
              <a:spLocks noChangeArrowheads="1"/>
            </p:cNvSpPr>
            <p:nvPr/>
          </p:nvSpPr>
          <p:spPr bwMode="auto">
            <a:xfrm>
              <a:off x="1392" y="211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83" name="Text Box 87"/>
            <p:cNvSpPr txBox="1">
              <a:spLocks noChangeArrowheads="1"/>
            </p:cNvSpPr>
            <p:nvPr/>
          </p:nvSpPr>
          <p:spPr bwMode="auto">
            <a:xfrm>
              <a:off x="1728" y="206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84" name="Text Box 88"/>
            <p:cNvSpPr txBox="1">
              <a:spLocks noChangeArrowheads="1"/>
            </p:cNvSpPr>
            <p:nvPr/>
          </p:nvSpPr>
          <p:spPr bwMode="auto">
            <a:xfrm>
              <a:off x="1392" y="225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85" name="Text Box 89"/>
            <p:cNvSpPr txBox="1">
              <a:spLocks noChangeArrowheads="1"/>
            </p:cNvSpPr>
            <p:nvPr/>
          </p:nvSpPr>
          <p:spPr bwMode="auto">
            <a:xfrm>
              <a:off x="1392" y="235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86" name="Text Box 90"/>
            <p:cNvSpPr txBox="1">
              <a:spLocks noChangeArrowheads="1"/>
            </p:cNvSpPr>
            <p:nvPr/>
          </p:nvSpPr>
          <p:spPr bwMode="auto">
            <a:xfrm>
              <a:off x="1728" y="230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87" name="Text Box 91"/>
            <p:cNvSpPr txBox="1">
              <a:spLocks noChangeArrowheads="1"/>
            </p:cNvSpPr>
            <p:nvPr/>
          </p:nvSpPr>
          <p:spPr bwMode="auto">
            <a:xfrm>
              <a:off x="1392" y="249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88" name="Text Box 92"/>
            <p:cNvSpPr txBox="1">
              <a:spLocks noChangeArrowheads="1"/>
            </p:cNvSpPr>
            <p:nvPr/>
          </p:nvSpPr>
          <p:spPr bwMode="auto">
            <a:xfrm>
              <a:off x="1392" y="259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89" name="Text Box 93"/>
            <p:cNvSpPr txBox="1">
              <a:spLocks noChangeArrowheads="1"/>
            </p:cNvSpPr>
            <p:nvPr/>
          </p:nvSpPr>
          <p:spPr bwMode="auto">
            <a:xfrm>
              <a:off x="1728" y="254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91" name="Text Box 95"/>
            <p:cNvSpPr txBox="1">
              <a:spLocks noChangeArrowheads="1"/>
            </p:cNvSpPr>
            <p:nvPr/>
          </p:nvSpPr>
          <p:spPr bwMode="auto">
            <a:xfrm>
              <a:off x="720" y="76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7</a:t>
              </a:r>
            </a:p>
          </p:txBody>
        </p:sp>
        <p:sp>
          <p:nvSpPr>
            <p:cNvPr id="311392" name="Text Box 96"/>
            <p:cNvSpPr txBox="1">
              <a:spLocks noChangeArrowheads="1"/>
            </p:cNvSpPr>
            <p:nvPr/>
          </p:nvSpPr>
          <p:spPr bwMode="auto">
            <a:xfrm>
              <a:off x="720" y="100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6</a:t>
              </a:r>
            </a:p>
          </p:txBody>
        </p:sp>
        <p:sp>
          <p:nvSpPr>
            <p:cNvPr id="311393" name="Text Box 97"/>
            <p:cNvSpPr txBox="1">
              <a:spLocks noChangeArrowheads="1"/>
            </p:cNvSpPr>
            <p:nvPr/>
          </p:nvSpPr>
          <p:spPr bwMode="auto">
            <a:xfrm>
              <a:off x="720" y="124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5</a:t>
              </a:r>
            </a:p>
          </p:txBody>
        </p:sp>
        <p:sp>
          <p:nvSpPr>
            <p:cNvPr id="311394" name="Text Box 98"/>
            <p:cNvSpPr txBox="1">
              <a:spLocks noChangeArrowheads="1"/>
            </p:cNvSpPr>
            <p:nvPr/>
          </p:nvSpPr>
          <p:spPr bwMode="auto">
            <a:xfrm>
              <a:off x="720" y="148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4</a:t>
              </a:r>
            </a:p>
          </p:txBody>
        </p:sp>
        <p:sp>
          <p:nvSpPr>
            <p:cNvPr id="311395" name="Text Box 99"/>
            <p:cNvSpPr txBox="1">
              <a:spLocks noChangeArrowheads="1"/>
            </p:cNvSpPr>
            <p:nvPr/>
          </p:nvSpPr>
          <p:spPr bwMode="auto">
            <a:xfrm>
              <a:off x="720" y="172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3</a:t>
              </a:r>
            </a:p>
          </p:txBody>
        </p:sp>
        <p:sp>
          <p:nvSpPr>
            <p:cNvPr id="311396" name="Text Box 100"/>
            <p:cNvSpPr txBox="1">
              <a:spLocks noChangeArrowheads="1"/>
            </p:cNvSpPr>
            <p:nvPr/>
          </p:nvSpPr>
          <p:spPr bwMode="auto">
            <a:xfrm>
              <a:off x="720" y="196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2</a:t>
              </a:r>
            </a:p>
          </p:txBody>
        </p:sp>
        <p:sp>
          <p:nvSpPr>
            <p:cNvPr id="311397" name="Text Box 101"/>
            <p:cNvSpPr txBox="1">
              <a:spLocks noChangeArrowheads="1"/>
            </p:cNvSpPr>
            <p:nvPr/>
          </p:nvSpPr>
          <p:spPr bwMode="auto">
            <a:xfrm>
              <a:off x="720" y="220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1</a:t>
              </a:r>
            </a:p>
          </p:txBody>
        </p:sp>
        <p:sp>
          <p:nvSpPr>
            <p:cNvPr id="311398" name="Text Box 102"/>
            <p:cNvSpPr txBox="1">
              <a:spLocks noChangeArrowheads="1"/>
            </p:cNvSpPr>
            <p:nvPr/>
          </p:nvSpPr>
          <p:spPr bwMode="auto">
            <a:xfrm>
              <a:off x="720" y="244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0</a:t>
              </a:r>
            </a:p>
          </p:txBody>
        </p:sp>
        <p:sp>
          <p:nvSpPr>
            <p:cNvPr id="311399" name="Text Box 103"/>
            <p:cNvSpPr txBox="1">
              <a:spLocks noChangeArrowheads="1"/>
            </p:cNvSpPr>
            <p:nvPr/>
          </p:nvSpPr>
          <p:spPr bwMode="auto">
            <a:xfrm>
              <a:off x="2352" y="81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7</a:t>
              </a:r>
            </a:p>
          </p:txBody>
        </p:sp>
        <p:sp>
          <p:nvSpPr>
            <p:cNvPr id="311400" name="Text Box 104"/>
            <p:cNvSpPr txBox="1">
              <a:spLocks noChangeArrowheads="1"/>
            </p:cNvSpPr>
            <p:nvPr/>
          </p:nvSpPr>
          <p:spPr bwMode="auto">
            <a:xfrm>
              <a:off x="2352" y="105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6</a:t>
              </a:r>
            </a:p>
          </p:txBody>
        </p:sp>
        <p:sp>
          <p:nvSpPr>
            <p:cNvPr id="311401" name="Text Box 105"/>
            <p:cNvSpPr txBox="1">
              <a:spLocks noChangeArrowheads="1"/>
            </p:cNvSpPr>
            <p:nvPr/>
          </p:nvSpPr>
          <p:spPr bwMode="auto">
            <a:xfrm>
              <a:off x="2352" y="129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5</a:t>
              </a:r>
            </a:p>
          </p:txBody>
        </p:sp>
        <p:sp>
          <p:nvSpPr>
            <p:cNvPr id="311402" name="Text Box 106"/>
            <p:cNvSpPr txBox="1">
              <a:spLocks noChangeArrowheads="1"/>
            </p:cNvSpPr>
            <p:nvPr/>
          </p:nvSpPr>
          <p:spPr bwMode="auto">
            <a:xfrm>
              <a:off x="2352" y="153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4</a:t>
              </a:r>
            </a:p>
          </p:txBody>
        </p:sp>
        <p:sp>
          <p:nvSpPr>
            <p:cNvPr id="311403" name="Text Box 107"/>
            <p:cNvSpPr txBox="1">
              <a:spLocks noChangeArrowheads="1"/>
            </p:cNvSpPr>
            <p:nvPr/>
          </p:nvSpPr>
          <p:spPr bwMode="auto">
            <a:xfrm>
              <a:off x="2352" y="177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3</a:t>
              </a:r>
            </a:p>
          </p:txBody>
        </p:sp>
        <p:sp>
          <p:nvSpPr>
            <p:cNvPr id="311404" name="Text Box 108"/>
            <p:cNvSpPr txBox="1">
              <a:spLocks noChangeArrowheads="1"/>
            </p:cNvSpPr>
            <p:nvPr/>
          </p:nvSpPr>
          <p:spPr bwMode="auto">
            <a:xfrm>
              <a:off x="2352" y="201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2</a:t>
              </a:r>
            </a:p>
          </p:txBody>
        </p:sp>
        <p:sp>
          <p:nvSpPr>
            <p:cNvPr id="311405" name="Text Box 109"/>
            <p:cNvSpPr txBox="1">
              <a:spLocks noChangeArrowheads="1"/>
            </p:cNvSpPr>
            <p:nvPr/>
          </p:nvSpPr>
          <p:spPr bwMode="auto">
            <a:xfrm>
              <a:off x="2352" y="225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1</a:t>
              </a:r>
            </a:p>
          </p:txBody>
        </p:sp>
        <p:sp>
          <p:nvSpPr>
            <p:cNvPr id="311406" name="Text Box 110"/>
            <p:cNvSpPr txBox="1">
              <a:spLocks noChangeArrowheads="1"/>
            </p:cNvSpPr>
            <p:nvPr/>
          </p:nvSpPr>
          <p:spPr bwMode="auto">
            <a:xfrm>
              <a:off x="2352" y="249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0</a:t>
              </a:r>
            </a:p>
          </p:txBody>
        </p:sp>
        <p:sp>
          <p:nvSpPr>
            <p:cNvPr id="311411" name="Text Box 115"/>
            <p:cNvSpPr txBox="1">
              <a:spLocks noChangeArrowheads="1"/>
            </p:cNvSpPr>
            <p:nvPr/>
          </p:nvSpPr>
          <p:spPr bwMode="auto">
            <a:xfrm>
              <a:off x="960" y="2880"/>
              <a:ext cx="45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Clock</a:t>
              </a:r>
            </a:p>
          </p:txBody>
        </p:sp>
      </p:grpSp>
      <p:sp>
        <p:nvSpPr>
          <p:cNvPr id="311413" name="Text Box 117"/>
          <p:cNvSpPr txBox="1">
            <a:spLocks noChangeArrowheads="1"/>
          </p:cNvSpPr>
          <p:nvPr/>
        </p:nvSpPr>
        <p:spPr bwMode="auto">
          <a:xfrm>
            <a:off x="3124200" y="914400"/>
            <a:ext cx="11080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Structure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of Logic Design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Fundamental Hardware Requirements</a:t>
            </a:r>
          </a:p>
          <a:p>
            <a:pPr lvl="1"/>
            <a:r>
              <a:rPr lang="en-US"/>
              <a:t>Communication</a:t>
            </a:r>
          </a:p>
          <a:p>
            <a:pPr lvl="2"/>
            <a:r>
              <a:rPr lang="en-US"/>
              <a:t>How to get values from one place to another</a:t>
            </a:r>
          </a:p>
          <a:p>
            <a:pPr lvl="1"/>
            <a:r>
              <a:rPr lang="en-US"/>
              <a:t>Computation</a:t>
            </a:r>
          </a:p>
          <a:p>
            <a:pPr lvl="1"/>
            <a:r>
              <a:rPr lang="en-US"/>
              <a:t>Storage</a:t>
            </a:r>
          </a:p>
          <a:p>
            <a:r>
              <a:rPr lang="en-US"/>
              <a:t>Bits are Our Friends</a:t>
            </a:r>
          </a:p>
          <a:p>
            <a:pPr lvl="1"/>
            <a:r>
              <a:rPr lang="en-US"/>
              <a:t>Everything expressed in terms of values 0 and 1</a:t>
            </a:r>
          </a:p>
          <a:p>
            <a:pPr lvl="1"/>
            <a:r>
              <a:rPr lang="en-US"/>
              <a:t>Communication</a:t>
            </a:r>
          </a:p>
          <a:p>
            <a:pPr lvl="2"/>
            <a:r>
              <a:rPr lang="en-US"/>
              <a:t>Low or high voltage on wire</a:t>
            </a:r>
          </a:p>
          <a:p>
            <a:pPr lvl="1"/>
            <a:r>
              <a:rPr lang="en-US"/>
              <a:t>Computation</a:t>
            </a:r>
          </a:p>
          <a:p>
            <a:pPr lvl="2"/>
            <a:r>
              <a:rPr lang="en-US"/>
              <a:t>Compute Boolean functions</a:t>
            </a:r>
          </a:p>
          <a:p>
            <a:pPr lvl="1"/>
            <a:r>
              <a:rPr lang="en-US"/>
              <a:t>Storage</a:t>
            </a:r>
          </a:p>
          <a:p>
            <a:pPr lvl="2"/>
            <a:r>
              <a:rPr lang="en-US"/>
              <a:t>Store bits of information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Register Operation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886200"/>
            <a:ext cx="8294687" cy="2546350"/>
          </a:xfrm>
        </p:spPr>
        <p:txBody>
          <a:bodyPr/>
          <a:lstStyle/>
          <a:p>
            <a:pPr lvl="1"/>
            <a:r>
              <a:rPr lang="en-US"/>
              <a:t>Stores data bits</a:t>
            </a:r>
          </a:p>
          <a:p>
            <a:pPr lvl="1"/>
            <a:r>
              <a:rPr lang="en-US"/>
              <a:t>For most of time acts as barrier between input and output</a:t>
            </a:r>
          </a:p>
          <a:p>
            <a:pPr lvl="1"/>
            <a:r>
              <a:rPr lang="en-US"/>
              <a:t>As clock rises, loads input</a:t>
            </a:r>
          </a:p>
        </p:txBody>
      </p:sp>
      <p:sp>
        <p:nvSpPr>
          <p:cNvPr id="312327" name="Rectangle 7"/>
          <p:cNvSpPr>
            <a:spLocks noChangeArrowheads="1"/>
          </p:cNvSpPr>
          <p:nvPr/>
        </p:nvSpPr>
        <p:spPr bwMode="auto">
          <a:xfrm>
            <a:off x="1366838" y="1524000"/>
            <a:ext cx="109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b="0"/>
              <a:t>State = x</a:t>
            </a:r>
          </a:p>
        </p:txBody>
      </p:sp>
      <p:grpSp>
        <p:nvGrpSpPr>
          <p:cNvPr id="312341" name="Group 21"/>
          <p:cNvGrpSpPr>
            <a:grpSpLocks/>
          </p:cNvGrpSpPr>
          <p:nvPr/>
        </p:nvGrpSpPr>
        <p:grpSpPr bwMode="auto">
          <a:xfrm>
            <a:off x="3495675" y="1905000"/>
            <a:ext cx="1909763" cy="1143000"/>
            <a:chOff x="2202" y="1200"/>
            <a:chExt cx="1203" cy="720"/>
          </a:xfrm>
        </p:grpSpPr>
        <p:grpSp>
          <p:nvGrpSpPr>
            <p:cNvPr id="312328" name="Group 8"/>
            <p:cNvGrpSpPr>
              <a:grpSpLocks/>
            </p:cNvGrpSpPr>
            <p:nvPr/>
          </p:nvGrpSpPr>
          <p:grpSpPr bwMode="auto">
            <a:xfrm>
              <a:off x="2541" y="1200"/>
              <a:ext cx="864" cy="720"/>
              <a:chOff x="2832" y="912"/>
              <a:chExt cx="864" cy="720"/>
            </a:xfrm>
          </p:grpSpPr>
          <p:sp>
            <p:nvSpPr>
              <p:cNvPr id="312329" name="Freeform 9"/>
              <p:cNvSpPr>
                <a:spLocks/>
              </p:cNvSpPr>
              <p:nvPr/>
            </p:nvSpPr>
            <p:spPr bwMode="auto">
              <a:xfrm>
                <a:off x="3024" y="1344"/>
                <a:ext cx="432" cy="288"/>
              </a:xfrm>
              <a:custGeom>
                <a:avLst/>
                <a:gdLst/>
                <a:ahLst/>
                <a:cxnLst>
                  <a:cxn ang="0">
                    <a:pos x="0" y="288"/>
                  </a:cxn>
                  <a:cxn ang="0">
                    <a:pos x="240" y="288"/>
                  </a:cxn>
                  <a:cxn ang="0">
                    <a:pos x="240" y="0"/>
                  </a:cxn>
                  <a:cxn ang="0">
                    <a:pos x="432" y="0"/>
                  </a:cxn>
                </a:cxnLst>
                <a:rect l="0" t="0" r="r" b="b"/>
                <a:pathLst>
                  <a:path w="432" h="288">
                    <a:moveTo>
                      <a:pt x="0" y="288"/>
                    </a:moveTo>
                    <a:lnTo>
                      <a:pt x="240" y="288"/>
                    </a:lnTo>
                    <a:lnTo>
                      <a:pt x="240" y="0"/>
                    </a:lnTo>
                    <a:lnTo>
                      <a:pt x="43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330" name="Rectangle 10"/>
              <p:cNvSpPr>
                <a:spLocks noChangeArrowheads="1"/>
              </p:cNvSpPr>
              <p:nvPr/>
            </p:nvSpPr>
            <p:spPr bwMode="auto">
              <a:xfrm>
                <a:off x="2832" y="912"/>
                <a:ext cx="864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b="0"/>
                  <a:t>Rising</a:t>
                </a:r>
              </a:p>
              <a:p>
                <a:pPr eaLnBrk="1" hangingPunct="1">
                  <a:lnSpc>
                    <a:spcPct val="100000"/>
                  </a:lnSpc>
                </a:pPr>
                <a:r>
                  <a:rPr lang="en-US" b="0"/>
                  <a:t>clock</a:t>
                </a:r>
              </a:p>
            </p:txBody>
          </p:sp>
        </p:grpSp>
        <p:sp>
          <p:nvSpPr>
            <p:cNvPr id="312331" name="Rectangle 11"/>
            <p:cNvSpPr>
              <a:spLocks noChangeArrowheads="1"/>
            </p:cNvSpPr>
            <p:nvPr/>
          </p:nvSpPr>
          <p:spPr bwMode="auto">
            <a:xfrm>
              <a:off x="2202" y="1324"/>
              <a:ext cx="38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3600" b="0">
                  <a:solidFill>
                    <a:srgbClr val="000099"/>
                  </a:solidFill>
                  <a:latin typeface="Wingdings 3" pitchFamily="18" charset="2"/>
                  <a:sym typeface="Wingdings 3" pitchFamily="18" charset="2"/>
                </a:rPr>
                <a:t></a:t>
              </a:r>
            </a:p>
          </p:txBody>
        </p:sp>
      </p:grpSp>
      <p:sp>
        <p:nvSpPr>
          <p:cNvPr id="312333" name="Rectangle 13"/>
          <p:cNvSpPr>
            <a:spLocks noChangeArrowheads="1"/>
          </p:cNvSpPr>
          <p:nvPr/>
        </p:nvSpPr>
        <p:spPr bwMode="auto">
          <a:xfrm>
            <a:off x="2103438" y="2057400"/>
            <a:ext cx="124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b="0"/>
              <a:t>Output = x</a:t>
            </a:r>
          </a:p>
        </p:txBody>
      </p:sp>
      <p:sp>
        <p:nvSpPr>
          <p:cNvPr id="312334" name="Rectangle 14"/>
          <p:cNvSpPr>
            <a:spLocks noChangeArrowheads="1"/>
          </p:cNvSpPr>
          <p:nvPr/>
        </p:nvSpPr>
        <p:spPr bwMode="auto">
          <a:xfrm>
            <a:off x="762000" y="2057400"/>
            <a:ext cx="1062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b="0"/>
              <a:t>Input = y</a:t>
            </a:r>
          </a:p>
        </p:txBody>
      </p:sp>
      <p:sp>
        <p:nvSpPr>
          <p:cNvPr id="312337" name="AutoShape 17"/>
          <p:cNvSpPr>
            <a:spLocks noChangeArrowheads="1"/>
          </p:cNvSpPr>
          <p:nvPr/>
        </p:nvSpPr>
        <p:spPr bwMode="auto">
          <a:xfrm>
            <a:off x="1366838" y="25146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338" name="AutoShape 18"/>
          <p:cNvSpPr>
            <a:spLocks noChangeArrowheads="1"/>
          </p:cNvSpPr>
          <p:nvPr/>
        </p:nvSpPr>
        <p:spPr bwMode="auto">
          <a:xfrm>
            <a:off x="2052638" y="25146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325" name="Rectangle 5"/>
          <p:cNvSpPr>
            <a:spLocks noChangeArrowheads="1"/>
          </p:cNvSpPr>
          <p:nvPr/>
        </p:nvSpPr>
        <p:spPr bwMode="auto">
          <a:xfrm>
            <a:off x="1824038" y="1981200"/>
            <a:ext cx="228600" cy="1295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2000" b="0"/>
              <a:t>x</a:t>
            </a:r>
          </a:p>
        </p:txBody>
      </p:sp>
      <p:grpSp>
        <p:nvGrpSpPr>
          <p:cNvPr id="312343" name="Group 23"/>
          <p:cNvGrpSpPr>
            <a:grpSpLocks/>
          </p:cNvGrpSpPr>
          <p:nvPr/>
        </p:nvGrpSpPr>
        <p:grpSpPr bwMode="auto">
          <a:xfrm>
            <a:off x="5400675" y="1524000"/>
            <a:ext cx="2743200" cy="1752600"/>
            <a:chOff x="3402" y="960"/>
            <a:chExt cx="1728" cy="1104"/>
          </a:xfrm>
        </p:grpSpPr>
        <p:sp>
          <p:nvSpPr>
            <p:cNvPr id="312332" name="Rectangle 12"/>
            <p:cNvSpPr>
              <a:spLocks noChangeArrowheads="1"/>
            </p:cNvSpPr>
            <p:nvPr/>
          </p:nvSpPr>
          <p:spPr bwMode="auto">
            <a:xfrm>
              <a:off x="3402" y="1324"/>
              <a:ext cx="38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3600" b="0">
                  <a:solidFill>
                    <a:srgbClr val="000099"/>
                  </a:solidFill>
                  <a:latin typeface="Wingdings 3" pitchFamily="18" charset="2"/>
                  <a:sym typeface="Wingdings 3" pitchFamily="18" charset="2"/>
                </a:rPr>
                <a:t></a:t>
              </a:r>
            </a:p>
          </p:txBody>
        </p:sp>
        <p:grpSp>
          <p:nvGrpSpPr>
            <p:cNvPr id="312342" name="Group 22"/>
            <p:cNvGrpSpPr>
              <a:grpSpLocks/>
            </p:cNvGrpSpPr>
            <p:nvPr/>
          </p:nvGrpSpPr>
          <p:grpSpPr bwMode="auto">
            <a:xfrm>
              <a:off x="3885" y="960"/>
              <a:ext cx="1245" cy="1104"/>
              <a:chOff x="3885" y="960"/>
              <a:chExt cx="1245" cy="1104"/>
            </a:xfrm>
          </p:grpSpPr>
          <p:sp>
            <p:nvSpPr>
              <p:cNvPr id="312335" name="Rectangle 15"/>
              <p:cNvSpPr>
                <a:spLocks noChangeArrowheads="1"/>
              </p:cNvSpPr>
              <p:nvPr/>
            </p:nvSpPr>
            <p:spPr bwMode="auto">
              <a:xfrm>
                <a:off x="3885" y="960"/>
                <a:ext cx="68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b="0"/>
                  <a:t>State = y</a:t>
                </a:r>
              </a:p>
            </p:txBody>
          </p:sp>
          <p:sp>
            <p:nvSpPr>
              <p:cNvPr id="312336" name="Rectangle 16"/>
              <p:cNvSpPr>
                <a:spLocks noChangeArrowheads="1"/>
              </p:cNvSpPr>
              <p:nvPr/>
            </p:nvSpPr>
            <p:spPr bwMode="auto">
              <a:xfrm>
                <a:off x="4349" y="1296"/>
                <a:ext cx="78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b="0"/>
                  <a:t>Output = y</a:t>
                </a:r>
              </a:p>
            </p:txBody>
          </p:sp>
          <p:sp>
            <p:nvSpPr>
              <p:cNvPr id="312339" name="AutoShape 19"/>
              <p:cNvSpPr>
                <a:spLocks noChangeArrowheads="1"/>
              </p:cNvSpPr>
              <p:nvPr/>
            </p:nvSpPr>
            <p:spPr bwMode="auto">
              <a:xfrm>
                <a:off x="3885" y="1584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340" name="AutoShape 20"/>
              <p:cNvSpPr>
                <a:spLocks noChangeArrowheads="1"/>
              </p:cNvSpPr>
              <p:nvPr/>
            </p:nvSpPr>
            <p:spPr bwMode="auto">
              <a:xfrm>
                <a:off x="4317" y="1584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326" name="Rectangle 6"/>
              <p:cNvSpPr>
                <a:spLocks noChangeArrowheads="1"/>
              </p:cNvSpPr>
              <p:nvPr/>
            </p:nvSpPr>
            <p:spPr bwMode="auto">
              <a:xfrm>
                <a:off x="4173" y="1248"/>
                <a:ext cx="144" cy="81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2000" b="0"/>
                  <a:t>y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 Machine Example</a:t>
            </a:r>
          </a:p>
        </p:txBody>
      </p:sp>
      <p:sp>
        <p:nvSpPr>
          <p:cNvPr id="313427" name="Rectangle 83"/>
          <p:cNvSpPr>
            <a:spLocks noGrp="1" noChangeArrowheads="1"/>
          </p:cNvSpPr>
          <p:nvPr>
            <p:ph type="body" idx="1"/>
          </p:nvPr>
        </p:nvSpPr>
        <p:spPr>
          <a:xfrm>
            <a:off x="5562600" y="1600200"/>
            <a:ext cx="3022600" cy="2590800"/>
          </a:xfrm>
        </p:spPr>
        <p:txBody>
          <a:bodyPr/>
          <a:lstStyle/>
          <a:p>
            <a:pPr lvl="1"/>
            <a:r>
              <a:rPr lang="en-US"/>
              <a:t>Accumulator circuit</a:t>
            </a:r>
          </a:p>
          <a:p>
            <a:pPr lvl="1"/>
            <a:r>
              <a:rPr lang="en-US"/>
              <a:t>Load or accumulate on each cycle</a:t>
            </a:r>
          </a:p>
        </p:txBody>
      </p:sp>
      <p:grpSp>
        <p:nvGrpSpPr>
          <p:cNvPr id="313386" name="Group 42"/>
          <p:cNvGrpSpPr>
            <a:grpSpLocks/>
          </p:cNvGrpSpPr>
          <p:nvPr/>
        </p:nvGrpSpPr>
        <p:grpSpPr bwMode="auto">
          <a:xfrm>
            <a:off x="1219200" y="1066800"/>
            <a:ext cx="4540250" cy="2913063"/>
            <a:chOff x="192" y="1008"/>
            <a:chExt cx="2860" cy="1835"/>
          </a:xfrm>
        </p:grpSpPr>
        <p:sp>
          <p:nvSpPr>
            <p:cNvPr id="313383" name="Rectangle 39"/>
            <p:cNvSpPr>
              <a:spLocks noChangeArrowheads="1"/>
            </p:cNvSpPr>
            <p:nvPr/>
          </p:nvSpPr>
          <p:spPr bwMode="auto">
            <a:xfrm>
              <a:off x="816" y="1104"/>
              <a:ext cx="1344" cy="144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/>
            <a:lstStyle/>
            <a:p>
              <a:r>
                <a:rPr lang="en-US"/>
                <a:t>Comb. Logic</a:t>
              </a:r>
            </a:p>
          </p:txBody>
        </p:sp>
        <p:sp>
          <p:nvSpPr>
            <p:cNvPr id="313358" name="Line 14"/>
            <p:cNvSpPr>
              <a:spLocks noChangeShapeType="1"/>
            </p:cNvSpPr>
            <p:nvPr/>
          </p:nvSpPr>
          <p:spPr bwMode="auto">
            <a:xfrm rot="5400000" flipV="1">
              <a:off x="2688" y="1872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359" name="Line 15"/>
            <p:cNvSpPr>
              <a:spLocks noChangeShapeType="1"/>
            </p:cNvSpPr>
            <p:nvPr/>
          </p:nvSpPr>
          <p:spPr bwMode="auto">
            <a:xfrm rot="5400000">
              <a:off x="1200" y="153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3360" name="Group 16"/>
            <p:cNvGrpSpPr>
              <a:grpSpLocks/>
            </p:cNvGrpSpPr>
            <p:nvPr/>
          </p:nvGrpSpPr>
          <p:grpSpPr bwMode="auto">
            <a:xfrm>
              <a:off x="1152" y="1536"/>
              <a:ext cx="288" cy="816"/>
              <a:chOff x="3984" y="2832"/>
              <a:chExt cx="288" cy="816"/>
            </a:xfrm>
          </p:grpSpPr>
          <p:sp>
            <p:nvSpPr>
              <p:cNvPr id="313361" name="Freeform 17"/>
              <p:cNvSpPr>
                <a:spLocks/>
              </p:cNvSpPr>
              <p:nvPr/>
            </p:nvSpPr>
            <p:spPr bwMode="auto">
              <a:xfrm>
                <a:off x="3984" y="2832"/>
                <a:ext cx="288" cy="8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8" y="192"/>
                  </a:cxn>
                  <a:cxn ang="0">
                    <a:pos x="288" y="624"/>
                  </a:cxn>
                  <a:cxn ang="0">
                    <a:pos x="0" y="816"/>
                  </a:cxn>
                  <a:cxn ang="0">
                    <a:pos x="0" y="0"/>
                  </a:cxn>
                </a:cxnLst>
                <a:rect l="0" t="0" r="r" b="b"/>
                <a:pathLst>
                  <a:path w="288" h="816">
                    <a:moveTo>
                      <a:pt x="0" y="0"/>
                    </a:moveTo>
                    <a:lnTo>
                      <a:pt x="288" y="192"/>
                    </a:lnTo>
                    <a:lnTo>
                      <a:pt x="288" y="624"/>
                    </a:lnTo>
                    <a:lnTo>
                      <a:pt x="0" y="8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362" name="Text Box 18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240" cy="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L</a:t>
                </a:r>
              </a:p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U</a:t>
                </a:r>
              </a:p>
            </p:txBody>
          </p:sp>
        </p:grpSp>
        <p:sp>
          <p:nvSpPr>
            <p:cNvPr id="313363" name="Line 19"/>
            <p:cNvSpPr>
              <a:spLocks noChangeShapeType="1"/>
            </p:cNvSpPr>
            <p:nvPr/>
          </p:nvSpPr>
          <p:spPr bwMode="auto">
            <a:xfrm rot="5400000" flipV="1">
              <a:off x="1152" y="1920"/>
              <a:ext cx="0" cy="9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364" name="Line 20"/>
            <p:cNvSpPr>
              <a:spLocks noChangeShapeType="1"/>
            </p:cNvSpPr>
            <p:nvPr/>
          </p:nvSpPr>
          <p:spPr bwMode="auto">
            <a:xfrm rot="5400000" flipV="1">
              <a:off x="1536" y="182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368" name="Rectangle 24"/>
            <p:cNvSpPr>
              <a:spLocks noChangeArrowheads="1"/>
            </p:cNvSpPr>
            <p:nvPr/>
          </p:nvSpPr>
          <p:spPr bwMode="auto">
            <a:xfrm>
              <a:off x="1200" y="124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0</a:t>
              </a:r>
            </a:p>
          </p:txBody>
        </p:sp>
        <p:sp>
          <p:nvSpPr>
            <p:cNvPr id="313375" name="Line 31"/>
            <p:cNvSpPr>
              <a:spLocks noChangeShapeType="1"/>
            </p:cNvSpPr>
            <p:nvPr/>
          </p:nvSpPr>
          <p:spPr bwMode="auto">
            <a:xfrm>
              <a:off x="2016" y="2112"/>
              <a:ext cx="28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76" name="Rectangle 32"/>
            <p:cNvSpPr>
              <a:spLocks noChangeArrowheads="1"/>
            </p:cNvSpPr>
            <p:nvPr/>
          </p:nvSpPr>
          <p:spPr bwMode="auto">
            <a:xfrm>
              <a:off x="2688" y="1856"/>
              <a:ext cx="3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/>
                <a:t>Out</a:t>
              </a:r>
            </a:p>
          </p:txBody>
        </p:sp>
        <p:sp>
          <p:nvSpPr>
            <p:cNvPr id="313377" name="Freeform 33"/>
            <p:cNvSpPr>
              <a:spLocks/>
            </p:cNvSpPr>
            <p:nvPr/>
          </p:nvSpPr>
          <p:spPr bwMode="auto">
            <a:xfrm flipV="1">
              <a:off x="672" y="2496"/>
              <a:ext cx="1152" cy="144"/>
            </a:xfrm>
            <a:custGeom>
              <a:avLst/>
              <a:gdLst/>
              <a:ahLst/>
              <a:cxnLst>
                <a:cxn ang="0">
                  <a:pos x="432" y="144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144">
                  <a:moveTo>
                    <a:pt x="432" y="144"/>
                  </a:moveTo>
                  <a:lnTo>
                    <a:pt x="432" y="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378" name="AutoShape 34"/>
            <p:cNvSpPr>
              <a:spLocks noChangeArrowheads="1"/>
            </p:cNvSpPr>
            <p:nvPr/>
          </p:nvSpPr>
          <p:spPr bwMode="auto">
            <a:xfrm>
              <a:off x="1632" y="1824"/>
              <a:ext cx="423" cy="67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MUX</a:t>
              </a:r>
            </a:p>
          </p:txBody>
        </p:sp>
        <p:sp>
          <p:nvSpPr>
            <p:cNvPr id="313380" name="Freeform 36"/>
            <p:cNvSpPr>
              <a:spLocks/>
            </p:cNvSpPr>
            <p:nvPr/>
          </p:nvSpPr>
          <p:spPr bwMode="auto">
            <a:xfrm>
              <a:off x="960" y="220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0" y="0"/>
                </a:cxn>
                <a:cxn ang="0">
                  <a:pos x="192" y="0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0" y="0"/>
                  </a:lnTo>
                  <a:lnTo>
                    <a:pt x="192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70" name="Rectangle 26"/>
            <p:cNvSpPr>
              <a:spLocks noChangeArrowheads="1"/>
            </p:cNvSpPr>
            <p:nvPr/>
          </p:nvSpPr>
          <p:spPr bwMode="auto">
            <a:xfrm>
              <a:off x="1632" y="1824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0</a:t>
              </a:r>
            </a:p>
          </p:txBody>
        </p:sp>
        <p:sp>
          <p:nvSpPr>
            <p:cNvPr id="313381" name="Rectangle 37"/>
            <p:cNvSpPr>
              <a:spLocks noChangeArrowheads="1"/>
            </p:cNvSpPr>
            <p:nvPr/>
          </p:nvSpPr>
          <p:spPr bwMode="auto">
            <a:xfrm>
              <a:off x="1632" y="2304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1</a:t>
              </a:r>
            </a:p>
          </p:txBody>
        </p:sp>
        <p:sp>
          <p:nvSpPr>
            <p:cNvPr id="313349" name="Rectangle 5"/>
            <p:cNvSpPr>
              <a:spLocks noChangeArrowheads="1"/>
            </p:cNvSpPr>
            <p:nvPr/>
          </p:nvSpPr>
          <p:spPr bwMode="auto">
            <a:xfrm>
              <a:off x="2304" y="1680"/>
              <a:ext cx="144" cy="81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313354" name="Line 10"/>
            <p:cNvSpPr>
              <a:spLocks noChangeShapeType="1"/>
            </p:cNvSpPr>
            <p:nvPr/>
          </p:nvSpPr>
          <p:spPr bwMode="auto">
            <a:xfrm>
              <a:off x="2352" y="2496"/>
              <a:ext cx="0" cy="14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55" name="Text Box 11"/>
            <p:cNvSpPr txBox="1">
              <a:spLocks noChangeArrowheads="1"/>
            </p:cNvSpPr>
            <p:nvPr/>
          </p:nvSpPr>
          <p:spPr bwMode="auto">
            <a:xfrm>
              <a:off x="2112" y="2629"/>
              <a:ext cx="45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Clock</a:t>
              </a:r>
            </a:p>
          </p:txBody>
        </p:sp>
        <p:sp>
          <p:nvSpPr>
            <p:cNvPr id="313382" name="Freeform 38"/>
            <p:cNvSpPr>
              <a:spLocks/>
            </p:cNvSpPr>
            <p:nvPr/>
          </p:nvSpPr>
          <p:spPr bwMode="auto">
            <a:xfrm>
              <a:off x="960" y="1008"/>
              <a:ext cx="1680" cy="1104"/>
            </a:xfrm>
            <a:custGeom>
              <a:avLst/>
              <a:gdLst/>
              <a:ahLst/>
              <a:cxnLst>
                <a:cxn ang="0">
                  <a:pos x="1488" y="1104"/>
                </a:cxn>
                <a:cxn ang="0">
                  <a:pos x="1680" y="1104"/>
                </a:cxn>
                <a:cxn ang="0">
                  <a:pos x="1680" y="0"/>
                </a:cxn>
                <a:cxn ang="0">
                  <a:pos x="0" y="0"/>
                </a:cxn>
                <a:cxn ang="0">
                  <a:pos x="0" y="672"/>
                </a:cxn>
                <a:cxn ang="0">
                  <a:pos x="192" y="672"/>
                </a:cxn>
              </a:cxnLst>
              <a:rect l="0" t="0" r="r" b="b"/>
              <a:pathLst>
                <a:path w="1680" h="1104">
                  <a:moveTo>
                    <a:pt x="1488" y="1104"/>
                  </a:moveTo>
                  <a:lnTo>
                    <a:pt x="1680" y="1104"/>
                  </a:lnTo>
                  <a:lnTo>
                    <a:pt x="1680" y="0"/>
                  </a:lnTo>
                  <a:lnTo>
                    <a:pt x="0" y="0"/>
                  </a:lnTo>
                  <a:lnTo>
                    <a:pt x="0" y="672"/>
                  </a:lnTo>
                  <a:lnTo>
                    <a:pt x="192" y="672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84" name="Rectangle 40"/>
            <p:cNvSpPr>
              <a:spLocks noChangeArrowheads="1"/>
            </p:cNvSpPr>
            <p:nvPr/>
          </p:nvSpPr>
          <p:spPr bwMode="auto">
            <a:xfrm>
              <a:off x="192" y="2256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/>
                <a:t>In</a:t>
              </a:r>
            </a:p>
          </p:txBody>
        </p:sp>
        <p:sp>
          <p:nvSpPr>
            <p:cNvPr id="313385" name="Rectangle 41"/>
            <p:cNvSpPr>
              <a:spLocks noChangeArrowheads="1"/>
            </p:cNvSpPr>
            <p:nvPr/>
          </p:nvSpPr>
          <p:spPr bwMode="auto">
            <a:xfrm>
              <a:off x="192" y="2505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/>
                <a:t>Load</a:t>
              </a:r>
            </a:p>
          </p:txBody>
        </p:sp>
      </p:grpSp>
      <p:grpSp>
        <p:nvGrpSpPr>
          <p:cNvPr id="313426" name="Group 82"/>
          <p:cNvGrpSpPr>
            <a:grpSpLocks/>
          </p:cNvGrpSpPr>
          <p:nvPr/>
        </p:nvGrpSpPr>
        <p:grpSpPr bwMode="auto">
          <a:xfrm>
            <a:off x="1371600" y="4419600"/>
            <a:ext cx="5638800" cy="1981200"/>
            <a:chOff x="1440" y="2592"/>
            <a:chExt cx="3552" cy="1248"/>
          </a:xfrm>
        </p:grpSpPr>
        <p:sp>
          <p:nvSpPr>
            <p:cNvPr id="313387" name="Freeform 43"/>
            <p:cNvSpPr>
              <a:spLocks/>
            </p:cNvSpPr>
            <p:nvPr/>
          </p:nvSpPr>
          <p:spPr bwMode="auto">
            <a:xfrm>
              <a:off x="1968" y="2640"/>
              <a:ext cx="72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4" y="144"/>
                </a:cxn>
                <a:cxn ang="0">
                  <a:pos x="144" y="0"/>
                </a:cxn>
                <a:cxn ang="0">
                  <a:pos x="384" y="0"/>
                </a:cxn>
                <a:cxn ang="0">
                  <a:pos x="384" y="144"/>
                </a:cxn>
                <a:cxn ang="0">
                  <a:pos x="576" y="144"/>
                </a:cxn>
                <a:cxn ang="0">
                  <a:pos x="624" y="144"/>
                </a:cxn>
                <a:cxn ang="0">
                  <a:pos x="624" y="0"/>
                </a:cxn>
                <a:cxn ang="0">
                  <a:pos x="720" y="0"/>
                </a:cxn>
              </a:cxnLst>
              <a:rect l="0" t="0" r="r" b="b"/>
              <a:pathLst>
                <a:path w="720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384" y="0"/>
                  </a:lnTo>
                  <a:lnTo>
                    <a:pt x="384" y="144"/>
                  </a:lnTo>
                  <a:lnTo>
                    <a:pt x="576" y="144"/>
                  </a:lnTo>
                  <a:lnTo>
                    <a:pt x="624" y="144"/>
                  </a:lnTo>
                  <a:lnTo>
                    <a:pt x="624" y="0"/>
                  </a:lnTo>
                  <a:lnTo>
                    <a:pt x="72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88" name="Freeform 44"/>
            <p:cNvSpPr>
              <a:spLocks/>
            </p:cNvSpPr>
            <p:nvPr/>
          </p:nvSpPr>
          <p:spPr bwMode="auto">
            <a:xfrm>
              <a:off x="2448" y="2640"/>
              <a:ext cx="72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4" y="144"/>
                </a:cxn>
                <a:cxn ang="0">
                  <a:pos x="144" y="0"/>
                </a:cxn>
                <a:cxn ang="0">
                  <a:pos x="384" y="0"/>
                </a:cxn>
                <a:cxn ang="0">
                  <a:pos x="384" y="144"/>
                </a:cxn>
                <a:cxn ang="0">
                  <a:pos x="576" y="144"/>
                </a:cxn>
                <a:cxn ang="0">
                  <a:pos x="624" y="144"/>
                </a:cxn>
                <a:cxn ang="0">
                  <a:pos x="624" y="0"/>
                </a:cxn>
                <a:cxn ang="0">
                  <a:pos x="720" y="0"/>
                </a:cxn>
              </a:cxnLst>
              <a:rect l="0" t="0" r="r" b="b"/>
              <a:pathLst>
                <a:path w="720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384" y="0"/>
                  </a:lnTo>
                  <a:lnTo>
                    <a:pt x="384" y="144"/>
                  </a:lnTo>
                  <a:lnTo>
                    <a:pt x="576" y="144"/>
                  </a:lnTo>
                  <a:lnTo>
                    <a:pt x="624" y="144"/>
                  </a:lnTo>
                  <a:lnTo>
                    <a:pt x="624" y="0"/>
                  </a:lnTo>
                  <a:lnTo>
                    <a:pt x="72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89" name="Freeform 45"/>
            <p:cNvSpPr>
              <a:spLocks/>
            </p:cNvSpPr>
            <p:nvPr/>
          </p:nvSpPr>
          <p:spPr bwMode="auto">
            <a:xfrm>
              <a:off x="2928" y="2640"/>
              <a:ext cx="72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4" y="144"/>
                </a:cxn>
                <a:cxn ang="0">
                  <a:pos x="144" y="0"/>
                </a:cxn>
                <a:cxn ang="0">
                  <a:pos x="384" y="0"/>
                </a:cxn>
                <a:cxn ang="0">
                  <a:pos x="384" y="144"/>
                </a:cxn>
                <a:cxn ang="0">
                  <a:pos x="576" y="144"/>
                </a:cxn>
                <a:cxn ang="0">
                  <a:pos x="624" y="144"/>
                </a:cxn>
                <a:cxn ang="0">
                  <a:pos x="624" y="0"/>
                </a:cxn>
                <a:cxn ang="0">
                  <a:pos x="720" y="0"/>
                </a:cxn>
              </a:cxnLst>
              <a:rect l="0" t="0" r="r" b="b"/>
              <a:pathLst>
                <a:path w="720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384" y="0"/>
                  </a:lnTo>
                  <a:lnTo>
                    <a:pt x="384" y="144"/>
                  </a:lnTo>
                  <a:lnTo>
                    <a:pt x="576" y="144"/>
                  </a:lnTo>
                  <a:lnTo>
                    <a:pt x="624" y="144"/>
                  </a:lnTo>
                  <a:lnTo>
                    <a:pt x="624" y="0"/>
                  </a:lnTo>
                  <a:lnTo>
                    <a:pt x="72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90" name="Freeform 46"/>
            <p:cNvSpPr>
              <a:spLocks/>
            </p:cNvSpPr>
            <p:nvPr/>
          </p:nvSpPr>
          <p:spPr bwMode="auto">
            <a:xfrm>
              <a:off x="3408" y="2640"/>
              <a:ext cx="72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4" y="144"/>
                </a:cxn>
                <a:cxn ang="0">
                  <a:pos x="144" y="0"/>
                </a:cxn>
                <a:cxn ang="0">
                  <a:pos x="384" y="0"/>
                </a:cxn>
                <a:cxn ang="0">
                  <a:pos x="384" y="144"/>
                </a:cxn>
                <a:cxn ang="0">
                  <a:pos x="576" y="144"/>
                </a:cxn>
                <a:cxn ang="0">
                  <a:pos x="624" y="144"/>
                </a:cxn>
                <a:cxn ang="0">
                  <a:pos x="624" y="0"/>
                </a:cxn>
                <a:cxn ang="0">
                  <a:pos x="720" y="0"/>
                </a:cxn>
              </a:cxnLst>
              <a:rect l="0" t="0" r="r" b="b"/>
              <a:pathLst>
                <a:path w="720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384" y="0"/>
                  </a:lnTo>
                  <a:lnTo>
                    <a:pt x="384" y="144"/>
                  </a:lnTo>
                  <a:lnTo>
                    <a:pt x="576" y="144"/>
                  </a:lnTo>
                  <a:lnTo>
                    <a:pt x="624" y="144"/>
                  </a:lnTo>
                  <a:lnTo>
                    <a:pt x="624" y="0"/>
                  </a:lnTo>
                  <a:lnTo>
                    <a:pt x="72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91" name="Freeform 47"/>
            <p:cNvSpPr>
              <a:spLocks/>
            </p:cNvSpPr>
            <p:nvPr/>
          </p:nvSpPr>
          <p:spPr bwMode="auto">
            <a:xfrm>
              <a:off x="3888" y="2640"/>
              <a:ext cx="72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4" y="144"/>
                </a:cxn>
                <a:cxn ang="0">
                  <a:pos x="144" y="0"/>
                </a:cxn>
                <a:cxn ang="0">
                  <a:pos x="384" y="0"/>
                </a:cxn>
                <a:cxn ang="0">
                  <a:pos x="384" y="144"/>
                </a:cxn>
                <a:cxn ang="0">
                  <a:pos x="576" y="144"/>
                </a:cxn>
                <a:cxn ang="0">
                  <a:pos x="624" y="144"/>
                </a:cxn>
                <a:cxn ang="0">
                  <a:pos x="624" y="0"/>
                </a:cxn>
                <a:cxn ang="0">
                  <a:pos x="720" y="0"/>
                </a:cxn>
              </a:cxnLst>
              <a:rect l="0" t="0" r="r" b="b"/>
              <a:pathLst>
                <a:path w="720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384" y="0"/>
                  </a:lnTo>
                  <a:lnTo>
                    <a:pt x="384" y="144"/>
                  </a:lnTo>
                  <a:lnTo>
                    <a:pt x="576" y="144"/>
                  </a:lnTo>
                  <a:lnTo>
                    <a:pt x="624" y="144"/>
                  </a:lnTo>
                  <a:lnTo>
                    <a:pt x="624" y="0"/>
                  </a:lnTo>
                  <a:lnTo>
                    <a:pt x="72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93" name="Freeform 49"/>
            <p:cNvSpPr>
              <a:spLocks/>
            </p:cNvSpPr>
            <p:nvPr/>
          </p:nvSpPr>
          <p:spPr bwMode="auto">
            <a:xfrm>
              <a:off x="1968" y="2928"/>
              <a:ext cx="2646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8" y="0"/>
                </a:cxn>
                <a:cxn ang="0">
                  <a:pos x="288" y="144"/>
                </a:cxn>
                <a:cxn ang="0">
                  <a:pos x="1488" y="144"/>
                </a:cxn>
                <a:cxn ang="0">
                  <a:pos x="1488" y="0"/>
                </a:cxn>
                <a:cxn ang="0">
                  <a:pos x="1680" y="0"/>
                </a:cxn>
                <a:cxn ang="0">
                  <a:pos x="1680" y="144"/>
                </a:cxn>
                <a:cxn ang="0">
                  <a:pos x="2646" y="140"/>
                </a:cxn>
              </a:cxnLst>
              <a:rect l="0" t="0" r="r" b="b"/>
              <a:pathLst>
                <a:path w="2646" h="144">
                  <a:moveTo>
                    <a:pt x="0" y="0"/>
                  </a:moveTo>
                  <a:lnTo>
                    <a:pt x="288" y="0"/>
                  </a:lnTo>
                  <a:lnTo>
                    <a:pt x="288" y="144"/>
                  </a:lnTo>
                  <a:lnTo>
                    <a:pt x="1488" y="144"/>
                  </a:lnTo>
                  <a:lnTo>
                    <a:pt x="1488" y="0"/>
                  </a:lnTo>
                  <a:lnTo>
                    <a:pt x="1680" y="0"/>
                  </a:lnTo>
                  <a:lnTo>
                    <a:pt x="1680" y="144"/>
                  </a:lnTo>
                  <a:lnTo>
                    <a:pt x="2646" y="14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96" name="Rectangle 52"/>
            <p:cNvSpPr>
              <a:spLocks noChangeArrowheads="1"/>
            </p:cNvSpPr>
            <p:nvPr/>
          </p:nvSpPr>
          <p:spPr bwMode="auto">
            <a:xfrm>
              <a:off x="196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0</a:t>
              </a:r>
            </a:p>
          </p:txBody>
        </p:sp>
        <p:sp>
          <p:nvSpPr>
            <p:cNvPr id="313397" name="Rectangle 53"/>
            <p:cNvSpPr>
              <a:spLocks noChangeArrowheads="1"/>
            </p:cNvSpPr>
            <p:nvPr/>
          </p:nvSpPr>
          <p:spPr bwMode="auto">
            <a:xfrm>
              <a:off x="244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1</a:t>
              </a:r>
            </a:p>
          </p:txBody>
        </p:sp>
        <p:sp>
          <p:nvSpPr>
            <p:cNvPr id="313398" name="Rectangle 54"/>
            <p:cNvSpPr>
              <a:spLocks noChangeArrowheads="1"/>
            </p:cNvSpPr>
            <p:nvPr/>
          </p:nvSpPr>
          <p:spPr bwMode="auto">
            <a:xfrm>
              <a:off x="292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2</a:t>
              </a:r>
            </a:p>
          </p:txBody>
        </p:sp>
        <p:sp>
          <p:nvSpPr>
            <p:cNvPr id="313399" name="Rectangle 55"/>
            <p:cNvSpPr>
              <a:spLocks noChangeArrowheads="1"/>
            </p:cNvSpPr>
            <p:nvPr/>
          </p:nvSpPr>
          <p:spPr bwMode="auto">
            <a:xfrm>
              <a:off x="340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3</a:t>
              </a:r>
            </a:p>
          </p:txBody>
        </p:sp>
        <p:sp>
          <p:nvSpPr>
            <p:cNvPr id="313400" name="Rectangle 56"/>
            <p:cNvSpPr>
              <a:spLocks noChangeArrowheads="1"/>
            </p:cNvSpPr>
            <p:nvPr/>
          </p:nvSpPr>
          <p:spPr bwMode="auto">
            <a:xfrm>
              <a:off x="388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4</a:t>
              </a:r>
            </a:p>
          </p:txBody>
        </p:sp>
        <p:sp>
          <p:nvSpPr>
            <p:cNvPr id="313401" name="Rectangle 57"/>
            <p:cNvSpPr>
              <a:spLocks noChangeArrowheads="1"/>
            </p:cNvSpPr>
            <p:nvPr/>
          </p:nvSpPr>
          <p:spPr bwMode="auto">
            <a:xfrm>
              <a:off x="436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5</a:t>
              </a:r>
            </a:p>
          </p:txBody>
        </p:sp>
        <p:sp>
          <p:nvSpPr>
            <p:cNvPr id="313402" name="Rectangle 58"/>
            <p:cNvSpPr>
              <a:spLocks noChangeArrowheads="1"/>
            </p:cNvSpPr>
            <p:nvPr/>
          </p:nvSpPr>
          <p:spPr bwMode="auto">
            <a:xfrm>
              <a:off x="211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0</a:t>
              </a:r>
            </a:p>
          </p:txBody>
        </p:sp>
        <p:sp>
          <p:nvSpPr>
            <p:cNvPr id="313403" name="Rectangle 59"/>
            <p:cNvSpPr>
              <a:spLocks noChangeArrowheads="1"/>
            </p:cNvSpPr>
            <p:nvPr/>
          </p:nvSpPr>
          <p:spPr bwMode="auto">
            <a:xfrm>
              <a:off x="259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0</a:t>
              </a:r>
              <a:r>
                <a:rPr lang="en-US" sz="1400" b="0"/>
                <a:t>+x</a:t>
              </a:r>
              <a:r>
                <a:rPr lang="en-US" sz="1400" b="0" baseline="-25000"/>
                <a:t>1</a:t>
              </a:r>
            </a:p>
          </p:txBody>
        </p:sp>
        <p:sp>
          <p:nvSpPr>
            <p:cNvPr id="313404" name="Rectangle 60"/>
            <p:cNvSpPr>
              <a:spLocks noChangeArrowheads="1"/>
            </p:cNvSpPr>
            <p:nvPr/>
          </p:nvSpPr>
          <p:spPr bwMode="auto">
            <a:xfrm>
              <a:off x="307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0</a:t>
              </a:r>
              <a:r>
                <a:rPr lang="en-US" sz="1400" b="0"/>
                <a:t>+x</a:t>
              </a:r>
              <a:r>
                <a:rPr lang="en-US" sz="1400" b="0" baseline="-25000"/>
                <a:t>1</a:t>
              </a:r>
              <a:r>
                <a:rPr lang="en-US" sz="1400" b="0"/>
                <a:t>+x</a:t>
              </a:r>
              <a:r>
                <a:rPr lang="en-US" sz="1400" b="0" baseline="-25000"/>
                <a:t>2</a:t>
              </a:r>
            </a:p>
          </p:txBody>
        </p:sp>
        <p:sp>
          <p:nvSpPr>
            <p:cNvPr id="313405" name="Rectangle 61"/>
            <p:cNvSpPr>
              <a:spLocks noChangeArrowheads="1"/>
            </p:cNvSpPr>
            <p:nvPr/>
          </p:nvSpPr>
          <p:spPr bwMode="auto">
            <a:xfrm>
              <a:off x="355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3</a:t>
              </a:r>
            </a:p>
          </p:txBody>
        </p:sp>
        <p:sp>
          <p:nvSpPr>
            <p:cNvPr id="313406" name="Rectangle 62"/>
            <p:cNvSpPr>
              <a:spLocks noChangeArrowheads="1"/>
            </p:cNvSpPr>
            <p:nvPr/>
          </p:nvSpPr>
          <p:spPr bwMode="auto">
            <a:xfrm>
              <a:off x="403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3</a:t>
              </a:r>
              <a:r>
                <a:rPr lang="en-US" sz="1400" b="0"/>
                <a:t>+x</a:t>
              </a:r>
              <a:r>
                <a:rPr lang="en-US" sz="1400" b="0" baseline="-25000"/>
                <a:t>4</a:t>
              </a:r>
            </a:p>
          </p:txBody>
        </p:sp>
        <p:sp>
          <p:nvSpPr>
            <p:cNvPr id="313407" name="Rectangle 63"/>
            <p:cNvSpPr>
              <a:spLocks noChangeArrowheads="1"/>
            </p:cNvSpPr>
            <p:nvPr/>
          </p:nvSpPr>
          <p:spPr bwMode="auto">
            <a:xfrm>
              <a:off x="451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3</a:t>
              </a:r>
              <a:r>
                <a:rPr lang="en-US" sz="1400" b="0"/>
                <a:t>+x</a:t>
              </a:r>
              <a:r>
                <a:rPr lang="en-US" sz="1400" b="0" baseline="-25000"/>
                <a:t>4</a:t>
              </a:r>
              <a:r>
                <a:rPr lang="en-US" sz="1400" b="0"/>
                <a:t>+x</a:t>
              </a:r>
              <a:r>
                <a:rPr lang="en-US" sz="1400" b="0" baseline="-25000"/>
                <a:t>5</a:t>
              </a:r>
            </a:p>
          </p:txBody>
        </p:sp>
        <p:sp>
          <p:nvSpPr>
            <p:cNvPr id="313416" name="Rectangle 72"/>
            <p:cNvSpPr>
              <a:spLocks noChangeArrowheads="1"/>
            </p:cNvSpPr>
            <p:nvPr/>
          </p:nvSpPr>
          <p:spPr bwMode="auto">
            <a:xfrm>
              <a:off x="1440" y="2606"/>
              <a:ext cx="52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Clock</a:t>
              </a:r>
            </a:p>
          </p:txBody>
        </p:sp>
        <p:sp>
          <p:nvSpPr>
            <p:cNvPr id="313417" name="Rectangle 73"/>
            <p:cNvSpPr>
              <a:spLocks noChangeArrowheads="1"/>
            </p:cNvSpPr>
            <p:nvPr/>
          </p:nvSpPr>
          <p:spPr bwMode="auto">
            <a:xfrm>
              <a:off x="1440" y="2923"/>
              <a:ext cx="52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Load</a:t>
              </a:r>
            </a:p>
          </p:txBody>
        </p:sp>
        <p:sp>
          <p:nvSpPr>
            <p:cNvPr id="313418" name="Rectangle 74"/>
            <p:cNvSpPr>
              <a:spLocks noChangeArrowheads="1"/>
            </p:cNvSpPr>
            <p:nvPr/>
          </p:nvSpPr>
          <p:spPr bwMode="auto">
            <a:xfrm>
              <a:off x="1440" y="3240"/>
              <a:ext cx="52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In</a:t>
              </a:r>
            </a:p>
          </p:txBody>
        </p:sp>
        <p:sp>
          <p:nvSpPr>
            <p:cNvPr id="313419" name="Rectangle 75"/>
            <p:cNvSpPr>
              <a:spLocks noChangeArrowheads="1"/>
            </p:cNvSpPr>
            <p:nvPr/>
          </p:nvSpPr>
          <p:spPr bwMode="auto">
            <a:xfrm>
              <a:off x="1440" y="3557"/>
              <a:ext cx="52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Out</a:t>
              </a:r>
            </a:p>
          </p:txBody>
        </p:sp>
        <p:sp>
          <p:nvSpPr>
            <p:cNvPr id="313420" name="Line 76"/>
            <p:cNvSpPr>
              <a:spLocks noChangeShapeType="1"/>
            </p:cNvSpPr>
            <p:nvPr/>
          </p:nvSpPr>
          <p:spPr bwMode="auto">
            <a:xfrm>
              <a:off x="211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421" name="Line 77"/>
            <p:cNvSpPr>
              <a:spLocks noChangeShapeType="1"/>
            </p:cNvSpPr>
            <p:nvPr/>
          </p:nvSpPr>
          <p:spPr bwMode="auto">
            <a:xfrm>
              <a:off x="259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422" name="Line 78"/>
            <p:cNvSpPr>
              <a:spLocks noChangeShapeType="1"/>
            </p:cNvSpPr>
            <p:nvPr/>
          </p:nvSpPr>
          <p:spPr bwMode="auto">
            <a:xfrm>
              <a:off x="307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423" name="Line 79"/>
            <p:cNvSpPr>
              <a:spLocks noChangeShapeType="1"/>
            </p:cNvSpPr>
            <p:nvPr/>
          </p:nvSpPr>
          <p:spPr bwMode="auto">
            <a:xfrm>
              <a:off x="355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424" name="Line 80"/>
            <p:cNvSpPr>
              <a:spLocks noChangeShapeType="1"/>
            </p:cNvSpPr>
            <p:nvPr/>
          </p:nvSpPr>
          <p:spPr bwMode="auto">
            <a:xfrm>
              <a:off x="403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425" name="Line 81"/>
            <p:cNvSpPr>
              <a:spLocks noChangeShapeType="1"/>
            </p:cNvSpPr>
            <p:nvPr/>
          </p:nvSpPr>
          <p:spPr bwMode="auto">
            <a:xfrm>
              <a:off x="451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Random-Access Memory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124200"/>
            <a:ext cx="8294687" cy="3308350"/>
          </a:xfrm>
        </p:spPr>
        <p:txBody>
          <a:bodyPr/>
          <a:lstStyle/>
          <a:p>
            <a:pPr lvl="1"/>
            <a:r>
              <a:rPr lang="en-US" dirty="0"/>
              <a:t>Stores multiple words of memory</a:t>
            </a:r>
          </a:p>
          <a:p>
            <a:pPr lvl="2"/>
            <a:r>
              <a:rPr lang="en-US" dirty="0"/>
              <a:t>Address input specifies which word to read or write</a:t>
            </a:r>
          </a:p>
          <a:p>
            <a:pPr lvl="1"/>
            <a:r>
              <a:rPr lang="en-US" dirty="0"/>
              <a:t>Register file</a:t>
            </a:r>
          </a:p>
          <a:p>
            <a:pPr lvl="2"/>
            <a:r>
              <a:rPr lang="en-US" dirty="0"/>
              <a:t>Holds values of program registers</a:t>
            </a:r>
          </a:p>
          <a:p>
            <a:pPr lvl="2"/>
            <a:r>
              <a:rPr lang="en-US" dirty="0"/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rax</a:t>
            </a:r>
            <a:r>
              <a:rPr lang="en-US" dirty="0"/>
              <a:t>,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rsp</a:t>
            </a:r>
            <a:r>
              <a:rPr lang="en-US" dirty="0"/>
              <a:t>, etc.</a:t>
            </a:r>
          </a:p>
          <a:p>
            <a:pPr lvl="2"/>
            <a:r>
              <a:rPr lang="en-US" dirty="0"/>
              <a:t>Register identifier serves as address</a:t>
            </a:r>
          </a:p>
          <a:p>
            <a:pPr lvl="3"/>
            <a:r>
              <a:rPr lang="en-US" dirty="0" smtClean="0"/>
              <a:t>ID 15 (0xF) </a:t>
            </a:r>
            <a:r>
              <a:rPr lang="en-US" dirty="0"/>
              <a:t>implies no read or write performed</a:t>
            </a:r>
          </a:p>
          <a:p>
            <a:pPr lvl="1"/>
            <a:r>
              <a:rPr lang="en-US" dirty="0"/>
              <a:t>Multiple Ports</a:t>
            </a:r>
          </a:p>
          <a:p>
            <a:pPr lvl="2"/>
            <a:r>
              <a:rPr lang="en-US" dirty="0"/>
              <a:t>Can read and/or write multiple words in one cycle</a:t>
            </a:r>
          </a:p>
          <a:p>
            <a:pPr lvl="3"/>
            <a:r>
              <a:rPr lang="en-US" dirty="0"/>
              <a:t>Each has separate address and data input/output</a:t>
            </a:r>
          </a:p>
          <a:p>
            <a:pPr lvl="2"/>
            <a:endParaRPr lang="en-US" dirty="0"/>
          </a:p>
        </p:txBody>
      </p:sp>
      <p:grpSp>
        <p:nvGrpSpPr>
          <p:cNvPr id="316440" name="Group 24"/>
          <p:cNvGrpSpPr>
            <a:grpSpLocks/>
          </p:cNvGrpSpPr>
          <p:nvPr/>
        </p:nvGrpSpPr>
        <p:grpSpPr bwMode="auto">
          <a:xfrm>
            <a:off x="2209800" y="990600"/>
            <a:ext cx="4618038" cy="2189163"/>
            <a:chOff x="1389" y="672"/>
            <a:chExt cx="2909" cy="1379"/>
          </a:xfrm>
        </p:grpSpPr>
        <p:sp>
          <p:nvSpPr>
            <p:cNvPr id="316420" name="Rectangle 4"/>
            <p:cNvSpPr>
              <a:spLocks noChangeArrowheads="1"/>
            </p:cNvSpPr>
            <p:nvPr/>
          </p:nvSpPr>
          <p:spPr bwMode="auto">
            <a:xfrm>
              <a:off x="2448" y="720"/>
              <a:ext cx="960" cy="96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Register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file</a:t>
              </a:r>
            </a:p>
          </p:txBody>
        </p:sp>
        <p:sp>
          <p:nvSpPr>
            <p:cNvPr id="316421" name="Text Box 5"/>
            <p:cNvSpPr txBox="1">
              <a:spLocks noChangeArrowheads="1"/>
            </p:cNvSpPr>
            <p:nvPr/>
          </p:nvSpPr>
          <p:spPr bwMode="auto">
            <a:xfrm>
              <a:off x="2448" y="864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16422" name="Text Box 6"/>
            <p:cNvSpPr txBox="1">
              <a:spLocks noChangeArrowheads="1"/>
            </p:cNvSpPr>
            <p:nvPr/>
          </p:nvSpPr>
          <p:spPr bwMode="auto">
            <a:xfrm>
              <a:off x="2448" y="1392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  <p:sp>
          <p:nvSpPr>
            <p:cNvPr id="316423" name="Text Box 7"/>
            <p:cNvSpPr txBox="1">
              <a:spLocks noChangeArrowheads="1"/>
            </p:cNvSpPr>
            <p:nvPr/>
          </p:nvSpPr>
          <p:spPr bwMode="auto">
            <a:xfrm>
              <a:off x="3216" y="1104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W</a:t>
              </a:r>
            </a:p>
          </p:txBody>
        </p:sp>
        <p:sp>
          <p:nvSpPr>
            <p:cNvPr id="316424" name="Oval 8"/>
            <p:cNvSpPr>
              <a:spLocks noChangeArrowheads="1"/>
            </p:cNvSpPr>
            <p:nvPr/>
          </p:nvSpPr>
          <p:spPr bwMode="auto">
            <a:xfrm>
              <a:off x="3408" y="110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dstW</a:t>
              </a:r>
            </a:p>
          </p:txBody>
        </p:sp>
        <p:sp>
          <p:nvSpPr>
            <p:cNvPr id="316425" name="Oval 9"/>
            <p:cNvSpPr>
              <a:spLocks noChangeArrowheads="1"/>
            </p:cNvSpPr>
            <p:nvPr/>
          </p:nvSpPr>
          <p:spPr bwMode="auto">
            <a:xfrm>
              <a:off x="2160" y="86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srcA</a:t>
              </a:r>
            </a:p>
          </p:txBody>
        </p:sp>
        <p:sp>
          <p:nvSpPr>
            <p:cNvPr id="316426" name="Line 10"/>
            <p:cNvSpPr>
              <a:spLocks noChangeShapeType="1"/>
            </p:cNvSpPr>
            <p:nvPr/>
          </p:nvSpPr>
          <p:spPr bwMode="auto">
            <a:xfrm rot="16200000" flipV="1">
              <a:off x="2304" y="7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27" name="Line 11"/>
            <p:cNvSpPr>
              <a:spLocks noChangeShapeType="1"/>
            </p:cNvSpPr>
            <p:nvPr/>
          </p:nvSpPr>
          <p:spPr bwMode="auto">
            <a:xfrm rot="5400000" flipH="1" flipV="1">
              <a:off x="2303" y="913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28" name="Line 12"/>
            <p:cNvSpPr>
              <a:spLocks noChangeShapeType="1"/>
            </p:cNvSpPr>
            <p:nvPr/>
          </p:nvSpPr>
          <p:spPr bwMode="auto">
            <a:xfrm rot="16200000" flipV="1">
              <a:off x="2304" y="124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29" name="Line 13"/>
            <p:cNvSpPr>
              <a:spLocks noChangeShapeType="1"/>
            </p:cNvSpPr>
            <p:nvPr/>
          </p:nvSpPr>
          <p:spPr bwMode="auto">
            <a:xfrm rot="5400000" flipH="1" flipV="1">
              <a:off x="2303" y="1441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30" name="Line 14"/>
            <p:cNvSpPr>
              <a:spLocks noChangeShapeType="1"/>
            </p:cNvSpPr>
            <p:nvPr/>
          </p:nvSpPr>
          <p:spPr bwMode="auto">
            <a:xfrm rot="16200000" flipV="1">
              <a:off x="3552" y="96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31" name="Line 15"/>
            <p:cNvSpPr>
              <a:spLocks noChangeShapeType="1"/>
            </p:cNvSpPr>
            <p:nvPr/>
          </p:nvSpPr>
          <p:spPr bwMode="auto">
            <a:xfrm rot="16200000" flipV="1">
              <a:off x="3551" y="1153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32" name="Oval 16"/>
            <p:cNvSpPr>
              <a:spLocks noChangeArrowheads="1"/>
            </p:cNvSpPr>
            <p:nvPr/>
          </p:nvSpPr>
          <p:spPr bwMode="auto">
            <a:xfrm>
              <a:off x="2160" y="672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valA</a:t>
              </a:r>
            </a:p>
          </p:txBody>
        </p:sp>
        <p:sp>
          <p:nvSpPr>
            <p:cNvPr id="316433" name="Oval 17"/>
            <p:cNvSpPr>
              <a:spLocks noChangeArrowheads="1"/>
            </p:cNvSpPr>
            <p:nvPr/>
          </p:nvSpPr>
          <p:spPr bwMode="auto">
            <a:xfrm>
              <a:off x="2160" y="1392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srcB</a:t>
              </a:r>
            </a:p>
          </p:txBody>
        </p:sp>
        <p:sp>
          <p:nvSpPr>
            <p:cNvPr id="316434" name="Oval 18"/>
            <p:cNvSpPr>
              <a:spLocks noChangeArrowheads="1"/>
            </p:cNvSpPr>
            <p:nvPr/>
          </p:nvSpPr>
          <p:spPr bwMode="auto">
            <a:xfrm>
              <a:off x="2160" y="1200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valB</a:t>
              </a:r>
            </a:p>
          </p:txBody>
        </p:sp>
        <p:sp>
          <p:nvSpPr>
            <p:cNvPr id="316435" name="Oval 19"/>
            <p:cNvSpPr>
              <a:spLocks noChangeArrowheads="1"/>
            </p:cNvSpPr>
            <p:nvPr/>
          </p:nvSpPr>
          <p:spPr bwMode="auto">
            <a:xfrm>
              <a:off x="3408" y="912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valW</a:t>
              </a:r>
            </a:p>
          </p:txBody>
        </p:sp>
        <p:sp>
          <p:nvSpPr>
            <p:cNvPr id="316436" name="Text Box 20"/>
            <p:cNvSpPr txBox="1">
              <a:spLocks noChangeArrowheads="1"/>
            </p:cNvSpPr>
            <p:nvPr/>
          </p:nvSpPr>
          <p:spPr bwMode="auto">
            <a:xfrm>
              <a:off x="1389" y="1104"/>
              <a:ext cx="77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400" b="0"/>
                <a:t>Read ports</a:t>
              </a:r>
            </a:p>
          </p:txBody>
        </p:sp>
        <p:sp>
          <p:nvSpPr>
            <p:cNvPr id="316437" name="Text Box 21"/>
            <p:cNvSpPr txBox="1">
              <a:spLocks noChangeArrowheads="1"/>
            </p:cNvSpPr>
            <p:nvPr/>
          </p:nvSpPr>
          <p:spPr bwMode="auto">
            <a:xfrm>
              <a:off x="3696" y="1104"/>
              <a:ext cx="602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Write port</a:t>
              </a:r>
            </a:p>
          </p:txBody>
        </p:sp>
        <p:sp>
          <p:nvSpPr>
            <p:cNvPr id="316438" name="Line 22"/>
            <p:cNvSpPr>
              <a:spLocks noChangeShapeType="1"/>
            </p:cNvSpPr>
            <p:nvPr/>
          </p:nvSpPr>
          <p:spPr bwMode="auto">
            <a:xfrm flipH="1" flipV="1">
              <a:off x="3216" y="168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39" name="Rectangle 23"/>
            <p:cNvSpPr>
              <a:spLocks noChangeArrowheads="1"/>
            </p:cNvSpPr>
            <p:nvPr/>
          </p:nvSpPr>
          <p:spPr bwMode="auto">
            <a:xfrm>
              <a:off x="3024" y="1872"/>
              <a:ext cx="338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 sz="1400" b="0"/>
                <a:t>Clock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Register File Timing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3800" y="1219200"/>
            <a:ext cx="4851400" cy="2362200"/>
          </a:xfrm>
        </p:spPr>
        <p:txBody>
          <a:bodyPr/>
          <a:lstStyle/>
          <a:p>
            <a:r>
              <a:rPr lang="en-US" sz="2000"/>
              <a:t>Reading</a:t>
            </a:r>
          </a:p>
          <a:p>
            <a:pPr lvl="1"/>
            <a:r>
              <a:rPr lang="en-US" sz="1800"/>
              <a:t>Like combinational logic</a:t>
            </a:r>
          </a:p>
          <a:p>
            <a:pPr lvl="1"/>
            <a:r>
              <a:rPr lang="en-US" sz="1800"/>
              <a:t>Output data generated based on input address</a:t>
            </a:r>
          </a:p>
          <a:p>
            <a:pPr lvl="2"/>
            <a:r>
              <a:rPr lang="en-US" sz="1600"/>
              <a:t>After some delay</a:t>
            </a:r>
          </a:p>
          <a:p>
            <a:r>
              <a:rPr lang="en-US" sz="2000"/>
              <a:t>Writing</a:t>
            </a:r>
          </a:p>
          <a:p>
            <a:pPr lvl="1"/>
            <a:r>
              <a:rPr lang="en-US" sz="1800"/>
              <a:t>Like register</a:t>
            </a:r>
          </a:p>
          <a:p>
            <a:pPr lvl="1"/>
            <a:r>
              <a:rPr lang="en-US" sz="1800"/>
              <a:t>Update only as clock rises</a:t>
            </a:r>
          </a:p>
        </p:txBody>
      </p:sp>
      <p:grpSp>
        <p:nvGrpSpPr>
          <p:cNvPr id="317466" name="Group 26"/>
          <p:cNvGrpSpPr>
            <a:grpSpLocks/>
          </p:cNvGrpSpPr>
          <p:nvPr/>
        </p:nvGrpSpPr>
        <p:grpSpPr bwMode="auto">
          <a:xfrm>
            <a:off x="990600" y="1371600"/>
            <a:ext cx="1981200" cy="1600200"/>
            <a:chOff x="771" y="1488"/>
            <a:chExt cx="1248" cy="1008"/>
          </a:xfrm>
        </p:grpSpPr>
        <p:sp>
          <p:nvSpPr>
            <p:cNvPr id="317445" name="Rectangle 5"/>
            <p:cNvSpPr>
              <a:spLocks noChangeArrowheads="1"/>
            </p:cNvSpPr>
            <p:nvPr/>
          </p:nvSpPr>
          <p:spPr bwMode="auto">
            <a:xfrm>
              <a:off x="1059" y="1536"/>
              <a:ext cx="960" cy="96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Register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file</a:t>
              </a:r>
            </a:p>
          </p:txBody>
        </p:sp>
        <p:sp>
          <p:nvSpPr>
            <p:cNvPr id="317446" name="Text Box 6"/>
            <p:cNvSpPr txBox="1">
              <a:spLocks noChangeArrowheads="1"/>
            </p:cNvSpPr>
            <p:nvPr/>
          </p:nvSpPr>
          <p:spPr bwMode="auto">
            <a:xfrm>
              <a:off x="1059" y="1680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17447" name="Text Box 7"/>
            <p:cNvSpPr txBox="1">
              <a:spLocks noChangeArrowheads="1"/>
            </p:cNvSpPr>
            <p:nvPr/>
          </p:nvSpPr>
          <p:spPr bwMode="auto">
            <a:xfrm>
              <a:off x="1059" y="2208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  <p:sp>
          <p:nvSpPr>
            <p:cNvPr id="317450" name="Oval 10"/>
            <p:cNvSpPr>
              <a:spLocks noChangeArrowheads="1"/>
            </p:cNvSpPr>
            <p:nvPr/>
          </p:nvSpPr>
          <p:spPr bwMode="auto">
            <a:xfrm>
              <a:off x="771" y="1680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srcA</a:t>
              </a:r>
            </a:p>
          </p:txBody>
        </p:sp>
        <p:sp>
          <p:nvSpPr>
            <p:cNvPr id="317451" name="Line 11"/>
            <p:cNvSpPr>
              <a:spLocks noChangeShapeType="1"/>
            </p:cNvSpPr>
            <p:nvPr/>
          </p:nvSpPr>
          <p:spPr bwMode="auto">
            <a:xfrm rot="16200000" flipV="1">
              <a:off x="915" y="153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452" name="Line 12"/>
            <p:cNvSpPr>
              <a:spLocks noChangeShapeType="1"/>
            </p:cNvSpPr>
            <p:nvPr/>
          </p:nvSpPr>
          <p:spPr bwMode="auto">
            <a:xfrm rot="5400000" flipH="1" flipV="1">
              <a:off x="914" y="1729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453" name="Line 13"/>
            <p:cNvSpPr>
              <a:spLocks noChangeShapeType="1"/>
            </p:cNvSpPr>
            <p:nvPr/>
          </p:nvSpPr>
          <p:spPr bwMode="auto">
            <a:xfrm rot="16200000" flipV="1">
              <a:off x="915" y="2064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454" name="Line 14"/>
            <p:cNvSpPr>
              <a:spLocks noChangeShapeType="1"/>
            </p:cNvSpPr>
            <p:nvPr/>
          </p:nvSpPr>
          <p:spPr bwMode="auto">
            <a:xfrm rot="5400000" flipH="1" flipV="1">
              <a:off x="914" y="2257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457" name="Oval 17"/>
            <p:cNvSpPr>
              <a:spLocks noChangeArrowheads="1"/>
            </p:cNvSpPr>
            <p:nvPr/>
          </p:nvSpPr>
          <p:spPr bwMode="auto">
            <a:xfrm>
              <a:off x="771" y="1488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valA</a:t>
              </a:r>
            </a:p>
          </p:txBody>
        </p:sp>
        <p:sp>
          <p:nvSpPr>
            <p:cNvPr id="317458" name="Oval 18"/>
            <p:cNvSpPr>
              <a:spLocks noChangeArrowheads="1"/>
            </p:cNvSpPr>
            <p:nvPr/>
          </p:nvSpPr>
          <p:spPr bwMode="auto">
            <a:xfrm>
              <a:off x="771" y="2208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srcB</a:t>
              </a:r>
            </a:p>
          </p:txBody>
        </p:sp>
        <p:sp>
          <p:nvSpPr>
            <p:cNvPr id="317459" name="Oval 19"/>
            <p:cNvSpPr>
              <a:spLocks noChangeArrowheads="1"/>
            </p:cNvSpPr>
            <p:nvPr/>
          </p:nvSpPr>
          <p:spPr bwMode="auto">
            <a:xfrm>
              <a:off x="771" y="2016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valB</a:t>
              </a:r>
            </a:p>
          </p:txBody>
        </p:sp>
      </p:grpSp>
      <p:grpSp>
        <p:nvGrpSpPr>
          <p:cNvPr id="317528" name="Group 88"/>
          <p:cNvGrpSpPr>
            <a:grpSpLocks/>
          </p:cNvGrpSpPr>
          <p:nvPr/>
        </p:nvGrpSpPr>
        <p:grpSpPr bwMode="auto">
          <a:xfrm>
            <a:off x="1066800" y="4191000"/>
            <a:ext cx="2433638" cy="2112963"/>
            <a:chOff x="672" y="2640"/>
            <a:chExt cx="1533" cy="1331"/>
          </a:xfrm>
        </p:grpSpPr>
        <p:sp>
          <p:nvSpPr>
            <p:cNvPr id="317494" name="Text Box 54"/>
            <p:cNvSpPr txBox="1">
              <a:spLocks noChangeArrowheads="1"/>
            </p:cNvSpPr>
            <p:nvPr/>
          </p:nvSpPr>
          <p:spPr bwMode="auto">
            <a:xfrm>
              <a:off x="1944" y="2906"/>
              <a:ext cx="26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y</a:t>
              </a:r>
            </a:p>
          </p:txBody>
        </p:sp>
        <p:sp>
          <p:nvSpPr>
            <p:cNvPr id="317495" name="Text Box 55"/>
            <p:cNvSpPr txBox="1">
              <a:spLocks noChangeArrowheads="1"/>
            </p:cNvSpPr>
            <p:nvPr/>
          </p:nvSpPr>
          <p:spPr bwMode="auto">
            <a:xfrm>
              <a:off x="1944" y="3098"/>
              <a:ext cx="26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2</a:t>
              </a:r>
            </a:p>
          </p:txBody>
        </p:sp>
        <p:grpSp>
          <p:nvGrpSpPr>
            <p:cNvPr id="317525" name="Group 85"/>
            <p:cNvGrpSpPr>
              <a:grpSpLocks/>
            </p:cNvGrpSpPr>
            <p:nvPr/>
          </p:nvGrpSpPr>
          <p:grpSpPr bwMode="auto">
            <a:xfrm>
              <a:off x="672" y="2640"/>
              <a:ext cx="1248" cy="1331"/>
              <a:chOff x="672" y="2640"/>
              <a:chExt cx="1248" cy="1331"/>
            </a:xfrm>
          </p:grpSpPr>
          <p:grpSp>
            <p:nvGrpSpPr>
              <p:cNvPr id="317492" name="Group 52"/>
              <p:cNvGrpSpPr>
                <a:grpSpLocks/>
              </p:cNvGrpSpPr>
              <p:nvPr/>
            </p:nvGrpSpPr>
            <p:grpSpPr bwMode="auto">
              <a:xfrm>
                <a:off x="672" y="2640"/>
                <a:ext cx="1248" cy="1331"/>
                <a:chOff x="3219" y="768"/>
                <a:chExt cx="1248" cy="1331"/>
              </a:xfrm>
            </p:grpSpPr>
            <p:sp>
              <p:nvSpPr>
                <p:cNvPr id="317472" name="Rectangle 32"/>
                <p:cNvSpPr>
                  <a:spLocks noChangeArrowheads="1"/>
                </p:cNvSpPr>
                <p:nvPr/>
              </p:nvSpPr>
              <p:spPr bwMode="auto">
                <a:xfrm>
                  <a:off x="3219" y="768"/>
                  <a:ext cx="960" cy="960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lIns="91430" tIns="45715" rIns="91430" bIns="45715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Register</a:t>
                  </a:r>
                </a:p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file</a:t>
                  </a:r>
                </a:p>
              </p:txBody>
            </p:sp>
            <p:sp>
              <p:nvSpPr>
                <p:cNvPr id="317475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987" y="1152"/>
                  <a:ext cx="192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000" b="0"/>
                    <a:t>W</a:t>
                  </a:r>
                </a:p>
              </p:txBody>
            </p:sp>
            <p:sp>
              <p:nvSpPr>
                <p:cNvPr id="317476" name="Oval 36"/>
                <p:cNvSpPr>
                  <a:spLocks noChangeArrowheads="1"/>
                </p:cNvSpPr>
                <p:nvPr/>
              </p:nvSpPr>
              <p:spPr bwMode="auto">
                <a:xfrm>
                  <a:off x="4179" y="1152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1430" tIns="45715" rIns="91430" bIns="45715" anchor="ctr"/>
                <a:lstStyle/>
                <a:p>
                  <a:pPr algn="r" eaLnBrk="1" hangingPunct="1">
                    <a:lnSpc>
                      <a:spcPct val="100000"/>
                    </a:lnSpc>
                  </a:pPr>
                  <a:r>
                    <a:rPr lang="en-US" sz="900" b="0"/>
                    <a:t>dstW</a:t>
                  </a:r>
                </a:p>
              </p:txBody>
            </p:sp>
            <p:sp>
              <p:nvSpPr>
                <p:cNvPr id="317482" name="Line 42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4323" y="1008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483" name="Line 43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4322" y="1201"/>
                  <a:ext cx="0" cy="28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487" name="Oval 47"/>
                <p:cNvSpPr>
                  <a:spLocks noChangeArrowheads="1"/>
                </p:cNvSpPr>
                <p:nvPr/>
              </p:nvSpPr>
              <p:spPr bwMode="auto">
                <a:xfrm>
                  <a:off x="4179" y="960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1430" tIns="45715" rIns="91430" bIns="45715" anchor="ctr"/>
                <a:lstStyle/>
                <a:p>
                  <a:pPr algn="r" eaLnBrk="1" hangingPunct="1">
                    <a:lnSpc>
                      <a:spcPct val="100000"/>
                    </a:lnSpc>
                  </a:pPr>
                  <a:r>
                    <a:rPr lang="en-US" sz="900" b="0"/>
                    <a:t>valW</a:t>
                  </a:r>
                </a:p>
              </p:txBody>
            </p:sp>
            <p:sp>
              <p:nvSpPr>
                <p:cNvPr id="317490" name="Line 50"/>
                <p:cNvSpPr>
                  <a:spLocks noChangeShapeType="1"/>
                </p:cNvSpPr>
                <p:nvPr/>
              </p:nvSpPr>
              <p:spPr bwMode="auto">
                <a:xfrm flipH="1" flipV="1">
                  <a:off x="3987" y="1728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491" name="Rectangle 51"/>
                <p:cNvSpPr>
                  <a:spLocks noChangeArrowheads="1"/>
                </p:cNvSpPr>
                <p:nvPr/>
              </p:nvSpPr>
              <p:spPr bwMode="auto">
                <a:xfrm>
                  <a:off x="3795" y="1920"/>
                  <a:ext cx="338" cy="179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 type="none" w="sm" len="sm"/>
                </a:ln>
                <a:effectLst/>
              </p:spPr>
              <p:txBody>
                <a:bodyPr wrap="none" lIns="45720" rIns="45720">
                  <a:spAutoFit/>
                </a:bodyPr>
                <a:lstStyle/>
                <a:p>
                  <a:r>
                    <a:rPr lang="en-US" sz="1400" b="0"/>
                    <a:t>Clock</a:t>
                  </a:r>
                </a:p>
              </p:txBody>
            </p:sp>
          </p:grpSp>
          <p:sp>
            <p:nvSpPr>
              <p:cNvPr id="317493" name="Rectangle 53"/>
              <p:cNvSpPr>
                <a:spLocks noChangeArrowheads="1"/>
              </p:cNvSpPr>
              <p:nvPr/>
            </p:nvSpPr>
            <p:spPr bwMode="auto">
              <a:xfrm>
                <a:off x="1055" y="2679"/>
                <a:ext cx="334" cy="20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/>
              <a:lstStyle/>
              <a:p>
                <a:r>
                  <a:rPr lang="en-US" sz="1600">
                    <a:solidFill>
                      <a:schemeClr val="accent1"/>
                    </a:solidFill>
                  </a:rPr>
                  <a:t>x</a:t>
                </a:r>
              </a:p>
            </p:txBody>
          </p:sp>
          <p:sp>
            <p:nvSpPr>
              <p:cNvPr id="317496" name="Rectangle 56"/>
              <p:cNvSpPr>
                <a:spLocks noChangeArrowheads="1"/>
              </p:cNvSpPr>
              <p:nvPr/>
            </p:nvSpPr>
            <p:spPr bwMode="auto">
              <a:xfrm>
                <a:off x="909" y="2688"/>
                <a:ext cx="13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>
                <a:spAutoFit/>
              </a:bodyPr>
              <a:lstStyle/>
              <a:p>
                <a:r>
                  <a:rPr lang="en-US">
                    <a:solidFill>
                      <a:schemeClr val="accent1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317526" name="Group 86"/>
          <p:cNvGrpSpPr>
            <a:grpSpLocks/>
          </p:cNvGrpSpPr>
          <p:nvPr/>
        </p:nvGrpSpPr>
        <p:grpSpPr bwMode="auto">
          <a:xfrm>
            <a:off x="3352800" y="4572000"/>
            <a:ext cx="1909763" cy="1143000"/>
            <a:chOff x="2112" y="2880"/>
            <a:chExt cx="1203" cy="720"/>
          </a:xfrm>
        </p:grpSpPr>
        <p:sp>
          <p:nvSpPr>
            <p:cNvPr id="317499" name="Freeform 59"/>
            <p:cNvSpPr>
              <a:spLocks/>
            </p:cNvSpPr>
            <p:nvPr/>
          </p:nvSpPr>
          <p:spPr bwMode="auto">
            <a:xfrm>
              <a:off x="2643" y="3312"/>
              <a:ext cx="432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240" y="288"/>
                </a:cxn>
                <a:cxn ang="0">
                  <a:pos x="240" y="0"/>
                </a:cxn>
                <a:cxn ang="0">
                  <a:pos x="432" y="0"/>
                </a:cxn>
              </a:cxnLst>
              <a:rect l="0" t="0" r="r" b="b"/>
              <a:pathLst>
                <a:path w="432" h="288">
                  <a:moveTo>
                    <a:pt x="0" y="288"/>
                  </a:moveTo>
                  <a:lnTo>
                    <a:pt x="240" y="288"/>
                  </a:lnTo>
                  <a:lnTo>
                    <a:pt x="240" y="0"/>
                  </a:lnTo>
                  <a:lnTo>
                    <a:pt x="43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500" name="Rectangle 60"/>
            <p:cNvSpPr>
              <a:spLocks noChangeArrowheads="1"/>
            </p:cNvSpPr>
            <p:nvPr/>
          </p:nvSpPr>
          <p:spPr bwMode="auto">
            <a:xfrm>
              <a:off x="2451" y="2880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Rising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b="0"/>
                <a:t>clock</a:t>
              </a:r>
            </a:p>
          </p:txBody>
        </p:sp>
        <p:sp>
          <p:nvSpPr>
            <p:cNvPr id="317501" name="Rectangle 61"/>
            <p:cNvSpPr>
              <a:spLocks noChangeArrowheads="1"/>
            </p:cNvSpPr>
            <p:nvPr/>
          </p:nvSpPr>
          <p:spPr bwMode="auto">
            <a:xfrm>
              <a:off x="2112" y="3004"/>
              <a:ext cx="38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3600" b="0">
                  <a:solidFill>
                    <a:srgbClr val="000099"/>
                  </a:solidFill>
                  <a:latin typeface="Wingdings 3" pitchFamily="18" charset="2"/>
                  <a:sym typeface="Wingdings 3" pitchFamily="18" charset="2"/>
                </a:rPr>
                <a:t></a:t>
              </a:r>
            </a:p>
          </p:txBody>
        </p:sp>
      </p:grpSp>
      <p:grpSp>
        <p:nvGrpSpPr>
          <p:cNvPr id="317527" name="Group 87"/>
          <p:cNvGrpSpPr>
            <a:grpSpLocks/>
          </p:cNvGrpSpPr>
          <p:nvPr/>
        </p:nvGrpSpPr>
        <p:grpSpPr bwMode="auto">
          <a:xfrm>
            <a:off x="5257800" y="4343400"/>
            <a:ext cx="3424238" cy="2112963"/>
            <a:chOff x="3312" y="2736"/>
            <a:chExt cx="2157" cy="1331"/>
          </a:xfrm>
        </p:grpSpPr>
        <p:sp>
          <p:nvSpPr>
            <p:cNvPr id="317502" name="Rectangle 62"/>
            <p:cNvSpPr>
              <a:spLocks noChangeArrowheads="1"/>
            </p:cNvSpPr>
            <p:nvPr/>
          </p:nvSpPr>
          <p:spPr bwMode="auto">
            <a:xfrm>
              <a:off x="3312" y="3004"/>
              <a:ext cx="38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3600" b="0">
                  <a:solidFill>
                    <a:srgbClr val="000099"/>
                  </a:solidFill>
                  <a:latin typeface="Wingdings 3" pitchFamily="18" charset="2"/>
                  <a:sym typeface="Wingdings 3" pitchFamily="18" charset="2"/>
                </a:rPr>
                <a:t></a:t>
              </a:r>
            </a:p>
          </p:txBody>
        </p:sp>
        <p:grpSp>
          <p:nvGrpSpPr>
            <p:cNvPr id="317503" name="Group 63"/>
            <p:cNvGrpSpPr>
              <a:grpSpLocks/>
            </p:cNvGrpSpPr>
            <p:nvPr/>
          </p:nvGrpSpPr>
          <p:grpSpPr bwMode="auto">
            <a:xfrm>
              <a:off x="3936" y="2736"/>
              <a:ext cx="1533" cy="1331"/>
              <a:chOff x="3219" y="768"/>
              <a:chExt cx="1533" cy="1331"/>
            </a:xfrm>
          </p:grpSpPr>
          <p:grpSp>
            <p:nvGrpSpPr>
              <p:cNvPr id="317504" name="Group 64"/>
              <p:cNvGrpSpPr>
                <a:grpSpLocks/>
              </p:cNvGrpSpPr>
              <p:nvPr/>
            </p:nvGrpSpPr>
            <p:grpSpPr bwMode="auto">
              <a:xfrm>
                <a:off x="3219" y="768"/>
                <a:ext cx="1248" cy="1331"/>
                <a:chOff x="3219" y="768"/>
                <a:chExt cx="1248" cy="1331"/>
              </a:xfrm>
            </p:grpSpPr>
            <p:sp>
              <p:nvSpPr>
                <p:cNvPr id="317505" name="Rectangle 65"/>
                <p:cNvSpPr>
                  <a:spLocks noChangeArrowheads="1"/>
                </p:cNvSpPr>
                <p:nvPr/>
              </p:nvSpPr>
              <p:spPr bwMode="auto">
                <a:xfrm>
                  <a:off x="3219" y="768"/>
                  <a:ext cx="960" cy="960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lIns="91430" tIns="45715" rIns="91430" bIns="45715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Register</a:t>
                  </a:r>
                </a:p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file</a:t>
                  </a:r>
                </a:p>
              </p:txBody>
            </p:sp>
            <p:sp>
              <p:nvSpPr>
                <p:cNvPr id="317506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3987" y="1152"/>
                  <a:ext cx="192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000" b="0"/>
                    <a:t>W</a:t>
                  </a:r>
                </a:p>
              </p:txBody>
            </p:sp>
            <p:sp>
              <p:nvSpPr>
                <p:cNvPr id="317507" name="Oval 67"/>
                <p:cNvSpPr>
                  <a:spLocks noChangeArrowheads="1"/>
                </p:cNvSpPr>
                <p:nvPr/>
              </p:nvSpPr>
              <p:spPr bwMode="auto">
                <a:xfrm>
                  <a:off x="4179" y="1152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1430" tIns="45715" rIns="91430" bIns="45715" anchor="ctr"/>
                <a:lstStyle/>
                <a:p>
                  <a:pPr algn="r" eaLnBrk="1" hangingPunct="1">
                    <a:lnSpc>
                      <a:spcPct val="100000"/>
                    </a:lnSpc>
                  </a:pPr>
                  <a:r>
                    <a:rPr lang="en-US" sz="900" b="0"/>
                    <a:t>dstW</a:t>
                  </a:r>
                </a:p>
              </p:txBody>
            </p:sp>
            <p:sp>
              <p:nvSpPr>
                <p:cNvPr id="317508" name="Line 68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4323" y="1008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509" name="Line 69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4322" y="1201"/>
                  <a:ext cx="0" cy="28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510" name="Oval 70"/>
                <p:cNvSpPr>
                  <a:spLocks noChangeArrowheads="1"/>
                </p:cNvSpPr>
                <p:nvPr/>
              </p:nvSpPr>
              <p:spPr bwMode="auto">
                <a:xfrm>
                  <a:off x="4179" y="960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1430" tIns="45715" rIns="91430" bIns="45715" anchor="ctr"/>
                <a:lstStyle/>
                <a:p>
                  <a:pPr algn="r" eaLnBrk="1" hangingPunct="1">
                    <a:lnSpc>
                      <a:spcPct val="100000"/>
                    </a:lnSpc>
                  </a:pPr>
                  <a:r>
                    <a:rPr lang="en-US" sz="900" b="0"/>
                    <a:t>valW</a:t>
                  </a:r>
                </a:p>
              </p:txBody>
            </p:sp>
            <p:sp>
              <p:nvSpPr>
                <p:cNvPr id="317511" name="Line 71"/>
                <p:cNvSpPr>
                  <a:spLocks noChangeShapeType="1"/>
                </p:cNvSpPr>
                <p:nvPr/>
              </p:nvSpPr>
              <p:spPr bwMode="auto">
                <a:xfrm flipH="1" flipV="1">
                  <a:off x="3987" y="1728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512" name="Rectangle 72"/>
                <p:cNvSpPr>
                  <a:spLocks noChangeArrowheads="1"/>
                </p:cNvSpPr>
                <p:nvPr/>
              </p:nvSpPr>
              <p:spPr bwMode="auto">
                <a:xfrm>
                  <a:off x="3795" y="1920"/>
                  <a:ext cx="338" cy="179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 type="none" w="sm" len="sm"/>
                </a:ln>
                <a:effectLst/>
              </p:spPr>
              <p:txBody>
                <a:bodyPr wrap="none" lIns="45720" rIns="45720">
                  <a:spAutoFit/>
                </a:bodyPr>
                <a:lstStyle/>
                <a:p>
                  <a:r>
                    <a:rPr lang="en-US" sz="1400" b="0"/>
                    <a:t>Clock</a:t>
                  </a:r>
                </a:p>
              </p:txBody>
            </p:sp>
          </p:grpSp>
          <p:sp>
            <p:nvSpPr>
              <p:cNvPr id="317513" name="Rectangle 73"/>
              <p:cNvSpPr>
                <a:spLocks noChangeArrowheads="1"/>
              </p:cNvSpPr>
              <p:nvPr/>
            </p:nvSpPr>
            <p:spPr bwMode="auto">
              <a:xfrm>
                <a:off x="3602" y="807"/>
                <a:ext cx="334" cy="20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/>
              <a:lstStyle/>
              <a:p>
                <a:r>
                  <a:rPr lang="en-US" sz="1600">
                    <a:solidFill>
                      <a:schemeClr val="accent1"/>
                    </a:solidFill>
                  </a:rPr>
                  <a:t>y</a:t>
                </a:r>
              </a:p>
            </p:txBody>
          </p:sp>
          <p:sp>
            <p:nvSpPr>
              <p:cNvPr id="317514" name="Text Box 74"/>
              <p:cNvSpPr txBox="1">
                <a:spLocks noChangeArrowheads="1"/>
              </p:cNvSpPr>
              <p:nvPr/>
            </p:nvSpPr>
            <p:spPr bwMode="auto">
              <a:xfrm>
                <a:off x="4491" y="1034"/>
                <a:ext cx="261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l"/>
                <a:endParaRPr lang="en-US"/>
              </a:p>
            </p:txBody>
          </p:sp>
          <p:sp>
            <p:nvSpPr>
              <p:cNvPr id="317515" name="Text Box 75"/>
              <p:cNvSpPr txBox="1">
                <a:spLocks noChangeArrowheads="1"/>
              </p:cNvSpPr>
              <p:nvPr/>
            </p:nvSpPr>
            <p:spPr bwMode="auto">
              <a:xfrm>
                <a:off x="4491" y="1226"/>
                <a:ext cx="261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l"/>
                <a:endParaRPr lang="en-US"/>
              </a:p>
            </p:txBody>
          </p:sp>
          <p:sp>
            <p:nvSpPr>
              <p:cNvPr id="317516" name="Rectangle 76"/>
              <p:cNvSpPr>
                <a:spLocks noChangeArrowheads="1"/>
              </p:cNvSpPr>
              <p:nvPr/>
            </p:nvSpPr>
            <p:spPr bwMode="auto">
              <a:xfrm>
                <a:off x="3456" y="816"/>
                <a:ext cx="13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>
                <a:spAutoFit/>
              </a:bodyPr>
              <a:lstStyle/>
              <a:p>
                <a:r>
                  <a:rPr lang="en-US">
                    <a:solidFill>
                      <a:schemeClr val="accent1"/>
                    </a:solidFill>
                  </a:rPr>
                  <a:t>2</a:t>
                </a:r>
              </a:p>
            </p:txBody>
          </p:sp>
        </p:grpSp>
      </p:grpSp>
      <p:sp>
        <p:nvSpPr>
          <p:cNvPr id="317518" name="Rectangle 78"/>
          <p:cNvSpPr>
            <a:spLocks noChangeArrowheads="1"/>
          </p:cNvSpPr>
          <p:nvPr/>
        </p:nvSpPr>
        <p:spPr bwMode="auto">
          <a:xfrm>
            <a:off x="1981200" y="1524000"/>
            <a:ext cx="530225" cy="3317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/>
          <a:lstStyle/>
          <a:p>
            <a:r>
              <a:rPr lang="en-US" sz="1600">
                <a:solidFill>
                  <a:schemeClr val="accent1"/>
                </a:solidFill>
              </a:rPr>
              <a:t>x</a:t>
            </a:r>
          </a:p>
        </p:txBody>
      </p:sp>
      <p:sp>
        <p:nvSpPr>
          <p:cNvPr id="317519" name="Rectangle 79"/>
          <p:cNvSpPr>
            <a:spLocks noChangeArrowheads="1"/>
          </p:cNvSpPr>
          <p:nvPr/>
        </p:nvSpPr>
        <p:spPr bwMode="auto">
          <a:xfrm>
            <a:off x="1749425" y="1538288"/>
            <a:ext cx="2190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2</a:t>
            </a:r>
          </a:p>
        </p:txBody>
      </p:sp>
      <p:grpSp>
        <p:nvGrpSpPr>
          <p:cNvPr id="317524" name="Group 84"/>
          <p:cNvGrpSpPr>
            <a:grpSpLocks/>
          </p:cNvGrpSpPr>
          <p:nvPr/>
        </p:nvGrpSpPr>
        <p:grpSpPr bwMode="auto">
          <a:xfrm>
            <a:off x="609600" y="2209800"/>
            <a:ext cx="1117600" cy="828675"/>
            <a:chOff x="384" y="1392"/>
            <a:chExt cx="704" cy="522"/>
          </a:xfrm>
        </p:grpSpPr>
        <p:sp>
          <p:nvSpPr>
            <p:cNvPr id="317469" name="Freeform 29"/>
            <p:cNvSpPr>
              <a:spLocks/>
            </p:cNvSpPr>
            <p:nvPr/>
          </p:nvSpPr>
          <p:spPr bwMode="auto">
            <a:xfrm>
              <a:off x="528" y="1488"/>
              <a:ext cx="560" cy="426"/>
            </a:xfrm>
            <a:custGeom>
              <a:avLst/>
              <a:gdLst/>
              <a:ahLst/>
              <a:cxnLst>
                <a:cxn ang="0">
                  <a:pos x="120" y="426"/>
                </a:cxn>
                <a:cxn ang="0">
                  <a:pos x="384" y="360"/>
                </a:cxn>
                <a:cxn ang="0">
                  <a:pos x="456" y="336"/>
                </a:cxn>
                <a:cxn ang="0">
                  <a:pos x="492" y="324"/>
                </a:cxn>
                <a:cxn ang="0">
                  <a:pos x="546" y="288"/>
                </a:cxn>
                <a:cxn ang="0">
                  <a:pos x="558" y="252"/>
                </a:cxn>
                <a:cxn ang="0">
                  <a:pos x="456" y="150"/>
                </a:cxn>
                <a:cxn ang="0">
                  <a:pos x="384" y="114"/>
                </a:cxn>
                <a:cxn ang="0">
                  <a:pos x="318" y="96"/>
                </a:cxn>
                <a:cxn ang="0">
                  <a:pos x="156" y="48"/>
                </a:cxn>
                <a:cxn ang="0">
                  <a:pos x="0" y="0"/>
                </a:cxn>
              </a:cxnLst>
              <a:rect l="0" t="0" r="r" b="b"/>
              <a:pathLst>
                <a:path w="560" h="426">
                  <a:moveTo>
                    <a:pt x="120" y="426"/>
                  </a:moveTo>
                  <a:cubicBezTo>
                    <a:pt x="208" y="416"/>
                    <a:pt x="299" y="383"/>
                    <a:pt x="384" y="360"/>
                  </a:cubicBezTo>
                  <a:cubicBezTo>
                    <a:pt x="408" y="353"/>
                    <a:pt x="432" y="344"/>
                    <a:pt x="456" y="336"/>
                  </a:cubicBezTo>
                  <a:cubicBezTo>
                    <a:pt x="468" y="332"/>
                    <a:pt x="492" y="324"/>
                    <a:pt x="492" y="324"/>
                  </a:cubicBezTo>
                  <a:cubicBezTo>
                    <a:pt x="510" y="306"/>
                    <a:pt x="525" y="302"/>
                    <a:pt x="546" y="288"/>
                  </a:cubicBezTo>
                  <a:cubicBezTo>
                    <a:pt x="550" y="276"/>
                    <a:pt x="560" y="264"/>
                    <a:pt x="558" y="252"/>
                  </a:cubicBezTo>
                  <a:cubicBezTo>
                    <a:pt x="543" y="177"/>
                    <a:pt x="514" y="179"/>
                    <a:pt x="456" y="150"/>
                  </a:cubicBezTo>
                  <a:cubicBezTo>
                    <a:pt x="432" y="138"/>
                    <a:pt x="408" y="125"/>
                    <a:pt x="384" y="114"/>
                  </a:cubicBezTo>
                  <a:cubicBezTo>
                    <a:pt x="351" y="99"/>
                    <a:pt x="350" y="104"/>
                    <a:pt x="318" y="96"/>
                  </a:cubicBezTo>
                  <a:cubicBezTo>
                    <a:pt x="264" y="82"/>
                    <a:pt x="209" y="66"/>
                    <a:pt x="156" y="48"/>
                  </a:cubicBezTo>
                  <a:cubicBezTo>
                    <a:pt x="115" y="34"/>
                    <a:pt x="28" y="28"/>
                    <a:pt x="0" y="0"/>
                  </a:cubicBezTo>
                </a:path>
              </a:pathLst>
            </a:custGeom>
            <a:noFill/>
            <a:ln w="38100" cap="flat" cmpd="sng">
              <a:solidFill>
                <a:srgbClr val="FF3300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7521" name="Rectangle 81"/>
            <p:cNvSpPr>
              <a:spLocks noChangeArrowheads="1"/>
            </p:cNvSpPr>
            <p:nvPr/>
          </p:nvSpPr>
          <p:spPr bwMode="auto">
            <a:xfrm>
              <a:off x="384" y="1392"/>
              <a:ext cx="129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 sz="1600">
                  <a:solidFill>
                    <a:schemeClr val="accent1"/>
                  </a:solidFill>
                </a:rPr>
                <a:t>x</a:t>
              </a:r>
            </a:p>
          </p:txBody>
        </p:sp>
      </p:grpSp>
      <p:grpSp>
        <p:nvGrpSpPr>
          <p:cNvPr id="317523" name="Group 83"/>
          <p:cNvGrpSpPr>
            <a:grpSpLocks/>
          </p:cNvGrpSpPr>
          <p:nvPr/>
        </p:nvGrpSpPr>
        <p:grpSpPr bwMode="auto">
          <a:xfrm>
            <a:off x="685800" y="2362200"/>
            <a:ext cx="1041400" cy="873125"/>
            <a:chOff x="432" y="1488"/>
            <a:chExt cx="656" cy="550"/>
          </a:xfrm>
        </p:grpSpPr>
        <p:sp>
          <p:nvSpPr>
            <p:cNvPr id="317520" name="Rectangle 80"/>
            <p:cNvSpPr>
              <a:spLocks noChangeArrowheads="1"/>
            </p:cNvSpPr>
            <p:nvPr/>
          </p:nvSpPr>
          <p:spPr bwMode="auto">
            <a:xfrm>
              <a:off x="432" y="1824"/>
              <a:ext cx="13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>
                  <a:solidFill>
                    <a:schemeClr val="accent1"/>
                  </a:solidFill>
                </a:rPr>
                <a:t>2</a:t>
              </a:r>
            </a:p>
          </p:txBody>
        </p:sp>
        <p:sp>
          <p:nvSpPr>
            <p:cNvPr id="317522" name="Freeform 82"/>
            <p:cNvSpPr>
              <a:spLocks/>
            </p:cNvSpPr>
            <p:nvPr/>
          </p:nvSpPr>
          <p:spPr bwMode="auto">
            <a:xfrm>
              <a:off x="528" y="1488"/>
              <a:ext cx="560" cy="426"/>
            </a:xfrm>
            <a:custGeom>
              <a:avLst/>
              <a:gdLst/>
              <a:ahLst/>
              <a:cxnLst>
                <a:cxn ang="0">
                  <a:pos x="120" y="426"/>
                </a:cxn>
                <a:cxn ang="0">
                  <a:pos x="384" y="360"/>
                </a:cxn>
                <a:cxn ang="0">
                  <a:pos x="456" y="336"/>
                </a:cxn>
                <a:cxn ang="0">
                  <a:pos x="492" y="324"/>
                </a:cxn>
                <a:cxn ang="0">
                  <a:pos x="546" y="288"/>
                </a:cxn>
                <a:cxn ang="0">
                  <a:pos x="558" y="252"/>
                </a:cxn>
                <a:cxn ang="0">
                  <a:pos x="456" y="150"/>
                </a:cxn>
                <a:cxn ang="0">
                  <a:pos x="384" y="114"/>
                </a:cxn>
                <a:cxn ang="0">
                  <a:pos x="318" y="96"/>
                </a:cxn>
                <a:cxn ang="0">
                  <a:pos x="156" y="48"/>
                </a:cxn>
                <a:cxn ang="0">
                  <a:pos x="0" y="0"/>
                </a:cxn>
              </a:cxnLst>
              <a:rect l="0" t="0" r="r" b="b"/>
              <a:pathLst>
                <a:path w="560" h="426">
                  <a:moveTo>
                    <a:pt x="120" y="426"/>
                  </a:moveTo>
                  <a:cubicBezTo>
                    <a:pt x="208" y="416"/>
                    <a:pt x="299" y="383"/>
                    <a:pt x="384" y="360"/>
                  </a:cubicBezTo>
                  <a:cubicBezTo>
                    <a:pt x="408" y="353"/>
                    <a:pt x="432" y="344"/>
                    <a:pt x="456" y="336"/>
                  </a:cubicBezTo>
                  <a:cubicBezTo>
                    <a:pt x="468" y="332"/>
                    <a:pt x="492" y="324"/>
                    <a:pt x="492" y="324"/>
                  </a:cubicBezTo>
                  <a:cubicBezTo>
                    <a:pt x="510" y="306"/>
                    <a:pt x="525" y="302"/>
                    <a:pt x="546" y="288"/>
                  </a:cubicBezTo>
                  <a:cubicBezTo>
                    <a:pt x="550" y="276"/>
                    <a:pt x="560" y="264"/>
                    <a:pt x="558" y="252"/>
                  </a:cubicBezTo>
                  <a:cubicBezTo>
                    <a:pt x="543" y="177"/>
                    <a:pt x="514" y="179"/>
                    <a:pt x="456" y="150"/>
                  </a:cubicBezTo>
                  <a:cubicBezTo>
                    <a:pt x="432" y="138"/>
                    <a:pt x="408" y="125"/>
                    <a:pt x="384" y="114"/>
                  </a:cubicBezTo>
                  <a:cubicBezTo>
                    <a:pt x="351" y="99"/>
                    <a:pt x="350" y="104"/>
                    <a:pt x="318" y="96"/>
                  </a:cubicBezTo>
                  <a:cubicBezTo>
                    <a:pt x="264" y="82"/>
                    <a:pt x="209" y="66"/>
                    <a:pt x="156" y="48"/>
                  </a:cubicBezTo>
                  <a:cubicBezTo>
                    <a:pt x="115" y="34"/>
                    <a:pt x="28" y="28"/>
                    <a:pt x="0" y="0"/>
                  </a:cubicBezTo>
                </a:path>
              </a:pathLst>
            </a:custGeom>
            <a:noFill/>
            <a:ln w="38100" cap="flat" cmpd="sng">
              <a:solidFill>
                <a:srgbClr val="FF3300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 Control Language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Very simple hardware description language</a:t>
            </a:r>
          </a:p>
          <a:p>
            <a:pPr lvl="1"/>
            <a:r>
              <a:rPr lang="en-US" dirty="0"/>
              <a:t>Can only express limited aspects of hardware operation</a:t>
            </a:r>
          </a:p>
          <a:p>
            <a:pPr lvl="2"/>
            <a:r>
              <a:rPr lang="en-US" dirty="0"/>
              <a:t>Parts we want to explore and modify</a:t>
            </a:r>
          </a:p>
          <a:p>
            <a:r>
              <a:rPr lang="en-US" dirty="0"/>
              <a:t>Data Types</a:t>
            </a:r>
          </a:p>
          <a:p>
            <a:pPr lvl="1"/>
            <a:r>
              <a:rPr lang="en-US" dirty="0"/>
              <a:t> </a:t>
            </a:r>
            <a:r>
              <a:rPr lang="en-US" dirty="0" err="1">
                <a:latin typeface="Courier New" pitchFamily="49" charset="0"/>
              </a:rPr>
              <a:t>bool</a:t>
            </a:r>
            <a:r>
              <a:rPr lang="en-US" dirty="0"/>
              <a:t>: Boolean</a:t>
            </a:r>
          </a:p>
          <a:p>
            <a:pPr lvl="2"/>
            <a:r>
              <a:rPr lang="en-US" dirty="0">
                <a:latin typeface="Courier New" pitchFamily="49" charset="0"/>
              </a:rPr>
              <a:t>a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b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c</a:t>
            </a:r>
            <a:r>
              <a:rPr lang="en-US" dirty="0"/>
              <a:t>, …</a:t>
            </a:r>
          </a:p>
          <a:p>
            <a:pPr lvl="1"/>
            <a:r>
              <a:rPr lang="en-US" dirty="0"/>
              <a:t>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/>
              <a:t>: words</a:t>
            </a:r>
          </a:p>
          <a:p>
            <a:pPr lvl="2"/>
            <a:r>
              <a:rPr lang="en-US" dirty="0">
                <a:latin typeface="Courier New" pitchFamily="49" charset="0"/>
              </a:rPr>
              <a:t>A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B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C</a:t>
            </a:r>
            <a:r>
              <a:rPr lang="en-US" dirty="0"/>
              <a:t>, …</a:t>
            </a:r>
          </a:p>
          <a:p>
            <a:pPr lvl="2"/>
            <a:r>
              <a:rPr lang="en-US" dirty="0"/>
              <a:t>Does not specify word size---bytes, </a:t>
            </a:r>
            <a:r>
              <a:rPr lang="en-US" dirty="0" smtClean="0"/>
              <a:t>64-</a:t>
            </a:r>
            <a:r>
              <a:rPr lang="en-US" dirty="0"/>
              <a:t>bit words, …</a:t>
            </a:r>
          </a:p>
          <a:p>
            <a:r>
              <a:rPr lang="en-US" dirty="0"/>
              <a:t>Statements</a:t>
            </a:r>
          </a:p>
          <a:p>
            <a:pPr lvl="1"/>
            <a:r>
              <a:rPr lang="en-US" dirty="0"/>
              <a:t> </a:t>
            </a:r>
            <a:r>
              <a:rPr lang="en-US" sz="1800" dirty="0" err="1">
                <a:solidFill>
                  <a:schemeClr val="folHlink"/>
                </a:solidFill>
                <a:latin typeface="Courier New" pitchFamily="49" charset="0"/>
              </a:rPr>
              <a:t>bool</a:t>
            </a:r>
            <a:r>
              <a:rPr lang="en-US" sz="1800" dirty="0">
                <a:solidFill>
                  <a:schemeClr val="folHlink"/>
                </a:solidFill>
                <a:latin typeface="Courier New" pitchFamily="49" charset="0"/>
              </a:rPr>
              <a:t> a = </a:t>
            </a:r>
            <a:r>
              <a:rPr lang="en-US" sz="1800" i="1" dirty="0" err="1">
                <a:solidFill>
                  <a:schemeClr val="folHlink"/>
                </a:solidFill>
                <a:latin typeface="Courier New" pitchFamily="49" charset="0"/>
              </a:rPr>
              <a:t>bool-expr</a:t>
            </a:r>
            <a:r>
              <a:rPr lang="en-US" sz="1800" i="1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1800" dirty="0">
                <a:solidFill>
                  <a:schemeClr val="folHlink"/>
                </a:solidFill>
                <a:latin typeface="Courier New" pitchFamily="49" charset="0"/>
              </a:rPr>
              <a:t>;</a:t>
            </a:r>
          </a:p>
          <a:p>
            <a:pPr lvl="1"/>
            <a:r>
              <a:rPr lang="en-US" dirty="0"/>
              <a:t> </a:t>
            </a:r>
            <a:r>
              <a:rPr lang="en-US" sz="1800" dirty="0" err="1">
                <a:solidFill>
                  <a:schemeClr val="folHlink"/>
                </a:solidFill>
                <a:latin typeface="Courier New" pitchFamily="49" charset="0"/>
              </a:rPr>
              <a:t>int</a:t>
            </a:r>
            <a:r>
              <a:rPr lang="en-US" sz="1800" dirty="0">
                <a:solidFill>
                  <a:schemeClr val="folHlink"/>
                </a:solidFill>
                <a:latin typeface="Courier New" pitchFamily="49" charset="0"/>
              </a:rPr>
              <a:t> A = </a:t>
            </a:r>
            <a:r>
              <a:rPr lang="en-US" sz="1800" i="1" dirty="0" err="1">
                <a:solidFill>
                  <a:schemeClr val="folHlink"/>
                </a:solidFill>
                <a:latin typeface="Courier New" pitchFamily="49" charset="0"/>
              </a:rPr>
              <a:t>int-expr</a:t>
            </a:r>
            <a:r>
              <a:rPr lang="en-US" sz="1800" i="1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1800" dirty="0">
                <a:solidFill>
                  <a:schemeClr val="folHlink"/>
                </a:solidFill>
                <a:latin typeface="Courier New" pitchFamily="49" charset="0"/>
              </a:rPr>
              <a:t>;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HCL Operations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Classify by type of value returned</a:t>
            </a:r>
          </a:p>
          <a:p>
            <a:r>
              <a:rPr lang="en-US"/>
              <a:t>Boolean Expressions</a:t>
            </a:r>
          </a:p>
          <a:p>
            <a:pPr lvl="1"/>
            <a:r>
              <a:rPr lang="en-US"/>
              <a:t>Logic Operations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a &amp;&amp;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||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!a</a:t>
            </a:r>
          </a:p>
          <a:p>
            <a:pPr lvl="1"/>
            <a:r>
              <a:rPr lang="en-US"/>
              <a:t>Word Comparisons</a:t>
            </a:r>
          </a:p>
          <a:p>
            <a:pPr lvl="2"/>
            <a:r>
              <a:rPr lang="en-US">
                <a:latin typeface="Courier New" pitchFamily="49" charset="0"/>
              </a:rPr>
              <a:t>A ==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!=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&lt;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&lt;=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&gt;=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&gt; B</a:t>
            </a:r>
          </a:p>
          <a:p>
            <a:pPr lvl="1"/>
            <a:r>
              <a:rPr lang="en-US"/>
              <a:t>Set Membership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A in { B, C, D }</a:t>
            </a:r>
          </a:p>
          <a:p>
            <a:pPr lvl="3"/>
            <a:r>
              <a:rPr lang="en-US"/>
              <a:t>Same as </a:t>
            </a:r>
            <a:r>
              <a:rPr lang="en-US">
                <a:latin typeface="Courier New" pitchFamily="49" charset="0"/>
              </a:rPr>
              <a:t>A == B || A == C || A == D</a:t>
            </a:r>
          </a:p>
          <a:p>
            <a:r>
              <a:rPr lang="en-US"/>
              <a:t>Word Expressions</a:t>
            </a:r>
          </a:p>
          <a:p>
            <a:pPr lvl="1"/>
            <a:r>
              <a:rPr lang="en-US"/>
              <a:t>Case expressions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[ a : A; b : B; c : C ]</a:t>
            </a:r>
          </a:p>
          <a:p>
            <a:pPr lvl="2"/>
            <a:r>
              <a:rPr lang="en-US"/>
              <a:t>Evaluate test expressions </a:t>
            </a:r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 in sequence</a:t>
            </a:r>
          </a:p>
          <a:p>
            <a:pPr lvl="2"/>
            <a:r>
              <a:rPr lang="en-US"/>
              <a:t>Return word expression </a:t>
            </a:r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 for first successful test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Computation</a:t>
            </a:r>
          </a:p>
          <a:p>
            <a:pPr lvl="1"/>
            <a:r>
              <a:rPr lang="en-US"/>
              <a:t>Performed by combinational logic</a:t>
            </a:r>
          </a:p>
          <a:p>
            <a:pPr lvl="1"/>
            <a:r>
              <a:rPr lang="en-US"/>
              <a:t>Computes Boolean functions</a:t>
            </a:r>
          </a:p>
          <a:p>
            <a:pPr lvl="1"/>
            <a:r>
              <a:rPr lang="en-US"/>
              <a:t>Continuously reacts to input changes</a:t>
            </a:r>
          </a:p>
          <a:p>
            <a:r>
              <a:rPr lang="en-US"/>
              <a:t>Storage</a:t>
            </a:r>
          </a:p>
          <a:p>
            <a:pPr lvl="1"/>
            <a:r>
              <a:rPr lang="en-US"/>
              <a:t>Registers</a:t>
            </a:r>
          </a:p>
          <a:p>
            <a:pPr lvl="2"/>
            <a:r>
              <a:rPr lang="en-US"/>
              <a:t>Hold single words</a:t>
            </a:r>
          </a:p>
          <a:p>
            <a:pPr lvl="2"/>
            <a:r>
              <a:rPr lang="en-US"/>
              <a:t>Loaded as clock rises</a:t>
            </a:r>
          </a:p>
          <a:p>
            <a:pPr lvl="1"/>
            <a:r>
              <a:rPr lang="en-US"/>
              <a:t>Random-access memories</a:t>
            </a:r>
          </a:p>
          <a:p>
            <a:pPr lvl="2"/>
            <a:r>
              <a:rPr lang="en-US"/>
              <a:t>Hold multiple words</a:t>
            </a:r>
          </a:p>
          <a:p>
            <a:pPr lvl="2"/>
            <a:r>
              <a:rPr lang="en-US"/>
              <a:t>Possible multiple read or write ports</a:t>
            </a:r>
          </a:p>
          <a:p>
            <a:pPr lvl="2"/>
            <a:r>
              <a:rPr lang="en-US"/>
              <a:t>Read word when address input changes</a:t>
            </a:r>
          </a:p>
          <a:p>
            <a:pPr lvl="2"/>
            <a:r>
              <a:rPr lang="en-US"/>
              <a:t>Write word as clock rises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Digital Signals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733800"/>
            <a:ext cx="8294687" cy="2698750"/>
          </a:xfrm>
        </p:spPr>
        <p:txBody>
          <a:bodyPr/>
          <a:lstStyle/>
          <a:p>
            <a:pPr lvl="1"/>
            <a:r>
              <a:rPr lang="en-US"/>
              <a:t>Use voltage thresholds to extract discrete values from continuous signal</a:t>
            </a:r>
          </a:p>
          <a:p>
            <a:pPr lvl="1"/>
            <a:r>
              <a:rPr lang="en-US"/>
              <a:t>Simplest version: 1-bit signal</a:t>
            </a:r>
          </a:p>
          <a:p>
            <a:pPr lvl="2"/>
            <a:r>
              <a:rPr lang="en-US"/>
              <a:t>Either high range (1) or low range (0)</a:t>
            </a:r>
          </a:p>
          <a:p>
            <a:pPr lvl="2"/>
            <a:r>
              <a:rPr lang="en-US"/>
              <a:t>With guard range between them</a:t>
            </a:r>
          </a:p>
          <a:p>
            <a:pPr lvl="1"/>
            <a:r>
              <a:rPr lang="en-US"/>
              <a:t>Not strongly affected by noise or low quality circuit elements</a:t>
            </a:r>
          </a:p>
          <a:p>
            <a:pPr lvl="2"/>
            <a:r>
              <a:rPr lang="en-US"/>
              <a:t>Can make circuits simple, small, and fast</a:t>
            </a:r>
          </a:p>
          <a:p>
            <a:pPr lvl="2"/>
            <a:endParaRPr lang="en-US"/>
          </a:p>
        </p:txBody>
      </p:sp>
      <p:grpSp>
        <p:nvGrpSpPr>
          <p:cNvPr id="294935" name="Group 23"/>
          <p:cNvGrpSpPr>
            <a:grpSpLocks/>
          </p:cNvGrpSpPr>
          <p:nvPr/>
        </p:nvGrpSpPr>
        <p:grpSpPr bwMode="auto">
          <a:xfrm>
            <a:off x="990600" y="1371600"/>
            <a:ext cx="6019800" cy="2251075"/>
            <a:chOff x="864" y="613"/>
            <a:chExt cx="3792" cy="1418"/>
          </a:xfrm>
        </p:grpSpPr>
        <p:sp>
          <p:nvSpPr>
            <p:cNvPr id="294916" name="Rectangle 4"/>
            <p:cNvSpPr>
              <a:spLocks noChangeArrowheads="1"/>
            </p:cNvSpPr>
            <p:nvPr/>
          </p:nvSpPr>
          <p:spPr bwMode="auto">
            <a:xfrm>
              <a:off x="1440" y="960"/>
              <a:ext cx="3216" cy="214"/>
            </a:xfrm>
            <a:prstGeom prst="rect">
              <a:avLst/>
            </a:prstGeom>
            <a:solidFill>
              <a:srgbClr val="FFFF66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294917" name="Rectangle 5"/>
            <p:cNvSpPr>
              <a:spLocks noChangeArrowheads="1"/>
            </p:cNvSpPr>
            <p:nvPr/>
          </p:nvSpPr>
          <p:spPr bwMode="auto">
            <a:xfrm>
              <a:off x="1440" y="1542"/>
              <a:ext cx="3216" cy="214"/>
            </a:xfrm>
            <a:prstGeom prst="rect">
              <a:avLst/>
            </a:prstGeom>
            <a:solidFill>
              <a:srgbClr val="FFFF66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294918" name="Line 6"/>
            <p:cNvSpPr>
              <a:spLocks noChangeShapeType="1"/>
            </p:cNvSpPr>
            <p:nvPr/>
          </p:nvSpPr>
          <p:spPr bwMode="auto">
            <a:xfrm flipV="1">
              <a:off x="1440" y="953"/>
              <a:ext cx="0" cy="816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19" name="Line 7"/>
            <p:cNvSpPr>
              <a:spLocks noChangeShapeType="1"/>
            </p:cNvSpPr>
            <p:nvPr/>
          </p:nvSpPr>
          <p:spPr bwMode="auto">
            <a:xfrm flipV="1">
              <a:off x="1440" y="1769"/>
              <a:ext cx="3216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0" name="Text Box 8"/>
            <p:cNvSpPr txBox="1">
              <a:spLocks noChangeArrowheads="1"/>
            </p:cNvSpPr>
            <p:nvPr/>
          </p:nvSpPr>
          <p:spPr bwMode="auto">
            <a:xfrm>
              <a:off x="864" y="1241"/>
              <a:ext cx="57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/>
                <a:t>Voltage</a:t>
              </a:r>
            </a:p>
          </p:txBody>
        </p:sp>
        <p:sp>
          <p:nvSpPr>
            <p:cNvPr id="294921" name="Text Box 9"/>
            <p:cNvSpPr txBox="1">
              <a:spLocks noChangeArrowheads="1"/>
            </p:cNvSpPr>
            <p:nvPr/>
          </p:nvSpPr>
          <p:spPr bwMode="auto">
            <a:xfrm>
              <a:off x="2684" y="1817"/>
              <a:ext cx="39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Time</a:t>
              </a:r>
            </a:p>
          </p:txBody>
        </p:sp>
        <p:sp>
          <p:nvSpPr>
            <p:cNvPr id="294922" name="Freeform 10"/>
            <p:cNvSpPr>
              <a:spLocks/>
            </p:cNvSpPr>
            <p:nvPr/>
          </p:nvSpPr>
          <p:spPr bwMode="auto">
            <a:xfrm>
              <a:off x="1446" y="1049"/>
              <a:ext cx="3210" cy="635"/>
            </a:xfrm>
            <a:custGeom>
              <a:avLst/>
              <a:gdLst/>
              <a:ahLst/>
              <a:cxnLst>
                <a:cxn ang="0">
                  <a:pos x="0" y="606"/>
                </a:cxn>
                <a:cxn ang="0">
                  <a:pos x="102" y="588"/>
                </a:cxn>
                <a:cxn ang="0">
                  <a:pos x="258" y="630"/>
                </a:cxn>
                <a:cxn ang="0">
                  <a:pos x="390" y="618"/>
                </a:cxn>
                <a:cxn ang="0">
                  <a:pos x="450" y="594"/>
                </a:cxn>
                <a:cxn ang="0">
                  <a:pos x="564" y="624"/>
                </a:cxn>
                <a:cxn ang="0">
                  <a:pos x="750" y="600"/>
                </a:cxn>
                <a:cxn ang="0">
                  <a:pos x="768" y="582"/>
                </a:cxn>
                <a:cxn ang="0">
                  <a:pos x="792" y="570"/>
                </a:cxn>
                <a:cxn ang="0">
                  <a:pos x="870" y="498"/>
                </a:cxn>
                <a:cxn ang="0">
                  <a:pos x="948" y="426"/>
                </a:cxn>
                <a:cxn ang="0">
                  <a:pos x="1080" y="294"/>
                </a:cxn>
                <a:cxn ang="0">
                  <a:pos x="1272" y="132"/>
                </a:cxn>
                <a:cxn ang="0">
                  <a:pos x="1332" y="60"/>
                </a:cxn>
                <a:cxn ang="0">
                  <a:pos x="1368" y="42"/>
                </a:cxn>
                <a:cxn ang="0">
                  <a:pos x="1674" y="54"/>
                </a:cxn>
                <a:cxn ang="0">
                  <a:pos x="1890" y="0"/>
                </a:cxn>
                <a:cxn ang="0">
                  <a:pos x="2106" y="60"/>
                </a:cxn>
                <a:cxn ang="0">
                  <a:pos x="2208" y="204"/>
                </a:cxn>
                <a:cxn ang="0">
                  <a:pos x="2376" y="420"/>
                </a:cxn>
                <a:cxn ang="0">
                  <a:pos x="2508" y="534"/>
                </a:cxn>
                <a:cxn ang="0">
                  <a:pos x="2526" y="552"/>
                </a:cxn>
                <a:cxn ang="0">
                  <a:pos x="2616" y="570"/>
                </a:cxn>
                <a:cxn ang="0">
                  <a:pos x="2814" y="582"/>
                </a:cxn>
                <a:cxn ang="0">
                  <a:pos x="2832" y="600"/>
                </a:cxn>
                <a:cxn ang="0">
                  <a:pos x="2886" y="618"/>
                </a:cxn>
                <a:cxn ang="0">
                  <a:pos x="3210" y="594"/>
                </a:cxn>
              </a:cxnLst>
              <a:rect l="0" t="0" r="r" b="b"/>
              <a:pathLst>
                <a:path w="3210" h="635">
                  <a:moveTo>
                    <a:pt x="0" y="606"/>
                  </a:moveTo>
                  <a:cubicBezTo>
                    <a:pt x="34" y="601"/>
                    <a:pt x="68" y="596"/>
                    <a:pt x="102" y="588"/>
                  </a:cubicBezTo>
                  <a:cubicBezTo>
                    <a:pt x="159" y="595"/>
                    <a:pt x="204" y="619"/>
                    <a:pt x="258" y="630"/>
                  </a:cubicBezTo>
                  <a:cubicBezTo>
                    <a:pt x="296" y="628"/>
                    <a:pt x="350" y="635"/>
                    <a:pt x="390" y="618"/>
                  </a:cubicBezTo>
                  <a:cubicBezTo>
                    <a:pt x="410" y="610"/>
                    <a:pt x="450" y="594"/>
                    <a:pt x="450" y="594"/>
                  </a:cubicBezTo>
                  <a:cubicBezTo>
                    <a:pt x="495" y="598"/>
                    <a:pt x="528" y="600"/>
                    <a:pt x="564" y="624"/>
                  </a:cubicBezTo>
                  <a:cubicBezTo>
                    <a:pt x="707" y="618"/>
                    <a:pt x="670" y="627"/>
                    <a:pt x="750" y="600"/>
                  </a:cubicBezTo>
                  <a:cubicBezTo>
                    <a:pt x="756" y="594"/>
                    <a:pt x="761" y="587"/>
                    <a:pt x="768" y="582"/>
                  </a:cubicBezTo>
                  <a:cubicBezTo>
                    <a:pt x="775" y="577"/>
                    <a:pt x="785" y="576"/>
                    <a:pt x="792" y="570"/>
                  </a:cubicBezTo>
                  <a:cubicBezTo>
                    <a:pt x="818" y="548"/>
                    <a:pt x="837" y="509"/>
                    <a:pt x="870" y="498"/>
                  </a:cubicBezTo>
                  <a:cubicBezTo>
                    <a:pt x="894" y="474"/>
                    <a:pt x="920" y="445"/>
                    <a:pt x="948" y="426"/>
                  </a:cubicBezTo>
                  <a:cubicBezTo>
                    <a:pt x="982" y="375"/>
                    <a:pt x="1029" y="328"/>
                    <a:pt x="1080" y="294"/>
                  </a:cubicBezTo>
                  <a:cubicBezTo>
                    <a:pt x="1126" y="217"/>
                    <a:pt x="1203" y="184"/>
                    <a:pt x="1272" y="132"/>
                  </a:cubicBezTo>
                  <a:cubicBezTo>
                    <a:pt x="1297" y="113"/>
                    <a:pt x="1308" y="79"/>
                    <a:pt x="1332" y="60"/>
                  </a:cubicBezTo>
                  <a:cubicBezTo>
                    <a:pt x="1342" y="52"/>
                    <a:pt x="1357" y="49"/>
                    <a:pt x="1368" y="42"/>
                  </a:cubicBezTo>
                  <a:cubicBezTo>
                    <a:pt x="1490" y="50"/>
                    <a:pt x="1538" y="59"/>
                    <a:pt x="1674" y="54"/>
                  </a:cubicBezTo>
                  <a:cubicBezTo>
                    <a:pt x="1746" y="40"/>
                    <a:pt x="1820" y="23"/>
                    <a:pt x="1890" y="0"/>
                  </a:cubicBezTo>
                  <a:cubicBezTo>
                    <a:pt x="2003" y="6"/>
                    <a:pt x="2022" y="4"/>
                    <a:pt x="2106" y="60"/>
                  </a:cubicBezTo>
                  <a:cubicBezTo>
                    <a:pt x="2138" y="108"/>
                    <a:pt x="2168" y="164"/>
                    <a:pt x="2208" y="204"/>
                  </a:cubicBezTo>
                  <a:cubicBezTo>
                    <a:pt x="2233" y="278"/>
                    <a:pt x="2315" y="374"/>
                    <a:pt x="2376" y="420"/>
                  </a:cubicBezTo>
                  <a:cubicBezTo>
                    <a:pt x="2405" y="478"/>
                    <a:pt x="2462" y="495"/>
                    <a:pt x="2508" y="534"/>
                  </a:cubicBezTo>
                  <a:cubicBezTo>
                    <a:pt x="2515" y="539"/>
                    <a:pt x="2519" y="548"/>
                    <a:pt x="2526" y="552"/>
                  </a:cubicBezTo>
                  <a:cubicBezTo>
                    <a:pt x="2547" y="564"/>
                    <a:pt x="2595" y="567"/>
                    <a:pt x="2616" y="570"/>
                  </a:cubicBezTo>
                  <a:cubicBezTo>
                    <a:pt x="2688" y="564"/>
                    <a:pt x="2743" y="568"/>
                    <a:pt x="2814" y="582"/>
                  </a:cubicBezTo>
                  <a:cubicBezTo>
                    <a:pt x="2820" y="588"/>
                    <a:pt x="2824" y="596"/>
                    <a:pt x="2832" y="600"/>
                  </a:cubicBezTo>
                  <a:cubicBezTo>
                    <a:pt x="2849" y="608"/>
                    <a:pt x="2886" y="618"/>
                    <a:pt x="2886" y="618"/>
                  </a:cubicBezTo>
                  <a:cubicBezTo>
                    <a:pt x="2997" y="613"/>
                    <a:pt x="3100" y="594"/>
                    <a:pt x="3210" y="594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3" name="Line 11"/>
            <p:cNvSpPr>
              <a:spLocks noChangeShapeType="1"/>
            </p:cNvSpPr>
            <p:nvPr/>
          </p:nvSpPr>
          <p:spPr bwMode="auto">
            <a:xfrm>
              <a:off x="1440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4" name="Line 12"/>
            <p:cNvSpPr>
              <a:spLocks noChangeShapeType="1"/>
            </p:cNvSpPr>
            <p:nvPr/>
          </p:nvSpPr>
          <p:spPr bwMode="auto">
            <a:xfrm>
              <a:off x="2256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5" name="Line 13"/>
            <p:cNvSpPr>
              <a:spLocks noChangeShapeType="1"/>
            </p:cNvSpPr>
            <p:nvPr/>
          </p:nvSpPr>
          <p:spPr bwMode="auto">
            <a:xfrm>
              <a:off x="2688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6" name="Line 14"/>
            <p:cNvSpPr>
              <a:spLocks noChangeShapeType="1"/>
            </p:cNvSpPr>
            <p:nvPr/>
          </p:nvSpPr>
          <p:spPr bwMode="auto">
            <a:xfrm>
              <a:off x="3600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7" name="Line 15"/>
            <p:cNvSpPr>
              <a:spLocks noChangeShapeType="1"/>
            </p:cNvSpPr>
            <p:nvPr/>
          </p:nvSpPr>
          <p:spPr bwMode="auto">
            <a:xfrm>
              <a:off x="3888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8" name="Line 16"/>
            <p:cNvSpPr>
              <a:spLocks noChangeShapeType="1"/>
            </p:cNvSpPr>
            <p:nvPr/>
          </p:nvSpPr>
          <p:spPr bwMode="auto">
            <a:xfrm>
              <a:off x="4656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9" name="Line 17"/>
            <p:cNvSpPr>
              <a:spLocks noChangeShapeType="1"/>
            </p:cNvSpPr>
            <p:nvPr/>
          </p:nvSpPr>
          <p:spPr bwMode="auto">
            <a:xfrm>
              <a:off x="1440" y="720"/>
              <a:ext cx="816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30" name="Line 18"/>
            <p:cNvSpPr>
              <a:spLocks noChangeShapeType="1"/>
            </p:cNvSpPr>
            <p:nvPr/>
          </p:nvSpPr>
          <p:spPr bwMode="auto">
            <a:xfrm>
              <a:off x="2688" y="720"/>
              <a:ext cx="91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31" name="Line 19"/>
            <p:cNvSpPr>
              <a:spLocks noChangeShapeType="1"/>
            </p:cNvSpPr>
            <p:nvPr/>
          </p:nvSpPr>
          <p:spPr bwMode="auto">
            <a:xfrm>
              <a:off x="3888" y="720"/>
              <a:ext cx="76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32" name="Text Box 20"/>
            <p:cNvSpPr txBox="1">
              <a:spLocks noChangeArrowheads="1"/>
            </p:cNvSpPr>
            <p:nvPr/>
          </p:nvSpPr>
          <p:spPr bwMode="auto">
            <a:xfrm>
              <a:off x="1667" y="613"/>
              <a:ext cx="253" cy="22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294933" name="Text Box 21"/>
            <p:cNvSpPr txBox="1">
              <a:spLocks noChangeArrowheads="1"/>
            </p:cNvSpPr>
            <p:nvPr/>
          </p:nvSpPr>
          <p:spPr bwMode="auto">
            <a:xfrm>
              <a:off x="3024" y="624"/>
              <a:ext cx="253" cy="22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294934" name="Text Box 22"/>
            <p:cNvSpPr txBox="1">
              <a:spLocks noChangeArrowheads="1"/>
            </p:cNvSpPr>
            <p:nvPr/>
          </p:nvSpPr>
          <p:spPr bwMode="auto">
            <a:xfrm>
              <a:off x="4163" y="635"/>
              <a:ext cx="253" cy="22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0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with Logic Gates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200400"/>
            <a:ext cx="8294687" cy="1219200"/>
          </a:xfrm>
        </p:spPr>
        <p:txBody>
          <a:bodyPr/>
          <a:lstStyle/>
          <a:p>
            <a:pPr lvl="1"/>
            <a:r>
              <a:rPr lang="en-US"/>
              <a:t>Outputs are Boolean functions of inputs</a:t>
            </a:r>
          </a:p>
          <a:p>
            <a:pPr lvl="1"/>
            <a:r>
              <a:rPr lang="en-US"/>
              <a:t>Respond continuously to changes in inputs</a:t>
            </a:r>
          </a:p>
          <a:p>
            <a:pPr lvl="2"/>
            <a:r>
              <a:rPr lang="en-US"/>
              <a:t>With some, small delay</a:t>
            </a:r>
          </a:p>
          <a:p>
            <a:pPr lvl="1"/>
            <a:endParaRPr lang="en-US"/>
          </a:p>
        </p:txBody>
      </p:sp>
      <p:pic>
        <p:nvPicPr>
          <p:cNvPr id="295973" name="Picture 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143000"/>
            <a:ext cx="7283450" cy="17954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</p:pic>
      <p:sp>
        <p:nvSpPr>
          <p:cNvPr id="295977" name="Rectangle 41"/>
          <p:cNvSpPr>
            <a:spLocks noChangeArrowheads="1"/>
          </p:cNvSpPr>
          <p:nvPr/>
        </p:nvSpPr>
        <p:spPr bwMode="auto">
          <a:xfrm>
            <a:off x="1752600" y="4970463"/>
            <a:ext cx="5105400" cy="339725"/>
          </a:xfrm>
          <a:prstGeom prst="rect">
            <a:avLst/>
          </a:prstGeom>
          <a:solidFill>
            <a:srgbClr val="FFFF66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>
              <a:latin typeface="Courier New" pitchFamily="49" charset="0"/>
            </a:endParaRPr>
          </a:p>
        </p:txBody>
      </p:sp>
      <p:sp>
        <p:nvSpPr>
          <p:cNvPr id="295978" name="Rectangle 42"/>
          <p:cNvSpPr>
            <a:spLocks noChangeArrowheads="1"/>
          </p:cNvSpPr>
          <p:nvPr/>
        </p:nvSpPr>
        <p:spPr bwMode="auto">
          <a:xfrm>
            <a:off x="1752600" y="5894388"/>
            <a:ext cx="5105400" cy="339725"/>
          </a:xfrm>
          <a:prstGeom prst="rect">
            <a:avLst/>
          </a:prstGeom>
          <a:solidFill>
            <a:srgbClr val="FFFF66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>
              <a:latin typeface="Courier New" pitchFamily="49" charset="0"/>
            </a:endParaRPr>
          </a:p>
        </p:txBody>
      </p:sp>
      <p:sp>
        <p:nvSpPr>
          <p:cNvPr id="295979" name="Line 43"/>
          <p:cNvSpPr>
            <a:spLocks noChangeShapeType="1"/>
          </p:cNvSpPr>
          <p:nvPr/>
        </p:nvSpPr>
        <p:spPr bwMode="auto">
          <a:xfrm flipV="1">
            <a:off x="1752600" y="4959350"/>
            <a:ext cx="0" cy="12954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95980" name="Line 44"/>
          <p:cNvSpPr>
            <a:spLocks noChangeShapeType="1"/>
          </p:cNvSpPr>
          <p:nvPr/>
        </p:nvSpPr>
        <p:spPr bwMode="auto">
          <a:xfrm flipV="1">
            <a:off x="1752600" y="6254750"/>
            <a:ext cx="51054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95981" name="Text Box 45"/>
          <p:cNvSpPr txBox="1">
            <a:spLocks noChangeArrowheads="1"/>
          </p:cNvSpPr>
          <p:nvPr/>
        </p:nvSpPr>
        <p:spPr bwMode="auto">
          <a:xfrm>
            <a:off x="838200" y="5416550"/>
            <a:ext cx="9175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r"/>
            <a:r>
              <a:rPr lang="en-US"/>
              <a:t>Voltage</a:t>
            </a:r>
          </a:p>
        </p:txBody>
      </p:sp>
      <p:sp>
        <p:nvSpPr>
          <p:cNvPr id="295982" name="Text Box 46"/>
          <p:cNvSpPr txBox="1">
            <a:spLocks noChangeArrowheads="1"/>
          </p:cNvSpPr>
          <p:nvPr/>
        </p:nvSpPr>
        <p:spPr bwMode="auto">
          <a:xfrm>
            <a:off x="3727450" y="6330950"/>
            <a:ext cx="6254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295996" name="Freeform 60"/>
          <p:cNvSpPr>
            <a:spLocks/>
          </p:cNvSpPr>
          <p:nvPr/>
        </p:nvSpPr>
        <p:spPr bwMode="auto">
          <a:xfrm>
            <a:off x="1752600" y="5105400"/>
            <a:ext cx="5105400" cy="990600"/>
          </a:xfrm>
          <a:custGeom>
            <a:avLst/>
            <a:gdLst/>
            <a:ahLst/>
            <a:cxnLst>
              <a:cxn ang="0">
                <a:pos x="0" y="624"/>
              </a:cxn>
              <a:cxn ang="0">
                <a:pos x="912" y="624"/>
              </a:cxn>
              <a:cxn ang="0">
                <a:pos x="1008" y="0"/>
              </a:cxn>
              <a:cxn ang="0">
                <a:pos x="2448" y="0"/>
              </a:cxn>
              <a:cxn ang="0">
                <a:pos x="2592" y="624"/>
              </a:cxn>
              <a:cxn ang="0">
                <a:pos x="3216" y="624"/>
              </a:cxn>
            </a:cxnLst>
            <a:rect l="0" t="0" r="r" b="b"/>
            <a:pathLst>
              <a:path w="3216" h="624">
                <a:moveTo>
                  <a:pt x="0" y="624"/>
                </a:moveTo>
                <a:lnTo>
                  <a:pt x="912" y="624"/>
                </a:lnTo>
                <a:lnTo>
                  <a:pt x="1008" y="0"/>
                </a:lnTo>
                <a:lnTo>
                  <a:pt x="2448" y="0"/>
                </a:lnTo>
                <a:lnTo>
                  <a:pt x="2592" y="624"/>
                </a:lnTo>
                <a:lnTo>
                  <a:pt x="3216" y="624"/>
                </a:lnTo>
              </a:path>
            </a:pathLst>
          </a:custGeom>
          <a:noFill/>
          <a:ln w="28575" cap="rnd" cmpd="sng">
            <a:solidFill>
              <a:srgbClr val="FF0002"/>
            </a:solidFill>
            <a:prstDash val="sysDot"/>
            <a:round/>
            <a:headEnd type="none" w="med" len="med"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95997" name="Text Box 61"/>
          <p:cNvSpPr txBox="1">
            <a:spLocks noChangeArrowheads="1"/>
          </p:cNvSpPr>
          <p:nvPr/>
        </p:nvSpPr>
        <p:spPr bwMode="auto">
          <a:xfrm>
            <a:off x="7239000" y="5638800"/>
            <a:ext cx="401638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/>
              <a:t>a</a:t>
            </a:r>
          </a:p>
        </p:txBody>
      </p:sp>
      <p:sp>
        <p:nvSpPr>
          <p:cNvPr id="295998" name="Freeform 62"/>
          <p:cNvSpPr>
            <a:spLocks/>
          </p:cNvSpPr>
          <p:nvPr/>
        </p:nvSpPr>
        <p:spPr bwMode="auto">
          <a:xfrm>
            <a:off x="1752600" y="5029200"/>
            <a:ext cx="5105400" cy="990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0" y="0"/>
              </a:cxn>
              <a:cxn ang="0">
                <a:pos x="624" y="624"/>
              </a:cxn>
              <a:cxn ang="0">
                <a:pos x="1440" y="624"/>
              </a:cxn>
              <a:cxn ang="0">
                <a:pos x="1488" y="96"/>
              </a:cxn>
              <a:cxn ang="0">
                <a:pos x="2160" y="96"/>
              </a:cxn>
              <a:cxn ang="0">
                <a:pos x="3216" y="96"/>
              </a:cxn>
            </a:cxnLst>
            <a:rect l="0" t="0" r="r" b="b"/>
            <a:pathLst>
              <a:path w="3216" h="624">
                <a:moveTo>
                  <a:pt x="0" y="0"/>
                </a:moveTo>
                <a:lnTo>
                  <a:pt x="480" y="0"/>
                </a:lnTo>
                <a:lnTo>
                  <a:pt x="624" y="624"/>
                </a:lnTo>
                <a:lnTo>
                  <a:pt x="1440" y="624"/>
                </a:lnTo>
                <a:lnTo>
                  <a:pt x="1488" y="96"/>
                </a:lnTo>
                <a:lnTo>
                  <a:pt x="2160" y="96"/>
                </a:lnTo>
                <a:lnTo>
                  <a:pt x="3216" y="96"/>
                </a:lnTo>
              </a:path>
            </a:pathLst>
          </a:custGeom>
          <a:noFill/>
          <a:ln w="28575" cap="flat" cmpd="sng">
            <a:solidFill>
              <a:srgbClr val="00CC66"/>
            </a:solidFill>
            <a:prstDash val="sysDot"/>
            <a:round/>
            <a:headEnd type="none" w="med" len="med"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95999" name="Text Box 63"/>
          <p:cNvSpPr txBox="1">
            <a:spLocks noChangeArrowheads="1"/>
          </p:cNvSpPr>
          <p:nvPr/>
        </p:nvSpPr>
        <p:spPr bwMode="auto">
          <a:xfrm>
            <a:off x="7162800" y="4724400"/>
            <a:ext cx="401638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/>
              <a:t>b</a:t>
            </a:r>
          </a:p>
        </p:txBody>
      </p:sp>
      <p:sp>
        <p:nvSpPr>
          <p:cNvPr id="296002" name="Line 66"/>
          <p:cNvSpPr>
            <a:spLocks noChangeShapeType="1"/>
          </p:cNvSpPr>
          <p:nvPr/>
        </p:nvSpPr>
        <p:spPr bwMode="auto">
          <a:xfrm flipH="1">
            <a:off x="6629400" y="4953000"/>
            <a:ext cx="533400" cy="228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96003" name="Line 67"/>
          <p:cNvSpPr>
            <a:spLocks noChangeShapeType="1"/>
          </p:cNvSpPr>
          <p:nvPr/>
        </p:nvSpPr>
        <p:spPr bwMode="auto">
          <a:xfrm flipH="1">
            <a:off x="6705600" y="5867400"/>
            <a:ext cx="533400" cy="228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96010" name="Group 74"/>
          <p:cNvGrpSpPr>
            <a:grpSpLocks/>
          </p:cNvGrpSpPr>
          <p:nvPr/>
        </p:nvGrpSpPr>
        <p:grpSpPr bwMode="auto">
          <a:xfrm>
            <a:off x="1752600" y="4495800"/>
            <a:ext cx="6172200" cy="1676400"/>
            <a:chOff x="1104" y="2832"/>
            <a:chExt cx="3888" cy="1056"/>
          </a:xfrm>
        </p:grpSpPr>
        <p:sp>
          <p:nvSpPr>
            <p:cNvPr id="296001" name="Freeform 65"/>
            <p:cNvSpPr>
              <a:spLocks/>
            </p:cNvSpPr>
            <p:nvPr/>
          </p:nvSpPr>
          <p:spPr bwMode="auto">
            <a:xfrm>
              <a:off x="1104" y="3168"/>
              <a:ext cx="321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1584" y="720"/>
                </a:cxn>
                <a:cxn ang="0">
                  <a:pos x="1680" y="0"/>
                </a:cxn>
                <a:cxn ang="0">
                  <a:pos x="2688" y="0"/>
                </a:cxn>
                <a:cxn ang="0">
                  <a:pos x="2784" y="720"/>
                </a:cxn>
                <a:cxn ang="0">
                  <a:pos x="3216" y="720"/>
                </a:cxn>
              </a:cxnLst>
              <a:rect l="0" t="0" r="r" b="b"/>
              <a:pathLst>
                <a:path w="3216" h="720">
                  <a:moveTo>
                    <a:pt x="0" y="720"/>
                  </a:moveTo>
                  <a:lnTo>
                    <a:pt x="1584" y="720"/>
                  </a:lnTo>
                  <a:lnTo>
                    <a:pt x="1680" y="0"/>
                  </a:lnTo>
                  <a:lnTo>
                    <a:pt x="2688" y="0"/>
                  </a:lnTo>
                  <a:lnTo>
                    <a:pt x="2784" y="720"/>
                  </a:lnTo>
                  <a:lnTo>
                    <a:pt x="3216" y="720"/>
                  </a:ln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004" name="Line 68"/>
            <p:cNvSpPr>
              <a:spLocks noChangeShapeType="1"/>
            </p:cNvSpPr>
            <p:nvPr/>
          </p:nvSpPr>
          <p:spPr bwMode="auto">
            <a:xfrm flipH="1">
              <a:off x="3696" y="2976"/>
              <a:ext cx="48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005" name="Text Box 69"/>
            <p:cNvSpPr txBox="1">
              <a:spLocks noChangeArrowheads="1"/>
            </p:cNvSpPr>
            <p:nvPr/>
          </p:nvSpPr>
          <p:spPr bwMode="auto">
            <a:xfrm>
              <a:off x="4176" y="2832"/>
              <a:ext cx="816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a </a:t>
              </a:r>
              <a:r>
                <a:rPr lang="en-US">
                  <a:latin typeface="Courier New" pitchFamily="49" charset="0"/>
                </a:rPr>
                <a:t>&amp;&amp;</a:t>
              </a:r>
              <a:r>
                <a:rPr lang="en-US"/>
                <a:t> b</a:t>
              </a:r>
            </a:p>
          </p:txBody>
        </p:sp>
      </p:grpSp>
      <p:sp>
        <p:nvSpPr>
          <p:cNvPr id="296006" name="Line 70"/>
          <p:cNvSpPr>
            <a:spLocks noChangeShapeType="1"/>
          </p:cNvSpPr>
          <p:nvPr/>
        </p:nvSpPr>
        <p:spPr bwMode="auto">
          <a:xfrm>
            <a:off x="4038600" y="4648200"/>
            <a:ext cx="3048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96007" name="Line 71"/>
          <p:cNvSpPr>
            <a:spLocks noChangeShapeType="1"/>
          </p:cNvSpPr>
          <p:nvPr/>
        </p:nvSpPr>
        <p:spPr bwMode="auto">
          <a:xfrm>
            <a:off x="5791200" y="4648200"/>
            <a:ext cx="3048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96008" name="Text Box 72"/>
          <p:cNvSpPr txBox="1">
            <a:spLocks noChangeArrowheads="1"/>
          </p:cNvSpPr>
          <p:nvPr/>
        </p:nvSpPr>
        <p:spPr bwMode="auto">
          <a:xfrm>
            <a:off x="3567113" y="4267200"/>
            <a:ext cx="13081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Rising Delay</a:t>
            </a:r>
          </a:p>
        </p:txBody>
      </p:sp>
      <p:sp>
        <p:nvSpPr>
          <p:cNvPr id="296009" name="Text Box 73"/>
          <p:cNvSpPr txBox="1">
            <a:spLocks noChangeArrowheads="1"/>
          </p:cNvSpPr>
          <p:nvPr/>
        </p:nvSpPr>
        <p:spPr bwMode="auto">
          <a:xfrm>
            <a:off x="5227638" y="4259263"/>
            <a:ext cx="1343025" cy="31273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Falling Delay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Combinational Circuits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495800"/>
            <a:ext cx="8015287" cy="1936750"/>
          </a:xfrm>
        </p:spPr>
        <p:txBody>
          <a:bodyPr/>
          <a:lstStyle/>
          <a:p>
            <a:r>
              <a:rPr lang="en-US"/>
              <a:t>Acyclic Network of Logic Gates</a:t>
            </a:r>
          </a:p>
          <a:p>
            <a:pPr lvl="1"/>
            <a:r>
              <a:rPr lang="en-US"/>
              <a:t>Continously responds to changes on primary inputs</a:t>
            </a:r>
          </a:p>
          <a:p>
            <a:pPr lvl="1"/>
            <a:r>
              <a:rPr lang="en-US"/>
              <a:t>Primary outputs become (after some delay) Boolean functions of primary inputs</a:t>
            </a:r>
          </a:p>
        </p:txBody>
      </p:sp>
      <p:grpSp>
        <p:nvGrpSpPr>
          <p:cNvPr id="297013" name="Group 53"/>
          <p:cNvGrpSpPr>
            <a:grpSpLocks/>
          </p:cNvGrpSpPr>
          <p:nvPr/>
        </p:nvGrpSpPr>
        <p:grpSpPr bwMode="auto">
          <a:xfrm>
            <a:off x="1295400" y="1143000"/>
            <a:ext cx="6477000" cy="3048000"/>
            <a:chOff x="816" y="720"/>
            <a:chExt cx="4080" cy="1920"/>
          </a:xfrm>
        </p:grpSpPr>
        <p:sp>
          <p:nvSpPr>
            <p:cNvPr id="296964" name="Rectangle 4"/>
            <p:cNvSpPr>
              <a:spLocks noChangeArrowheads="1"/>
            </p:cNvSpPr>
            <p:nvPr/>
          </p:nvSpPr>
          <p:spPr bwMode="auto">
            <a:xfrm>
              <a:off x="2064" y="960"/>
              <a:ext cx="1584" cy="1680"/>
            </a:xfrm>
            <a:prstGeom prst="rect">
              <a:avLst/>
            </a:prstGeom>
            <a:solidFill>
              <a:srgbClr val="FCFEB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pic>
          <p:nvPicPr>
            <p:cNvPr id="296984" name="Picture 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2" y="1104"/>
              <a:ext cx="390" cy="19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86" name="Picture 2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56" y="2304"/>
              <a:ext cx="307" cy="15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87" name="Picture 2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36" y="2112"/>
              <a:ext cx="390" cy="19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88" name="Picture 2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20" y="1488"/>
              <a:ext cx="390" cy="19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89" name="Picture 2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6" y="1536"/>
              <a:ext cx="351" cy="1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90" name="Picture 3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92" y="1824"/>
              <a:ext cx="351" cy="1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91" name="Picture 3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68" y="1968"/>
              <a:ext cx="307" cy="15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92" name="Picture 3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72" y="1152"/>
              <a:ext cx="307" cy="15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sp>
          <p:nvSpPr>
            <p:cNvPr id="296994" name="Line 34"/>
            <p:cNvSpPr>
              <a:spLocks noChangeShapeType="1"/>
            </p:cNvSpPr>
            <p:nvPr/>
          </p:nvSpPr>
          <p:spPr bwMode="auto">
            <a:xfrm>
              <a:off x="1536" y="1104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995" name="Line 35"/>
            <p:cNvSpPr>
              <a:spLocks noChangeShapeType="1"/>
            </p:cNvSpPr>
            <p:nvPr/>
          </p:nvSpPr>
          <p:spPr bwMode="auto">
            <a:xfrm>
              <a:off x="1536" y="1296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996" name="Line 36"/>
            <p:cNvSpPr>
              <a:spLocks noChangeShapeType="1"/>
            </p:cNvSpPr>
            <p:nvPr/>
          </p:nvSpPr>
          <p:spPr bwMode="auto">
            <a:xfrm>
              <a:off x="1536" y="1488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997" name="Line 37"/>
            <p:cNvSpPr>
              <a:spLocks noChangeShapeType="1"/>
            </p:cNvSpPr>
            <p:nvPr/>
          </p:nvSpPr>
          <p:spPr bwMode="auto">
            <a:xfrm>
              <a:off x="1536" y="1680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998" name="Line 38"/>
            <p:cNvSpPr>
              <a:spLocks noChangeShapeType="1"/>
            </p:cNvSpPr>
            <p:nvPr/>
          </p:nvSpPr>
          <p:spPr bwMode="auto">
            <a:xfrm>
              <a:off x="1536" y="1872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999" name="Line 39"/>
            <p:cNvSpPr>
              <a:spLocks noChangeShapeType="1"/>
            </p:cNvSpPr>
            <p:nvPr/>
          </p:nvSpPr>
          <p:spPr bwMode="auto">
            <a:xfrm>
              <a:off x="1536" y="2064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0" name="Line 40"/>
            <p:cNvSpPr>
              <a:spLocks noChangeShapeType="1"/>
            </p:cNvSpPr>
            <p:nvPr/>
          </p:nvSpPr>
          <p:spPr bwMode="auto">
            <a:xfrm>
              <a:off x="1536" y="2256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1" name="Line 41"/>
            <p:cNvSpPr>
              <a:spLocks noChangeShapeType="1"/>
            </p:cNvSpPr>
            <p:nvPr/>
          </p:nvSpPr>
          <p:spPr bwMode="auto">
            <a:xfrm>
              <a:off x="1536" y="2448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2" name="Line 42"/>
            <p:cNvSpPr>
              <a:spLocks noChangeShapeType="1"/>
            </p:cNvSpPr>
            <p:nvPr/>
          </p:nvSpPr>
          <p:spPr bwMode="auto">
            <a:xfrm>
              <a:off x="3648" y="1104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3" name="Line 43"/>
            <p:cNvSpPr>
              <a:spLocks noChangeShapeType="1"/>
            </p:cNvSpPr>
            <p:nvPr/>
          </p:nvSpPr>
          <p:spPr bwMode="auto">
            <a:xfrm>
              <a:off x="3648" y="1296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4" name="Line 44"/>
            <p:cNvSpPr>
              <a:spLocks noChangeShapeType="1"/>
            </p:cNvSpPr>
            <p:nvPr/>
          </p:nvSpPr>
          <p:spPr bwMode="auto">
            <a:xfrm>
              <a:off x="3648" y="1488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5" name="Line 45"/>
            <p:cNvSpPr>
              <a:spLocks noChangeShapeType="1"/>
            </p:cNvSpPr>
            <p:nvPr/>
          </p:nvSpPr>
          <p:spPr bwMode="auto">
            <a:xfrm>
              <a:off x="3648" y="1680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6" name="Line 46"/>
            <p:cNvSpPr>
              <a:spLocks noChangeShapeType="1"/>
            </p:cNvSpPr>
            <p:nvPr/>
          </p:nvSpPr>
          <p:spPr bwMode="auto">
            <a:xfrm>
              <a:off x="3648" y="1872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7" name="Line 47"/>
            <p:cNvSpPr>
              <a:spLocks noChangeShapeType="1"/>
            </p:cNvSpPr>
            <p:nvPr/>
          </p:nvSpPr>
          <p:spPr bwMode="auto">
            <a:xfrm>
              <a:off x="3648" y="2064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8" name="Line 48"/>
            <p:cNvSpPr>
              <a:spLocks noChangeShapeType="1"/>
            </p:cNvSpPr>
            <p:nvPr/>
          </p:nvSpPr>
          <p:spPr bwMode="auto">
            <a:xfrm>
              <a:off x="3648" y="2256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9" name="Line 49"/>
            <p:cNvSpPr>
              <a:spLocks noChangeShapeType="1"/>
            </p:cNvSpPr>
            <p:nvPr/>
          </p:nvSpPr>
          <p:spPr bwMode="auto">
            <a:xfrm>
              <a:off x="3648" y="2448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10" name="Text Box 50"/>
            <p:cNvSpPr txBox="1">
              <a:spLocks noChangeArrowheads="1"/>
            </p:cNvSpPr>
            <p:nvPr/>
          </p:nvSpPr>
          <p:spPr bwMode="auto">
            <a:xfrm>
              <a:off x="2256" y="720"/>
              <a:ext cx="1169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Acyclic Network</a:t>
              </a:r>
            </a:p>
          </p:txBody>
        </p:sp>
        <p:sp>
          <p:nvSpPr>
            <p:cNvPr id="297011" name="Text Box 51"/>
            <p:cNvSpPr txBox="1">
              <a:spLocks noChangeArrowheads="1"/>
            </p:cNvSpPr>
            <p:nvPr/>
          </p:nvSpPr>
          <p:spPr bwMode="auto">
            <a:xfrm>
              <a:off x="816" y="1536"/>
              <a:ext cx="594" cy="37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Primary</a:t>
              </a:r>
            </a:p>
            <a:p>
              <a:r>
                <a:rPr lang="en-US"/>
                <a:t>Inputs</a:t>
              </a:r>
            </a:p>
          </p:txBody>
        </p:sp>
        <p:sp>
          <p:nvSpPr>
            <p:cNvPr id="297012" name="Text Box 52"/>
            <p:cNvSpPr txBox="1">
              <a:spLocks noChangeArrowheads="1"/>
            </p:cNvSpPr>
            <p:nvPr/>
          </p:nvSpPr>
          <p:spPr bwMode="auto">
            <a:xfrm>
              <a:off x="4286" y="1536"/>
              <a:ext cx="610" cy="37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Primary</a:t>
              </a:r>
            </a:p>
            <a:p>
              <a:r>
                <a:rPr lang="en-US"/>
                <a:t>Outputs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 Equality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581400"/>
            <a:ext cx="8294687" cy="2851150"/>
          </a:xfrm>
        </p:spPr>
        <p:txBody>
          <a:bodyPr/>
          <a:lstStyle/>
          <a:p>
            <a:pPr lvl="1"/>
            <a:r>
              <a:rPr lang="en-US"/>
              <a:t>Generate 1 if a and b are equal</a:t>
            </a:r>
          </a:p>
          <a:p>
            <a:r>
              <a:rPr lang="en-US"/>
              <a:t>Hardware Control Language (HCL)</a:t>
            </a:r>
          </a:p>
          <a:p>
            <a:pPr lvl="1"/>
            <a:r>
              <a:rPr lang="en-US"/>
              <a:t>Very simple hardware description language</a:t>
            </a:r>
          </a:p>
          <a:p>
            <a:pPr lvl="2"/>
            <a:r>
              <a:rPr lang="en-US"/>
              <a:t>Boolean operations have syntax similar to C logical operations</a:t>
            </a:r>
          </a:p>
          <a:p>
            <a:pPr lvl="1"/>
            <a:r>
              <a:rPr lang="en-US"/>
              <a:t>We’ll use it to describe control logic for processors</a:t>
            </a:r>
          </a:p>
        </p:txBody>
      </p:sp>
      <p:grpSp>
        <p:nvGrpSpPr>
          <p:cNvPr id="298027" name="Group 43"/>
          <p:cNvGrpSpPr>
            <a:grpSpLocks/>
          </p:cNvGrpSpPr>
          <p:nvPr/>
        </p:nvGrpSpPr>
        <p:grpSpPr bwMode="auto">
          <a:xfrm>
            <a:off x="762000" y="1219200"/>
            <a:ext cx="4254500" cy="1981200"/>
            <a:chOff x="386" y="960"/>
            <a:chExt cx="2680" cy="1248"/>
          </a:xfrm>
        </p:grpSpPr>
        <p:sp>
          <p:nvSpPr>
            <p:cNvPr id="297988" name="Rectangle 4"/>
            <p:cNvSpPr>
              <a:spLocks noChangeArrowheads="1"/>
            </p:cNvSpPr>
            <p:nvPr/>
          </p:nvSpPr>
          <p:spPr bwMode="auto">
            <a:xfrm>
              <a:off x="768" y="960"/>
              <a:ext cx="1776" cy="124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Bit equal</a:t>
              </a:r>
            </a:p>
          </p:txBody>
        </p:sp>
        <p:sp>
          <p:nvSpPr>
            <p:cNvPr id="297989" name="Freeform 5"/>
            <p:cNvSpPr>
              <a:spLocks/>
            </p:cNvSpPr>
            <p:nvPr/>
          </p:nvSpPr>
          <p:spPr bwMode="auto">
            <a:xfrm flipV="1">
              <a:off x="1777" y="1344"/>
              <a:ext cx="336" cy="19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990" name="Freeform 6"/>
            <p:cNvSpPr>
              <a:spLocks/>
            </p:cNvSpPr>
            <p:nvPr/>
          </p:nvSpPr>
          <p:spPr bwMode="auto">
            <a:xfrm>
              <a:off x="1777" y="1728"/>
              <a:ext cx="336" cy="19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991" name="Line 7"/>
            <p:cNvSpPr>
              <a:spLocks noChangeShapeType="1"/>
            </p:cNvSpPr>
            <p:nvPr/>
          </p:nvSpPr>
          <p:spPr bwMode="auto">
            <a:xfrm>
              <a:off x="2442" y="1628"/>
              <a:ext cx="247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2" name="Freeform 8"/>
            <p:cNvSpPr>
              <a:spLocks/>
            </p:cNvSpPr>
            <p:nvPr/>
          </p:nvSpPr>
          <p:spPr bwMode="auto">
            <a:xfrm>
              <a:off x="2065" y="1488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3" name="Freeform 9"/>
            <p:cNvSpPr>
              <a:spLocks/>
            </p:cNvSpPr>
            <p:nvPr/>
          </p:nvSpPr>
          <p:spPr bwMode="auto">
            <a:xfrm>
              <a:off x="2065" y="1488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4" name="Line 10"/>
            <p:cNvSpPr>
              <a:spLocks noChangeShapeType="1"/>
            </p:cNvSpPr>
            <p:nvPr/>
          </p:nvSpPr>
          <p:spPr bwMode="auto">
            <a:xfrm rot="5400000">
              <a:off x="1202" y="1776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5" name="Freeform 11"/>
            <p:cNvSpPr>
              <a:spLocks/>
            </p:cNvSpPr>
            <p:nvPr/>
          </p:nvSpPr>
          <p:spPr bwMode="auto">
            <a:xfrm rot="5400000">
              <a:off x="1150" y="1541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6" name="Freeform 12"/>
            <p:cNvSpPr>
              <a:spLocks/>
            </p:cNvSpPr>
            <p:nvPr/>
          </p:nvSpPr>
          <p:spPr bwMode="auto">
            <a:xfrm rot="5400000">
              <a:off x="1150" y="1539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7" name="Freeform 13"/>
            <p:cNvSpPr>
              <a:spLocks/>
            </p:cNvSpPr>
            <p:nvPr/>
          </p:nvSpPr>
          <p:spPr bwMode="auto">
            <a:xfrm rot="5400000">
              <a:off x="1221" y="1730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8" name="Freeform 14"/>
            <p:cNvSpPr>
              <a:spLocks/>
            </p:cNvSpPr>
            <p:nvPr/>
          </p:nvSpPr>
          <p:spPr bwMode="auto">
            <a:xfrm rot="5400000">
              <a:off x="1221" y="1730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9" name="Line 15"/>
            <p:cNvSpPr>
              <a:spLocks noChangeShapeType="1"/>
            </p:cNvSpPr>
            <p:nvPr/>
          </p:nvSpPr>
          <p:spPr bwMode="auto">
            <a:xfrm rot="5400000">
              <a:off x="1202" y="1487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0" name="Line 16"/>
            <p:cNvSpPr>
              <a:spLocks noChangeShapeType="1"/>
            </p:cNvSpPr>
            <p:nvPr/>
          </p:nvSpPr>
          <p:spPr bwMode="auto">
            <a:xfrm>
              <a:off x="1297" y="1248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1" name="Line 17"/>
            <p:cNvSpPr>
              <a:spLocks noChangeShapeType="1"/>
            </p:cNvSpPr>
            <p:nvPr/>
          </p:nvSpPr>
          <p:spPr bwMode="auto">
            <a:xfrm>
              <a:off x="577" y="1248"/>
              <a:ext cx="81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2" name="Freeform 18"/>
            <p:cNvSpPr>
              <a:spLocks/>
            </p:cNvSpPr>
            <p:nvPr/>
          </p:nvSpPr>
          <p:spPr bwMode="auto">
            <a:xfrm>
              <a:off x="1392" y="120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3" name="Freeform 19"/>
            <p:cNvSpPr>
              <a:spLocks/>
            </p:cNvSpPr>
            <p:nvPr/>
          </p:nvSpPr>
          <p:spPr bwMode="auto">
            <a:xfrm>
              <a:off x="1392" y="120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4" name="Text Box 20"/>
            <p:cNvSpPr txBox="1">
              <a:spLocks noChangeArrowheads="1"/>
            </p:cNvSpPr>
            <p:nvPr/>
          </p:nvSpPr>
          <p:spPr bwMode="auto">
            <a:xfrm>
              <a:off x="386" y="110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  <a:endParaRPr lang="en-US" sz="1600" b="0" baseline="-25000"/>
            </a:p>
          </p:txBody>
        </p:sp>
        <p:sp>
          <p:nvSpPr>
            <p:cNvPr id="298005" name="Line 21"/>
            <p:cNvSpPr>
              <a:spLocks noChangeShapeType="1"/>
            </p:cNvSpPr>
            <p:nvPr/>
          </p:nvSpPr>
          <p:spPr bwMode="auto">
            <a:xfrm>
              <a:off x="1009" y="1440"/>
              <a:ext cx="38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6" name="Line 22"/>
            <p:cNvSpPr>
              <a:spLocks noChangeShapeType="1"/>
            </p:cNvSpPr>
            <p:nvPr/>
          </p:nvSpPr>
          <p:spPr bwMode="auto">
            <a:xfrm flipV="1">
              <a:off x="578" y="2009"/>
              <a:ext cx="815" cy="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7" name="Freeform 23"/>
            <p:cNvSpPr>
              <a:spLocks/>
            </p:cNvSpPr>
            <p:nvPr/>
          </p:nvSpPr>
          <p:spPr bwMode="auto">
            <a:xfrm>
              <a:off x="1393" y="177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8" name="Freeform 24"/>
            <p:cNvSpPr>
              <a:spLocks/>
            </p:cNvSpPr>
            <p:nvPr/>
          </p:nvSpPr>
          <p:spPr bwMode="auto">
            <a:xfrm>
              <a:off x="1393" y="177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9" name="Text Box 25"/>
            <p:cNvSpPr txBox="1">
              <a:spLocks noChangeArrowheads="1"/>
            </p:cNvSpPr>
            <p:nvPr/>
          </p:nvSpPr>
          <p:spPr bwMode="auto">
            <a:xfrm>
              <a:off x="387" y="190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  <a:endParaRPr lang="en-US" sz="1600" b="0" baseline="-25000"/>
            </a:p>
          </p:txBody>
        </p:sp>
        <p:sp>
          <p:nvSpPr>
            <p:cNvPr id="298010" name="Line 26"/>
            <p:cNvSpPr>
              <a:spLocks noChangeShapeType="1"/>
            </p:cNvSpPr>
            <p:nvPr/>
          </p:nvSpPr>
          <p:spPr bwMode="auto">
            <a:xfrm rot="-5400000">
              <a:off x="721" y="1728"/>
              <a:ext cx="5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8011" name="Rectangle 27"/>
            <p:cNvSpPr>
              <a:spLocks noChangeArrowheads="1"/>
            </p:cNvSpPr>
            <p:nvPr/>
          </p:nvSpPr>
          <p:spPr bwMode="auto">
            <a:xfrm>
              <a:off x="2688" y="1536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eq</a:t>
              </a:r>
            </a:p>
          </p:txBody>
        </p:sp>
        <p:grpSp>
          <p:nvGrpSpPr>
            <p:cNvPr id="298012" name="Group 28"/>
            <p:cNvGrpSpPr>
              <a:grpSpLocks/>
            </p:cNvGrpSpPr>
            <p:nvPr/>
          </p:nvGrpSpPr>
          <p:grpSpPr bwMode="auto">
            <a:xfrm rot="5400000">
              <a:off x="1109" y="1820"/>
              <a:ext cx="184" cy="383"/>
              <a:chOff x="912" y="1776"/>
              <a:chExt cx="184" cy="383"/>
            </a:xfrm>
          </p:grpSpPr>
          <p:sp>
            <p:nvSpPr>
              <p:cNvPr id="298013" name="Line 29"/>
              <p:cNvSpPr>
                <a:spLocks noChangeShapeType="1"/>
              </p:cNvSpPr>
              <p:nvPr/>
            </p:nvSpPr>
            <p:spPr bwMode="auto">
              <a:xfrm rot="16200000" flipV="1">
                <a:off x="961" y="1823"/>
                <a:ext cx="95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014" name="Freeform 30"/>
              <p:cNvSpPr>
                <a:spLocks/>
              </p:cNvSpPr>
              <p:nvPr/>
            </p:nvSpPr>
            <p:spPr bwMode="auto">
              <a:xfrm rot="16200000" flipV="1">
                <a:off x="909" y="1877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015" name="Freeform 31"/>
              <p:cNvSpPr>
                <a:spLocks/>
              </p:cNvSpPr>
              <p:nvPr/>
            </p:nvSpPr>
            <p:spPr bwMode="auto">
              <a:xfrm rot="16200000" flipV="1">
                <a:off x="909" y="1877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016" name="Freeform 32"/>
              <p:cNvSpPr>
                <a:spLocks/>
              </p:cNvSpPr>
              <p:nvPr/>
            </p:nvSpPr>
            <p:spPr bwMode="auto">
              <a:xfrm rot="16200000" flipV="1">
                <a:off x="980" y="1823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017" name="Freeform 33"/>
              <p:cNvSpPr>
                <a:spLocks/>
              </p:cNvSpPr>
              <p:nvPr/>
            </p:nvSpPr>
            <p:spPr bwMode="auto">
              <a:xfrm rot="16200000" flipV="1">
                <a:off x="980" y="1823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018" name="Line 34"/>
              <p:cNvSpPr>
                <a:spLocks noChangeShapeType="1"/>
              </p:cNvSpPr>
              <p:nvPr/>
            </p:nvSpPr>
            <p:spPr bwMode="auto">
              <a:xfrm rot="16200000" flipV="1">
                <a:off x="961" y="2111"/>
                <a:ext cx="95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8019" name="Line 35"/>
            <p:cNvSpPr>
              <a:spLocks noChangeShapeType="1"/>
            </p:cNvSpPr>
            <p:nvPr/>
          </p:nvSpPr>
          <p:spPr bwMode="auto">
            <a:xfrm>
              <a:off x="1249" y="1824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20" name="Line 36"/>
            <p:cNvSpPr>
              <a:spLocks noChangeShapeType="1"/>
            </p:cNvSpPr>
            <p:nvPr/>
          </p:nvSpPr>
          <p:spPr bwMode="auto">
            <a:xfrm rot="5400000">
              <a:off x="1153" y="1344"/>
              <a:ext cx="19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8021" name="Group 37"/>
            <p:cNvGrpSpPr>
              <a:grpSpLocks/>
            </p:cNvGrpSpPr>
            <p:nvPr/>
          </p:nvGrpSpPr>
          <p:grpSpPr bwMode="auto">
            <a:xfrm>
              <a:off x="1201" y="1200"/>
              <a:ext cx="96" cy="96"/>
              <a:chOff x="240" y="4176"/>
              <a:chExt cx="192" cy="192"/>
            </a:xfrm>
          </p:grpSpPr>
          <p:sp>
            <p:nvSpPr>
              <p:cNvPr id="298022" name="Oval 38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023" name="Rectangle 39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98024" name="Group 40"/>
            <p:cNvGrpSpPr>
              <a:grpSpLocks/>
            </p:cNvGrpSpPr>
            <p:nvPr/>
          </p:nvGrpSpPr>
          <p:grpSpPr bwMode="auto">
            <a:xfrm>
              <a:off x="961" y="1968"/>
              <a:ext cx="96" cy="96"/>
              <a:chOff x="240" y="4176"/>
              <a:chExt cx="192" cy="192"/>
            </a:xfrm>
          </p:grpSpPr>
          <p:sp>
            <p:nvSpPr>
              <p:cNvPr id="298025" name="Oval 4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026" name="Rectangle 4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98028" name="Text Box 44"/>
          <p:cNvSpPr txBox="1">
            <a:spLocks noChangeArrowheads="1"/>
          </p:cNvSpPr>
          <p:nvPr/>
        </p:nvSpPr>
        <p:spPr bwMode="auto">
          <a:xfrm>
            <a:off x="4840288" y="2362200"/>
            <a:ext cx="36417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latin typeface="Courier New" pitchFamily="49" charset="0"/>
              </a:rPr>
              <a:t>bool eq = (a&amp;&amp;b)||(!a&amp;&amp;!b)</a:t>
            </a:r>
          </a:p>
        </p:txBody>
      </p:sp>
      <p:sp>
        <p:nvSpPr>
          <p:cNvPr id="298029" name="Text Box 45"/>
          <p:cNvSpPr txBox="1">
            <a:spLocks noChangeArrowheads="1"/>
          </p:cNvSpPr>
          <p:nvPr/>
        </p:nvSpPr>
        <p:spPr bwMode="auto">
          <a:xfrm>
            <a:off x="5548313" y="1811338"/>
            <a:ext cx="18573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HCL Expression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 Equality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0" y="4495800"/>
            <a:ext cx="4775200" cy="1936750"/>
          </a:xfrm>
        </p:spPr>
        <p:txBody>
          <a:bodyPr/>
          <a:lstStyle/>
          <a:p>
            <a:pPr lvl="1"/>
            <a:r>
              <a:rPr lang="en-US" dirty="0" smtClean="0"/>
              <a:t>64-</a:t>
            </a:r>
            <a:r>
              <a:rPr lang="en-US" dirty="0"/>
              <a:t>bit word size</a:t>
            </a:r>
          </a:p>
          <a:p>
            <a:pPr lvl="1"/>
            <a:r>
              <a:rPr lang="en-US" dirty="0"/>
              <a:t>HCL representation</a:t>
            </a:r>
          </a:p>
          <a:p>
            <a:pPr lvl="2"/>
            <a:r>
              <a:rPr lang="en-US" dirty="0"/>
              <a:t>Equality operation</a:t>
            </a:r>
          </a:p>
          <a:p>
            <a:pPr lvl="2"/>
            <a:r>
              <a:rPr lang="en-US" dirty="0"/>
              <a:t>Generates Boolean value</a:t>
            </a:r>
          </a:p>
        </p:txBody>
      </p:sp>
      <p:grpSp>
        <p:nvGrpSpPr>
          <p:cNvPr id="299012" name="Group 4"/>
          <p:cNvGrpSpPr>
            <a:grpSpLocks/>
          </p:cNvGrpSpPr>
          <p:nvPr/>
        </p:nvGrpSpPr>
        <p:grpSpPr bwMode="auto">
          <a:xfrm>
            <a:off x="611188" y="1524000"/>
            <a:ext cx="4564063" cy="4146550"/>
            <a:chOff x="1055" y="384"/>
            <a:chExt cx="2875" cy="2612"/>
          </a:xfrm>
        </p:grpSpPr>
        <p:sp>
          <p:nvSpPr>
            <p:cNvPr id="299013" name="Freeform 5"/>
            <p:cNvSpPr>
              <a:spLocks/>
            </p:cNvSpPr>
            <p:nvPr/>
          </p:nvSpPr>
          <p:spPr bwMode="auto">
            <a:xfrm>
              <a:off x="2160" y="1776"/>
              <a:ext cx="864" cy="960"/>
            </a:xfrm>
            <a:custGeom>
              <a:avLst/>
              <a:gdLst/>
              <a:ahLst/>
              <a:cxnLst>
                <a:cxn ang="0">
                  <a:pos x="0" y="960"/>
                </a:cxn>
                <a:cxn ang="0">
                  <a:pos x="672" y="960"/>
                </a:cxn>
                <a:cxn ang="0">
                  <a:pos x="672" y="0"/>
                </a:cxn>
                <a:cxn ang="0">
                  <a:pos x="864" y="0"/>
                </a:cxn>
              </a:cxnLst>
              <a:rect l="0" t="0" r="r" b="b"/>
              <a:pathLst>
                <a:path w="864" h="960">
                  <a:moveTo>
                    <a:pt x="0" y="960"/>
                  </a:moveTo>
                  <a:lnTo>
                    <a:pt x="672" y="960"/>
                  </a:lnTo>
                  <a:lnTo>
                    <a:pt x="672" y="0"/>
                  </a:lnTo>
                  <a:lnTo>
                    <a:pt x="864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14" name="Text Box 6"/>
            <p:cNvSpPr txBox="1">
              <a:spLocks noChangeArrowheads="1"/>
            </p:cNvSpPr>
            <p:nvPr/>
          </p:nvSpPr>
          <p:spPr bwMode="auto">
            <a:xfrm>
              <a:off x="1055" y="384"/>
              <a:ext cx="28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 smtClean="0"/>
                <a:t>b</a:t>
              </a:r>
              <a:r>
                <a:rPr lang="en-US" sz="1600" b="0" baseline="-25000" dirty="0" smtClean="0"/>
                <a:t>63</a:t>
              </a:r>
              <a:endParaRPr lang="en-US" sz="1600" b="0" baseline="-25000" dirty="0"/>
            </a:p>
          </p:txBody>
        </p:sp>
        <p:sp>
          <p:nvSpPr>
            <p:cNvPr id="299015" name="Rectangle 7"/>
            <p:cNvSpPr>
              <a:spLocks noChangeArrowheads="1"/>
            </p:cNvSpPr>
            <p:nvPr/>
          </p:nvSpPr>
          <p:spPr bwMode="auto">
            <a:xfrm>
              <a:off x="1536" y="384"/>
              <a:ext cx="624" cy="4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Bit equal</a:t>
              </a:r>
            </a:p>
          </p:txBody>
        </p:sp>
        <p:sp>
          <p:nvSpPr>
            <p:cNvPr id="299016" name="Line 8"/>
            <p:cNvSpPr>
              <a:spLocks noChangeShapeType="1"/>
            </p:cNvSpPr>
            <p:nvPr/>
          </p:nvSpPr>
          <p:spPr bwMode="auto">
            <a:xfrm>
              <a:off x="1344" y="480"/>
              <a:ext cx="19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17" name="Line 9"/>
            <p:cNvSpPr>
              <a:spLocks noChangeShapeType="1"/>
            </p:cNvSpPr>
            <p:nvPr/>
          </p:nvSpPr>
          <p:spPr bwMode="auto">
            <a:xfrm flipV="1">
              <a:off x="1344" y="768"/>
              <a:ext cx="19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18" name="Text Box 10"/>
            <p:cNvSpPr txBox="1">
              <a:spLocks noChangeArrowheads="1"/>
            </p:cNvSpPr>
            <p:nvPr/>
          </p:nvSpPr>
          <p:spPr bwMode="auto">
            <a:xfrm>
              <a:off x="1055" y="672"/>
              <a:ext cx="28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 smtClean="0"/>
                <a:t>a</a:t>
              </a:r>
              <a:r>
                <a:rPr lang="en-US" sz="1600" b="0" baseline="-25000" dirty="0" smtClean="0"/>
                <a:t>63</a:t>
              </a:r>
              <a:endParaRPr lang="en-US" sz="1600" b="0" baseline="-25000" dirty="0"/>
            </a:p>
          </p:txBody>
        </p:sp>
        <p:sp>
          <p:nvSpPr>
            <p:cNvPr id="299019" name="Rectangle 11"/>
            <p:cNvSpPr>
              <a:spLocks noChangeArrowheads="1"/>
            </p:cNvSpPr>
            <p:nvPr/>
          </p:nvSpPr>
          <p:spPr bwMode="auto">
            <a:xfrm>
              <a:off x="2208" y="384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 dirty="0" smtClean="0"/>
                <a:t>eq</a:t>
              </a:r>
              <a:r>
                <a:rPr lang="en-US" sz="1600" b="0" baseline="-25000" dirty="0" smtClean="0"/>
                <a:t>63</a:t>
              </a:r>
              <a:endParaRPr lang="en-US" sz="1600" b="0" baseline="-25000" dirty="0"/>
            </a:p>
          </p:txBody>
        </p:sp>
        <p:sp>
          <p:nvSpPr>
            <p:cNvPr id="299020" name="Text Box 12"/>
            <p:cNvSpPr txBox="1">
              <a:spLocks noChangeArrowheads="1"/>
            </p:cNvSpPr>
            <p:nvPr/>
          </p:nvSpPr>
          <p:spPr bwMode="auto">
            <a:xfrm>
              <a:off x="1057" y="864"/>
              <a:ext cx="28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 smtClean="0"/>
                <a:t>b</a:t>
              </a:r>
              <a:r>
                <a:rPr lang="en-US" sz="1600" b="0" baseline="-25000" dirty="0" smtClean="0"/>
                <a:t>62</a:t>
              </a:r>
              <a:endParaRPr lang="en-US" sz="1600" b="0" baseline="-25000" dirty="0"/>
            </a:p>
          </p:txBody>
        </p:sp>
        <p:sp>
          <p:nvSpPr>
            <p:cNvPr id="299021" name="Rectangle 13"/>
            <p:cNvSpPr>
              <a:spLocks noChangeArrowheads="1"/>
            </p:cNvSpPr>
            <p:nvPr/>
          </p:nvSpPr>
          <p:spPr bwMode="auto">
            <a:xfrm>
              <a:off x="1536" y="864"/>
              <a:ext cx="624" cy="4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Bit equal</a:t>
              </a:r>
            </a:p>
          </p:txBody>
        </p:sp>
        <p:sp>
          <p:nvSpPr>
            <p:cNvPr id="299022" name="Line 14"/>
            <p:cNvSpPr>
              <a:spLocks noChangeShapeType="1"/>
            </p:cNvSpPr>
            <p:nvPr/>
          </p:nvSpPr>
          <p:spPr bwMode="auto">
            <a:xfrm>
              <a:off x="1344" y="960"/>
              <a:ext cx="19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23" name="Line 15"/>
            <p:cNvSpPr>
              <a:spLocks noChangeShapeType="1"/>
            </p:cNvSpPr>
            <p:nvPr/>
          </p:nvSpPr>
          <p:spPr bwMode="auto">
            <a:xfrm flipV="1">
              <a:off x="1344" y="1248"/>
              <a:ext cx="19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24" name="Text Box 16"/>
            <p:cNvSpPr txBox="1">
              <a:spLocks noChangeArrowheads="1"/>
            </p:cNvSpPr>
            <p:nvPr/>
          </p:nvSpPr>
          <p:spPr bwMode="auto">
            <a:xfrm>
              <a:off x="1057" y="1152"/>
              <a:ext cx="28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 smtClean="0"/>
                <a:t>a</a:t>
              </a:r>
              <a:r>
                <a:rPr lang="en-US" sz="1600" b="0" baseline="-25000" dirty="0" smtClean="0"/>
                <a:t>62</a:t>
              </a:r>
              <a:endParaRPr lang="en-US" sz="1600" b="0" baseline="-25000" dirty="0"/>
            </a:p>
          </p:txBody>
        </p:sp>
        <p:sp>
          <p:nvSpPr>
            <p:cNvPr id="299025" name="Rectangle 17"/>
            <p:cNvSpPr>
              <a:spLocks noChangeArrowheads="1"/>
            </p:cNvSpPr>
            <p:nvPr/>
          </p:nvSpPr>
          <p:spPr bwMode="auto">
            <a:xfrm>
              <a:off x="2210" y="864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 dirty="0" smtClean="0"/>
                <a:t>eq</a:t>
              </a:r>
              <a:r>
                <a:rPr lang="en-US" sz="1600" b="0" baseline="-25000" dirty="0" smtClean="0"/>
                <a:t>62</a:t>
              </a:r>
              <a:endParaRPr lang="en-US" sz="1600" b="0" baseline="-25000" dirty="0"/>
            </a:p>
          </p:txBody>
        </p:sp>
        <p:sp>
          <p:nvSpPr>
            <p:cNvPr id="299026" name="Text Box 18"/>
            <p:cNvSpPr txBox="1">
              <a:spLocks noChangeArrowheads="1"/>
            </p:cNvSpPr>
            <p:nvPr/>
          </p:nvSpPr>
          <p:spPr bwMode="auto">
            <a:xfrm>
              <a:off x="1105" y="2016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  <a:r>
                <a:rPr lang="en-US" sz="1600" b="0" baseline="-25000"/>
                <a:t>1</a:t>
              </a:r>
            </a:p>
          </p:txBody>
        </p:sp>
        <p:sp>
          <p:nvSpPr>
            <p:cNvPr id="299027" name="Rectangle 19"/>
            <p:cNvSpPr>
              <a:spLocks noChangeArrowheads="1"/>
            </p:cNvSpPr>
            <p:nvPr/>
          </p:nvSpPr>
          <p:spPr bwMode="auto">
            <a:xfrm>
              <a:off x="1536" y="2016"/>
              <a:ext cx="624" cy="4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Bit equal</a:t>
              </a:r>
            </a:p>
          </p:txBody>
        </p:sp>
        <p:sp>
          <p:nvSpPr>
            <p:cNvPr id="299028" name="Line 20"/>
            <p:cNvSpPr>
              <a:spLocks noChangeShapeType="1"/>
            </p:cNvSpPr>
            <p:nvPr/>
          </p:nvSpPr>
          <p:spPr bwMode="auto">
            <a:xfrm>
              <a:off x="1344" y="2112"/>
              <a:ext cx="19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29" name="Line 21"/>
            <p:cNvSpPr>
              <a:spLocks noChangeShapeType="1"/>
            </p:cNvSpPr>
            <p:nvPr/>
          </p:nvSpPr>
          <p:spPr bwMode="auto">
            <a:xfrm flipV="1">
              <a:off x="1344" y="2400"/>
              <a:ext cx="19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30" name="Text Box 22"/>
            <p:cNvSpPr txBox="1">
              <a:spLocks noChangeArrowheads="1"/>
            </p:cNvSpPr>
            <p:nvPr/>
          </p:nvSpPr>
          <p:spPr bwMode="auto">
            <a:xfrm>
              <a:off x="1105" y="2304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  <a:r>
                <a:rPr lang="en-US" sz="1600" b="0" baseline="-25000"/>
                <a:t>1</a:t>
              </a:r>
            </a:p>
          </p:txBody>
        </p:sp>
        <p:sp>
          <p:nvSpPr>
            <p:cNvPr id="299031" name="Rectangle 23"/>
            <p:cNvSpPr>
              <a:spLocks noChangeArrowheads="1"/>
            </p:cNvSpPr>
            <p:nvPr/>
          </p:nvSpPr>
          <p:spPr bwMode="auto">
            <a:xfrm>
              <a:off x="2210" y="2016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eq</a:t>
              </a:r>
              <a:r>
                <a:rPr lang="en-US" sz="1600" b="0" baseline="-25000"/>
                <a:t>1</a:t>
              </a:r>
            </a:p>
          </p:txBody>
        </p:sp>
        <p:sp>
          <p:nvSpPr>
            <p:cNvPr id="299032" name="Text Box 24"/>
            <p:cNvSpPr txBox="1">
              <a:spLocks noChangeArrowheads="1"/>
            </p:cNvSpPr>
            <p:nvPr/>
          </p:nvSpPr>
          <p:spPr bwMode="auto">
            <a:xfrm>
              <a:off x="1105" y="2496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  <a:r>
                <a:rPr lang="en-US" sz="1600" b="0" baseline="-25000"/>
                <a:t>0</a:t>
              </a:r>
            </a:p>
          </p:txBody>
        </p:sp>
        <p:sp>
          <p:nvSpPr>
            <p:cNvPr id="299033" name="Rectangle 25"/>
            <p:cNvSpPr>
              <a:spLocks noChangeArrowheads="1"/>
            </p:cNvSpPr>
            <p:nvPr/>
          </p:nvSpPr>
          <p:spPr bwMode="auto">
            <a:xfrm>
              <a:off x="1536" y="2496"/>
              <a:ext cx="624" cy="4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Bit equal</a:t>
              </a:r>
            </a:p>
          </p:txBody>
        </p:sp>
        <p:sp>
          <p:nvSpPr>
            <p:cNvPr id="299034" name="Line 26"/>
            <p:cNvSpPr>
              <a:spLocks noChangeShapeType="1"/>
            </p:cNvSpPr>
            <p:nvPr/>
          </p:nvSpPr>
          <p:spPr bwMode="auto">
            <a:xfrm>
              <a:off x="1344" y="2592"/>
              <a:ext cx="19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35" name="Line 27"/>
            <p:cNvSpPr>
              <a:spLocks noChangeShapeType="1"/>
            </p:cNvSpPr>
            <p:nvPr/>
          </p:nvSpPr>
          <p:spPr bwMode="auto">
            <a:xfrm flipV="1">
              <a:off x="1344" y="2880"/>
              <a:ext cx="19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36" name="Text Box 28"/>
            <p:cNvSpPr txBox="1">
              <a:spLocks noChangeArrowheads="1"/>
            </p:cNvSpPr>
            <p:nvPr/>
          </p:nvSpPr>
          <p:spPr bwMode="auto">
            <a:xfrm>
              <a:off x="1105" y="2784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  <a:r>
                <a:rPr lang="en-US" sz="1600" b="0" baseline="-25000"/>
                <a:t>0</a:t>
              </a:r>
            </a:p>
          </p:txBody>
        </p:sp>
        <p:sp>
          <p:nvSpPr>
            <p:cNvPr id="299037" name="Rectangle 29"/>
            <p:cNvSpPr>
              <a:spLocks noChangeArrowheads="1"/>
            </p:cNvSpPr>
            <p:nvPr/>
          </p:nvSpPr>
          <p:spPr bwMode="auto">
            <a:xfrm>
              <a:off x="2210" y="2496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eq</a:t>
              </a:r>
              <a:r>
                <a:rPr lang="en-US" sz="1600" b="0" baseline="-25000"/>
                <a:t>0</a:t>
              </a:r>
            </a:p>
          </p:txBody>
        </p:sp>
        <p:grpSp>
          <p:nvGrpSpPr>
            <p:cNvPr id="299038" name="Group 30"/>
            <p:cNvGrpSpPr>
              <a:grpSpLocks/>
            </p:cNvGrpSpPr>
            <p:nvPr/>
          </p:nvGrpSpPr>
          <p:grpSpPr bwMode="auto">
            <a:xfrm>
              <a:off x="1776" y="1488"/>
              <a:ext cx="96" cy="384"/>
              <a:chOff x="1776" y="1440"/>
              <a:chExt cx="96" cy="384"/>
            </a:xfrm>
          </p:grpSpPr>
          <p:grpSp>
            <p:nvGrpSpPr>
              <p:cNvPr id="299039" name="Group 31"/>
              <p:cNvGrpSpPr>
                <a:grpSpLocks/>
              </p:cNvGrpSpPr>
              <p:nvPr/>
            </p:nvGrpSpPr>
            <p:grpSpPr bwMode="auto">
              <a:xfrm>
                <a:off x="1776" y="1440"/>
                <a:ext cx="96" cy="96"/>
                <a:chOff x="240" y="4176"/>
                <a:chExt cx="192" cy="192"/>
              </a:xfrm>
            </p:grpSpPr>
            <p:sp>
              <p:nvSpPr>
                <p:cNvPr id="299040" name="Oval 32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41" name="Rectangle 33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99042" name="Group 34"/>
              <p:cNvGrpSpPr>
                <a:grpSpLocks/>
              </p:cNvGrpSpPr>
              <p:nvPr/>
            </p:nvGrpSpPr>
            <p:grpSpPr bwMode="auto">
              <a:xfrm>
                <a:off x="1776" y="1584"/>
                <a:ext cx="96" cy="96"/>
                <a:chOff x="240" y="4176"/>
                <a:chExt cx="192" cy="192"/>
              </a:xfrm>
            </p:grpSpPr>
            <p:sp>
              <p:nvSpPr>
                <p:cNvPr id="299043" name="Oval 35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44" name="Rectangle 36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99045" name="Group 37"/>
              <p:cNvGrpSpPr>
                <a:grpSpLocks/>
              </p:cNvGrpSpPr>
              <p:nvPr/>
            </p:nvGrpSpPr>
            <p:grpSpPr bwMode="auto">
              <a:xfrm>
                <a:off x="1776" y="1728"/>
                <a:ext cx="96" cy="96"/>
                <a:chOff x="240" y="4176"/>
                <a:chExt cx="192" cy="192"/>
              </a:xfrm>
            </p:grpSpPr>
            <p:sp>
              <p:nvSpPr>
                <p:cNvPr id="299046" name="Oval 38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47" name="Rectangle 39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99048" name="Line 40"/>
            <p:cNvSpPr>
              <a:spLocks noChangeShapeType="1"/>
            </p:cNvSpPr>
            <p:nvPr/>
          </p:nvSpPr>
          <p:spPr bwMode="auto">
            <a:xfrm>
              <a:off x="3409" y="1676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49" name="Freeform 41"/>
            <p:cNvSpPr>
              <a:spLocks/>
            </p:cNvSpPr>
            <p:nvPr/>
          </p:nvSpPr>
          <p:spPr bwMode="auto">
            <a:xfrm>
              <a:off x="3027" y="153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CCE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50" name="Freeform 42"/>
            <p:cNvSpPr>
              <a:spLocks/>
            </p:cNvSpPr>
            <p:nvPr/>
          </p:nvSpPr>
          <p:spPr bwMode="auto">
            <a:xfrm>
              <a:off x="3027" y="153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51" name="Freeform 43"/>
            <p:cNvSpPr>
              <a:spLocks/>
            </p:cNvSpPr>
            <p:nvPr/>
          </p:nvSpPr>
          <p:spPr bwMode="auto">
            <a:xfrm>
              <a:off x="2400" y="624"/>
              <a:ext cx="528" cy="9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2" y="0"/>
                </a:cxn>
                <a:cxn ang="0">
                  <a:pos x="432" y="960"/>
                </a:cxn>
                <a:cxn ang="0">
                  <a:pos x="528" y="960"/>
                </a:cxn>
              </a:cxnLst>
              <a:rect l="0" t="0" r="r" b="b"/>
              <a:pathLst>
                <a:path w="528" h="960">
                  <a:moveTo>
                    <a:pt x="0" y="0"/>
                  </a:moveTo>
                  <a:lnTo>
                    <a:pt x="432" y="0"/>
                  </a:lnTo>
                  <a:lnTo>
                    <a:pt x="432" y="960"/>
                  </a:lnTo>
                  <a:lnTo>
                    <a:pt x="528" y="96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52" name="Freeform 44"/>
            <p:cNvSpPr>
              <a:spLocks/>
            </p:cNvSpPr>
            <p:nvPr/>
          </p:nvSpPr>
          <p:spPr bwMode="auto">
            <a:xfrm flipV="1">
              <a:off x="2160" y="624"/>
              <a:ext cx="864" cy="960"/>
            </a:xfrm>
            <a:custGeom>
              <a:avLst/>
              <a:gdLst/>
              <a:ahLst/>
              <a:cxnLst>
                <a:cxn ang="0">
                  <a:pos x="0" y="960"/>
                </a:cxn>
                <a:cxn ang="0">
                  <a:pos x="672" y="960"/>
                </a:cxn>
                <a:cxn ang="0">
                  <a:pos x="672" y="0"/>
                </a:cxn>
                <a:cxn ang="0">
                  <a:pos x="864" y="0"/>
                </a:cxn>
              </a:cxnLst>
              <a:rect l="0" t="0" r="r" b="b"/>
              <a:pathLst>
                <a:path w="864" h="960">
                  <a:moveTo>
                    <a:pt x="0" y="960"/>
                  </a:moveTo>
                  <a:lnTo>
                    <a:pt x="672" y="960"/>
                  </a:lnTo>
                  <a:lnTo>
                    <a:pt x="672" y="0"/>
                  </a:lnTo>
                  <a:lnTo>
                    <a:pt x="864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53" name="Freeform 45"/>
            <p:cNvSpPr>
              <a:spLocks/>
            </p:cNvSpPr>
            <p:nvPr/>
          </p:nvSpPr>
          <p:spPr bwMode="auto">
            <a:xfrm>
              <a:off x="2160" y="1104"/>
              <a:ext cx="864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0"/>
                </a:cxn>
                <a:cxn ang="0">
                  <a:pos x="576" y="528"/>
                </a:cxn>
                <a:cxn ang="0">
                  <a:pos x="864" y="528"/>
                </a:cxn>
              </a:cxnLst>
              <a:rect l="0" t="0" r="r" b="b"/>
              <a:pathLst>
                <a:path w="864" h="528">
                  <a:moveTo>
                    <a:pt x="0" y="0"/>
                  </a:moveTo>
                  <a:lnTo>
                    <a:pt x="576" y="0"/>
                  </a:lnTo>
                  <a:lnTo>
                    <a:pt x="576" y="528"/>
                  </a:lnTo>
                  <a:lnTo>
                    <a:pt x="864" y="528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54" name="Freeform 46"/>
            <p:cNvSpPr>
              <a:spLocks/>
            </p:cNvSpPr>
            <p:nvPr/>
          </p:nvSpPr>
          <p:spPr bwMode="auto">
            <a:xfrm flipV="1">
              <a:off x="2160" y="1728"/>
              <a:ext cx="864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0"/>
                </a:cxn>
                <a:cxn ang="0">
                  <a:pos x="576" y="528"/>
                </a:cxn>
                <a:cxn ang="0">
                  <a:pos x="864" y="528"/>
                </a:cxn>
              </a:cxnLst>
              <a:rect l="0" t="0" r="r" b="b"/>
              <a:pathLst>
                <a:path w="864" h="528">
                  <a:moveTo>
                    <a:pt x="0" y="0"/>
                  </a:moveTo>
                  <a:lnTo>
                    <a:pt x="576" y="0"/>
                  </a:lnTo>
                  <a:lnTo>
                    <a:pt x="576" y="528"/>
                  </a:lnTo>
                  <a:lnTo>
                    <a:pt x="864" y="528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9055" name="Group 47"/>
            <p:cNvGrpSpPr>
              <a:grpSpLocks/>
            </p:cNvGrpSpPr>
            <p:nvPr/>
          </p:nvGrpSpPr>
          <p:grpSpPr bwMode="auto">
            <a:xfrm>
              <a:off x="2544" y="1488"/>
              <a:ext cx="96" cy="384"/>
              <a:chOff x="1776" y="1440"/>
              <a:chExt cx="96" cy="384"/>
            </a:xfrm>
          </p:grpSpPr>
          <p:grpSp>
            <p:nvGrpSpPr>
              <p:cNvPr id="299056" name="Group 48"/>
              <p:cNvGrpSpPr>
                <a:grpSpLocks/>
              </p:cNvGrpSpPr>
              <p:nvPr/>
            </p:nvGrpSpPr>
            <p:grpSpPr bwMode="auto">
              <a:xfrm>
                <a:off x="1776" y="1440"/>
                <a:ext cx="96" cy="96"/>
                <a:chOff x="240" y="4176"/>
                <a:chExt cx="192" cy="192"/>
              </a:xfrm>
            </p:grpSpPr>
            <p:sp>
              <p:nvSpPr>
                <p:cNvPr id="299057" name="Oval 49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58" name="Rectangle 50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99059" name="Group 51"/>
              <p:cNvGrpSpPr>
                <a:grpSpLocks/>
              </p:cNvGrpSpPr>
              <p:nvPr/>
            </p:nvGrpSpPr>
            <p:grpSpPr bwMode="auto">
              <a:xfrm>
                <a:off x="1776" y="1584"/>
                <a:ext cx="96" cy="96"/>
                <a:chOff x="240" y="4176"/>
                <a:chExt cx="192" cy="192"/>
              </a:xfrm>
            </p:grpSpPr>
            <p:sp>
              <p:nvSpPr>
                <p:cNvPr id="299060" name="Oval 52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61" name="Rectangle 53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99062" name="Group 54"/>
              <p:cNvGrpSpPr>
                <a:grpSpLocks/>
              </p:cNvGrpSpPr>
              <p:nvPr/>
            </p:nvGrpSpPr>
            <p:grpSpPr bwMode="auto">
              <a:xfrm>
                <a:off x="1776" y="1728"/>
                <a:ext cx="96" cy="96"/>
                <a:chOff x="240" y="4176"/>
                <a:chExt cx="192" cy="192"/>
              </a:xfrm>
            </p:grpSpPr>
            <p:sp>
              <p:nvSpPr>
                <p:cNvPr id="299063" name="Oval 55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64" name="Rectangle 56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99065" name="Rectangle 57"/>
            <p:cNvSpPr>
              <a:spLocks noChangeArrowheads="1"/>
            </p:cNvSpPr>
            <p:nvPr/>
          </p:nvSpPr>
          <p:spPr bwMode="auto">
            <a:xfrm>
              <a:off x="3552" y="1584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Eq</a:t>
              </a:r>
              <a:endParaRPr lang="en-US" sz="1600" b="0" baseline="-25000"/>
            </a:p>
          </p:txBody>
        </p:sp>
      </p:grpSp>
      <p:grpSp>
        <p:nvGrpSpPr>
          <p:cNvPr id="299066" name="Group 58"/>
          <p:cNvGrpSpPr>
            <a:grpSpLocks/>
          </p:cNvGrpSpPr>
          <p:nvPr/>
        </p:nvGrpSpPr>
        <p:grpSpPr bwMode="auto">
          <a:xfrm>
            <a:off x="5334000" y="1524000"/>
            <a:ext cx="2613025" cy="1028700"/>
            <a:chOff x="3926" y="1800"/>
            <a:chExt cx="1646" cy="648"/>
          </a:xfrm>
        </p:grpSpPr>
        <p:sp>
          <p:nvSpPr>
            <p:cNvPr id="299067" name="Rectangle 59"/>
            <p:cNvSpPr>
              <a:spLocks noChangeArrowheads="1"/>
            </p:cNvSpPr>
            <p:nvPr/>
          </p:nvSpPr>
          <p:spPr bwMode="auto">
            <a:xfrm>
              <a:off x="4416" y="1824"/>
              <a:ext cx="720" cy="576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2400" b="0"/>
                <a:t>=</a:t>
              </a:r>
            </a:p>
          </p:txBody>
        </p:sp>
        <p:sp>
          <p:nvSpPr>
            <p:cNvPr id="299068" name="Line 60"/>
            <p:cNvSpPr>
              <a:spLocks noChangeShapeType="1"/>
            </p:cNvSpPr>
            <p:nvPr/>
          </p:nvSpPr>
          <p:spPr bwMode="auto">
            <a:xfrm>
              <a:off x="4128" y="1920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69" name="Line 61"/>
            <p:cNvSpPr>
              <a:spLocks noChangeShapeType="1"/>
            </p:cNvSpPr>
            <p:nvPr/>
          </p:nvSpPr>
          <p:spPr bwMode="auto">
            <a:xfrm>
              <a:off x="4128" y="2304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70" name="Line 62"/>
            <p:cNvSpPr>
              <a:spLocks noChangeShapeType="1"/>
            </p:cNvSpPr>
            <p:nvPr/>
          </p:nvSpPr>
          <p:spPr bwMode="auto">
            <a:xfrm>
              <a:off x="5136" y="2112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71" name="Text Box 63"/>
            <p:cNvSpPr txBox="1">
              <a:spLocks noChangeArrowheads="1"/>
            </p:cNvSpPr>
            <p:nvPr/>
          </p:nvSpPr>
          <p:spPr bwMode="auto">
            <a:xfrm>
              <a:off x="3926" y="1800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B</a:t>
              </a:r>
            </a:p>
          </p:txBody>
        </p:sp>
        <p:sp>
          <p:nvSpPr>
            <p:cNvPr id="299072" name="Text Box 64"/>
            <p:cNvSpPr txBox="1">
              <a:spLocks noChangeArrowheads="1"/>
            </p:cNvSpPr>
            <p:nvPr/>
          </p:nvSpPr>
          <p:spPr bwMode="auto">
            <a:xfrm>
              <a:off x="3936" y="2217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A</a:t>
              </a:r>
            </a:p>
          </p:txBody>
        </p:sp>
        <p:sp>
          <p:nvSpPr>
            <p:cNvPr id="299073" name="Text Box 65"/>
            <p:cNvSpPr txBox="1">
              <a:spLocks noChangeArrowheads="1"/>
            </p:cNvSpPr>
            <p:nvPr/>
          </p:nvSpPr>
          <p:spPr bwMode="auto">
            <a:xfrm>
              <a:off x="5280" y="1872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Eq</a:t>
              </a:r>
            </a:p>
          </p:txBody>
        </p:sp>
      </p:grpSp>
      <p:sp>
        <p:nvSpPr>
          <p:cNvPr id="299074" name="Text Box 66"/>
          <p:cNvSpPr txBox="1">
            <a:spLocks noChangeArrowheads="1"/>
          </p:cNvSpPr>
          <p:nvPr/>
        </p:nvSpPr>
        <p:spPr bwMode="auto">
          <a:xfrm>
            <a:off x="5099050" y="1049338"/>
            <a:ext cx="30607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Word-Level Representation</a:t>
            </a:r>
          </a:p>
        </p:txBody>
      </p:sp>
      <p:sp>
        <p:nvSpPr>
          <p:cNvPr id="299075" name="Text Box 67"/>
          <p:cNvSpPr txBox="1">
            <a:spLocks noChangeArrowheads="1"/>
          </p:cNvSpPr>
          <p:nvPr/>
        </p:nvSpPr>
        <p:spPr bwMode="auto">
          <a:xfrm>
            <a:off x="5373688" y="3429000"/>
            <a:ext cx="25495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latin typeface="Courier New" pitchFamily="49" charset="0"/>
              </a:rPr>
              <a:t>bool Eq = (A == B)</a:t>
            </a:r>
          </a:p>
        </p:txBody>
      </p:sp>
      <p:sp>
        <p:nvSpPr>
          <p:cNvPr id="299076" name="Text Box 68"/>
          <p:cNvSpPr txBox="1">
            <a:spLocks noChangeArrowheads="1"/>
          </p:cNvSpPr>
          <p:nvPr/>
        </p:nvSpPr>
        <p:spPr bwMode="auto">
          <a:xfrm>
            <a:off x="5567363" y="2971800"/>
            <a:ext cx="22891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HCL Representation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Bit-Level Multiplexor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343400"/>
            <a:ext cx="8294687" cy="2089150"/>
          </a:xfrm>
        </p:spPr>
        <p:txBody>
          <a:bodyPr/>
          <a:lstStyle/>
          <a:p>
            <a:pPr lvl="1"/>
            <a:r>
              <a:rPr lang="en-US"/>
              <a:t>Control signal s</a:t>
            </a:r>
          </a:p>
          <a:p>
            <a:pPr lvl="1"/>
            <a:r>
              <a:rPr lang="en-US"/>
              <a:t>Data signals a and b</a:t>
            </a:r>
          </a:p>
          <a:p>
            <a:pPr lvl="1"/>
            <a:r>
              <a:rPr lang="en-US"/>
              <a:t>Output a when s=1, b when s=0</a:t>
            </a:r>
          </a:p>
        </p:txBody>
      </p:sp>
      <p:sp>
        <p:nvSpPr>
          <p:cNvPr id="300036" name="Rectangle 4"/>
          <p:cNvSpPr>
            <a:spLocks noChangeArrowheads="1"/>
          </p:cNvSpPr>
          <p:nvPr/>
        </p:nvSpPr>
        <p:spPr bwMode="auto">
          <a:xfrm>
            <a:off x="1219200" y="1600200"/>
            <a:ext cx="2819400" cy="2133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eaLnBrk="1" hangingPunct="1">
              <a:lnSpc>
                <a:spcPct val="100000"/>
              </a:lnSpc>
            </a:pPr>
            <a:r>
              <a:rPr lang="en-US" b="0"/>
              <a:t>Bit MUX</a:t>
            </a:r>
          </a:p>
        </p:txBody>
      </p:sp>
      <p:sp>
        <p:nvSpPr>
          <p:cNvPr id="300037" name="Freeform 5"/>
          <p:cNvSpPr>
            <a:spLocks/>
          </p:cNvSpPr>
          <p:nvPr/>
        </p:nvSpPr>
        <p:spPr bwMode="auto">
          <a:xfrm flipV="1">
            <a:off x="2819400" y="2667000"/>
            <a:ext cx="5334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44" y="96"/>
              </a:cxn>
              <a:cxn ang="0">
                <a:pos x="144" y="0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96"/>
                </a:moveTo>
                <a:lnTo>
                  <a:pt x="144" y="96"/>
                </a:lnTo>
                <a:lnTo>
                  <a:pt x="144" y="0"/>
                </a:lnTo>
                <a:lnTo>
                  <a:pt x="336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0038" name="Freeform 6"/>
          <p:cNvSpPr>
            <a:spLocks/>
          </p:cNvSpPr>
          <p:nvPr/>
        </p:nvSpPr>
        <p:spPr bwMode="auto">
          <a:xfrm>
            <a:off x="2819400" y="3124200"/>
            <a:ext cx="5334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44" y="96"/>
              </a:cxn>
              <a:cxn ang="0">
                <a:pos x="144" y="0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96"/>
                </a:moveTo>
                <a:lnTo>
                  <a:pt x="144" y="96"/>
                </a:lnTo>
                <a:lnTo>
                  <a:pt x="144" y="0"/>
                </a:lnTo>
                <a:lnTo>
                  <a:pt x="336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0039" name="Line 7"/>
          <p:cNvSpPr>
            <a:spLocks noChangeShapeType="1"/>
          </p:cNvSpPr>
          <p:nvPr/>
        </p:nvSpPr>
        <p:spPr bwMode="auto">
          <a:xfrm>
            <a:off x="3875088" y="2965450"/>
            <a:ext cx="392112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40" name="Freeform 8"/>
          <p:cNvSpPr>
            <a:spLocks/>
          </p:cNvSpPr>
          <p:nvPr/>
        </p:nvSpPr>
        <p:spPr bwMode="auto">
          <a:xfrm>
            <a:off x="3273425" y="2743200"/>
            <a:ext cx="650875" cy="439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" y="0"/>
              </a:cxn>
              <a:cxn ang="0">
                <a:pos x="190" y="0"/>
              </a:cxn>
              <a:cxn ang="0">
                <a:pos x="227" y="3"/>
              </a:cxn>
              <a:cxn ang="0">
                <a:pos x="262" y="11"/>
              </a:cxn>
              <a:cxn ang="0">
                <a:pos x="292" y="22"/>
              </a:cxn>
              <a:cxn ang="0">
                <a:pos x="322" y="40"/>
              </a:cxn>
              <a:cxn ang="0">
                <a:pos x="372" y="81"/>
              </a:cxn>
              <a:cxn ang="0">
                <a:pos x="410" y="140"/>
              </a:cxn>
              <a:cxn ang="0">
                <a:pos x="410" y="140"/>
              </a:cxn>
              <a:cxn ang="0">
                <a:pos x="372" y="195"/>
              </a:cxn>
              <a:cxn ang="0">
                <a:pos x="322" y="240"/>
              </a:cxn>
              <a:cxn ang="0">
                <a:pos x="292" y="254"/>
              </a:cxn>
              <a:cxn ang="0">
                <a:pos x="262" y="266"/>
              </a:cxn>
              <a:cxn ang="0">
                <a:pos x="227" y="273"/>
              </a:cxn>
              <a:cxn ang="0">
                <a:pos x="190" y="277"/>
              </a:cxn>
              <a:cxn ang="0">
                <a:pos x="19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22" y="247"/>
              </a:cxn>
              <a:cxn ang="0">
                <a:pos x="38" y="214"/>
              </a:cxn>
              <a:cxn ang="0">
                <a:pos x="45" y="177"/>
              </a:cxn>
              <a:cxn ang="0">
                <a:pos x="49" y="140"/>
              </a:cxn>
              <a:cxn ang="0">
                <a:pos x="49" y="140"/>
              </a:cxn>
              <a:cxn ang="0">
                <a:pos x="45" y="99"/>
              </a:cxn>
              <a:cxn ang="0">
                <a:pos x="38" y="66"/>
              </a:cxn>
              <a:cxn ang="0">
                <a:pos x="22" y="3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41" name="Freeform 9"/>
          <p:cNvSpPr>
            <a:spLocks/>
          </p:cNvSpPr>
          <p:nvPr/>
        </p:nvSpPr>
        <p:spPr bwMode="auto">
          <a:xfrm>
            <a:off x="3273425" y="2743200"/>
            <a:ext cx="650875" cy="439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" y="0"/>
              </a:cxn>
              <a:cxn ang="0">
                <a:pos x="190" y="0"/>
              </a:cxn>
              <a:cxn ang="0">
                <a:pos x="227" y="3"/>
              </a:cxn>
              <a:cxn ang="0">
                <a:pos x="262" y="11"/>
              </a:cxn>
              <a:cxn ang="0">
                <a:pos x="292" y="22"/>
              </a:cxn>
              <a:cxn ang="0">
                <a:pos x="322" y="40"/>
              </a:cxn>
              <a:cxn ang="0">
                <a:pos x="372" y="81"/>
              </a:cxn>
              <a:cxn ang="0">
                <a:pos x="410" y="140"/>
              </a:cxn>
              <a:cxn ang="0">
                <a:pos x="410" y="140"/>
              </a:cxn>
              <a:cxn ang="0">
                <a:pos x="372" y="195"/>
              </a:cxn>
              <a:cxn ang="0">
                <a:pos x="322" y="240"/>
              </a:cxn>
              <a:cxn ang="0">
                <a:pos x="292" y="254"/>
              </a:cxn>
              <a:cxn ang="0">
                <a:pos x="262" y="266"/>
              </a:cxn>
              <a:cxn ang="0">
                <a:pos x="227" y="273"/>
              </a:cxn>
              <a:cxn ang="0">
                <a:pos x="190" y="277"/>
              </a:cxn>
              <a:cxn ang="0">
                <a:pos x="19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22" y="247"/>
              </a:cxn>
              <a:cxn ang="0">
                <a:pos x="38" y="214"/>
              </a:cxn>
              <a:cxn ang="0">
                <a:pos x="45" y="177"/>
              </a:cxn>
              <a:cxn ang="0">
                <a:pos x="49" y="140"/>
              </a:cxn>
              <a:cxn ang="0">
                <a:pos x="49" y="140"/>
              </a:cxn>
              <a:cxn ang="0">
                <a:pos x="45" y="99"/>
              </a:cxn>
              <a:cxn ang="0">
                <a:pos x="38" y="66"/>
              </a:cxn>
              <a:cxn ang="0">
                <a:pos x="22" y="3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0042" name="Group 10"/>
          <p:cNvGrpSpPr>
            <a:grpSpLocks/>
          </p:cNvGrpSpPr>
          <p:nvPr/>
        </p:nvGrpSpPr>
        <p:grpSpPr bwMode="auto">
          <a:xfrm>
            <a:off x="1752600" y="1752600"/>
            <a:ext cx="292100" cy="609600"/>
            <a:chOff x="960" y="1055"/>
            <a:chExt cx="184" cy="384"/>
          </a:xfrm>
        </p:grpSpPr>
        <p:sp>
          <p:nvSpPr>
            <p:cNvPr id="300043" name="Line 11"/>
            <p:cNvSpPr>
              <a:spLocks noChangeShapeType="1"/>
            </p:cNvSpPr>
            <p:nvPr/>
          </p:nvSpPr>
          <p:spPr bwMode="auto">
            <a:xfrm rot="5400000">
              <a:off x="1009" y="1391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044" name="Freeform 12"/>
            <p:cNvSpPr>
              <a:spLocks/>
            </p:cNvSpPr>
            <p:nvPr/>
          </p:nvSpPr>
          <p:spPr bwMode="auto">
            <a:xfrm rot="5400000">
              <a:off x="957" y="1154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045" name="Freeform 13"/>
            <p:cNvSpPr>
              <a:spLocks/>
            </p:cNvSpPr>
            <p:nvPr/>
          </p:nvSpPr>
          <p:spPr bwMode="auto">
            <a:xfrm rot="5400000">
              <a:off x="957" y="1154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046" name="Freeform 14"/>
            <p:cNvSpPr>
              <a:spLocks/>
            </p:cNvSpPr>
            <p:nvPr/>
          </p:nvSpPr>
          <p:spPr bwMode="auto">
            <a:xfrm rot="5400000">
              <a:off x="1028" y="1345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047" name="Freeform 15"/>
            <p:cNvSpPr>
              <a:spLocks/>
            </p:cNvSpPr>
            <p:nvPr/>
          </p:nvSpPr>
          <p:spPr bwMode="auto">
            <a:xfrm rot="5400000">
              <a:off x="1028" y="1345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048" name="Line 16"/>
            <p:cNvSpPr>
              <a:spLocks noChangeShapeType="1"/>
            </p:cNvSpPr>
            <p:nvPr/>
          </p:nvSpPr>
          <p:spPr bwMode="auto">
            <a:xfrm rot="5400000">
              <a:off x="1002" y="1102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0049" name="Line 17"/>
          <p:cNvSpPr>
            <a:spLocks noChangeShapeType="1"/>
          </p:cNvSpPr>
          <p:nvPr/>
        </p:nvSpPr>
        <p:spPr bwMode="auto">
          <a:xfrm>
            <a:off x="2057400" y="2514600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0" name="Line 18"/>
          <p:cNvSpPr>
            <a:spLocks noChangeShapeType="1"/>
          </p:cNvSpPr>
          <p:nvPr/>
        </p:nvSpPr>
        <p:spPr bwMode="auto">
          <a:xfrm>
            <a:off x="914400" y="2819400"/>
            <a:ext cx="1293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1" name="Freeform 19"/>
          <p:cNvSpPr>
            <a:spLocks/>
          </p:cNvSpPr>
          <p:nvPr/>
        </p:nvSpPr>
        <p:spPr bwMode="auto">
          <a:xfrm>
            <a:off x="2208213" y="2438400"/>
            <a:ext cx="606425" cy="439738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2" name="Freeform 20"/>
          <p:cNvSpPr>
            <a:spLocks/>
          </p:cNvSpPr>
          <p:nvPr/>
        </p:nvSpPr>
        <p:spPr bwMode="auto">
          <a:xfrm>
            <a:off x="2208213" y="2438400"/>
            <a:ext cx="606425" cy="439738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3" name="Text Box 21"/>
          <p:cNvSpPr txBox="1">
            <a:spLocks noChangeArrowheads="1"/>
          </p:cNvSpPr>
          <p:nvPr/>
        </p:nvSpPr>
        <p:spPr bwMode="auto">
          <a:xfrm>
            <a:off x="611188" y="259080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sz="1600" b="0"/>
              <a:t>b</a:t>
            </a:r>
            <a:endParaRPr lang="en-US" sz="1600" b="0" baseline="-25000"/>
          </a:p>
        </p:txBody>
      </p:sp>
      <p:sp>
        <p:nvSpPr>
          <p:cNvPr id="300054" name="Text Box 22"/>
          <p:cNvSpPr txBox="1">
            <a:spLocks noChangeArrowheads="1"/>
          </p:cNvSpPr>
          <p:nvPr/>
        </p:nvSpPr>
        <p:spPr bwMode="auto">
          <a:xfrm>
            <a:off x="609600" y="16002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sz="1600" b="0"/>
              <a:t>s</a:t>
            </a:r>
          </a:p>
        </p:txBody>
      </p:sp>
      <p:sp>
        <p:nvSpPr>
          <p:cNvPr id="300055" name="Line 23"/>
          <p:cNvSpPr>
            <a:spLocks noChangeShapeType="1"/>
          </p:cNvSpPr>
          <p:nvPr/>
        </p:nvSpPr>
        <p:spPr bwMode="auto">
          <a:xfrm>
            <a:off x="2057400" y="3124200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6" name="Line 24"/>
          <p:cNvSpPr>
            <a:spLocks noChangeShapeType="1"/>
          </p:cNvSpPr>
          <p:nvPr/>
        </p:nvSpPr>
        <p:spPr bwMode="auto">
          <a:xfrm flipV="1">
            <a:off x="914400" y="3417888"/>
            <a:ext cx="1293813" cy="111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7" name="Freeform 25"/>
          <p:cNvSpPr>
            <a:spLocks/>
          </p:cNvSpPr>
          <p:nvPr/>
        </p:nvSpPr>
        <p:spPr bwMode="auto">
          <a:xfrm>
            <a:off x="2208213" y="3048000"/>
            <a:ext cx="606425" cy="439738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8" name="Freeform 26"/>
          <p:cNvSpPr>
            <a:spLocks/>
          </p:cNvSpPr>
          <p:nvPr/>
        </p:nvSpPr>
        <p:spPr bwMode="auto">
          <a:xfrm>
            <a:off x="2208213" y="3048000"/>
            <a:ext cx="606425" cy="439738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9" name="Text Box 27"/>
          <p:cNvSpPr txBox="1">
            <a:spLocks noChangeArrowheads="1"/>
          </p:cNvSpPr>
          <p:nvPr/>
        </p:nvSpPr>
        <p:spPr bwMode="auto">
          <a:xfrm>
            <a:off x="611188" y="324485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sz="1600" b="0"/>
              <a:t>a</a:t>
            </a:r>
            <a:endParaRPr lang="en-US" sz="1600" b="0" baseline="-25000"/>
          </a:p>
        </p:txBody>
      </p:sp>
      <p:sp>
        <p:nvSpPr>
          <p:cNvPr id="300060" name="Freeform 28"/>
          <p:cNvSpPr>
            <a:spLocks/>
          </p:cNvSpPr>
          <p:nvPr/>
        </p:nvSpPr>
        <p:spPr bwMode="auto">
          <a:xfrm>
            <a:off x="1524000" y="1752600"/>
            <a:ext cx="533400" cy="1371600"/>
          </a:xfrm>
          <a:custGeom>
            <a:avLst/>
            <a:gdLst/>
            <a:ahLst/>
            <a:cxnLst>
              <a:cxn ang="0">
                <a:pos x="336" y="1056"/>
              </a:cxn>
              <a:cxn ang="0">
                <a:pos x="0" y="1056"/>
              </a:cxn>
              <a:cxn ang="0">
                <a:pos x="0" y="0"/>
              </a:cxn>
            </a:cxnLst>
            <a:rect l="0" t="0" r="r" b="b"/>
            <a:pathLst>
              <a:path w="336" h="1056">
                <a:moveTo>
                  <a:pt x="336" y="1056"/>
                </a:moveTo>
                <a:lnTo>
                  <a:pt x="0" y="1056"/>
                </a:ln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0061" name="Line 29"/>
          <p:cNvSpPr>
            <a:spLocks noChangeShapeType="1"/>
          </p:cNvSpPr>
          <p:nvPr/>
        </p:nvSpPr>
        <p:spPr bwMode="auto">
          <a:xfrm>
            <a:off x="914400" y="17526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0062" name="Freeform 30"/>
          <p:cNvSpPr>
            <a:spLocks/>
          </p:cNvSpPr>
          <p:nvPr/>
        </p:nvSpPr>
        <p:spPr bwMode="auto">
          <a:xfrm>
            <a:off x="1905000" y="2362200"/>
            <a:ext cx="152400" cy="152400"/>
          </a:xfrm>
          <a:custGeom>
            <a:avLst/>
            <a:gdLst/>
            <a:ahLst/>
            <a:cxnLst>
              <a:cxn ang="0">
                <a:pos x="336" y="1056"/>
              </a:cxn>
              <a:cxn ang="0">
                <a:pos x="0" y="1056"/>
              </a:cxn>
              <a:cxn ang="0">
                <a:pos x="0" y="0"/>
              </a:cxn>
            </a:cxnLst>
            <a:rect l="0" t="0" r="r" b="b"/>
            <a:pathLst>
              <a:path w="336" h="1056">
                <a:moveTo>
                  <a:pt x="336" y="1056"/>
                </a:moveTo>
                <a:lnTo>
                  <a:pt x="0" y="1056"/>
                </a:ln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0063" name="Rectangle 31"/>
          <p:cNvSpPr>
            <a:spLocks noChangeArrowheads="1"/>
          </p:cNvSpPr>
          <p:nvPr/>
        </p:nvSpPr>
        <p:spPr bwMode="auto">
          <a:xfrm>
            <a:off x="4343400" y="2819400"/>
            <a:ext cx="600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sz="1600" b="0"/>
              <a:t>out</a:t>
            </a:r>
          </a:p>
        </p:txBody>
      </p:sp>
      <p:grpSp>
        <p:nvGrpSpPr>
          <p:cNvPr id="300064" name="Group 32"/>
          <p:cNvGrpSpPr>
            <a:grpSpLocks/>
          </p:cNvGrpSpPr>
          <p:nvPr/>
        </p:nvGrpSpPr>
        <p:grpSpPr bwMode="auto">
          <a:xfrm>
            <a:off x="1447800" y="1676400"/>
            <a:ext cx="152400" cy="152400"/>
            <a:chOff x="240" y="4176"/>
            <a:chExt cx="192" cy="192"/>
          </a:xfrm>
        </p:grpSpPr>
        <p:sp>
          <p:nvSpPr>
            <p:cNvPr id="300065" name="Oval 33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66" name="Rectangle 34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0067" name="Text Box 35"/>
          <p:cNvSpPr txBox="1">
            <a:spLocks noChangeArrowheads="1"/>
          </p:cNvSpPr>
          <p:nvPr/>
        </p:nvSpPr>
        <p:spPr bwMode="auto">
          <a:xfrm>
            <a:off x="4840288" y="2362200"/>
            <a:ext cx="36417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latin typeface="Courier New" pitchFamily="49" charset="0"/>
              </a:rPr>
              <a:t>bool out = (s&amp;&amp;a)||(!s&amp;&amp;b)</a:t>
            </a:r>
          </a:p>
        </p:txBody>
      </p:sp>
      <p:sp>
        <p:nvSpPr>
          <p:cNvPr id="300068" name="Text Box 36"/>
          <p:cNvSpPr txBox="1">
            <a:spLocks noChangeArrowheads="1"/>
          </p:cNvSpPr>
          <p:nvPr/>
        </p:nvSpPr>
        <p:spPr bwMode="auto">
          <a:xfrm>
            <a:off x="5548313" y="1811338"/>
            <a:ext cx="18573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HCL Expression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/>
              <a:t>Word Multiplexor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0" y="4191000"/>
            <a:ext cx="4775200" cy="1936750"/>
          </a:xfrm>
        </p:spPr>
        <p:txBody>
          <a:bodyPr/>
          <a:lstStyle/>
          <a:p>
            <a:pPr lvl="1"/>
            <a:r>
              <a:rPr lang="en-US"/>
              <a:t>Select input word A or B depending on control signal s</a:t>
            </a:r>
          </a:p>
          <a:p>
            <a:pPr lvl="1"/>
            <a:r>
              <a:rPr lang="en-US"/>
              <a:t>HCL representation</a:t>
            </a:r>
          </a:p>
          <a:p>
            <a:pPr lvl="2"/>
            <a:r>
              <a:rPr lang="en-US"/>
              <a:t>Case expression</a:t>
            </a:r>
          </a:p>
          <a:p>
            <a:pPr lvl="2"/>
            <a:r>
              <a:rPr lang="en-US"/>
              <a:t>Series of test : value pairs</a:t>
            </a:r>
          </a:p>
          <a:p>
            <a:pPr lvl="2"/>
            <a:r>
              <a:rPr lang="en-US"/>
              <a:t>Output value for first successful test</a:t>
            </a:r>
          </a:p>
        </p:txBody>
      </p:sp>
      <p:sp>
        <p:nvSpPr>
          <p:cNvPr id="301122" name="Text Box 66"/>
          <p:cNvSpPr txBox="1">
            <a:spLocks noChangeArrowheads="1"/>
          </p:cNvSpPr>
          <p:nvPr/>
        </p:nvSpPr>
        <p:spPr bwMode="auto">
          <a:xfrm>
            <a:off x="5099050" y="609600"/>
            <a:ext cx="30607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Word-Level Representation</a:t>
            </a:r>
          </a:p>
        </p:txBody>
      </p:sp>
      <p:sp>
        <p:nvSpPr>
          <p:cNvPr id="301124" name="Text Box 68"/>
          <p:cNvSpPr txBox="1">
            <a:spLocks noChangeArrowheads="1"/>
          </p:cNvSpPr>
          <p:nvPr/>
        </p:nvSpPr>
        <p:spPr bwMode="auto">
          <a:xfrm>
            <a:off x="5567363" y="2532063"/>
            <a:ext cx="22891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HCL Representation</a:t>
            </a:r>
          </a:p>
        </p:txBody>
      </p:sp>
      <p:grpSp>
        <p:nvGrpSpPr>
          <p:cNvPr id="301125" name="Group 69"/>
          <p:cNvGrpSpPr>
            <a:grpSpLocks/>
          </p:cNvGrpSpPr>
          <p:nvPr/>
        </p:nvGrpSpPr>
        <p:grpSpPr bwMode="auto">
          <a:xfrm>
            <a:off x="381000" y="685800"/>
            <a:ext cx="4573588" cy="5715000"/>
            <a:chOff x="335" y="720"/>
            <a:chExt cx="2881" cy="3600"/>
          </a:xfrm>
        </p:grpSpPr>
        <p:sp>
          <p:nvSpPr>
            <p:cNvPr id="301126" name="Rectangle 70"/>
            <p:cNvSpPr>
              <a:spLocks noChangeArrowheads="1"/>
            </p:cNvSpPr>
            <p:nvPr/>
          </p:nvSpPr>
          <p:spPr bwMode="auto">
            <a:xfrm>
              <a:off x="816" y="1248"/>
              <a:ext cx="1776" cy="76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eaLnBrk="1" hangingPunct="1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01127" name="Freeform 71"/>
            <p:cNvSpPr>
              <a:spLocks/>
            </p:cNvSpPr>
            <p:nvPr/>
          </p:nvSpPr>
          <p:spPr bwMode="auto">
            <a:xfrm flipV="1">
              <a:off x="1824" y="1440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28" name="Freeform 72"/>
            <p:cNvSpPr>
              <a:spLocks/>
            </p:cNvSpPr>
            <p:nvPr/>
          </p:nvSpPr>
          <p:spPr bwMode="auto">
            <a:xfrm>
              <a:off x="1824" y="1728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29" name="Line 73"/>
            <p:cNvSpPr>
              <a:spLocks noChangeShapeType="1"/>
            </p:cNvSpPr>
            <p:nvPr/>
          </p:nvSpPr>
          <p:spPr bwMode="auto">
            <a:xfrm>
              <a:off x="2489" y="1628"/>
              <a:ext cx="247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30" name="Freeform 74"/>
            <p:cNvSpPr>
              <a:spLocks/>
            </p:cNvSpPr>
            <p:nvPr/>
          </p:nvSpPr>
          <p:spPr bwMode="auto">
            <a:xfrm>
              <a:off x="2110" y="1488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31" name="Freeform 75"/>
            <p:cNvSpPr>
              <a:spLocks/>
            </p:cNvSpPr>
            <p:nvPr/>
          </p:nvSpPr>
          <p:spPr bwMode="auto">
            <a:xfrm>
              <a:off x="2110" y="1488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1132" name="Group 76"/>
            <p:cNvGrpSpPr>
              <a:grpSpLocks/>
            </p:cNvGrpSpPr>
            <p:nvPr/>
          </p:nvGrpSpPr>
          <p:grpSpPr bwMode="auto">
            <a:xfrm>
              <a:off x="1152" y="864"/>
              <a:ext cx="184" cy="384"/>
              <a:chOff x="960" y="1055"/>
              <a:chExt cx="184" cy="384"/>
            </a:xfrm>
          </p:grpSpPr>
          <p:sp>
            <p:nvSpPr>
              <p:cNvPr id="301133" name="Line 77"/>
              <p:cNvSpPr>
                <a:spLocks noChangeShapeType="1"/>
              </p:cNvSpPr>
              <p:nvPr/>
            </p:nvSpPr>
            <p:spPr bwMode="auto">
              <a:xfrm rot="5400000">
                <a:off x="1009" y="1391"/>
                <a:ext cx="95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34" name="Freeform 78"/>
              <p:cNvSpPr>
                <a:spLocks/>
              </p:cNvSpPr>
              <p:nvPr/>
            </p:nvSpPr>
            <p:spPr bwMode="auto">
              <a:xfrm rot="5400000">
                <a:off x="957" y="1154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35" name="Freeform 79"/>
              <p:cNvSpPr>
                <a:spLocks/>
              </p:cNvSpPr>
              <p:nvPr/>
            </p:nvSpPr>
            <p:spPr bwMode="auto">
              <a:xfrm rot="5400000">
                <a:off x="957" y="1154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36" name="Freeform 80"/>
              <p:cNvSpPr>
                <a:spLocks/>
              </p:cNvSpPr>
              <p:nvPr/>
            </p:nvSpPr>
            <p:spPr bwMode="auto">
              <a:xfrm rot="5400000">
                <a:off x="1028" y="1345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37" name="Freeform 81"/>
              <p:cNvSpPr>
                <a:spLocks/>
              </p:cNvSpPr>
              <p:nvPr/>
            </p:nvSpPr>
            <p:spPr bwMode="auto">
              <a:xfrm rot="5400000">
                <a:off x="1028" y="1345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38" name="Line 82"/>
              <p:cNvSpPr>
                <a:spLocks noChangeShapeType="1"/>
              </p:cNvSpPr>
              <p:nvPr/>
            </p:nvSpPr>
            <p:spPr bwMode="auto">
              <a:xfrm rot="5400000">
                <a:off x="1002" y="1102"/>
                <a:ext cx="95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1139" name="Line 83"/>
            <p:cNvSpPr>
              <a:spLocks noChangeShapeType="1"/>
            </p:cNvSpPr>
            <p:nvPr/>
          </p:nvSpPr>
          <p:spPr bwMode="auto">
            <a:xfrm>
              <a:off x="1344" y="1344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0" name="Line 84"/>
            <p:cNvSpPr>
              <a:spLocks noChangeShapeType="1"/>
            </p:cNvSpPr>
            <p:nvPr/>
          </p:nvSpPr>
          <p:spPr bwMode="auto">
            <a:xfrm>
              <a:off x="624" y="1536"/>
              <a:ext cx="81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1" name="Freeform 85"/>
            <p:cNvSpPr>
              <a:spLocks/>
            </p:cNvSpPr>
            <p:nvPr/>
          </p:nvSpPr>
          <p:spPr bwMode="auto">
            <a:xfrm>
              <a:off x="1439" y="129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2" name="Freeform 86"/>
            <p:cNvSpPr>
              <a:spLocks/>
            </p:cNvSpPr>
            <p:nvPr/>
          </p:nvSpPr>
          <p:spPr bwMode="auto">
            <a:xfrm>
              <a:off x="1439" y="129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3" name="Text Box 87"/>
            <p:cNvSpPr txBox="1">
              <a:spLocks noChangeArrowheads="1"/>
            </p:cNvSpPr>
            <p:nvPr/>
          </p:nvSpPr>
          <p:spPr bwMode="auto">
            <a:xfrm>
              <a:off x="335" y="1392"/>
              <a:ext cx="2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 smtClean="0"/>
                <a:t>b</a:t>
              </a:r>
              <a:r>
                <a:rPr lang="en-US" sz="1600" b="0" baseline="-25000" dirty="0" smtClean="0"/>
                <a:t>63</a:t>
              </a:r>
              <a:endParaRPr lang="en-US" sz="1600" b="0" baseline="-25000" dirty="0"/>
            </a:p>
          </p:txBody>
        </p:sp>
        <p:sp>
          <p:nvSpPr>
            <p:cNvPr id="301144" name="Text Box 88"/>
            <p:cNvSpPr txBox="1">
              <a:spLocks noChangeArrowheads="1"/>
            </p:cNvSpPr>
            <p:nvPr/>
          </p:nvSpPr>
          <p:spPr bwMode="auto">
            <a:xfrm>
              <a:off x="336" y="720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s</a:t>
              </a:r>
            </a:p>
          </p:txBody>
        </p:sp>
        <p:sp>
          <p:nvSpPr>
            <p:cNvPr id="301145" name="Line 89"/>
            <p:cNvSpPr>
              <a:spLocks noChangeShapeType="1"/>
            </p:cNvSpPr>
            <p:nvPr/>
          </p:nvSpPr>
          <p:spPr bwMode="auto">
            <a:xfrm>
              <a:off x="1008" y="1728"/>
              <a:ext cx="43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6" name="Line 90"/>
            <p:cNvSpPr>
              <a:spLocks noChangeShapeType="1"/>
            </p:cNvSpPr>
            <p:nvPr/>
          </p:nvSpPr>
          <p:spPr bwMode="auto">
            <a:xfrm flipV="1">
              <a:off x="624" y="1920"/>
              <a:ext cx="81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7" name="Freeform 91"/>
            <p:cNvSpPr>
              <a:spLocks/>
            </p:cNvSpPr>
            <p:nvPr/>
          </p:nvSpPr>
          <p:spPr bwMode="auto">
            <a:xfrm>
              <a:off x="1439" y="168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8" name="Freeform 92"/>
            <p:cNvSpPr>
              <a:spLocks/>
            </p:cNvSpPr>
            <p:nvPr/>
          </p:nvSpPr>
          <p:spPr bwMode="auto">
            <a:xfrm>
              <a:off x="1439" y="168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9" name="Text Box 93"/>
            <p:cNvSpPr txBox="1">
              <a:spLocks noChangeArrowheads="1"/>
            </p:cNvSpPr>
            <p:nvPr/>
          </p:nvSpPr>
          <p:spPr bwMode="auto">
            <a:xfrm>
              <a:off x="335" y="1804"/>
              <a:ext cx="2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 smtClean="0"/>
                <a:t>a</a:t>
              </a:r>
              <a:r>
                <a:rPr lang="en-US" sz="1600" b="0" baseline="-25000" dirty="0" smtClean="0"/>
                <a:t>63</a:t>
              </a:r>
              <a:endParaRPr lang="en-US" sz="1600" b="0" baseline="-25000" dirty="0"/>
            </a:p>
          </p:txBody>
        </p:sp>
        <p:sp>
          <p:nvSpPr>
            <p:cNvPr id="301150" name="Line 94"/>
            <p:cNvSpPr>
              <a:spLocks noChangeShapeType="1"/>
            </p:cNvSpPr>
            <p:nvPr/>
          </p:nvSpPr>
          <p:spPr bwMode="auto">
            <a:xfrm>
              <a:off x="624" y="864"/>
              <a:ext cx="6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51" name="Freeform 95"/>
            <p:cNvSpPr>
              <a:spLocks/>
            </p:cNvSpPr>
            <p:nvPr/>
          </p:nvSpPr>
          <p:spPr bwMode="auto">
            <a:xfrm>
              <a:off x="1248" y="1248"/>
              <a:ext cx="96" cy="96"/>
            </a:xfrm>
            <a:custGeom>
              <a:avLst/>
              <a:gdLst/>
              <a:ahLst/>
              <a:cxnLst>
                <a:cxn ang="0">
                  <a:pos x="336" y="1056"/>
                </a:cxn>
                <a:cxn ang="0">
                  <a:pos x="0" y="1056"/>
                </a:cxn>
                <a:cxn ang="0">
                  <a:pos x="0" y="0"/>
                </a:cxn>
              </a:cxnLst>
              <a:rect l="0" t="0" r="r" b="b"/>
              <a:pathLst>
                <a:path w="336" h="1056">
                  <a:moveTo>
                    <a:pt x="336" y="1056"/>
                  </a:moveTo>
                  <a:lnTo>
                    <a:pt x="0" y="1056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52" name="Rectangle 96"/>
            <p:cNvSpPr>
              <a:spLocks noChangeArrowheads="1"/>
            </p:cNvSpPr>
            <p:nvPr/>
          </p:nvSpPr>
          <p:spPr bwMode="auto">
            <a:xfrm>
              <a:off x="2784" y="1536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 dirty="0" smtClean="0"/>
                <a:t>out</a:t>
              </a:r>
              <a:r>
                <a:rPr lang="en-US" sz="1600" b="0" baseline="-25000" dirty="0" smtClean="0"/>
                <a:t>63</a:t>
              </a:r>
              <a:endParaRPr lang="en-US" sz="1600" b="0" baseline="-25000" dirty="0"/>
            </a:p>
          </p:txBody>
        </p:sp>
        <p:sp>
          <p:nvSpPr>
            <p:cNvPr id="301153" name="Rectangle 97"/>
            <p:cNvSpPr>
              <a:spLocks noChangeArrowheads="1"/>
            </p:cNvSpPr>
            <p:nvPr/>
          </p:nvSpPr>
          <p:spPr bwMode="auto">
            <a:xfrm>
              <a:off x="816" y="2016"/>
              <a:ext cx="1776" cy="76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eaLnBrk="1" hangingPunct="1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01154" name="Freeform 98"/>
            <p:cNvSpPr>
              <a:spLocks/>
            </p:cNvSpPr>
            <p:nvPr/>
          </p:nvSpPr>
          <p:spPr bwMode="auto">
            <a:xfrm flipV="1">
              <a:off x="1824" y="2208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55" name="Freeform 99"/>
            <p:cNvSpPr>
              <a:spLocks/>
            </p:cNvSpPr>
            <p:nvPr/>
          </p:nvSpPr>
          <p:spPr bwMode="auto">
            <a:xfrm>
              <a:off x="1824" y="2496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56" name="Line 100"/>
            <p:cNvSpPr>
              <a:spLocks noChangeShapeType="1"/>
            </p:cNvSpPr>
            <p:nvPr/>
          </p:nvSpPr>
          <p:spPr bwMode="auto">
            <a:xfrm>
              <a:off x="2489" y="2396"/>
              <a:ext cx="247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57" name="Freeform 101"/>
            <p:cNvSpPr>
              <a:spLocks/>
            </p:cNvSpPr>
            <p:nvPr/>
          </p:nvSpPr>
          <p:spPr bwMode="auto">
            <a:xfrm>
              <a:off x="2110" y="2256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58" name="Freeform 102"/>
            <p:cNvSpPr>
              <a:spLocks/>
            </p:cNvSpPr>
            <p:nvPr/>
          </p:nvSpPr>
          <p:spPr bwMode="auto">
            <a:xfrm>
              <a:off x="2110" y="2256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59" name="Line 103"/>
            <p:cNvSpPr>
              <a:spLocks noChangeShapeType="1"/>
            </p:cNvSpPr>
            <p:nvPr/>
          </p:nvSpPr>
          <p:spPr bwMode="auto">
            <a:xfrm>
              <a:off x="1344" y="2112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0" name="Line 104"/>
            <p:cNvSpPr>
              <a:spLocks noChangeShapeType="1"/>
            </p:cNvSpPr>
            <p:nvPr/>
          </p:nvSpPr>
          <p:spPr bwMode="auto">
            <a:xfrm>
              <a:off x="624" y="2304"/>
              <a:ext cx="81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1" name="Freeform 105"/>
            <p:cNvSpPr>
              <a:spLocks/>
            </p:cNvSpPr>
            <p:nvPr/>
          </p:nvSpPr>
          <p:spPr bwMode="auto">
            <a:xfrm>
              <a:off x="1439" y="2064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2" name="Freeform 106"/>
            <p:cNvSpPr>
              <a:spLocks/>
            </p:cNvSpPr>
            <p:nvPr/>
          </p:nvSpPr>
          <p:spPr bwMode="auto">
            <a:xfrm>
              <a:off x="1439" y="2064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3" name="Text Box 107"/>
            <p:cNvSpPr txBox="1">
              <a:spLocks noChangeArrowheads="1"/>
            </p:cNvSpPr>
            <p:nvPr/>
          </p:nvSpPr>
          <p:spPr bwMode="auto">
            <a:xfrm>
              <a:off x="335" y="2160"/>
              <a:ext cx="2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 smtClean="0"/>
                <a:t>b</a:t>
              </a:r>
              <a:r>
                <a:rPr lang="en-US" sz="1600" b="0" baseline="-25000" dirty="0" smtClean="0"/>
                <a:t>62</a:t>
              </a:r>
              <a:endParaRPr lang="en-US" sz="1600" b="0" baseline="-25000" dirty="0"/>
            </a:p>
          </p:txBody>
        </p:sp>
        <p:sp>
          <p:nvSpPr>
            <p:cNvPr id="301164" name="Line 108"/>
            <p:cNvSpPr>
              <a:spLocks noChangeShapeType="1"/>
            </p:cNvSpPr>
            <p:nvPr/>
          </p:nvSpPr>
          <p:spPr bwMode="auto">
            <a:xfrm>
              <a:off x="1008" y="2496"/>
              <a:ext cx="43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5" name="Line 109"/>
            <p:cNvSpPr>
              <a:spLocks noChangeShapeType="1"/>
            </p:cNvSpPr>
            <p:nvPr/>
          </p:nvSpPr>
          <p:spPr bwMode="auto">
            <a:xfrm flipV="1">
              <a:off x="624" y="2688"/>
              <a:ext cx="81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6" name="Freeform 110"/>
            <p:cNvSpPr>
              <a:spLocks/>
            </p:cNvSpPr>
            <p:nvPr/>
          </p:nvSpPr>
          <p:spPr bwMode="auto">
            <a:xfrm>
              <a:off x="1439" y="2448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7" name="Freeform 111"/>
            <p:cNvSpPr>
              <a:spLocks/>
            </p:cNvSpPr>
            <p:nvPr/>
          </p:nvSpPr>
          <p:spPr bwMode="auto">
            <a:xfrm>
              <a:off x="1439" y="2448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8" name="Text Box 112"/>
            <p:cNvSpPr txBox="1">
              <a:spLocks noChangeArrowheads="1"/>
            </p:cNvSpPr>
            <p:nvPr/>
          </p:nvSpPr>
          <p:spPr bwMode="auto">
            <a:xfrm>
              <a:off x="335" y="2572"/>
              <a:ext cx="2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 smtClean="0"/>
                <a:t>a</a:t>
              </a:r>
              <a:r>
                <a:rPr lang="en-US" sz="1600" b="0" baseline="-25000" dirty="0" smtClean="0"/>
                <a:t>62</a:t>
              </a:r>
              <a:endParaRPr lang="en-US" sz="1600" b="0" baseline="-25000" dirty="0"/>
            </a:p>
          </p:txBody>
        </p:sp>
        <p:sp>
          <p:nvSpPr>
            <p:cNvPr id="301169" name="Freeform 113"/>
            <p:cNvSpPr>
              <a:spLocks/>
            </p:cNvSpPr>
            <p:nvPr/>
          </p:nvSpPr>
          <p:spPr bwMode="auto">
            <a:xfrm>
              <a:off x="1248" y="2016"/>
              <a:ext cx="96" cy="96"/>
            </a:xfrm>
            <a:custGeom>
              <a:avLst/>
              <a:gdLst/>
              <a:ahLst/>
              <a:cxnLst>
                <a:cxn ang="0">
                  <a:pos x="336" y="1056"/>
                </a:cxn>
                <a:cxn ang="0">
                  <a:pos x="0" y="1056"/>
                </a:cxn>
                <a:cxn ang="0">
                  <a:pos x="0" y="0"/>
                </a:cxn>
              </a:cxnLst>
              <a:rect l="0" t="0" r="r" b="b"/>
              <a:pathLst>
                <a:path w="336" h="1056">
                  <a:moveTo>
                    <a:pt x="336" y="1056"/>
                  </a:moveTo>
                  <a:lnTo>
                    <a:pt x="0" y="1056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70" name="Rectangle 114"/>
            <p:cNvSpPr>
              <a:spLocks noChangeArrowheads="1"/>
            </p:cNvSpPr>
            <p:nvPr/>
          </p:nvSpPr>
          <p:spPr bwMode="auto">
            <a:xfrm>
              <a:off x="2784" y="2304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 dirty="0" smtClean="0"/>
                <a:t>out</a:t>
              </a:r>
              <a:r>
                <a:rPr lang="en-US" sz="1600" b="0" baseline="-25000" dirty="0" smtClean="0"/>
                <a:t>62</a:t>
              </a:r>
              <a:endParaRPr lang="en-US" sz="1600" b="0" baseline="-25000" dirty="0"/>
            </a:p>
          </p:txBody>
        </p:sp>
        <p:sp>
          <p:nvSpPr>
            <p:cNvPr id="301171" name="Rectangle 115"/>
            <p:cNvSpPr>
              <a:spLocks noChangeArrowheads="1"/>
            </p:cNvSpPr>
            <p:nvPr/>
          </p:nvSpPr>
          <p:spPr bwMode="auto">
            <a:xfrm>
              <a:off x="816" y="3552"/>
              <a:ext cx="1776" cy="76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eaLnBrk="1" hangingPunct="1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01172" name="Freeform 116"/>
            <p:cNvSpPr>
              <a:spLocks/>
            </p:cNvSpPr>
            <p:nvPr/>
          </p:nvSpPr>
          <p:spPr bwMode="auto">
            <a:xfrm flipV="1">
              <a:off x="1824" y="3744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73" name="Freeform 117"/>
            <p:cNvSpPr>
              <a:spLocks/>
            </p:cNvSpPr>
            <p:nvPr/>
          </p:nvSpPr>
          <p:spPr bwMode="auto">
            <a:xfrm>
              <a:off x="1824" y="4032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74" name="Line 118"/>
            <p:cNvSpPr>
              <a:spLocks noChangeShapeType="1"/>
            </p:cNvSpPr>
            <p:nvPr/>
          </p:nvSpPr>
          <p:spPr bwMode="auto">
            <a:xfrm>
              <a:off x="2489" y="3932"/>
              <a:ext cx="247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5" name="Freeform 119"/>
            <p:cNvSpPr>
              <a:spLocks/>
            </p:cNvSpPr>
            <p:nvPr/>
          </p:nvSpPr>
          <p:spPr bwMode="auto">
            <a:xfrm>
              <a:off x="2110" y="3792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6" name="Freeform 120"/>
            <p:cNvSpPr>
              <a:spLocks/>
            </p:cNvSpPr>
            <p:nvPr/>
          </p:nvSpPr>
          <p:spPr bwMode="auto">
            <a:xfrm>
              <a:off x="2110" y="3792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7" name="Line 121"/>
            <p:cNvSpPr>
              <a:spLocks noChangeShapeType="1"/>
            </p:cNvSpPr>
            <p:nvPr/>
          </p:nvSpPr>
          <p:spPr bwMode="auto">
            <a:xfrm>
              <a:off x="1344" y="3648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8" name="Line 122"/>
            <p:cNvSpPr>
              <a:spLocks noChangeShapeType="1"/>
            </p:cNvSpPr>
            <p:nvPr/>
          </p:nvSpPr>
          <p:spPr bwMode="auto">
            <a:xfrm>
              <a:off x="624" y="3840"/>
              <a:ext cx="81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9" name="Freeform 123"/>
            <p:cNvSpPr>
              <a:spLocks/>
            </p:cNvSpPr>
            <p:nvPr/>
          </p:nvSpPr>
          <p:spPr bwMode="auto">
            <a:xfrm>
              <a:off x="1439" y="360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0" name="Freeform 124"/>
            <p:cNvSpPr>
              <a:spLocks/>
            </p:cNvSpPr>
            <p:nvPr/>
          </p:nvSpPr>
          <p:spPr bwMode="auto">
            <a:xfrm>
              <a:off x="1439" y="360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1" name="Text Box 125"/>
            <p:cNvSpPr txBox="1">
              <a:spLocks noChangeArrowheads="1"/>
            </p:cNvSpPr>
            <p:nvPr/>
          </p:nvSpPr>
          <p:spPr bwMode="auto">
            <a:xfrm>
              <a:off x="384" y="3696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  <a:r>
                <a:rPr lang="en-US" sz="1600" b="0" baseline="-25000"/>
                <a:t>0</a:t>
              </a:r>
            </a:p>
          </p:txBody>
        </p:sp>
        <p:sp>
          <p:nvSpPr>
            <p:cNvPr id="301182" name="Line 126"/>
            <p:cNvSpPr>
              <a:spLocks noChangeShapeType="1"/>
            </p:cNvSpPr>
            <p:nvPr/>
          </p:nvSpPr>
          <p:spPr bwMode="auto">
            <a:xfrm>
              <a:off x="1344" y="4032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3" name="Line 127"/>
            <p:cNvSpPr>
              <a:spLocks noChangeShapeType="1"/>
            </p:cNvSpPr>
            <p:nvPr/>
          </p:nvSpPr>
          <p:spPr bwMode="auto">
            <a:xfrm flipV="1">
              <a:off x="624" y="4224"/>
              <a:ext cx="81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4" name="Freeform 128"/>
            <p:cNvSpPr>
              <a:spLocks/>
            </p:cNvSpPr>
            <p:nvPr/>
          </p:nvSpPr>
          <p:spPr bwMode="auto">
            <a:xfrm>
              <a:off x="1439" y="3984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5" name="Freeform 129"/>
            <p:cNvSpPr>
              <a:spLocks/>
            </p:cNvSpPr>
            <p:nvPr/>
          </p:nvSpPr>
          <p:spPr bwMode="auto">
            <a:xfrm>
              <a:off x="1439" y="3984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6" name="Text Box 130"/>
            <p:cNvSpPr txBox="1">
              <a:spLocks noChangeArrowheads="1"/>
            </p:cNvSpPr>
            <p:nvPr/>
          </p:nvSpPr>
          <p:spPr bwMode="auto">
            <a:xfrm>
              <a:off x="384" y="4108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  <a:r>
                <a:rPr lang="en-US" sz="1600" b="0" baseline="-25000"/>
                <a:t>0</a:t>
              </a:r>
            </a:p>
          </p:txBody>
        </p:sp>
        <p:sp>
          <p:nvSpPr>
            <p:cNvPr id="301187" name="Freeform 131"/>
            <p:cNvSpPr>
              <a:spLocks/>
            </p:cNvSpPr>
            <p:nvPr/>
          </p:nvSpPr>
          <p:spPr bwMode="auto">
            <a:xfrm>
              <a:off x="1248" y="1344"/>
              <a:ext cx="144" cy="2304"/>
            </a:xfrm>
            <a:custGeom>
              <a:avLst/>
              <a:gdLst/>
              <a:ahLst/>
              <a:cxnLst>
                <a:cxn ang="0">
                  <a:pos x="336" y="1056"/>
                </a:cxn>
                <a:cxn ang="0">
                  <a:pos x="0" y="1056"/>
                </a:cxn>
                <a:cxn ang="0">
                  <a:pos x="0" y="0"/>
                </a:cxn>
              </a:cxnLst>
              <a:rect l="0" t="0" r="r" b="b"/>
              <a:pathLst>
                <a:path w="336" h="1056">
                  <a:moveTo>
                    <a:pt x="336" y="1056"/>
                  </a:moveTo>
                  <a:lnTo>
                    <a:pt x="0" y="1056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88" name="Rectangle 132"/>
            <p:cNvSpPr>
              <a:spLocks noChangeArrowheads="1"/>
            </p:cNvSpPr>
            <p:nvPr/>
          </p:nvSpPr>
          <p:spPr bwMode="auto">
            <a:xfrm>
              <a:off x="2784" y="3840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out</a:t>
              </a:r>
              <a:r>
                <a:rPr lang="en-US" sz="1600" b="0" baseline="-25000"/>
                <a:t>0</a:t>
              </a:r>
            </a:p>
          </p:txBody>
        </p:sp>
        <p:sp>
          <p:nvSpPr>
            <p:cNvPr id="301189" name="Freeform 133"/>
            <p:cNvSpPr>
              <a:spLocks/>
            </p:cNvSpPr>
            <p:nvPr/>
          </p:nvSpPr>
          <p:spPr bwMode="auto">
            <a:xfrm>
              <a:off x="1008" y="864"/>
              <a:ext cx="336" cy="3168"/>
            </a:xfrm>
            <a:custGeom>
              <a:avLst/>
              <a:gdLst/>
              <a:ahLst/>
              <a:cxnLst>
                <a:cxn ang="0">
                  <a:pos x="336" y="1056"/>
                </a:cxn>
                <a:cxn ang="0">
                  <a:pos x="0" y="1056"/>
                </a:cxn>
                <a:cxn ang="0">
                  <a:pos x="0" y="0"/>
                </a:cxn>
              </a:cxnLst>
              <a:rect l="0" t="0" r="r" b="b"/>
              <a:pathLst>
                <a:path w="336" h="1056">
                  <a:moveTo>
                    <a:pt x="336" y="1056"/>
                  </a:moveTo>
                  <a:lnTo>
                    <a:pt x="0" y="1056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1190" name="Group 134"/>
            <p:cNvGrpSpPr>
              <a:grpSpLocks/>
            </p:cNvGrpSpPr>
            <p:nvPr/>
          </p:nvGrpSpPr>
          <p:grpSpPr bwMode="auto">
            <a:xfrm>
              <a:off x="1200" y="1296"/>
              <a:ext cx="96" cy="96"/>
              <a:chOff x="240" y="4176"/>
              <a:chExt cx="192" cy="192"/>
            </a:xfrm>
          </p:grpSpPr>
          <p:sp>
            <p:nvSpPr>
              <p:cNvPr id="301191" name="Oval 135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192" name="Rectangle 136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1193" name="Group 137"/>
            <p:cNvGrpSpPr>
              <a:grpSpLocks/>
            </p:cNvGrpSpPr>
            <p:nvPr/>
          </p:nvGrpSpPr>
          <p:grpSpPr bwMode="auto">
            <a:xfrm>
              <a:off x="1200" y="2064"/>
              <a:ext cx="96" cy="96"/>
              <a:chOff x="240" y="4176"/>
              <a:chExt cx="192" cy="192"/>
            </a:xfrm>
          </p:grpSpPr>
          <p:sp>
            <p:nvSpPr>
              <p:cNvPr id="301194" name="Oval 138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195" name="Rectangle 139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1196" name="Group 140"/>
            <p:cNvGrpSpPr>
              <a:grpSpLocks/>
            </p:cNvGrpSpPr>
            <p:nvPr/>
          </p:nvGrpSpPr>
          <p:grpSpPr bwMode="auto">
            <a:xfrm>
              <a:off x="960" y="1680"/>
              <a:ext cx="96" cy="96"/>
              <a:chOff x="240" y="4176"/>
              <a:chExt cx="192" cy="192"/>
            </a:xfrm>
          </p:grpSpPr>
          <p:sp>
            <p:nvSpPr>
              <p:cNvPr id="301197" name="Oval 14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198" name="Rectangle 14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1199" name="Group 143"/>
            <p:cNvGrpSpPr>
              <a:grpSpLocks/>
            </p:cNvGrpSpPr>
            <p:nvPr/>
          </p:nvGrpSpPr>
          <p:grpSpPr bwMode="auto">
            <a:xfrm>
              <a:off x="960" y="2448"/>
              <a:ext cx="96" cy="96"/>
              <a:chOff x="240" y="4176"/>
              <a:chExt cx="192" cy="192"/>
            </a:xfrm>
          </p:grpSpPr>
          <p:sp>
            <p:nvSpPr>
              <p:cNvPr id="301200" name="Oval 14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201" name="Rectangle 14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1202" name="Group 146"/>
            <p:cNvGrpSpPr>
              <a:grpSpLocks/>
            </p:cNvGrpSpPr>
            <p:nvPr/>
          </p:nvGrpSpPr>
          <p:grpSpPr bwMode="auto">
            <a:xfrm>
              <a:off x="1584" y="2976"/>
              <a:ext cx="96" cy="384"/>
              <a:chOff x="1584" y="2544"/>
              <a:chExt cx="96" cy="384"/>
            </a:xfrm>
          </p:grpSpPr>
          <p:grpSp>
            <p:nvGrpSpPr>
              <p:cNvPr id="301203" name="Group 147"/>
              <p:cNvGrpSpPr>
                <a:grpSpLocks/>
              </p:cNvGrpSpPr>
              <p:nvPr/>
            </p:nvGrpSpPr>
            <p:grpSpPr bwMode="auto">
              <a:xfrm>
                <a:off x="1584" y="2544"/>
                <a:ext cx="96" cy="96"/>
                <a:chOff x="240" y="4176"/>
                <a:chExt cx="192" cy="192"/>
              </a:xfrm>
            </p:grpSpPr>
            <p:sp>
              <p:nvSpPr>
                <p:cNvPr id="301204" name="Oval 148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1205" name="Rectangle 149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1206" name="Group 150"/>
              <p:cNvGrpSpPr>
                <a:grpSpLocks/>
              </p:cNvGrpSpPr>
              <p:nvPr/>
            </p:nvGrpSpPr>
            <p:grpSpPr bwMode="auto">
              <a:xfrm>
                <a:off x="1584" y="2688"/>
                <a:ext cx="96" cy="96"/>
                <a:chOff x="240" y="4176"/>
                <a:chExt cx="192" cy="192"/>
              </a:xfrm>
            </p:grpSpPr>
            <p:sp>
              <p:nvSpPr>
                <p:cNvPr id="301207" name="Oval 151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1208" name="Rectangle 152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1209" name="Group 153"/>
              <p:cNvGrpSpPr>
                <a:grpSpLocks/>
              </p:cNvGrpSpPr>
              <p:nvPr/>
            </p:nvGrpSpPr>
            <p:grpSpPr bwMode="auto">
              <a:xfrm>
                <a:off x="1584" y="2832"/>
                <a:ext cx="96" cy="96"/>
                <a:chOff x="240" y="4176"/>
                <a:chExt cx="192" cy="192"/>
              </a:xfrm>
            </p:grpSpPr>
            <p:sp>
              <p:nvSpPr>
                <p:cNvPr id="301210" name="Oval 154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1211" name="Rectangle 155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1212" name="Group 156"/>
            <p:cNvGrpSpPr>
              <a:grpSpLocks/>
            </p:cNvGrpSpPr>
            <p:nvPr/>
          </p:nvGrpSpPr>
          <p:grpSpPr bwMode="auto">
            <a:xfrm>
              <a:off x="960" y="816"/>
              <a:ext cx="96" cy="96"/>
              <a:chOff x="240" y="4176"/>
              <a:chExt cx="192" cy="192"/>
            </a:xfrm>
          </p:grpSpPr>
          <p:sp>
            <p:nvSpPr>
              <p:cNvPr id="301213" name="Oval 15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214" name="Rectangle 15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01221" name="Rectangle 165"/>
          <p:cNvSpPr>
            <a:spLocks noChangeArrowheads="1"/>
          </p:cNvSpPr>
          <p:nvPr/>
        </p:nvSpPr>
        <p:spPr bwMode="auto">
          <a:xfrm>
            <a:off x="5715000" y="2892425"/>
            <a:ext cx="16859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int Out = [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s : A;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1 : B;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];</a:t>
            </a:r>
          </a:p>
        </p:txBody>
      </p:sp>
      <p:grpSp>
        <p:nvGrpSpPr>
          <p:cNvPr id="301226" name="Group 170"/>
          <p:cNvGrpSpPr>
            <a:grpSpLocks/>
          </p:cNvGrpSpPr>
          <p:nvPr/>
        </p:nvGrpSpPr>
        <p:grpSpPr bwMode="auto">
          <a:xfrm>
            <a:off x="5486400" y="1084263"/>
            <a:ext cx="2189163" cy="1257300"/>
            <a:chOff x="3504" y="2064"/>
            <a:chExt cx="1379" cy="792"/>
          </a:xfrm>
        </p:grpSpPr>
        <p:sp>
          <p:nvSpPr>
            <p:cNvPr id="301222" name="Rectangle 166"/>
            <p:cNvSpPr>
              <a:spLocks noChangeArrowheads="1"/>
            </p:cNvSpPr>
            <p:nvPr/>
          </p:nvSpPr>
          <p:spPr bwMode="auto">
            <a:xfrm>
              <a:off x="3504" y="2064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s</a:t>
              </a:r>
            </a:p>
          </p:txBody>
        </p:sp>
        <p:sp>
          <p:nvSpPr>
            <p:cNvPr id="301215" name="Line 159"/>
            <p:cNvSpPr>
              <a:spLocks noChangeShapeType="1"/>
            </p:cNvSpPr>
            <p:nvPr/>
          </p:nvSpPr>
          <p:spPr bwMode="auto">
            <a:xfrm>
              <a:off x="3696" y="2496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16" name="Line 160"/>
            <p:cNvSpPr>
              <a:spLocks noChangeShapeType="1"/>
            </p:cNvSpPr>
            <p:nvPr/>
          </p:nvSpPr>
          <p:spPr bwMode="auto">
            <a:xfrm>
              <a:off x="3696" y="2736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17" name="Rectangle 161"/>
            <p:cNvSpPr>
              <a:spLocks noChangeArrowheads="1"/>
            </p:cNvSpPr>
            <p:nvPr/>
          </p:nvSpPr>
          <p:spPr bwMode="auto">
            <a:xfrm>
              <a:off x="3504" y="238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</a:p>
          </p:txBody>
        </p:sp>
        <p:sp>
          <p:nvSpPr>
            <p:cNvPr id="301218" name="Rectangle 162"/>
            <p:cNvSpPr>
              <a:spLocks noChangeArrowheads="1"/>
            </p:cNvSpPr>
            <p:nvPr/>
          </p:nvSpPr>
          <p:spPr bwMode="auto">
            <a:xfrm>
              <a:off x="3504" y="26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</a:p>
          </p:txBody>
        </p:sp>
        <p:sp>
          <p:nvSpPr>
            <p:cNvPr id="301219" name="Line 163"/>
            <p:cNvSpPr>
              <a:spLocks noChangeShapeType="1"/>
            </p:cNvSpPr>
            <p:nvPr/>
          </p:nvSpPr>
          <p:spPr bwMode="auto">
            <a:xfrm>
              <a:off x="4320" y="2592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20" name="Rectangle 164"/>
            <p:cNvSpPr>
              <a:spLocks noChangeArrowheads="1"/>
            </p:cNvSpPr>
            <p:nvPr/>
          </p:nvSpPr>
          <p:spPr bwMode="auto">
            <a:xfrm>
              <a:off x="4560" y="2486"/>
              <a:ext cx="32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Out</a:t>
              </a:r>
            </a:p>
          </p:txBody>
        </p:sp>
        <p:sp>
          <p:nvSpPr>
            <p:cNvPr id="301223" name="Freeform 167"/>
            <p:cNvSpPr>
              <a:spLocks/>
            </p:cNvSpPr>
            <p:nvPr/>
          </p:nvSpPr>
          <p:spPr bwMode="auto">
            <a:xfrm>
              <a:off x="3696" y="2208"/>
              <a:ext cx="432" cy="144"/>
            </a:xfrm>
            <a:custGeom>
              <a:avLst/>
              <a:gdLst/>
              <a:ahLst/>
              <a:cxnLst>
                <a:cxn ang="0">
                  <a:pos x="432" y="144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144">
                  <a:moveTo>
                    <a:pt x="432" y="144"/>
                  </a:moveTo>
                  <a:lnTo>
                    <a:pt x="432" y="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224" name="AutoShape 168"/>
            <p:cNvSpPr>
              <a:spLocks noChangeArrowheads="1"/>
            </p:cNvSpPr>
            <p:nvPr/>
          </p:nvSpPr>
          <p:spPr bwMode="auto">
            <a:xfrm>
              <a:off x="3936" y="2328"/>
              <a:ext cx="423" cy="52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MUX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16685</TotalTime>
  <Pages>8</Pages>
  <Words>1482</Words>
  <Application>Microsoft Macintosh PowerPoint</Application>
  <PresentationFormat>Custom</PresentationFormat>
  <Paragraphs>562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fujitsu-99-02</vt:lpstr>
      <vt:lpstr>Chart</vt:lpstr>
      <vt:lpstr>PowerPoint Presentation</vt:lpstr>
      <vt:lpstr>Overview of Logic Design</vt:lpstr>
      <vt:lpstr>Digital Signals</vt:lpstr>
      <vt:lpstr>Computing with Logic Gates</vt:lpstr>
      <vt:lpstr>Combinational Circuits</vt:lpstr>
      <vt:lpstr>Bit Equality</vt:lpstr>
      <vt:lpstr>Word Equality</vt:lpstr>
      <vt:lpstr>Bit-Level Multiplexor</vt:lpstr>
      <vt:lpstr>Word Multiplexor</vt:lpstr>
      <vt:lpstr>HCL Word-Level Examples</vt:lpstr>
      <vt:lpstr>Arithmetic Logic Unit</vt:lpstr>
      <vt:lpstr>Storing 1 Bit</vt:lpstr>
      <vt:lpstr>Storing 1 Bit (cont.)</vt:lpstr>
      <vt:lpstr>Physical Analogy</vt:lpstr>
      <vt:lpstr>Storing and Accessing 1 Bit</vt:lpstr>
      <vt:lpstr>1-Bit Latch</vt:lpstr>
      <vt:lpstr>Transparent 1-Bit Latch</vt:lpstr>
      <vt:lpstr>Edge-Triggered Latch</vt:lpstr>
      <vt:lpstr>Registers</vt:lpstr>
      <vt:lpstr>Register Operation</vt:lpstr>
      <vt:lpstr>State Machine Example</vt:lpstr>
      <vt:lpstr>Random-Access Memory</vt:lpstr>
      <vt:lpstr>Register File Timing</vt:lpstr>
      <vt:lpstr>Hardware Control Language</vt:lpstr>
      <vt:lpstr>HCL Operations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Randal Bryant</cp:lastModifiedBy>
  <cp:revision>69</cp:revision>
  <cp:lastPrinted>1999-02-26T14:55:35Z</cp:lastPrinted>
  <dcterms:created xsi:type="dcterms:W3CDTF">1998-03-03T17:17:57Z</dcterms:created>
  <dcterms:modified xsi:type="dcterms:W3CDTF">2015-08-11T15:14:01Z</dcterms:modified>
</cp:coreProperties>
</file>