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256" r:id="rId2"/>
    <p:sldId id="315" r:id="rId3"/>
    <p:sldId id="317" r:id="rId4"/>
    <p:sldId id="318" r:id="rId5"/>
    <p:sldId id="319" r:id="rId6"/>
    <p:sldId id="258" r:id="rId7"/>
    <p:sldId id="259" r:id="rId8"/>
    <p:sldId id="260" r:id="rId9"/>
    <p:sldId id="261" r:id="rId10"/>
    <p:sldId id="262" r:id="rId11"/>
    <p:sldId id="264" r:id="rId12"/>
    <p:sldId id="270" r:id="rId13"/>
    <p:sldId id="263" r:id="rId14"/>
    <p:sldId id="271" r:id="rId15"/>
    <p:sldId id="265" r:id="rId16"/>
    <p:sldId id="272" r:id="rId17"/>
    <p:sldId id="266" r:id="rId18"/>
    <p:sldId id="320" r:id="rId19"/>
    <p:sldId id="321" r:id="rId20"/>
    <p:sldId id="273" r:id="rId21"/>
    <p:sldId id="267" r:id="rId22"/>
    <p:sldId id="274" r:id="rId23"/>
    <p:sldId id="268" r:id="rId24"/>
    <p:sldId id="275" r:id="rId25"/>
    <p:sldId id="269" r:id="rId26"/>
    <p:sldId id="276" r:id="rId27"/>
    <p:sldId id="277" r:id="rId28"/>
    <p:sldId id="278" r:id="rId29"/>
    <p:sldId id="279" r:id="rId30"/>
    <p:sldId id="280" r:id="rId31"/>
    <p:sldId id="281" r:id="rId32"/>
    <p:sldId id="295" r:id="rId33"/>
    <p:sldId id="312" r:id="rId34"/>
    <p:sldId id="282" r:id="rId35"/>
    <p:sldId id="302" r:id="rId36"/>
    <p:sldId id="304" r:id="rId37"/>
    <p:sldId id="284" r:id="rId38"/>
    <p:sldId id="305" r:id="rId39"/>
    <p:sldId id="307" r:id="rId40"/>
    <p:sldId id="286" r:id="rId41"/>
    <p:sldId id="314" r:id="rId42"/>
    <p:sldId id="308" r:id="rId43"/>
    <p:sldId id="309" r:id="rId44"/>
    <p:sldId id="288" r:id="rId45"/>
    <p:sldId id="306" r:id="rId46"/>
    <p:sldId id="289" r:id="rId47"/>
    <p:sldId id="290" r:id="rId48"/>
    <p:sldId id="291" r:id="rId49"/>
    <p:sldId id="292" r:id="rId50"/>
    <p:sldId id="293" r:id="rId51"/>
    <p:sldId id="294" r:id="rId52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5" autoAdjust="0"/>
    <p:restoredTop sz="96700" autoAdjust="0"/>
  </p:normalViewPr>
  <p:slideViewPr>
    <p:cSldViewPr showGuides="1">
      <p:cViewPr>
        <p:scale>
          <a:sx n="161" d="100"/>
          <a:sy n="161" d="100"/>
        </p:scale>
        <p:origin x="208" y="-128"/>
      </p:cViewPr>
      <p:guideLst>
        <p:guide orient="horz" pos="16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6092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58C011B-412C-41B4-A393-308DD6F72051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044144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43303E6-FF98-4FC2-AF70-F276853EB0A5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CS:APP3e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6473" cy="2487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CS:APP3e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46250" y="755650"/>
            <a:ext cx="5756275" cy="2914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Sequential</a:t>
            </a: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Stages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/>
              <a:t>Fetch</a:t>
            </a:r>
          </a:p>
          <a:p>
            <a:pPr lvl="1"/>
            <a:r>
              <a:rPr lang="en-US" sz="1800"/>
              <a:t>Read instruction from instruction memory</a:t>
            </a:r>
          </a:p>
          <a:p>
            <a:r>
              <a:rPr lang="en-US" sz="2000"/>
              <a:t>Decode</a:t>
            </a:r>
          </a:p>
          <a:p>
            <a:pPr lvl="1"/>
            <a:r>
              <a:rPr lang="en-US" sz="1800"/>
              <a:t>Read program registers</a:t>
            </a:r>
          </a:p>
          <a:p>
            <a:r>
              <a:rPr lang="en-US" sz="2000"/>
              <a:t>Execute</a:t>
            </a:r>
          </a:p>
          <a:p>
            <a:pPr lvl="1"/>
            <a:r>
              <a:rPr lang="en-US" sz="1800"/>
              <a:t>Compute value or address</a:t>
            </a:r>
          </a:p>
          <a:p>
            <a:r>
              <a:rPr lang="en-US" sz="2000"/>
              <a:t>Memory</a:t>
            </a:r>
          </a:p>
          <a:p>
            <a:pPr lvl="1"/>
            <a:r>
              <a:rPr lang="en-US" sz="1800"/>
              <a:t>Read or write data</a:t>
            </a:r>
          </a:p>
          <a:p>
            <a:r>
              <a:rPr lang="en-US" sz="2000"/>
              <a:t>Write Back</a:t>
            </a:r>
          </a:p>
          <a:p>
            <a:pPr lvl="1"/>
            <a:r>
              <a:rPr lang="en-US" sz="1800"/>
              <a:t>Write program registers</a:t>
            </a:r>
          </a:p>
          <a:p>
            <a:r>
              <a:rPr lang="en-US" sz="2000"/>
              <a:t>PC</a:t>
            </a:r>
          </a:p>
          <a:p>
            <a:pPr lvl="1"/>
            <a:r>
              <a:rPr lang="en-US" sz="1800"/>
              <a:t>Update program counter</a:t>
            </a:r>
          </a:p>
        </p:txBody>
      </p:sp>
      <p:sp>
        <p:nvSpPr>
          <p:cNvPr id="330757" name="Freeform 5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8" name="Freeform 6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4" name="Rectangle 12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67" name="Rectangle 15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68" name="Rectangle 16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9" name="Rectangle 17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0" name="Rectangle 18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71" name="Rectangle 19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72" name="Rectangle 20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3" name="Rectangle 21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4" name="Rectangle 22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5" name="Rectangle 23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6" name="Rectangle 24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30777" name="Group 25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30778" name="Freeform 26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79" name="Freeform 27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80" name="Rectangle 28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30781" name="Rectangle 29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2" name="Rectangle 30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83" name="Rectangle 31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4" name="Rectangle 32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5" name="Rectangle 33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6" name="Rectangle 34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30787" name="Group 35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30788" name="Line 36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89" name="Freeform 37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1" name="Rectangle 39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30792" name="Rectangle 40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3" name="Rectangle 41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30794" name="Rectangle 42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5" name="Rectangle 43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30796" name="Rectangle 44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7" name="Rectangle 45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30798" name="Rectangle 46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9" name="Rectangle 47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30800" name="Rectangle 48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01" name="Rectangle 49"/>
          <p:cNvSpPr>
            <a:spLocks noChangeArrowheads="1"/>
          </p:cNvSpPr>
          <p:nvPr/>
        </p:nvSpPr>
        <p:spPr bwMode="auto">
          <a:xfrm>
            <a:off x="5638800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30802" name="Rectangle 50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30803" name="Rectangle 51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30804" name="Rectangle 52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30805" name="Rectangle 53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06" name="Rectangle 54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30807" name="Rectangle 55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30808" name="Rectangle 56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09" name="Rectangle 57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0" name="Rectangle 58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1" name="Rectangle 59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2" name="Rectangle 60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13" name="Rectangle 61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4" name="Rectangle 62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5" name="Rectangle 63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16" name="Rectangle 64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7" name="Rectangle 65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18" name="Rectangle 66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9" name="Rectangle 67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20" name="Rectangle 68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1" name="Rectangle 69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22" name="Rectangle 70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3" name="Rectangle 71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4" name="Rectangle 72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5" name="Rectangle 73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6" name="Rectangle 74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7" name="Rectangle 75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8" name="Rectangle 76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9" name="Rectangle 77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30" name="Rectangle 78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1" name="Rectangle 79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32" name="Rectangle 80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3" name="Rectangle 81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34" name="Rectangle 82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5" name="Rectangle 83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36" name="Rectangle 84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7" name="Rectangle 85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30838" name="Group 86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30839" name="Freeform 87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0" name="Freeform 88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1" name="Freeform 89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2" name="Freeform 90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3" name="Freeform 91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4" name="Freeform 92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5" name="Freeform 93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6" name="Freeform 94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7" name="Freeform 95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8" name="Freeform 96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9" name="Freeform 97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0" name="Freeform 98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1" name="Freeform 99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2" name="Freeform 100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3" name="Freeform 101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4" name="Freeform 102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855" name="Rectangle 103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6" name="Rectangle 104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7" name="Freeform 105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8" name="Rectangle 106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9" name="Rectangle 107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30860" name="Rectangle 108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1" name="Freeform 109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2" name="Rectangle 110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3" name="Rectangle 111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30864" name="Rectangle 112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5" name="Rectangle 113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30866" name="Rectangle 114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30867" name="Rectangle 115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8" name="Rectangle 116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30869" name="Rectangle 117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0" name="Rectangle 118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1" name="Freeform 119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2" name="Rectangle 120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3" name="Rectangle 121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30874" name="Rectangle 122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75" name="Rectangle 123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30876" name="Rectangle 124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7" name="Rectangle 125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8" name="Freeform 126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9" name="Rectangle 127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0" name="Rectangle 128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30881" name="Rectangle 129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82" name="Rectangle 130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30883" name="Rectangle 131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4" name="Rectangle 132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30885" name="Rectangle 133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6" name="Rectangle 134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7" name="Freeform 135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8" name="Rectangle 136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9" name="Rectangle 137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890" name="Rectangle 138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1" name="Freeform 139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2" name="Rectangle 140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3" name="Rectangle 141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4" name="Rectangle 142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5" name="Rectangle 143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6" name="Freeform 144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7" name="Rectangle 145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8" name="Rectangle 146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9" name="Freeform 147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0" name="Rectangle 148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1" name="Rectangle 149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30902" name="Rectangle 150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30903" name="Rectangle 151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4" name="Rectangle 152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5" name="Freeform 153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6" name="Rectangle 154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7" name="Rectangle 155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08" name="Rectangle 156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9" name="Freeform 157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0" name="Freeform 158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1" name="Freeform 159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2" name="Freeform 160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3" name="Freeform 161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4" name="Freeform 162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5" name="Freeform 163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6" name="Freeform 164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7" name="Rectangle 165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8" name="Rectangle 166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9" name="Rectangle 167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0" name="Rectangle 168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1" name="Rectangle 169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30922" name="Rectangle 170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3" name="Rectangle 171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924" name="Rectangle 172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925" name="Rectangle 173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26" name="Rectangle 174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7" name="Freeform 175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8" name="Freeform 176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9" name="Rectangle 177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30" name="Rectangle 178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Decoding</a:t>
            </a:r>
          </a:p>
        </p:txBody>
      </p:sp>
      <p:sp>
        <p:nvSpPr>
          <p:cNvPr id="334021" name="Rectangle 197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8294687" cy="1860550"/>
          </a:xfrm>
        </p:spPr>
        <p:txBody>
          <a:bodyPr/>
          <a:lstStyle/>
          <a:p>
            <a:pPr>
              <a:tabLst>
                <a:tab pos="3829050" algn="l"/>
              </a:tabLst>
            </a:pPr>
            <a:r>
              <a:rPr lang="en-US"/>
              <a:t>Instruction Format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Instruction byte	icode:ifun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register byte	rA:rB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constant word	valC</a:t>
            </a:r>
          </a:p>
        </p:txBody>
      </p:sp>
      <p:grpSp>
        <p:nvGrpSpPr>
          <p:cNvPr id="333904" name="Group 80"/>
          <p:cNvGrpSpPr>
            <a:grpSpLocks/>
          </p:cNvGrpSpPr>
          <p:nvPr/>
        </p:nvGrpSpPr>
        <p:grpSpPr bwMode="auto">
          <a:xfrm>
            <a:off x="2508250" y="1998663"/>
            <a:ext cx="609600" cy="280987"/>
            <a:chOff x="1536" y="2208"/>
            <a:chExt cx="384" cy="192"/>
          </a:xfrm>
        </p:grpSpPr>
        <p:sp>
          <p:nvSpPr>
            <p:cNvPr id="333905" name="Rectangle 81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33906" name="Rectangle 82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33907" name="Rectangle 83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333908" name="Group 84"/>
          <p:cNvGrpSpPr>
            <a:grpSpLocks/>
          </p:cNvGrpSpPr>
          <p:nvPr/>
        </p:nvGrpSpPr>
        <p:grpSpPr bwMode="auto">
          <a:xfrm>
            <a:off x="3117850" y="1998663"/>
            <a:ext cx="609600" cy="280987"/>
            <a:chOff x="1920" y="2208"/>
            <a:chExt cx="384" cy="192"/>
          </a:xfrm>
        </p:grpSpPr>
        <p:sp>
          <p:nvSpPr>
            <p:cNvPr id="333909" name="Rectangle 85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33910" name="Rectangle 86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33911" name="Rectangle 87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33912" name="Rectangle 88"/>
          <p:cNvSpPr>
            <a:spLocks noChangeArrowheads="1"/>
          </p:cNvSpPr>
          <p:nvPr/>
        </p:nvSpPr>
        <p:spPr bwMode="auto">
          <a:xfrm>
            <a:off x="3727450" y="1998663"/>
            <a:ext cx="4864100" cy="280987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34004" name="Text Box 180"/>
          <p:cNvSpPr txBox="1">
            <a:spLocks noChangeArrowheads="1"/>
          </p:cNvSpPr>
          <p:nvPr/>
        </p:nvSpPr>
        <p:spPr bwMode="auto">
          <a:xfrm>
            <a:off x="984250" y="28368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icode</a:t>
            </a:r>
          </a:p>
        </p:txBody>
      </p:sp>
      <p:sp>
        <p:nvSpPr>
          <p:cNvPr id="334006" name="Text Box 182"/>
          <p:cNvSpPr txBox="1">
            <a:spLocks noChangeArrowheads="1"/>
          </p:cNvSpPr>
          <p:nvPr/>
        </p:nvSpPr>
        <p:spPr bwMode="auto">
          <a:xfrm>
            <a:off x="984250" y="31416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ifun</a:t>
            </a:r>
          </a:p>
        </p:txBody>
      </p:sp>
      <p:sp>
        <p:nvSpPr>
          <p:cNvPr id="334007" name="Text Box 183"/>
          <p:cNvSpPr txBox="1">
            <a:spLocks noChangeArrowheads="1"/>
          </p:cNvSpPr>
          <p:nvPr/>
        </p:nvSpPr>
        <p:spPr bwMode="auto">
          <a:xfrm>
            <a:off x="984250" y="34464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rA</a:t>
            </a:r>
          </a:p>
        </p:txBody>
      </p:sp>
      <p:sp>
        <p:nvSpPr>
          <p:cNvPr id="334008" name="Text Box 184"/>
          <p:cNvSpPr txBox="1">
            <a:spLocks noChangeArrowheads="1"/>
          </p:cNvSpPr>
          <p:nvPr/>
        </p:nvSpPr>
        <p:spPr bwMode="auto">
          <a:xfrm>
            <a:off x="984250" y="37512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rB</a:t>
            </a:r>
          </a:p>
        </p:txBody>
      </p:sp>
      <p:sp>
        <p:nvSpPr>
          <p:cNvPr id="334009" name="Text Box 185"/>
          <p:cNvSpPr txBox="1">
            <a:spLocks noChangeArrowheads="1"/>
          </p:cNvSpPr>
          <p:nvPr/>
        </p:nvSpPr>
        <p:spPr bwMode="auto">
          <a:xfrm>
            <a:off x="984250" y="40560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valC</a:t>
            </a:r>
          </a:p>
        </p:txBody>
      </p:sp>
      <p:sp>
        <p:nvSpPr>
          <p:cNvPr id="334010" name="Freeform 186"/>
          <p:cNvSpPr>
            <a:spLocks/>
          </p:cNvSpPr>
          <p:nvPr/>
        </p:nvSpPr>
        <p:spPr bwMode="auto">
          <a:xfrm>
            <a:off x="1974850" y="2303463"/>
            <a:ext cx="6858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144" y="432"/>
              </a:cxn>
              <a:cxn ang="0">
                <a:pos x="432" y="0"/>
              </a:cxn>
            </a:cxnLst>
            <a:rect l="0" t="0" r="r" b="b"/>
            <a:pathLst>
              <a:path w="432" h="432">
                <a:moveTo>
                  <a:pt x="0" y="432"/>
                </a:moveTo>
                <a:lnTo>
                  <a:pt x="144" y="432"/>
                </a:lnTo>
                <a:lnTo>
                  <a:pt x="432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1" name="Freeform 187"/>
          <p:cNvSpPr>
            <a:spLocks/>
          </p:cNvSpPr>
          <p:nvPr/>
        </p:nvSpPr>
        <p:spPr bwMode="auto">
          <a:xfrm>
            <a:off x="1974850" y="2303463"/>
            <a:ext cx="990600" cy="990600"/>
          </a:xfrm>
          <a:custGeom>
            <a:avLst/>
            <a:gdLst/>
            <a:ahLst/>
            <a:cxnLst>
              <a:cxn ang="0">
                <a:pos x="0" y="624"/>
              </a:cxn>
              <a:cxn ang="0">
                <a:pos x="192" y="624"/>
              </a:cxn>
              <a:cxn ang="0">
                <a:pos x="624" y="0"/>
              </a:cxn>
            </a:cxnLst>
            <a:rect l="0" t="0" r="r" b="b"/>
            <a:pathLst>
              <a:path w="624" h="624">
                <a:moveTo>
                  <a:pt x="0" y="624"/>
                </a:moveTo>
                <a:lnTo>
                  <a:pt x="192" y="624"/>
                </a:lnTo>
                <a:lnTo>
                  <a:pt x="624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2" name="Freeform 188"/>
          <p:cNvSpPr>
            <a:spLocks/>
          </p:cNvSpPr>
          <p:nvPr/>
        </p:nvSpPr>
        <p:spPr bwMode="auto">
          <a:xfrm>
            <a:off x="1974850" y="2303463"/>
            <a:ext cx="1295400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240" y="816"/>
              </a:cxn>
              <a:cxn ang="0">
                <a:pos x="816" y="0"/>
              </a:cxn>
            </a:cxnLst>
            <a:rect l="0" t="0" r="r" b="b"/>
            <a:pathLst>
              <a:path w="816" h="816">
                <a:moveTo>
                  <a:pt x="0" y="816"/>
                </a:moveTo>
                <a:lnTo>
                  <a:pt x="240" y="816"/>
                </a:lnTo>
                <a:lnTo>
                  <a:pt x="816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3" name="Freeform 189"/>
          <p:cNvSpPr>
            <a:spLocks/>
          </p:cNvSpPr>
          <p:nvPr/>
        </p:nvSpPr>
        <p:spPr bwMode="auto">
          <a:xfrm>
            <a:off x="1974850" y="2303463"/>
            <a:ext cx="1600200" cy="16002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336" y="1008"/>
              </a:cxn>
              <a:cxn ang="0">
                <a:pos x="1008" y="0"/>
              </a:cxn>
            </a:cxnLst>
            <a:rect l="0" t="0" r="r" b="b"/>
            <a:pathLst>
              <a:path w="1008" h="1008">
                <a:moveTo>
                  <a:pt x="0" y="1008"/>
                </a:moveTo>
                <a:lnTo>
                  <a:pt x="336" y="1008"/>
                </a:lnTo>
                <a:lnTo>
                  <a:pt x="1008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4" name="Freeform 190"/>
          <p:cNvSpPr>
            <a:spLocks/>
          </p:cNvSpPr>
          <p:nvPr/>
        </p:nvSpPr>
        <p:spPr bwMode="auto">
          <a:xfrm>
            <a:off x="1974850" y="2303463"/>
            <a:ext cx="4108450" cy="1905000"/>
          </a:xfrm>
          <a:custGeom>
            <a:avLst/>
            <a:gdLst/>
            <a:ahLst/>
            <a:cxnLst>
              <a:cxn ang="0">
                <a:pos x="0" y="1200"/>
              </a:cxn>
              <a:cxn ang="0">
                <a:pos x="816" y="1200"/>
              </a:cxn>
              <a:cxn ang="0">
                <a:pos x="1632" y="0"/>
              </a:cxn>
            </a:cxnLst>
            <a:rect l="0" t="0" r="r" b="b"/>
            <a:pathLst>
              <a:path w="1632" h="1200">
                <a:moveTo>
                  <a:pt x="0" y="1200"/>
                </a:moveTo>
                <a:lnTo>
                  <a:pt x="816" y="1200"/>
                </a:lnTo>
                <a:lnTo>
                  <a:pt x="1632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6" name="AutoShape 192"/>
          <p:cNvSpPr>
            <a:spLocks/>
          </p:cNvSpPr>
          <p:nvPr/>
        </p:nvSpPr>
        <p:spPr bwMode="auto">
          <a:xfrm rot="5400000">
            <a:off x="3308350" y="1503363"/>
            <a:ext cx="228600" cy="609600"/>
          </a:xfrm>
          <a:prstGeom prst="leftBrace">
            <a:avLst>
              <a:gd name="adj1" fmla="val 22222"/>
              <a:gd name="adj2" fmla="val 48694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7" name="AutoShape 193"/>
          <p:cNvSpPr>
            <a:spLocks/>
          </p:cNvSpPr>
          <p:nvPr/>
        </p:nvSpPr>
        <p:spPr bwMode="auto">
          <a:xfrm rot="5400000">
            <a:off x="6019006" y="-597694"/>
            <a:ext cx="280987" cy="4864100"/>
          </a:xfrm>
          <a:prstGeom prst="leftBrace">
            <a:avLst>
              <a:gd name="adj1" fmla="val 88889"/>
              <a:gd name="adj2" fmla="val 49866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8" name="Text Box 194"/>
          <p:cNvSpPr txBox="1">
            <a:spLocks noChangeArrowheads="1"/>
          </p:cNvSpPr>
          <p:nvPr/>
        </p:nvSpPr>
        <p:spPr bwMode="auto">
          <a:xfrm>
            <a:off x="2913063" y="1219200"/>
            <a:ext cx="101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Optional</a:t>
            </a:r>
          </a:p>
        </p:txBody>
      </p:sp>
      <p:sp>
        <p:nvSpPr>
          <p:cNvPr id="334019" name="Text Box 195"/>
          <p:cNvSpPr txBox="1">
            <a:spLocks noChangeArrowheads="1"/>
          </p:cNvSpPr>
          <p:nvPr/>
        </p:nvSpPr>
        <p:spPr bwMode="auto">
          <a:xfrm>
            <a:off x="5626100" y="1236663"/>
            <a:ext cx="101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/>
              <a:t>Optional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Arith./Logical Operation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2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operand registers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Perform operation</a:t>
            </a:r>
          </a:p>
          <a:p>
            <a:pPr lvl="1"/>
            <a:r>
              <a:rPr lang="en-US" sz="1800" dirty="0"/>
              <a:t>Set condition codes</a:t>
            </a:r>
          </a:p>
        </p:txBody>
      </p:sp>
      <p:sp>
        <p:nvSpPr>
          <p:cNvPr id="346127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6128" name="Group 16"/>
          <p:cNvGrpSpPr>
            <a:grpSpLocks/>
          </p:cNvGrpSpPr>
          <p:nvPr/>
        </p:nvGrpSpPr>
        <p:grpSpPr bwMode="auto">
          <a:xfrm>
            <a:off x="2438400" y="1066800"/>
            <a:ext cx="3657600" cy="609600"/>
            <a:chOff x="1968" y="672"/>
            <a:chExt cx="2304" cy="384"/>
          </a:xfrm>
        </p:grpSpPr>
        <p:sp>
          <p:nvSpPr>
            <p:cNvPr id="346116" name="Rectangle 4"/>
            <p:cNvSpPr>
              <a:spLocks noChangeArrowheads="1"/>
            </p:cNvSpPr>
            <p:nvPr/>
          </p:nvSpPr>
          <p:spPr bwMode="auto">
            <a:xfrm>
              <a:off x="1968" y="672"/>
              <a:ext cx="2304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2112" y="768"/>
              <a:ext cx="1968" cy="192"/>
              <a:chOff x="528" y="1680"/>
              <a:chExt cx="1968" cy="192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dirty="0" err="1" smtClean="0">
                    <a:solidFill>
                      <a:schemeClr val="folHlink"/>
                    </a:solidFill>
                    <a:latin typeface="Courier New" pitchFamily="49" charset="0"/>
                  </a:rPr>
                  <a:t>OPq</a:t>
                </a: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rA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,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rB</a:t>
                </a:r>
                <a:endParaRPr lang="en-US" sz="1600" dirty="0">
                  <a:solidFill>
                    <a:schemeClr val="folHlink"/>
                  </a:solidFill>
                </a:endParaRPr>
              </a:p>
            </p:txBody>
          </p:sp>
          <p:grpSp>
            <p:nvGrpSpPr>
              <p:cNvPr id="346119" name="Group 7"/>
              <p:cNvGrpSpPr>
                <a:grpSpLocks/>
              </p:cNvGrpSpPr>
              <p:nvPr/>
            </p:nvGrpSpPr>
            <p:grpSpPr bwMode="auto">
              <a:xfrm>
                <a:off x="1728" y="1680"/>
                <a:ext cx="384" cy="192"/>
                <a:chOff x="1296" y="2544"/>
                <a:chExt cx="384" cy="192"/>
              </a:xfrm>
            </p:grpSpPr>
            <p:sp>
              <p:nvSpPr>
                <p:cNvPr id="346120" name="Rectangle 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346121" name="Rectangle 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fn</a:t>
                  </a:r>
                </a:p>
              </p:txBody>
            </p:sp>
            <p:sp>
              <p:nvSpPr>
                <p:cNvPr id="3461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6123" name="Group 11"/>
              <p:cNvGrpSpPr>
                <a:grpSpLocks/>
              </p:cNvGrpSpPr>
              <p:nvPr/>
            </p:nvGrpSpPr>
            <p:grpSpPr bwMode="auto">
              <a:xfrm>
                <a:off x="2112" y="1680"/>
                <a:ext cx="384" cy="192"/>
                <a:chOff x="1680" y="2544"/>
                <a:chExt cx="384" cy="192"/>
              </a:xfrm>
            </p:grpSpPr>
            <p:sp>
              <p:nvSpPr>
                <p:cNvPr id="3461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6125" name="Rectangle 13"/>
                <p:cNvSpPr>
                  <a:spLocks noChangeArrowheads="1"/>
                </p:cNvSpPr>
                <p:nvPr/>
              </p:nvSpPr>
              <p:spPr bwMode="auto">
                <a:xfrm>
                  <a:off x="1872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rB</a:t>
                  </a:r>
                </a:p>
              </p:txBody>
            </p:sp>
            <p:sp>
              <p:nvSpPr>
                <p:cNvPr id="3461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Arith/Log. Ops</a:t>
            </a:r>
          </a:p>
        </p:txBody>
      </p:sp>
      <p:sp>
        <p:nvSpPr>
          <p:cNvPr id="33181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Formulate instruction execution as sequence of simple steps</a:t>
            </a:r>
          </a:p>
          <a:p>
            <a:pPr lvl="1"/>
            <a:r>
              <a:rPr lang="en-US"/>
              <a:t>Use same general form for all instructions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 smtClean="0"/>
              <a:t>OPq</a:t>
            </a:r>
            <a:r>
              <a:rPr lang="en-US" sz="1600" dirty="0" smtClean="0"/>
              <a:t> </a:t>
            </a:r>
            <a:r>
              <a:rPr lang="en-US" sz="1600" dirty="0" err="1"/>
              <a:t>rA</a:t>
            </a:r>
            <a:r>
              <a:rPr lang="en-US" sz="1600" dirty="0"/>
              <a:t>, </a:t>
            </a:r>
            <a:r>
              <a:rPr lang="en-US" sz="1600" dirty="0" err="1"/>
              <a:t>rB</a:t>
            </a:r>
            <a:endParaRPr lang="en-US" sz="1600" dirty="0"/>
          </a:p>
        </p:txBody>
      </p:sp>
      <p:grpSp>
        <p:nvGrpSpPr>
          <p:cNvPr id="331824" name="Group 48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1782" name="Text Box 6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1783" name="Text Box 7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84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31796" name="Text Box 2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7" name="Text Box 2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1803" name="Text Box 27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1804" name="Text Box 28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1805" name="Text Box 29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806" name="Text Box 30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1823" name="Group 47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1786" name="Text Box 10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8" name="Text Box 22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1807" name="Text Box 3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1808" name="Text Box 3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1819" name="Group 4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OP valA</a:t>
              </a: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CC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9" name="Text Box 23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1809" name="Text Box 33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31810" name="Text Box 34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condition code register</a:t>
              </a:r>
            </a:p>
          </p:txBody>
        </p:sp>
      </p:grpSp>
      <p:grpSp>
        <p:nvGrpSpPr>
          <p:cNvPr id="331826" name="Group 5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31800" name="Text Box 24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31811" name="Text Box 35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31827" name="Group 51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801" name="Text Box 25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31812" name="Text Box 36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31813" name="Text Box 37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31822" name="Group 46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31802" name="Text Box 26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31814" name="Text Box 38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</a:t>
            </a:r>
            <a:r>
              <a:rPr lang="en-US" dirty="0" err="1" smtClean="0">
                <a:latin typeface="Courier New" pitchFamily="49" charset="0"/>
              </a:rPr>
              <a:t>rmmovq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</a:t>
            </a:r>
            <a:r>
              <a:rPr lang="en-US" sz="1800" dirty="0" smtClean="0"/>
              <a:t>10 </a:t>
            </a:r>
            <a:r>
              <a:rPr lang="en-US" sz="1800" dirty="0"/>
              <a:t>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operand registers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Compute effective address</a:t>
            </a:r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Write to memory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Increment PC by </a:t>
            </a:r>
            <a:r>
              <a:rPr lang="en-US" sz="1800" dirty="0" smtClean="0"/>
              <a:t>10</a:t>
            </a:r>
            <a:endParaRPr lang="en-US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381000" y="1060450"/>
            <a:ext cx="8299450" cy="609600"/>
            <a:chOff x="1524000" y="1143000"/>
            <a:chExt cx="8299450" cy="609600"/>
          </a:xfrm>
        </p:grpSpPr>
        <p:sp>
          <p:nvSpPr>
            <p:cNvPr id="348177" name="Rectangle 17"/>
            <p:cNvSpPr>
              <a:spLocks noChangeArrowheads="1"/>
            </p:cNvSpPr>
            <p:nvPr/>
          </p:nvSpPr>
          <p:spPr bwMode="auto">
            <a:xfrm>
              <a:off x="1524000" y="1143000"/>
              <a:ext cx="829945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8178" name="Group 18"/>
            <p:cNvGrpSpPr>
              <a:grpSpLocks/>
            </p:cNvGrpSpPr>
            <p:nvPr/>
          </p:nvGrpSpPr>
          <p:grpSpPr bwMode="auto">
            <a:xfrm>
              <a:off x="1676400" y="1289050"/>
              <a:ext cx="7994650" cy="311150"/>
              <a:chOff x="480" y="2588"/>
              <a:chExt cx="5036" cy="196"/>
            </a:xfrm>
          </p:grpSpPr>
          <p:sp>
            <p:nvSpPr>
              <p:cNvPr id="348179" name="Rectangle 19"/>
              <p:cNvSpPr>
                <a:spLocks noChangeArrowheads="1"/>
              </p:cNvSpPr>
              <p:nvPr/>
            </p:nvSpPr>
            <p:spPr bwMode="auto">
              <a:xfrm>
                <a:off x="480" y="2592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dirty="0" err="1" smtClean="0">
                    <a:solidFill>
                      <a:schemeClr val="folHlink"/>
                    </a:solidFill>
                    <a:latin typeface="Courier New" pitchFamily="49" charset="0"/>
                  </a:rPr>
                  <a:t>rmmovq</a:t>
                </a:r>
                <a:r>
                  <a:rPr lang="en-US" sz="1600" dirty="0" smtClean="0">
                    <a:solidFill>
                      <a:schemeClr val="folHlink"/>
                    </a:solidFill>
                  </a:rPr>
                  <a:t>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rA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,</a:t>
                </a:r>
                <a:r>
                  <a:rPr lang="en-US" sz="1600" dirty="0">
                    <a:solidFill>
                      <a:schemeClr val="folHlink"/>
                    </a:solidFill>
                  </a:rPr>
                  <a:t> D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(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rB</a:t>
                </a:r>
                <a:r>
                  <a:rPr lang="en-US" sz="1600" dirty="0">
                    <a:solidFill>
                      <a:schemeClr val="folHlink"/>
                    </a:solidFill>
                  </a:rPr>
                  <a:t>)</a:t>
                </a:r>
              </a:p>
            </p:txBody>
          </p:sp>
          <p:grpSp>
            <p:nvGrpSpPr>
              <p:cNvPr id="348180" name="Group 20"/>
              <p:cNvGrpSpPr>
                <a:grpSpLocks/>
              </p:cNvGrpSpPr>
              <p:nvPr/>
            </p:nvGrpSpPr>
            <p:grpSpPr bwMode="auto">
              <a:xfrm>
                <a:off x="1680" y="2588"/>
                <a:ext cx="3836" cy="196"/>
                <a:chOff x="3168" y="3356"/>
                <a:chExt cx="3836" cy="196"/>
              </a:xfrm>
            </p:grpSpPr>
            <p:grpSp>
              <p:nvGrpSpPr>
                <p:cNvPr id="348181" name="Group 21"/>
                <p:cNvGrpSpPr>
                  <a:grpSpLocks/>
                </p:cNvGrpSpPr>
                <p:nvPr/>
              </p:nvGrpSpPr>
              <p:grpSpPr bwMode="auto">
                <a:xfrm>
                  <a:off x="3168" y="3360"/>
                  <a:ext cx="384" cy="192"/>
                  <a:chOff x="1296" y="2544"/>
                  <a:chExt cx="384" cy="192"/>
                </a:xfrm>
              </p:grpSpPr>
              <p:sp>
                <p:nvSpPr>
                  <p:cNvPr id="34818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2544"/>
                    <a:ext cx="192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r>
                      <a:rPr lang="en-US" dirty="0">
                        <a:latin typeface="Courier New" pitchFamily="49" charset="0"/>
                      </a:rPr>
                      <a:t>4</a:t>
                    </a:r>
                  </a:p>
                </p:txBody>
              </p:sp>
              <p:sp>
                <p:nvSpPr>
                  <p:cNvPr id="34818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544"/>
                    <a:ext cx="192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r>
                      <a:rPr 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34818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2544"/>
                    <a:ext cx="384" cy="19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endParaRPr lang="en-US">
                      <a:latin typeface="Courier New" pitchFamily="49" charset="0"/>
                    </a:endParaRPr>
                  </a:p>
                </p:txBody>
              </p:sp>
            </p:grpSp>
            <p:grpSp>
              <p:nvGrpSpPr>
                <p:cNvPr id="348185" name="Group 25"/>
                <p:cNvGrpSpPr>
                  <a:grpSpLocks/>
                </p:cNvGrpSpPr>
                <p:nvPr/>
              </p:nvGrpSpPr>
              <p:grpSpPr bwMode="auto">
                <a:xfrm>
                  <a:off x="3552" y="3360"/>
                  <a:ext cx="384" cy="192"/>
                  <a:chOff x="2688" y="1632"/>
                  <a:chExt cx="384" cy="192"/>
                </a:xfrm>
              </p:grpSpPr>
              <p:sp>
                <p:nvSpPr>
                  <p:cNvPr id="34818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632"/>
                    <a:ext cx="192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r>
                      <a:rPr lang="en-US" sz="1600">
                        <a:solidFill>
                          <a:schemeClr val="folHlink"/>
                        </a:solidFill>
                      </a:rPr>
                      <a:t>rA</a:t>
                    </a:r>
                  </a:p>
                </p:txBody>
              </p:sp>
              <p:sp>
                <p:nvSpPr>
                  <p:cNvPr id="34818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1632"/>
                    <a:ext cx="192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r>
                      <a:rPr lang="en-US"/>
                      <a:t>rB</a:t>
                    </a:r>
                  </a:p>
                </p:txBody>
              </p:sp>
              <p:sp>
                <p:nvSpPr>
                  <p:cNvPr id="34818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632"/>
                    <a:ext cx="384" cy="19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endParaRPr lang="en-US">
                      <a:latin typeface="Courier New" pitchFamily="49" charset="0"/>
                    </a:endParaRPr>
                  </a:p>
                </p:txBody>
              </p:sp>
            </p:grpSp>
            <p:sp>
              <p:nvSpPr>
                <p:cNvPr id="348189" name="Rectangle 29"/>
                <p:cNvSpPr>
                  <a:spLocks noChangeArrowheads="1"/>
                </p:cNvSpPr>
                <p:nvPr/>
              </p:nvSpPr>
              <p:spPr bwMode="auto">
                <a:xfrm>
                  <a:off x="3936" y="3356"/>
                  <a:ext cx="3068" cy="196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D</a:t>
                  </a: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8" name="Text Box 10"/>
          <p:cNvSpPr txBox="1">
            <a:spLocks noChangeArrowheads="1"/>
          </p:cNvSpPr>
          <p:nvPr/>
        </p:nvSpPr>
        <p:spPr bwMode="auto">
          <a:xfrm>
            <a:off x="21336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Computation: </a:t>
            </a:r>
            <a:r>
              <a:rPr lang="en-US" dirty="0" err="1" smtClean="0">
                <a:latin typeface="Courier New" pitchFamily="49" charset="0"/>
              </a:rPr>
              <a:t>rmmovq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for address computation</a:t>
            </a:r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 smtClean="0">
                <a:latin typeface="Courier New" pitchFamily="49" charset="0"/>
              </a:rPr>
              <a:t>rmmovq</a:t>
            </a:r>
            <a:r>
              <a:rPr lang="en-US" sz="1600" dirty="0" smtClean="0"/>
              <a:t> </a:t>
            </a:r>
            <a:r>
              <a:rPr lang="en-US" sz="1600" dirty="0" err="1"/>
              <a:t>rA</a:t>
            </a:r>
            <a:r>
              <a:rPr lang="en-US" sz="1600" dirty="0"/>
              <a:t>, D(</a:t>
            </a:r>
            <a:r>
              <a:rPr lang="en-US" sz="1600" dirty="0" err="1"/>
              <a:t>rB</a:t>
            </a:r>
            <a:r>
              <a:rPr lang="en-US" sz="1600" dirty="0"/>
              <a:t>)</a:t>
            </a:r>
          </a:p>
        </p:txBody>
      </p:sp>
      <p:sp>
        <p:nvSpPr>
          <p:cNvPr id="339974" name="Text Box 6"/>
          <p:cNvSpPr txBox="1">
            <a:spLocks noChangeArrowheads="1"/>
          </p:cNvSpPr>
          <p:nvPr/>
        </p:nvSpPr>
        <p:spPr bwMode="auto">
          <a:xfrm>
            <a:off x="21336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icode:ifun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M</a:t>
            </a:r>
            <a:r>
              <a:rPr lang="en-US" sz="1600" baseline="-25000" dirty="0"/>
              <a:t>1</a:t>
            </a:r>
            <a:r>
              <a:rPr lang="en-US" sz="1600" dirty="0"/>
              <a:t>[PC]</a:t>
            </a:r>
          </a:p>
        </p:txBody>
      </p:sp>
      <p:sp>
        <p:nvSpPr>
          <p:cNvPr id="339975" name="Text Box 7"/>
          <p:cNvSpPr txBox="1">
            <a:spLocks noChangeArrowheads="1"/>
          </p:cNvSpPr>
          <p:nvPr/>
        </p:nvSpPr>
        <p:spPr bwMode="auto">
          <a:xfrm>
            <a:off x="21336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339976" name="Text Box 8"/>
          <p:cNvSpPr txBox="1">
            <a:spLocks noChangeArrowheads="1"/>
          </p:cNvSpPr>
          <p:nvPr/>
        </p:nvSpPr>
        <p:spPr bwMode="auto">
          <a:xfrm>
            <a:off x="21336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valC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</a:t>
            </a:r>
            <a:r>
              <a:rPr lang="en-US" sz="1600" dirty="0" smtClean="0"/>
              <a:t>M</a:t>
            </a:r>
            <a:r>
              <a:rPr lang="en-US" sz="1600" baseline="-25000" dirty="0" smtClean="0"/>
              <a:t>8</a:t>
            </a:r>
            <a:r>
              <a:rPr lang="en-US" sz="1600" dirty="0" smtClean="0"/>
              <a:t>[</a:t>
            </a:r>
            <a:r>
              <a:rPr lang="en-US" sz="1600" dirty="0"/>
              <a:t>PC+2]</a:t>
            </a:r>
          </a:p>
        </p:txBody>
      </p:sp>
      <p:sp>
        <p:nvSpPr>
          <p:cNvPr id="339977" name="Text Box 9"/>
          <p:cNvSpPr txBox="1">
            <a:spLocks noChangeArrowheads="1"/>
          </p:cNvSpPr>
          <p:nvPr/>
        </p:nvSpPr>
        <p:spPr bwMode="auto">
          <a:xfrm>
            <a:off x="21336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valP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 PC</a:t>
            </a:r>
            <a:r>
              <a:rPr lang="en-US" sz="1600" dirty="0" smtClean="0">
                <a:sym typeface="Symbol" pitchFamily="18" charset="2"/>
              </a:rPr>
              <a:t>+10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339979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39980" name="Text Box 12"/>
          <p:cNvSpPr txBox="1">
            <a:spLocks noChangeArrowheads="1"/>
          </p:cNvSpPr>
          <p:nvPr/>
        </p:nvSpPr>
        <p:spPr bwMode="auto">
          <a:xfrm>
            <a:off x="5105400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39981" name="Text Box 13"/>
          <p:cNvSpPr txBox="1">
            <a:spLocks noChangeArrowheads="1"/>
          </p:cNvSpPr>
          <p:nvPr/>
        </p:nvSpPr>
        <p:spPr bwMode="auto">
          <a:xfrm>
            <a:off x="5105400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Read register byte</a:t>
            </a:r>
          </a:p>
        </p:txBody>
      </p:sp>
      <p:sp>
        <p:nvSpPr>
          <p:cNvPr id="339982" name="Text Box 14"/>
          <p:cNvSpPr txBox="1">
            <a:spLocks noChangeArrowheads="1"/>
          </p:cNvSpPr>
          <p:nvPr/>
        </p:nvSpPr>
        <p:spPr bwMode="auto">
          <a:xfrm>
            <a:off x="5105400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Read displacement D</a:t>
            </a:r>
          </a:p>
        </p:txBody>
      </p:sp>
      <p:sp>
        <p:nvSpPr>
          <p:cNvPr id="339983" name="Text Box 15"/>
          <p:cNvSpPr txBox="1">
            <a:spLocks noChangeArrowheads="1"/>
          </p:cNvSpPr>
          <p:nvPr/>
        </p:nvSpPr>
        <p:spPr bwMode="auto">
          <a:xfrm>
            <a:off x="5105400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grpSp>
        <p:nvGrpSpPr>
          <p:cNvPr id="339984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9985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9986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9987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88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9989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9990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9991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9992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valC</a:t>
              </a:r>
            </a:p>
          </p:txBody>
        </p:sp>
        <p:sp>
          <p:nvSpPr>
            <p:cNvPr id="339993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4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5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9996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39997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39998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9999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 </a:t>
              </a:r>
              <a:r>
                <a:rPr lang="en-US" sz="1600" dirty="0" smtClean="0"/>
                <a:t>M</a:t>
              </a:r>
              <a:r>
                <a:rPr lang="en-US" sz="1600" baseline="-25000" dirty="0"/>
                <a:t>8</a:t>
              </a:r>
              <a:r>
                <a:rPr lang="en-US" sz="1600" dirty="0" smtClean="0"/>
                <a:t>[</a:t>
              </a:r>
              <a:r>
                <a:rPr lang="en-US" sz="1600" dirty="0" err="1"/>
                <a:t>valE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valA</a:t>
              </a:r>
              <a:endParaRPr lang="en-US" sz="1600" dirty="0"/>
            </a:p>
          </p:txBody>
        </p:sp>
        <p:sp>
          <p:nvSpPr>
            <p:cNvPr id="340000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0001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value to memory  </a:t>
              </a:r>
            </a:p>
          </p:txBody>
        </p:sp>
      </p:grpSp>
      <p:grpSp>
        <p:nvGrpSpPr>
          <p:cNvPr id="340002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0003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0004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0005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6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0007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8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0009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0010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0011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0012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</a:t>
            </a:r>
            <a:r>
              <a:rPr lang="en-US" dirty="0" err="1" smtClean="0">
                <a:latin typeface="Courier New" pitchFamily="49" charset="0"/>
              </a:rPr>
              <a:t>popq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2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stack pointer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Increment stack pointer by </a:t>
            </a:r>
            <a:r>
              <a:rPr lang="en-US" sz="1800" dirty="0" smtClean="0"/>
              <a:t>8</a:t>
            </a:r>
            <a:endParaRPr lang="en-US" sz="1800" dirty="0"/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lvl="1"/>
            <a:r>
              <a:rPr lang="en-US" sz="1800"/>
              <a:t>Write result to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9201" name="Group 17"/>
          <p:cNvGrpSpPr>
            <a:grpSpLocks/>
          </p:cNvGrpSpPr>
          <p:nvPr/>
        </p:nvGrpSpPr>
        <p:grpSpPr bwMode="auto">
          <a:xfrm>
            <a:off x="2514600" y="1066800"/>
            <a:ext cx="3322638" cy="609600"/>
            <a:chOff x="403" y="816"/>
            <a:chExt cx="2093" cy="384"/>
          </a:xfrm>
        </p:grpSpPr>
        <p:sp>
          <p:nvSpPr>
            <p:cNvPr id="349202" name="Rectangle 18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49203" name="Rectangle 19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 smtClean="0">
                  <a:solidFill>
                    <a:schemeClr val="folHlink"/>
                  </a:solidFill>
                  <a:latin typeface="Courier New" pitchFamily="49" charset="0"/>
                </a:rPr>
                <a:t>popq</a:t>
              </a:r>
              <a:r>
                <a:rPr lang="en-US" sz="1600" dirty="0" smtClean="0">
                  <a:solidFill>
                    <a:schemeClr val="folHlink"/>
                  </a:solidFill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349204" name="Group 20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34920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49206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49207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349208" name="Group 24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349209" name="Rectangle 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349210" name="Rectangle 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49211" name="Rectangle 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Computation: </a:t>
            </a:r>
            <a:r>
              <a:rPr lang="en-US" dirty="0" err="1" smtClean="0">
                <a:latin typeface="Courier New" pitchFamily="49" charset="0"/>
              </a:rPr>
              <a:t>popq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Must update two registers</a:t>
            </a:r>
          </a:p>
          <a:p>
            <a:pPr lvl="2"/>
            <a:r>
              <a:rPr lang="en-US"/>
              <a:t>Popped value</a:t>
            </a:r>
          </a:p>
          <a:p>
            <a:pPr lvl="2"/>
            <a:r>
              <a:rPr lang="en-US"/>
              <a:t>New stack pointer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 smtClean="0">
                <a:latin typeface="Courier New" pitchFamily="49" charset="0"/>
              </a:rPr>
              <a:t>popq</a:t>
            </a:r>
            <a:r>
              <a:rPr lang="en-US" sz="1600" dirty="0" smtClean="0"/>
              <a:t> </a:t>
            </a:r>
            <a:r>
              <a:rPr lang="en-US" sz="1600" dirty="0" err="1"/>
              <a:t>rA</a:t>
            </a:r>
            <a:endParaRPr lang="en-US" sz="1600" dirty="0"/>
          </a:p>
        </p:txBody>
      </p:sp>
      <p:grpSp>
        <p:nvGrpSpPr>
          <p:cNvPr id="340997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0998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0999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41000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1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41002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03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1004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1005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41006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7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914400" y="2514600"/>
            <a:ext cx="7010400" cy="609600"/>
            <a:chOff x="914400" y="2514600"/>
            <a:chExt cx="7010400" cy="609600"/>
          </a:xfrm>
        </p:grpSpPr>
        <p:sp>
          <p:nvSpPr>
            <p:cNvPr id="341009" name="Text Box 17"/>
            <p:cNvSpPr txBox="1">
              <a:spLocks noChangeArrowheads="1"/>
            </p:cNvSpPr>
            <p:nvPr/>
          </p:nvSpPr>
          <p:spPr bwMode="auto">
            <a:xfrm>
              <a:off x="21336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valA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1010" name="Text Box 18"/>
            <p:cNvSpPr txBox="1">
              <a:spLocks noChangeArrowheads="1"/>
            </p:cNvSpPr>
            <p:nvPr/>
          </p:nvSpPr>
          <p:spPr bwMode="auto">
            <a:xfrm>
              <a:off x="2133600" y="28194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smtClean="0">
                  <a:sym typeface="Symbol" pitchFamily="18" charset="2"/>
                </a:rPr>
                <a:t>R[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1011" name="Text Box 19"/>
            <p:cNvSpPr txBox="1">
              <a:spLocks noChangeArrowheads="1"/>
            </p:cNvSpPr>
            <p:nvPr/>
          </p:nvSpPr>
          <p:spPr bwMode="auto">
            <a:xfrm>
              <a:off x="2133600" y="251460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2" name="Text Box 20"/>
            <p:cNvSpPr txBox="1">
              <a:spLocks noChangeArrowheads="1"/>
            </p:cNvSpPr>
            <p:nvPr/>
          </p:nvSpPr>
          <p:spPr bwMode="auto">
            <a:xfrm>
              <a:off x="914400" y="25146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1013" name="Text Box 21"/>
            <p:cNvSpPr txBox="1">
              <a:spLocks noChangeArrowheads="1"/>
            </p:cNvSpPr>
            <p:nvPr/>
          </p:nvSpPr>
          <p:spPr bwMode="auto">
            <a:xfrm>
              <a:off x="51054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41014" name="Text Box 22"/>
            <p:cNvSpPr txBox="1">
              <a:spLocks noChangeArrowheads="1"/>
            </p:cNvSpPr>
            <p:nvPr/>
          </p:nvSpPr>
          <p:spPr bwMode="auto">
            <a:xfrm>
              <a:off x="5105400" y="28194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14400" y="3124200"/>
            <a:ext cx="7010400" cy="609600"/>
            <a:chOff x="914400" y="3124200"/>
            <a:chExt cx="7010400" cy="609600"/>
          </a:xfrm>
        </p:grpSpPr>
        <p:sp>
          <p:nvSpPr>
            <p:cNvPr id="341016" name="Text Box 24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+ </a:t>
              </a:r>
              <a:r>
                <a:rPr lang="en-US" sz="1600" dirty="0" smtClean="0">
                  <a:sym typeface="Symbol" pitchFamily="18" charset="2"/>
                </a:rPr>
                <a:t>8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1017" name="Text Box 25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8" name="Text Box 2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9" name="Text Box 27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1020" name="Text Box 28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1021" name="Text Box 29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1022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1023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valM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smtClean="0"/>
                <a:t>M</a:t>
              </a:r>
              <a:r>
                <a:rPr lang="en-US" sz="1600" baseline="-25000" dirty="0"/>
                <a:t>8</a:t>
              </a:r>
              <a:r>
                <a:rPr lang="en-US" sz="1600" dirty="0" smtClean="0"/>
                <a:t>[</a:t>
              </a:r>
              <a:r>
                <a:rPr lang="en-US" sz="1600" dirty="0" err="1"/>
                <a:t>valA</a:t>
              </a:r>
              <a:r>
                <a:rPr lang="en-US" sz="1600" dirty="0"/>
                <a:t>]</a:t>
              </a:r>
            </a:p>
          </p:txBody>
        </p:sp>
        <p:sp>
          <p:nvSpPr>
            <p:cNvPr id="341024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1025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from stack </a:t>
              </a:r>
            </a:p>
          </p:txBody>
        </p:sp>
      </p:grpSp>
      <p:grpSp>
        <p:nvGrpSpPr>
          <p:cNvPr id="341026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1027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1028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R[rA]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valM</a:t>
              </a:r>
            </a:p>
          </p:txBody>
        </p:sp>
        <p:sp>
          <p:nvSpPr>
            <p:cNvPr id="341029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30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1031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1032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</p:grpSp>
      <p:grpSp>
        <p:nvGrpSpPr>
          <p:cNvPr id="341033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1034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1035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1036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</a:t>
            </a:r>
            <a:r>
              <a:rPr lang="en-US" dirty="0" smtClean="0"/>
              <a:t>Conditional Moves</a:t>
            </a:r>
            <a:endParaRPr lang="en-US" dirty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2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operand registers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 smtClean="0"/>
              <a:t>If !</a:t>
            </a:r>
            <a:r>
              <a:rPr lang="en-US" sz="1800" dirty="0" err="1" smtClean="0"/>
              <a:t>cnd</a:t>
            </a:r>
            <a:r>
              <a:rPr lang="en-US" sz="1800" dirty="0" smtClean="0"/>
              <a:t>, then set destination register to 0xF</a:t>
            </a:r>
            <a:endParaRPr lang="en-US" sz="1800" dirty="0"/>
          </a:p>
        </p:txBody>
      </p:sp>
      <p:sp>
        <p:nvSpPr>
          <p:cNvPr id="346127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Update </a:t>
            </a:r>
            <a:r>
              <a:rPr lang="en-US" sz="1800" dirty="0" smtClean="0"/>
              <a:t>register (or not)</a:t>
            </a:r>
            <a:endParaRPr lang="en-US" sz="1800" dirty="0"/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Increment PC by 2</a:t>
            </a:r>
          </a:p>
        </p:txBody>
      </p:sp>
      <p:grpSp>
        <p:nvGrpSpPr>
          <p:cNvPr id="346128" name="Group 16"/>
          <p:cNvGrpSpPr>
            <a:grpSpLocks/>
          </p:cNvGrpSpPr>
          <p:nvPr/>
        </p:nvGrpSpPr>
        <p:grpSpPr bwMode="auto">
          <a:xfrm>
            <a:off x="2438400" y="1066800"/>
            <a:ext cx="3657600" cy="609600"/>
            <a:chOff x="1968" y="672"/>
            <a:chExt cx="2304" cy="384"/>
          </a:xfrm>
        </p:grpSpPr>
        <p:sp>
          <p:nvSpPr>
            <p:cNvPr id="346116" name="Rectangle 4"/>
            <p:cNvSpPr>
              <a:spLocks noChangeArrowheads="1"/>
            </p:cNvSpPr>
            <p:nvPr/>
          </p:nvSpPr>
          <p:spPr bwMode="auto">
            <a:xfrm>
              <a:off x="1968" y="672"/>
              <a:ext cx="2304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2112" y="768"/>
              <a:ext cx="1968" cy="192"/>
              <a:chOff x="528" y="1680"/>
              <a:chExt cx="1968" cy="192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dirty="0" err="1" smtClean="0">
                    <a:solidFill>
                      <a:schemeClr val="folHlink"/>
                    </a:solidFill>
                    <a:latin typeface="Courier New" pitchFamily="49" charset="0"/>
                  </a:rPr>
                  <a:t>cmovXX</a:t>
                </a: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rA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,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rB</a:t>
                </a:r>
                <a:endParaRPr lang="en-US" sz="1600" dirty="0">
                  <a:solidFill>
                    <a:schemeClr val="folHlink"/>
                  </a:solidFill>
                </a:endParaRPr>
              </a:p>
            </p:txBody>
          </p:sp>
          <p:grpSp>
            <p:nvGrpSpPr>
              <p:cNvPr id="346119" name="Group 7"/>
              <p:cNvGrpSpPr>
                <a:grpSpLocks/>
              </p:cNvGrpSpPr>
              <p:nvPr/>
            </p:nvGrpSpPr>
            <p:grpSpPr bwMode="auto">
              <a:xfrm>
                <a:off x="1728" y="1680"/>
                <a:ext cx="384" cy="192"/>
                <a:chOff x="1296" y="2544"/>
                <a:chExt cx="384" cy="192"/>
              </a:xfrm>
            </p:grpSpPr>
            <p:sp>
              <p:nvSpPr>
                <p:cNvPr id="346120" name="Rectangle 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dirty="0" smtClean="0">
                      <a:solidFill>
                        <a:schemeClr val="folHlink"/>
                      </a:solidFill>
                      <a:latin typeface="Courier New" pitchFamily="49" charset="0"/>
                    </a:rPr>
                    <a:t>2</a:t>
                  </a:r>
                  <a:endParaRPr lang="en-US" sz="1600" dirty="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  <p:sp>
              <p:nvSpPr>
                <p:cNvPr id="346121" name="Rectangle 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fn</a:t>
                  </a:r>
                </a:p>
              </p:txBody>
            </p:sp>
            <p:sp>
              <p:nvSpPr>
                <p:cNvPr id="3461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6123" name="Group 11"/>
              <p:cNvGrpSpPr>
                <a:grpSpLocks/>
              </p:cNvGrpSpPr>
              <p:nvPr/>
            </p:nvGrpSpPr>
            <p:grpSpPr bwMode="auto">
              <a:xfrm>
                <a:off x="2112" y="1680"/>
                <a:ext cx="384" cy="192"/>
                <a:chOff x="1680" y="2544"/>
                <a:chExt cx="384" cy="192"/>
              </a:xfrm>
            </p:grpSpPr>
            <p:sp>
              <p:nvSpPr>
                <p:cNvPr id="3461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6125" name="Rectangle 13"/>
                <p:cNvSpPr>
                  <a:spLocks noChangeArrowheads="1"/>
                </p:cNvSpPr>
                <p:nvPr/>
              </p:nvSpPr>
              <p:spPr bwMode="auto">
                <a:xfrm>
                  <a:off x="1872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rB</a:t>
                  </a:r>
                </a:p>
              </p:txBody>
            </p:sp>
            <p:sp>
              <p:nvSpPr>
                <p:cNvPr id="3461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5279763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Computation: </a:t>
            </a:r>
            <a:r>
              <a:rPr lang="en-US" dirty="0" smtClean="0"/>
              <a:t>Cond. Move</a:t>
            </a:r>
            <a:endParaRPr lang="en-US" dirty="0"/>
          </a:p>
        </p:txBody>
      </p:sp>
      <p:sp>
        <p:nvSpPr>
          <p:cNvPr id="33181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 dirty="0" smtClean="0"/>
              <a:t>Read register </a:t>
            </a:r>
            <a:r>
              <a:rPr lang="en-US" dirty="0" err="1" smtClean="0"/>
              <a:t>rA</a:t>
            </a:r>
            <a:r>
              <a:rPr lang="en-US" dirty="0" smtClean="0"/>
              <a:t> and pass through ALU</a:t>
            </a:r>
            <a:endParaRPr lang="en-US" dirty="0"/>
          </a:p>
          <a:p>
            <a:pPr lvl="1"/>
            <a:r>
              <a:rPr lang="en-US" dirty="0" smtClean="0"/>
              <a:t>Cancel move by setting destination register to 0xF</a:t>
            </a:r>
          </a:p>
          <a:p>
            <a:pPr lvl="2"/>
            <a:r>
              <a:rPr lang="en-US" dirty="0" smtClean="0"/>
              <a:t>If condition codes &amp; move condition indicate no move</a:t>
            </a:r>
            <a:endParaRPr lang="en-US" dirty="0"/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 smtClean="0"/>
              <a:t>cmovXX</a:t>
            </a:r>
            <a:r>
              <a:rPr lang="en-US" sz="1600" dirty="0" smtClean="0"/>
              <a:t> </a:t>
            </a:r>
            <a:r>
              <a:rPr lang="en-US" sz="1600" dirty="0" err="1"/>
              <a:t>rA</a:t>
            </a:r>
            <a:r>
              <a:rPr lang="en-US" sz="1600" dirty="0"/>
              <a:t>, </a:t>
            </a:r>
            <a:r>
              <a:rPr lang="en-US" sz="1600" dirty="0" err="1"/>
              <a:t>rB</a:t>
            </a:r>
            <a:endParaRPr lang="en-US" sz="1600" dirty="0"/>
          </a:p>
        </p:txBody>
      </p:sp>
      <p:grpSp>
        <p:nvGrpSpPr>
          <p:cNvPr id="331824" name="Group 48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1782" name="Text Box 6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1783" name="Text Box 7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84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31796" name="Text Box 2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7" name="Text Box 2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1803" name="Text Box 27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1804" name="Text Box 28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1805" name="Text Box 29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806" name="Text Box 30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914400" y="2508250"/>
            <a:ext cx="7010400" cy="615950"/>
            <a:chOff x="914400" y="2508250"/>
            <a:chExt cx="7010400" cy="615950"/>
          </a:xfrm>
        </p:grpSpPr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21336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1786" name="Text Box 10"/>
            <p:cNvSpPr txBox="1">
              <a:spLocks noChangeArrowheads="1"/>
            </p:cNvSpPr>
            <p:nvPr/>
          </p:nvSpPr>
          <p:spPr bwMode="auto">
            <a:xfrm>
              <a:off x="2133600" y="28194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smtClean="0">
                  <a:sym typeface="Symbol" pitchFamily="18" charset="2"/>
                </a:rPr>
                <a:t>0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2127250" y="250825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8" name="Text Box 22"/>
            <p:cNvSpPr txBox="1">
              <a:spLocks noChangeArrowheads="1"/>
            </p:cNvSpPr>
            <p:nvPr/>
          </p:nvSpPr>
          <p:spPr bwMode="auto">
            <a:xfrm>
              <a:off x="914400" y="25146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1807" name="Text Box 31"/>
            <p:cNvSpPr txBox="1">
              <a:spLocks noChangeArrowheads="1"/>
            </p:cNvSpPr>
            <p:nvPr/>
          </p:nvSpPr>
          <p:spPr bwMode="auto">
            <a:xfrm>
              <a:off x="51054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1808" name="Text Box 32"/>
            <p:cNvSpPr txBox="1">
              <a:spLocks noChangeArrowheads="1"/>
            </p:cNvSpPr>
            <p:nvPr/>
          </p:nvSpPr>
          <p:spPr bwMode="auto">
            <a:xfrm>
              <a:off x="5105400" y="28194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14400" y="3117850"/>
            <a:ext cx="7010400" cy="615950"/>
            <a:chOff x="914400" y="3117850"/>
            <a:chExt cx="7010400" cy="615950"/>
          </a:xfrm>
        </p:grpSpPr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 smtClean="0">
                  <a:sym typeface="Symbol" pitchFamily="18" charset="2"/>
                </a:rPr>
                <a:t>+ </a:t>
              </a:r>
              <a:r>
                <a:rPr lang="en-US" sz="1600" dirty="0" err="1">
                  <a:sym typeface="Symbol" pitchFamily="18" charset="2"/>
                </a:rPr>
                <a:t>valA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If </a:t>
              </a:r>
              <a:r>
                <a:rPr lang="en-US" sz="1600" dirty="0" smtClean="0"/>
                <a:t>!</a:t>
              </a:r>
              <a:r>
                <a:rPr lang="en-US" sz="1600" dirty="0"/>
                <a:t> Cond(</a:t>
              </a:r>
              <a:r>
                <a:rPr lang="en-US" sz="1600" dirty="0" err="1"/>
                <a:t>CC,ifun</a:t>
              </a:r>
              <a:r>
                <a:rPr lang="en-US" sz="1600" dirty="0" smtClean="0"/>
                <a:t>) </a:t>
              </a:r>
              <a:r>
                <a:rPr lang="en-US" sz="1600" dirty="0" err="1" smtClean="0"/>
                <a:t>rB</a:t>
              </a:r>
              <a:r>
                <a:rPr lang="en-US" sz="1600" dirty="0" smtClean="0"/>
                <a:t> </a:t>
              </a:r>
              <a:r>
                <a:rPr lang="en-US" sz="1600" dirty="0" smtClean="0">
                  <a:sym typeface="Symbol" pitchFamily="18" charset="2"/>
                </a:rPr>
                <a:t> 0xF</a:t>
              </a:r>
              <a:r>
                <a:rPr lang="en-US" sz="1600" dirty="0" smtClean="0"/>
                <a:t> </a:t>
              </a:r>
              <a:endParaRPr lang="en-US" sz="1600" dirty="0"/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2127250" y="311785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9" name="Text Box 23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1809" name="Text Box 33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Pass </a:t>
              </a:r>
              <a:r>
                <a:rPr lang="en-US" sz="1600" dirty="0" err="1" smtClean="0"/>
                <a:t>valA</a:t>
              </a:r>
              <a:r>
                <a:rPr lang="en-US" sz="1600" dirty="0" smtClean="0"/>
                <a:t> through ALU</a:t>
              </a:r>
              <a:endParaRPr lang="en-US" sz="1600" dirty="0"/>
            </a:p>
          </p:txBody>
        </p:sp>
        <p:sp>
          <p:nvSpPr>
            <p:cNvPr id="331810" name="Text Box 34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(Disable register update)</a:t>
              </a:r>
              <a:endParaRPr lang="en-US" sz="1600" dirty="0"/>
            </a:p>
          </p:txBody>
        </p:sp>
      </p:grpSp>
      <p:grpSp>
        <p:nvGrpSpPr>
          <p:cNvPr id="331826" name="Group 5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31800" name="Text Box 24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31811" name="Text Box 35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31827" name="Group 51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801" name="Text Box 25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31812" name="Text Box 36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Write back result</a:t>
              </a:r>
            </a:p>
          </p:txBody>
        </p:sp>
        <p:sp>
          <p:nvSpPr>
            <p:cNvPr id="331813" name="Text Box 37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31822" name="Group 46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31802" name="Text Box 26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31814" name="Text Box 38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45540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 </a:t>
            </a:r>
            <a:r>
              <a:rPr lang="en-US" dirty="0" smtClean="0"/>
              <a:t>Set #1</a:t>
            </a:r>
            <a:endParaRPr lang="en-US" dirty="0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pushq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popq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F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rmmovq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mrmovq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OPq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6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7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8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9</a:t>
              </a:r>
              <a:endParaRPr lang="en-US" sz="1400" b="0" dirty="0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87925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Jumps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048000"/>
            <a:ext cx="4070350" cy="33845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</a:t>
            </a:r>
            <a:r>
              <a:rPr lang="en-US" sz="1800" dirty="0" smtClean="0"/>
              <a:t>9 </a:t>
            </a:r>
            <a:r>
              <a:rPr lang="en-US" sz="1800" dirty="0"/>
              <a:t>bytes</a:t>
            </a:r>
          </a:p>
          <a:p>
            <a:pPr lvl="1"/>
            <a:r>
              <a:rPr lang="en-US" sz="1800" dirty="0"/>
              <a:t>Increment PC by </a:t>
            </a:r>
            <a:r>
              <a:rPr lang="en-US" sz="1800" dirty="0" smtClean="0"/>
              <a:t>9</a:t>
            </a:r>
            <a:endParaRPr lang="en-US" sz="1800" dirty="0"/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Determine whether to take branch based on jump condition and condition codes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048000"/>
            <a:ext cx="4071937" cy="338455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Set PC to </a:t>
            </a:r>
            <a:r>
              <a:rPr lang="en-US" sz="1800" dirty="0" err="1"/>
              <a:t>Dest</a:t>
            </a:r>
            <a:r>
              <a:rPr lang="en-US" sz="1800" dirty="0"/>
              <a:t> if branch taken or to incremented PC if not branch</a:t>
            </a:r>
          </a:p>
        </p:txBody>
      </p:sp>
      <p:sp>
        <p:nvSpPr>
          <p:cNvPr id="350226" name="Rectangle 18"/>
          <p:cNvSpPr>
            <a:spLocks noChangeArrowheads="1"/>
          </p:cNvSpPr>
          <p:nvPr/>
        </p:nvSpPr>
        <p:spPr bwMode="auto">
          <a:xfrm>
            <a:off x="298450" y="1136650"/>
            <a:ext cx="7010400" cy="1752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50227" name="Rectangle 19"/>
          <p:cNvSpPr>
            <a:spLocks noChangeArrowheads="1"/>
          </p:cNvSpPr>
          <p:nvPr/>
        </p:nvSpPr>
        <p:spPr bwMode="auto">
          <a:xfrm>
            <a:off x="527050" y="121285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jXX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350228" name="Group 20"/>
          <p:cNvGrpSpPr>
            <a:grpSpLocks/>
          </p:cNvGrpSpPr>
          <p:nvPr/>
        </p:nvGrpSpPr>
        <p:grpSpPr bwMode="auto">
          <a:xfrm>
            <a:off x="1670050" y="1212850"/>
            <a:ext cx="609600" cy="304800"/>
            <a:chOff x="1296" y="2544"/>
            <a:chExt cx="384" cy="192"/>
          </a:xfrm>
        </p:grpSpPr>
        <p:sp>
          <p:nvSpPr>
            <p:cNvPr id="350229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350230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fn</a:t>
              </a:r>
            </a:p>
          </p:txBody>
        </p:sp>
        <p:sp>
          <p:nvSpPr>
            <p:cNvPr id="350231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0233" name="Rectangle 25"/>
          <p:cNvSpPr>
            <a:spLocks noChangeArrowheads="1"/>
          </p:cNvSpPr>
          <p:nvPr/>
        </p:nvSpPr>
        <p:spPr bwMode="auto">
          <a:xfrm>
            <a:off x="2279650" y="1212850"/>
            <a:ext cx="48768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350235" name="Group 27"/>
          <p:cNvGrpSpPr>
            <a:grpSpLocks/>
          </p:cNvGrpSpPr>
          <p:nvPr/>
        </p:nvGrpSpPr>
        <p:grpSpPr bwMode="auto">
          <a:xfrm>
            <a:off x="1670050" y="1593850"/>
            <a:ext cx="609600" cy="304800"/>
            <a:chOff x="1296" y="2544"/>
            <a:chExt cx="384" cy="192"/>
          </a:xfrm>
        </p:grpSpPr>
        <p:sp>
          <p:nvSpPr>
            <p:cNvPr id="350236" name="Rectangle 2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0237" name="Rectangle 2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0238" name="Rectangle 3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0239" name="Rectangle 31"/>
          <p:cNvSpPr>
            <a:spLocks noChangeArrowheads="1"/>
          </p:cNvSpPr>
          <p:nvPr/>
        </p:nvSpPr>
        <p:spPr bwMode="auto">
          <a:xfrm>
            <a:off x="527050" y="159385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fall thru:</a:t>
            </a:r>
          </a:p>
        </p:txBody>
      </p:sp>
      <p:grpSp>
        <p:nvGrpSpPr>
          <p:cNvPr id="350241" name="Group 33"/>
          <p:cNvGrpSpPr>
            <a:grpSpLocks/>
          </p:cNvGrpSpPr>
          <p:nvPr/>
        </p:nvGrpSpPr>
        <p:grpSpPr bwMode="auto">
          <a:xfrm>
            <a:off x="1670050" y="2355850"/>
            <a:ext cx="609600" cy="304800"/>
            <a:chOff x="1296" y="2544"/>
            <a:chExt cx="384" cy="192"/>
          </a:xfrm>
        </p:grpSpPr>
        <p:sp>
          <p:nvSpPr>
            <p:cNvPr id="350242" name="Rectangle 34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0243" name="Rectangle 35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0244" name="Rectangle 36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0245" name="Rectangle 37"/>
          <p:cNvSpPr>
            <a:spLocks noChangeArrowheads="1"/>
          </p:cNvSpPr>
          <p:nvPr/>
        </p:nvSpPr>
        <p:spPr bwMode="auto">
          <a:xfrm>
            <a:off x="527050" y="235585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target:</a:t>
            </a:r>
          </a:p>
        </p:txBody>
      </p:sp>
      <p:sp>
        <p:nvSpPr>
          <p:cNvPr id="350246" name="Line 38"/>
          <p:cNvSpPr>
            <a:spLocks noChangeShapeType="1"/>
          </p:cNvSpPr>
          <p:nvPr/>
        </p:nvSpPr>
        <p:spPr bwMode="auto">
          <a:xfrm flipH="1">
            <a:off x="2279650" y="1746250"/>
            <a:ext cx="52578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50247" name="Line 39"/>
          <p:cNvSpPr>
            <a:spLocks noChangeShapeType="1"/>
          </p:cNvSpPr>
          <p:nvPr/>
        </p:nvSpPr>
        <p:spPr bwMode="auto">
          <a:xfrm flipH="1">
            <a:off x="2279650" y="2508250"/>
            <a:ext cx="52578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50248" name="Text Box 40"/>
          <p:cNvSpPr txBox="1">
            <a:spLocks noChangeArrowheads="1"/>
          </p:cNvSpPr>
          <p:nvPr/>
        </p:nvSpPr>
        <p:spPr bwMode="auto">
          <a:xfrm>
            <a:off x="7699375" y="1535113"/>
            <a:ext cx="1133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Not taken</a:t>
            </a:r>
          </a:p>
        </p:txBody>
      </p:sp>
      <p:sp>
        <p:nvSpPr>
          <p:cNvPr id="350249" name="Text Box 41"/>
          <p:cNvSpPr txBox="1">
            <a:spLocks noChangeArrowheads="1"/>
          </p:cNvSpPr>
          <p:nvPr/>
        </p:nvSpPr>
        <p:spPr bwMode="auto">
          <a:xfrm>
            <a:off x="7699375" y="2355850"/>
            <a:ext cx="752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Taken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Jumps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Compute both addresses</a:t>
            </a:r>
          </a:p>
          <a:p>
            <a:pPr lvl="1"/>
            <a:r>
              <a:rPr lang="en-US"/>
              <a:t>Choose based on setting of condition codes and branch condition</a:t>
            </a:r>
          </a:p>
        </p:txBody>
      </p:sp>
      <p:sp>
        <p:nvSpPr>
          <p:cNvPr id="34202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jXX Dest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14400" y="1295400"/>
            <a:ext cx="7010400" cy="1219200"/>
            <a:chOff x="914400" y="1295400"/>
            <a:chExt cx="7010400" cy="1219200"/>
          </a:xfrm>
        </p:grpSpPr>
        <p:sp>
          <p:nvSpPr>
            <p:cNvPr id="342022" name="Text Box 6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2023" name="Text Box 7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4" name="Text Box 8"/>
            <p:cNvSpPr txBox="1">
              <a:spLocks noChangeArrowheads="1"/>
            </p:cNvSpPr>
            <p:nvPr/>
          </p:nvSpPr>
          <p:spPr bwMode="auto">
            <a:xfrm>
              <a:off x="2133600" y="19050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valC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smtClean="0"/>
                <a:t>M</a:t>
              </a:r>
              <a:r>
                <a:rPr lang="en-US" sz="1600" baseline="-25000" dirty="0"/>
                <a:t>8</a:t>
              </a:r>
              <a:r>
                <a:rPr lang="en-US" sz="1600" dirty="0" smtClean="0"/>
                <a:t>[</a:t>
              </a:r>
              <a:r>
                <a:rPr lang="en-US" sz="1600" dirty="0"/>
                <a:t>PC+1]</a:t>
              </a:r>
            </a:p>
          </p:txBody>
        </p:sp>
        <p:sp>
          <p:nvSpPr>
            <p:cNvPr id="342025" name="Text Box 9"/>
            <p:cNvSpPr txBox="1">
              <a:spLocks noChangeArrowheads="1"/>
            </p:cNvSpPr>
            <p:nvPr/>
          </p:nvSpPr>
          <p:spPr bwMode="auto">
            <a:xfrm>
              <a:off x="2133600" y="22098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valP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PC</a:t>
              </a:r>
              <a:r>
                <a:rPr lang="en-US" sz="1600" dirty="0" smtClean="0">
                  <a:sym typeface="Symbol" pitchFamily="18" charset="2"/>
                </a:rPr>
                <a:t>+9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2026" name="Text Box 10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2819400" cy="12192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7" name="Text Box 11"/>
            <p:cNvSpPr txBox="1">
              <a:spLocks noChangeArrowheads="1"/>
            </p:cNvSpPr>
            <p:nvPr/>
          </p:nvSpPr>
          <p:spPr bwMode="auto">
            <a:xfrm>
              <a:off x="914400" y="1295400"/>
              <a:ext cx="1219200" cy="12192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2028" name="Text Box 12"/>
            <p:cNvSpPr txBox="1">
              <a:spLocks noChangeArrowheads="1"/>
            </p:cNvSpPr>
            <p:nvPr/>
          </p:nvSpPr>
          <p:spPr bwMode="auto">
            <a:xfrm>
              <a:off x="5105400" y="12954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2029" name="Text Box 13"/>
            <p:cNvSpPr txBox="1">
              <a:spLocks noChangeArrowheads="1"/>
            </p:cNvSpPr>
            <p:nvPr/>
          </p:nvSpPr>
          <p:spPr bwMode="auto">
            <a:xfrm>
              <a:off x="51054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0" name="Text Box 14"/>
            <p:cNvSpPr txBox="1">
              <a:spLocks noChangeArrowheads="1"/>
            </p:cNvSpPr>
            <p:nvPr/>
          </p:nvSpPr>
          <p:spPr bwMode="auto">
            <a:xfrm>
              <a:off x="5105400" y="1905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destination address</a:t>
              </a:r>
            </a:p>
          </p:txBody>
        </p:sp>
        <p:sp>
          <p:nvSpPr>
            <p:cNvPr id="342031" name="Text Box 15"/>
            <p:cNvSpPr txBox="1">
              <a:spLocks noChangeArrowheads="1"/>
            </p:cNvSpPr>
            <p:nvPr/>
          </p:nvSpPr>
          <p:spPr bwMode="auto">
            <a:xfrm>
              <a:off x="5105400" y="22098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Fall through address</a:t>
              </a:r>
            </a:p>
          </p:txBody>
        </p:sp>
      </p:grpSp>
      <p:grpSp>
        <p:nvGrpSpPr>
          <p:cNvPr id="342032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2033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4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6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2037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8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14400" y="3117850"/>
            <a:ext cx="7010400" cy="615950"/>
            <a:chOff x="914400" y="3117850"/>
            <a:chExt cx="7010400" cy="615950"/>
          </a:xfrm>
        </p:grpSpPr>
        <p:sp>
          <p:nvSpPr>
            <p:cNvPr id="342040" name="Text Box 24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41" name="Text Box 25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Cnd</a:t>
              </a:r>
              <a:r>
                <a:rPr lang="en-US" sz="1600" dirty="0" smtClean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Cond</a:t>
              </a:r>
              <a:r>
                <a:rPr lang="en-US" sz="1600" dirty="0"/>
                <a:t>(</a:t>
              </a:r>
              <a:r>
                <a:rPr lang="en-US" sz="1600" dirty="0" err="1"/>
                <a:t>CC,ifun</a:t>
              </a:r>
              <a:r>
                <a:rPr lang="en-US" sz="1600" dirty="0"/>
                <a:t>)</a:t>
              </a:r>
            </a:p>
          </p:txBody>
        </p:sp>
        <p:sp>
          <p:nvSpPr>
            <p:cNvPr id="342042" name="Text Box 26"/>
            <p:cNvSpPr txBox="1">
              <a:spLocks noChangeArrowheads="1"/>
            </p:cNvSpPr>
            <p:nvPr/>
          </p:nvSpPr>
          <p:spPr bwMode="auto">
            <a:xfrm>
              <a:off x="2127250" y="311785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3" name="Text Box 27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2044" name="Text Box 28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5" name="Text Box 29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Take branch?</a:t>
              </a:r>
            </a:p>
          </p:txBody>
        </p:sp>
      </p:grpSp>
      <p:grpSp>
        <p:nvGrpSpPr>
          <p:cNvPr id="342046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2047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42048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2049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42050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2051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52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2053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4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2055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6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2057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2058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PC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 smtClean="0">
                  <a:sym typeface="Symbol" pitchFamily="18" charset="2"/>
                </a:rPr>
                <a:t>Cnd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>
                  <a:sym typeface="Symbol" pitchFamily="18" charset="2"/>
                </a:rPr>
                <a:t>? </a:t>
              </a:r>
              <a:r>
                <a:rPr lang="en-US" sz="1600" dirty="0" err="1">
                  <a:sym typeface="Symbol" pitchFamily="18" charset="2"/>
                </a:rPr>
                <a:t>valC</a:t>
              </a:r>
              <a:r>
                <a:rPr lang="en-US" sz="1600" dirty="0">
                  <a:sym typeface="Symbol" pitchFamily="18" charset="2"/>
                </a:rPr>
                <a:t> : </a:t>
              </a:r>
              <a:r>
                <a:rPr lang="en-US" sz="1600" dirty="0" err="1">
                  <a:sym typeface="Symbol" pitchFamily="18" charset="2"/>
                </a:rPr>
                <a:t>valP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2059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2060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2" y="3429000"/>
            <a:ext cx="4198937" cy="30035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</a:t>
            </a:r>
            <a:r>
              <a:rPr lang="en-US" sz="1800" dirty="0" smtClean="0"/>
              <a:t>9 </a:t>
            </a:r>
            <a:r>
              <a:rPr lang="en-US" sz="1800" dirty="0"/>
              <a:t>bytes</a:t>
            </a:r>
          </a:p>
          <a:p>
            <a:pPr lvl="1"/>
            <a:r>
              <a:rPr lang="en-US" sz="1800" dirty="0"/>
              <a:t>Increment PC by </a:t>
            </a:r>
            <a:r>
              <a:rPr lang="en-US" sz="1800" dirty="0" smtClean="0"/>
              <a:t>9</a:t>
            </a:r>
            <a:endParaRPr lang="en-US" sz="1800" dirty="0"/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stack pointer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Decrement stack pointer by </a:t>
            </a:r>
            <a:r>
              <a:rPr lang="en-US" sz="1800" dirty="0" smtClean="0"/>
              <a:t>8</a:t>
            </a:r>
            <a:endParaRPr lang="en-US" sz="1800" dirty="0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429000"/>
            <a:ext cx="4071937" cy="3003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Write incremented PC to new value of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27050" y="1066800"/>
            <a:ext cx="7659687" cy="1676400"/>
            <a:chOff x="527050" y="1066800"/>
            <a:chExt cx="7659687" cy="1676400"/>
          </a:xfrm>
        </p:grpSpPr>
        <p:sp>
          <p:nvSpPr>
            <p:cNvPr id="351250" name="Rectangle 18"/>
            <p:cNvSpPr>
              <a:spLocks noChangeArrowheads="1"/>
            </p:cNvSpPr>
            <p:nvPr/>
          </p:nvSpPr>
          <p:spPr bwMode="auto">
            <a:xfrm>
              <a:off x="527050" y="1066800"/>
              <a:ext cx="7659687" cy="16764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1251" name="Rectangle 19"/>
            <p:cNvSpPr>
              <a:spLocks noChangeArrowheads="1"/>
            </p:cNvSpPr>
            <p:nvPr/>
          </p:nvSpPr>
          <p:spPr bwMode="auto">
            <a:xfrm>
              <a:off x="755650" y="1219200"/>
              <a:ext cx="1905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1252" name="Group 20"/>
            <p:cNvGrpSpPr>
              <a:grpSpLocks/>
            </p:cNvGrpSpPr>
            <p:nvPr/>
          </p:nvGrpSpPr>
          <p:grpSpPr bwMode="auto">
            <a:xfrm>
              <a:off x="2660650" y="1219200"/>
              <a:ext cx="609600" cy="304800"/>
              <a:chOff x="1296" y="2544"/>
              <a:chExt cx="384" cy="192"/>
            </a:xfrm>
          </p:grpSpPr>
          <p:sp>
            <p:nvSpPr>
              <p:cNvPr id="351253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51254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51255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56" name="Rectangle 24"/>
            <p:cNvSpPr>
              <a:spLocks noChangeArrowheads="1"/>
            </p:cNvSpPr>
            <p:nvPr/>
          </p:nvSpPr>
          <p:spPr bwMode="auto">
            <a:xfrm>
              <a:off x="3240087" y="1219200"/>
              <a:ext cx="4870450" cy="3048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1257" name="Group 25"/>
            <p:cNvGrpSpPr>
              <a:grpSpLocks/>
            </p:cNvGrpSpPr>
            <p:nvPr/>
          </p:nvGrpSpPr>
          <p:grpSpPr bwMode="auto">
            <a:xfrm>
              <a:off x="2630487" y="1617663"/>
              <a:ext cx="609600" cy="304800"/>
              <a:chOff x="1296" y="2544"/>
              <a:chExt cx="384" cy="192"/>
            </a:xfrm>
          </p:grpSpPr>
          <p:sp>
            <p:nvSpPr>
              <p:cNvPr id="351258" name="Rectangle 2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59" name="Rectangle 2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1" name="Rectangle 29"/>
            <p:cNvSpPr>
              <a:spLocks noChangeArrowheads="1"/>
            </p:cNvSpPr>
            <p:nvPr/>
          </p:nvSpPr>
          <p:spPr bwMode="auto">
            <a:xfrm>
              <a:off x="1487487" y="1617663"/>
              <a:ext cx="1112837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return:</a:t>
              </a:r>
            </a:p>
          </p:txBody>
        </p:sp>
        <p:grpSp>
          <p:nvGrpSpPr>
            <p:cNvPr id="351262" name="Group 30"/>
            <p:cNvGrpSpPr>
              <a:grpSpLocks/>
            </p:cNvGrpSpPr>
            <p:nvPr/>
          </p:nvGrpSpPr>
          <p:grpSpPr bwMode="auto">
            <a:xfrm>
              <a:off x="2630487" y="2379663"/>
              <a:ext cx="609600" cy="304800"/>
              <a:chOff x="1296" y="2544"/>
              <a:chExt cx="384" cy="192"/>
            </a:xfrm>
          </p:grpSpPr>
          <p:sp>
            <p:nvSpPr>
              <p:cNvPr id="351263" name="Rectangle 3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4" name="Rectangle 3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5" name="Rectangle 3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6" name="Rectangle 34"/>
            <p:cNvSpPr>
              <a:spLocks noChangeArrowheads="1"/>
            </p:cNvSpPr>
            <p:nvPr/>
          </p:nvSpPr>
          <p:spPr bwMode="auto">
            <a:xfrm>
              <a:off x="1487487" y="2379663"/>
              <a:ext cx="1112837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decrement stack pointer</a:t>
            </a:r>
          </a:p>
          <a:p>
            <a:pPr lvl="1"/>
            <a:r>
              <a:rPr lang="en-US"/>
              <a:t>Store incremented PC</a:t>
            </a:r>
          </a:p>
        </p:txBody>
      </p:sp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14400" y="1295400"/>
            <a:ext cx="7010400" cy="1219200"/>
            <a:chOff x="914400" y="1295400"/>
            <a:chExt cx="7010400" cy="1219200"/>
          </a:xfrm>
        </p:grpSpPr>
        <p:sp>
          <p:nvSpPr>
            <p:cNvPr id="343046" name="Text Box 6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3047" name="Text Box 7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48" name="Text Box 8"/>
            <p:cNvSpPr txBox="1">
              <a:spLocks noChangeArrowheads="1"/>
            </p:cNvSpPr>
            <p:nvPr/>
          </p:nvSpPr>
          <p:spPr bwMode="auto">
            <a:xfrm>
              <a:off x="2133600" y="19050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 </a:t>
              </a:r>
              <a:r>
                <a:rPr lang="en-US" sz="1600" dirty="0" err="1"/>
                <a:t>valC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smtClean="0"/>
                <a:t>M</a:t>
              </a:r>
              <a:r>
                <a:rPr lang="en-US" sz="1600" baseline="-25000" dirty="0"/>
                <a:t>8</a:t>
              </a:r>
              <a:r>
                <a:rPr lang="en-US" sz="1600" dirty="0" smtClean="0"/>
                <a:t>[</a:t>
              </a:r>
              <a:r>
                <a:rPr lang="en-US" sz="1600" dirty="0"/>
                <a:t>PC+1]</a:t>
              </a:r>
            </a:p>
          </p:txBody>
        </p:sp>
        <p:sp>
          <p:nvSpPr>
            <p:cNvPr id="343049" name="Text Box 9"/>
            <p:cNvSpPr txBox="1">
              <a:spLocks noChangeArrowheads="1"/>
            </p:cNvSpPr>
            <p:nvPr/>
          </p:nvSpPr>
          <p:spPr bwMode="auto">
            <a:xfrm>
              <a:off x="2133600" y="22098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valP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PC</a:t>
              </a:r>
              <a:r>
                <a:rPr lang="en-US" sz="1600" dirty="0" smtClean="0">
                  <a:sym typeface="Symbol" pitchFamily="18" charset="2"/>
                </a:rPr>
                <a:t>+9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3050" name="Text Box 10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2819400" cy="12192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1" name="Text Box 11"/>
            <p:cNvSpPr txBox="1">
              <a:spLocks noChangeArrowheads="1"/>
            </p:cNvSpPr>
            <p:nvPr/>
          </p:nvSpPr>
          <p:spPr bwMode="auto">
            <a:xfrm>
              <a:off x="914400" y="1295400"/>
              <a:ext cx="1219200" cy="12192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3052" name="Text Box 12"/>
            <p:cNvSpPr txBox="1">
              <a:spLocks noChangeArrowheads="1"/>
            </p:cNvSpPr>
            <p:nvPr/>
          </p:nvSpPr>
          <p:spPr bwMode="auto">
            <a:xfrm>
              <a:off x="5105400" y="12954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3053" name="Text Box 13"/>
            <p:cNvSpPr txBox="1">
              <a:spLocks noChangeArrowheads="1"/>
            </p:cNvSpPr>
            <p:nvPr/>
          </p:nvSpPr>
          <p:spPr bwMode="auto">
            <a:xfrm>
              <a:off x="51054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4" name="Text Box 14"/>
            <p:cNvSpPr txBox="1">
              <a:spLocks noChangeArrowheads="1"/>
            </p:cNvSpPr>
            <p:nvPr/>
          </p:nvSpPr>
          <p:spPr bwMode="auto">
            <a:xfrm>
              <a:off x="5105400" y="1905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 </a:t>
              </a:r>
            </a:p>
          </p:txBody>
        </p:sp>
        <p:sp>
          <p:nvSpPr>
            <p:cNvPr id="343055" name="Text Box 15"/>
            <p:cNvSpPr txBox="1">
              <a:spLocks noChangeArrowheads="1"/>
            </p:cNvSpPr>
            <p:nvPr/>
          </p:nvSpPr>
          <p:spPr bwMode="auto">
            <a:xfrm>
              <a:off x="5105400" y="22098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return point</a:t>
              </a:r>
            </a:p>
          </p:txBody>
        </p:sp>
      </p:grpSp>
      <p:grpSp>
        <p:nvGrpSpPr>
          <p:cNvPr id="343056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3057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3058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3059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0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3061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2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14400" y="3124200"/>
            <a:ext cx="7010400" cy="609600"/>
            <a:chOff x="914400" y="3124200"/>
            <a:chExt cx="7010400" cy="609600"/>
          </a:xfrm>
        </p:grpSpPr>
        <p:sp>
          <p:nvSpPr>
            <p:cNvPr id="343064" name="Text Box 24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+ </a:t>
              </a:r>
              <a:r>
                <a:rPr lang="en-US" sz="1600" dirty="0" smtClean="0">
                  <a:sym typeface="Symbol" pitchFamily="18" charset="2"/>
                </a:rPr>
                <a:t>–8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3065" name="Text Box 25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6" name="Text Box 2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7" name="Text Box 27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3068" name="Text Box 28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43069" name="Text Box 29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3070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3071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M</a:t>
              </a:r>
              <a:r>
                <a:rPr lang="en-US" sz="1600" baseline="-25000" dirty="0" smtClean="0"/>
                <a:t>8</a:t>
              </a:r>
              <a:r>
                <a:rPr lang="en-US" sz="1600" dirty="0" smtClean="0"/>
                <a:t>[</a:t>
              </a:r>
              <a:r>
                <a:rPr lang="en-US" sz="1600" dirty="0" err="1"/>
                <a:t>valE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valP</a:t>
              </a:r>
              <a:r>
                <a:rPr lang="en-US" sz="1600" dirty="0"/>
                <a:t> </a:t>
              </a:r>
            </a:p>
          </p:txBody>
        </p:sp>
        <p:sp>
          <p:nvSpPr>
            <p:cNvPr id="343072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3073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return value on stack </a:t>
              </a:r>
            </a:p>
          </p:txBody>
        </p:sp>
      </p:grpSp>
      <p:grpSp>
        <p:nvGrpSpPr>
          <p:cNvPr id="343074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3075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 smtClean="0"/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3076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3077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78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3079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3080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3081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3082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valC</a:t>
              </a:r>
            </a:p>
          </p:txBody>
        </p:sp>
        <p:sp>
          <p:nvSpPr>
            <p:cNvPr id="343083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3084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destination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819400"/>
            <a:ext cx="4070350" cy="36131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1 byte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stack pointer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Increment stack pointer by </a:t>
            </a:r>
            <a:r>
              <a:rPr lang="en-US" sz="1800" dirty="0" smtClean="0"/>
              <a:t>8</a:t>
            </a:r>
            <a:endParaRPr lang="en-US" sz="1800" dirty="0"/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819400"/>
            <a:ext cx="4071937" cy="36131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return address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return address</a:t>
            </a:r>
          </a:p>
        </p:txBody>
      </p:sp>
      <p:sp>
        <p:nvSpPr>
          <p:cNvPr id="352274" name="Rectangle 18"/>
          <p:cNvSpPr>
            <a:spLocks noChangeArrowheads="1"/>
          </p:cNvSpPr>
          <p:nvPr/>
        </p:nvSpPr>
        <p:spPr bwMode="auto">
          <a:xfrm>
            <a:off x="1752600" y="1066800"/>
            <a:ext cx="5380038" cy="1600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52275" name="Rectangle 19"/>
          <p:cNvSpPr>
            <a:spLocks noChangeArrowheads="1"/>
          </p:cNvSpPr>
          <p:nvPr/>
        </p:nvSpPr>
        <p:spPr bwMode="auto">
          <a:xfrm>
            <a:off x="1981200" y="12192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352276" name="Group 20"/>
          <p:cNvGrpSpPr>
            <a:grpSpLocks/>
          </p:cNvGrpSpPr>
          <p:nvPr/>
        </p:nvGrpSpPr>
        <p:grpSpPr bwMode="auto">
          <a:xfrm>
            <a:off x="3886200" y="1219200"/>
            <a:ext cx="609600" cy="304800"/>
            <a:chOff x="1296" y="2544"/>
            <a:chExt cx="384" cy="192"/>
          </a:xfrm>
        </p:grpSpPr>
        <p:sp>
          <p:nvSpPr>
            <p:cNvPr id="352277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352278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52279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52293" name="Group 37"/>
          <p:cNvGrpSpPr>
            <a:grpSpLocks/>
          </p:cNvGrpSpPr>
          <p:nvPr/>
        </p:nvGrpSpPr>
        <p:grpSpPr bwMode="auto">
          <a:xfrm>
            <a:off x="3886200" y="2286000"/>
            <a:ext cx="609600" cy="304800"/>
            <a:chOff x="1296" y="2544"/>
            <a:chExt cx="384" cy="192"/>
          </a:xfrm>
        </p:grpSpPr>
        <p:sp>
          <p:nvSpPr>
            <p:cNvPr id="352294" name="Rectangle 3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5" name="Rectangle 3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6" name="Rectangle 4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2297" name="Rectangle 41"/>
          <p:cNvSpPr>
            <a:spLocks noChangeArrowheads="1"/>
          </p:cNvSpPr>
          <p:nvPr/>
        </p:nvSpPr>
        <p:spPr bwMode="auto">
          <a:xfrm>
            <a:off x="2743200" y="22860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return: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Read return address from memory</a:t>
            </a:r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ret</a:t>
            </a:r>
          </a:p>
        </p:txBody>
      </p:sp>
      <p:grpSp>
        <p:nvGrpSpPr>
          <p:cNvPr id="344069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4070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4071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2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3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4074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5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4076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4077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8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9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4081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valA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4082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4083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84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4085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  <p:sp>
          <p:nvSpPr>
            <p:cNvPr id="344086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914400" y="3124200"/>
            <a:ext cx="7010400" cy="609600"/>
            <a:chOff x="914400" y="3124200"/>
            <a:chExt cx="7010400" cy="609600"/>
          </a:xfrm>
        </p:grpSpPr>
        <p:sp>
          <p:nvSpPr>
            <p:cNvPr id="344088" name="Text Box 24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+ </a:t>
              </a:r>
              <a:r>
                <a:rPr lang="en-US" sz="1600" dirty="0" smtClean="0">
                  <a:sym typeface="Symbol" pitchFamily="18" charset="2"/>
                </a:rPr>
                <a:t>8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4089" name="Text Box 25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0" name="Text Box 2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1" name="Text Box 27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4092" name="Text Box 28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4093" name="Text Box 29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94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4095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valM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smtClean="0"/>
                <a:t>M</a:t>
              </a:r>
              <a:r>
                <a:rPr lang="en-US" sz="1600" baseline="-25000" dirty="0" smtClean="0"/>
                <a:t>8</a:t>
              </a:r>
              <a:r>
                <a:rPr lang="en-US" sz="1600" dirty="0" smtClean="0"/>
                <a:t>[</a:t>
              </a:r>
              <a:r>
                <a:rPr lang="en-US" sz="1600" dirty="0" err="1"/>
                <a:t>valA</a:t>
              </a:r>
              <a:r>
                <a:rPr lang="en-US" sz="1600" dirty="0"/>
                <a:t>]  </a:t>
              </a:r>
            </a:p>
          </p:txBody>
        </p:sp>
        <p:sp>
          <p:nvSpPr>
            <p:cNvPr id="344096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4097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return address</a:t>
              </a:r>
            </a:p>
          </p:txBody>
        </p:sp>
      </p:grpSp>
      <p:grpSp>
        <p:nvGrpSpPr>
          <p:cNvPr id="344098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4099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4100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101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102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4103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4104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4105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4106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valM</a:t>
              </a:r>
            </a:p>
          </p:txBody>
        </p:sp>
        <p:sp>
          <p:nvSpPr>
            <p:cNvPr id="344107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4108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return address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 smtClean="0"/>
              <a:t>OPq</a:t>
            </a:r>
            <a:r>
              <a:rPr lang="en-US" sz="1600" dirty="0" smtClean="0"/>
              <a:t> </a:t>
            </a:r>
            <a:r>
              <a:rPr lang="en-US" sz="1600" dirty="0" err="1"/>
              <a:t>rA</a:t>
            </a:r>
            <a:r>
              <a:rPr lang="en-US" sz="1600" dirty="0"/>
              <a:t>, </a:t>
            </a:r>
            <a:r>
              <a:rPr lang="en-US" sz="1600" dirty="0" err="1"/>
              <a:t>rB</a:t>
            </a:r>
            <a:endParaRPr lang="en-US" sz="1600" dirty="0"/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354312" name="Text Box 8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PC+2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15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4316" name="Text Box 12"/>
          <p:cNvSpPr txBox="1">
            <a:spLocks noChangeArrowheads="1"/>
          </p:cNvSpPr>
          <p:nvPr/>
        </p:nvSpPr>
        <p:spPr bwMode="auto">
          <a:xfrm>
            <a:off x="6324600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6324600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register byte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constant word]</a:t>
            </a:r>
          </a:p>
        </p:txBody>
      </p:sp>
      <p:sp>
        <p:nvSpPr>
          <p:cNvPr id="354319" name="Text Box 15"/>
          <p:cNvSpPr txBox="1">
            <a:spLocks noChangeArrowheads="1"/>
          </p:cNvSpPr>
          <p:nvPr/>
        </p:nvSpPr>
        <p:spPr bwMode="auto">
          <a:xfrm>
            <a:off x="6324600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4321" name="Text Box 17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 </a:t>
            </a:r>
            <a:r>
              <a:rPr lang="en-US" sz="1600">
                <a:sym typeface="Symbol" pitchFamily="18" charset="2"/>
              </a:rPr>
              <a:t> R[rA]</a:t>
            </a:r>
          </a:p>
        </p:txBody>
      </p:sp>
      <p:sp>
        <p:nvSpPr>
          <p:cNvPr id="354322" name="Text Box 18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R[rB]</a:t>
            </a:r>
          </a:p>
        </p:txBody>
      </p:sp>
      <p:sp>
        <p:nvSpPr>
          <p:cNvPr id="354323" name="Text Box 19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24" name="Text Box 20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4325" name="Text Box 21"/>
          <p:cNvSpPr txBox="1">
            <a:spLocks noChangeArrowheads="1"/>
          </p:cNvSpPr>
          <p:nvPr/>
        </p:nvSpPr>
        <p:spPr bwMode="auto">
          <a:xfrm>
            <a:off x="6324600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A</a:t>
            </a:r>
          </a:p>
        </p:txBody>
      </p:sp>
      <p:sp>
        <p:nvSpPr>
          <p:cNvPr id="354326" name="Text Box 22"/>
          <p:cNvSpPr txBox="1">
            <a:spLocks noChangeArrowheads="1"/>
          </p:cNvSpPr>
          <p:nvPr/>
        </p:nvSpPr>
        <p:spPr bwMode="auto">
          <a:xfrm>
            <a:off x="6324600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4328" name="Text Box 24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OP valA</a:t>
            </a:r>
          </a:p>
        </p:txBody>
      </p:sp>
      <p:sp>
        <p:nvSpPr>
          <p:cNvPr id="354329" name="Text Box 25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CC</a:t>
            </a:r>
          </a:p>
        </p:txBody>
      </p:sp>
      <p:sp>
        <p:nvSpPr>
          <p:cNvPr id="354330" name="Text Box 26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31" name="Text Box 27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4332" name="Text Box 28"/>
          <p:cNvSpPr txBox="1">
            <a:spLocks noChangeArrowheads="1"/>
          </p:cNvSpPr>
          <p:nvPr/>
        </p:nvSpPr>
        <p:spPr bwMode="auto">
          <a:xfrm>
            <a:off x="6324600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4333" name="Text Box 29"/>
          <p:cNvSpPr txBox="1">
            <a:spLocks noChangeArrowheads="1"/>
          </p:cNvSpPr>
          <p:nvPr/>
        </p:nvSpPr>
        <p:spPr bwMode="auto">
          <a:xfrm>
            <a:off x="6324600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smtClean="0"/>
              <a:t>Set/use cond. code </a:t>
            </a:r>
            <a:r>
              <a:rPr lang="en-US" sz="1600" dirty="0" err="1" smtClean="0"/>
              <a:t>reg</a:t>
            </a:r>
            <a:endParaRPr lang="en-US" sz="1600" dirty="0"/>
          </a:p>
        </p:txBody>
      </p:sp>
      <p:sp>
        <p:nvSpPr>
          <p:cNvPr id="354335" name="Text Box 31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 </a:t>
            </a:r>
          </a:p>
        </p:txBody>
      </p:sp>
      <p:sp>
        <p:nvSpPr>
          <p:cNvPr id="354336" name="Text Box 32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4337" name="Text Box 33"/>
          <p:cNvSpPr txBox="1">
            <a:spLocks noChangeArrowheads="1"/>
          </p:cNvSpPr>
          <p:nvPr/>
        </p:nvSpPr>
        <p:spPr bwMode="auto">
          <a:xfrm>
            <a:off x="6324600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4339" name="Text Box 35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R[rB]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4340" name="Text Box 36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41" name="Text Box 37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42" name="Text Box 38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4343" name="Text Box 39"/>
          <p:cNvSpPr txBox="1">
            <a:spLocks noChangeArrowheads="1"/>
          </p:cNvSpPr>
          <p:nvPr/>
        </p:nvSpPr>
        <p:spPr bwMode="auto">
          <a:xfrm>
            <a:off x="6324600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ALU result</a:t>
            </a:r>
          </a:p>
        </p:txBody>
      </p:sp>
      <p:sp>
        <p:nvSpPr>
          <p:cNvPr id="354344" name="Text Box 40"/>
          <p:cNvSpPr txBox="1">
            <a:spLocks noChangeArrowheads="1"/>
          </p:cNvSpPr>
          <p:nvPr/>
        </p:nvSpPr>
        <p:spPr bwMode="auto">
          <a:xfrm>
            <a:off x="6324600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memory result] </a:t>
            </a:r>
          </a:p>
        </p:txBody>
      </p:sp>
      <p:sp>
        <p:nvSpPr>
          <p:cNvPr id="354346" name="Text Box 42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valP</a:t>
            </a:r>
          </a:p>
        </p:txBody>
      </p:sp>
      <p:sp>
        <p:nvSpPr>
          <p:cNvPr id="354347" name="Text Box 43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4348" name="Text Box 44"/>
          <p:cNvSpPr txBox="1">
            <a:spLocks noChangeArrowheads="1"/>
          </p:cNvSpPr>
          <p:nvPr/>
        </p:nvSpPr>
        <p:spPr bwMode="auto">
          <a:xfrm>
            <a:off x="6324600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  <p:sp>
        <p:nvSpPr>
          <p:cNvPr id="354349" name="Text Box 45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4350" name="Text Box 46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4351" name="Text Box 47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4352" name="Text Box 48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4353" name="Text Box 49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4354" name="Text Box 50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4355" name="Text Box 51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4356" name="Text Box 52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4357" name="Text Box 53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4358" name="Text Box 54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435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4360" name="Text Box 56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sp>
        <p:nvSpPr>
          <p:cNvPr id="355338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5346" name="Text Box 18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5352" name="Text Box 24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5356" name="Text Box 28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5361" name="Text Box 33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5365" name="Text Box 37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5367" name="Text Box 39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5368" name="Text Box 40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5369" name="Text Box 41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5370" name="Text Box 42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5371" name="Text Box 43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5372" name="Text Box 44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5373" name="Text Box 45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5374" name="Text Box 46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5375" name="Text Box 47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5376" name="Text Box 48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5377" name="Text Box 49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5378" name="Text Box 50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  <p:sp>
        <p:nvSpPr>
          <p:cNvPr id="355379" name="Text Box 51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5380" name="Text Box 52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1" name="Text Box 53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valC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</a:t>
            </a:r>
            <a:r>
              <a:rPr lang="en-US" sz="1600" dirty="0" smtClean="0"/>
              <a:t>M</a:t>
            </a:r>
            <a:r>
              <a:rPr lang="en-US" sz="1600" baseline="-25000" dirty="0" smtClean="0"/>
              <a:t>8</a:t>
            </a:r>
            <a:r>
              <a:rPr lang="en-US" sz="1600" dirty="0" smtClean="0"/>
              <a:t>[</a:t>
            </a:r>
            <a:r>
              <a:rPr lang="en-US" sz="1600" dirty="0"/>
              <a:t>PC+1]</a:t>
            </a:r>
          </a:p>
        </p:txBody>
      </p:sp>
      <p:sp>
        <p:nvSpPr>
          <p:cNvPr id="355382" name="Text Box 54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valP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 PC</a:t>
            </a:r>
            <a:r>
              <a:rPr lang="en-US" sz="1600" dirty="0" smtClean="0">
                <a:sym typeface="Symbol" pitchFamily="18" charset="2"/>
              </a:rPr>
              <a:t>+9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355383" name="Text Box 55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4" name="Text Box 56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>
              <a:sym typeface="Symbol" pitchFamily="18" charset="2"/>
            </a:endParaRPr>
          </a:p>
        </p:txBody>
      </p:sp>
      <p:sp>
        <p:nvSpPr>
          <p:cNvPr id="355385" name="Text Box 57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valB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 R</a:t>
            </a:r>
            <a:r>
              <a:rPr lang="en-US" sz="1600" dirty="0" smtClean="0">
                <a:sym typeface="Symbol" pitchFamily="18" charset="2"/>
              </a:rPr>
              <a:t>[</a:t>
            </a:r>
            <a:r>
              <a:rPr lang="en-US" sz="1600" dirty="0" smtClean="0">
                <a:latin typeface="Courier New" pitchFamily="49" charset="0"/>
                <a:sym typeface="Symbol" pitchFamily="18" charset="2"/>
              </a:rPr>
              <a:t>%</a:t>
            </a:r>
            <a:r>
              <a:rPr lang="en-US" sz="1600" dirty="0" err="1" smtClean="0">
                <a:latin typeface="Courier New" pitchFamily="49" charset="0"/>
                <a:sym typeface="Symbol" pitchFamily="18" charset="2"/>
              </a:rPr>
              <a:t>rsp</a:t>
            </a:r>
            <a:r>
              <a:rPr lang="en-US" sz="1600" dirty="0">
                <a:sym typeface="Symbol" pitchFamily="18" charset="2"/>
              </a:rPr>
              <a:t>]</a:t>
            </a:r>
          </a:p>
        </p:txBody>
      </p:sp>
      <p:sp>
        <p:nvSpPr>
          <p:cNvPr id="355386" name="Text Box 58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7" name="Text Box 59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valE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 </a:t>
            </a:r>
            <a:r>
              <a:rPr lang="en-US" sz="1600" dirty="0" err="1">
                <a:sym typeface="Symbol" pitchFamily="18" charset="2"/>
              </a:rPr>
              <a:t>valB</a:t>
            </a:r>
            <a:r>
              <a:rPr lang="en-US" sz="1600" dirty="0">
                <a:sym typeface="Symbol" pitchFamily="18" charset="2"/>
              </a:rPr>
              <a:t> + </a:t>
            </a:r>
            <a:r>
              <a:rPr lang="en-US" sz="1600" dirty="0" smtClean="0">
                <a:sym typeface="Symbol" pitchFamily="18" charset="2"/>
              </a:rPr>
              <a:t>–8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355388" name="Text Box 60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9" name="Text Box 61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0" name="Text Box 62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smtClean="0"/>
              <a:t>M</a:t>
            </a:r>
            <a:r>
              <a:rPr lang="en-US" sz="1600" baseline="-25000" dirty="0" smtClean="0"/>
              <a:t>8</a:t>
            </a:r>
            <a:r>
              <a:rPr lang="en-US" sz="1600" dirty="0" smtClean="0"/>
              <a:t>[</a:t>
            </a:r>
            <a:r>
              <a:rPr lang="en-US" sz="1600" dirty="0" err="1"/>
              <a:t>valE</a:t>
            </a:r>
            <a:r>
              <a:rPr lang="en-US" sz="1600" dirty="0"/>
              <a:t>]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</a:t>
            </a:r>
            <a:r>
              <a:rPr lang="en-US" sz="1600" dirty="0" err="1"/>
              <a:t>valP</a:t>
            </a:r>
            <a:r>
              <a:rPr lang="en-US" sz="1600" dirty="0"/>
              <a:t> </a:t>
            </a:r>
          </a:p>
        </p:txBody>
      </p:sp>
      <p:sp>
        <p:nvSpPr>
          <p:cNvPr id="355391" name="Text Box 63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R</a:t>
            </a:r>
            <a:r>
              <a:rPr lang="en-US" sz="1600" dirty="0" smtClean="0"/>
              <a:t>[</a:t>
            </a:r>
            <a:r>
              <a:rPr lang="en-US" sz="1600" dirty="0" smtClean="0">
                <a:latin typeface="Courier New" pitchFamily="49" charset="0"/>
                <a:sym typeface="Symbol" pitchFamily="18" charset="2"/>
              </a:rPr>
              <a:t>%</a:t>
            </a:r>
            <a:r>
              <a:rPr lang="en-US" sz="1600" dirty="0" err="1" smtClean="0">
                <a:latin typeface="Courier New" pitchFamily="49" charset="0"/>
                <a:sym typeface="Symbol" pitchFamily="18" charset="2"/>
              </a:rPr>
              <a:t>rsp</a:t>
            </a:r>
            <a:r>
              <a:rPr lang="en-US" sz="1600" dirty="0"/>
              <a:t>] </a:t>
            </a:r>
            <a:r>
              <a:rPr lang="en-US" sz="1600" dirty="0">
                <a:sym typeface="Symbol" pitchFamily="18" charset="2"/>
              </a:rPr>
              <a:t> </a:t>
            </a:r>
            <a:r>
              <a:rPr lang="en-US" sz="1600" dirty="0" err="1">
                <a:sym typeface="Symbol" pitchFamily="18" charset="2"/>
              </a:rPr>
              <a:t>valE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355392" name="Text Box 64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5393" name="Text Box 65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4" name="Text Box 66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valC</a:t>
            </a:r>
          </a:p>
        </p:txBody>
      </p:sp>
      <p:sp>
        <p:nvSpPr>
          <p:cNvPr id="355407" name="Text Box 79"/>
          <p:cNvSpPr txBox="1">
            <a:spLocks noChangeArrowheads="1"/>
          </p:cNvSpPr>
          <p:nvPr/>
        </p:nvSpPr>
        <p:spPr bwMode="auto">
          <a:xfrm>
            <a:off x="6315075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5408" name="Text Box 80"/>
          <p:cNvSpPr txBox="1">
            <a:spLocks noChangeArrowheads="1"/>
          </p:cNvSpPr>
          <p:nvPr/>
        </p:nvSpPr>
        <p:spPr bwMode="auto">
          <a:xfrm>
            <a:off x="6315075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register byte]</a:t>
            </a:r>
          </a:p>
        </p:txBody>
      </p:sp>
      <p:sp>
        <p:nvSpPr>
          <p:cNvPr id="355409" name="Text Box 81"/>
          <p:cNvSpPr txBox="1">
            <a:spLocks noChangeArrowheads="1"/>
          </p:cNvSpPr>
          <p:nvPr/>
        </p:nvSpPr>
        <p:spPr bwMode="auto">
          <a:xfrm>
            <a:off x="6315075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constant word</a:t>
            </a:r>
          </a:p>
        </p:txBody>
      </p:sp>
      <p:sp>
        <p:nvSpPr>
          <p:cNvPr id="355410" name="Text Box 82"/>
          <p:cNvSpPr txBox="1">
            <a:spLocks noChangeArrowheads="1"/>
          </p:cNvSpPr>
          <p:nvPr/>
        </p:nvSpPr>
        <p:spPr bwMode="auto">
          <a:xfrm>
            <a:off x="6315075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5411" name="Text Box 83"/>
          <p:cNvSpPr txBox="1">
            <a:spLocks noChangeArrowheads="1"/>
          </p:cNvSpPr>
          <p:nvPr/>
        </p:nvSpPr>
        <p:spPr bwMode="auto">
          <a:xfrm>
            <a:off x="6315075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operand A]</a:t>
            </a:r>
          </a:p>
        </p:txBody>
      </p:sp>
      <p:sp>
        <p:nvSpPr>
          <p:cNvPr id="355412" name="Text Box 84"/>
          <p:cNvSpPr txBox="1">
            <a:spLocks noChangeArrowheads="1"/>
          </p:cNvSpPr>
          <p:nvPr/>
        </p:nvSpPr>
        <p:spPr bwMode="auto">
          <a:xfrm>
            <a:off x="6315075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5413" name="Text Box 85"/>
          <p:cNvSpPr txBox="1">
            <a:spLocks noChangeArrowheads="1"/>
          </p:cNvSpPr>
          <p:nvPr/>
        </p:nvSpPr>
        <p:spPr bwMode="auto">
          <a:xfrm>
            <a:off x="6315075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5414" name="Text Box 86"/>
          <p:cNvSpPr txBox="1">
            <a:spLocks noChangeArrowheads="1"/>
          </p:cNvSpPr>
          <p:nvPr/>
        </p:nvSpPr>
        <p:spPr bwMode="auto">
          <a:xfrm>
            <a:off x="6315075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[Set </a:t>
            </a:r>
            <a:r>
              <a:rPr lang="en-US" sz="1600" dirty="0" smtClean="0"/>
              <a:t>/use cond. code </a:t>
            </a:r>
            <a:r>
              <a:rPr lang="en-US" sz="1600" dirty="0" err="1" smtClean="0"/>
              <a:t>reg</a:t>
            </a:r>
            <a:r>
              <a:rPr lang="en-US" sz="1600" dirty="0" smtClean="0"/>
              <a:t>]</a:t>
            </a:r>
            <a:endParaRPr lang="en-US" sz="1600" dirty="0"/>
          </a:p>
        </p:txBody>
      </p:sp>
      <p:sp>
        <p:nvSpPr>
          <p:cNvPr id="355415" name="Text Box 87"/>
          <p:cNvSpPr txBox="1">
            <a:spLocks noChangeArrowheads="1"/>
          </p:cNvSpPr>
          <p:nvPr/>
        </p:nvSpPr>
        <p:spPr bwMode="auto">
          <a:xfrm>
            <a:off x="6315075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smtClean="0"/>
              <a:t>Memory </a:t>
            </a:r>
            <a:r>
              <a:rPr lang="en-US" sz="1600" dirty="0"/>
              <a:t>read/</a:t>
            </a:r>
            <a:r>
              <a:rPr lang="en-US" sz="1600" dirty="0" smtClean="0"/>
              <a:t>write  </a:t>
            </a:r>
            <a:endParaRPr lang="en-US" sz="1600" dirty="0"/>
          </a:p>
        </p:txBody>
      </p:sp>
      <p:sp>
        <p:nvSpPr>
          <p:cNvPr id="355416" name="Text Box 88"/>
          <p:cNvSpPr txBox="1">
            <a:spLocks noChangeArrowheads="1"/>
          </p:cNvSpPr>
          <p:nvPr/>
        </p:nvSpPr>
        <p:spPr bwMode="auto">
          <a:xfrm>
            <a:off x="6315075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smtClean="0"/>
              <a:t>Write </a:t>
            </a:r>
            <a:r>
              <a:rPr lang="en-US" sz="1600" dirty="0"/>
              <a:t>back ALU </a:t>
            </a:r>
            <a:r>
              <a:rPr lang="en-US" sz="1600" dirty="0" smtClean="0"/>
              <a:t>result</a:t>
            </a:r>
            <a:endParaRPr lang="en-US" sz="1600" dirty="0"/>
          </a:p>
        </p:txBody>
      </p:sp>
      <p:sp>
        <p:nvSpPr>
          <p:cNvPr id="355417" name="Text Box 89"/>
          <p:cNvSpPr txBox="1">
            <a:spLocks noChangeArrowheads="1"/>
          </p:cNvSpPr>
          <p:nvPr/>
        </p:nvSpPr>
        <p:spPr bwMode="auto">
          <a:xfrm>
            <a:off x="6315075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smtClean="0"/>
              <a:t>[Write </a:t>
            </a:r>
            <a:r>
              <a:rPr lang="en-US" sz="1600" dirty="0"/>
              <a:t>back memory </a:t>
            </a:r>
            <a:r>
              <a:rPr lang="en-US" sz="1600" dirty="0" smtClean="0"/>
              <a:t>result]</a:t>
            </a:r>
            <a:endParaRPr lang="en-US" sz="1600" dirty="0"/>
          </a:p>
        </p:txBody>
      </p:sp>
      <p:sp>
        <p:nvSpPr>
          <p:cNvPr id="355418" name="Text Box 90"/>
          <p:cNvSpPr txBox="1">
            <a:spLocks noChangeArrowheads="1"/>
          </p:cNvSpPr>
          <p:nvPr/>
        </p:nvSpPr>
        <p:spPr bwMode="auto">
          <a:xfrm>
            <a:off x="6315075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Computed Values</a:t>
            </a:r>
          </a:p>
        </p:txBody>
      </p:sp>
      <p:sp>
        <p:nvSpPr>
          <p:cNvPr id="3573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281487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Fetch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icode</a:t>
            </a:r>
            <a:r>
              <a:rPr lang="en-US" sz="1800" dirty="0"/>
              <a:t>	Instruction 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ifun</a:t>
            </a:r>
            <a:r>
              <a:rPr lang="en-US" sz="1800" dirty="0"/>
              <a:t>	Instruction function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rA</a:t>
            </a:r>
            <a:r>
              <a:rPr lang="en-US" sz="1800" dirty="0"/>
              <a:t>	Instr. Register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rB</a:t>
            </a:r>
            <a:r>
              <a:rPr lang="en-US" sz="1800" dirty="0"/>
              <a:t>	Instr. Register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valC</a:t>
            </a:r>
            <a:r>
              <a:rPr lang="en-US" sz="1800" dirty="0"/>
              <a:t>	Instruction constant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valP</a:t>
            </a:r>
            <a:r>
              <a:rPr lang="en-US" sz="1800" dirty="0"/>
              <a:t>	Incremented PC</a:t>
            </a:r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Decode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srcA</a:t>
            </a:r>
            <a:r>
              <a:rPr lang="en-US" sz="1800" dirty="0"/>
              <a:t>	Register ID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srcB</a:t>
            </a:r>
            <a:r>
              <a:rPr lang="en-US" sz="1800" dirty="0"/>
              <a:t>	Register ID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dstE</a:t>
            </a:r>
            <a:r>
              <a:rPr lang="en-US" sz="1800" dirty="0"/>
              <a:t>	Destination Register 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dstM</a:t>
            </a:r>
            <a:r>
              <a:rPr lang="en-US" sz="1800" dirty="0"/>
              <a:t>	Destination Register M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valA</a:t>
            </a:r>
            <a:r>
              <a:rPr lang="en-US" sz="1800" dirty="0"/>
              <a:t>	Register value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valB</a:t>
            </a:r>
            <a:r>
              <a:rPr lang="en-US" sz="1800" dirty="0"/>
              <a:t>	Register value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endParaRPr lang="en-US" sz="1800" dirty="0"/>
          </a:p>
        </p:txBody>
      </p:sp>
      <p:sp>
        <p:nvSpPr>
          <p:cNvPr id="357380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19200"/>
            <a:ext cx="3784600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Execute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valE</a:t>
            </a:r>
            <a:r>
              <a:rPr lang="en-US" sz="1800" dirty="0"/>
              <a:t>	ALU result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 smtClean="0"/>
              <a:t>Cnd</a:t>
            </a:r>
            <a:r>
              <a:rPr lang="en-US" sz="1800" dirty="0"/>
              <a:t>	</a:t>
            </a:r>
            <a:r>
              <a:rPr lang="en-US" sz="1800" dirty="0" smtClean="0"/>
              <a:t>Branch/move flag</a:t>
            </a:r>
            <a:endParaRPr lang="en-US" sz="1800" dirty="0"/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Memory	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valM</a:t>
            </a:r>
            <a:r>
              <a:rPr lang="en-US" sz="1800" dirty="0"/>
              <a:t>	Value from memory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r>
              <a:rPr lang="en-US" sz="2000" dirty="0"/>
              <a:t>Key</a:t>
            </a:r>
          </a:p>
          <a:p>
            <a:pPr lvl="1"/>
            <a:r>
              <a:rPr lang="en-US" sz="1800" dirty="0"/>
              <a:t>Blue boxes:     predesigned hardware blocks</a:t>
            </a:r>
          </a:p>
          <a:p>
            <a:pPr lvl="2"/>
            <a:r>
              <a:rPr lang="en-US" sz="1600" dirty="0"/>
              <a:t>E.g., memories, ALU</a:t>
            </a:r>
          </a:p>
          <a:p>
            <a:pPr lvl="1"/>
            <a:r>
              <a:rPr lang="en-US" sz="1800" dirty="0"/>
              <a:t>Gray boxes:             control logic</a:t>
            </a:r>
          </a:p>
          <a:p>
            <a:pPr lvl="2"/>
            <a:r>
              <a:rPr lang="en-US" sz="1600" dirty="0"/>
              <a:t>Describe in HCL</a:t>
            </a:r>
          </a:p>
          <a:p>
            <a:pPr lvl="1"/>
            <a:r>
              <a:rPr lang="en-US" sz="1800" dirty="0"/>
              <a:t>White ovals:                      labels for signals</a:t>
            </a:r>
          </a:p>
          <a:p>
            <a:pPr lvl="1"/>
            <a:r>
              <a:rPr lang="en-US" sz="1800" dirty="0"/>
              <a:t>Thick lines:                     </a:t>
            </a:r>
            <a:r>
              <a:rPr lang="en-US" sz="1800" dirty="0" smtClean="0"/>
              <a:t>64-</a:t>
            </a:r>
            <a:r>
              <a:rPr lang="en-US" sz="1800" dirty="0"/>
              <a:t>bit word values</a:t>
            </a:r>
          </a:p>
          <a:p>
            <a:pPr lvl="1"/>
            <a:r>
              <a:rPr lang="en-US" sz="1800" dirty="0"/>
              <a:t>Thin lines:                         4-8 bit values</a:t>
            </a:r>
          </a:p>
          <a:p>
            <a:pPr lvl="1"/>
            <a:r>
              <a:rPr lang="en-US" sz="1800" dirty="0"/>
              <a:t>Dotted lines:                     1-bit values</a:t>
            </a:r>
          </a:p>
          <a:p>
            <a:pPr lvl="1"/>
            <a:endParaRPr lang="en-US" sz="1800" dirty="0"/>
          </a:p>
        </p:txBody>
      </p:sp>
      <p:pic>
        <p:nvPicPr>
          <p:cNvPr id="3594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6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7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8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9</a:t>
              </a:r>
              <a:endParaRPr lang="en-US" sz="1400" b="0" dirty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318250" y="527050"/>
            <a:ext cx="2743200" cy="51054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 </a:t>
            </a:r>
            <a:r>
              <a:rPr lang="en-US" dirty="0" smtClean="0"/>
              <a:t>Set #2</a:t>
            </a:r>
            <a:endParaRPr lang="en-US" dirty="0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pushq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popq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F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rmmovq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mrmovq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OPq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115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6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rrmovq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17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118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3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124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25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26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127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8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29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0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1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132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33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4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5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6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137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38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139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0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1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14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4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14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5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6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47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48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49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0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51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52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53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54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2130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191000"/>
            <a:ext cx="8294687" cy="2241550"/>
          </a:xfrm>
        </p:spPr>
        <p:txBody>
          <a:bodyPr/>
          <a:lstStyle/>
          <a:p>
            <a:r>
              <a:rPr lang="en-US" dirty="0"/>
              <a:t>Predefined Blocks</a:t>
            </a:r>
          </a:p>
          <a:p>
            <a:pPr lvl="1"/>
            <a:r>
              <a:rPr lang="en-US" dirty="0"/>
              <a:t>PC: Register containing PC</a:t>
            </a:r>
          </a:p>
          <a:p>
            <a:pPr lvl="1"/>
            <a:r>
              <a:rPr lang="en-US" dirty="0"/>
              <a:t>Instruction memory: Read </a:t>
            </a:r>
            <a:r>
              <a:rPr lang="en-US" dirty="0" smtClean="0"/>
              <a:t>10 </a:t>
            </a:r>
            <a:r>
              <a:rPr lang="en-US" dirty="0"/>
              <a:t>bytes (PC to </a:t>
            </a:r>
            <a:r>
              <a:rPr lang="en-US" dirty="0" smtClean="0"/>
              <a:t>PC+9)</a:t>
            </a:r>
          </a:p>
          <a:p>
            <a:pPr lvl="2"/>
            <a:r>
              <a:rPr lang="en-US" dirty="0" smtClean="0"/>
              <a:t>Signal invalid address</a:t>
            </a:r>
            <a:endParaRPr lang="en-US" dirty="0"/>
          </a:p>
          <a:p>
            <a:pPr lvl="1"/>
            <a:r>
              <a:rPr lang="en-US" dirty="0"/>
              <a:t>Split: Divide instruction byte into </a:t>
            </a:r>
            <a:r>
              <a:rPr lang="en-US" dirty="0" err="1"/>
              <a:t>icode</a:t>
            </a:r>
            <a:r>
              <a:rPr lang="en-US" dirty="0"/>
              <a:t> and </a:t>
            </a:r>
            <a:r>
              <a:rPr lang="en-US" dirty="0" err="1"/>
              <a:t>ifun</a:t>
            </a:r>
            <a:endParaRPr lang="en-US" dirty="0"/>
          </a:p>
          <a:p>
            <a:pPr lvl="1"/>
            <a:r>
              <a:rPr lang="en-US" dirty="0"/>
              <a:t>Align: Get fields for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/>
              <a:t>rB</a:t>
            </a:r>
            <a:r>
              <a:rPr lang="en-US" dirty="0"/>
              <a:t>, and </a:t>
            </a:r>
            <a:r>
              <a:rPr lang="en-US" dirty="0" err="1" smtClean="0"/>
              <a:t>valC</a:t>
            </a:r>
            <a:endParaRPr lang="en-US" dirty="0" smtClean="0"/>
          </a:p>
        </p:txBody>
      </p:sp>
      <p:grpSp>
        <p:nvGrpSpPr>
          <p:cNvPr id="63" name="Group 62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66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69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70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71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3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119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0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75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76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77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80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81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2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117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8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3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6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115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88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11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92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3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111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4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96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1-9</a:t>
              </a:r>
            </a:p>
          </p:txBody>
        </p:sp>
        <p:sp>
          <p:nvSpPr>
            <p:cNvPr id="98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99" name="Straight Arrow Connector 53"/>
            <p:cNvCxnSpPr>
              <a:cxnSpLocks noChangeShapeType="1"/>
              <a:stCxn id="64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100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102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103" name="Straight Arrow Connector 56"/>
            <p:cNvCxnSpPr>
              <a:cxnSpLocks noChangeShapeType="1"/>
              <a:endCxn id="101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104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109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5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413250"/>
            <a:ext cx="7772400" cy="1682750"/>
          </a:xfrm>
        </p:spPr>
        <p:txBody>
          <a:bodyPr/>
          <a:lstStyle/>
          <a:p>
            <a:r>
              <a:rPr lang="en-US" dirty="0"/>
              <a:t>Control Logic</a:t>
            </a:r>
          </a:p>
          <a:p>
            <a:pPr lvl="1"/>
            <a:r>
              <a:rPr lang="en-US" dirty="0"/>
              <a:t>Instr. Valid: Is this instruction valid?</a:t>
            </a:r>
          </a:p>
          <a:p>
            <a:pPr lvl="1"/>
            <a:r>
              <a:rPr lang="en-US" dirty="0" err="1" smtClean="0"/>
              <a:t>icode</a:t>
            </a:r>
            <a:r>
              <a:rPr lang="en-US" dirty="0" smtClean="0"/>
              <a:t>, </a:t>
            </a:r>
            <a:r>
              <a:rPr lang="en-US" dirty="0" err="1" smtClean="0"/>
              <a:t>ifun</a:t>
            </a:r>
            <a:r>
              <a:rPr lang="en-US" dirty="0" smtClean="0"/>
              <a:t>: Generate no-op if invalid address</a:t>
            </a:r>
          </a:p>
          <a:p>
            <a:pPr lvl="1"/>
            <a:r>
              <a:rPr lang="en-US" dirty="0" smtClean="0"/>
              <a:t>Need </a:t>
            </a:r>
            <a:r>
              <a:rPr lang="en-US" dirty="0" err="1"/>
              <a:t>regids</a:t>
            </a:r>
            <a:r>
              <a:rPr lang="en-US" dirty="0"/>
              <a:t>: Does this instruction have a register </a:t>
            </a:r>
            <a:r>
              <a:rPr lang="en-US" dirty="0" smtClean="0"/>
              <a:t>byte?</a:t>
            </a:r>
            <a:endParaRPr lang="en-US" dirty="0"/>
          </a:p>
          <a:p>
            <a:pPr lvl="1"/>
            <a:r>
              <a:rPr lang="en-US" dirty="0"/>
              <a:t>Need </a:t>
            </a:r>
            <a:r>
              <a:rPr lang="en-US" dirty="0" err="1"/>
              <a:t>valC</a:t>
            </a:r>
            <a:r>
              <a:rPr lang="en-US" dirty="0"/>
              <a:t>: Does this instruction have a constant word?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2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13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5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61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17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8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19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22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3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4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59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5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8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57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9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30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1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55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34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5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53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6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38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1-9</a:t>
              </a:r>
            </a:p>
          </p:txBody>
        </p:sp>
        <p:sp>
          <p:nvSpPr>
            <p:cNvPr id="40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41" name="Straight Arrow Connector 53"/>
            <p:cNvCxnSpPr>
              <a:cxnSpLocks noChangeShapeType="1"/>
              <a:stCxn id="6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42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43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44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45" name="Straight Arrow Connector 56"/>
            <p:cNvCxnSpPr>
              <a:cxnSpLocks noChangeShapeType="1"/>
              <a:endCxn id="43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46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51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7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r>
              <a:rPr lang="en-US" dirty="0"/>
              <a:t>Fetch Control </a:t>
            </a:r>
            <a:r>
              <a:rPr lang="en-US" dirty="0" smtClean="0"/>
              <a:t>Logic in HCL</a:t>
            </a:r>
            <a:endParaRPr lang="en-US" dirty="0"/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908050" y="3346450"/>
            <a:ext cx="8001000" cy="280076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code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INOP;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imem_icode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function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ifun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FNONE;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imem_ifun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5099050" y="603250"/>
            <a:ext cx="3048000" cy="4114800"/>
            <a:chOff x="4337050" y="146050"/>
            <a:chExt cx="3048000" cy="4114800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5327650" y="266065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25" name="Line 221"/>
            <p:cNvSpPr>
              <a:spLocks noChangeShapeType="1"/>
            </p:cNvSpPr>
            <p:nvPr/>
          </p:nvSpPr>
          <p:spPr bwMode="auto">
            <a:xfrm flipV="1">
              <a:off x="6394450" y="327025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31"/>
            <p:cNvSpPr>
              <a:spLocks noChangeArrowheads="1"/>
            </p:cNvSpPr>
            <p:nvPr/>
          </p:nvSpPr>
          <p:spPr bwMode="auto">
            <a:xfrm>
              <a:off x="6013450" y="387985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32" name="Line 298"/>
            <p:cNvSpPr>
              <a:spLocks noChangeShapeType="1"/>
            </p:cNvSpPr>
            <p:nvPr/>
          </p:nvSpPr>
          <p:spPr bwMode="auto">
            <a:xfrm flipH="1" flipV="1">
              <a:off x="54800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Rectangle 327"/>
            <p:cNvSpPr>
              <a:spLocks noChangeArrowheads="1"/>
            </p:cNvSpPr>
            <p:nvPr/>
          </p:nvSpPr>
          <p:spPr bwMode="auto">
            <a:xfrm>
              <a:off x="5403850" y="197485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50" name="Line 328"/>
            <p:cNvSpPr>
              <a:spLocks noChangeShapeType="1"/>
            </p:cNvSpPr>
            <p:nvPr/>
          </p:nvSpPr>
          <p:spPr bwMode="auto">
            <a:xfrm flipV="1">
              <a:off x="5708650" y="235585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Rectangle 330"/>
            <p:cNvSpPr>
              <a:spLocks noChangeArrowheads="1"/>
            </p:cNvSpPr>
            <p:nvPr/>
          </p:nvSpPr>
          <p:spPr bwMode="auto">
            <a:xfrm>
              <a:off x="5721350" y="238601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53" name="Straight Arrow Connector 53"/>
            <p:cNvCxnSpPr>
              <a:cxnSpLocks noChangeShapeType="1"/>
              <a:stCxn id="18" idx="1"/>
            </p:cNvCxnSpPr>
            <p:nvPr/>
          </p:nvCxnSpPr>
          <p:spPr bwMode="auto">
            <a:xfrm rot="10800000">
              <a:off x="4489450" y="296545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54" name="Oval 6"/>
            <p:cNvSpPr>
              <a:spLocks noChangeArrowheads="1"/>
            </p:cNvSpPr>
            <p:nvPr/>
          </p:nvSpPr>
          <p:spPr bwMode="auto">
            <a:xfrm>
              <a:off x="4337050" y="296545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55" name="AutoShape 301"/>
            <p:cNvSpPr>
              <a:spLocks noChangeArrowheads="1"/>
            </p:cNvSpPr>
            <p:nvPr/>
          </p:nvSpPr>
          <p:spPr bwMode="auto">
            <a:xfrm>
              <a:off x="52514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56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4374357" y="231854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57" name="Straight Arrow Connector 56"/>
            <p:cNvCxnSpPr>
              <a:cxnSpLocks noChangeShapeType="1"/>
              <a:endCxn id="55" idx="1"/>
            </p:cNvCxnSpPr>
            <p:nvPr/>
          </p:nvCxnSpPr>
          <p:spPr bwMode="auto">
            <a:xfrm>
              <a:off x="5022850" y="167005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58" name="Group 316"/>
            <p:cNvGrpSpPr>
              <a:grpSpLocks/>
            </p:cNvGrpSpPr>
            <p:nvPr/>
          </p:nvGrpSpPr>
          <p:grpSpPr bwMode="auto">
            <a:xfrm>
              <a:off x="4946650" y="2889250"/>
              <a:ext cx="152400" cy="152400"/>
              <a:chOff x="240" y="4176"/>
              <a:chExt cx="192" cy="192"/>
            </a:xfrm>
          </p:grpSpPr>
          <p:sp>
            <p:nvSpPr>
              <p:cNvPr id="6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9" name="Line 298"/>
            <p:cNvSpPr>
              <a:spLocks noChangeShapeType="1"/>
            </p:cNvSpPr>
            <p:nvPr/>
          </p:nvSpPr>
          <p:spPr bwMode="auto">
            <a:xfrm flipH="1" flipV="1">
              <a:off x="59372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AutoShape 301"/>
            <p:cNvSpPr>
              <a:spLocks noChangeArrowheads="1"/>
            </p:cNvSpPr>
            <p:nvPr/>
          </p:nvSpPr>
          <p:spPr bwMode="auto">
            <a:xfrm>
              <a:off x="57086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67187" cy="1200150"/>
          </a:xfrm>
        </p:spPr>
        <p:txBody>
          <a:bodyPr/>
          <a:lstStyle/>
          <a:p>
            <a:r>
              <a:rPr lang="en-US" dirty="0"/>
              <a:t>Fetch Control </a:t>
            </a:r>
            <a:r>
              <a:rPr lang="en-US" dirty="0" smtClean="0"/>
              <a:t>Logic in HCL</a:t>
            </a:r>
            <a:endParaRPr lang="en-US" dirty="0"/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533400" y="504825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need_regids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IRRMOVQ, IOPQ, IPUSHQ, IPOPQ, 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    </a:t>
            </a:r>
            <a:r>
              <a:rPr lang="en-US" sz="1600" dirty="0" smtClean="0">
                <a:latin typeface="Courier New" pitchFamily="49" charset="0"/>
              </a:rPr>
              <a:t>IIRMOVQ, IRMMOVQ, IMRMOVQ </a:t>
            </a:r>
            <a:r>
              <a:rPr lang="en-US" sz="1600" dirty="0">
                <a:latin typeface="Courier New" pitchFamily="49" charset="0"/>
              </a:rPr>
              <a:t>};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instr_valid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{ INOP, IHALT, </a:t>
            </a:r>
            <a:r>
              <a:rPr lang="en-US" sz="1600" dirty="0" smtClean="0">
                <a:latin typeface="Courier New" pitchFamily="49" charset="0"/>
              </a:rPr>
              <a:t>IRRMOVQ, IIRMOVQ, IRMMOVQ, IMRMOVQ,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   </a:t>
            </a:r>
            <a:r>
              <a:rPr lang="en-US" sz="1600" dirty="0" smtClean="0">
                <a:latin typeface="Courier New" pitchFamily="49" charset="0"/>
              </a:rPr>
              <a:t>IOPQ, </a:t>
            </a:r>
            <a:r>
              <a:rPr lang="en-US" sz="1600" dirty="0">
                <a:latin typeface="Courier New" pitchFamily="49" charset="0"/>
              </a:rPr>
              <a:t>IJXX, ICALL, IRET, </a:t>
            </a:r>
            <a:r>
              <a:rPr lang="en-US" sz="1600" dirty="0" smtClean="0">
                <a:latin typeface="Courier New" pitchFamily="49" charset="0"/>
              </a:rPr>
              <a:t>IPUSHQ, IPOPQ </a:t>
            </a:r>
            <a:r>
              <a:rPr lang="en-US" sz="1600" dirty="0">
                <a:latin typeface="Courier New" pitchFamily="49" charset="0"/>
              </a:rPr>
              <a:t>};</a:t>
            </a:r>
          </a:p>
        </p:txBody>
      </p:sp>
      <p:sp>
        <p:nvSpPr>
          <p:cNvPr id="381111" name="Line 183"/>
          <p:cNvSpPr>
            <a:spLocks noChangeShapeType="1"/>
          </p:cNvSpPr>
          <p:nvPr/>
        </p:nvSpPr>
        <p:spPr bwMode="auto">
          <a:xfrm>
            <a:off x="1879600" y="15367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2" name="Line 184"/>
          <p:cNvSpPr>
            <a:spLocks noChangeShapeType="1"/>
          </p:cNvSpPr>
          <p:nvPr/>
        </p:nvSpPr>
        <p:spPr bwMode="auto">
          <a:xfrm>
            <a:off x="1879600" y="18415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3" name="Line 185"/>
          <p:cNvSpPr>
            <a:spLocks noChangeShapeType="1"/>
          </p:cNvSpPr>
          <p:nvPr/>
        </p:nvSpPr>
        <p:spPr bwMode="auto">
          <a:xfrm>
            <a:off x="1879600" y="22225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4" name="Line 186"/>
          <p:cNvSpPr>
            <a:spLocks noChangeShapeType="1"/>
          </p:cNvSpPr>
          <p:nvPr/>
        </p:nvSpPr>
        <p:spPr bwMode="auto">
          <a:xfrm>
            <a:off x="1879600" y="25273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5" name="Line 187"/>
          <p:cNvSpPr>
            <a:spLocks noChangeShapeType="1"/>
          </p:cNvSpPr>
          <p:nvPr/>
        </p:nvSpPr>
        <p:spPr bwMode="auto">
          <a:xfrm>
            <a:off x="1879600" y="29083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6" name="Line 188"/>
          <p:cNvSpPr>
            <a:spLocks noChangeShapeType="1"/>
          </p:cNvSpPr>
          <p:nvPr/>
        </p:nvSpPr>
        <p:spPr bwMode="auto">
          <a:xfrm>
            <a:off x="1879600" y="42799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7" name="Line 189"/>
          <p:cNvSpPr>
            <a:spLocks noChangeShapeType="1"/>
          </p:cNvSpPr>
          <p:nvPr/>
        </p:nvSpPr>
        <p:spPr bwMode="auto">
          <a:xfrm>
            <a:off x="1879600" y="45847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8" name="Freeform 190"/>
          <p:cNvSpPr>
            <a:spLocks/>
          </p:cNvSpPr>
          <p:nvPr/>
        </p:nvSpPr>
        <p:spPr bwMode="auto">
          <a:xfrm>
            <a:off x="1746250" y="1536700"/>
            <a:ext cx="133350" cy="3505200"/>
          </a:xfrm>
          <a:custGeom>
            <a:avLst/>
            <a:gdLst/>
            <a:ahLst/>
            <a:cxnLst>
              <a:cxn ang="0">
                <a:pos x="0" y="2208"/>
              </a:cxn>
              <a:cxn ang="0">
                <a:pos x="420" y="2112"/>
              </a:cxn>
              <a:cxn ang="0">
                <a:pos x="564" y="2016"/>
              </a:cxn>
              <a:cxn ang="0">
                <a:pos x="564" y="1920"/>
              </a:cxn>
              <a:cxn ang="0">
                <a:pos x="564" y="0"/>
              </a:cxn>
            </a:cxnLst>
            <a:rect l="0" t="0" r="r" b="b"/>
            <a:pathLst>
              <a:path w="564" h="2208">
                <a:moveTo>
                  <a:pt x="0" y="2208"/>
                </a:moveTo>
                <a:lnTo>
                  <a:pt x="420" y="2112"/>
                </a:lnTo>
                <a:lnTo>
                  <a:pt x="564" y="2016"/>
                </a:lnTo>
                <a:lnTo>
                  <a:pt x="564" y="1920"/>
                </a:lnTo>
                <a:lnTo>
                  <a:pt x="564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946400" y="698500"/>
            <a:ext cx="6038850" cy="4113765"/>
            <a:chOff x="3479800" y="222250"/>
            <a:chExt cx="6038850" cy="4113765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484572" y="3749033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popq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endParaRPr lang="en-US" sz="1000" b="0" dirty="0"/>
            </a:p>
          </p:txBody>
        </p:sp>
        <p:grpSp>
          <p:nvGrpSpPr>
            <p:cNvPr id="4" name="Group 213"/>
            <p:cNvGrpSpPr>
              <a:grpSpLocks/>
            </p:cNvGrpSpPr>
            <p:nvPr/>
          </p:nvGrpSpPr>
          <p:grpSpPr bwMode="auto">
            <a:xfrm>
              <a:off x="4916037" y="3749033"/>
              <a:ext cx="458069" cy="234793"/>
              <a:chOff x="1536" y="3648"/>
              <a:chExt cx="384" cy="192"/>
            </a:xfrm>
          </p:grpSpPr>
          <p:sp>
            <p:nvSpPr>
              <p:cNvPr id="105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06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107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212"/>
            <p:cNvGrpSpPr>
              <a:grpSpLocks/>
            </p:cNvGrpSpPr>
            <p:nvPr/>
          </p:nvGrpSpPr>
          <p:grpSpPr bwMode="auto">
            <a:xfrm>
              <a:off x="5374106" y="3749033"/>
              <a:ext cx="458069" cy="234793"/>
              <a:chOff x="1920" y="3648"/>
              <a:chExt cx="384" cy="192"/>
            </a:xfrm>
          </p:grpSpPr>
          <p:sp>
            <p:nvSpPr>
              <p:cNvPr id="102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103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F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104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3484572" y="2692466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jXX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6" name="Group 210"/>
            <p:cNvGrpSpPr>
              <a:grpSpLocks/>
            </p:cNvGrpSpPr>
            <p:nvPr/>
          </p:nvGrpSpPr>
          <p:grpSpPr bwMode="auto">
            <a:xfrm>
              <a:off x="4916037" y="2692466"/>
              <a:ext cx="458069" cy="234793"/>
              <a:chOff x="1536" y="2784"/>
              <a:chExt cx="384" cy="192"/>
            </a:xfrm>
          </p:grpSpPr>
          <p:sp>
            <p:nvSpPr>
              <p:cNvPr id="99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00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/>
                  <a:t>fn</a:t>
                </a:r>
              </a:p>
            </p:txBody>
          </p:sp>
          <p:sp>
            <p:nvSpPr>
              <p:cNvPr id="101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>
              <a:off x="5374106" y="2692466"/>
              <a:ext cx="3687344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Dest</a:t>
              </a:r>
            </a:p>
          </p:txBody>
        </p:sp>
        <p:sp>
          <p:nvSpPr>
            <p:cNvPr id="21" name="Rectangle 31"/>
            <p:cNvSpPr>
              <a:spLocks noChangeArrowheads="1"/>
            </p:cNvSpPr>
            <p:nvPr/>
          </p:nvSpPr>
          <p:spPr bwMode="auto">
            <a:xfrm>
              <a:off x="3484572" y="4101222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popq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endParaRPr lang="en-US" sz="1000" b="0" dirty="0"/>
            </a:p>
          </p:txBody>
        </p:sp>
        <p:grpSp>
          <p:nvGrpSpPr>
            <p:cNvPr id="7" name="Group 208"/>
            <p:cNvGrpSpPr>
              <a:grpSpLocks/>
            </p:cNvGrpSpPr>
            <p:nvPr/>
          </p:nvGrpSpPr>
          <p:grpSpPr bwMode="auto">
            <a:xfrm>
              <a:off x="4916037" y="4101222"/>
              <a:ext cx="458069" cy="234793"/>
              <a:chOff x="1536" y="3936"/>
              <a:chExt cx="384" cy="192"/>
            </a:xfrm>
          </p:grpSpPr>
          <p:sp>
            <p:nvSpPr>
              <p:cNvPr id="96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97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8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207"/>
            <p:cNvGrpSpPr>
              <a:grpSpLocks/>
            </p:cNvGrpSpPr>
            <p:nvPr/>
          </p:nvGrpSpPr>
          <p:grpSpPr bwMode="auto">
            <a:xfrm>
              <a:off x="5374106" y="4101222"/>
              <a:ext cx="458069" cy="234793"/>
              <a:chOff x="1920" y="3936"/>
              <a:chExt cx="384" cy="192"/>
            </a:xfrm>
          </p:grpSpPr>
          <p:sp>
            <p:nvSpPr>
              <p:cNvPr id="93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94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F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95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4" name="Rectangle 41"/>
            <p:cNvSpPr>
              <a:spLocks noChangeArrowheads="1"/>
            </p:cNvSpPr>
            <p:nvPr/>
          </p:nvSpPr>
          <p:spPr bwMode="auto">
            <a:xfrm>
              <a:off x="3484572" y="3044655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call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9" name="Group 205"/>
            <p:cNvGrpSpPr>
              <a:grpSpLocks/>
            </p:cNvGrpSpPr>
            <p:nvPr/>
          </p:nvGrpSpPr>
          <p:grpSpPr bwMode="auto">
            <a:xfrm>
              <a:off x="4916037" y="3044655"/>
              <a:ext cx="458069" cy="234793"/>
              <a:chOff x="1536" y="3072"/>
              <a:chExt cx="384" cy="192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91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2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5374106" y="3044655"/>
              <a:ext cx="3687344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 dirty="0" err="1"/>
                <a:t>Dest</a:t>
              </a:r>
              <a:endParaRPr lang="en-US" sz="1000" b="0" dirty="0"/>
            </a:p>
          </p:txBody>
        </p:sp>
        <p:sp>
          <p:nvSpPr>
            <p:cNvPr id="27" name="Rectangle 48"/>
            <p:cNvSpPr>
              <a:spLocks noChangeArrowheads="1"/>
            </p:cNvSpPr>
            <p:nvPr/>
          </p:nvSpPr>
          <p:spPr bwMode="auto">
            <a:xfrm>
              <a:off x="3484572" y="931520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cmovXX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 err="1"/>
                <a:t>rB</a:t>
              </a:r>
              <a:endParaRPr lang="en-US" sz="1000" b="0" dirty="0"/>
            </a:p>
          </p:txBody>
        </p:sp>
        <p:grpSp>
          <p:nvGrpSpPr>
            <p:cNvPr id="10" name="Group 203"/>
            <p:cNvGrpSpPr>
              <a:grpSpLocks/>
            </p:cNvGrpSpPr>
            <p:nvPr/>
          </p:nvGrpSpPr>
          <p:grpSpPr bwMode="auto">
            <a:xfrm>
              <a:off x="4916037" y="931520"/>
              <a:ext cx="458069" cy="234793"/>
              <a:chOff x="1536" y="1344"/>
              <a:chExt cx="384" cy="192"/>
            </a:xfrm>
          </p:grpSpPr>
          <p:sp>
            <p:nvSpPr>
              <p:cNvPr id="87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88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/>
                  <a:t>fn</a:t>
                </a:r>
                <a:endParaRPr lang="en-US" sz="1000" b="0" dirty="0"/>
              </a:p>
            </p:txBody>
          </p:sp>
          <p:sp>
            <p:nvSpPr>
              <p:cNvPr id="89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2"/>
            <p:cNvGrpSpPr>
              <a:grpSpLocks/>
            </p:cNvGrpSpPr>
            <p:nvPr/>
          </p:nvGrpSpPr>
          <p:grpSpPr bwMode="auto">
            <a:xfrm>
              <a:off x="5374106" y="931520"/>
              <a:ext cx="458069" cy="234793"/>
              <a:chOff x="1920" y="1344"/>
              <a:chExt cx="384" cy="192"/>
            </a:xfrm>
          </p:grpSpPr>
          <p:sp>
            <p:nvSpPr>
              <p:cNvPr id="8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8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0" name="Rectangle 58"/>
            <p:cNvSpPr>
              <a:spLocks noChangeArrowheads="1"/>
            </p:cNvSpPr>
            <p:nvPr/>
          </p:nvSpPr>
          <p:spPr bwMode="auto">
            <a:xfrm>
              <a:off x="3484572" y="1283709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irmovq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/>
                <a:t>V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 err="1"/>
                <a:t>rB</a:t>
              </a:r>
              <a:endParaRPr lang="en-US" sz="1000" b="0" dirty="0"/>
            </a:p>
          </p:txBody>
        </p:sp>
        <p:grpSp>
          <p:nvGrpSpPr>
            <p:cNvPr id="12" name="Group 200"/>
            <p:cNvGrpSpPr>
              <a:grpSpLocks/>
            </p:cNvGrpSpPr>
            <p:nvPr/>
          </p:nvGrpSpPr>
          <p:grpSpPr bwMode="auto">
            <a:xfrm>
              <a:off x="4916037" y="1283709"/>
              <a:ext cx="458069" cy="234793"/>
              <a:chOff x="1536" y="1632"/>
              <a:chExt cx="384" cy="192"/>
            </a:xfrm>
          </p:grpSpPr>
          <p:sp>
            <p:nvSpPr>
              <p:cNvPr id="81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82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83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199"/>
            <p:cNvGrpSpPr>
              <a:grpSpLocks/>
            </p:cNvGrpSpPr>
            <p:nvPr/>
          </p:nvGrpSpPr>
          <p:grpSpPr bwMode="auto">
            <a:xfrm>
              <a:off x="5374106" y="1283709"/>
              <a:ext cx="458069" cy="234793"/>
              <a:chOff x="1920" y="1632"/>
              <a:chExt cx="384" cy="192"/>
            </a:xfrm>
          </p:grpSpPr>
          <p:sp>
            <p:nvSpPr>
              <p:cNvPr id="78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79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0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3" name="Rectangle 67"/>
            <p:cNvSpPr>
              <a:spLocks noChangeArrowheads="1"/>
            </p:cNvSpPr>
            <p:nvPr/>
          </p:nvSpPr>
          <p:spPr bwMode="auto">
            <a:xfrm>
              <a:off x="5832175" y="1283709"/>
              <a:ext cx="3686475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V</a:t>
              </a:r>
            </a:p>
          </p:txBody>
        </p:sp>
        <p:sp>
          <p:nvSpPr>
            <p:cNvPr id="34" name="Rectangle 69"/>
            <p:cNvSpPr>
              <a:spLocks noChangeArrowheads="1"/>
            </p:cNvSpPr>
            <p:nvPr/>
          </p:nvSpPr>
          <p:spPr bwMode="auto">
            <a:xfrm>
              <a:off x="3484572" y="1635898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rmmovq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/>
                <a:t>D</a:t>
              </a:r>
              <a:r>
                <a:rPr lang="en-US" sz="1000" b="0" dirty="0">
                  <a:latin typeface="Courier New" pitchFamily="49" charset="0"/>
                </a:rPr>
                <a:t>(</a:t>
              </a:r>
              <a:r>
                <a:rPr lang="en-US" sz="1000" b="0" dirty="0" err="1"/>
                <a:t>rB</a:t>
              </a:r>
              <a:r>
                <a:rPr lang="en-US" sz="1000" b="0" dirty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14" name="Group 197"/>
            <p:cNvGrpSpPr>
              <a:grpSpLocks/>
            </p:cNvGrpSpPr>
            <p:nvPr/>
          </p:nvGrpSpPr>
          <p:grpSpPr bwMode="auto">
            <a:xfrm>
              <a:off x="4916037" y="1635898"/>
              <a:ext cx="458069" cy="234793"/>
              <a:chOff x="1536" y="1920"/>
              <a:chExt cx="384" cy="192"/>
            </a:xfrm>
          </p:grpSpPr>
          <p:sp>
            <p:nvSpPr>
              <p:cNvPr id="75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76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7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196"/>
            <p:cNvGrpSpPr>
              <a:grpSpLocks/>
            </p:cNvGrpSpPr>
            <p:nvPr/>
          </p:nvGrpSpPr>
          <p:grpSpPr bwMode="auto">
            <a:xfrm>
              <a:off x="5374106" y="1635898"/>
              <a:ext cx="458069" cy="234793"/>
              <a:chOff x="1920" y="1920"/>
              <a:chExt cx="384" cy="192"/>
            </a:xfrm>
          </p:grpSpPr>
          <p:sp>
            <p:nvSpPr>
              <p:cNvPr id="72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73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74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7" name="Rectangle 78"/>
            <p:cNvSpPr>
              <a:spLocks noChangeArrowheads="1"/>
            </p:cNvSpPr>
            <p:nvPr/>
          </p:nvSpPr>
          <p:spPr bwMode="auto">
            <a:xfrm>
              <a:off x="5832175" y="1635898"/>
              <a:ext cx="3686475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38" name="Rectangle 80"/>
            <p:cNvSpPr>
              <a:spLocks noChangeArrowheads="1"/>
            </p:cNvSpPr>
            <p:nvPr/>
          </p:nvSpPr>
          <p:spPr bwMode="auto">
            <a:xfrm>
              <a:off x="3484572" y="1988087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mrmovq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/>
                <a:t>D</a:t>
              </a:r>
              <a:r>
                <a:rPr lang="en-US" sz="1000" b="0" dirty="0">
                  <a:latin typeface="Courier New" pitchFamily="49" charset="0"/>
                </a:rPr>
                <a:t>(</a:t>
              </a:r>
              <a:r>
                <a:rPr lang="en-US" sz="1000" b="0" dirty="0" err="1"/>
                <a:t>rB</a:t>
              </a:r>
              <a:r>
                <a:rPr lang="en-US" sz="1000" b="0" dirty="0">
                  <a:latin typeface="Courier New" pitchFamily="49" charset="0"/>
                </a:rPr>
                <a:t>), </a:t>
              </a:r>
              <a:r>
                <a:rPr lang="en-US" sz="1000" b="0" dirty="0" err="1"/>
                <a:t>rA</a:t>
              </a:r>
              <a:endParaRPr lang="en-US" sz="1000" b="0" dirty="0"/>
            </a:p>
          </p:txBody>
        </p:sp>
        <p:grpSp>
          <p:nvGrpSpPr>
            <p:cNvPr id="17" name="Group 194"/>
            <p:cNvGrpSpPr>
              <a:grpSpLocks/>
            </p:cNvGrpSpPr>
            <p:nvPr/>
          </p:nvGrpSpPr>
          <p:grpSpPr bwMode="auto">
            <a:xfrm>
              <a:off x="4916037" y="1988087"/>
              <a:ext cx="458069" cy="234793"/>
              <a:chOff x="1536" y="2208"/>
              <a:chExt cx="384" cy="192"/>
            </a:xfrm>
          </p:grpSpPr>
          <p:sp>
            <p:nvSpPr>
              <p:cNvPr id="69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70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1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3"/>
            <p:cNvGrpSpPr>
              <a:grpSpLocks/>
            </p:cNvGrpSpPr>
            <p:nvPr/>
          </p:nvGrpSpPr>
          <p:grpSpPr bwMode="auto">
            <a:xfrm>
              <a:off x="5374106" y="1988087"/>
              <a:ext cx="458069" cy="234793"/>
              <a:chOff x="1920" y="2208"/>
              <a:chExt cx="384" cy="192"/>
            </a:xfrm>
          </p:grpSpPr>
          <p:sp>
            <p:nvSpPr>
              <p:cNvPr id="6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1" name="Rectangle 89"/>
            <p:cNvSpPr>
              <a:spLocks noChangeArrowheads="1"/>
            </p:cNvSpPr>
            <p:nvPr/>
          </p:nvSpPr>
          <p:spPr bwMode="auto">
            <a:xfrm>
              <a:off x="5832175" y="1988087"/>
              <a:ext cx="3686475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42" name="Rectangle 91"/>
            <p:cNvSpPr>
              <a:spLocks noChangeArrowheads="1"/>
            </p:cNvSpPr>
            <p:nvPr/>
          </p:nvSpPr>
          <p:spPr bwMode="auto">
            <a:xfrm>
              <a:off x="3484572" y="2340276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OPq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 err="1"/>
                <a:t>rB</a:t>
              </a:r>
              <a:endParaRPr lang="en-US" sz="1000" b="0" dirty="0"/>
            </a:p>
          </p:txBody>
        </p:sp>
        <p:grpSp>
          <p:nvGrpSpPr>
            <p:cNvPr id="22" name="Group 191"/>
            <p:cNvGrpSpPr>
              <a:grpSpLocks/>
            </p:cNvGrpSpPr>
            <p:nvPr/>
          </p:nvGrpSpPr>
          <p:grpSpPr bwMode="auto">
            <a:xfrm>
              <a:off x="4916037" y="2340276"/>
              <a:ext cx="458069" cy="234793"/>
              <a:chOff x="1536" y="2496"/>
              <a:chExt cx="384" cy="192"/>
            </a:xfrm>
          </p:grpSpPr>
          <p:sp>
            <p:nvSpPr>
              <p:cNvPr id="6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6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fn</a:t>
                </a:r>
              </a:p>
            </p:txBody>
          </p:sp>
          <p:sp>
            <p:nvSpPr>
              <p:cNvPr id="6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190"/>
            <p:cNvGrpSpPr>
              <a:grpSpLocks/>
            </p:cNvGrpSpPr>
            <p:nvPr/>
          </p:nvGrpSpPr>
          <p:grpSpPr bwMode="auto">
            <a:xfrm>
              <a:off x="5374106" y="2340276"/>
              <a:ext cx="458069" cy="234793"/>
              <a:chOff x="1920" y="2496"/>
              <a:chExt cx="384" cy="192"/>
            </a:xfrm>
          </p:grpSpPr>
          <p:sp>
            <p:nvSpPr>
              <p:cNvPr id="60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1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2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5" name="Rectangle 101"/>
            <p:cNvSpPr>
              <a:spLocks noChangeArrowheads="1"/>
            </p:cNvSpPr>
            <p:nvPr/>
          </p:nvSpPr>
          <p:spPr bwMode="auto">
            <a:xfrm>
              <a:off x="3484572" y="3396844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25" name="Group 188"/>
            <p:cNvGrpSpPr>
              <a:grpSpLocks/>
            </p:cNvGrpSpPr>
            <p:nvPr/>
          </p:nvGrpSpPr>
          <p:grpSpPr bwMode="auto">
            <a:xfrm>
              <a:off x="4916037" y="3396844"/>
              <a:ext cx="458069" cy="234793"/>
              <a:chOff x="1536" y="3360"/>
              <a:chExt cx="384" cy="192"/>
            </a:xfrm>
          </p:grpSpPr>
          <p:sp>
            <p:nvSpPr>
              <p:cNvPr id="57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58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9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7" name="Rectangle 107"/>
            <p:cNvSpPr>
              <a:spLocks noChangeArrowheads="1"/>
            </p:cNvSpPr>
            <p:nvPr/>
          </p:nvSpPr>
          <p:spPr bwMode="auto">
            <a:xfrm>
              <a:off x="3484572" y="574439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28" name="Group 186"/>
            <p:cNvGrpSpPr>
              <a:grpSpLocks/>
            </p:cNvGrpSpPr>
            <p:nvPr/>
          </p:nvGrpSpPr>
          <p:grpSpPr bwMode="auto">
            <a:xfrm>
              <a:off x="4916037" y="574439"/>
              <a:ext cx="458069" cy="234793"/>
              <a:chOff x="1536" y="768"/>
              <a:chExt cx="384" cy="192"/>
            </a:xfrm>
          </p:grpSpPr>
          <p:sp>
            <p:nvSpPr>
              <p:cNvPr id="54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1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55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6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9" name="Rectangle 113"/>
            <p:cNvSpPr>
              <a:spLocks noChangeArrowheads="1"/>
            </p:cNvSpPr>
            <p:nvPr/>
          </p:nvSpPr>
          <p:spPr bwMode="auto">
            <a:xfrm>
              <a:off x="3479800" y="222250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29" name="Group 184"/>
            <p:cNvGrpSpPr>
              <a:grpSpLocks/>
            </p:cNvGrpSpPr>
            <p:nvPr/>
          </p:nvGrpSpPr>
          <p:grpSpPr bwMode="auto">
            <a:xfrm>
              <a:off x="4911265" y="222250"/>
              <a:ext cx="458069" cy="234793"/>
              <a:chOff x="1536" y="1056"/>
              <a:chExt cx="384" cy="192"/>
            </a:xfrm>
          </p:grpSpPr>
          <p:sp>
            <p:nvSpPr>
              <p:cNvPr id="51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0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52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3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Decode Logic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2590800"/>
          </a:xfrm>
        </p:spPr>
        <p:txBody>
          <a:bodyPr/>
          <a:lstStyle/>
          <a:p>
            <a:r>
              <a:rPr lang="en-US" dirty="0"/>
              <a:t>Register File</a:t>
            </a:r>
          </a:p>
          <a:p>
            <a:pPr lvl="1"/>
            <a:r>
              <a:rPr lang="en-US" dirty="0"/>
              <a:t>Read ports A, B</a:t>
            </a:r>
          </a:p>
          <a:p>
            <a:pPr lvl="1"/>
            <a:r>
              <a:rPr lang="en-US" dirty="0"/>
              <a:t>Write ports E, M</a:t>
            </a:r>
          </a:p>
          <a:p>
            <a:pPr lvl="1"/>
            <a:r>
              <a:rPr lang="en-US" dirty="0"/>
              <a:t>Addresses are register IDs or </a:t>
            </a:r>
            <a:r>
              <a:rPr lang="en-US" dirty="0" smtClean="0"/>
              <a:t>15 (0xF) </a:t>
            </a:r>
            <a:r>
              <a:rPr lang="en-US" dirty="0"/>
              <a:t>(no access)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90513" y="31178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Logic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srcA</a:t>
            </a:r>
            <a:r>
              <a:rPr lang="en-US" sz="2000" dirty="0"/>
              <a:t>, </a:t>
            </a:r>
            <a:r>
              <a:rPr lang="en-US" sz="2000" dirty="0" err="1"/>
              <a:t>srcB</a:t>
            </a:r>
            <a:r>
              <a:rPr lang="en-US" sz="2000" dirty="0"/>
              <a:t>: read port addresses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dstE</a:t>
            </a:r>
            <a:r>
              <a:rPr lang="en-US" sz="2000" dirty="0" smtClean="0"/>
              <a:t>, </a:t>
            </a:r>
            <a:r>
              <a:rPr lang="en-US" sz="2000" dirty="0" err="1" smtClean="0"/>
              <a:t>dstM</a:t>
            </a:r>
            <a:r>
              <a:rPr lang="en-US" sz="2000" dirty="0" smtClean="0"/>
              <a:t>: </a:t>
            </a:r>
            <a:r>
              <a:rPr lang="en-US" sz="2000" dirty="0"/>
              <a:t>write port </a:t>
            </a:r>
            <a:r>
              <a:rPr lang="en-US" sz="2000" dirty="0" smtClean="0"/>
              <a:t>addresses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4794250" y="1517650"/>
            <a:ext cx="3962400" cy="3429000"/>
            <a:chOff x="4794250" y="1517650"/>
            <a:chExt cx="3962400" cy="3429000"/>
          </a:xfrm>
        </p:grpSpPr>
        <p:sp>
          <p:nvSpPr>
            <p:cNvPr id="6" name="Oval 31"/>
            <p:cNvSpPr>
              <a:spLocks noChangeArrowheads="1"/>
            </p:cNvSpPr>
            <p:nvPr/>
          </p:nvSpPr>
          <p:spPr bwMode="auto">
            <a:xfrm>
              <a:off x="69278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rB</a:t>
              </a:r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 flipV="1">
              <a:off x="57848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AutoShape 44"/>
            <p:cNvSpPr>
              <a:spLocks noChangeArrowheads="1"/>
            </p:cNvSpPr>
            <p:nvPr/>
          </p:nvSpPr>
          <p:spPr bwMode="auto">
            <a:xfrm>
              <a:off x="55562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dstE</a:t>
              </a:r>
            </a:p>
          </p:txBody>
        </p:sp>
        <p:sp>
          <p:nvSpPr>
            <p:cNvPr id="9" name="AutoShape 45"/>
            <p:cNvSpPr>
              <a:spLocks noChangeArrowheads="1"/>
            </p:cNvSpPr>
            <p:nvPr/>
          </p:nvSpPr>
          <p:spPr bwMode="auto">
            <a:xfrm>
              <a:off x="60134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dstM</a:t>
              </a:r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 flipV="1">
              <a:off x="70802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42"/>
            <p:cNvSpPr>
              <a:spLocks noChangeArrowheads="1"/>
            </p:cNvSpPr>
            <p:nvPr/>
          </p:nvSpPr>
          <p:spPr bwMode="auto">
            <a:xfrm>
              <a:off x="64706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srcA</a:t>
              </a:r>
            </a:p>
          </p:txBody>
        </p:sp>
        <p:sp>
          <p:nvSpPr>
            <p:cNvPr id="12" name="AutoShape 43"/>
            <p:cNvSpPr>
              <a:spLocks noChangeArrowheads="1"/>
            </p:cNvSpPr>
            <p:nvPr/>
          </p:nvSpPr>
          <p:spPr bwMode="auto">
            <a:xfrm>
              <a:off x="69278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srcB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5556250" y="2279650"/>
              <a:ext cx="1828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/>
                <a:t>Register</a:t>
              </a:r>
            </a:p>
            <a:p>
              <a:pPr>
                <a:defRPr/>
              </a:pPr>
              <a:r>
                <a:rPr lang="en-US"/>
                <a:t>file</a:t>
              </a:r>
            </a:p>
          </p:txBody>
        </p:sp>
        <p:sp>
          <p:nvSpPr>
            <p:cNvPr id="14" name="Text Box 181"/>
            <p:cNvSpPr txBox="1">
              <a:spLocks noChangeArrowheads="1"/>
            </p:cNvSpPr>
            <p:nvPr/>
          </p:nvSpPr>
          <p:spPr bwMode="auto">
            <a:xfrm>
              <a:off x="57086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A</a:t>
              </a:r>
            </a:p>
          </p:txBody>
        </p:sp>
        <p:sp>
          <p:nvSpPr>
            <p:cNvPr id="15" name="Text Box 182"/>
            <p:cNvSpPr txBox="1">
              <a:spLocks noChangeArrowheads="1"/>
            </p:cNvSpPr>
            <p:nvPr/>
          </p:nvSpPr>
          <p:spPr bwMode="auto">
            <a:xfrm>
              <a:off x="69278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B</a:t>
              </a:r>
            </a:p>
          </p:txBody>
        </p:sp>
        <p:sp>
          <p:nvSpPr>
            <p:cNvPr id="16" name="Text Box 183"/>
            <p:cNvSpPr txBox="1">
              <a:spLocks noChangeArrowheads="1"/>
            </p:cNvSpPr>
            <p:nvPr/>
          </p:nvSpPr>
          <p:spPr bwMode="auto">
            <a:xfrm>
              <a:off x="7156450" y="2355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M</a:t>
              </a:r>
            </a:p>
          </p:txBody>
        </p:sp>
        <p:sp>
          <p:nvSpPr>
            <p:cNvPr id="17" name="Text Box 184"/>
            <p:cNvSpPr txBox="1">
              <a:spLocks noChangeArrowheads="1"/>
            </p:cNvSpPr>
            <p:nvPr/>
          </p:nvSpPr>
          <p:spPr bwMode="auto">
            <a:xfrm>
              <a:off x="7156450" y="2736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E</a:t>
              </a:r>
            </a:p>
          </p:txBody>
        </p:sp>
        <p:sp>
          <p:nvSpPr>
            <p:cNvPr id="18" name="Oval 36"/>
            <p:cNvSpPr>
              <a:spLocks noChangeArrowheads="1"/>
            </p:cNvSpPr>
            <p:nvPr/>
          </p:nvSpPr>
          <p:spPr bwMode="auto">
            <a:xfrm>
              <a:off x="55562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dstE</a:t>
              </a:r>
            </a:p>
          </p:txBody>
        </p:sp>
        <p:sp>
          <p:nvSpPr>
            <p:cNvPr id="19" name="Oval 37"/>
            <p:cNvSpPr>
              <a:spLocks noChangeArrowheads="1"/>
            </p:cNvSpPr>
            <p:nvPr/>
          </p:nvSpPr>
          <p:spPr bwMode="auto">
            <a:xfrm>
              <a:off x="60134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dstM</a:t>
              </a:r>
            </a:p>
          </p:txBody>
        </p:sp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64706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 dirty="0" err="1"/>
                <a:t>srcA</a:t>
              </a:r>
              <a:endParaRPr lang="en-US" sz="900" dirty="0"/>
            </a:p>
          </p:txBody>
        </p:sp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69278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srcB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48704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icode</a:t>
              </a:r>
            </a:p>
          </p:txBody>
        </p:sp>
        <p:sp>
          <p:nvSpPr>
            <p:cNvPr id="23" name="Oval 30"/>
            <p:cNvSpPr>
              <a:spLocks noChangeArrowheads="1"/>
            </p:cNvSpPr>
            <p:nvPr/>
          </p:nvSpPr>
          <p:spPr bwMode="auto">
            <a:xfrm>
              <a:off x="6470650" y="4565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rA</a:t>
              </a:r>
            </a:p>
          </p:txBody>
        </p:sp>
        <p:sp>
          <p:nvSpPr>
            <p:cNvPr id="24" name="Oval 235"/>
            <p:cNvSpPr>
              <a:spLocks noChangeArrowheads="1"/>
            </p:cNvSpPr>
            <p:nvPr/>
          </p:nvSpPr>
          <p:spPr bwMode="auto">
            <a:xfrm>
              <a:off x="68516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valB</a:t>
              </a:r>
            </a:p>
          </p:txBody>
        </p:sp>
        <p:sp>
          <p:nvSpPr>
            <p:cNvPr id="25" name="Line 236"/>
            <p:cNvSpPr>
              <a:spLocks noChangeShapeType="1"/>
            </p:cNvSpPr>
            <p:nvPr/>
          </p:nvSpPr>
          <p:spPr bwMode="auto">
            <a:xfrm flipV="1">
              <a:off x="58610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8"/>
            <p:cNvSpPr>
              <a:spLocks noChangeArrowheads="1"/>
            </p:cNvSpPr>
            <p:nvPr/>
          </p:nvSpPr>
          <p:spPr bwMode="auto">
            <a:xfrm>
              <a:off x="5632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valA</a:t>
              </a:r>
            </a:p>
          </p:txBody>
        </p:sp>
        <p:sp>
          <p:nvSpPr>
            <p:cNvPr id="27" name="Freeform 247"/>
            <p:cNvSpPr>
              <a:spLocks/>
            </p:cNvSpPr>
            <p:nvPr/>
          </p:nvSpPr>
          <p:spPr bwMode="auto">
            <a:xfrm>
              <a:off x="7385050" y="1898650"/>
              <a:ext cx="1143000" cy="914400"/>
            </a:xfrm>
            <a:custGeom>
              <a:avLst/>
              <a:gdLst>
                <a:gd name="T0" fmla="*/ 1143000 w 1152"/>
                <a:gd name="T1" fmla="*/ 0 h 2736"/>
                <a:gd name="T2" fmla="*/ 1143000 w 1152"/>
                <a:gd name="T3" fmla="*/ 914400 h 2736"/>
                <a:gd name="T4" fmla="*/ 0 w 1152"/>
                <a:gd name="T5" fmla="*/ 914400 h 2736"/>
                <a:gd name="T6" fmla="*/ 0 60000 65536"/>
                <a:gd name="T7" fmla="*/ 0 60000 65536"/>
                <a:gd name="T8" fmla="*/ 0 60000 65536"/>
                <a:gd name="T9" fmla="*/ 0 w 1152"/>
                <a:gd name="T10" fmla="*/ 0 h 2736"/>
                <a:gd name="T11" fmla="*/ 1152 w 1152"/>
                <a:gd name="T12" fmla="*/ 2736 h 27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2" h="2736">
                  <a:moveTo>
                    <a:pt x="1152" y="0"/>
                  </a:moveTo>
                  <a:lnTo>
                    <a:pt x="1152" y="2736"/>
                  </a:lnTo>
                  <a:lnTo>
                    <a:pt x="0" y="27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70"/>
            <p:cNvSpPr>
              <a:spLocks/>
            </p:cNvSpPr>
            <p:nvPr/>
          </p:nvSpPr>
          <p:spPr bwMode="auto">
            <a:xfrm>
              <a:off x="7385050" y="1898650"/>
              <a:ext cx="685800" cy="533400"/>
            </a:xfrm>
            <a:custGeom>
              <a:avLst/>
              <a:gdLst>
                <a:gd name="T0" fmla="*/ 685800 w 1248"/>
                <a:gd name="T1" fmla="*/ 0 h 3936"/>
                <a:gd name="T2" fmla="*/ 685800 w 1248"/>
                <a:gd name="T3" fmla="*/ 533400 h 3936"/>
                <a:gd name="T4" fmla="*/ 0 w 1248"/>
                <a:gd name="T5" fmla="*/ 533400 h 3936"/>
                <a:gd name="T6" fmla="*/ 0 60000 65536"/>
                <a:gd name="T7" fmla="*/ 0 60000 65536"/>
                <a:gd name="T8" fmla="*/ 0 60000 65536"/>
                <a:gd name="T9" fmla="*/ 0 w 1248"/>
                <a:gd name="T10" fmla="*/ 0 h 3936"/>
                <a:gd name="T11" fmla="*/ 1248 w 1248"/>
                <a:gd name="T12" fmla="*/ 3936 h 3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3936">
                  <a:moveTo>
                    <a:pt x="1248" y="0"/>
                  </a:moveTo>
                  <a:lnTo>
                    <a:pt x="1248" y="3936"/>
                  </a:lnTo>
                  <a:lnTo>
                    <a:pt x="0" y="39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93"/>
            <p:cNvSpPr>
              <a:spLocks noChangeShapeType="1"/>
            </p:cNvSpPr>
            <p:nvPr/>
          </p:nvSpPr>
          <p:spPr bwMode="auto">
            <a:xfrm flipV="1">
              <a:off x="62420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4"/>
            <p:cNvSpPr>
              <a:spLocks noChangeShapeType="1"/>
            </p:cNvSpPr>
            <p:nvPr/>
          </p:nvSpPr>
          <p:spPr bwMode="auto">
            <a:xfrm flipV="1">
              <a:off x="66992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95"/>
            <p:cNvSpPr>
              <a:spLocks noChangeShapeType="1"/>
            </p:cNvSpPr>
            <p:nvPr/>
          </p:nvSpPr>
          <p:spPr bwMode="auto">
            <a:xfrm flipV="1">
              <a:off x="71564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00"/>
            <p:cNvSpPr>
              <a:spLocks noChangeShapeType="1"/>
            </p:cNvSpPr>
            <p:nvPr/>
          </p:nvSpPr>
          <p:spPr bwMode="auto">
            <a:xfrm flipV="1">
              <a:off x="66992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01"/>
            <p:cNvSpPr>
              <a:spLocks noChangeShapeType="1"/>
            </p:cNvSpPr>
            <p:nvPr/>
          </p:nvSpPr>
          <p:spPr bwMode="auto">
            <a:xfrm flipV="1">
              <a:off x="71564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3"/>
            <p:cNvSpPr>
              <a:spLocks/>
            </p:cNvSpPr>
            <p:nvPr/>
          </p:nvSpPr>
          <p:spPr bwMode="auto">
            <a:xfrm>
              <a:off x="6242050" y="3956050"/>
              <a:ext cx="457200" cy="381000"/>
            </a:xfrm>
            <a:custGeom>
              <a:avLst/>
              <a:gdLst>
                <a:gd name="T0" fmla="*/ 457200 w 288"/>
                <a:gd name="T1" fmla="*/ 381000 h 240"/>
                <a:gd name="T2" fmla="*/ 0 w 288"/>
                <a:gd name="T3" fmla="*/ 381000 h 240"/>
                <a:gd name="T4" fmla="*/ 0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288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05"/>
            <p:cNvSpPr>
              <a:spLocks/>
            </p:cNvSpPr>
            <p:nvPr/>
          </p:nvSpPr>
          <p:spPr bwMode="auto">
            <a:xfrm>
              <a:off x="5784850" y="3956050"/>
              <a:ext cx="1371600" cy="533400"/>
            </a:xfrm>
            <a:custGeom>
              <a:avLst/>
              <a:gdLst>
                <a:gd name="T0" fmla="*/ 1371600 w 864"/>
                <a:gd name="T1" fmla="*/ 533400 h 192"/>
                <a:gd name="T2" fmla="*/ 0 w 864"/>
                <a:gd name="T3" fmla="*/ 533400 h 192"/>
                <a:gd name="T4" fmla="*/ 0 w 864"/>
                <a:gd name="T5" fmla="*/ 0 h 192"/>
                <a:gd name="T6" fmla="*/ 0 60000 65536"/>
                <a:gd name="T7" fmla="*/ 0 60000 65536"/>
                <a:gd name="T8" fmla="*/ 0 60000 65536"/>
                <a:gd name="T9" fmla="*/ 0 w 864"/>
                <a:gd name="T10" fmla="*/ 0 h 192"/>
                <a:gd name="T11" fmla="*/ 864 w 86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192">
                  <a:moveTo>
                    <a:pt x="864" y="192"/>
                  </a:moveTo>
                  <a:lnTo>
                    <a:pt x="0" y="1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06"/>
            <p:cNvGrpSpPr>
              <a:grpSpLocks/>
            </p:cNvGrpSpPr>
            <p:nvPr/>
          </p:nvGrpSpPr>
          <p:grpSpPr bwMode="auto">
            <a:xfrm>
              <a:off x="6623050" y="4260850"/>
              <a:ext cx="152400" cy="152400"/>
              <a:chOff x="240" y="4176"/>
              <a:chExt cx="192" cy="192"/>
            </a:xfrm>
          </p:grpSpPr>
          <p:sp>
            <p:nvSpPr>
              <p:cNvPr id="37" name="Oval 30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30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309"/>
            <p:cNvGrpSpPr>
              <a:grpSpLocks/>
            </p:cNvGrpSpPr>
            <p:nvPr/>
          </p:nvGrpSpPr>
          <p:grpSpPr bwMode="auto">
            <a:xfrm>
              <a:off x="7080250" y="4413250"/>
              <a:ext cx="152400" cy="152400"/>
              <a:chOff x="240" y="4176"/>
              <a:chExt cx="192" cy="192"/>
            </a:xfrm>
          </p:grpSpPr>
          <p:sp>
            <p:nvSpPr>
              <p:cNvPr id="40" name="Oval 31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31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" name="Freeform 312"/>
            <p:cNvSpPr>
              <a:spLocks/>
            </p:cNvSpPr>
            <p:nvPr/>
          </p:nvSpPr>
          <p:spPr bwMode="auto">
            <a:xfrm>
              <a:off x="5099050" y="3956050"/>
              <a:ext cx="1905000" cy="685800"/>
            </a:xfrm>
            <a:custGeom>
              <a:avLst/>
              <a:gdLst>
                <a:gd name="T0" fmla="*/ 0 w 1200"/>
                <a:gd name="T1" fmla="*/ 685800 h 432"/>
                <a:gd name="T2" fmla="*/ 0 w 1200"/>
                <a:gd name="T3" fmla="*/ 228600 h 432"/>
                <a:gd name="T4" fmla="*/ 1905000 w 1200"/>
                <a:gd name="T5" fmla="*/ 228600 h 432"/>
                <a:gd name="T6" fmla="*/ 1905000 w 1200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432"/>
                <a:gd name="T14" fmla="*/ 1200 w 120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432">
                  <a:moveTo>
                    <a:pt x="0" y="432"/>
                  </a:moveTo>
                  <a:lnTo>
                    <a:pt x="0" y="144"/>
                  </a:lnTo>
                  <a:lnTo>
                    <a:pt x="1200" y="144"/>
                  </a:lnTo>
                  <a:lnTo>
                    <a:pt x="12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314"/>
            <p:cNvSpPr>
              <a:spLocks noChangeShapeType="1"/>
            </p:cNvSpPr>
            <p:nvPr/>
          </p:nvSpPr>
          <p:spPr bwMode="auto">
            <a:xfrm flipV="1">
              <a:off x="65468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" name="Group 315"/>
            <p:cNvGrpSpPr>
              <a:grpSpLocks/>
            </p:cNvGrpSpPr>
            <p:nvPr/>
          </p:nvGrpSpPr>
          <p:grpSpPr bwMode="auto">
            <a:xfrm>
              <a:off x="6470650" y="4108450"/>
              <a:ext cx="152400" cy="152400"/>
              <a:chOff x="240" y="4176"/>
              <a:chExt cx="192" cy="192"/>
            </a:xfrm>
          </p:grpSpPr>
          <p:sp>
            <p:nvSpPr>
              <p:cNvPr id="45" name="Oval 31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Line 318"/>
            <p:cNvSpPr>
              <a:spLocks noChangeShapeType="1"/>
            </p:cNvSpPr>
            <p:nvPr/>
          </p:nvSpPr>
          <p:spPr bwMode="auto">
            <a:xfrm flipV="1">
              <a:off x="60896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" name="Group 319"/>
            <p:cNvGrpSpPr>
              <a:grpSpLocks/>
            </p:cNvGrpSpPr>
            <p:nvPr/>
          </p:nvGrpSpPr>
          <p:grpSpPr bwMode="auto">
            <a:xfrm>
              <a:off x="6013450" y="4108450"/>
              <a:ext cx="152400" cy="152400"/>
              <a:chOff x="240" y="4176"/>
              <a:chExt cx="192" cy="192"/>
            </a:xfrm>
          </p:grpSpPr>
          <p:sp>
            <p:nvSpPr>
              <p:cNvPr id="49" name="Oval 32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2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" name="Line 322"/>
            <p:cNvSpPr>
              <a:spLocks noChangeShapeType="1"/>
            </p:cNvSpPr>
            <p:nvPr/>
          </p:nvSpPr>
          <p:spPr bwMode="auto">
            <a:xfrm flipV="1">
              <a:off x="56324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" name="Group 323"/>
            <p:cNvGrpSpPr>
              <a:grpSpLocks/>
            </p:cNvGrpSpPr>
            <p:nvPr/>
          </p:nvGrpSpPr>
          <p:grpSpPr bwMode="auto">
            <a:xfrm>
              <a:off x="5556250" y="4108450"/>
              <a:ext cx="152400" cy="152400"/>
              <a:chOff x="240" y="4176"/>
              <a:chExt cx="192" cy="192"/>
            </a:xfrm>
          </p:grpSpPr>
          <p:sp>
            <p:nvSpPr>
              <p:cNvPr id="53" name="Oval 3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3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Oval 326"/>
            <p:cNvSpPr>
              <a:spLocks noChangeArrowheads="1"/>
            </p:cNvSpPr>
            <p:nvPr/>
          </p:nvSpPr>
          <p:spPr bwMode="auto">
            <a:xfrm>
              <a:off x="8299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valE</a:t>
              </a:r>
            </a:p>
          </p:txBody>
        </p:sp>
        <p:sp>
          <p:nvSpPr>
            <p:cNvPr id="56" name="Oval 327"/>
            <p:cNvSpPr>
              <a:spLocks noChangeArrowheads="1"/>
            </p:cNvSpPr>
            <p:nvPr/>
          </p:nvSpPr>
          <p:spPr bwMode="auto">
            <a:xfrm>
              <a:off x="7842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valM</a:t>
              </a:r>
            </a:p>
          </p:txBody>
        </p:sp>
        <p:cxnSp>
          <p:nvCxnSpPr>
            <p:cNvPr id="57" name="Straight Arrow Connector 121"/>
            <p:cNvCxnSpPr>
              <a:cxnSpLocks noChangeShapeType="1"/>
            </p:cNvCxnSpPr>
            <p:nvPr/>
          </p:nvCxnSpPr>
          <p:spPr bwMode="auto">
            <a:xfrm>
              <a:off x="5022850" y="3803650"/>
              <a:ext cx="5334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triangle" w="med" len="sm"/>
            </a:ln>
          </p:spPr>
        </p:cxnSp>
        <p:cxnSp>
          <p:nvCxnSpPr>
            <p:cNvPr id="58" name="Straight Arrow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070351" y="2851150"/>
              <a:ext cx="1905000" cy="317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none" w="med" len="sm"/>
            </a:ln>
          </p:spPr>
        </p:cxnSp>
        <p:sp>
          <p:nvSpPr>
            <p:cNvPr id="59" name="Oval 238"/>
            <p:cNvSpPr>
              <a:spLocks noChangeArrowheads="1"/>
            </p:cNvSpPr>
            <p:nvPr/>
          </p:nvSpPr>
          <p:spPr bwMode="auto">
            <a:xfrm>
              <a:off x="4794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Cnd</a:t>
              </a:r>
            </a:p>
          </p:txBody>
        </p:sp>
      </p:grp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8450" y="49466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Signals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Cnd</a:t>
            </a:r>
            <a:r>
              <a:rPr lang="en-US" sz="2000" dirty="0" smtClean="0"/>
              <a:t>: Indicate whether or not to perform conditional move</a:t>
            </a:r>
          </a:p>
          <a:p>
            <a:pPr marL="1200150" lvl="2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Computed in Execute stage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Source</a:t>
            </a:r>
          </a:p>
        </p:txBody>
      </p:sp>
      <p:sp>
        <p:nvSpPr>
          <p:cNvPr id="389200" name="Text Box 80"/>
          <p:cNvSpPr txBox="1">
            <a:spLocks noChangeArrowheads="1"/>
          </p:cNvSpPr>
          <p:nvPr/>
        </p:nvSpPr>
        <p:spPr bwMode="auto">
          <a:xfrm>
            <a:off x="609600" y="523240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srcA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IRRMOVQ, IRMMOVQ, IOPQ, IPUSHQ  </a:t>
            </a:r>
            <a:r>
              <a:rPr lang="en-US" sz="1600" dirty="0">
                <a:latin typeface="Courier New" pitchFamily="49" charset="0"/>
              </a:rPr>
              <a:t>} : </a:t>
            </a:r>
            <a:r>
              <a:rPr lang="en-US" sz="1600" dirty="0" err="1">
                <a:latin typeface="Courier New" pitchFamily="49" charset="0"/>
              </a:rPr>
              <a:t>rA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IPOPQ, </a:t>
            </a:r>
            <a:r>
              <a:rPr lang="en-US" sz="1600" dirty="0">
                <a:latin typeface="Courier New" pitchFamily="49" charset="0"/>
              </a:rPr>
              <a:t>IRET } : </a:t>
            </a:r>
            <a:r>
              <a:rPr lang="en-US" sz="1600" dirty="0" smtClean="0">
                <a:latin typeface="Courier New" pitchFamily="49" charset="0"/>
              </a:rPr>
              <a:t>RRSP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RNONE;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654300" y="146050"/>
            <a:ext cx="7016750" cy="5187950"/>
            <a:chOff x="2279650" y="-82550"/>
            <a:chExt cx="7016750" cy="5187950"/>
          </a:xfrm>
        </p:grpSpPr>
        <p:sp>
          <p:nvSpPr>
            <p:cNvPr id="389124" name="Text Box 4"/>
            <p:cNvSpPr txBox="1">
              <a:spLocks noChangeArrowheads="1"/>
            </p:cNvSpPr>
            <p:nvPr/>
          </p:nvSpPr>
          <p:spPr bwMode="auto">
            <a:xfrm>
              <a:off x="35052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89137" name="Text Box 17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39" name="Text Box 19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40" name="Text Box 20"/>
            <p:cNvSpPr txBox="1">
              <a:spLocks noChangeArrowheads="1"/>
            </p:cNvSpPr>
            <p:nvPr/>
          </p:nvSpPr>
          <p:spPr bwMode="auto">
            <a:xfrm>
              <a:off x="22860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41" name="Text Box 21"/>
            <p:cNvSpPr txBox="1">
              <a:spLocks noChangeArrowheads="1"/>
            </p:cNvSpPr>
            <p:nvPr/>
          </p:nvSpPr>
          <p:spPr bwMode="auto">
            <a:xfrm>
              <a:off x="6477000" y="99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  <p:sp>
          <p:nvSpPr>
            <p:cNvPr id="389165" name="Text Box 45"/>
            <p:cNvSpPr txBox="1">
              <a:spLocks noChangeArrowheads="1"/>
            </p:cNvSpPr>
            <p:nvPr/>
          </p:nvSpPr>
          <p:spPr bwMode="auto">
            <a:xfrm>
              <a:off x="35052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rmmovq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89167" name="Text Box 47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69" name="Text Box 49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0" name="Text Box 50"/>
            <p:cNvSpPr txBox="1">
              <a:spLocks noChangeArrowheads="1"/>
            </p:cNvSpPr>
            <p:nvPr/>
          </p:nvSpPr>
          <p:spPr bwMode="auto">
            <a:xfrm>
              <a:off x="22860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1" name="Text Box 51"/>
            <p:cNvSpPr txBox="1">
              <a:spLocks noChangeArrowheads="1"/>
            </p:cNvSpPr>
            <p:nvPr/>
          </p:nvSpPr>
          <p:spPr bwMode="auto">
            <a:xfrm>
              <a:off x="64770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89173" name="Text Box 53"/>
            <p:cNvSpPr txBox="1">
              <a:spLocks noChangeArrowheads="1"/>
            </p:cNvSpPr>
            <p:nvPr/>
          </p:nvSpPr>
          <p:spPr bwMode="auto">
            <a:xfrm>
              <a:off x="35052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popq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89175" name="Text Box 55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valA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89177" name="Text Box 57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8" name="Text Box 58"/>
            <p:cNvSpPr txBox="1">
              <a:spLocks noChangeArrowheads="1"/>
            </p:cNvSpPr>
            <p:nvPr/>
          </p:nvSpPr>
          <p:spPr bwMode="auto">
            <a:xfrm>
              <a:off x="22860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9" name="Text Box 59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81" name="Text Box 61"/>
            <p:cNvSpPr txBox="1">
              <a:spLocks noChangeArrowheads="1"/>
            </p:cNvSpPr>
            <p:nvPr/>
          </p:nvSpPr>
          <p:spPr bwMode="auto">
            <a:xfrm>
              <a:off x="35052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89182" name="Text Box 62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83" name="Text Box 63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84" name="Text Box 64"/>
            <p:cNvSpPr txBox="1">
              <a:spLocks noChangeArrowheads="1"/>
            </p:cNvSpPr>
            <p:nvPr/>
          </p:nvSpPr>
          <p:spPr bwMode="auto">
            <a:xfrm>
              <a:off x="22860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85" name="Text Box 65"/>
            <p:cNvSpPr txBox="1">
              <a:spLocks noChangeArrowheads="1"/>
            </p:cNvSpPr>
            <p:nvPr/>
          </p:nvSpPr>
          <p:spPr bwMode="auto">
            <a:xfrm>
              <a:off x="64770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89186" name="Text Box 66"/>
            <p:cNvSpPr txBox="1">
              <a:spLocks noChangeArrowheads="1"/>
            </p:cNvSpPr>
            <p:nvPr/>
          </p:nvSpPr>
          <p:spPr bwMode="auto">
            <a:xfrm>
              <a:off x="35052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89190" name="Text Box 70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valA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89191" name="Text Box 71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2" name="Text Box 72"/>
            <p:cNvSpPr txBox="1">
              <a:spLocks noChangeArrowheads="1"/>
            </p:cNvSpPr>
            <p:nvPr/>
          </p:nvSpPr>
          <p:spPr bwMode="auto">
            <a:xfrm>
              <a:off x="22860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3" name="Text Box 73"/>
            <p:cNvSpPr txBox="1">
              <a:spLocks noChangeArrowheads="1"/>
            </p:cNvSpPr>
            <p:nvPr/>
          </p:nvSpPr>
          <p:spPr bwMode="auto">
            <a:xfrm>
              <a:off x="64770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94" name="Text Box 74"/>
            <p:cNvSpPr txBox="1">
              <a:spLocks noChangeArrowheads="1"/>
            </p:cNvSpPr>
            <p:nvPr/>
          </p:nvSpPr>
          <p:spPr bwMode="auto">
            <a:xfrm>
              <a:off x="35052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89195" name="Text Box 75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96" name="Text Box 76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7" name="Text Box 77"/>
            <p:cNvSpPr txBox="1">
              <a:spLocks noChangeArrowheads="1"/>
            </p:cNvSpPr>
            <p:nvPr/>
          </p:nvSpPr>
          <p:spPr bwMode="auto">
            <a:xfrm>
              <a:off x="22860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8" name="Text Box 78"/>
            <p:cNvSpPr txBox="1">
              <a:spLocks noChangeArrowheads="1"/>
            </p:cNvSpPr>
            <p:nvPr/>
          </p:nvSpPr>
          <p:spPr bwMode="auto">
            <a:xfrm>
              <a:off x="64770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34988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OPq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22796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64706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</a:t>
            </a:r>
            <a:r>
              <a:rPr lang="en-US" dirty="0" err="1" smtClean="0"/>
              <a:t>Desti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smtClean="0"/>
              <a:t>nation</a:t>
            </a:r>
            <a:endParaRPr lang="en-US" dirty="0"/>
          </a:p>
        </p:txBody>
      </p:sp>
      <p:sp>
        <p:nvSpPr>
          <p:cNvPr id="392269" name="Text Box 77"/>
          <p:cNvSpPr txBox="1">
            <a:spLocks noChangeArrowheads="1"/>
          </p:cNvSpPr>
          <p:nvPr/>
        </p:nvSpPr>
        <p:spPr bwMode="auto">
          <a:xfrm>
            <a:off x="533400" y="5205790"/>
            <a:ext cx="8001000" cy="156966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dstE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IRRMOVQ } &amp;&amp; </a:t>
            </a:r>
            <a:r>
              <a:rPr lang="en-US" sz="1600" dirty="0" err="1" smtClean="0">
                <a:latin typeface="Courier New" pitchFamily="49" charset="0"/>
              </a:rPr>
              <a:t>Cnd</a:t>
            </a:r>
            <a:r>
              <a:rPr lang="en-US" sz="1600" dirty="0" smtClean="0">
                <a:latin typeface="Courier New" pitchFamily="49" charset="0"/>
              </a:rPr>
              <a:t> : </a:t>
            </a:r>
            <a:r>
              <a:rPr lang="en-US" sz="1600" dirty="0" err="1" smtClean="0">
                <a:latin typeface="Courier New" pitchFamily="49" charset="0"/>
              </a:rPr>
              <a:t>rB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IIRMOVQ, IOPQ} : </a:t>
            </a:r>
            <a:r>
              <a:rPr lang="en-US" sz="1600" dirty="0" err="1" smtClean="0">
                <a:latin typeface="Courier New" pitchFamily="49" charset="0"/>
              </a:rPr>
              <a:t>rB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IPUSHQ, IPOPQ, ICALL, IRET } : RRSP;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 : RNONE;  # Don't write any register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508250" y="63500"/>
            <a:ext cx="7016750" cy="5187950"/>
            <a:chOff x="2508250" y="-82550"/>
            <a:chExt cx="7016750" cy="5187950"/>
          </a:xfrm>
        </p:grpSpPr>
        <p:sp>
          <p:nvSpPr>
            <p:cNvPr id="392254" name="Text Box 62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55" name="Text Box 63"/>
            <p:cNvSpPr txBox="1">
              <a:spLocks noChangeArrowheads="1"/>
            </p:cNvSpPr>
            <p:nvPr/>
          </p:nvSpPr>
          <p:spPr bwMode="auto">
            <a:xfrm>
              <a:off x="67056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48" name="Text Box 5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2252" name="Text Box 60"/>
            <p:cNvSpPr txBox="1">
              <a:spLocks noChangeArrowheads="1"/>
            </p:cNvSpPr>
            <p:nvPr/>
          </p:nvSpPr>
          <p:spPr bwMode="auto">
            <a:xfrm>
              <a:off x="67056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45" name="Text Box 53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46" name="Text Box 54"/>
            <p:cNvSpPr txBox="1">
              <a:spLocks noChangeArrowheads="1"/>
            </p:cNvSpPr>
            <p:nvPr/>
          </p:nvSpPr>
          <p:spPr bwMode="auto">
            <a:xfrm>
              <a:off x="67056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38" name="Text Box 46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196" name="Text Box 4"/>
            <p:cNvSpPr txBox="1">
              <a:spLocks noChangeArrowheads="1"/>
            </p:cNvSpPr>
            <p:nvPr/>
          </p:nvSpPr>
          <p:spPr bwMode="auto">
            <a:xfrm>
              <a:off x="37338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2199" name="Text Box 7"/>
            <p:cNvSpPr txBox="1">
              <a:spLocks noChangeArrowheads="1"/>
            </p:cNvSpPr>
            <p:nvPr/>
          </p:nvSpPr>
          <p:spPr bwMode="auto">
            <a:xfrm>
              <a:off x="25146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01" name="Text Box 9"/>
            <p:cNvSpPr txBox="1">
              <a:spLocks noChangeArrowheads="1"/>
            </p:cNvSpPr>
            <p:nvPr/>
          </p:nvSpPr>
          <p:spPr bwMode="auto">
            <a:xfrm>
              <a:off x="37338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rmmovq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92203" name="Text Box 11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37338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popq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1" name="Text Box 19"/>
            <p:cNvSpPr txBox="1">
              <a:spLocks noChangeArrowheads="1"/>
            </p:cNvSpPr>
            <p:nvPr/>
          </p:nvSpPr>
          <p:spPr bwMode="auto">
            <a:xfrm>
              <a:off x="37338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2213" name="Text Box 21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6" name="Text Box 24"/>
            <p:cNvSpPr txBox="1">
              <a:spLocks noChangeArrowheads="1"/>
            </p:cNvSpPr>
            <p:nvPr/>
          </p:nvSpPr>
          <p:spPr bwMode="auto">
            <a:xfrm>
              <a:off x="37338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2221" name="Text Box 29"/>
            <p:cNvSpPr txBox="1">
              <a:spLocks noChangeArrowheads="1"/>
            </p:cNvSpPr>
            <p:nvPr/>
          </p:nvSpPr>
          <p:spPr bwMode="auto">
            <a:xfrm>
              <a:off x="37338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2232" name="Text Box 40"/>
            <p:cNvSpPr txBox="1">
              <a:spLocks noChangeArrowheads="1"/>
            </p:cNvSpPr>
            <p:nvPr/>
          </p:nvSpPr>
          <p:spPr bwMode="auto">
            <a:xfrm>
              <a:off x="25146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3" name="Text Box 41"/>
            <p:cNvSpPr txBox="1">
              <a:spLocks noChangeArrowheads="1"/>
            </p:cNvSpPr>
            <p:nvPr/>
          </p:nvSpPr>
          <p:spPr bwMode="auto">
            <a:xfrm>
              <a:off x="25146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4" name="Text Box 42"/>
            <p:cNvSpPr txBox="1">
              <a:spLocks noChangeArrowheads="1"/>
            </p:cNvSpPr>
            <p:nvPr/>
          </p:nvSpPr>
          <p:spPr bwMode="auto">
            <a:xfrm>
              <a:off x="25146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5" name="Text Box 43"/>
            <p:cNvSpPr txBox="1">
              <a:spLocks noChangeArrowheads="1"/>
            </p:cNvSpPr>
            <p:nvPr/>
          </p:nvSpPr>
          <p:spPr bwMode="auto">
            <a:xfrm>
              <a:off x="25146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6" name="Text Box 44"/>
            <p:cNvSpPr txBox="1">
              <a:spLocks noChangeArrowheads="1"/>
            </p:cNvSpPr>
            <p:nvPr/>
          </p:nvSpPr>
          <p:spPr bwMode="auto">
            <a:xfrm>
              <a:off x="25146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42" name="Text Box 50"/>
            <p:cNvSpPr txBox="1">
              <a:spLocks noChangeArrowheads="1"/>
            </p:cNvSpPr>
            <p:nvPr/>
          </p:nvSpPr>
          <p:spPr bwMode="auto">
            <a:xfrm>
              <a:off x="6705600" y="755650"/>
              <a:ext cx="2279650" cy="603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Conditionally write </a:t>
              </a:r>
              <a:r>
                <a:rPr lang="en-US" sz="1600" dirty="0"/>
                <a:t>back result</a:t>
              </a:r>
            </a:p>
          </p:txBody>
        </p:sp>
        <p:sp>
          <p:nvSpPr>
            <p:cNvPr id="392244" name="Text Box 52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2" name="Text Box 70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2263" name="Text Box 71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4" name="Text Box 72"/>
            <p:cNvSpPr txBox="1">
              <a:spLocks noChangeArrowheads="1"/>
            </p:cNvSpPr>
            <p:nvPr/>
          </p:nvSpPr>
          <p:spPr bwMode="auto">
            <a:xfrm>
              <a:off x="67056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65" name="Text Box 73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 smtClean="0">
                  <a:sym typeface="Symbol" pitchFamily="18" charset="2"/>
                </a:rPr>
                <a:t>[</a:t>
              </a:r>
              <a:r>
                <a:rPr lang="en-US" sz="1600" dirty="0" smtClean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 smtClean="0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2266" name="Text Box 74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7" name="Text Box 75"/>
            <p:cNvSpPr txBox="1">
              <a:spLocks noChangeArrowheads="1"/>
            </p:cNvSpPr>
            <p:nvPr/>
          </p:nvSpPr>
          <p:spPr bwMode="auto">
            <a:xfrm>
              <a:off x="67056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5" name="Text Box 46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37274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25082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66992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9" name="Text Box 52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Execute Logic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586287" cy="5213350"/>
          </a:xfrm>
        </p:spPr>
        <p:txBody>
          <a:bodyPr/>
          <a:lstStyle/>
          <a:p>
            <a:r>
              <a:rPr lang="en-US" sz="2000" dirty="0"/>
              <a:t>Units</a:t>
            </a:r>
          </a:p>
          <a:p>
            <a:pPr lvl="1"/>
            <a:r>
              <a:rPr lang="en-US" sz="1800" dirty="0"/>
              <a:t>ALU</a:t>
            </a:r>
          </a:p>
          <a:p>
            <a:pPr lvl="2"/>
            <a:r>
              <a:rPr lang="en-US" sz="1600" dirty="0"/>
              <a:t>Implements 4 required functions</a:t>
            </a:r>
          </a:p>
          <a:p>
            <a:pPr lvl="2"/>
            <a:r>
              <a:rPr lang="en-US" sz="1600" dirty="0"/>
              <a:t>Generates condition code values</a:t>
            </a:r>
          </a:p>
          <a:p>
            <a:pPr lvl="1"/>
            <a:r>
              <a:rPr lang="en-US" sz="1800" dirty="0"/>
              <a:t>CC</a:t>
            </a:r>
          </a:p>
          <a:p>
            <a:pPr lvl="2"/>
            <a:r>
              <a:rPr lang="en-US" sz="1600" dirty="0"/>
              <a:t>Register with 3 condition code bits</a:t>
            </a:r>
          </a:p>
          <a:p>
            <a:pPr lvl="1"/>
            <a:r>
              <a:rPr lang="en-US" sz="1800" dirty="0" err="1" smtClean="0"/>
              <a:t>cond</a:t>
            </a:r>
            <a:endParaRPr lang="en-US" sz="1800" dirty="0"/>
          </a:p>
          <a:p>
            <a:pPr lvl="2"/>
            <a:r>
              <a:rPr lang="en-US" sz="1600" dirty="0"/>
              <a:t>Computes </a:t>
            </a:r>
            <a:r>
              <a:rPr lang="en-US" sz="1600" dirty="0" smtClean="0"/>
              <a:t>conditional jump/move flag</a:t>
            </a:r>
            <a:endParaRPr lang="en-US" sz="1600" dirty="0"/>
          </a:p>
          <a:p>
            <a:r>
              <a:rPr lang="en-US" sz="2000" dirty="0"/>
              <a:t>Control Logic</a:t>
            </a:r>
          </a:p>
          <a:p>
            <a:pPr lvl="1"/>
            <a:r>
              <a:rPr lang="en-US" sz="1800" dirty="0"/>
              <a:t>Set CC: Should condition code register be loaded?</a:t>
            </a:r>
          </a:p>
          <a:p>
            <a:pPr lvl="1"/>
            <a:r>
              <a:rPr lang="en-US" sz="1800" dirty="0"/>
              <a:t>ALU A: Input A to ALU</a:t>
            </a:r>
          </a:p>
          <a:p>
            <a:pPr lvl="1"/>
            <a:r>
              <a:rPr lang="en-US" sz="1800" dirty="0"/>
              <a:t>ALU B: Input B to ALU</a:t>
            </a:r>
          </a:p>
          <a:p>
            <a:pPr lvl="1"/>
            <a:r>
              <a:rPr lang="en-US" sz="1800" dirty="0"/>
              <a:t>ALU fun: What function should ALU compute?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4718050" y="2051050"/>
            <a:ext cx="4038600" cy="3124200"/>
            <a:chOff x="1143000" y="7924800"/>
            <a:chExt cx="4038600" cy="3124200"/>
          </a:xfrm>
        </p:grpSpPr>
        <p:sp>
          <p:nvSpPr>
            <p:cNvPr id="139" name="Line 2"/>
            <p:cNvSpPr>
              <a:spLocks noChangeShapeType="1"/>
            </p:cNvSpPr>
            <p:nvPr/>
          </p:nvSpPr>
          <p:spPr bwMode="auto">
            <a:xfrm rot="16200000" flipV="1">
              <a:off x="2794000" y="8966200"/>
              <a:ext cx="0" cy="508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Rectangle 67"/>
            <p:cNvSpPr>
              <a:spLocks noChangeArrowheads="1"/>
            </p:cNvSpPr>
            <p:nvPr/>
          </p:nvSpPr>
          <p:spPr bwMode="auto">
            <a:xfrm>
              <a:off x="2057400" y="9067800"/>
              <a:ext cx="482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41" name="AutoShape 56"/>
            <p:cNvSpPr>
              <a:spLocks noChangeArrowheads="1"/>
            </p:cNvSpPr>
            <p:nvPr/>
          </p:nvSpPr>
          <p:spPr bwMode="auto">
            <a:xfrm flipV="1">
              <a:off x="2819400" y="8991600"/>
              <a:ext cx="1295400" cy="4572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rot="10800000"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</p:txBody>
        </p:sp>
        <p:sp>
          <p:nvSpPr>
            <p:cNvPr id="142" name="AutoShape 54"/>
            <p:cNvSpPr>
              <a:spLocks noChangeArrowheads="1"/>
            </p:cNvSpPr>
            <p:nvPr/>
          </p:nvSpPr>
          <p:spPr bwMode="auto">
            <a:xfrm>
              <a:off x="26670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</a:t>
              </a:r>
            </a:p>
          </p:txBody>
        </p:sp>
        <p:sp>
          <p:nvSpPr>
            <p:cNvPr id="143" name="AutoShape 55"/>
            <p:cNvSpPr>
              <a:spLocks noChangeArrowheads="1"/>
            </p:cNvSpPr>
            <p:nvPr/>
          </p:nvSpPr>
          <p:spPr bwMode="auto">
            <a:xfrm>
              <a:off x="35814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</a:t>
              </a:r>
            </a:p>
          </p:txBody>
        </p:sp>
        <p:sp>
          <p:nvSpPr>
            <p:cNvPr id="144" name="Line 62"/>
            <p:cNvSpPr>
              <a:spLocks noChangeShapeType="1"/>
            </p:cNvSpPr>
            <p:nvPr/>
          </p:nvSpPr>
          <p:spPr bwMode="auto">
            <a:xfrm flipV="1">
              <a:off x="3429000" y="8305800"/>
              <a:ext cx="0" cy="685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Line 63"/>
            <p:cNvSpPr>
              <a:spLocks noChangeShapeType="1"/>
            </p:cNvSpPr>
            <p:nvPr/>
          </p:nvSpPr>
          <p:spPr bwMode="auto">
            <a:xfrm flipV="1">
              <a:off x="29718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Line 77"/>
            <p:cNvSpPr>
              <a:spLocks noChangeShapeType="1"/>
            </p:cNvSpPr>
            <p:nvPr/>
          </p:nvSpPr>
          <p:spPr bwMode="auto">
            <a:xfrm flipH="1" flipV="1">
              <a:off x="1600200" y="8305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47" name="Group 123"/>
            <p:cNvGrpSpPr>
              <a:grpSpLocks/>
            </p:cNvGrpSpPr>
            <p:nvPr/>
          </p:nvGrpSpPr>
          <p:grpSpPr bwMode="auto">
            <a:xfrm>
              <a:off x="2743200" y="10363200"/>
              <a:ext cx="152400" cy="152400"/>
              <a:chOff x="240" y="4176"/>
              <a:chExt cx="192" cy="192"/>
            </a:xfrm>
          </p:grpSpPr>
          <p:sp>
            <p:nvSpPr>
              <p:cNvPr id="181" name="Oval 1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Rectangle 1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8" name="AutoShape 155"/>
            <p:cNvSpPr>
              <a:spLocks noChangeArrowheads="1"/>
            </p:cNvSpPr>
            <p:nvPr/>
          </p:nvSpPr>
          <p:spPr bwMode="auto">
            <a:xfrm>
              <a:off x="4419600" y="8915400"/>
              <a:ext cx="7620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fun.</a:t>
              </a:r>
            </a:p>
          </p:txBody>
        </p:sp>
        <p:sp>
          <p:nvSpPr>
            <p:cNvPr id="149" name="Line 156"/>
            <p:cNvSpPr>
              <a:spLocks noChangeShapeType="1"/>
            </p:cNvSpPr>
            <p:nvPr/>
          </p:nvSpPr>
          <p:spPr bwMode="auto">
            <a:xfrm rot="16200000" flipV="1">
              <a:off x="4152900" y="8877300"/>
              <a:ext cx="0" cy="533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Oval 71"/>
            <p:cNvSpPr>
              <a:spLocks noChangeArrowheads="1"/>
            </p:cNvSpPr>
            <p:nvPr/>
          </p:nvSpPr>
          <p:spPr bwMode="auto">
            <a:xfrm>
              <a:off x="13716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1143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52" name="Oval 7"/>
            <p:cNvSpPr>
              <a:spLocks noChangeArrowheads="1"/>
            </p:cNvSpPr>
            <p:nvPr/>
          </p:nvSpPr>
          <p:spPr bwMode="auto">
            <a:xfrm>
              <a:off x="1524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53" name="Oval 232"/>
            <p:cNvSpPr>
              <a:spLocks noChangeArrowheads="1"/>
            </p:cNvSpPr>
            <p:nvPr/>
          </p:nvSpPr>
          <p:spPr bwMode="auto">
            <a:xfrm>
              <a:off x="2667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54" name="Oval 235"/>
            <p:cNvSpPr>
              <a:spLocks noChangeArrowheads="1"/>
            </p:cNvSpPr>
            <p:nvPr/>
          </p:nvSpPr>
          <p:spPr bwMode="auto">
            <a:xfrm>
              <a:off x="37338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valB</a:t>
              </a:r>
            </a:p>
          </p:txBody>
        </p:sp>
        <p:sp>
          <p:nvSpPr>
            <p:cNvPr id="155" name="Oval 238"/>
            <p:cNvSpPr>
              <a:spLocks noChangeArrowheads="1"/>
            </p:cNvSpPr>
            <p:nvPr/>
          </p:nvSpPr>
          <p:spPr bwMode="auto">
            <a:xfrm>
              <a:off x="31242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156" name="Oval 246"/>
            <p:cNvSpPr>
              <a:spLocks noChangeArrowheads="1"/>
            </p:cNvSpPr>
            <p:nvPr/>
          </p:nvSpPr>
          <p:spPr bwMode="auto">
            <a:xfrm>
              <a:off x="32004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grpSp>
          <p:nvGrpSpPr>
            <p:cNvPr id="157" name="Group 275"/>
            <p:cNvGrpSpPr>
              <a:grpSpLocks/>
            </p:cNvGrpSpPr>
            <p:nvPr/>
          </p:nvGrpSpPr>
          <p:grpSpPr bwMode="auto">
            <a:xfrm>
              <a:off x="3657600" y="10363200"/>
              <a:ext cx="152400" cy="152400"/>
              <a:chOff x="240" y="4176"/>
              <a:chExt cx="192" cy="192"/>
            </a:xfrm>
          </p:grpSpPr>
          <p:sp>
            <p:nvSpPr>
              <p:cNvPr id="179" name="Oval 27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Rectangle 27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58" name="Line 240"/>
            <p:cNvSpPr>
              <a:spLocks noChangeShapeType="1"/>
            </p:cNvSpPr>
            <p:nvPr/>
          </p:nvSpPr>
          <p:spPr bwMode="auto">
            <a:xfrm flipV="1">
              <a:off x="32766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Line 278"/>
            <p:cNvSpPr>
              <a:spLocks noChangeShapeType="1"/>
            </p:cNvSpPr>
            <p:nvPr/>
          </p:nvSpPr>
          <p:spPr bwMode="auto">
            <a:xfrm flipV="1">
              <a:off x="29718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Line 294"/>
            <p:cNvSpPr>
              <a:spLocks noChangeShapeType="1"/>
            </p:cNvSpPr>
            <p:nvPr/>
          </p:nvSpPr>
          <p:spPr bwMode="auto">
            <a:xfrm flipV="1">
              <a:off x="39624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Line 295"/>
            <p:cNvSpPr>
              <a:spLocks noChangeShapeType="1"/>
            </p:cNvSpPr>
            <p:nvPr/>
          </p:nvSpPr>
          <p:spPr bwMode="auto">
            <a:xfrm flipV="1">
              <a:off x="39624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Line 296"/>
            <p:cNvSpPr>
              <a:spLocks noChangeShapeType="1"/>
            </p:cNvSpPr>
            <p:nvPr/>
          </p:nvSpPr>
          <p:spPr bwMode="auto">
            <a:xfrm flipV="1">
              <a:off x="1371600" y="1043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Line 297"/>
            <p:cNvSpPr>
              <a:spLocks noChangeShapeType="1"/>
            </p:cNvSpPr>
            <p:nvPr/>
          </p:nvSpPr>
          <p:spPr bwMode="auto">
            <a:xfrm flipV="1">
              <a:off x="1752600" y="8991600"/>
              <a:ext cx="0" cy="1752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Line 298"/>
            <p:cNvSpPr>
              <a:spLocks noChangeShapeType="1"/>
            </p:cNvSpPr>
            <p:nvPr/>
          </p:nvSpPr>
          <p:spPr bwMode="auto">
            <a:xfrm flipV="1">
              <a:off x="37338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Freeform 303"/>
            <p:cNvSpPr>
              <a:spLocks/>
            </p:cNvSpPr>
            <p:nvPr/>
          </p:nvSpPr>
          <p:spPr bwMode="auto">
            <a:xfrm flipH="1">
              <a:off x="1371600" y="9448800"/>
              <a:ext cx="3276600" cy="9906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roup 304"/>
            <p:cNvGrpSpPr>
              <a:grpSpLocks/>
            </p:cNvGrpSpPr>
            <p:nvPr/>
          </p:nvGrpSpPr>
          <p:grpSpPr bwMode="auto">
            <a:xfrm>
              <a:off x="2209800" y="10363200"/>
              <a:ext cx="152400" cy="152400"/>
              <a:chOff x="240" y="4176"/>
              <a:chExt cx="192" cy="192"/>
            </a:xfrm>
          </p:grpSpPr>
          <p:sp>
            <p:nvSpPr>
              <p:cNvPr id="177" name="Oval 30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Rectangle 30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7" name="AutoShape 307"/>
            <p:cNvSpPr>
              <a:spLocks noChangeArrowheads="1"/>
            </p:cNvSpPr>
            <p:nvPr/>
          </p:nvSpPr>
          <p:spPr bwMode="auto">
            <a:xfrm>
              <a:off x="2057400" y="9753600"/>
              <a:ext cx="4572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68" name="Line 308"/>
            <p:cNvSpPr>
              <a:spLocks noChangeShapeType="1"/>
            </p:cNvSpPr>
            <p:nvPr/>
          </p:nvSpPr>
          <p:spPr bwMode="auto">
            <a:xfrm flipH="1" flipV="1">
              <a:off x="2286000" y="9448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Rectangle 309"/>
            <p:cNvSpPr>
              <a:spLocks noChangeArrowheads="1"/>
            </p:cNvSpPr>
            <p:nvPr/>
          </p:nvSpPr>
          <p:spPr bwMode="auto">
            <a:xfrm>
              <a:off x="1219200" y="86106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cond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70" name="Group 311"/>
            <p:cNvGrpSpPr>
              <a:grpSpLocks/>
            </p:cNvGrpSpPr>
            <p:nvPr/>
          </p:nvGrpSpPr>
          <p:grpSpPr bwMode="auto">
            <a:xfrm>
              <a:off x="1676403" y="10526735"/>
              <a:ext cx="149226" cy="141288"/>
              <a:chOff x="240" y="4176"/>
              <a:chExt cx="192" cy="192"/>
            </a:xfrm>
          </p:grpSpPr>
          <p:sp>
            <p:nvSpPr>
              <p:cNvPr id="175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71" name="Freeform 314"/>
            <p:cNvSpPr>
              <a:spLocks/>
            </p:cNvSpPr>
            <p:nvPr/>
          </p:nvSpPr>
          <p:spPr bwMode="auto">
            <a:xfrm flipH="1">
              <a:off x="1752600" y="9448800"/>
              <a:ext cx="3200400" cy="11430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Line 317"/>
            <p:cNvSpPr>
              <a:spLocks noChangeShapeType="1"/>
            </p:cNvSpPr>
            <p:nvPr/>
          </p:nvSpPr>
          <p:spPr bwMode="auto">
            <a:xfrm flipV="1">
              <a:off x="28194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Line 318"/>
            <p:cNvSpPr>
              <a:spLocks noChangeShapeType="1"/>
            </p:cNvSpPr>
            <p:nvPr/>
          </p:nvSpPr>
          <p:spPr bwMode="auto">
            <a:xfrm flipV="1">
              <a:off x="22860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Freeform 321"/>
            <p:cNvSpPr>
              <a:spLocks/>
            </p:cNvSpPr>
            <p:nvPr/>
          </p:nvSpPr>
          <p:spPr bwMode="auto">
            <a:xfrm>
              <a:off x="1828800" y="8839200"/>
              <a:ext cx="457200" cy="228600"/>
            </a:xfrm>
            <a:custGeom>
              <a:avLst/>
              <a:gdLst>
                <a:gd name="T0" fmla="*/ 725804891 w 288"/>
                <a:gd name="T1" fmla="*/ 362902445 h 144"/>
                <a:gd name="T2" fmla="*/ 725804891 w 288"/>
                <a:gd name="T3" fmla="*/ 0 h 144"/>
                <a:gd name="T4" fmla="*/ 0 w 288"/>
                <a:gd name="T5" fmla="*/ 0 h 144"/>
                <a:gd name="T6" fmla="*/ 0 60000 65536"/>
                <a:gd name="T7" fmla="*/ 0 60000 65536"/>
                <a:gd name="T8" fmla="*/ 0 60000 65536"/>
                <a:gd name="T9" fmla="*/ 0 w 288"/>
                <a:gd name="T10" fmla="*/ 0 h 144"/>
                <a:gd name="T11" fmla="*/ 288 w 28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44">
                  <a:moveTo>
                    <a:pt x="288" y="144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80987"/>
            <a:ext cx="8704262" cy="779463"/>
          </a:xfrm>
        </p:spPr>
        <p:txBody>
          <a:bodyPr/>
          <a:lstStyle/>
          <a:p>
            <a:r>
              <a:rPr lang="en-US" dirty="0"/>
              <a:t>ALU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93289" name="Text Box 7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3294" name="Text Box 78"/>
          <p:cNvSpPr txBox="1">
            <a:spLocks noChangeArrowheads="1"/>
          </p:cNvSpPr>
          <p:nvPr/>
        </p:nvSpPr>
        <p:spPr bwMode="auto">
          <a:xfrm>
            <a:off x="838200" y="505460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aluA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IRRMOVQ, IOPQ </a:t>
            </a:r>
            <a:r>
              <a:rPr lang="en-US" sz="1600" dirty="0">
                <a:latin typeface="Courier New" pitchFamily="49" charset="0"/>
              </a:rPr>
              <a:t>} : </a:t>
            </a:r>
            <a:r>
              <a:rPr lang="en-US" sz="1600" dirty="0" err="1">
                <a:latin typeface="Courier New" pitchFamily="49" charset="0"/>
              </a:rPr>
              <a:t>valA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IIRMOVQ, IRMMOVQ, IMRMOVQ </a:t>
            </a:r>
            <a:r>
              <a:rPr lang="en-US" sz="1600" dirty="0">
                <a:latin typeface="Courier New" pitchFamily="49" charset="0"/>
              </a:rPr>
              <a:t>} 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ICALL, </a:t>
            </a:r>
            <a:r>
              <a:rPr lang="en-US" sz="1600" dirty="0" smtClean="0">
                <a:latin typeface="Courier New" pitchFamily="49" charset="0"/>
              </a:rPr>
              <a:t>IPUSHQ </a:t>
            </a:r>
            <a:r>
              <a:rPr lang="en-US" sz="1600" dirty="0">
                <a:latin typeface="Courier New" pitchFamily="49" charset="0"/>
              </a:rPr>
              <a:t>} : </a:t>
            </a:r>
            <a:r>
              <a:rPr lang="en-US" sz="1600" dirty="0" smtClean="0">
                <a:latin typeface="Courier New" pitchFamily="49" charset="0"/>
              </a:rPr>
              <a:t>-8;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IRET, </a:t>
            </a:r>
            <a:r>
              <a:rPr lang="en-US" sz="1600" dirty="0" smtClean="0">
                <a:latin typeface="Courier New" pitchFamily="49" charset="0"/>
              </a:rPr>
              <a:t>IPOPQ </a:t>
            </a:r>
            <a:r>
              <a:rPr lang="en-US" sz="1600" dirty="0">
                <a:latin typeface="Courier New" pitchFamily="49" charset="0"/>
              </a:rPr>
              <a:t>} : </a:t>
            </a:r>
            <a:r>
              <a:rPr lang="en-US" sz="1600" dirty="0" smtClean="0">
                <a:latin typeface="Courier New" pitchFamily="49" charset="0"/>
              </a:rPr>
              <a:t>8;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# Other instructions don't need ALU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736850" y="413411"/>
            <a:ext cx="6096000" cy="4507178"/>
            <a:chOff x="2127250" y="-234950"/>
            <a:chExt cx="7016750" cy="5187950"/>
          </a:xfrm>
        </p:grpSpPr>
        <p:sp>
          <p:nvSpPr>
            <p:cNvPr id="393284" name="Text Box 68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err="1">
                  <a:sym typeface="Symbol" pitchFamily="18" charset="2"/>
                </a:rPr>
                <a:t>valB</a:t>
              </a:r>
              <a:r>
                <a:rPr lang="en-US" sz="1400" dirty="0">
                  <a:sym typeface="Symbol" pitchFamily="18" charset="2"/>
                </a:rPr>
                <a:t> + </a:t>
              </a:r>
              <a:r>
                <a:rPr lang="en-US" sz="1400" dirty="0" smtClean="0">
                  <a:solidFill>
                    <a:srgbClr val="FF3300"/>
                  </a:solidFill>
                  <a:sym typeface="Symbol" pitchFamily="18" charset="2"/>
                </a:rPr>
                <a:t>–8</a:t>
              </a:r>
              <a:endParaRPr lang="en-US" sz="14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88" name="Text Box 72"/>
            <p:cNvSpPr txBox="1">
              <a:spLocks noChangeArrowheads="1"/>
            </p:cNvSpPr>
            <p:nvPr/>
          </p:nvSpPr>
          <p:spPr bwMode="auto">
            <a:xfrm>
              <a:off x="6324600" y="3886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Decrement stack pointer</a:t>
              </a:r>
            </a:p>
          </p:txBody>
        </p:sp>
        <p:sp>
          <p:nvSpPr>
            <p:cNvPr id="393277" name="Text Box 61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>
                <a:sym typeface="Symbol" pitchFamily="18" charset="2"/>
              </a:endParaRPr>
            </a:p>
          </p:txBody>
        </p:sp>
        <p:sp>
          <p:nvSpPr>
            <p:cNvPr id="393281" name="Text Box 65"/>
            <p:cNvSpPr txBox="1">
              <a:spLocks noChangeArrowheads="1"/>
            </p:cNvSpPr>
            <p:nvPr/>
          </p:nvSpPr>
          <p:spPr bwMode="auto">
            <a:xfrm>
              <a:off x="63246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No operation</a:t>
              </a:r>
            </a:p>
          </p:txBody>
        </p:sp>
        <p:sp>
          <p:nvSpPr>
            <p:cNvPr id="393270" name="Text Box 54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err="1">
                  <a:sym typeface="Symbol" pitchFamily="18" charset="2"/>
                </a:rPr>
                <a:t>valB</a:t>
              </a:r>
              <a:r>
                <a:rPr lang="en-US" sz="1400" dirty="0">
                  <a:sym typeface="Symbol" pitchFamily="18" charset="2"/>
                </a:rPr>
                <a:t> + </a:t>
              </a:r>
              <a:r>
                <a:rPr lang="en-US" sz="1400" dirty="0" smtClean="0">
                  <a:solidFill>
                    <a:srgbClr val="FF3300"/>
                  </a:solidFill>
                  <a:sym typeface="Symbol" pitchFamily="18" charset="2"/>
                </a:rPr>
                <a:t>8</a:t>
              </a:r>
              <a:endParaRPr lang="en-US" sz="14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74" name="Text Box 58"/>
            <p:cNvSpPr txBox="1">
              <a:spLocks noChangeArrowheads="1"/>
            </p:cNvSpPr>
            <p:nvPr/>
          </p:nvSpPr>
          <p:spPr bwMode="auto">
            <a:xfrm>
              <a:off x="6324600" y="2362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63" name="Text Box 47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valC</a:t>
              </a:r>
            </a:p>
          </p:txBody>
        </p:sp>
        <p:sp>
          <p:nvSpPr>
            <p:cNvPr id="393267" name="Text Box 51"/>
            <p:cNvSpPr txBox="1">
              <a:spLocks noChangeArrowheads="1"/>
            </p:cNvSpPr>
            <p:nvPr/>
          </p:nvSpPr>
          <p:spPr bwMode="auto">
            <a:xfrm>
              <a:off x="63246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Compute effective address</a:t>
              </a:r>
            </a:p>
          </p:txBody>
        </p:sp>
        <p:sp>
          <p:nvSpPr>
            <p:cNvPr id="393256" name="Text Box 40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smtClean="0">
                  <a:sym typeface="Symbol" pitchFamily="18" charset="2"/>
                </a:rPr>
                <a:t>0 + </a:t>
              </a:r>
              <a:r>
                <a:rPr lang="en-US" sz="1400" dirty="0" err="1">
                  <a:solidFill>
                    <a:srgbClr val="FF3300"/>
                  </a:solidFill>
                  <a:sym typeface="Symbol" pitchFamily="18" charset="2"/>
                </a:rPr>
                <a:t>valA</a:t>
              </a:r>
              <a:endParaRPr lang="en-US" sz="14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60" name="Text Box 44"/>
            <p:cNvSpPr txBox="1">
              <a:spLocks noChangeArrowheads="1"/>
            </p:cNvSpPr>
            <p:nvPr/>
          </p:nvSpPr>
          <p:spPr bwMode="auto">
            <a:xfrm>
              <a:off x="6324600" y="83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smtClean="0"/>
                <a:t>Pass </a:t>
              </a:r>
              <a:r>
                <a:rPr lang="en-US" sz="1400" dirty="0" err="1" smtClean="0"/>
                <a:t>valA</a:t>
              </a:r>
              <a:r>
                <a:rPr lang="en-US" sz="1400" dirty="0" smtClean="0"/>
                <a:t> through ALU</a:t>
              </a:r>
              <a:endParaRPr lang="en-US" sz="1400" dirty="0"/>
            </a:p>
          </p:txBody>
        </p:sp>
        <p:sp>
          <p:nvSpPr>
            <p:cNvPr id="393227" name="Text Box 11"/>
            <p:cNvSpPr txBox="1">
              <a:spLocks noChangeArrowheads="1"/>
            </p:cNvSpPr>
            <p:nvPr/>
          </p:nvSpPr>
          <p:spPr bwMode="auto">
            <a:xfrm>
              <a:off x="3352800" y="53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 smtClean="0"/>
                <a:t>cmovXX</a:t>
              </a:r>
              <a:r>
                <a:rPr lang="en-US" sz="1400" dirty="0" smtClean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</a:t>
              </a:r>
              <a:r>
                <a:rPr lang="en-US" sz="1400" dirty="0" err="1"/>
                <a:t>rB</a:t>
              </a:r>
              <a:endParaRPr lang="en-US" sz="1400" dirty="0"/>
            </a:p>
          </p:txBody>
        </p:sp>
        <p:sp>
          <p:nvSpPr>
            <p:cNvPr id="393228" name="Text Box 12"/>
            <p:cNvSpPr txBox="1">
              <a:spLocks noChangeArrowheads="1"/>
            </p:cNvSpPr>
            <p:nvPr/>
          </p:nvSpPr>
          <p:spPr bwMode="auto">
            <a:xfrm>
              <a:off x="2133600" y="83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29" name="Text Box 13"/>
            <p:cNvSpPr txBox="1">
              <a:spLocks noChangeArrowheads="1"/>
            </p:cNvSpPr>
            <p:nvPr/>
          </p:nvSpPr>
          <p:spPr bwMode="auto">
            <a:xfrm>
              <a:off x="3352800" y="1295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 smtClean="0">
                  <a:latin typeface="Courier New" pitchFamily="49" charset="0"/>
                </a:rPr>
                <a:t>rmmovq</a:t>
              </a:r>
              <a:r>
                <a:rPr lang="en-US" sz="1400" dirty="0" smtClean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D(</a:t>
              </a:r>
              <a:r>
                <a:rPr lang="en-US" sz="1400" dirty="0" err="1"/>
                <a:t>rB</a:t>
              </a:r>
              <a:r>
                <a:rPr lang="en-US" sz="1400" dirty="0"/>
                <a:t>)</a:t>
              </a:r>
            </a:p>
          </p:txBody>
        </p:sp>
        <p:sp>
          <p:nvSpPr>
            <p:cNvPr id="393230" name="Text Box 14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1" name="Text Box 15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 smtClean="0">
                  <a:latin typeface="Courier New" pitchFamily="49" charset="0"/>
                </a:rPr>
                <a:t>popq</a:t>
              </a:r>
              <a:r>
                <a:rPr lang="en-US" sz="1400" dirty="0" smtClean="0"/>
                <a:t> </a:t>
              </a:r>
              <a:r>
                <a:rPr lang="en-US" sz="1400" dirty="0" err="1"/>
                <a:t>rA</a:t>
              </a:r>
              <a:endParaRPr lang="en-US" sz="1400" dirty="0"/>
            </a:p>
          </p:txBody>
        </p:sp>
        <p:sp>
          <p:nvSpPr>
            <p:cNvPr id="393232" name="Text Box 16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3" name="Text Box 17"/>
            <p:cNvSpPr txBox="1">
              <a:spLocks noChangeArrowheads="1"/>
            </p:cNvSpPr>
            <p:nvPr/>
          </p:nvSpPr>
          <p:spPr bwMode="auto">
            <a:xfrm>
              <a:off x="3352800" y="2819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jXX Dest</a:t>
              </a:r>
            </a:p>
          </p:txBody>
        </p:sp>
        <p:sp>
          <p:nvSpPr>
            <p:cNvPr id="393234" name="Text Box 18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5" name="Text Box 19"/>
            <p:cNvSpPr txBox="1">
              <a:spLocks noChangeArrowheads="1"/>
            </p:cNvSpPr>
            <p:nvPr/>
          </p:nvSpPr>
          <p:spPr bwMode="auto">
            <a:xfrm>
              <a:off x="3352800" y="3581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call</a:t>
              </a:r>
              <a:r>
                <a:rPr lang="en-US" sz="1400"/>
                <a:t> Dest</a:t>
              </a:r>
            </a:p>
          </p:txBody>
        </p:sp>
        <p:sp>
          <p:nvSpPr>
            <p:cNvPr id="393236" name="Text Box 20"/>
            <p:cNvSpPr txBox="1">
              <a:spLocks noChangeArrowheads="1"/>
            </p:cNvSpPr>
            <p:nvPr/>
          </p:nvSpPr>
          <p:spPr bwMode="auto">
            <a:xfrm>
              <a:off x="3352800" y="434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3243" name="Text Box 27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45" name="Text Box 29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50" name="Text Box 34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1" name="Text Box 35"/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2" name="Text Box 3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3" name="Text Box 37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4" name="Text Box 38"/>
            <p:cNvSpPr txBox="1">
              <a:spLocks noChangeArrowheads="1"/>
            </p:cNvSpPr>
            <p:nvPr/>
          </p:nvSpPr>
          <p:spPr bwMode="auto">
            <a:xfrm>
              <a:off x="2133600" y="464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90" name="Text Box 74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err="1">
                  <a:sym typeface="Symbol" pitchFamily="18" charset="2"/>
                </a:rPr>
                <a:t>valB</a:t>
              </a:r>
              <a:r>
                <a:rPr lang="en-US" sz="1400" dirty="0">
                  <a:sym typeface="Symbol" pitchFamily="18" charset="2"/>
                </a:rPr>
                <a:t> + </a:t>
              </a:r>
              <a:r>
                <a:rPr lang="en-US" sz="1400" dirty="0" smtClean="0">
                  <a:solidFill>
                    <a:srgbClr val="FF3300"/>
                  </a:solidFill>
                  <a:sym typeface="Symbol" pitchFamily="18" charset="2"/>
                </a:rPr>
                <a:t>8</a:t>
              </a:r>
              <a:endParaRPr lang="en-US" sz="14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91" name="Text Box 75"/>
            <p:cNvSpPr txBox="1">
              <a:spLocks noChangeArrowheads="1"/>
            </p:cNvSpPr>
            <p:nvPr/>
          </p:nvSpPr>
          <p:spPr bwMode="auto">
            <a:xfrm>
              <a:off x="6324600" y="464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92" name="Text Box 76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OP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valA</a:t>
              </a:r>
            </a:p>
          </p:txBody>
        </p:sp>
        <p:sp>
          <p:nvSpPr>
            <p:cNvPr id="37" name="Text Box 44"/>
            <p:cNvSpPr txBox="1">
              <a:spLocks noChangeArrowheads="1"/>
            </p:cNvSpPr>
            <p:nvPr/>
          </p:nvSpPr>
          <p:spPr bwMode="auto">
            <a:xfrm>
              <a:off x="6318250" y="69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/>
                <a:t>Perform ALU operation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3346450" y="-2349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 smtClean="0"/>
                <a:t>OPq</a:t>
              </a:r>
              <a:r>
                <a:rPr lang="en-US" sz="1400" dirty="0" smtClean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</a:t>
              </a:r>
              <a:r>
                <a:rPr lang="en-US" sz="1400" dirty="0" err="1"/>
                <a:t>rB</a:t>
              </a:r>
              <a:endParaRPr lang="en-US" sz="1400" dirty="0"/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2127250" y="69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50" y="527050"/>
            <a:ext cx="8704262" cy="779463"/>
          </a:xfrm>
        </p:spPr>
        <p:txBody>
          <a:bodyPr/>
          <a:lstStyle/>
          <a:p>
            <a:r>
              <a:rPr lang="en-US" dirty="0" smtClean="0"/>
              <a:t>ALU</a:t>
            </a:r>
            <a:br>
              <a:rPr lang="en-US" dirty="0" smtClean="0"/>
            </a:br>
            <a:r>
              <a:rPr lang="en-US" dirty="0" err="1" smtClean="0"/>
              <a:t>Oper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err="1" smtClean="0"/>
              <a:t>ation</a:t>
            </a:r>
            <a:endParaRPr lang="en-US" dirty="0"/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5299" name="Text Box 35"/>
          <p:cNvSpPr txBox="1">
            <a:spLocks noChangeArrowheads="1"/>
          </p:cNvSpPr>
          <p:nvPr/>
        </p:nvSpPr>
        <p:spPr bwMode="auto">
          <a:xfrm>
            <a:off x="1752600" y="5486400"/>
            <a:ext cx="5715000" cy="10699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alufun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smtClean="0">
                <a:latin typeface="Courier New" pitchFamily="49" charset="0"/>
              </a:rPr>
              <a:t>IOPQ 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dirty="0" err="1">
                <a:latin typeface="Courier New" pitchFamily="49" charset="0"/>
              </a:rPr>
              <a:t>ifun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ALUADD;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892300" y="146050"/>
            <a:ext cx="7016750" cy="5187950"/>
            <a:chOff x="1517650" y="146050"/>
            <a:chExt cx="7016750" cy="5187950"/>
          </a:xfrm>
        </p:grpSpPr>
        <p:sp>
          <p:nvSpPr>
            <p:cNvPr id="395269" name="Text Box 5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 smtClean="0">
                  <a:sym typeface="Symbol" pitchFamily="18" charset="2"/>
                </a:rPr>
                <a:t>–8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5270" name="Text Box 6"/>
            <p:cNvSpPr txBox="1">
              <a:spLocks noChangeArrowheads="1"/>
            </p:cNvSpPr>
            <p:nvPr/>
          </p:nvSpPr>
          <p:spPr bwMode="auto">
            <a:xfrm>
              <a:off x="5715000" y="4267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95271" name="Text Box 7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5272" name="Text Box 8"/>
            <p:cNvSpPr txBox="1">
              <a:spLocks noChangeArrowheads="1"/>
            </p:cNvSpPr>
            <p:nvPr/>
          </p:nvSpPr>
          <p:spPr bwMode="auto">
            <a:xfrm>
              <a:off x="5715000" y="3505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395273" name="Text Box 9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 smtClean="0">
                  <a:sym typeface="Symbol" pitchFamily="18" charset="2"/>
                </a:rPr>
                <a:t>8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5274" name="Text Box 10"/>
            <p:cNvSpPr txBox="1">
              <a:spLocks noChangeArrowheads="1"/>
            </p:cNvSpPr>
            <p:nvPr/>
          </p:nvSpPr>
          <p:spPr bwMode="auto">
            <a:xfrm>
              <a:off x="5715000" y="2743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75" name="Text Box 11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valC</a:t>
              </a:r>
            </a:p>
          </p:txBody>
        </p:sp>
        <p:sp>
          <p:nvSpPr>
            <p:cNvPr id="395276" name="Text Box 12"/>
            <p:cNvSpPr txBox="1">
              <a:spLocks noChangeArrowheads="1"/>
            </p:cNvSpPr>
            <p:nvPr/>
          </p:nvSpPr>
          <p:spPr bwMode="auto">
            <a:xfrm>
              <a:off x="5715000" y="1981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95277" name="Text Box 13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smtClean="0">
                  <a:sym typeface="Symbol" pitchFamily="18" charset="2"/>
                </a:rPr>
                <a:t>0 </a:t>
              </a:r>
              <a:r>
                <a:rPr lang="en-US" sz="1600" dirty="0" smtClean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 err="1">
                  <a:sym typeface="Symbol" pitchFamily="18" charset="2"/>
                </a:rPr>
                <a:t>valA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5278" name="Text Box 14"/>
            <p:cNvSpPr txBox="1">
              <a:spLocks noChangeArrowheads="1"/>
            </p:cNvSpPr>
            <p:nvPr/>
          </p:nvSpPr>
          <p:spPr bwMode="auto">
            <a:xfrm>
              <a:off x="5715000" y="121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Pass </a:t>
              </a:r>
              <a:r>
                <a:rPr lang="en-US" sz="1600" dirty="0" err="1" smtClean="0"/>
                <a:t>valA</a:t>
              </a:r>
              <a:r>
                <a:rPr lang="en-US" sz="1600" dirty="0" smtClean="0"/>
                <a:t> through ALU</a:t>
              </a:r>
              <a:endParaRPr lang="en-US" sz="1600" dirty="0"/>
            </a:p>
          </p:txBody>
        </p:sp>
        <p:sp>
          <p:nvSpPr>
            <p:cNvPr id="395279" name="Text Box 15"/>
            <p:cNvSpPr txBox="1">
              <a:spLocks noChangeArrowheads="1"/>
            </p:cNvSpPr>
            <p:nvPr/>
          </p:nvSpPr>
          <p:spPr bwMode="auto">
            <a:xfrm>
              <a:off x="2743200" y="91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5280" name="Text Box 16"/>
            <p:cNvSpPr txBox="1">
              <a:spLocks noChangeArrowheads="1"/>
            </p:cNvSpPr>
            <p:nvPr/>
          </p:nvSpPr>
          <p:spPr bwMode="auto">
            <a:xfrm>
              <a:off x="1524000" y="121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81" name="Text Box 17"/>
            <p:cNvSpPr txBox="1">
              <a:spLocks noChangeArrowheads="1"/>
            </p:cNvSpPr>
            <p:nvPr/>
          </p:nvSpPr>
          <p:spPr bwMode="auto">
            <a:xfrm>
              <a:off x="2743200" y="1676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5282" name="Text Box 18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3" name="Text Box 19"/>
            <p:cNvSpPr txBox="1">
              <a:spLocks noChangeArrowheads="1"/>
            </p:cNvSpPr>
            <p:nvPr/>
          </p:nvSpPr>
          <p:spPr bwMode="auto">
            <a:xfrm>
              <a:off x="2743200" y="2438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popq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5284" name="Text Box 20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5" name="Text Box 21"/>
            <p:cNvSpPr txBox="1">
              <a:spLocks noChangeArrowheads="1"/>
            </p:cNvSpPr>
            <p:nvPr/>
          </p:nvSpPr>
          <p:spPr bwMode="auto">
            <a:xfrm>
              <a:off x="2743200" y="3200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5286" name="Text Box 22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7" name="Text Box 23"/>
            <p:cNvSpPr txBox="1">
              <a:spLocks noChangeArrowheads="1"/>
            </p:cNvSpPr>
            <p:nvPr/>
          </p:nvSpPr>
          <p:spPr bwMode="auto">
            <a:xfrm>
              <a:off x="2743200" y="3962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5288" name="Text Box 24"/>
            <p:cNvSpPr txBox="1">
              <a:spLocks noChangeArrowheads="1"/>
            </p:cNvSpPr>
            <p:nvPr/>
          </p:nvSpPr>
          <p:spPr bwMode="auto">
            <a:xfrm>
              <a:off x="2743200" y="472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1524000" y="1981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2" name="Text Box 28"/>
            <p:cNvSpPr txBox="1">
              <a:spLocks noChangeArrowheads="1"/>
            </p:cNvSpPr>
            <p:nvPr/>
          </p:nvSpPr>
          <p:spPr bwMode="auto">
            <a:xfrm>
              <a:off x="1524000" y="2743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3" name="Text Box 29"/>
            <p:cNvSpPr txBox="1">
              <a:spLocks noChangeArrowheads="1"/>
            </p:cNvSpPr>
            <p:nvPr/>
          </p:nvSpPr>
          <p:spPr bwMode="auto">
            <a:xfrm>
              <a:off x="1524000" y="3505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4" name="Text Box 30"/>
            <p:cNvSpPr txBox="1">
              <a:spLocks noChangeArrowheads="1"/>
            </p:cNvSpPr>
            <p:nvPr/>
          </p:nvSpPr>
          <p:spPr bwMode="auto">
            <a:xfrm>
              <a:off x="1524000" y="4267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5" name="Text Box 31"/>
            <p:cNvSpPr txBox="1">
              <a:spLocks noChangeArrowheads="1"/>
            </p:cNvSpPr>
            <p:nvPr/>
          </p:nvSpPr>
          <p:spPr bwMode="auto">
            <a:xfrm>
              <a:off x="1524000" y="502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6" name="Text Box 32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 smtClean="0">
                  <a:sym typeface="Symbol" pitchFamily="18" charset="2"/>
                </a:rPr>
                <a:t>8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5297" name="Text Box 33"/>
            <p:cNvSpPr txBox="1">
              <a:spLocks noChangeArrowheads="1"/>
            </p:cNvSpPr>
            <p:nvPr/>
          </p:nvSpPr>
          <p:spPr bwMode="auto">
            <a:xfrm>
              <a:off x="5715000" y="502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98" name="Text Box 34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OP</a:t>
              </a:r>
              <a:r>
                <a:rPr lang="en-US" sz="1600">
                  <a:sym typeface="Symbol" pitchFamily="18" charset="2"/>
                </a:rPr>
                <a:t> valA</a:t>
              </a: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5708650" y="450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Perform ALU operation</a:t>
              </a: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736850" y="1460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1517650" y="450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 </a:t>
            </a:r>
            <a:r>
              <a:rPr lang="en-US" dirty="0" smtClean="0"/>
              <a:t>Set #3</a:t>
            </a:r>
            <a:endParaRPr lang="en-US" dirty="0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pushq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popq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F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rmmovq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mrmovq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OPq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6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7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8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9</a:t>
              </a:r>
              <a:endParaRPr lang="en-US" sz="1400" b="0" dirty="0">
                <a:latin typeface="Courier New" pitchFamily="49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318250" y="3041650"/>
            <a:ext cx="2362200" cy="2057400"/>
            <a:chOff x="8680450" y="3727450"/>
            <a:chExt cx="2362200" cy="2057400"/>
          </a:xfrm>
        </p:grpSpPr>
        <p:sp>
          <p:nvSpPr>
            <p:cNvPr id="2" name="Rectangle 1"/>
            <p:cNvSpPr/>
            <p:nvPr/>
          </p:nvSpPr>
          <p:spPr bwMode="auto">
            <a:xfrm>
              <a:off x="8680450" y="3727450"/>
              <a:ext cx="2362200" cy="2057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5" name="Group 220"/>
            <p:cNvGrpSpPr>
              <a:grpSpLocks/>
            </p:cNvGrpSpPr>
            <p:nvPr/>
          </p:nvGrpSpPr>
          <p:grpSpPr bwMode="auto">
            <a:xfrm>
              <a:off x="8756650" y="3879850"/>
              <a:ext cx="2133600" cy="1752600"/>
              <a:chOff x="4368" y="816"/>
              <a:chExt cx="1344" cy="1104"/>
            </a:xfrm>
          </p:grpSpPr>
          <p:sp>
            <p:nvSpPr>
              <p:cNvPr id="116" name="Rectangle 11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 smtClean="0">
                    <a:latin typeface="Courier New" pitchFamily="49" charset="0"/>
                  </a:rPr>
                  <a:t>addq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17" name="Group 183"/>
              <p:cNvGrpSpPr>
                <a:grpSpLocks/>
              </p:cNvGrpSpPr>
              <p:nvPr/>
            </p:nvGrpSpPr>
            <p:grpSpPr bwMode="auto">
              <a:xfrm>
                <a:off x="4944" y="864"/>
                <a:ext cx="384" cy="192"/>
                <a:chOff x="4560" y="864"/>
                <a:chExt cx="384" cy="192"/>
              </a:xfrm>
            </p:grpSpPr>
            <p:sp>
              <p:nvSpPr>
                <p:cNvPr id="138" name="Rectangle 120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40" name="Rectangle 122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18" name="Rectangle 123"/>
              <p:cNvSpPr>
                <a:spLocks noChangeArrowheads="1"/>
              </p:cNvSpPr>
              <p:nvPr/>
            </p:nvSpPr>
            <p:spPr bwMode="auto">
              <a:xfrm>
                <a:off x="4512" y="115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 smtClean="0">
                    <a:latin typeface="Courier New" pitchFamily="49" charset="0"/>
                  </a:rPr>
                  <a:t>subq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3" name="Group 182"/>
              <p:cNvGrpSpPr>
                <a:grpSpLocks/>
              </p:cNvGrpSpPr>
              <p:nvPr/>
            </p:nvGrpSpPr>
            <p:grpSpPr bwMode="auto">
              <a:xfrm>
                <a:off x="4944" y="1152"/>
                <a:ext cx="384" cy="192"/>
                <a:chOff x="4560" y="1152"/>
                <a:chExt cx="384" cy="192"/>
              </a:xfrm>
            </p:grpSpPr>
            <p:sp>
              <p:nvSpPr>
                <p:cNvPr id="1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52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28"/>
              <p:cNvSpPr>
                <a:spLocks noChangeArrowheads="1"/>
              </p:cNvSpPr>
              <p:nvPr/>
            </p:nvSpPr>
            <p:spPr bwMode="auto">
              <a:xfrm>
                <a:off x="4512" y="144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 smtClean="0">
                    <a:latin typeface="Courier New" pitchFamily="49" charset="0"/>
                  </a:rPr>
                  <a:t>andq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5" name="Group 181"/>
              <p:cNvGrpSpPr>
                <a:grpSpLocks/>
              </p:cNvGrpSpPr>
              <p:nvPr/>
            </p:nvGrpSpPr>
            <p:grpSpPr bwMode="auto">
              <a:xfrm>
                <a:off x="4944" y="1440"/>
                <a:ext cx="384" cy="192"/>
                <a:chOff x="4560" y="1440"/>
                <a:chExt cx="384" cy="192"/>
              </a:xfrm>
            </p:grpSpPr>
            <p:sp>
              <p:nvSpPr>
                <p:cNvPr id="132" name="Rectangle 130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4752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34" name="Rectangle 132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33"/>
              <p:cNvSpPr>
                <a:spLocks noChangeArrowheads="1"/>
              </p:cNvSpPr>
              <p:nvPr/>
            </p:nvSpPr>
            <p:spPr bwMode="auto">
              <a:xfrm>
                <a:off x="4512" y="172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 smtClean="0">
                    <a:latin typeface="Courier New" pitchFamily="49" charset="0"/>
                  </a:rPr>
                  <a:t>xorq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7" name="Group 180"/>
              <p:cNvGrpSpPr>
                <a:grpSpLocks/>
              </p:cNvGrpSpPr>
              <p:nvPr/>
            </p:nvGrpSpPr>
            <p:grpSpPr bwMode="auto">
              <a:xfrm>
                <a:off x="4944" y="1728"/>
                <a:ext cx="384" cy="192"/>
                <a:chOff x="4560" y="1728"/>
                <a:chExt cx="384" cy="192"/>
              </a:xfrm>
            </p:grpSpPr>
            <p:sp>
              <p:nvSpPr>
                <p:cNvPr id="129" name="Rectangle 135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0" name="Rectangle 136"/>
                <p:cNvSpPr>
                  <a:spLocks noChangeArrowheads="1"/>
                </p:cNvSpPr>
                <p:nvPr/>
              </p:nvSpPr>
              <p:spPr bwMode="auto">
                <a:xfrm>
                  <a:off x="4752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31" name="Rectangle 137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AutoShape 217"/>
              <p:cNvSpPr>
                <a:spLocks/>
              </p:cNvSpPr>
              <p:nvPr/>
            </p:nvSpPr>
            <p:spPr bwMode="auto">
              <a:xfrm>
                <a:off x="4368" y="816"/>
                <a:ext cx="144" cy="1104"/>
              </a:xfrm>
              <a:prstGeom prst="leftBrace">
                <a:avLst>
                  <a:gd name="adj1" fmla="val 63889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2" name="Straight Connector 11"/>
          <p:cNvCxnSpPr>
            <a:stCxn id="2" idx="1"/>
            <a:endCxn id="322659" idx="3"/>
          </p:cNvCxnSpPr>
          <p:nvPr/>
        </p:nvCxnSpPr>
        <p:spPr bwMode="auto">
          <a:xfrm flipH="1">
            <a:off x="3270250" y="4070350"/>
            <a:ext cx="3048000" cy="4445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92581873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Logic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/>
              <a:t>Memory</a:t>
            </a:r>
          </a:p>
          <a:p>
            <a:pPr lvl="1"/>
            <a:r>
              <a:rPr lang="en-US" dirty="0"/>
              <a:t>Reads or writes memory word</a:t>
            </a:r>
          </a:p>
          <a:p>
            <a:r>
              <a:rPr lang="en-US" dirty="0"/>
              <a:t>Control </a:t>
            </a:r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  <a:p>
            <a:pPr lvl="1"/>
            <a:r>
              <a:rPr lang="en-US" dirty="0" err="1"/>
              <a:t>Mem</a:t>
            </a:r>
            <a:r>
              <a:rPr lang="en-US" dirty="0"/>
              <a:t>. read: should word be read?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write: should word be written?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.: Select address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data.: Select data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75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0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1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2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Status</a:t>
            </a:r>
            <a:endParaRPr lang="en-US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 smtClean="0"/>
              <a:t>Control 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</p:txBody>
      </p:sp>
      <p:grpSp>
        <p:nvGrpSpPr>
          <p:cNvPr id="2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3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755650" y="4489450"/>
            <a:ext cx="8001000" cy="181588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## Determine instruction status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Stat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 || </a:t>
            </a:r>
            <a:r>
              <a:rPr lang="en-US" sz="1600" dirty="0" err="1" smtClean="0">
                <a:latin typeface="Courier New" pitchFamily="49" charset="0"/>
              </a:rPr>
              <a:t>dmem_error</a:t>
            </a:r>
            <a:r>
              <a:rPr lang="en-US" sz="1600" dirty="0" smtClean="0">
                <a:latin typeface="Courier New" pitchFamily="49" charset="0"/>
              </a:rPr>
              <a:t> : SADR;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!</a:t>
            </a:r>
            <a:r>
              <a:rPr lang="en-US" sz="1600" dirty="0" err="1" smtClean="0">
                <a:latin typeface="Courier New" pitchFamily="49" charset="0"/>
              </a:rPr>
              <a:t>instr_valid</a:t>
            </a:r>
            <a:r>
              <a:rPr lang="en-US" sz="1600" dirty="0" smtClean="0">
                <a:latin typeface="Courier New" pitchFamily="49" charset="0"/>
              </a:rPr>
              <a:t>: SINS;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== IHALT : SHLT;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 : SAOK;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Address</a:t>
            </a:r>
          </a:p>
        </p:txBody>
      </p:sp>
      <p:grpSp>
        <p:nvGrpSpPr>
          <p:cNvPr id="396291" name="Group 3"/>
          <p:cNvGrpSpPr>
            <a:grpSpLocks/>
          </p:cNvGrpSpPr>
          <p:nvPr/>
        </p:nvGrpSpPr>
        <p:grpSpPr bwMode="auto">
          <a:xfrm>
            <a:off x="1905000" y="914400"/>
            <a:ext cx="7010400" cy="4419600"/>
            <a:chOff x="1008" y="864"/>
            <a:chExt cx="4416" cy="2784"/>
          </a:xfrm>
        </p:grpSpPr>
        <p:sp>
          <p:nvSpPr>
            <p:cNvPr id="396292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6293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294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rmmovq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96295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popq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6296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6297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6298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6299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00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6301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6302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M</a:t>
                </a:r>
                <a:r>
                  <a:rPr lang="en-US" sz="1600" baseline="-25000" dirty="0" smtClean="0"/>
                  <a:t>8</a:t>
                </a:r>
                <a:r>
                  <a:rPr lang="en-US" sz="1600" dirty="0" smtClean="0"/>
                  <a:t>[</a:t>
                </a:r>
                <a:r>
                  <a:rPr lang="en-US" sz="1600" dirty="0" err="1">
                    <a:solidFill>
                      <a:srgbClr val="FF3300"/>
                    </a:solidFill>
                  </a:rPr>
                  <a:t>valE</a:t>
                </a:r>
                <a:r>
                  <a:rPr lang="en-US" sz="1600" dirty="0"/>
                  <a:t>]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err="1"/>
                  <a:t>valA</a:t>
                </a:r>
                <a:endParaRPr lang="en-US" sz="1600" dirty="0"/>
              </a:p>
            </p:txBody>
          </p:sp>
          <p:sp>
            <p:nvSpPr>
              <p:cNvPr id="396303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4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6305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6306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err="1"/>
                  <a:t>valM</a:t>
                </a:r>
                <a:r>
                  <a:rPr lang="en-US" sz="1600" dirty="0"/>
                  <a:t>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M</a:t>
                </a:r>
                <a:r>
                  <a:rPr lang="en-US" sz="1600" baseline="-25000" dirty="0" smtClean="0"/>
                  <a:t>8</a:t>
                </a:r>
                <a:r>
                  <a:rPr lang="en-US" sz="1600" dirty="0" smtClean="0"/>
                  <a:t>[</a:t>
                </a:r>
                <a:r>
                  <a:rPr lang="en-US" sz="1600" dirty="0" err="1">
                    <a:solidFill>
                      <a:srgbClr val="FF3300"/>
                    </a:solidFill>
                  </a:rPr>
                  <a:t>valA</a:t>
                </a:r>
                <a:r>
                  <a:rPr lang="en-US" sz="1600" dirty="0"/>
                  <a:t>]</a:t>
                </a:r>
              </a:p>
            </p:txBody>
          </p:sp>
          <p:sp>
            <p:nvSpPr>
              <p:cNvPr id="396307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8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6309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6310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smtClean="0"/>
                  <a:t>M</a:t>
                </a:r>
                <a:r>
                  <a:rPr lang="en-US" sz="1600" baseline="-25000" dirty="0" smtClean="0"/>
                  <a:t>8</a:t>
                </a:r>
                <a:r>
                  <a:rPr lang="en-US" sz="1600" dirty="0" smtClean="0"/>
                  <a:t>[</a:t>
                </a:r>
                <a:r>
                  <a:rPr lang="en-US" sz="1600" dirty="0" err="1">
                    <a:solidFill>
                      <a:srgbClr val="FF3300"/>
                    </a:solidFill>
                  </a:rPr>
                  <a:t>valE</a:t>
                </a:r>
                <a:r>
                  <a:rPr lang="en-US" sz="1600" dirty="0"/>
                  <a:t>]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err="1"/>
                  <a:t>valP</a:t>
                </a:r>
                <a:r>
                  <a:rPr lang="en-US" sz="1600" dirty="0"/>
                  <a:t> </a:t>
                </a:r>
              </a:p>
            </p:txBody>
          </p:sp>
          <p:sp>
            <p:nvSpPr>
              <p:cNvPr id="396311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2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6313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6314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err="1"/>
                  <a:t>valM</a:t>
                </a:r>
                <a:r>
                  <a:rPr lang="en-US" sz="1600" dirty="0"/>
                  <a:t>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M</a:t>
                </a:r>
                <a:r>
                  <a:rPr lang="en-US" sz="1600" baseline="-25000" dirty="0" smtClean="0"/>
                  <a:t>8</a:t>
                </a:r>
                <a:r>
                  <a:rPr lang="en-US" sz="1600" dirty="0" smtClean="0"/>
                  <a:t>[</a:t>
                </a:r>
                <a:r>
                  <a:rPr lang="en-US" sz="1600" dirty="0" err="1">
                    <a:solidFill>
                      <a:srgbClr val="FF3300"/>
                    </a:solidFill>
                  </a:rPr>
                  <a:t>valA</a:t>
                </a:r>
                <a:r>
                  <a:rPr lang="en-US" sz="1600" dirty="0"/>
                  <a:t>]  </a:t>
                </a:r>
              </a:p>
            </p:txBody>
          </p:sp>
          <p:sp>
            <p:nvSpPr>
              <p:cNvPr id="396315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6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6317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318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19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6320" name="Text Box 32"/>
          <p:cNvSpPr txBox="1">
            <a:spLocks noChangeArrowheads="1"/>
          </p:cNvSpPr>
          <p:nvPr/>
        </p:nvSpPr>
        <p:spPr bwMode="auto">
          <a:xfrm>
            <a:off x="914400" y="546735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mem_addr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IRMMOVQ, IPUSHQ, </a:t>
            </a:r>
            <a:r>
              <a:rPr lang="en-US" sz="1600" dirty="0">
                <a:latin typeface="Courier New" pitchFamily="49" charset="0"/>
              </a:rPr>
              <a:t>ICALL, </a:t>
            </a:r>
            <a:r>
              <a:rPr lang="en-US" sz="1600" dirty="0" smtClean="0">
                <a:latin typeface="Courier New" pitchFamily="49" charset="0"/>
              </a:rPr>
              <a:t>IMRMOVQ </a:t>
            </a:r>
            <a:r>
              <a:rPr lang="en-US" sz="1600" dirty="0">
                <a:latin typeface="Courier New" pitchFamily="49" charset="0"/>
              </a:rPr>
              <a:t>} :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IPOPQ, </a:t>
            </a:r>
            <a:r>
              <a:rPr lang="en-US" sz="1600" dirty="0">
                <a:latin typeface="Courier New" pitchFamily="49" charset="0"/>
              </a:rPr>
              <a:t>IRET } : </a:t>
            </a:r>
            <a:r>
              <a:rPr lang="en-US" sz="1600" dirty="0" err="1">
                <a:latin typeface="Courier New" pitchFamily="49" charset="0"/>
              </a:rPr>
              <a:t>valA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# Other instructions don't need address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</a:t>
            </a:r>
          </a:p>
        </p:txBody>
      </p:sp>
      <p:grpSp>
        <p:nvGrpSpPr>
          <p:cNvPr id="397315" name="Group 3"/>
          <p:cNvGrpSpPr>
            <a:grpSpLocks/>
          </p:cNvGrpSpPr>
          <p:nvPr/>
        </p:nvGrpSpPr>
        <p:grpSpPr bwMode="auto">
          <a:xfrm>
            <a:off x="1371600" y="1295400"/>
            <a:ext cx="7010400" cy="4419600"/>
            <a:chOff x="1008" y="864"/>
            <a:chExt cx="4416" cy="2784"/>
          </a:xfrm>
        </p:grpSpPr>
        <p:sp>
          <p:nvSpPr>
            <p:cNvPr id="397316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7317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18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rmmovq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97319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popq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7320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7321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7322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7323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24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7325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7326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M</a:t>
                </a:r>
                <a:r>
                  <a:rPr lang="en-US" sz="1600" baseline="-25000" dirty="0" smtClean="0"/>
                  <a:t>8</a:t>
                </a:r>
                <a:r>
                  <a:rPr lang="en-US" sz="1600" dirty="0" smtClean="0"/>
                  <a:t>[</a:t>
                </a:r>
                <a:r>
                  <a:rPr lang="en-US" sz="1600" dirty="0" err="1"/>
                  <a:t>valE</a:t>
                </a:r>
                <a:r>
                  <a:rPr lang="en-US" sz="1600" dirty="0"/>
                  <a:t>]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err="1"/>
                  <a:t>valA</a:t>
                </a:r>
                <a:endParaRPr lang="en-US" sz="1600" dirty="0"/>
              </a:p>
            </p:txBody>
          </p:sp>
          <p:sp>
            <p:nvSpPr>
              <p:cNvPr id="397327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28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7329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7330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err="1"/>
                  <a:t>valM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 dirty="0">
                    <a:solidFill>
                      <a:srgbClr val="FF3300"/>
                    </a:solidFill>
                  </a:rPr>
                  <a:t> </a:t>
                </a:r>
                <a:r>
                  <a:rPr lang="en-US" sz="1600" dirty="0" smtClean="0">
                    <a:solidFill>
                      <a:srgbClr val="FF3300"/>
                    </a:solidFill>
                  </a:rPr>
                  <a:t>M</a:t>
                </a:r>
                <a:r>
                  <a:rPr lang="en-US" sz="1600" baseline="-25000" dirty="0" smtClean="0">
                    <a:solidFill>
                      <a:srgbClr val="FF3300"/>
                    </a:solidFill>
                  </a:rPr>
                  <a:t>8</a:t>
                </a:r>
                <a:r>
                  <a:rPr lang="en-US" sz="1600" dirty="0" smtClean="0"/>
                  <a:t>[</a:t>
                </a:r>
                <a:r>
                  <a:rPr lang="en-US" sz="1600" dirty="0" err="1"/>
                  <a:t>valA</a:t>
                </a:r>
                <a:r>
                  <a:rPr lang="en-US" sz="1600" dirty="0"/>
                  <a:t>]</a:t>
                </a:r>
              </a:p>
            </p:txBody>
          </p:sp>
          <p:sp>
            <p:nvSpPr>
              <p:cNvPr id="397331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2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7333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7334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smtClean="0"/>
                  <a:t>M</a:t>
                </a:r>
                <a:r>
                  <a:rPr lang="en-US" sz="1600" baseline="-25000" dirty="0" smtClean="0"/>
                  <a:t>8</a:t>
                </a:r>
                <a:r>
                  <a:rPr lang="en-US" sz="1600" dirty="0" smtClean="0"/>
                  <a:t>[</a:t>
                </a:r>
                <a:r>
                  <a:rPr lang="en-US" sz="1600" dirty="0" err="1"/>
                  <a:t>valE</a:t>
                </a:r>
                <a:r>
                  <a:rPr lang="en-US" sz="1600" dirty="0"/>
                  <a:t>]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err="1"/>
                  <a:t>valP</a:t>
                </a:r>
                <a:r>
                  <a:rPr lang="en-US" sz="1600" dirty="0"/>
                  <a:t> </a:t>
                </a:r>
              </a:p>
            </p:txBody>
          </p:sp>
          <p:sp>
            <p:nvSpPr>
              <p:cNvPr id="397335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6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7337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7338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err="1"/>
                  <a:t>valM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 dirty="0">
                    <a:solidFill>
                      <a:srgbClr val="FF3300"/>
                    </a:solidFill>
                  </a:rPr>
                  <a:t> </a:t>
                </a:r>
                <a:r>
                  <a:rPr lang="en-US" sz="1600" dirty="0" smtClean="0">
                    <a:solidFill>
                      <a:srgbClr val="FF3300"/>
                    </a:solidFill>
                  </a:rPr>
                  <a:t>M</a:t>
                </a:r>
                <a:r>
                  <a:rPr lang="en-US" sz="1600" baseline="-25000" dirty="0" smtClean="0">
                    <a:solidFill>
                      <a:srgbClr val="FF3300"/>
                    </a:solidFill>
                  </a:rPr>
                  <a:t>8</a:t>
                </a:r>
                <a:r>
                  <a:rPr lang="en-US" sz="1600" dirty="0" smtClean="0"/>
                  <a:t>[</a:t>
                </a:r>
                <a:r>
                  <a:rPr lang="en-US" sz="1600" dirty="0" err="1"/>
                  <a:t>valA</a:t>
                </a:r>
                <a:r>
                  <a:rPr lang="en-US" sz="1600" dirty="0"/>
                  <a:t>]  </a:t>
                </a:r>
              </a:p>
            </p:txBody>
          </p:sp>
          <p:sp>
            <p:nvSpPr>
              <p:cNvPr id="397339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40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7341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42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43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7344" name="Text Box 32"/>
          <p:cNvSpPr txBox="1">
            <a:spLocks noChangeArrowheads="1"/>
          </p:cNvSpPr>
          <p:nvPr/>
        </p:nvSpPr>
        <p:spPr bwMode="auto">
          <a:xfrm>
            <a:off x="685800" y="5867400"/>
            <a:ext cx="8001000" cy="3365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mem_read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IMRMOVQ, IPOPQ, </a:t>
            </a:r>
            <a:r>
              <a:rPr lang="en-US" sz="1600" dirty="0">
                <a:latin typeface="Courier New" pitchFamily="49" charset="0"/>
              </a:rPr>
              <a:t>IRET };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 Update Logic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5334000" cy="2514600"/>
          </a:xfrm>
        </p:spPr>
        <p:txBody>
          <a:bodyPr/>
          <a:lstStyle/>
          <a:p>
            <a:r>
              <a:rPr lang="en-US"/>
              <a:t>New PC</a:t>
            </a:r>
          </a:p>
          <a:p>
            <a:pPr lvl="1"/>
            <a:r>
              <a:rPr lang="en-US"/>
              <a:t>Select next value of PC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27650" y="1714500"/>
            <a:ext cx="2895600" cy="1905000"/>
            <a:chOff x="1600200" y="4267200"/>
            <a:chExt cx="2895600" cy="1905000"/>
          </a:xfrm>
        </p:grpSpPr>
        <p:sp>
          <p:nvSpPr>
            <p:cNvPr id="20" name="AutoShape 9"/>
            <p:cNvSpPr>
              <a:spLocks noChangeArrowheads="1"/>
            </p:cNvSpPr>
            <p:nvPr/>
          </p:nvSpPr>
          <p:spPr bwMode="auto">
            <a:xfrm>
              <a:off x="1600200" y="4953000"/>
              <a:ext cx="28194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New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21" name="Oval 71"/>
            <p:cNvSpPr>
              <a:spLocks noChangeArrowheads="1"/>
            </p:cNvSpPr>
            <p:nvPr/>
          </p:nvSpPr>
          <p:spPr bwMode="auto">
            <a:xfrm>
              <a:off x="22098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16002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23" name="Line 226"/>
            <p:cNvSpPr>
              <a:spLocks noChangeShapeType="1"/>
            </p:cNvSpPr>
            <p:nvPr/>
          </p:nvSpPr>
          <p:spPr bwMode="auto">
            <a:xfrm flipV="1">
              <a:off x="42672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val 232"/>
            <p:cNvSpPr>
              <a:spLocks noChangeArrowheads="1"/>
            </p:cNvSpPr>
            <p:nvPr/>
          </p:nvSpPr>
          <p:spPr bwMode="auto">
            <a:xfrm>
              <a:off x="28194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5" name="Oval 233"/>
            <p:cNvSpPr>
              <a:spLocks noChangeArrowheads="1"/>
            </p:cNvSpPr>
            <p:nvPr/>
          </p:nvSpPr>
          <p:spPr bwMode="auto">
            <a:xfrm>
              <a:off x="40386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26" name="Oval 250"/>
            <p:cNvSpPr>
              <a:spLocks noChangeArrowheads="1"/>
            </p:cNvSpPr>
            <p:nvPr/>
          </p:nvSpPr>
          <p:spPr bwMode="auto">
            <a:xfrm>
              <a:off x="34290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27" name="Line 271"/>
            <p:cNvSpPr>
              <a:spLocks noChangeShapeType="1"/>
            </p:cNvSpPr>
            <p:nvPr/>
          </p:nvSpPr>
          <p:spPr bwMode="auto">
            <a:xfrm flipH="1" flipV="1">
              <a:off x="2438400" y="54864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292"/>
            <p:cNvSpPr>
              <a:spLocks noChangeShapeType="1"/>
            </p:cNvSpPr>
            <p:nvPr/>
          </p:nvSpPr>
          <p:spPr bwMode="auto">
            <a:xfrm flipV="1">
              <a:off x="3124200" y="46482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294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295"/>
            <p:cNvSpPr>
              <a:spLocks noChangeShapeType="1"/>
            </p:cNvSpPr>
            <p:nvPr/>
          </p:nvSpPr>
          <p:spPr bwMode="auto">
            <a:xfrm flipV="1">
              <a:off x="30480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29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300"/>
            <p:cNvSpPr>
              <a:spLocks noChangeArrowheads="1"/>
            </p:cNvSpPr>
            <p:nvPr/>
          </p:nvSpPr>
          <p:spPr bwMode="auto">
            <a:xfrm>
              <a:off x="2895600" y="42672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</a:t>
            </a:r>
            <a:br>
              <a:rPr lang="en-US"/>
            </a:br>
            <a:r>
              <a:rPr lang="en-US"/>
              <a:t>Update</a:t>
            </a:r>
          </a:p>
        </p:txBody>
      </p:sp>
      <p:grpSp>
        <p:nvGrpSpPr>
          <p:cNvPr id="394328" name="Group 88"/>
          <p:cNvGrpSpPr>
            <a:grpSpLocks/>
          </p:cNvGrpSpPr>
          <p:nvPr/>
        </p:nvGrpSpPr>
        <p:grpSpPr bwMode="auto">
          <a:xfrm>
            <a:off x="2209800" y="381000"/>
            <a:ext cx="7010400" cy="4419600"/>
            <a:chOff x="912" y="576"/>
            <a:chExt cx="4416" cy="2784"/>
          </a:xfrm>
        </p:grpSpPr>
        <p:sp>
          <p:nvSpPr>
            <p:cNvPr id="394255" name="Text Box 15"/>
            <p:cNvSpPr txBox="1">
              <a:spLocks noChangeArrowheads="1"/>
            </p:cNvSpPr>
            <p:nvPr/>
          </p:nvSpPr>
          <p:spPr bwMode="auto">
            <a:xfrm>
              <a:off x="1680" y="5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4257" name="Text Box 17"/>
            <p:cNvSpPr txBox="1">
              <a:spLocks noChangeArrowheads="1"/>
            </p:cNvSpPr>
            <p:nvPr/>
          </p:nvSpPr>
          <p:spPr bwMode="auto">
            <a:xfrm>
              <a:off x="1680" y="10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rmmovq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94259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>
                  <a:latin typeface="Courier New" pitchFamily="49" charset="0"/>
                </a:rPr>
                <a:t>popq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4261" name="Text Box 21"/>
            <p:cNvSpPr txBox="1">
              <a:spLocks noChangeArrowheads="1"/>
            </p:cNvSpPr>
            <p:nvPr/>
          </p:nvSpPr>
          <p:spPr bwMode="auto">
            <a:xfrm>
              <a:off x="1680" y="20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4263" name="Text Box 23"/>
            <p:cNvSpPr txBox="1">
              <a:spLocks noChangeArrowheads="1"/>
            </p:cNvSpPr>
            <p:nvPr/>
          </p:nvSpPr>
          <p:spPr bwMode="auto">
            <a:xfrm>
              <a:off x="1680" y="24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4264" name="Text Box 24"/>
            <p:cNvSpPr txBox="1">
              <a:spLocks noChangeArrowheads="1"/>
            </p:cNvSpPr>
            <p:nvPr/>
          </p:nvSpPr>
          <p:spPr bwMode="auto">
            <a:xfrm>
              <a:off x="1680" y="29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94304" name="Group 64"/>
            <p:cNvGrpSpPr>
              <a:grpSpLocks/>
            </p:cNvGrpSpPr>
            <p:nvPr/>
          </p:nvGrpSpPr>
          <p:grpSpPr bwMode="auto">
            <a:xfrm>
              <a:off x="912" y="768"/>
              <a:ext cx="4416" cy="192"/>
              <a:chOff x="576" y="2928"/>
              <a:chExt cx="4416" cy="192"/>
            </a:xfrm>
          </p:grpSpPr>
          <p:sp>
            <p:nvSpPr>
              <p:cNvPr id="394305" name="Text Box 6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06" name="Text Box 6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07" name="Text Box 6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08" name="Group 68"/>
            <p:cNvGrpSpPr>
              <a:grpSpLocks/>
            </p:cNvGrpSpPr>
            <p:nvPr/>
          </p:nvGrpSpPr>
          <p:grpSpPr bwMode="auto">
            <a:xfrm>
              <a:off x="912" y="1248"/>
              <a:ext cx="4416" cy="192"/>
              <a:chOff x="576" y="2928"/>
              <a:chExt cx="4416" cy="192"/>
            </a:xfrm>
          </p:grpSpPr>
          <p:sp>
            <p:nvSpPr>
              <p:cNvPr id="394309" name="Text Box 69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0" name="Text Box 70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1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2" name="Group 72"/>
            <p:cNvGrpSpPr>
              <a:grpSpLocks/>
            </p:cNvGrpSpPr>
            <p:nvPr/>
          </p:nvGrpSpPr>
          <p:grpSpPr bwMode="auto">
            <a:xfrm>
              <a:off x="912" y="1728"/>
              <a:ext cx="4416" cy="192"/>
              <a:chOff x="576" y="2928"/>
              <a:chExt cx="4416" cy="192"/>
            </a:xfrm>
          </p:grpSpPr>
          <p:sp>
            <p:nvSpPr>
              <p:cNvPr id="394313" name="Text Box 73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4" name="Text Box 74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5" name="Text Box 75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6" name="Group 76"/>
            <p:cNvGrpSpPr>
              <a:grpSpLocks/>
            </p:cNvGrpSpPr>
            <p:nvPr/>
          </p:nvGrpSpPr>
          <p:grpSpPr bwMode="auto">
            <a:xfrm>
              <a:off x="912" y="2208"/>
              <a:ext cx="4416" cy="192"/>
              <a:chOff x="576" y="2928"/>
              <a:chExt cx="4416" cy="192"/>
            </a:xfrm>
          </p:grpSpPr>
          <p:sp>
            <p:nvSpPr>
              <p:cNvPr id="394317" name="Text Box 77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PC </a:t>
                </a:r>
                <a:r>
                  <a:rPr lang="en-US" sz="1600" dirty="0">
                    <a:sym typeface="Symbol" pitchFamily="18" charset="2"/>
                  </a:rPr>
                  <a:t> </a:t>
                </a:r>
                <a:r>
                  <a:rPr lang="en-US" sz="1600" dirty="0" err="1" smtClean="0">
                    <a:sym typeface="Symbol" pitchFamily="18" charset="2"/>
                  </a:rPr>
                  <a:t>Cnd</a:t>
                </a:r>
                <a:r>
                  <a:rPr lang="en-US" sz="1600" dirty="0" smtClean="0">
                    <a:sym typeface="Symbol" pitchFamily="18" charset="2"/>
                  </a:rPr>
                  <a:t> </a:t>
                </a:r>
                <a:r>
                  <a:rPr lang="en-US" sz="1600" dirty="0">
                    <a:sym typeface="Symbol" pitchFamily="18" charset="2"/>
                  </a:rPr>
                  <a:t>? </a:t>
                </a:r>
                <a:r>
                  <a:rPr lang="en-US" sz="1600" dirty="0" err="1">
                    <a:sym typeface="Symbol" pitchFamily="18" charset="2"/>
                  </a:rPr>
                  <a:t>valC</a:t>
                </a:r>
                <a:r>
                  <a:rPr lang="en-US" sz="1600" dirty="0">
                    <a:sym typeface="Symbol" pitchFamily="18" charset="2"/>
                  </a:rPr>
                  <a:t> : </a:t>
                </a:r>
                <a:r>
                  <a:rPr lang="en-US" sz="1600" dirty="0" err="1">
                    <a:sym typeface="Symbol" pitchFamily="18" charset="2"/>
                  </a:rPr>
                  <a:t>valP</a:t>
                </a:r>
                <a:endParaRPr lang="en-US" sz="1600" dirty="0">
                  <a:sym typeface="Symbol" pitchFamily="18" charset="2"/>
                </a:endParaRPr>
              </a:p>
            </p:txBody>
          </p:sp>
          <p:sp>
            <p:nvSpPr>
              <p:cNvPr id="394318" name="Text Box 78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9" name="Text Box 79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20" name="Group 80"/>
            <p:cNvGrpSpPr>
              <a:grpSpLocks/>
            </p:cNvGrpSpPr>
            <p:nvPr/>
          </p:nvGrpSpPr>
          <p:grpSpPr bwMode="auto">
            <a:xfrm>
              <a:off x="912" y="2688"/>
              <a:ext cx="4416" cy="192"/>
              <a:chOff x="576" y="2928"/>
              <a:chExt cx="4416" cy="192"/>
            </a:xfrm>
          </p:grpSpPr>
          <p:sp>
            <p:nvSpPr>
              <p:cNvPr id="394321" name="Text Box 81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valC</a:t>
                </a:r>
              </a:p>
            </p:txBody>
          </p:sp>
          <p:sp>
            <p:nvSpPr>
              <p:cNvPr id="394322" name="Text Box 82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3" name="Text Box 8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destination</a:t>
                </a:r>
              </a:p>
            </p:txBody>
          </p:sp>
        </p:grpSp>
        <p:grpSp>
          <p:nvGrpSpPr>
            <p:cNvPr id="394324" name="Group 84"/>
            <p:cNvGrpSpPr>
              <a:grpSpLocks/>
            </p:cNvGrpSpPr>
            <p:nvPr/>
          </p:nvGrpSpPr>
          <p:grpSpPr bwMode="auto">
            <a:xfrm>
              <a:off x="912" y="3168"/>
              <a:ext cx="4416" cy="192"/>
              <a:chOff x="576" y="2928"/>
              <a:chExt cx="4416" cy="192"/>
            </a:xfrm>
          </p:grpSpPr>
          <p:sp>
            <p:nvSpPr>
              <p:cNvPr id="394325" name="Text Box 8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valM</a:t>
                </a:r>
              </a:p>
            </p:txBody>
          </p:sp>
          <p:sp>
            <p:nvSpPr>
              <p:cNvPr id="394326" name="Text Box 8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7" name="Text Box 8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return address</a:t>
                </a:r>
              </a:p>
            </p:txBody>
          </p:sp>
        </p:grpSp>
      </p:grpSp>
      <p:sp>
        <p:nvSpPr>
          <p:cNvPr id="394329" name="Text Box 89"/>
          <p:cNvSpPr txBox="1">
            <a:spLocks noChangeArrowheads="1"/>
          </p:cNvSpPr>
          <p:nvPr/>
        </p:nvSpPr>
        <p:spPr bwMode="auto">
          <a:xfrm>
            <a:off x="2209800" y="4953000"/>
            <a:ext cx="5334000" cy="15589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new_pc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ICALL 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IJXX &amp;&amp; </a:t>
            </a:r>
            <a:r>
              <a:rPr lang="en-US" sz="1600" dirty="0" err="1" smtClean="0">
                <a:latin typeface="Courier New" pitchFamily="49" charset="0"/>
              </a:rPr>
              <a:t>Cnd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IRET : </a:t>
            </a:r>
            <a:r>
              <a:rPr lang="en-US" sz="1600" dirty="0" err="1">
                <a:latin typeface="Courier New" pitchFamily="49" charset="0"/>
              </a:rPr>
              <a:t>valM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</a:t>
            </a:r>
            <a:r>
              <a:rPr lang="en-US" sz="1600" dirty="0" err="1">
                <a:latin typeface="Courier New" pitchFamily="49" charset="0"/>
              </a:rPr>
              <a:t>valP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Operation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219200"/>
            <a:ext cx="3860800" cy="5213350"/>
          </a:xfrm>
        </p:spPr>
        <p:txBody>
          <a:bodyPr/>
          <a:lstStyle/>
          <a:p>
            <a:r>
              <a:rPr lang="en-US" dirty="0"/>
              <a:t>State</a:t>
            </a:r>
          </a:p>
          <a:p>
            <a:pPr lvl="1"/>
            <a:r>
              <a:rPr lang="en-US" dirty="0"/>
              <a:t>PC register</a:t>
            </a:r>
          </a:p>
          <a:p>
            <a:pPr lvl="1"/>
            <a:r>
              <a:rPr lang="en-US" dirty="0"/>
              <a:t>Cond. Code register</a:t>
            </a:r>
          </a:p>
          <a:p>
            <a:pPr lvl="1"/>
            <a:r>
              <a:rPr lang="en-US" dirty="0"/>
              <a:t>Data memory</a:t>
            </a:r>
          </a:p>
          <a:p>
            <a:pPr lvl="1"/>
            <a:r>
              <a:rPr lang="en-US" dirty="0"/>
              <a:t>Register file</a:t>
            </a:r>
          </a:p>
          <a:p>
            <a:pPr lvl="1">
              <a:buFont typeface="Wingdings" pitchFamily="2" charset="2"/>
              <a:buNone/>
            </a:pPr>
            <a:r>
              <a:rPr lang="en-US" i="1" dirty="0"/>
              <a:t>All updated as clock rises</a:t>
            </a:r>
          </a:p>
          <a:p>
            <a:r>
              <a:rPr lang="en-US" dirty="0"/>
              <a:t>Combinational Logic</a:t>
            </a:r>
          </a:p>
          <a:p>
            <a:pPr lvl="1"/>
            <a:r>
              <a:rPr lang="en-US" dirty="0"/>
              <a:t>ALU</a:t>
            </a:r>
          </a:p>
          <a:p>
            <a:pPr lvl="1"/>
            <a:r>
              <a:rPr lang="en-US" dirty="0"/>
              <a:t>Control logic</a:t>
            </a:r>
          </a:p>
          <a:p>
            <a:pPr lvl="1"/>
            <a:r>
              <a:rPr lang="en-US" dirty="0"/>
              <a:t>Memory reads</a:t>
            </a:r>
          </a:p>
          <a:p>
            <a:pPr lvl="2"/>
            <a:r>
              <a:rPr lang="en-US" dirty="0"/>
              <a:t>Instruction memory</a:t>
            </a:r>
          </a:p>
          <a:p>
            <a:pPr lvl="2"/>
            <a:r>
              <a:rPr lang="en-US" dirty="0"/>
              <a:t>Register file</a:t>
            </a:r>
          </a:p>
          <a:p>
            <a:pPr lvl="2"/>
            <a:r>
              <a:rPr lang="en-US" dirty="0"/>
              <a:t>Data memory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831850" y="1746250"/>
            <a:ext cx="3429000" cy="3733800"/>
            <a:chOff x="609600" y="4343400"/>
            <a:chExt cx="3429000" cy="3733800"/>
          </a:xfrm>
        </p:grpSpPr>
        <p:sp>
          <p:nvSpPr>
            <p:cNvPr id="27" name="AutoShape 296"/>
            <p:cNvSpPr>
              <a:spLocks noChangeArrowheads="1"/>
            </p:cNvSpPr>
            <p:nvPr/>
          </p:nvSpPr>
          <p:spPr bwMode="auto">
            <a:xfrm>
              <a:off x="609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ogic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28" name="AutoShape 297"/>
            <p:cNvSpPr>
              <a:spLocks noChangeArrowheads="1"/>
            </p:cNvSpPr>
            <p:nvPr/>
          </p:nvSpPr>
          <p:spPr bwMode="auto">
            <a:xfrm>
              <a:off x="914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29" name="Rectangle 334"/>
            <p:cNvSpPr>
              <a:spLocks noChangeArrowheads="1"/>
            </p:cNvSpPr>
            <p:nvPr/>
          </p:nvSpPr>
          <p:spPr bwMode="auto">
            <a:xfrm rot="5400000" flipV="1">
              <a:off x="3656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AutoShape 360"/>
            <p:cNvSpPr>
              <a:spLocks noChangeArrowheads="1"/>
            </p:cNvSpPr>
            <p:nvPr/>
          </p:nvSpPr>
          <p:spPr bwMode="auto">
            <a:xfrm>
              <a:off x="2209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AutoShape 361"/>
            <p:cNvSpPr>
              <a:spLocks noChangeArrowheads="1"/>
            </p:cNvSpPr>
            <p:nvPr/>
          </p:nvSpPr>
          <p:spPr bwMode="auto">
            <a:xfrm flipH="1">
              <a:off x="2209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AutoShape 362"/>
            <p:cNvSpPr>
              <a:spLocks noChangeArrowheads="1"/>
            </p:cNvSpPr>
            <p:nvPr/>
          </p:nvSpPr>
          <p:spPr bwMode="auto">
            <a:xfrm>
              <a:off x="2209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AutoShape 363"/>
            <p:cNvSpPr>
              <a:spLocks noChangeArrowheads="1"/>
            </p:cNvSpPr>
            <p:nvPr/>
          </p:nvSpPr>
          <p:spPr bwMode="auto">
            <a:xfrm flipH="1">
              <a:off x="2209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AutoShape 364"/>
            <p:cNvSpPr>
              <a:spLocks noChangeArrowheads="1"/>
            </p:cNvSpPr>
            <p:nvPr/>
          </p:nvSpPr>
          <p:spPr bwMode="auto">
            <a:xfrm rot="5400000" flipH="1">
              <a:off x="1219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AutoShape 365"/>
            <p:cNvSpPr>
              <a:spLocks noChangeArrowheads="1"/>
            </p:cNvSpPr>
            <p:nvPr/>
          </p:nvSpPr>
          <p:spPr bwMode="auto">
            <a:xfrm rot="5400000" flipH="1">
              <a:off x="1219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AutoShape 366"/>
            <p:cNvSpPr>
              <a:spLocks noChangeArrowheads="1"/>
            </p:cNvSpPr>
            <p:nvPr/>
          </p:nvSpPr>
          <p:spPr bwMode="auto">
            <a:xfrm rot="5400000" flipH="1">
              <a:off x="1295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367"/>
            <p:cNvSpPr>
              <a:spLocks/>
            </p:cNvSpPr>
            <p:nvPr/>
          </p:nvSpPr>
          <p:spPr bwMode="auto">
            <a:xfrm>
              <a:off x="1828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Rectangle 78"/>
            <p:cNvSpPr>
              <a:spLocks noChangeArrowheads="1"/>
            </p:cNvSpPr>
            <p:nvPr/>
          </p:nvSpPr>
          <p:spPr bwMode="auto">
            <a:xfrm>
              <a:off x="2514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39" name="Rectangle 23"/>
            <p:cNvSpPr>
              <a:spLocks noChangeArrowheads="1"/>
            </p:cNvSpPr>
            <p:nvPr/>
          </p:nvSpPr>
          <p:spPr bwMode="auto">
            <a:xfrm>
              <a:off x="2514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= 0x100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40" name="Rectangle 231"/>
            <p:cNvSpPr>
              <a:spLocks noChangeArrowheads="1"/>
            </p:cNvSpPr>
            <p:nvPr/>
          </p:nvSpPr>
          <p:spPr bwMode="auto">
            <a:xfrm>
              <a:off x="1066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0x014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</a:endParaRPr>
            </a:p>
          </p:txBody>
        </p:sp>
        <p:sp>
          <p:nvSpPr>
            <p:cNvPr id="41" name="Rectangle 294"/>
            <p:cNvSpPr>
              <a:spLocks noChangeArrowheads="1"/>
            </p:cNvSpPr>
            <p:nvPr/>
          </p:nvSpPr>
          <p:spPr bwMode="auto">
            <a:xfrm>
              <a:off x="1066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100</a:t>
              </a:r>
            </a:p>
          </p:txBody>
        </p: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2237725" y="60198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43" name="Text Box 369"/>
            <p:cNvSpPr txBox="1">
              <a:spLocks noChangeArrowheads="1"/>
            </p:cNvSpPr>
            <p:nvPr/>
          </p:nvSpPr>
          <p:spPr bwMode="auto">
            <a:xfrm>
              <a:off x="3457726" y="60198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grpSp>
          <p:nvGrpSpPr>
            <p:cNvPr id="44" name="Group 453"/>
            <p:cNvGrpSpPr>
              <a:grpSpLocks/>
            </p:cNvGrpSpPr>
            <p:nvPr/>
          </p:nvGrpSpPr>
          <p:grpSpPr bwMode="auto">
            <a:xfrm>
              <a:off x="2238375" y="4724400"/>
              <a:ext cx="1644650" cy="215900"/>
              <a:chOff x="4050" y="2976"/>
              <a:chExt cx="1036" cy="136"/>
            </a:xfrm>
          </p:grpSpPr>
          <p:sp>
            <p:nvSpPr>
              <p:cNvPr id="45" name="Text Box 454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46" name="Text Box 455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45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#2</a:t>
            </a:r>
          </a:p>
        </p:txBody>
      </p:sp>
      <p:sp>
        <p:nvSpPr>
          <p:cNvPr id="371746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4953000" y="3124200"/>
            <a:ext cx="3632200" cy="3308350"/>
          </a:xfrm>
        </p:spPr>
        <p:txBody>
          <a:bodyPr/>
          <a:lstStyle/>
          <a:p>
            <a:pPr lvl="1"/>
            <a:r>
              <a:rPr lang="en-US" dirty="0"/>
              <a:t>state set according to second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starting to react to state changes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13050" y="222250"/>
            <a:ext cx="5943600" cy="2133600"/>
            <a:chOff x="762000" y="928688"/>
            <a:chExt cx="7162800" cy="2881312"/>
          </a:xfrm>
        </p:grpSpPr>
        <p:sp>
          <p:nvSpPr>
            <p:cNvPr id="4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0x014: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addq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&lt;-- 0x300 CC &lt;-- 000</a:t>
              </a:r>
            </a:p>
          </p:txBody>
        </p:sp>
        <p:sp>
          <p:nvSpPr>
            <p:cNvPr id="4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0x016: 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je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dest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4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0x01f: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rmmovq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(%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4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3:</a:t>
              </a:r>
            </a:p>
          </p:txBody>
        </p:sp>
        <p:sp>
          <p:nvSpPr>
            <p:cNvPr id="5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4:</a:t>
              </a:r>
            </a:p>
          </p:txBody>
        </p:sp>
        <p:sp>
          <p:nvSpPr>
            <p:cNvPr id="5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5:</a:t>
              </a:r>
            </a:p>
          </p:txBody>
        </p:sp>
        <p:sp>
          <p:nvSpPr>
            <p:cNvPr id="5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0x00a: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$0x200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,%rdx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&lt;-- 0x200</a:t>
              </a:r>
            </a:p>
          </p:txBody>
        </p:sp>
        <p:sp>
          <p:nvSpPr>
            <p:cNvPr id="5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2:</a:t>
              </a:r>
            </a:p>
          </p:txBody>
        </p:sp>
        <p:sp>
          <p:nvSpPr>
            <p:cNvPr id="5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0x000: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$0x100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,%rbx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&lt;-- 0x100</a:t>
              </a:r>
            </a:p>
          </p:txBody>
        </p:sp>
        <p:sp>
          <p:nvSpPr>
            <p:cNvPr id="5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1:</a:t>
              </a:r>
            </a:p>
          </p:txBody>
        </p:sp>
        <p:sp>
          <p:nvSpPr>
            <p:cNvPr id="5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Clock</a:t>
              </a:r>
            </a:p>
          </p:txBody>
        </p:sp>
        <p:sp>
          <p:nvSpPr>
            <p:cNvPr id="5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</a:t>
              </a:r>
            </a:p>
          </p:txBody>
        </p:sp>
        <p:sp>
          <p:nvSpPr>
            <p:cNvPr id="5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j</a:t>
              </a:r>
            </a:p>
          </p:txBody>
        </p:sp>
        <p:sp>
          <p:nvSpPr>
            <p:cNvPr id="6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l</a:t>
              </a:r>
            </a:p>
          </p:txBody>
        </p:sp>
        <p:sp>
          <p:nvSpPr>
            <p:cNvPr id="6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6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k</a:t>
              </a:r>
            </a:p>
          </p:txBody>
        </p:sp>
        <p:sp>
          <p:nvSpPr>
            <p:cNvPr id="7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</a:t>
              </a:r>
            </a:p>
          </p:txBody>
        </p:sp>
        <p:sp>
          <p:nvSpPr>
            <p:cNvPr id="7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</a:t>
              </a:r>
            </a:p>
          </p:txBody>
        </p:sp>
        <p:sp>
          <p:nvSpPr>
            <p:cNvPr id="7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</a:t>
              </a:r>
            </a:p>
          </p:txBody>
        </p:sp>
        <p:grpSp>
          <p:nvGrpSpPr>
            <p:cNvPr id="7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7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71743" name="Line 31"/>
          <p:cNvSpPr>
            <a:spLocks noChangeShapeType="1"/>
          </p:cNvSpPr>
          <p:nvPr/>
        </p:nvSpPr>
        <p:spPr bwMode="auto">
          <a:xfrm>
            <a:off x="5937250" y="14605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1060450" y="2508250"/>
            <a:ext cx="3429000" cy="3733800"/>
            <a:chOff x="609600" y="4343400"/>
            <a:chExt cx="3429000" cy="3733800"/>
          </a:xfrm>
        </p:grpSpPr>
        <p:sp>
          <p:nvSpPr>
            <p:cNvPr id="85" name="AutoShape 296"/>
            <p:cNvSpPr>
              <a:spLocks noChangeArrowheads="1"/>
            </p:cNvSpPr>
            <p:nvPr/>
          </p:nvSpPr>
          <p:spPr bwMode="auto">
            <a:xfrm>
              <a:off x="609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ogic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86" name="AutoShape 297"/>
            <p:cNvSpPr>
              <a:spLocks noChangeArrowheads="1"/>
            </p:cNvSpPr>
            <p:nvPr/>
          </p:nvSpPr>
          <p:spPr bwMode="auto">
            <a:xfrm>
              <a:off x="914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87" name="Rectangle 334"/>
            <p:cNvSpPr>
              <a:spLocks noChangeArrowheads="1"/>
            </p:cNvSpPr>
            <p:nvPr/>
          </p:nvSpPr>
          <p:spPr bwMode="auto">
            <a:xfrm rot="5400000" flipV="1">
              <a:off x="3656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AutoShape 360"/>
            <p:cNvSpPr>
              <a:spLocks noChangeArrowheads="1"/>
            </p:cNvSpPr>
            <p:nvPr/>
          </p:nvSpPr>
          <p:spPr bwMode="auto">
            <a:xfrm>
              <a:off x="2209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AutoShape 361"/>
            <p:cNvSpPr>
              <a:spLocks noChangeArrowheads="1"/>
            </p:cNvSpPr>
            <p:nvPr/>
          </p:nvSpPr>
          <p:spPr bwMode="auto">
            <a:xfrm flipH="1">
              <a:off x="2209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AutoShape 362"/>
            <p:cNvSpPr>
              <a:spLocks noChangeArrowheads="1"/>
            </p:cNvSpPr>
            <p:nvPr/>
          </p:nvSpPr>
          <p:spPr bwMode="auto">
            <a:xfrm>
              <a:off x="2209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AutoShape 363"/>
            <p:cNvSpPr>
              <a:spLocks noChangeArrowheads="1"/>
            </p:cNvSpPr>
            <p:nvPr/>
          </p:nvSpPr>
          <p:spPr bwMode="auto">
            <a:xfrm flipH="1">
              <a:off x="2209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AutoShape 364"/>
            <p:cNvSpPr>
              <a:spLocks noChangeArrowheads="1"/>
            </p:cNvSpPr>
            <p:nvPr/>
          </p:nvSpPr>
          <p:spPr bwMode="auto">
            <a:xfrm rot="5400000" flipH="1">
              <a:off x="1219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AutoShape 365"/>
            <p:cNvSpPr>
              <a:spLocks noChangeArrowheads="1"/>
            </p:cNvSpPr>
            <p:nvPr/>
          </p:nvSpPr>
          <p:spPr bwMode="auto">
            <a:xfrm rot="5400000" flipH="1">
              <a:off x="1219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AutoShape 366"/>
            <p:cNvSpPr>
              <a:spLocks noChangeArrowheads="1"/>
            </p:cNvSpPr>
            <p:nvPr/>
          </p:nvSpPr>
          <p:spPr bwMode="auto">
            <a:xfrm rot="5400000" flipH="1">
              <a:off x="1295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Freeform 367"/>
            <p:cNvSpPr>
              <a:spLocks/>
            </p:cNvSpPr>
            <p:nvPr/>
          </p:nvSpPr>
          <p:spPr bwMode="auto">
            <a:xfrm>
              <a:off x="1828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Rectangle 78"/>
            <p:cNvSpPr>
              <a:spLocks noChangeArrowheads="1"/>
            </p:cNvSpPr>
            <p:nvPr/>
          </p:nvSpPr>
          <p:spPr bwMode="auto">
            <a:xfrm>
              <a:off x="2514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97" name="Rectangle 23"/>
            <p:cNvSpPr>
              <a:spLocks noChangeArrowheads="1"/>
            </p:cNvSpPr>
            <p:nvPr/>
          </p:nvSpPr>
          <p:spPr bwMode="auto">
            <a:xfrm>
              <a:off x="2514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= 0x100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98" name="Rectangle 231"/>
            <p:cNvSpPr>
              <a:spLocks noChangeArrowheads="1"/>
            </p:cNvSpPr>
            <p:nvPr/>
          </p:nvSpPr>
          <p:spPr bwMode="auto">
            <a:xfrm>
              <a:off x="1066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0x014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</a:endParaRPr>
            </a:p>
          </p:txBody>
        </p:sp>
        <p:sp>
          <p:nvSpPr>
            <p:cNvPr id="99" name="Rectangle 294"/>
            <p:cNvSpPr>
              <a:spLocks noChangeArrowheads="1"/>
            </p:cNvSpPr>
            <p:nvPr/>
          </p:nvSpPr>
          <p:spPr bwMode="auto">
            <a:xfrm>
              <a:off x="1066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100</a:t>
              </a:r>
            </a:p>
          </p:txBody>
        </p:sp>
        <p:sp>
          <p:nvSpPr>
            <p:cNvPr id="100" name="Text Box 368"/>
            <p:cNvSpPr txBox="1">
              <a:spLocks noChangeArrowheads="1"/>
            </p:cNvSpPr>
            <p:nvPr/>
          </p:nvSpPr>
          <p:spPr bwMode="auto">
            <a:xfrm>
              <a:off x="2237725" y="60198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101" name="Text Box 369"/>
            <p:cNvSpPr txBox="1">
              <a:spLocks noChangeArrowheads="1"/>
            </p:cNvSpPr>
            <p:nvPr/>
          </p:nvSpPr>
          <p:spPr bwMode="auto">
            <a:xfrm>
              <a:off x="3457726" y="60198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grpSp>
          <p:nvGrpSpPr>
            <p:cNvPr id="102" name="Group 453"/>
            <p:cNvGrpSpPr>
              <a:grpSpLocks/>
            </p:cNvGrpSpPr>
            <p:nvPr/>
          </p:nvGrpSpPr>
          <p:grpSpPr bwMode="auto">
            <a:xfrm>
              <a:off x="2238375" y="4724400"/>
              <a:ext cx="1644650" cy="215900"/>
              <a:chOff x="4050" y="2976"/>
              <a:chExt cx="1036" cy="136"/>
            </a:xfrm>
          </p:grpSpPr>
          <p:sp>
            <p:nvSpPr>
              <p:cNvPr id="103" name="Text Box 454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104" name="Text Box 455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6" name="Line 4"/>
          <p:cNvSpPr>
            <a:spLocks noChangeShapeType="1"/>
          </p:cNvSpPr>
          <p:nvPr/>
        </p:nvSpPr>
        <p:spPr bwMode="auto">
          <a:xfrm>
            <a:off x="6775450" y="6985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#3</a:t>
            </a:r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48200" y="3124200"/>
            <a:ext cx="3937000" cy="3308350"/>
          </a:xfrm>
        </p:spPr>
        <p:txBody>
          <a:bodyPr/>
          <a:lstStyle/>
          <a:p>
            <a:pPr lvl="1"/>
            <a:r>
              <a:rPr lang="en-US" dirty="0"/>
              <a:t>state set according to second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generates results for </a:t>
            </a:r>
            <a:r>
              <a:rPr lang="en-US" dirty="0" err="1" smtClean="0">
                <a:latin typeface="Courier New" pitchFamily="49" charset="0"/>
              </a:rPr>
              <a:t>addq</a:t>
            </a:r>
            <a:r>
              <a:rPr lang="en-US" dirty="0" smtClean="0"/>
              <a:t> </a:t>
            </a:r>
            <a:r>
              <a:rPr lang="en-US" dirty="0"/>
              <a:t>instruction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60450" y="2508250"/>
            <a:ext cx="4007507" cy="3733800"/>
            <a:chOff x="4800600" y="4343400"/>
            <a:chExt cx="4007507" cy="3733800"/>
          </a:xfrm>
        </p:grpSpPr>
        <p:sp>
          <p:nvSpPr>
            <p:cNvPr id="8" name="AutoShape 372"/>
            <p:cNvSpPr>
              <a:spLocks noChangeArrowheads="1"/>
            </p:cNvSpPr>
            <p:nvPr/>
          </p:nvSpPr>
          <p:spPr bwMode="auto">
            <a:xfrm>
              <a:off x="4800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ogic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9" name="AutoShape 373"/>
            <p:cNvSpPr>
              <a:spLocks noChangeArrowheads="1"/>
            </p:cNvSpPr>
            <p:nvPr/>
          </p:nvSpPr>
          <p:spPr bwMode="auto">
            <a:xfrm>
              <a:off x="5105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10" name="Rectangle 374"/>
            <p:cNvSpPr>
              <a:spLocks noChangeArrowheads="1"/>
            </p:cNvSpPr>
            <p:nvPr/>
          </p:nvSpPr>
          <p:spPr bwMode="auto">
            <a:xfrm rot="5400000" flipV="1">
              <a:off x="7847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AutoShape 375"/>
            <p:cNvSpPr>
              <a:spLocks noChangeArrowheads="1"/>
            </p:cNvSpPr>
            <p:nvPr/>
          </p:nvSpPr>
          <p:spPr bwMode="auto">
            <a:xfrm>
              <a:off x="6400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AutoShape 376"/>
            <p:cNvSpPr>
              <a:spLocks noChangeArrowheads="1"/>
            </p:cNvSpPr>
            <p:nvPr/>
          </p:nvSpPr>
          <p:spPr bwMode="auto">
            <a:xfrm flipH="1">
              <a:off x="6400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AutoShape 377"/>
            <p:cNvSpPr>
              <a:spLocks noChangeArrowheads="1"/>
            </p:cNvSpPr>
            <p:nvPr/>
          </p:nvSpPr>
          <p:spPr bwMode="auto">
            <a:xfrm>
              <a:off x="6400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AutoShape 378"/>
            <p:cNvSpPr>
              <a:spLocks noChangeArrowheads="1"/>
            </p:cNvSpPr>
            <p:nvPr/>
          </p:nvSpPr>
          <p:spPr bwMode="auto">
            <a:xfrm flipH="1">
              <a:off x="6400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AutoShape 379"/>
            <p:cNvSpPr>
              <a:spLocks noChangeArrowheads="1"/>
            </p:cNvSpPr>
            <p:nvPr/>
          </p:nvSpPr>
          <p:spPr bwMode="auto">
            <a:xfrm rot="5400000" flipH="1">
              <a:off x="5410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AutoShape 380"/>
            <p:cNvSpPr>
              <a:spLocks noChangeArrowheads="1"/>
            </p:cNvSpPr>
            <p:nvPr/>
          </p:nvSpPr>
          <p:spPr bwMode="auto">
            <a:xfrm rot="5400000" flipH="1">
              <a:off x="5410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AutoShape 381"/>
            <p:cNvSpPr>
              <a:spLocks noChangeArrowheads="1"/>
            </p:cNvSpPr>
            <p:nvPr/>
          </p:nvSpPr>
          <p:spPr bwMode="auto">
            <a:xfrm rot="5400000" flipH="1">
              <a:off x="5486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Freeform 382"/>
            <p:cNvSpPr>
              <a:spLocks/>
            </p:cNvSpPr>
            <p:nvPr/>
          </p:nvSpPr>
          <p:spPr bwMode="auto">
            <a:xfrm>
              <a:off x="6019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99FFCC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383"/>
            <p:cNvSpPr>
              <a:spLocks noChangeArrowheads="1"/>
            </p:cNvSpPr>
            <p:nvPr/>
          </p:nvSpPr>
          <p:spPr bwMode="auto">
            <a:xfrm>
              <a:off x="6705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0" name="Rectangle 384"/>
            <p:cNvSpPr>
              <a:spLocks noChangeArrowheads="1"/>
            </p:cNvSpPr>
            <p:nvPr/>
          </p:nvSpPr>
          <p:spPr bwMode="auto">
            <a:xfrm>
              <a:off x="6705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= 0x100</a:t>
              </a:r>
            </a:p>
          </p:txBody>
        </p:sp>
        <p:sp>
          <p:nvSpPr>
            <p:cNvPr id="21" name="Rectangle 385"/>
            <p:cNvSpPr>
              <a:spLocks noChangeArrowheads="1"/>
            </p:cNvSpPr>
            <p:nvPr/>
          </p:nvSpPr>
          <p:spPr bwMode="auto">
            <a:xfrm>
              <a:off x="5257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0x014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2" name="Rectangle 386"/>
            <p:cNvSpPr>
              <a:spLocks noChangeArrowheads="1"/>
            </p:cNvSpPr>
            <p:nvPr/>
          </p:nvSpPr>
          <p:spPr bwMode="auto">
            <a:xfrm>
              <a:off x="5257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100</a:t>
              </a: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3" name="Text Box 387"/>
            <p:cNvSpPr txBox="1">
              <a:spLocks noChangeArrowheads="1"/>
            </p:cNvSpPr>
            <p:nvPr/>
          </p:nvSpPr>
          <p:spPr bwMode="auto">
            <a:xfrm>
              <a:off x="6428725" y="60198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24" name="Text Box 388"/>
            <p:cNvSpPr txBox="1">
              <a:spLocks noChangeArrowheads="1"/>
            </p:cNvSpPr>
            <p:nvPr/>
          </p:nvSpPr>
          <p:spPr bwMode="auto">
            <a:xfrm>
              <a:off x="7648726" y="60198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25" name="Rectangle 437"/>
            <p:cNvSpPr>
              <a:spLocks noChangeArrowheads="1"/>
            </p:cNvSpPr>
            <p:nvPr/>
          </p:nvSpPr>
          <p:spPr bwMode="auto">
            <a:xfrm>
              <a:off x="6038098" y="7497763"/>
              <a:ext cx="6079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0x016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</p:txBody>
        </p:sp>
        <p:sp>
          <p:nvSpPr>
            <p:cNvPr id="26" name="Rectangle 439"/>
            <p:cNvSpPr>
              <a:spLocks noChangeArrowheads="1"/>
            </p:cNvSpPr>
            <p:nvPr/>
          </p:nvSpPr>
          <p:spPr bwMode="auto">
            <a:xfrm>
              <a:off x="5666640" y="6096000"/>
              <a:ext cx="5078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000</a:t>
              </a:r>
            </a:p>
          </p:txBody>
        </p:sp>
        <p:sp>
          <p:nvSpPr>
            <p:cNvPr id="27" name="Rectangle 442"/>
            <p:cNvSpPr>
              <a:spLocks noChangeArrowheads="1"/>
            </p:cNvSpPr>
            <p:nvPr/>
          </p:nvSpPr>
          <p:spPr bwMode="auto">
            <a:xfrm>
              <a:off x="8219419" y="6446838"/>
              <a:ext cx="588688" cy="577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05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0x300</a:t>
              </a:r>
            </a:p>
          </p:txBody>
        </p:sp>
        <p:grpSp>
          <p:nvGrpSpPr>
            <p:cNvPr id="28" name="Group 452"/>
            <p:cNvGrpSpPr>
              <a:grpSpLocks/>
            </p:cNvGrpSpPr>
            <p:nvPr/>
          </p:nvGrpSpPr>
          <p:grpSpPr bwMode="auto">
            <a:xfrm>
              <a:off x="6429375" y="4724400"/>
              <a:ext cx="1644650" cy="215900"/>
              <a:chOff x="4050" y="2976"/>
              <a:chExt cx="1036" cy="136"/>
            </a:xfrm>
          </p:grpSpPr>
          <p:sp>
            <p:nvSpPr>
              <p:cNvPr id="29" name="Text Box 450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30" name="Text Box 451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2813050" y="222250"/>
            <a:ext cx="5943600" cy="2133600"/>
            <a:chOff x="762000" y="928688"/>
            <a:chExt cx="7162800" cy="2881312"/>
          </a:xfrm>
        </p:grpSpPr>
        <p:sp>
          <p:nvSpPr>
            <p:cNvPr id="5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0x014: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addq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&lt;-- 0x300 CC &lt;-- 000</a:t>
              </a:r>
            </a:p>
          </p:txBody>
        </p:sp>
        <p:sp>
          <p:nvSpPr>
            <p:cNvPr id="5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0x016: 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je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dest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5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0x01f: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rmmovq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(%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5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3:</a:t>
              </a:r>
            </a:p>
          </p:txBody>
        </p:sp>
        <p:sp>
          <p:nvSpPr>
            <p:cNvPr id="6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4:</a:t>
              </a:r>
            </a:p>
          </p:txBody>
        </p:sp>
        <p:sp>
          <p:nvSpPr>
            <p:cNvPr id="6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5:</a:t>
              </a:r>
            </a:p>
          </p:txBody>
        </p:sp>
        <p:sp>
          <p:nvSpPr>
            <p:cNvPr id="6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0x00a: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$0x200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,%rdx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&lt;-- 0x200</a:t>
              </a:r>
            </a:p>
          </p:txBody>
        </p:sp>
        <p:sp>
          <p:nvSpPr>
            <p:cNvPr id="6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2:</a:t>
              </a:r>
            </a:p>
          </p:txBody>
        </p:sp>
        <p:sp>
          <p:nvSpPr>
            <p:cNvPr id="6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0x000: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$0x100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,%rbx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&lt;-- 0x100</a:t>
              </a:r>
            </a:p>
          </p:txBody>
        </p:sp>
        <p:sp>
          <p:nvSpPr>
            <p:cNvPr id="6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1:</a:t>
              </a:r>
            </a:p>
          </p:txBody>
        </p:sp>
        <p:sp>
          <p:nvSpPr>
            <p:cNvPr id="6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Clock</a:t>
              </a:r>
            </a:p>
          </p:txBody>
        </p:sp>
        <p:sp>
          <p:nvSpPr>
            <p:cNvPr id="6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</a:t>
              </a:r>
            </a:p>
          </p:txBody>
        </p:sp>
        <p:sp>
          <p:nvSpPr>
            <p:cNvPr id="6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j</a:t>
              </a:r>
            </a:p>
          </p:txBody>
        </p:sp>
        <p:sp>
          <p:nvSpPr>
            <p:cNvPr id="7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l</a:t>
              </a:r>
            </a:p>
          </p:txBody>
        </p:sp>
        <p:sp>
          <p:nvSpPr>
            <p:cNvPr id="7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7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k</a:t>
              </a:r>
            </a:p>
          </p:txBody>
        </p:sp>
        <p:sp>
          <p:nvSpPr>
            <p:cNvPr id="8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</a:t>
              </a:r>
            </a:p>
          </p:txBody>
        </p:sp>
        <p:sp>
          <p:nvSpPr>
            <p:cNvPr id="8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</a:t>
              </a:r>
            </a:p>
          </p:txBody>
        </p:sp>
        <p:sp>
          <p:nvSpPr>
            <p:cNvPr id="8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</a:t>
              </a:r>
            </a:p>
          </p:txBody>
        </p:sp>
        <p:grpSp>
          <p:nvGrpSpPr>
            <p:cNvPr id="8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8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609600" y="8763000"/>
            <a:ext cx="3429000" cy="3733800"/>
            <a:chOff x="609600" y="8763000"/>
            <a:chExt cx="3429000" cy="3733800"/>
          </a:xfrm>
        </p:grpSpPr>
        <p:sp>
          <p:nvSpPr>
            <p:cNvPr id="94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95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96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06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107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08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09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10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111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12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13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762000" y="8915400"/>
            <a:ext cx="3429000" cy="3733800"/>
            <a:chOff x="609600" y="8763000"/>
            <a:chExt cx="3429000" cy="3733800"/>
          </a:xfrm>
        </p:grpSpPr>
        <p:sp>
          <p:nvSpPr>
            <p:cNvPr id="115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16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17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27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128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29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30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31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132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33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34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914400" y="9067800"/>
            <a:ext cx="3429000" cy="3733800"/>
            <a:chOff x="609600" y="8763000"/>
            <a:chExt cx="3429000" cy="3733800"/>
          </a:xfrm>
        </p:grpSpPr>
        <p:sp>
          <p:nvSpPr>
            <p:cNvPr id="136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37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38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48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149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50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51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52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153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54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55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56" name="Group 155"/>
          <p:cNvGrpSpPr/>
          <p:nvPr/>
        </p:nvGrpSpPr>
        <p:grpSpPr>
          <a:xfrm>
            <a:off x="1066800" y="9220200"/>
            <a:ext cx="3429000" cy="3733800"/>
            <a:chOff x="609600" y="8763000"/>
            <a:chExt cx="3429000" cy="3733800"/>
          </a:xfrm>
        </p:grpSpPr>
        <p:sp>
          <p:nvSpPr>
            <p:cNvPr id="157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58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59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69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170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71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72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73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174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75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76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77" name="Group 176"/>
          <p:cNvGrpSpPr/>
          <p:nvPr/>
        </p:nvGrpSpPr>
        <p:grpSpPr>
          <a:xfrm>
            <a:off x="1219200" y="9372600"/>
            <a:ext cx="3429000" cy="3733800"/>
            <a:chOff x="609600" y="8763000"/>
            <a:chExt cx="3429000" cy="3733800"/>
          </a:xfrm>
        </p:grpSpPr>
        <p:sp>
          <p:nvSpPr>
            <p:cNvPr id="178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79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80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90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191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92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93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94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195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96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97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98" name="Group 197"/>
          <p:cNvGrpSpPr/>
          <p:nvPr/>
        </p:nvGrpSpPr>
        <p:grpSpPr>
          <a:xfrm>
            <a:off x="1371600" y="9525000"/>
            <a:ext cx="3429000" cy="3733800"/>
            <a:chOff x="609600" y="8763000"/>
            <a:chExt cx="3429000" cy="3733800"/>
          </a:xfrm>
        </p:grpSpPr>
        <p:sp>
          <p:nvSpPr>
            <p:cNvPr id="199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00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01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11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212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13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14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215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216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217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218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240" name="Group 239"/>
          <p:cNvGrpSpPr/>
          <p:nvPr/>
        </p:nvGrpSpPr>
        <p:grpSpPr>
          <a:xfrm>
            <a:off x="1524000" y="9677400"/>
            <a:ext cx="3429000" cy="3733800"/>
            <a:chOff x="609600" y="8763000"/>
            <a:chExt cx="3429000" cy="3733800"/>
          </a:xfrm>
        </p:grpSpPr>
        <p:sp>
          <p:nvSpPr>
            <p:cNvPr id="241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42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43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53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254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55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56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257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258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259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260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261" name="Group 260"/>
          <p:cNvGrpSpPr/>
          <p:nvPr/>
        </p:nvGrpSpPr>
        <p:grpSpPr>
          <a:xfrm>
            <a:off x="1676400" y="9829800"/>
            <a:ext cx="3429000" cy="3733800"/>
            <a:chOff x="609600" y="8763000"/>
            <a:chExt cx="3429000" cy="3733800"/>
          </a:xfrm>
        </p:grpSpPr>
        <p:sp>
          <p:nvSpPr>
            <p:cNvPr id="262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63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64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74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275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76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77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278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279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280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281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282" name="Group 281"/>
          <p:cNvGrpSpPr/>
          <p:nvPr/>
        </p:nvGrpSpPr>
        <p:grpSpPr>
          <a:xfrm>
            <a:off x="1828800" y="9982200"/>
            <a:ext cx="3429000" cy="3733800"/>
            <a:chOff x="609600" y="8763000"/>
            <a:chExt cx="3429000" cy="3733800"/>
          </a:xfrm>
        </p:grpSpPr>
        <p:sp>
          <p:nvSpPr>
            <p:cNvPr id="283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84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85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95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296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97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98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299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300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301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302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0" name="Line 4"/>
          <p:cNvSpPr>
            <a:spLocks noChangeShapeType="1"/>
          </p:cNvSpPr>
          <p:nvPr/>
        </p:nvSpPr>
        <p:spPr bwMode="auto">
          <a:xfrm>
            <a:off x="6927850" y="6985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 dirty="0"/>
              <a:t>SEQ Operation #4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 dirty="0"/>
              <a:t>state set according to </a:t>
            </a:r>
            <a:r>
              <a:rPr lang="en-US" dirty="0" err="1" smtClean="0">
                <a:latin typeface="Courier New" pitchFamily="49" charset="0"/>
              </a:rPr>
              <a:t>addq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starting to react to state changes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13050" y="222250"/>
            <a:ext cx="5943600" cy="2133600"/>
            <a:chOff x="762000" y="928688"/>
            <a:chExt cx="7162800" cy="2881312"/>
          </a:xfrm>
        </p:grpSpPr>
        <p:sp>
          <p:nvSpPr>
            <p:cNvPr id="4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0x014: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addq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&lt;-- 0x300 CC &lt;-- 000</a:t>
              </a:r>
            </a:p>
          </p:txBody>
        </p:sp>
        <p:sp>
          <p:nvSpPr>
            <p:cNvPr id="4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0x016: 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je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dest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4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0x01f: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rmmovq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(%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4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3:</a:t>
              </a:r>
            </a:p>
          </p:txBody>
        </p:sp>
        <p:sp>
          <p:nvSpPr>
            <p:cNvPr id="5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4:</a:t>
              </a:r>
            </a:p>
          </p:txBody>
        </p:sp>
        <p:sp>
          <p:nvSpPr>
            <p:cNvPr id="5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5:</a:t>
              </a:r>
            </a:p>
          </p:txBody>
        </p:sp>
        <p:sp>
          <p:nvSpPr>
            <p:cNvPr id="5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0x00a: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$0x200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,%rdx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&lt;-- 0x200</a:t>
              </a:r>
            </a:p>
          </p:txBody>
        </p:sp>
        <p:sp>
          <p:nvSpPr>
            <p:cNvPr id="5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2:</a:t>
              </a:r>
            </a:p>
          </p:txBody>
        </p:sp>
        <p:sp>
          <p:nvSpPr>
            <p:cNvPr id="5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0x000: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$0x100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,%rbx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&lt;-- 0x100</a:t>
              </a:r>
            </a:p>
          </p:txBody>
        </p:sp>
        <p:sp>
          <p:nvSpPr>
            <p:cNvPr id="5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1:</a:t>
              </a:r>
            </a:p>
          </p:txBody>
        </p:sp>
        <p:sp>
          <p:nvSpPr>
            <p:cNvPr id="5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Clock</a:t>
              </a:r>
            </a:p>
          </p:txBody>
        </p:sp>
        <p:sp>
          <p:nvSpPr>
            <p:cNvPr id="5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</a:t>
              </a:r>
            </a:p>
          </p:txBody>
        </p:sp>
        <p:sp>
          <p:nvSpPr>
            <p:cNvPr id="5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j</a:t>
              </a:r>
            </a:p>
          </p:txBody>
        </p:sp>
        <p:sp>
          <p:nvSpPr>
            <p:cNvPr id="6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l</a:t>
              </a:r>
            </a:p>
          </p:txBody>
        </p:sp>
        <p:sp>
          <p:nvSpPr>
            <p:cNvPr id="6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6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k</a:t>
              </a:r>
            </a:p>
          </p:txBody>
        </p:sp>
        <p:sp>
          <p:nvSpPr>
            <p:cNvPr id="7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</a:t>
              </a:r>
            </a:p>
          </p:txBody>
        </p:sp>
        <p:sp>
          <p:nvSpPr>
            <p:cNvPr id="7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</a:t>
              </a:r>
            </a:p>
          </p:txBody>
        </p:sp>
        <p:sp>
          <p:nvSpPr>
            <p:cNvPr id="7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</a:t>
              </a:r>
            </a:p>
          </p:txBody>
        </p:sp>
        <p:grpSp>
          <p:nvGrpSpPr>
            <p:cNvPr id="7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7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9600" y="8763000"/>
            <a:ext cx="3429000" cy="3733800"/>
            <a:chOff x="609600" y="8763000"/>
            <a:chExt cx="3429000" cy="3733800"/>
          </a:xfrm>
        </p:grpSpPr>
        <p:sp>
          <p:nvSpPr>
            <p:cNvPr id="44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83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84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94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95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96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97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98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99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00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01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762000" y="8915400"/>
            <a:ext cx="3429000" cy="3733800"/>
            <a:chOff x="609600" y="8763000"/>
            <a:chExt cx="3429000" cy="3733800"/>
          </a:xfrm>
        </p:grpSpPr>
        <p:sp>
          <p:nvSpPr>
            <p:cNvPr id="103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04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05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15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116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17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18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19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120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21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22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23" name="Group 122"/>
          <p:cNvGrpSpPr/>
          <p:nvPr/>
        </p:nvGrpSpPr>
        <p:grpSpPr>
          <a:xfrm>
            <a:off x="914400" y="9067800"/>
            <a:ext cx="3429000" cy="3733800"/>
            <a:chOff x="609600" y="8763000"/>
            <a:chExt cx="3429000" cy="3733800"/>
          </a:xfrm>
        </p:grpSpPr>
        <p:sp>
          <p:nvSpPr>
            <p:cNvPr id="124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25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26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36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137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38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39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40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141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42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43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1066800" y="9220200"/>
            <a:ext cx="3429000" cy="3733800"/>
            <a:chOff x="609600" y="8763000"/>
            <a:chExt cx="3429000" cy="3733800"/>
          </a:xfrm>
        </p:grpSpPr>
        <p:sp>
          <p:nvSpPr>
            <p:cNvPr id="145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46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47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57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158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59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60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61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162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63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64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228" name="Group 227"/>
          <p:cNvGrpSpPr/>
          <p:nvPr/>
        </p:nvGrpSpPr>
        <p:grpSpPr>
          <a:xfrm>
            <a:off x="1060450" y="2508250"/>
            <a:ext cx="3429000" cy="3733800"/>
            <a:chOff x="609600" y="8763000"/>
            <a:chExt cx="3429000" cy="3733800"/>
          </a:xfrm>
        </p:grpSpPr>
        <p:sp>
          <p:nvSpPr>
            <p:cNvPr id="229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ogic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230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231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2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3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4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5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6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7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8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9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0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41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242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0x016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43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44" name="Text Box 405"/>
            <p:cNvSpPr txBox="1">
              <a:spLocks noChangeArrowheads="1"/>
            </p:cNvSpPr>
            <p:nvPr/>
          </p:nvSpPr>
          <p:spPr bwMode="auto">
            <a:xfrm>
              <a:off x="2237725" y="104394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245" name="Text Box 406"/>
            <p:cNvSpPr txBox="1">
              <a:spLocks noChangeArrowheads="1"/>
            </p:cNvSpPr>
            <p:nvPr/>
          </p:nvSpPr>
          <p:spPr bwMode="auto">
            <a:xfrm>
              <a:off x="3457726" y="104394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grpSp>
          <p:nvGrpSpPr>
            <p:cNvPr id="246" name="Group 459"/>
            <p:cNvGrpSpPr>
              <a:grpSpLocks/>
            </p:cNvGrpSpPr>
            <p:nvPr/>
          </p:nvGrpSpPr>
          <p:grpSpPr bwMode="auto">
            <a:xfrm>
              <a:off x="2238375" y="9128125"/>
              <a:ext cx="1644650" cy="215900"/>
              <a:chOff x="4050" y="2976"/>
              <a:chExt cx="1036" cy="136"/>
            </a:xfrm>
          </p:grpSpPr>
          <p:sp>
            <p:nvSpPr>
              <p:cNvPr id="247" name="Text Box 460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248" name="Text Box 461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 </a:t>
            </a:r>
            <a:r>
              <a:rPr lang="en-US" dirty="0" smtClean="0"/>
              <a:t>Set #4</a:t>
            </a:r>
            <a:endParaRPr lang="en-US" dirty="0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pushq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popq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F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rmmovq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mrmovq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OPq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6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7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8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9</a:t>
              </a:r>
              <a:endParaRPr lang="en-US" sz="1400" b="0" dirty="0">
                <a:latin typeface="Courier New" pitchFamily="49" charset="0"/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6623050" y="755650"/>
            <a:ext cx="2209800" cy="3200400"/>
            <a:chOff x="6546850" y="3194050"/>
            <a:chExt cx="2209800" cy="3200400"/>
          </a:xfrm>
        </p:grpSpPr>
        <p:sp>
          <p:nvSpPr>
            <p:cNvPr id="116" name="Rectangle 115"/>
            <p:cNvSpPr/>
            <p:nvPr/>
          </p:nvSpPr>
          <p:spPr bwMode="auto">
            <a:xfrm>
              <a:off x="6546850" y="3194050"/>
              <a:ext cx="1676400" cy="3200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7" name="Group 219"/>
            <p:cNvGrpSpPr>
              <a:grpSpLocks/>
            </p:cNvGrpSpPr>
            <p:nvPr/>
          </p:nvGrpSpPr>
          <p:grpSpPr bwMode="auto">
            <a:xfrm>
              <a:off x="6623050" y="3270250"/>
              <a:ext cx="2133600" cy="3048000"/>
              <a:chOff x="3984" y="2160"/>
              <a:chExt cx="1344" cy="1920"/>
            </a:xfrm>
          </p:grpSpPr>
          <p:sp>
            <p:nvSpPr>
              <p:cNvPr id="118" name="Rectangle 138"/>
              <p:cNvSpPr>
                <a:spLocks noChangeArrowheads="1"/>
              </p:cNvSpPr>
              <p:nvPr/>
            </p:nvSpPr>
            <p:spPr bwMode="auto">
              <a:xfrm>
                <a:off x="4128" y="216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jmp</a:t>
                </a:r>
              </a:p>
            </p:txBody>
          </p:sp>
          <p:grpSp>
            <p:nvGrpSpPr>
              <p:cNvPr id="123" name="Group 179"/>
              <p:cNvGrpSpPr>
                <a:grpSpLocks/>
              </p:cNvGrpSpPr>
              <p:nvPr/>
            </p:nvGrpSpPr>
            <p:grpSpPr bwMode="auto">
              <a:xfrm>
                <a:off x="4560" y="2160"/>
                <a:ext cx="384" cy="192"/>
                <a:chOff x="4560" y="2160"/>
                <a:chExt cx="384" cy="192"/>
              </a:xfrm>
            </p:grpSpPr>
            <p:sp>
              <p:nvSpPr>
                <p:cNvPr id="155" name="Rectangle 140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6" name="Rectangle 141"/>
                <p:cNvSpPr>
                  <a:spLocks noChangeArrowheads="1"/>
                </p:cNvSpPr>
                <p:nvPr/>
              </p:nvSpPr>
              <p:spPr bwMode="auto">
                <a:xfrm>
                  <a:off x="4752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57" name="Rectangle 142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43"/>
              <p:cNvSpPr>
                <a:spLocks noChangeArrowheads="1"/>
              </p:cNvSpPr>
              <p:nvPr/>
            </p:nvSpPr>
            <p:spPr bwMode="auto">
              <a:xfrm>
                <a:off x="4128" y="244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jle</a:t>
                </a:r>
              </a:p>
            </p:txBody>
          </p:sp>
          <p:grpSp>
            <p:nvGrpSpPr>
              <p:cNvPr id="125" name="Group 178"/>
              <p:cNvGrpSpPr>
                <a:grpSpLocks/>
              </p:cNvGrpSpPr>
              <p:nvPr/>
            </p:nvGrpSpPr>
            <p:grpSpPr bwMode="auto">
              <a:xfrm>
                <a:off x="4560" y="2448"/>
                <a:ext cx="384" cy="192"/>
                <a:chOff x="4560" y="2448"/>
                <a:chExt cx="384" cy="192"/>
              </a:xfrm>
            </p:grpSpPr>
            <p:sp>
              <p:nvSpPr>
                <p:cNvPr id="152" name="Rectangle 145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3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54" name="Rectangle 147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48"/>
              <p:cNvSpPr>
                <a:spLocks noChangeArrowheads="1"/>
              </p:cNvSpPr>
              <p:nvPr/>
            </p:nvSpPr>
            <p:spPr bwMode="auto">
              <a:xfrm>
                <a:off x="4128" y="2736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</a:t>
                </a:r>
              </a:p>
            </p:txBody>
          </p:sp>
          <p:grpSp>
            <p:nvGrpSpPr>
              <p:cNvPr id="127" name="Group 177"/>
              <p:cNvGrpSpPr>
                <a:grpSpLocks/>
              </p:cNvGrpSpPr>
              <p:nvPr/>
            </p:nvGrpSpPr>
            <p:grpSpPr bwMode="auto">
              <a:xfrm>
                <a:off x="4560" y="2736"/>
                <a:ext cx="384" cy="192"/>
                <a:chOff x="4560" y="2736"/>
                <a:chExt cx="384" cy="192"/>
              </a:xfrm>
            </p:grpSpPr>
            <p:sp>
              <p:nvSpPr>
                <p:cNvPr id="149" name="Rectangle 150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0" name="Rectangle 151"/>
                <p:cNvSpPr>
                  <a:spLocks noChangeArrowheads="1"/>
                </p:cNvSpPr>
                <p:nvPr/>
              </p:nvSpPr>
              <p:spPr bwMode="auto">
                <a:xfrm>
                  <a:off x="4752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51" name="Rectangle 152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Rectangle 153"/>
              <p:cNvSpPr>
                <a:spLocks noChangeArrowheads="1"/>
              </p:cNvSpPr>
              <p:nvPr/>
            </p:nvSpPr>
            <p:spPr bwMode="auto">
              <a:xfrm>
                <a:off x="4128" y="302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je</a:t>
                </a:r>
              </a:p>
            </p:txBody>
          </p:sp>
          <p:grpSp>
            <p:nvGrpSpPr>
              <p:cNvPr id="129" name="Group 176"/>
              <p:cNvGrpSpPr>
                <a:grpSpLocks/>
              </p:cNvGrpSpPr>
              <p:nvPr/>
            </p:nvGrpSpPr>
            <p:grpSpPr bwMode="auto">
              <a:xfrm>
                <a:off x="4560" y="3024"/>
                <a:ext cx="384" cy="192"/>
                <a:chOff x="4560" y="3024"/>
                <a:chExt cx="384" cy="192"/>
              </a:xfrm>
            </p:grpSpPr>
            <p:sp>
              <p:nvSpPr>
                <p:cNvPr id="146" name="Rectangle 155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7" name="Rectangle 156"/>
                <p:cNvSpPr>
                  <a:spLocks noChangeArrowheads="1"/>
                </p:cNvSpPr>
                <p:nvPr/>
              </p:nvSpPr>
              <p:spPr bwMode="auto">
                <a:xfrm>
                  <a:off x="4752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48" name="Rectangle 157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0" name="Rectangle 158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jne</a:t>
                </a:r>
              </a:p>
            </p:txBody>
          </p:sp>
          <p:grpSp>
            <p:nvGrpSpPr>
              <p:cNvPr id="131" name="Group 17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192"/>
                <a:chOff x="4560" y="3312"/>
                <a:chExt cx="384" cy="192"/>
              </a:xfrm>
            </p:grpSpPr>
            <p:sp>
              <p:nvSpPr>
                <p:cNvPr id="143" name="Rectangle 160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4" name="Rectangle 161"/>
                <p:cNvSpPr>
                  <a:spLocks noChangeArrowheads="1"/>
                </p:cNvSpPr>
                <p:nvPr/>
              </p:nvSpPr>
              <p:spPr bwMode="auto">
                <a:xfrm>
                  <a:off x="4752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145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2" name="Rectangle 163"/>
              <p:cNvSpPr>
                <a:spLocks noChangeArrowheads="1"/>
              </p:cNvSpPr>
              <p:nvPr/>
            </p:nvSpPr>
            <p:spPr bwMode="auto">
              <a:xfrm>
                <a:off x="4128" y="360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jge</a:t>
                </a:r>
              </a:p>
            </p:txBody>
          </p:sp>
          <p:grpSp>
            <p:nvGrpSpPr>
              <p:cNvPr id="133" name="Group 175"/>
              <p:cNvGrpSpPr>
                <a:grpSpLocks/>
              </p:cNvGrpSpPr>
              <p:nvPr/>
            </p:nvGrpSpPr>
            <p:grpSpPr bwMode="auto">
              <a:xfrm>
                <a:off x="4560" y="3600"/>
                <a:ext cx="384" cy="192"/>
                <a:chOff x="4560" y="3600"/>
                <a:chExt cx="384" cy="192"/>
              </a:xfrm>
            </p:grpSpPr>
            <p:sp>
              <p:nvSpPr>
                <p:cNvPr id="140" name="Rectangle 165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1" name="Rectangle 166"/>
                <p:cNvSpPr>
                  <a:spLocks noChangeArrowheads="1"/>
                </p:cNvSpPr>
                <p:nvPr/>
              </p:nvSpPr>
              <p:spPr bwMode="auto">
                <a:xfrm>
                  <a:off x="4752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42" name="Rectangle 167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4" name="Rectangle 168"/>
              <p:cNvSpPr>
                <a:spLocks noChangeArrowheads="1"/>
              </p:cNvSpPr>
              <p:nvPr/>
            </p:nvSpPr>
            <p:spPr bwMode="auto">
              <a:xfrm>
                <a:off x="4128" y="388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</a:t>
                </a:r>
              </a:p>
            </p:txBody>
          </p:sp>
          <p:grpSp>
            <p:nvGrpSpPr>
              <p:cNvPr id="135" name="Group 174"/>
              <p:cNvGrpSpPr>
                <a:grpSpLocks/>
              </p:cNvGrpSpPr>
              <p:nvPr/>
            </p:nvGrpSpPr>
            <p:grpSpPr bwMode="auto">
              <a:xfrm>
                <a:off x="4560" y="3888"/>
                <a:ext cx="384" cy="192"/>
                <a:chOff x="4560" y="3888"/>
                <a:chExt cx="384" cy="192"/>
              </a:xfrm>
            </p:grpSpPr>
            <p:sp>
              <p:nvSpPr>
                <p:cNvPr id="137" name="Rectangle 170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38" name="Rectangle 171"/>
                <p:cNvSpPr>
                  <a:spLocks noChangeArrowheads="1"/>
                </p:cNvSpPr>
                <p:nvPr/>
              </p:nvSpPr>
              <p:spPr bwMode="auto">
                <a:xfrm>
                  <a:off x="4752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6" name="AutoShape 218"/>
              <p:cNvSpPr>
                <a:spLocks/>
              </p:cNvSpPr>
              <p:nvPr/>
            </p:nvSpPr>
            <p:spPr bwMode="auto">
              <a:xfrm>
                <a:off x="3984" y="2208"/>
                <a:ext cx="144" cy="1872"/>
              </a:xfrm>
              <a:prstGeom prst="leftBrace">
                <a:avLst>
                  <a:gd name="adj1" fmla="val 108333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58" name="Line 223"/>
          <p:cNvSpPr>
            <a:spLocks noChangeShapeType="1"/>
          </p:cNvSpPr>
          <p:nvPr/>
        </p:nvSpPr>
        <p:spPr bwMode="auto">
          <a:xfrm flipV="1">
            <a:off x="5861050" y="2432050"/>
            <a:ext cx="762000" cy="1905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25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 dirty="0"/>
              <a:t>SEQ Operation #5</a:t>
            </a:r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 dirty="0"/>
              <a:t>state set according to </a:t>
            </a:r>
            <a:r>
              <a:rPr lang="en-US" dirty="0" err="1" smtClean="0">
                <a:latin typeface="Courier New" pitchFamily="49" charset="0"/>
              </a:rPr>
              <a:t>addq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generates results for </a:t>
            </a:r>
            <a:r>
              <a:rPr lang="en-US" dirty="0">
                <a:latin typeface="Courier New" pitchFamily="49" charset="0"/>
              </a:rPr>
              <a:t>je</a:t>
            </a:r>
            <a:r>
              <a:rPr lang="en-US" dirty="0"/>
              <a:t> instruction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13050" y="222250"/>
            <a:ext cx="5943600" cy="2133600"/>
            <a:chOff x="762000" y="928688"/>
            <a:chExt cx="7162800" cy="2881312"/>
          </a:xfrm>
        </p:grpSpPr>
        <p:sp>
          <p:nvSpPr>
            <p:cNvPr id="4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0x014: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addq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&lt;-- 0x300 CC &lt;-- 000</a:t>
              </a:r>
            </a:p>
          </p:txBody>
        </p:sp>
        <p:sp>
          <p:nvSpPr>
            <p:cNvPr id="4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0x016: 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je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dest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4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0x01f: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rmmovq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(%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4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3:</a:t>
              </a:r>
            </a:p>
          </p:txBody>
        </p:sp>
        <p:sp>
          <p:nvSpPr>
            <p:cNvPr id="5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4:</a:t>
              </a:r>
            </a:p>
          </p:txBody>
        </p:sp>
        <p:sp>
          <p:nvSpPr>
            <p:cNvPr id="5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5:</a:t>
              </a:r>
            </a:p>
          </p:txBody>
        </p:sp>
        <p:sp>
          <p:nvSpPr>
            <p:cNvPr id="5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0x00a: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$0x200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,%rdx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&lt;-- 0x200</a:t>
              </a:r>
            </a:p>
          </p:txBody>
        </p:sp>
        <p:sp>
          <p:nvSpPr>
            <p:cNvPr id="5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2:</a:t>
              </a:r>
            </a:p>
          </p:txBody>
        </p:sp>
        <p:sp>
          <p:nvSpPr>
            <p:cNvPr id="5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0x000:   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$0x100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,%rbx 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&lt;-- 0x100</a:t>
              </a:r>
            </a:p>
          </p:txBody>
        </p:sp>
        <p:sp>
          <p:nvSpPr>
            <p:cNvPr id="5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1:</a:t>
              </a:r>
            </a:p>
          </p:txBody>
        </p:sp>
        <p:sp>
          <p:nvSpPr>
            <p:cNvPr id="5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Clock</a:t>
              </a:r>
            </a:p>
          </p:txBody>
        </p:sp>
        <p:sp>
          <p:nvSpPr>
            <p:cNvPr id="5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</a:t>
              </a:r>
            </a:p>
          </p:txBody>
        </p:sp>
        <p:sp>
          <p:nvSpPr>
            <p:cNvPr id="5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j</a:t>
              </a:r>
            </a:p>
          </p:txBody>
        </p:sp>
        <p:sp>
          <p:nvSpPr>
            <p:cNvPr id="6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l</a:t>
              </a:r>
            </a:p>
          </p:txBody>
        </p:sp>
        <p:sp>
          <p:nvSpPr>
            <p:cNvPr id="6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6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k</a:t>
              </a:r>
            </a:p>
          </p:txBody>
        </p:sp>
        <p:sp>
          <p:nvSpPr>
            <p:cNvPr id="7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</a:t>
              </a:r>
            </a:p>
          </p:txBody>
        </p:sp>
        <p:sp>
          <p:nvSpPr>
            <p:cNvPr id="7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</a:t>
              </a:r>
            </a:p>
          </p:txBody>
        </p:sp>
        <p:sp>
          <p:nvSpPr>
            <p:cNvPr id="7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</a:t>
              </a:r>
            </a:p>
          </p:txBody>
        </p:sp>
        <p:grpSp>
          <p:nvGrpSpPr>
            <p:cNvPr id="7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7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7766050" y="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83" name="Group 82"/>
          <p:cNvGrpSpPr/>
          <p:nvPr/>
        </p:nvGrpSpPr>
        <p:grpSpPr>
          <a:xfrm>
            <a:off x="4800600" y="8763000"/>
            <a:ext cx="3429000" cy="3733800"/>
            <a:chOff x="4800600" y="8763000"/>
            <a:chExt cx="3429000" cy="3733800"/>
          </a:xfrm>
        </p:grpSpPr>
        <p:sp>
          <p:nvSpPr>
            <p:cNvPr id="84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85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86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96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97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98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99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00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/>
                <a:t>p</a:t>
              </a:r>
              <a:r>
                <a:rPr lang="en-US" sz="1000" smtClean="0"/>
                <a:t>orts</a:t>
              </a:r>
              <a:endParaRPr lang="en-US" sz="1000"/>
            </a:p>
          </p:txBody>
        </p:sp>
        <p:sp>
          <p:nvSpPr>
            <p:cNvPr id="101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Courier New" charset="0"/>
                </a:rPr>
                <a:t>0x01f</a:t>
              </a:r>
              <a:endParaRPr lang="en-US" sz="1200" dirty="0">
                <a:latin typeface="Courier New" charset="0"/>
              </a:endParaRPr>
            </a:p>
          </p:txBody>
        </p:sp>
        <p:grpSp>
          <p:nvGrpSpPr>
            <p:cNvPr id="102" name="Group 456"/>
            <p:cNvGrpSpPr>
              <a:grpSpLocks/>
            </p:cNvGrpSpPr>
            <p:nvPr/>
          </p:nvGrpSpPr>
          <p:grpSpPr bwMode="auto">
            <a:xfrm>
              <a:off x="6400800" y="9128125"/>
              <a:ext cx="1704975" cy="244475"/>
              <a:chOff x="4032" y="2976"/>
              <a:chExt cx="1074" cy="154"/>
            </a:xfrm>
          </p:grpSpPr>
          <p:sp>
            <p:nvSpPr>
              <p:cNvPr id="103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04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05" name="Group 104"/>
          <p:cNvGrpSpPr/>
          <p:nvPr/>
        </p:nvGrpSpPr>
        <p:grpSpPr>
          <a:xfrm>
            <a:off x="4953000" y="8915400"/>
            <a:ext cx="3429000" cy="3733800"/>
            <a:chOff x="4800600" y="8763000"/>
            <a:chExt cx="3429000" cy="3733800"/>
          </a:xfrm>
        </p:grpSpPr>
        <p:sp>
          <p:nvSpPr>
            <p:cNvPr id="106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07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08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18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19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20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21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22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/>
                <a:t>p</a:t>
              </a:r>
              <a:r>
                <a:rPr lang="en-US" sz="1000" smtClean="0"/>
                <a:t>orts</a:t>
              </a:r>
              <a:endParaRPr lang="en-US" sz="1000"/>
            </a:p>
          </p:txBody>
        </p:sp>
        <p:sp>
          <p:nvSpPr>
            <p:cNvPr id="123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Courier New" charset="0"/>
                </a:rPr>
                <a:t>0x01f</a:t>
              </a:r>
              <a:endParaRPr lang="en-US" sz="1200" dirty="0">
                <a:latin typeface="Courier New" charset="0"/>
              </a:endParaRPr>
            </a:p>
          </p:txBody>
        </p:sp>
        <p:grpSp>
          <p:nvGrpSpPr>
            <p:cNvPr id="124" name="Group 456"/>
            <p:cNvGrpSpPr>
              <a:grpSpLocks/>
            </p:cNvGrpSpPr>
            <p:nvPr/>
          </p:nvGrpSpPr>
          <p:grpSpPr bwMode="auto">
            <a:xfrm>
              <a:off x="6400800" y="9128125"/>
              <a:ext cx="1704975" cy="244475"/>
              <a:chOff x="4032" y="2976"/>
              <a:chExt cx="1074" cy="154"/>
            </a:xfrm>
          </p:grpSpPr>
          <p:sp>
            <p:nvSpPr>
              <p:cNvPr id="125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26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5105400" y="9067800"/>
            <a:ext cx="3429000" cy="3733800"/>
            <a:chOff x="4800600" y="8763000"/>
            <a:chExt cx="3429000" cy="3733800"/>
          </a:xfrm>
        </p:grpSpPr>
        <p:sp>
          <p:nvSpPr>
            <p:cNvPr id="128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29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30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40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41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42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43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44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/>
                <a:t>p</a:t>
              </a:r>
              <a:r>
                <a:rPr lang="en-US" sz="1000" smtClean="0"/>
                <a:t>orts</a:t>
              </a:r>
              <a:endParaRPr lang="en-US" sz="1000"/>
            </a:p>
          </p:txBody>
        </p:sp>
        <p:sp>
          <p:nvSpPr>
            <p:cNvPr id="145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Courier New" charset="0"/>
                </a:rPr>
                <a:t>0x01f</a:t>
              </a:r>
              <a:endParaRPr lang="en-US" sz="1200" dirty="0">
                <a:latin typeface="Courier New" charset="0"/>
              </a:endParaRPr>
            </a:p>
          </p:txBody>
        </p:sp>
        <p:grpSp>
          <p:nvGrpSpPr>
            <p:cNvPr id="146" name="Group 456"/>
            <p:cNvGrpSpPr>
              <a:grpSpLocks/>
            </p:cNvGrpSpPr>
            <p:nvPr/>
          </p:nvGrpSpPr>
          <p:grpSpPr bwMode="auto">
            <a:xfrm>
              <a:off x="6400800" y="9128125"/>
              <a:ext cx="1704975" cy="244475"/>
              <a:chOff x="4032" y="2976"/>
              <a:chExt cx="1074" cy="154"/>
            </a:xfrm>
          </p:grpSpPr>
          <p:sp>
            <p:nvSpPr>
              <p:cNvPr id="147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48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49" name="Group 148"/>
          <p:cNvGrpSpPr/>
          <p:nvPr/>
        </p:nvGrpSpPr>
        <p:grpSpPr>
          <a:xfrm>
            <a:off x="1060450" y="2508250"/>
            <a:ext cx="3429000" cy="3733800"/>
            <a:chOff x="4800600" y="8763000"/>
            <a:chExt cx="3429000" cy="3733800"/>
          </a:xfrm>
        </p:grpSpPr>
        <p:sp>
          <p:nvSpPr>
            <p:cNvPr id="150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ogic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151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152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3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62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= 0x300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163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0x016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64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000</a:t>
              </a: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65" name="Text Box 423"/>
            <p:cNvSpPr txBox="1">
              <a:spLocks noChangeArrowheads="1"/>
            </p:cNvSpPr>
            <p:nvPr/>
          </p:nvSpPr>
          <p:spPr bwMode="auto">
            <a:xfrm>
              <a:off x="6428725" y="104394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166" name="Text Box 424"/>
            <p:cNvSpPr txBox="1">
              <a:spLocks noChangeArrowheads="1"/>
            </p:cNvSpPr>
            <p:nvPr/>
          </p:nvSpPr>
          <p:spPr bwMode="auto">
            <a:xfrm>
              <a:off x="7648726" y="104394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</a:t>
              </a:r>
              <a:r>
                <a:rPr kumimoji="0" 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orts</a:t>
              </a: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167" name="Rectangle 438"/>
            <p:cNvSpPr>
              <a:spLocks noChangeArrowheads="1"/>
            </p:cNvSpPr>
            <p:nvPr/>
          </p:nvSpPr>
          <p:spPr bwMode="auto">
            <a:xfrm>
              <a:off x="6038098" y="11917363"/>
              <a:ext cx="6079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0x01f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</p:txBody>
        </p:sp>
        <p:grpSp>
          <p:nvGrpSpPr>
            <p:cNvPr id="168" name="Group 456"/>
            <p:cNvGrpSpPr>
              <a:grpSpLocks/>
            </p:cNvGrpSpPr>
            <p:nvPr/>
          </p:nvGrpSpPr>
          <p:grpSpPr bwMode="auto">
            <a:xfrm>
              <a:off x="6429375" y="9128125"/>
              <a:ext cx="1644650" cy="215900"/>
              <a:chOff x="4050" y="2976"/>
              <a:chExt cx="1036" cy="136"/>
            </a:xfrm>
          </p:grpSpPr>
          <p:sp>
            <p:nvSpPr>
              <p:cNvPr id="169" name="Text Box 457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170" name="Text Box 458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Express every instruction as series of simple steps</a:t>
            </a:r>
          </a:p>
          <a:p>
            <a:pPr lvl="1"/>
            <a:r>
              <a:rPr lang="en-US" dirty="0"/>
              <a:t>Follow same general flow for each instruction type</a:t>
            </a:r>
          </a:p>
          <a:p>
            <a:pPr lvl="1"/>
            <a:r>
              <a:rPr lang="en-US" dirty="0"/>
              <a:t>Assemble registers, memories, predesigned combinational blocks</a:t>
            </a:r>
          </a:p>
          <a:p>
            <a:pPr lvl="1"/>
            <a:r>
              <a:rPr lang="en-US" dirty="0"/>
              <a:t>Connect with control logic</a:t>
            </a:r>
          </a:p>
          <a:p>
            <a:r>
              <a:rPr lang="en-US" dirty="0"/>
              <a:t>Limitations</a:t>
            </a:r>
          </a:p>
          <a:p>
            <a:pPr lvl="1"/>
            <a:r>
              <a:rPr lang="en-US" dirty="0"/>
              <a:t>Too slow to be practical</a:t>
            </a:r>
          </a:p>
          <a:p>
            <a:pPr lvl="1"/>
            <a:r>
              <a:rPr lang="en-US" dirty="0"/>
              <a:t>In one cycle, must propagate through instruction memory, register file, ALU, and data memory</a:t>
            </a:r>
          </a:p>
          <a:p>
            <a:pPr lvl="1"/>
            <a:r>
              <a:rPr lang="en-US" dirty="0"/>
              <a:t>Would need to run clock very slowly</a:t>
            </a:r>
          </a:p>
          <a:p>
            <a:pPr lvl="1"/>
            <a:r>
              <a:rPr lang="en-US" dirty="0"/>
              <a:t>Hardware units only active for fraction of clock cycle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Blocks</a:t>
            </a:r>
          </a:p>
        </p:txBody>
      </p:sp>
      <p:sp>
        <p:nvSpPr>
          <p:cNvPr id="324677" name="Rectangle 69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967287" cy="5213350"/>
          </a:xfrm>
        </p:spPr>
        <p:txBody>
          <a:bodyPr/>
          <a:lstStyle/>
          <a:p>
            <a:r>
              <a:rPr lang="en-US"/>
              <a:t>Combinational Logic</a:t>
            </a:r>
          </a:p>
          <a:p>
            <a:pPr lvl="1"/>
            <a:r>
              <a:rPr lang="en-US"/>
              <a:t>Compute Boolean functions of inputs</a:t>
            </a:r>
          </a:p>
          <a:p>
            <a:pPr lvl="1"/>
            <a:r>
              <a:rPr lang="en-US"/>
              <a:t>Continuously respond to input changes</a:t>
            </a:r>
          </a:p>
          <a:p>
            <a:pPr lvl="1"/>
            <a:r>
              <a:rPr lang="en-US"/>
              <a:t>Operate on data and implement control</a:t>
            </a:r>
          </a:p>
          <a:p>
            <a:endParaRPr lang="en-US"/>
          </a:p>
          <a:p>
            <a:r>
              <a:rPr lang="en-US"/>
              <a:t>Storage Elements</a:t>
            </a:r>
          </a:p>
          <a:p>
            <a:pPr lvl="1"/>
            <a:r>
              <a:rPr lang="en-US"/>
              <a:t>Store bits</a:t>
            </a:r>
          </a:p>
          <a:p>
            <a:pPr lvl="1"/>
            <a:r>
              <a:rPr lang="en-US"/>
              <a:t>Addressable memories</a:t>
            </a:r>
          </a:p>
          <a:p>
            <a:pPr lvl="1"/>
            <a:r>
              <a:rPr lang="en-US"/>
              <a:t>Non-addressable registers</a:t>
            </a:r>
          </a:p>
          <a:p>
            <a:pPr lvl="1"/>
            <a:r>
              <a:rPr lang="en-US"/>
              <a:t>Loaded only as clock rises</a:t>
            </a:r>
          </a:p>
        </p:txBody>
      </p:sp>
      <p:grpSp>
        <p:nvGrpSpPr>
          <p:cNvPr id="324633" name="Group 25"/>
          <p:cNvGrpSpPr>
            <a:grpSpLocks/>
          </p:cNvGrpSpPr>
          <p:nvPr/>
        </p:nvGrpSpPr>
        <p:grpSpPr bwMode="auto">
          <a:xfrm>
            <a:off x="4648200" y="4343400"/>
            <a:ext cx="2817813" cy="1600200"/>
            <a:chOff x="2163" y="624"/>
            <a:chExt cx="1775" cy="1008"/>
          </a:xfrm>
        </p:grpSpPr>
        <p:sp>
          <p:nvSpPr>
            <p:cNvPr id="324613" name="Rectangle 5"/>
            <p:cNvSpPr>
              <a:spLocks noChangeArrowheads="1"/>
            </p:cNvSpPr>
            <p:nvPr/>
          </p:nvSpPr>
          <p:spPr bwMode="auto">
            <a:xfrm>
              <a:off x="2451" y="672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24614" name="Text Box 6"/>
            <p:cNvSpPr txBox="1">
              <a:spLocks noChangeArrowheads="1"/>
            </p:cNvSpPr>
            <p:nvPr/>
          </p:nvSpPr>
          <p:spPr bwMode="auto">
            <a:xfrm>
              <a:off x="2451" y="81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24615" name="Text Box 7"/>
            <p:cNvSpPr txBox="1">
              <a:spLocks noChangeArrowheads="1"/>
            </p:cNvSpPr>
            <p:nvPr/>
          </p:nvSpPr>
          <p:spPr bwMode="auto">
            <a:xfrm>
              <a:off x="2451" y="134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24616" name="Text Box 8"/>
            <p:cNvSpPr txBox="1">
              <a:spLocks noChangeArrowheads="1"/>
            </p:cNvSpPr>
            <p:nvPr/>
          </p:nvSpPr>
          <p:spPr bwMode="auto">
            <a:xfrm>
              <a:off x="3219" y="105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24617" name="Oval 9"/>
            <p:cNvSpPr>
              <a:spLocks noChangeArrowheads="1"/>
            </p:cNvSpPr>
            <p:nvPr/>
          </p:nvSpPr>
          <p:spPr bwMode="auto">
            <a:xfrm>
              <a:off x="3411" y="105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24618" name="Oval 10"/>
            <p:cNvSpPr>
              <a:spLocks noChangeArrowheads="1"/>
            </p:cNvSpPr>
            <p:nvPr/>
          </p:nvSpPr>
          <p:spPr bwMode="auto">
            <a:xfrm>
              <a:off x="2163" y="8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24619" name="Line 11"/>
            <p:cNvSpPr>
              <a:spLocks noChangeShapeType="1"/>
            </p:cNvSpPr>
            <p:nvPr/>
          </p:nvSpPr>
          <p:spPr bwMode="auto">
            <a:xfrm rot="16200000" flipV="1">
              <a:off x="2307" y="67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0" name="Line 12"/>
            <p:cNvSpPr>
              <a:spLocks noChangeShapeType="1"/>
            </p:cNvSpPr>
            <p:nvPr/>
          </p:nvSpPr>
          <p:spPr bwMode="auto">
            <a:xfrm rot="5400000" flipH="1" flipV="1">
              <a:off x="2306" y="86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1" name="Line 13"/>
            <p:cNvSpPr>
              <a:spLocks noChangeShapeType="1"/>
            </p:cNvSpPr>
            <p:nvPr/>
          </p:nvSpPr>
          <p:spPr bwMode="auto">
            <a:xfrm rot="16200000" flipV="1">
              <a:off x="2307" y="120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2" name="Line 14"/>
            <p:cNvSpPr>
              <a:spLocks noChangeShapeType="1"/>
            </p:cNvSpPr>
            <p:nvPr/>
          </p:nvSpPr>
          <p:spPr bwMode="auto">
            <a:xfrm rot="5400000" flipH="1" flipV="1">
              <a:off x="2306" y="139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3" name="Line 15"/>
            <p:cNvSpPr>
              <a:spLocks noChangeShapeType="1"/>
            </p:cNvSpPr>
            <p:nvPr/>
          </p:nvSpPr>
          <p:spPr bwMode="auto">
            <a:xfrm rot="16200000" flipV="1">
              <a:off x="3555" y="91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4" name="Line 16"/>
            <p:cNvSpPr>
              <a:spLocks noChangeShapeType="1"/>
            </p:cNvSpPr>
            <p:nvPr/>
          </p:nvSpPr>
          <p:spPr bwMode="auto">
            <a:xfrm rot="16200000" flipV="1">
              <a:off x="3554" y="110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5" name="Oval 17"/>
            <p:cNvSpPr>
              <a:spLocks noChangeArrowheads="1"/>
            </p:cNvSpPr>
            <p:nvPr/>
          </p:nvSpPr>
          <p:spPr bwMode="auto">
            <a:xfrm>
              <a:off x="2163" y="62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24626" name="Oval 18"/>
            <p:cNvSpPr>
              <a:spLocks noChangeArrowheads="1"/>
            </p:cNvSpPr>
            <p:nvPr/>
          </p:nvSpPr>
          <p:spPr bwMode="auto">
            <a:xfrm>
              <a:off x="2163" y="134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24627" name="Oval 19"/>
            <p:cNvSpPr>
              <a:spLocks noChangeArrowheads="1"/>
            </p:cNvSpPr>
            <p:nvPr/>
          </p:nvSpPr>
          <p:spPr bwMode="auto">
            <a:xfrm>
              <a:off x="2163" y="115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24628" name="Oval 20"/>
            <p:cNvSpPr>
              <a:spLocks noChangeArrowheads="1"/>
            </p:cNvSpPr>
            <p:nvPr/>
          </p:nvSpPr>
          <p:spPr bwMode="auto">
            <a:xfrm>
              <a:off x="3411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24631" name="Line 23"/>
            <p:cNvSpPr>
              <a:spLocks noChangeShapeType="1"/>
            </p:cNvSpPr>
            <p:nvPr/>
          </p:nvSpPr>
          <p:spPr bwMode="auto">
            <a:xfrm rot="-5400000" flipH="1" flipV="1">
              <a:off x="3504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32" name="Rectangle 24"/>
            <p:cNvSpPr>
              <a:spLocks noChangeArrowheads="1"/>
            </p:cNvSpPr>
            <p:nvPr/>
          </p:nvSpPr>
          <p:spPr bwMode="auto">
            <a:xfrm>
              <a:off x="3600" y="139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 b="0"/>
                <a:t>Clock</a:t>
              </a:r>
            </a:p>
          </p:txBody>
        </p:sp>
      </p:grpSp>
      <p:grpSp>
        <p:nvGrpSpPr>
          <p:cNvPr id="324663" name="Group 55"/>
          <p:cNvGrpSpPr>
            <a:grpSpLocks/>
          </p:cNvGrpSpPr>
          <p:nvPr/>
        </p:nvGrpSpPr>
        <p:grpSpPr bwMode="auto">
          <a:xfrm>
            <a:off x="4572000" y="762000"/>
            <a:ext cx="1685925" cy="1752600"/>
            <a:chOff x="1434" y="2352"/>
            <a:chExt cx="1062" cy="1104"/>
          </a:xfrm>
        </p:grpSpPr>
        <p:sp>
          <p:nvSpPr>
            <p:cNvPr id="324637" name="Line 29"/>
            <p:cNvSpPr>
              <a:spLocks noChangeShapeType="1"/>
            </p:cNvSpPr>
            <p:nvPr/>
          </p:nvSpPr>
          <p:spPr bwMode="auto">
            <a:xfrm rot="5400000">
              <a:off x="2064" y="26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4638" name="Group 30"/>
            <p:cNvGrpSpPr>
              <a:grpSpLocks/>
            </p:cNvGrpSpPr>
            <p:nvPr/>
          </p:nvGrpSpPr>
          <p:grpSpPr bwMode="auto">
            <a:xfrm>
              <a:off x="2016" y="2640"/>
              <a:ext cx="288" cy="816"/>
              <a:chOff x="3984" y="2832"/>
              <a:chExt cx="288" cy="816"/>
            </a:xfrm>
          </p:grpSpPr>
          <p:sp>
            <p:nvSpPr>
              <p:cNvPr id="324639" name="Freeform 31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640" name="Text Box 32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24642" name="Line 34"/>
            <p:cNvSpPr>
              <a:spLocks noChangeShapeType="1"/>
            </p:cNvSpPr>
            <p:nvPr/>
          </p:nvSpPr>
          <p:spPr bwMode="auto">
            <a:xfrm rot="5400000" flipV="1">
              <a:off x="2400" y="29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43" name="Rectangle 35"/>
            <p:cNvSpPr>
              <a:spLocks noChangeArrowheads="1"/>
            </p:cNvSpPr>
            <p:nvPr/>
          </p:nvSpPr>
          <p:spPr bwMode="auto">
            <a:xfrm>
              <a:off x="1968" y="2352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fun</a:t>
              </a:r>
            </a:p>
          </p:txBody>
        </p:sp>
        <p:sp>
          <p:nvSpPr>
            <p:cNvPr id="324657" name="Line 49"/>
            <p:cNvSpPr>
              <a:spLocks noChangeShapeType="1"/>
            </p:cNvSpPr>
            <p:nvPr/>
          </p:nvSpPr>
          <p:spPr bwMode="auto">
            <a:xfrm>
              <a:off x="1824" y="278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8" name="Line 50"/>
            <p:cNvSpPr>
              <a:spLocks noChangeShapeType="1"/>
            </p:cNvSpPr>
            <p:nvPr/>
          </p:nvSpPr>
          <p:spPr bwMode="auto">
            <a:xfrm>
              <a:off x="1824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9" name="Rectangle 51"/>
            <p:cNvSpPr>
              <a:spLocks noChangeArrowheads="1"/>
            </p:cNvSpPr>
            <p:nvPr/>
          </p:nvSpPr>
          <p:spPr bwMode="auto">
            <a:xfrm>
              <a:off x="1440" y="2688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24660" name="Rectangle 52"/>
            <p:cNvSpPr>
              <a:spLocks noChangeArrowheads="1"/>
            </p:cNvSpPr>
            <p:nvPr/>
          </p:nvSpPr>
          <p:spPr bwMode="auto">
            <a:xfrm>
              <a:off x="1434" y="3196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</p:grpSp>
      <p:grpSp>
        <p:nvGrpSpPr>
          <p:cNvPr id="324665" name="Group 57"/>
          <p:cNvGrpSpPr>
            <a:grpSpLocks/>
          </p:cNvGrpSpPr>
          <p:nvPr/>
        </p:nvGrpSpPr>
        <p:grpSpPr bwMode="auto">
          <a:xfrm>
            <a:off x="6096000" y="2209800"/>
            <a:ext cx="1371600" cy="1128713"/>
            <a:chOff x="2304" y="2928"/>
            <a:chExt cx="864" cy="711"/>
          </a:xfrm>
        </p:grpSpPr>
        <p:sp>
          <p:nvSpPr>
            <p:cNvPr id="324644" name="Line 36"/>
            <p:cNvSpPr>
              <a:spLocks noChangeShapeType="1"/>
            </p:cNvSpPr>
            <p:nvPr/>
          </p:nvSpPr>
          <p:spPr bwMode="auto">
            <a:xfrm>
              <a:off x="2880" y="3216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47" name="AutoShape 39"/>
            <p:cNvSpPr>
              <a:spLocks noChangeArrowheads="1"/>
            </p:cNvSpPr>
            <p:nvPr/>
          </p:nvSpPr>
          <p:spPr bwMode="auto">
            <a:xfrm>
              <a:off x="2496" y="292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MUX</a:t>
              </a:r>
            </a:p>
          </p:txBody>
        </p:sp>
        <p:sp>
          <p:nvSpPr>
            <p:cNvPr id="324649" name="Rectangle 41"/>
            <p:cNvSpPr>
              <a:spLocks noChangeArrowheads="1"/>
            </p:cNvSpPr>
            <p:nvPr/>
          </p:nvSpPr>
          <p:spPr bwMode="auto">
            <a:xfrm>
              <a:off x="2496" y="292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0</a:t>
              </a:r>
            </a:p>
          </p:txBody>
        </p:sp>
        <p:sp>
          <p:nvSpPr>
            <p:cNvPr id="324650" name="Rectangle 42"/>
            <p:cNvSpPr>
              <a:spLocks noChangeArrowheads="1"/>
            </p:cNvSpPr>
            <p:nvPr/>
          </p:nvSpPr>
          <p:spPr bwMode="auto">
            <a:xfrm>
              <a:off x="2496" y="340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1</a:t>
              </a:r>
            </a:p>
          </p:txBody>
        </p:sp>
        <p:sp>
          <p:nvSpPr>
            <p:cNvPr id="324661" name="Line 53"/>
            <p:cNvSpPr>
              <a:spLocks noChangeShapeType="1"/>
            </p:cNvSpPr>
            <p:nvPr/>
          </p:nvSpPr>
          <p:spPr bwMode="auto">
            <a:xfrm>
              <a:off x="2304" y="307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64" name="Line 56"/>
            <p:cNvSpPr>
              <a:spLocks noChangeShapeType="1"/>
            </p:cNvSpPr>
            <p:nvPr/>
          </p:nvSpPr>
          <p:spPr bwMode="auto">
            <a:xfrm>
              <a:off x="2304" y="350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4" name="Group 66"/>
          <p:cNvGrpSpPr>
            <a:grpSpLocks/>
          </p:cNvGrpSpPr>
          <p:nvPr/>
        </p:nvGrpSpPr>
        <p:grpSpPr bwMode="auto">
          <a:xfrm>
            <a:off x="7162800" y="990600"/>
            <a:ext cx="1371600" cy="1066800"/>
            <a:chOff x="1920" y="3168"/>
            <a:chExt cx="864" cy="672"/>
          </a:xfrm>
        </p:grpSpPr>
        <p:sp>
          <p:nvSpPr>
            <p:cNvPr id="324667" name="Line 59"/>
            <p:cNvSpPr>
              <a:spLocks noChangeShapeType="1"/>
            </p:cNvSpPr>
            <p:nvPr/>
          </p:nvSpPr>
          <p:spPr bwMode="auto">
            <a:xfrm>
              <a:off x="2496" y="345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68" name="AutoShape 60"/>
            <p:cNvSpPr>
              <a:spLocks noChangeArrowheads="1"/>
            </p:cNvSpPr>
            <p:nvPr/>
          </p:nvSpPr>
          <p:spPr bwMode="auto">
            <a:xfrm>
              <a:off x="2112" y="316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000" b="0"/>
                <a:t>=</a:t>
              </a:r>
            </a:p>
          </p:txBody>
        </p:sp>
        <p:sp>
          <p:nvSpPr>
            <p:cNvPr id="324671" name="Line 63"/>
            <p:cNvSpPr>
              <a:spLocks noChangeShapeType="1"/>
            </p:cNvSpPr>
            <p:nvPr/>
          </p:nvSpPr>
          <p:spPr bwMode="auto">
            <a:xfrm>
              <a:off x="1920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72" name="Line 64"/>
            <p:cNvSpPr>
              <a:spLocks noChangeShapeType="1"/>
            </p:cNvSpPr>
            <p:nvPr/>
          </p:nvSpPr>
          <p:spPr bwMode="auto">
            <a:xfrm>
              <a:off x="1920" y="374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6" name="Group 68"/>
          <p:cNvGrpSpPr>
            <a:grpSpLocks/>
          </p:cNvGrpSpPr>
          <p:nvPr/>
        </p:nvGrpSpPr>
        <p:grpSpPr bwMode="auto">
          <a:xfrm>
            <a:off x="7620000" y="4419600"/>
            <a:ext cx="990600" cy="1846263"/>
            <a:chOff x="2928" y="2784"/>
            <a:chExt cx="624" cy="1163"/>
          </a:xfrm>
        </p:grpSpPr>
        <p:sp>
          <p:nvSpPr>
            <p:cNvPr id="324636" name="Line 28"/>
            <p:cNvSpPr>
              <a:spLocks noChangeShapeType="1"/>
            </p:cNvSpPr>
            <p:nvPr/>
          </p:nvSpPr>
          <p:spPr bwMode="auto">
            <a:xfrm rot="5400000" flipV="1">
              <a:off x="3432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51" name="Rectangle 43"/>
            <p:cNvSpPr>
              <a:spLocks noChangeArrowheads="1"/>
            </p:cNvSpPr>
            <p:nvPr/>
          </p:nvSpPr>
          <p:spPr bwMode="auto">
            <a:xfrm>
              <a:off x="3168" y="2784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24652" name="Line 44"/>
            <p:cNvSpPr>
              <a:spLocks noChangeShapeType="1"/>
            </p:cNvSpPr>
            <p:nvPr/>
          </p:nvSpPr>
          <p:spPr bwMode="auto">
            <a:xfrm>
              <a:off x="3216" y="3600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3" name="Text Box 45"/>
            <p:cNvSpPr txBox="1">
              <a:spLocks noChangeArrowheads="1"/>
            </p:cNvSpPr>
            <p:nvPr/>
          </p:nvSpPr>
          <p:spPr bwMode="auto">
            <a:xfrm>
              <a:off x="2976" y="3733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24675" name="Line 67"/>
            <p:cNvSpPr>
              <a:spLocks noChangeShapeType="1"/>
            </p:cNvSpPr>
            <p:nvPr/>
          </p:nvSpPr>
          <p:spPr bwMode="auto">
            <a:xfrm rot="5400000" flipV="1">
              <a:off x="3048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Very simple hardware description language</a:t>
            </a:r>
          </a:p>
          <a:p>
            <a:pPr lvl="1"/>
            <a:r>
              <a:rPr lang="en-US"/>
              <a:t>Can only express limited aspects of hardware operation</a:t>
            </a:r>
          </a:p>
          <a:p>
            <a:pPr lvl="2"/>
            <a:r>
              <a:rPr lang="en-US"/>
              <a:t>Parts we want to explore and modify</a:t>
            </a:r>
          </a:p>
          <a:p>
            <a:r>
              <a:rPr lang="en-US"/>
              <a:t>Data Types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bool</a:t>
            </a:r>
            <a:r>
              <a:rPr lang="en-US"/>
              <a:t>: Boolean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: words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2"/>
            <a:r>
              <a:rPr lang="en-US"/>
              <a:t>Does not specify word size---bytes, 32-bit words, …</a:t>
            </a:r>
          </a:p>
          <a:p>
            <a:r>
              <a:rPr lang="en-US"/>
              <a:t>Statements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bool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bool-expr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int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int-expr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807" name="Rectangle 79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808" name="Rectangle 80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Hardware Structure</a:t>
            </a:r>
          </a:p>
        </p:txBody>
      </p:sp>
      <p:sp>
        <p:nvSpPr>
          <p:cNvPr id="329809" name="Rectangle 81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 dirty="0"/>
              <a:t>State</a:t>
            </a:r>
          </a:p>
          <a:p>
            <a:pPr lvl="1"/>
            <a:r>
              <a:rPr lang="en-US" sz="1800" dirty="0"/>
              <a:t>Program counter register (PC)</a:t>
            </a:r>
          </a:p>
          <a:p>
            <a:pPr lvl="1"/>
            <a:r>
              <a:rPr lang="en-US" sz="1800" dirty="0"/>
              <a:t>Condition code register (CC)</a:t>
            </a:r>
          </a:p>
          <a:p>
            <a:pPr lvl="1"/>
            <a:r>
              <a:rPr lang="en-US" sz="1800" dirty="0"/>
              <a:t>Register File</a:t>
            </a:r>
          </a:p>
          <a:p>
            <a:pPr lvl="1"/>
            <a:r>
              <a:rPr lang="en-US" sz="1800" dirty="0"/>
              <a:t>Memories</a:t>
            </a:r>
          </a:p>
          <a:p>
            <a:pPr lvl="2"/>
            <a:r>
              <a:rPr lang="en-US" sz="1600" dirty="0"/>
              <a:t>Access same memory space</a:t>
            </a:r>
          </a:p>
          <a:p>
            <a:pPr lvl="2"/>
            <a:r>
              <a:rPr lang="en-US" sz="1600" dirty="0"/>
              <a:t>Data: for reading/writing program data</a:t>
            </a:r>
          </a:p>
          <a:p>
            <a:pPr lvl="2"/>
            <a:r>
              <a:rPr lang="en-US" sz="1600" dirty="0"/>
              <a:t>Instruction: for reading instructions</a:t>
            </a:r>
          </a:p>
          <a:p>
            <a:r>
              <a:rPr lang="en-US" sz="2000" dirty="0"/>
              <a:t>Instruction Flow</a:t>
            </a:r>
          </a:p>
          <a:p>
            <a:pPr lvl="1"/>
            <a:r>
              <a:rPr lang="en-US" sz="1800" dirty="0"/>
              <a:t>Read instruction at address specified by PC</a:t>
            </a:r>
          </a:p>
          <a:p>
            <a:pPr lvl="1"/>
            <a:r>
              <a:rPr lang="en-US" sz="1800" dirty="0"/>
              <a:t>Process through stages</a:t>
            </a:r>
          </a:p>
          <a:p>
            <a:pPr lvl="1"/>
            <a:r>
              <a:rPr lang="en-US" sz="1800" dirty="0"/>
              <a:t>Update program counter</a:t>
            </a:r>
          </a:p>
        </p:txBody>
      </p:sp>
      <p:sp>
        <p:nvSpPr>
          <p:cNvPr id="329810" name="Freeform 82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1" name="Freeform 83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2" name="Rectangle 84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3" name="Rectangle 85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4" name="Rectangle 86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5" name="Rectangle 87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6" name="Rectangle 88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7" name="Rectangle 89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8" name="Rectangle 90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9" name="Rectangle 91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0" name="Rectangle 92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1" name="Rectangle 93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2" name="Rectangle 94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3" name="Rectangle 95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4" name="Rectangle 96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5" name="Rectangle 97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6" name="Rectangle 98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7" name="Rectangle 99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8" name="Rectangle 100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9" name="Rectangle 101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29832" name="Group 104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29830" name="Freeform 102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31" name="Freeform 103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33" name="Rectangle 105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29834" name="Rectangle 106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5" name="Rectangle 107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36" name="Rectangle 108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7" name="Rectangle 109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8" name="Rectangle 110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9" name="Rectangle 111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29842" name="Group 114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29840" name="Line 112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41" name="Freeform 113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43" name="Rectangle 115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4" name="Rectangle 116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29845" name="Rectangle 117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6" name="Rectangle 118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29847" name="Rectangle 119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8" name="Rectangle 120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29849" name="Rectangle 121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0" name="Rectangle 122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29851" name="Rectangle 123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2" name="Rectangle 124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29853" name="Rectangle 125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4" name="Rectangle 126"/>
          <p:cNvSpPr>
            <a:spLocks noChangeArrowheads="1"/>
          </p:cNvSpPr>
          <p:nvPr/>
        </p:nvSpPr>
        <p:spPr bwMode="auto">
          <a:xfrm>
            <a:off x="5622925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29855" name="Rectangle 127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29856" name="Rectangle 128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29857" name="Rectangle 129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29858" name="Rectangle 130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859" name="Rectangle 131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29860" name="Rectangle 132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29861" name="Rectangle 133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2" name="Rectangle 134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3" name="Rectangle 135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4" name="Rectangle 136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5" name="Rectangle 137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6" name="Rectangle 138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7" name="Rectangle 139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8" name="Rectangle 140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69" name="Rectangle 141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0" name="Rectangle 142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71" name="Rectangle 143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2" name="Rectangle 144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73" name="Rectangle 145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4" name="Rectangle 146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75" name="Rectangle 147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76" name="Rectangle 148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77" name="Rectangle 149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8" name="Rectangle 150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9" name="Rectangle 151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80" name="Rectangle 152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81" name="Rectangle 153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2" name="Rectangle 154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83" name="Rectangle 155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4" name="Rectangle 156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85" name="Rectangle 157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6" name="Rectangle 158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87" name="Rectangle 159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8" name="Rectangle 160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89" name="Rectangle 161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90" name="Rectangle 162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29907" name="Group 179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29891" name="Freeform 163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2" name="Freeform 164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3" name="Freeform 165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4" name="Freeform 166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5" name="Freeform 167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6" name="Freeform 168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7" name="Freeform 169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8" name="Freeform 170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9" name="Freeform 171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0" name="Freeform 172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1" name="Freeform 173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2" name="Freeform 174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3" name="Freeform 175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4" name="Freeform 176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5" name="Freeform 177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6" name="Freeform 178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908" name="Rectangle 180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09" name="Rectangle 181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0" name="Freeform 182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1" name="Rectangle 183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2" name="Rectangle 184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29913" name="Rectangle 185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4" name="Freeform 186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5" name="Rectangle 187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6" name="Rectangle 188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29917" name="Rectangle 189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18" name="Rectangle 190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29919" name="Rectangle 191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29920" name="Rectangle 192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1" name="Rectangle 193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29922" name="Rectangle 194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3" name="Rectangle 195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4" name="Freeform 196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5" name="Rectangle 197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6" name="Rectangle 198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29927" name="Rectangle 199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8" name="Rectangle 200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29929" name="Rectangle 201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0" name="Rectangle 202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1" name="Freeform 203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2" name="Rectangle 204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3" name="Rectangle 205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29934" name="Rectangle 206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35" name="Rectangle 207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29936" name="Rectangle 208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7" name="Rectangle 209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29938" name="Rectangle 210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9" name="Rectangle 211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0" name="Freeform 212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1" name="Rectangle 213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2" name="Rectangle 214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43" name="Rectangle 215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4" name="Freeform 216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5" name="Rectangle 217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6" name="Rectangle 218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7" name="Rectangle 219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8" name="Rectangle 220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9" name="Freeform 221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0" name="Rectangle 222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1" name="Rectangle 223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2" name="Freeform 224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3" name="Rectangle 225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4" name="Rectangle 226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29955" name="Rectangle 227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29956" name="Rectangle 228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7" name="Rectangle 229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8" name="Freeform 230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9" name="Rectangle 231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0" name="Rectangle 232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61" name="Rectangle 233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2" name="Freeform 234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3" name="Freeform 235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4" name="Freeform 236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5" name="Freeform 237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6" name="Freeform 238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7" name="Freeform 239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8" name="Freeform 240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9" name="Freeform 241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0" name="Rectangle 242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1" name="Rectangle 243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2" name="Rectangle 244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3" name="Rectangle 245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4" name="Rectangle 246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29975" name="Rectangle 247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6" name="Rectangle 248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77" name="Rectangle 249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78" name="Rectangle 250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79" name="Rectangle 251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0" name="Freeform 252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1" name="Freeform 253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2" name="Rectangle 254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3" name="Rectangle 255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  <p:sp>
        <p:nvSpPr>
          <p:cNvPr id="329986" name="Freeform 258"/>
          <p:cNvSpPr>
            <a:spLocks/>
          </p:cNvSpPr>
          <p:nvPr/>
        </p:nvSpPr>
        <p:spPr bwMode="auto">
          <a:xfrm>
            <a:off x="6130925" y="533400"/>
            <a:ext cx="2403475" cy="59023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  <a:cxn ang="0">
                <a:pos x="1226" y="3630"/>
              </a:cxn>
              <a:cxn ang="0">
                <a:pos x="410" y="3630"/>
              </a:cxn>
              <a:cxn ang="0">
                <a:pos x="266" y="3582"/>
              </a:cxn>
            </a:cxnLst>
            <a:rect l="0" t="0" r="r" b="b"/>
            <a:pathLst>
              <a:path w="1514" h="3718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3102"/>
                  <a:pt x="1514" y="3102"/>
                </a:cubicBezTo>
                <a:cubicBezTo>
                  <a:pt x="1514" y="3102"/>
                  <a:pt x="1410" y="3542"/>
                  <a:pt x="1226" y="3630"/>
                </a:cubicBezTo>
                <a:cubicBezTo>
                  <a:pt x="1042" y="3718"/>
                  <a:pt x="570" y="3638"/>
                  <a:pt x="410" y="3630"/>
                </a:cubicBezTo>
                <a:cubicBezTo>
                  <a:pt x="250" y="3622"/>
                  <a:pt x="296" y="3592"/>
                  <a:pt x="266" y="358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7" name="Freeform 259"/>
          <p:cNvSpPr>
            <a:spLocks/>
          </p:cNvSpPr>
          <p:nvPr/>
        </p:nvSpPr>
        <p:spPr bwMode="auto">
          <a:xfrm>
            <a:off x="6130925" y="533400"/>
            <a:ext cx="2403475" cy="53054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</a:cxnLst>
            <a:rect l="0" t="0" r="r" b="b"/>
            <a:pathLst>
              <a:path w="1514" h="3342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2638"/>
                  <a:pt x="1514" y="310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8" name="Freeform 260"/>
          <p:cNvSpPr>
            <a:spLocks/>
          </p:cNvSpPr>
          <p:nvPr/>
        </p:nvSpPr>
        <p:spPr bwMode="auto">
          <a:xfrm>
            <a:off x="6172200" y="990600"/>
            <a:ext cx="57150" cy="4819650"/>
          </a:xfrm>
          <a:custGeom>
            <a:avLst/>
            <a:gdLst/>
            <a:ahLst/>
            <a:cxnLst>
              <a:cxn ang="0">
                <a:pos x="0" y="3036"/>
              </a:cxn>
              <a:cxn ang="0">
                <a:pos x="36" y="0"/>
              </a:cxn>
            </a:cxnLst>
            <a:rect l="0" t="0" r="r" b="b"/>
            <a:pathLst>
              <a:path w="36" h="3036">
                <a:moveTo>
                  <a:pt x="0" y="3036"/>
                </a:moveTo>
                <a:cubicBezTo>
                  <a:pt x="6" y="2530"/>
                  <a:pt x="30" y="506"/>
                  <a:pt x="36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9" name="Freeform 261"/>
          <p:cNvSpPr>
            <a:spLocks/>
          </p:cNvSpPr>
          <p:nvPr/>
        </p:nvSpPr>
        <p:spPr bwMode="auto">
          <a:xfrm>
            <a:off x="6172200" y="4495800"/>
            <a:ext cx="19050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12" y="0"/>
              </a:cxn>
            </a:cxnLst>
            <a:rect l="0" t="0" r="r" b="b"/>
            <a:pathLst>
              <a:path w="12" h="816">
                <a:moveTo>
                  <a:pt x="0" y="816"/>
                </a:moveTo>
                <a:cubicBezTo>
                  <a:pt x="2" y="680"/>
                  <a:pt x="10" y="136"/>
                  <a:pt x="12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986" grpId="0" animBg="1"/>
      <p:bldP spid="329987" grpId="0" animBg="1"/>
      <p:bldP spid="329988" grpId="0" animBg="1"/>
      <p:bldP spid="329989" grpId="0" animBg="1"/>
    </p:bld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19403</TotalTime>
  <Pages>8</Pages>
  <Words>4605</Words>
  <Application>Microsoft Macintosh PowerPoint</Application>
  <PresentationFormat>Custom</PresentationFormat>
  <Paragraphs>2039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fujitsu-99-02</vt:lpstr>
      <vt:lpstr>PowerPoint Presentation</vt:lpstr>
      <vt:lpstr>Y86-64 Instruction Set #1</vt:lpstr>
      <vt:lpstr>Y86-64 Instruction Set #2</vt:lpstr>
      <vt:lpstr>Y86-64 Instruction Set #3</vt:lpstr>
      <vt:lpstr>Y86-64 Instruction Set #4</vt:lpstr>
      <vt:lpstr>Building Blocks</vt:lpstr>
      <vt:lpstr>Hardware Control Language</vt:lpstr>
      <vt:lpstr>HCL Operations</vt:lpstr>
      <vt:lpstr>SEQ Hardware Structure</vt:lpstr>
      <vt:lpstr>SEQ Stages</vt:lpstr>
      <vt:lpstr>Instruction Decoding</vt:lpstr>
      <vt:lpstr>Executing Arith./Logical Operation</vt:lpstr>
      <vt:lpstr>Stage Computation: Arith/Log. Ops</vt:lpstr>
      <vt:lpstr>Executing rmmovq</vt:lpstr>
      <vt:lpstr>Stage Computation: rmmovq</vt:lpstr>
      <vt:lpstr>Executing popq</vt:lpstr>
      <vt:lpstr>Stage Computation: popq</vt:lpstr>
      <vt:lpstr>Executing Conditional Moves</vt:lpstr>
      <vt:lpstr>Stage Computation: Cond. Move</vt:lpstr>
      <vt:lpstr>Executing Jumps</vt:lpstr>
      <vt:lpstr>Stage Computation: Jumps</vt:lpstr>
      <vt:lpstr>Executing call</vt:lpstr>
      <vt:lpstr>Stage Computation: call</vt:lpstr>
      <vt:lpstr>Executing ret</vt:lpstr>
      <vt:lpstr>Stage Computation: ret</vt:lpstr>
      <vt:lpstr>Computation Steps</vt:lpstr>
      <vt:lpstr>Computation Steps</vt:lpstr>
      <vt:lpstr>Computed Values</vt:lpstr>
      <vt:lpstr>SEQ Hardware</vt:lpstr>
      <vt:lpstr>Fetch Logic</vt:lpstr>
      <vt:lpstr>Fetch Logic</vt:lpstr>
      <vt:lpstr>Fetch Control Logic in HCL</vt:lpstr>
      <vt:lpstr>Fetch Control Logic in HCL</vt:lpstr>
      <vt:lpstr>Decode Logic</vt:lpstr>
      <vt:lpstr>A Source</vt:lpstr>
      <vt:lpstr>E Desti- nation</vt:lpstr>
      <vt:lpstr>Execute Logic</vt:lpstr>
      <vt:lpstr>ALU A  Input</vt:lpstr>
      <vt:lpstr>ALU Oper- ation</vt:lpstr>
      <vt:lpstr>Memory Logic</vt:lpstr>
      <vt:lpstr>Instruction Status</vt:lpstr>
      <vt:lpstr>Memory Address</vt:lpstr>
      <vt:lpstr>Memory Read</vt:lpstr>
      <vt:lpstr>PC Update Logic</vt:lpstr>
      <vt:lpstr>PC Update</vt:lpstr>
      <vt:lpstr>SEQ Operation</vt:lpstr>
      <vt:lpstr>SEQ Operation #2</vt:lpstr>
      <vt:lpstr>SEQ Operation #3</vt:lpstr>
      <vt:lpstr>SEQ Operation #4</vt:lpstr>
      <vt:lpstr>SEQ Operation #5</vt:lpstr>
      <vt:lpstr>SEQ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Randal Bryant</cp:lastModifiedBy>
  <cp:revision>97</cp:revision>
  <cp:lastPrinted>1999-02-26T14:55:35Z</cp:lastPrinted>
  <dcterms:created xsi:type="dcterms:W3CDTF">1998-03-03T17:17:57Z</dcterms:created>
  <dcterms:modified xsi:type="dcterms:W3CDTF">2015-08-11T15:26:08Z</dcterms:modified>
</cp:coreProperties>
</file>