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xls" ContentType="application/vnd.ms-exce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9"/>
  </p:notesMasterIdLst>
  <p:sldIdLst>
    <p:sldId id="256" r:id="rId2"/>
    <p:sldId id="258" r:id="rId3"/>
    <p:sldId id="361" r:id="rId4"/>
    <p:sldId id="312" r:id="rId5"/>
    <p:sldId id="362" r:id="rId6"/>
    <p:sldId id="363" r:id="rId7"/>
    <p:sldId id="364" r:id="rId8"/>
    <p:sldId id="365" r:id="rId9"/>
    <p:sldId id="366" r:id="rId10"/>
    <p:sldId id="367" r:id="rId11"/>
    <p:sldId id="313" r:id="rId12"/>
    <p:sldId id="368" r:id="rId13"/>
    <p:sldId id="314" r:id="rId14"/>
    <p:sldId id="315" r:id="rId15"/>
    <p:sldId id="358" r:id="rId16"/>
    <p:sldId id="316" r:id="rId17"/>
    <p:sldId id="360" r:id="rId18"/>
    <p:sldId id="329" r:id="rId19"/>
    <p:sldId id="328" r:id="rId20"/>
    <p:sldId id="323" r:id="rId21"/>
    <p:sldId id="324" r:id="rId22"/>
    <p:sldId id="330" r:id="rId23"/>
    <p:sldId id="331" r:id="rId24"/>
    <p:sldId id="267" r:id="rId25"/>
    <p:sldId id="269" r:id="rId26"/>
    <p:sldId id="272" r:id="rId27"/>
    <p:sldId id="273" r:id="rId28"/>
    <p:sldId id="274" r:id="rId29"/>
    <p:sldId id="275" r:id="rId30"/>
    <p:sldId id="277" r:id="rId31"/>
    <p:sldId id="278" r:id="rId32"/>
    <p:sldId id="276" r:id="rId33"/>
    <p:sldId id="270" r:id="rId34"/>
    <p:sldId id="284" r:id="rId35"/>
    <p:sldId id="285" r:id="rId36"/>
    <p:sldId id="286" r:id="rId37"/>
    <p:sldId id="287" r:id="rId38"/>
    <p:sldId id="332" r:id="rId39"/>
    <p:sldId id="334" r:id="rId40"/>
    <p:sldId id="336" r:id="rId41"/>
    <p:sldId id="333" r:id="rId42"/>
    <p:sldId id="335" r:id="rId43"/>
    <p:sldId id="271" r:id="rId44"/>
    <p:sldId id="337" r:id="rId45"/>
    <p:sldId id="349" r:id="rId46"/>
    <p:sldId id="369" r:id="rId47"/>
    <p:sldId id="371" r:id="rId48"/>
    <p:sldId id="372" r:id="rId49"/>
    <p:sldId id="373" r:id="rId50"/>
    <p:sldId id="374" r:id="rId51"/>
    <p:sldId id="375" r:id="rId52"/>
    <p:sldId id="377" r:id="rId53"/>
    <p:sldId id="378" r:id="rId54"/>
    <p:sldId id="379" r:id="rId55"/>
    <p:sldId id="380" r:id="rId56"/>
    <p:sldId id="381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51" r:id="rId66"/>
    <p:sldId id="356" r:id="rId67"/>
    <p:sldId id="357" r:id="rId6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500" autoAdjust="0"/>
    <p:restoredTop sz="86335" autoAdjust="0"/>
  </p:normalViewPr>
  <p:slideViewPr>
    <p:cSldViewPr>
      <p:cViewPr varScale="1">
        <p:scale>
          <a:sx n="55" d="100"/>
          <a:sy n="55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28.xml"/><Relationship Id="rId39" Type="http://schemas.openxmlformats.org/officeDocument/2006/relationships/slide" Target="slides/slide48.xml"/><Relationship Id="rId21" Type="http://schemas.openxmlformats.org/officeDocument/2006/relationships/slide" Target="slides/slide23.xml"/><Relationship Id="rId34" Type="http://schemas.openxmlformats.org/officeDocument/2006/relationships/slide" Target="slides/slide39.xml"/><Relationship Id="rId42" Type="http://schemas.openxmlformats.org/officeDocument/2006/relationships/slide" Target="slides/slide51.xml"/><Relationship Id="rId47" Type="http://schemas.openxmlformats.org/officeDocument/2006/relationships/slide" Target="slides/slide59.xml"/><Relationship Id="rId50" Type="http://schemas.openxmlformats.org/officeDocument/2006/relationships/slide" Target="slides/slide62.xml"/><Relationship Id="rId55" Type="http://schemas.openxmlformats.org/officeDocument/2006/relationships/slide" Target="slides/slide67.xml"/><Relationship Id="rId7" Type="http://schemas.openxmlformats.org/officeDocument/2006/relationships/slide" Target="slides/slide7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7.xml"/><Relationship Id="rId33" Type="http://schemas.openxmlformats.org/officeDocument/2006/relationships/slide" Target="slides/slide38.xml"/><Relationship Id="rId38" Type="http://schemas.openxmlformats.org/officeDocument/2006/relationships/slide" Target="slides/slide47.xml"/><Relationship Id="rId46" Type="http://schemas.openxmlformats.org/officeDocument/2006/relationships/slide" Target="slides/slide58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0" Type="http://schemas.openxmlformats.org/officeDocument/2006/relationships/slide" Target="slides/slide22.xml"/><Relationship Id="rId29" Type="http://schemas.openxmlformats.org/officeDocument/2006/relationships/slide" Target="slides/slide31.xml"/><Relationship Id="rId41" Type="http://schemas.openxmlformats.org/officeDocument/2006/relationships/slide" Target="slides/slide50.xml"/><Relationship Id="rId54" Type="http://schemas.openxmlformats.org/officeDocument/2006/relationships/slide" Target="slides/slide6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3.xml"/><Relationship Id="rId24" Type="http://schemas.openxmlformats.org/officeDocument/2006/relationships/slide" Target="slides/slide26.xml"/><Relationship Id="rId32" Type="http://schemas.openxmlformats.org/officeDocument/2006/relationships/slide" Target="slides/slide35.xml"/><Relationship Id="rId37" Type="http://schemas.openxmlformats.org/officeDocument/2006/relationships/slide" Target="slides/slide46.xml"/><Relationship Id="rId40" Type="http://schemas.openxmlformats.org/officeDocument/2006/relationships/slide" Target="slides/slide49.xml"/><Relationship Id="rId45" Type="http://schemas.openxmlformats.org/officeDocument/2006/relationships/slide" Target="slides/slide57.xml"/><Relationship Id="rId53" Type="http://schemas.openxmlformats.org/officeDocument/2006/relationships/slide" Target="slides/slide65.xml"/><Relationship Id="rId5" Type="http://schemas.openxmlformats.org/officeDocument/2006/relationships/slide" Target="slides/slide5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36" Type="http://schemas.openxmlformats.org/officeDocument/2006/relationships/slide" Target="slides/slide43.xml"/><Relationship Id="rId49" Type="http://schemas.openxmlformats.org/officeDocument/2006/relationships/slide" Target="slides/slide61.xml"/><Relationship Id="rId10" Type="http://schemas.openxmlformats.org/officeDocument/2006/relationships/slide" Target="slides/slide11.xml"/><Relationship Id="rId19" Type="http://schemas.openxmlformats.org/officeDocument/2006/relationships/slide" Target="slides/slide21.xml"/><Relationship Id="rId31" Type="http://schemas.openxmlformats.org/officeDocument/2006/relationships/slide" Target="slides/slide33.xml"/><Relationship Id="rId44" Type="http://schemas.openxmlformats.org/officeDocument/2006/relationships/slide" Target="slides/slide53.xml"/><Relationship Id="rId52" Type="http://schemas.openxmlformats.org/officeDocument/2006/relationships/slide" Target="slides/slide64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16.xml"/><Relationship Id="rId22" Type="http://schemas.openxmlformats.org/officeDocument/2006/relationships/slide" Target="slides/slide24.xml"/><Relationship Id="rId27" Type="http://schemas.openxmlformats.org/officeDocument/2006/relationships/slide" Target="slides/slide29.xml"/><Relationship Id="rId30" Type="http://schemas.openxmlformats.org/officeDocument/2006/relationships/slide" Target="slides/slide32.xml"/><Relationship Id="rId35" Type="http://schemas.openxmlformats.org/officeDocument/2006/relationships/slide" Target="slides/slide40.xml"/><Relationship Id="rId43" Type="http://schemas.openxmlformats.org/officeDocument/2006/relationships/slide" Target="slides/slide52.xml"/><Relationship Id="rId48" Type="http://schemas.openxmlformats.org/officeDocument/2006/relationships/slide" Target="slides/slide60.xml"/><Relationship Id="rId8" Type="http://schemas.openxmlformats.org/officeDocument/2006/relationships/slide" Target="slides/slide8.xml"/><Relationship Id="rId51" Type="http://schemas.openxmlformats.org/officeDocument/2006/relationships/slide" Target="slides/slide63.xml"/><Relationship Id="rId3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Relationship Id="rId4" Type="http://schemas.openxmlformats.org/officeDocument/2006/relationships/image" Target="../media/image60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022A75-153D-4A6A-8AC9-656F6C4B75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5ED17-65E7-4DD6-B92E-400DF668766C}" type="slidenum">
              <a:rPr lang="en-US"/>
              <a:pPr/>
              <a:t>44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DEB5A-E846-4919-9EF4-98386CDEEA37}" type="slidenum">
              <a:rPr lang="en-US"/>
              <a:pPr/>
              <a:t>54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21735-1CFE-43DB-987F-63F55E762778}" type="slidenum">
              <a:rPr lang="en-US"/>
              <a:pPr/>
              <a:t>55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23047-EFB7-48A3-8AE6-FB3D3E2EE9BE}" type="slidenum">
              <a:rPr lang="en-US"/>
              <a:pPr/>
              <a:t>56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1DCF5-EC99-43F6-AA48-034EB3C8CE81}" type="slidenum">
              <a:rPr lang="en-US"/>
              <a:pPr/>
              <a:t>57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 why I don’t want the developers to tailor the UI to a particular interface generator</a:t>
            </a:r>
          </a:p>
          <a:p>
            <a:r>
              <a:rPr lang="en-US"/>
              <a:t>Maybe just talk about making the design process easier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0AA22-2617-4A2A-BEF0-3FBF9F94CB9F}" type="slidenum">
              <a:rPr lang="en-US"/>
              <a:pPr/>
              <a:t>58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D80BE-2F31-4995-B6CC-B29A9437BE67}" type="slidenum">
              <a:rPr lang="en-US"/>
              <a:pPr/>
              <a:t>59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52C7F-761C-40CA-A2BA-5388D496FFF4}" type="slidenum">
              <a:rPr lang="en-US"/>
              <a:pPr/>
              <a:t>60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D20B5-14F1-4B82-98ED-7240FA401680}" type="slidenum">
              <a:rPr lang="en-US"/>
              <a:pPr/>
              <a:t>61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0D525-9D5E-4832-90E7-8B6E6D19B738}" type="slidenum">
              <a:rPr lang="en-US"/>
              <a:pPr/>
              <a:t>62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Pull out labels for the variables in the tree</a:t>
            </a:r>
          </a:p>
          <a:p>
            <a:r>
              <a:rPr lang="en-US"/>
              <a:t>Forget about “one way to specify…”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68F71-6CDC-4B5E-8725-F933ECC0D7E2}" type="slidenum">
              <a:rPr lang="en-US"/>
              <a:pPr/>
              <a:t>63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Don’t talk about why we include complex types in the group tree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F5202-EEFC-48F6-984F-9D091ACE0ADA}" type="slidenum">
              <a:rPr lang="en-US"/>
              <a:pPr/>
              <a:t>46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/>
              <a:t>Should mention that previous systems failed because they tried to generate interfaces for complex interaction techniques, like direct manipulation.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8800E-95A1-4C64-AA26-B13A463E6DAD}" type="slidenum">
              <a:rPr lang="en-US"/>
              <a:pPr/>
              <a:t>64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/>
              <a:t>Give the semantic meaning behind the dependency before talking about the low-level dependency </a:t>
            </a:r>
            <a:r>
              <a:rPr lang="en-US" dirty="0" smtClean="0"/>
              <a:t>equation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A1E15-5072-498A-9B34-380F60DBCED0}" type="slidenum">
              <a:rPr lang="en-US"/>
              <a:pPr/>
              <a:t>65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Decomposed</a:t>
            </a:r>
          </a:p>
          <a:p>
            <a:r>
              <a:rPr lang="en-US"/>
              <a:t>Why is record global?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3E582-2475-4856-88CA-51ED7D5D60D4}" type="slidenum">
              <a:rPr lang="en-US"/>
              <a:pPr/>
              <a:t>47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674688"/>
            <a:ext cx="4583112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016" y="4346727"/>
            <a:ext cx="5083969" cy="4127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10" tIns="44955" rIns="89910" bIns="44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50A60-BF60-451D-A8B3-3780181D0A12}" type="slidenum">
              <a:rPr lang="en-US"/>
              <a:pPr/>
              <a:t>48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674688"/>
            <a:ext cx="4583112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016" y="4346727"/>
            <a:ext cx="5083969" cy="4127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10" tIns="44955" rIns="89910" bIns="44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A884E-7A6E-449A-9AA2-8A78F5AC88BD}" type="slidenum">
              <a:rPr lang="en-US"/>
              <a:pPr/>
              <a:t>49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7A2BD-AFCC-49F5-BD75-61363D132E10}" type="slidenum">
              <a:rPr lang="en-US"/>
              <a:pPr/>
              <a:t>50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C147C-2A79-407B-AF1C-72898792E8D5}" type="slidenum">
              <a:rPr lang="en-US"/>
              <a:pPr/>
              <a:t>51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C0AB-8E3F-42B0-9891-BEB0DF3FBD41}" type="slidenum">
              <a:rPr lang="en-US"/>
              <a:pPr/>
              <a:t>52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4FAC2-4676-45DC-901E-CE1B7922727C}" type="slidenum">
              <a:rPr lang="en-US"/>
              <a:pPr/>
              <a:t>53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5840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5840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B47E945-6ED8-4C17-BC9C-08B1C4A139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358442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3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4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5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446" name="Picture 46" descr="red_hcii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57819-2114-4355-AB92-D23FC91F19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8269C-04A6-4666-9A33-65BCA0E143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8B8735D-B84C-40BB-A2BE-ED40151AFB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EEC34A4-8E4B-43ED-BADA-1091A4CE7F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F5101-4C7D-47AA-B68D-0755C39756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09425-3BDE-4B09-96C2-C8CDDBDAB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DF113-1331-4520-91EF-BDCB8D9F26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9AD1E-6369-4811-8306-66FA41D260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A07F-89BF-458C-AB38-0C99C4A292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17DA3-595D-4268-BAAC-97842772C2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1CF83-4094-48C2-B75B-CB4F6D6387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753C2-A44F-4FB3-A0E6-F6BC0666C9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421" name="Picture 45" descr="red_hcii_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32804E7-70C5-4E67-962C-1F63BD4514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iove.cnuce.cnr.it/ctt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redwhale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wm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hyperlink" Target="http://www.lightingfacts.com/light%20bulb.JPG" TargetMode="External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hyperlink" Target="javascript:PhotoFreeSpeak_onClick()" TargetMode="External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9.xml"/><Relationship Id="rId7" Type="http://schemas.openxmlformats.org/officeDocument/2006/relationships/hyperlink" Target="http://www.1394ta.org/license/FireWire_License-Guides_v6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png"/><Relationship Id="rId11" Type="http://schemas.openxmlformats.org/officeDocument/2006/relationships/image" Target="../media/image56.jpeg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51.png"/><Relationship Id="rId9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2.png"/><Relationship Id="rId2" Type="http://schemas.openxmlformats.org/officeDocument/2006/relationships/tags" Target="../tags/tag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png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6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2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/>
              <a:t>Lecture 13:</a:t>
            </a:r>
            <a:br>
              <a:rPr lang="en-US" sz="3200" dirty="0"/>
            </a:br>
            <a:r>
              <a:rPr lang="en-US" sz="4000" dirty="0"/>
              <a:t>Continuing Work in </a:t>
            </a:r>
            <a:br>
              <a:rPr lang="en-US" sz="4000" dirty="0"/>
            </a:br>
            <a:r>
              <a:rPr lang="en-US" sz="4000" dirty="0"/>
              <a:t>Model-Based User Interfaces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010025"/>
            <a:ext cx="6019800" cy="1752600"/>
          </a:xfrm>
        </p:spPr>
        <p:txBody>
          <a:bodyPr/>
          <a:lstStyle/>
          <a:p>
            <a:r>
              <a:rPr lang="en-US" sz="2000" dirty="0" smtClean="0"/>
              <a:t>Brad Myers</a:t>
            </a:r>
          </a:p>
          <a:p>
            <a:r>
              <a:rPr lang="en-US" sz="2000" dirty="0" smtClean="0"/>
              <a:t>Slides originally authored by Jeffrey Nichols, 2004</a:t>
            </a:r>
            <a:endParaRPr lang="en-US" sz="2000" dirty="0"/>
          </a:p>
          <a:p>
            <a:r>
              <a:rPr lang="en-US" sz="2000" dirty="0"/>
              <a:t>05-830: Advanced User Interface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Building/Editing Task Models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/>
              <a:t>Tools are available</a:t>
            </a:r>
          </a:p>
          <a:p>
            <a:pPr lvl="1"/>
            <a:r>
              <a:rPr lang="en-US" sz="2200" dirty="0" err="1"/>
              <a:t>ConcurTaskTrees</a:t>
            </a:r>
            <a:r>
              <a:rPr lang="en-US" sz="2200" dirty="0"/>
              <a:t> Environment</a:t>
            </a:r>
          </a:p>
        </p:txBody>
      </p:sp>
      <p:pic>
        <p:nvPicPr>
          <p:cNvPr id="204804" name="Picture 4" descr="c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1447800"/>
            <a:ext cx="4953000" cy="3602038"/>
          </a:xfrm>
          <a:noFill/>
          <a:ln/>
        </p:spPr>
      </p:pic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457200" y="56388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hlinkClick r:id="rId3"/>
              </a:rPr>
              <a:t>http://giove.cnuce.cnr.it/ctte.html</a:t>
            </a:r>
            <a:r>
              <a:rPr lang="en-US" dirty="0"/>
              <a:t>  or Google for “</a:t>
            </a:r>
            <a:r>
              <a:rPr lang="en-US" dirty="0" err="1"/>
              <a:t>ConcurTaskTrees</a:t>
            </a:r>
            <a:r>
              <a:rPr lang="en-US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Software Engineering Approach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and lots of systems!</a:t>
            </a:r>
          </a:p>
          <a:p>
            <a:pPr lvl="1"/>
            <a:r>
              <a:rPr lang="en-US" dirty="0" smtClean="0"/>
              <a:t>Commercial work</a:t>
            </a:r>
          </a:p>
          <a:p>
            <a:pPr lvl="1"/>
            <a:r>
              <a:rPr lang="en-US" dirty="0" err="1" smtClean="0"/>
              <a:t>MasterMind</a:t>
            </a:r>
            <a:endParaRPr lang="en-US" dirty="0"/>
          </a:p>
          <a:p>
            <a:pPr lvl="1"/>
            <a:r>
              <a:rPr lang="en-US" dirty="0"/>
              <a:t>Angel </a:t>
            </a:r>
            <a:r>
              <a:rPr lang="en-US" dirty="0" err="1"/>
              <a:t>Puerta’s</a:t>
            </a:r>
            <a:r>
              <a:rPr lang="en-US" dirty="0"/>
              <a:t> work at Stanford</a:t>
            </a:r>
          </a:p>
          <a:p>
            <a:pPr lvl="2"/>
            <a:r>
              <a:rPr lang="en-US" dirty="0" err="1"/>
              <a:t>Mecano</a:t>
            </a:r>
            <a:r>
              <a:rPr lang="en-US" dirty="0"/>
              <a:t>, </a:t>
            </a:r>
            <a:r>
              <a:rPr lang="en-US" b="1" dirty="0" err="1"/>
              <a:t>Mobi</a:t>
            </a:r>
            <a:r>
              <a:rPr lang="en-US" b="1" dirty="0"/>
              <a:t>-D</a:t>
            </a:r>
            <a:r>
              <a:rPr lang="en-US" dirty="0"/>
              <a:t>, XIML</a:t>
            </a:r>
          </a:p>
          <a:p>
            <a:pPr lvl="1"/>
            <a:r>
              <a:rPr lang="en-US" dirty="0"/>
              <a:t>UIML</a:t>
            </a:r>
          </a:p>
          <a:p>
            <a:pPr lvl="1"/>
            <a:r>
              <a:rPr lang="en-US" dirty="0" err="1"/>
              <a:t>Cameleon</a:t>
            </a:r>
            <a:r>
              <a:rPr lang="en-US" dirty="0"/>
              <a:t> Project</a:t>
            </a:r>
          </a:p>
          <a:p>
            <a:pPr lvl="2"/>
            <a:r>
              <a:rPr lang="en-US" dirty="0"/>
              <a:t>Teresa</a:t>
            </a:r>
          </a:p>
          <a:p>
            <a:pPr lvl="1"/>
            <a:r>
              <a:rPr lang="en-US" dirty="0"/>
              <a:t>USIXML</a:t>
            </a:r>
          </a:p>
          <a:p>
            <a:pPr lvl="1"/>
            <a:r>
              <a:rPr lang="en-US" dirty="0"/>
              <a:t>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8756" y="1295400"/>
            <a:ext cx="4855244" cy="26050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924800" cy="1295400"/>
          </a:xfrm>
        </p:spPr>
        <p:txBody>
          <a:bodyPr/>
          <a:lstStyle/>
          <a:p>
            <a:r>
              <a:rPr lang="en-US" dirty="0" smtClean="0"/>
              <a:t>Software Engineering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65275"/>
            <a:ext cx="8229600" cy="4683125"/>
          </a:xfrm>
        </p:spPr>
        <p:txBody>
          <a:bodyPr/>
          <a:lstStyle/>
          <a:p>
            <a:r>
              <a:rPr lang="en-US" sz="2400" dirty="0" smtClean="0"/>
              <a:t>Commercial work</a:t>
            </a:r>
          </a:p>
          <a:p>
            <a:r>
              <a:rPr lang="en-US" sz="2400" dirty="0" smtClean="0"/>
              <a:t>“Model-based design”</a:t>
            </a:r>
          </a:p>
          <a:p>
            <a:r>
              <a:rPr lang="en-US" sz="2400" dirty="0" smtClean="0"/>
              <a:t>Example: BPMN “business</a:t>
            </a:r>
            <a:br>
              <a:rPr lang="en-US" sz="2400" dirty="0" smtClean="0"/>
            </a:br>
            <a:r>
              <a:rPr lang="en-US" sz="2400" dirty="0" smtClean="0"/>
              <a:t>process modeling notation”</a:t>
            </a:r>
          </a:p>
          <a:p>
            <a:pPr lvl="1"/>
            <a:r>
              <a:rPr lang="en-US" sz="2000" dirty="0" smtClean="0"/>
              <a:t>Business experts should be</a:t>
            </a:r>
            <a:br>
              <a:rPr lang="en-US" sz="2000" dirty="0" smtClean="0"/>
            </a:br>
            <a:r>
              <a:rPr lang="en-US" sz="2000" dirty="0" smtClean="0"/>
              <a:t>able to author models</a:t>
            </a:r>
          </a:p>
          <a:p>
            <a:pPr lvl="1"/>
            <a:r>
              <a:rPr lang="en-US" sz="2000" dirty="0" smtClean="0"/>
              <a:t>Converted into code to</a:t>
            </a:r>
            <a:br>
              <a:rPr lang="en-US" sz="2000" dirty="0" smtClean="0"/>
            </a:br>
            <a:r>
              <a:rPr lang="en-US" sz="2000" dirty="0" smtClean="0"/>
              <a:t>support the process (requires people)</a:t>
            </a:r>
          </a:p>
          <a:p>
            <a:r>
              <a:rPr lang="en-US" sz="2400" dirty="0" smtClean="0"/>
              <a:t>Keynote at ICSE’08: Herbert </a:t>
            </a:r>
            <a:r>
              <a:rPr lang="en-US" sz="2400" dirty="0" err="1" smtClean="0"/>
              <a:t>Hanselmann</a:t>
            </a:r>
            <a:r>
              <a:rPr lang="en-US" sz="2400" dirty="0" smtClean="0"/>
              <a:t>: </a:t>
            </a:r>
            <a:r>
              <a:rPr lang="en-US" sz="2400" i="1" dirty="0" smtClean="0"/>
              <a:t>Challenges in Automotive Software Engineering</a:t>
            </a:r>
          </a:p>
          <a:p>
            <a:pPr lvl="1"/>
            <a:r>
              <a:rPr lang="en-US" sz="2000" dirty="0" smtClean="0"/>
              <a:t>“Model-based design (MBD) of functional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has been a big help in the recent past”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MasterMind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marL="457200" lvl="2" indent="-228600"/>
            <a:r>
              <a:rPr lang="en-US" dirty="0" smtClean="0"/>
              <a:t>Neches, et.al., IUI’93</a:t>
            </a:r>
          </a:p>
          <a:p>
            <a:pPr marL="457200" lvl="2" indent="-228600"/>
            <a:r>
              <a:rPr lang="en-US" dirty="0" smtClean="0"/>
              <a:t>One </a:t>
            </a:r>
            <a:r>
              <a:rPr lang="en-US" dirty="0"/>
              <a:t>of the first system to integrate multiple models together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984500"/>
            <a:ext cx="5838825" cy="3263900"/>
          </a:xfrm>
          <a:prstGeom prst="rect">
            <a:avLst/>
          </a:prstGeom>
          <a:noFill/>
        </p:spPr>
      </p:pic>
      <p:sp>
        <p:nvSpPr>
          <p:cNvPr id="130053" name="Oval 5"/>
          <p:cNvSpPr>
            <a:spLocks noChangeArrowheads="1"/>
          </p:cNvSpPr>
          <p:nvPr/>
        </p:nvSpPr>
        <p:spPr bwMode="auto">
          <a:xfrm>
            <a:off x="1981200" y="2819400"/>
            <a:ext cx="4038600" cy="10668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</a:t>
            </a:r>
            <a:r>
              <a:rPr lang="en-US" dirty="0"/>
              <a:t>-D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862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Angel </a:t>
            </a:r>
            <a:r>
              <a:rPr lang="en-US" sz="2600" dirty="0" err="1" smtClean="0"/>
              <a:t>Puerta</a:t>
            </a:r>
            <a:r>
              <a:rPr lang="en-US" sz="2600" dirty="0" smtClean="0"/>
              <a:t>, IUI’97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Set </a:t>
            </a:r>
            <a:r>
              <a:rPr lang="en-US" sz="2600" dirty="0"/>
              <a:t>of tools to support a clearly defined development cycle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Uses a series of different models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Explicit relationships that specify how the models are related to each other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Explicit interaction between end users and developers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3997325" cy="442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Mobi-D Models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100"/>
              <a:t>User-task Model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Describes tasks the user performs and what interaction capabilities are needed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100"/>
              <a:t>Domain Model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Models of the entities that are manipulated in an interface and their properties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100"/>
              <a:t>Dialog Model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Describes the human-computer conversation at a low level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100"/>
              <a:t>Presentation Model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Specifies how the interaction objects appear in all of the different states of the interface.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100"/>
              <a:t>Relations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Describes how each of the models relate to each other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Tasks/Domain, Dialog/Presentation, Tasks/Dialog,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Mobi-D Process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en-US" sz="1700"/>
              <a:t>Elicit user tasks</a:t>
            </a:r>
          </a:p>
          <a:p>
            <a:pPr lvl="1"/>
            <a:r>
              <a:rPr lang="en-US" sz="1500"/>
              <a:t>Start with informal description and then convert to outline (basis for task models in Mobi-D)</a:t>
            </a:r>
          </a:p>
          <a:p>
            <a:pPr lvl="1"/>
            <a:r>
              <a:rPr lang="en-US" sz="1500"/>
              <a:t>More formal task analysis methods could probably be used</a:t>
            </a:r>
          </a:p>
          <a:p>
            <a:pPr>
              <a:lnSpc>
                <a:spcPct val="80000"/>
              </a:lnSpc>
              <a:spcBef>
                <a:spcPct val="70000"/>
              </a:spcBef>
              <a:buSzTx/>
              <a:buFont typeface="Wingdings" pitchFamily="2" charset="2"/>
              <a:buAutoNum type="arabicPeriod"/>
            </a:pPr>
            <a:r>
              <a:rPr lang="en-US" sz="1700"/>
              <a:t>User-task and domain modeling</a:t>
            </a:r>
          </a:p>
          <a:p>
            <a:pPr lvl="1"/>
            <a:r>
              <a:rPr lang="en-US" sz="1500"/>
              <a:t>Skeleton domain model is built from task outline</a:t>
            </a:r>
          </a:p>
          <a:p>
            <a:pPr lvl="1"/>
            <a:r>
              <a:rPr lang="en-US" sz="1500"/>
              <a:t>Developer refines model</a:t>
            </a:r>
          </a:p>
          <a:p>
            <a:pPr lvl="1"/>
            <a:r>
              <a:rPr lang="en-US" sz="1500"/>
              <a:t>Explicit methods for generalizing pieces of model for reuse in other interface designs</a:t>
            </a:r>
          </a:p>
          <a:p>
            <a:pPr>
              <a:lnSpc>
                <a:spcPct val="80000"/>
              </a:lnSpc>
              <a:spcBef>
                <a:spcPct val="70000"/>
              </a:spcBef>
              <a:buSzTx/>
              <a:buFont typeface="Wingdings" pitchFamily="2" charset="2"/>
              <a:buAutoNum type="arabicPeriod"/>
            </a:pPr>
            <a:r>
              <a:rPr lang="en-US" sz="1700"/>
              <a:t>Presentation and Dialog design</a:t>
            </a:r>
          </a:p>
          <a:p>
            <a:pPr lvl="1"/>
            <a:r>
              <a:rPr lang="en-US" sz="1500"/>
              <a:t>Decision support tools provide recommendations from model and interface guidelines (if available)</a:t>
            </a:r>
          </a:p>
          <a:p>
            <a:pPr lvl="1"/>
            <a:r>
              <a:rPr lang="en-US" sz="1500"/>
              <a:t>System steps through task model and helps designer build final interface</a:t>
            </a:r>
          </a:p>
          <a:p>
            <a:pPr>
              <a:spcBef>
                <a:spcPct val="160000"/>
              </a:spcBef>
            </a:pPr>
            <a:r>
              <a:rPr lang="en-US" sz="1700"/>
              <a:t>By carrying the task model through the process, Mobi-D’s designers believe users can provide more useful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Mobi-D Discussion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600" dirty="0"/>
              <a:t>Provides assistance rather than automating design</a:t>
            </a:r>
          </a:p>
          <a:p>
            <a:pPr>
              <a:spcBef>
                <a:spcPct val="50000"/>
              </a:spcBef>
            </a:pPr>
            <a:r>
              <a:rPr lang="en-US" sz="2600" dirty="0"/>
              <a:t>Recommendations do not limit flexibility, but organize the design process</a:t>
            </a:r>
          </a:p>
          <a:p>
            <a:pPr>
              <a:spcBef>
                <a:spcPct val="50000"/>
              </a:spcBef>
            </a:pPr>
            <a:r>
              <a:rPr lang="en-US" sz="2600" dirty="0"/>
              <a:t>For usability engineers, not everyday users</a:t>
            </a:r>
          </a:p>
          <a:p>
            <a:pPr lvl="1"/>
            <a:r>
              <a:rPr lang="en-US" sz="2200" dirty="0"/>
              <a:t>Benefits come from reuse among small projects or for managing interaction data from a large project</a:t>
            </a:r>
          </a:p>
          <a:p>
            <a:pPr lvl="1"/>
            <a:r>
              <a:rPr lang="en-US" sz="2200" dirty="0"/>
              <a:t>Models can be large and appear to require significant effort to develop</a:t>
            </a:r>
          </a:p>
          <a:p>
            <a:pPr>
              <a:spcBef>
                <a:spcPct val="50000"/>
              </a:spcBef>
            </a:pPr>
            <a:r>
              <a:rPr lang="en-US" sz="2600" dirty="0"/>
              <a:t>Spawned a profitable company </a:t>
            </a:r>
            <a:r>
              <a:rPr lang="en-US" sz="2000" dirty="0" smtClean="0">
                <a:hlinkClick r:id="rId2"/>
              </a:rPr>
              <a:t>http://www.redwhale.com/</a:t>
            </a:r>
            <a:r>
              <a:rPr lang="en-US" sz="2600" dirty="0" smtClean="0"/>
              <a:t> that </a:t>
            </a:r>
            <a:r>
              <a:rPr lang="en-US" sz="2600" dirty="0"/>
              <a:t>does UI work</a:t>
            </a: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943600"/>
            <a:ext cx="609600" cy="5429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9089" y="2514600"/>
            <a:ext cx="3792511" cy="2514600"/>
          </a:xfrm>
          <a:prstGeom prst="rect">
            <a:avLst/>
          </a:prstGeom>
          <a:noFill/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XIML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err="1"/>
              <a:t>eXtensible</a:t>
            </a:r>
            <a:r>
              <a:rPr lang="en-US" sz="2200" b="1" dirty="0"/>
              <a:t> Interface Markup Language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XIML.org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Based </a:t>
            </a:r>
            <a:r>
              <a:rPr lang="en-US" sz="2200" dirty="0"/>
              <a:t>on </a:t>
            </a:r>
            <a:r>
              <a:rPr lang="en-US" sz="2200" dirty="0" err="1"/>
              <a:t>Mobi</a:t>
            </a:r>
            <a:r>
              <a:rPr lang="en-US" sz="2200" dirty="0"/>
              <a:t>-D work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Supports full development lifecycle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Used by </a:t>
            </a:r>
            <a:r>
              <a:rPr lang="en-US" sz="2200" dirty="0" err="1"/>
              <a:t>RedWhale</a:t>
            </a:r>
            <a:r>
              <a:rPr lang="en-US" sz="2200" dirty="0"/>
              <a:t> Software to drive their interface consultant business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They have developed many tools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move interaction data to/from XIML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Leverage data in XIML to better </a:t>
            </a:r>
            <a:br>
              <a:rPr lang="en-US" sz="1800" dirty="0"/>
            </a:br>
            <a:r>
              <a:rPr lang="en-US" sz="1800" dirty="0"/>
              <a:t>understand various interfaces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Automate </a:t>
            </a:r>
            <a:r>
              <a:rPr lang="en-US" sz="1800" i="1" dirty="0"/>
              <a:t>parts </a:t>
            </a:r>
            <a:r>
              <a:rPr lang="en-US" sz="1800" dirty="0"/>
              <a:t>of the interface design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Use for XIML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Multi-platform interface development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04800" y="2362200"/>
          <a:ext cx="4343400" cy="2352675"/>
        </p:xfrm>
        <a:graphic>
          <a:graphicData uri="http://schemas.openxmlformats.org/presentationml/2006/ole">
            <p:oleObj spid="_x0000_s145412" name="Bitmap Image" r:id="rId3" imgW="3533333" imgH="1914286" progId="PBrush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5153025" y="3267075"/>
          <a:ext cx="3457575" cy="2524125"/>
        </p:xfrm>
        <a:graphic>
          <a:graphicData uri="http://schemas.openxmlformats.org/presentationml/2006/ole">
            <p:oleObj spid="_x0000_s145413" name="Bitmap Image" r:id="rId4" imgW="3457143" imgH="2523810" progId="PBrush">
              <p:embed/>
            </p:oleObj>
          </a:graphicData>
        </a:graphic>
      </p:graphicFrame>
      <p:sp>
        <p:nvSpPr>
          <p:cNvPr id="145414" name="Line 6"/>
          <p:cNvSpPr>
            <a:spLocks noChangeShapeType="1"/>
          </p:cNvSpPr>
          <p:nvPr/>
        </p:nvSpPr>
        <p:spPr bwMode="auto">
          <a:xfrm flipV="1">
            <a:off x="3733800" y="2362200"/>
            <a:ext cx="19812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Model-based User Interfaces</a:t>
            </a:r>
          </a:p>
          <a:p>
            <a:pPr lvl="1"/>
            <a:r>
              <a:rPr lang="en-US"/>
              <a:t>Automatic generation of the user interface so the programmer won’t do a bad job.</a:t>
            </a:r>
          </a:p>
          <a:p>
            <a:pPr lvl="1"/>
            <a:r>
              <a:rPr lang="en-US"/>
              <a:t>Dialog boxes are relatively easy to generate</a:t>
            </a:r>
          </a:p>
          <a:p>
            <a:pPr lvl="1"/>
            <a:r>
              <a:rPr lang="en-US"/>
              <a:t>The full application interface is hard to generate</a:t>
            </a:r>
          </a:p>
          <a:p>
            <a:pPr lvl="1"/>
            <a:r>
              <a:rPr lang="en-US"/>
              <a:t>Abstract descriptions of the interface can be longer and harder to generate than implementing the interface itself.</a:t>
            </a:r>
          </a:p>
          <a:p>
            <a:pPr lvl="1"/>
            <a:r>
              <a:rPr lang="en-US"/>
              <a:t>Interface builders turned out to be easier…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700" b="1"/>
              <a:t>UIML  </a:t>
            </a:r>
            <a:r>
              <a:rPr lang="en-US" sz="1300"/>
              <a:t>(http://www.harmonia.com/)</a:t>
            </a:r>
          </a:p>
          <a:p>
            <a:pPr lvl="1"/>
            <a:r>
              <a:rPr lang="en-US" sz="1600"/>
              <a:t>Originally a research project at Virginia Tech, now being developed commercially by Harmonia</a:t>
            </a:r>
          </a:p>
          <a:p>
            <a:pPr lvl="1"/>
            <a:r>
              <a:rPr lang="en-US" sz="1600"/>
              <a:t>Goal is platform independent language for describing UI</a:t>
            </a:r>
          </a:p>
          <a:p>
            <a:pPr lvl="1"/>
            <a:r>
              <a:rPr lang="en-US" sz="1600"/>
              <a:t>Early versions were not very platform independent</a:t>
            </a:r>
          </a:p>
          <a:p>
            <a:pPr lvl="1"/>
            <a:r>
              <a:rPr lang="en-US" sz="1600"/>
              <a:t>Recent versions using task models to automatically generate parts of the old language that were not platform independent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sz="1700" b="1"/>
              <a:t>Teresa  </a:t>
            </a:r>
            <a:r>
              <a:rPr lang="en-US" sz="1300"/>
              <a:t>(http://giove.cnuce.cnr.it/teresa.html)</a:t>
            </a:r>
          </a:p>
          <a:p>
            <a:pPr lvl="1"/>
            <a:r>
              <a:rPr lang="en-US" sz="1600"/>
              <a:t>Transformation Environment for inteRacti</a:t>
            </a:r>
          </a:p>
          <a:p>
            <a:pPr lvl="1"/>
            <a:r>
              <a:rPr lang="en-US" sz="1600"/>
              <a:t>Tool for taking ConcurTaskTrees models, building an abstract interface, and then building a concrete interface on multiple platforms.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sz="1700" b="1"/>
              <a:t>USIXML  </a:t>
            </a:r>
            <a:r>
              <a:rPr lang="en-US" sz="1300"/>
              <a:t>(http://www.usixml.org)</a:t>
            </a:r>
          </a:p>
          <a:p>
            <a:pPr lvl="1"/>
            <a:r>
              <a:rPr lang="en-US" sz="1600"/>
              <a:t>Many of the same features of XIML</a:t>
            </a:r>
          </a:p>
          <a:p>
            <a:pPr lvl="1"/>
            <a:r>
              <a:rPr lang="en-US" sz="1600"/>
              <a:t>Novel aspect is the use of graph structure for modeling relations (seems very complex)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Ubiquitous Computing Approach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6934200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“Pervasive computing cannot succeed if every device must be accompanied by its own interactive software and hardware…What is needed is a universal interactive service protocol to which any compliant interactive client can connect and access any service.”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2200"/>
              <a:t>			-Dan Olsen </a:t>
            </a:r>
            <a:r>
              <a:rPr lang="en-US" sz="1800"/>
              <a:t>(Xweb paper)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endParaRPr lang="en-US" sz="2200"/>
          </a:p>
          <a:p>
            <a:pPr marL="0" indent="0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2200"/>
              <a:t>The web comes close to solving this problem, but is interactively insufficient.</a:t>
            </a:r>
          </a:p>
          <a:p>
            <a:pPr marL="0" indent="0">
              <a:lnSpc>
                <a:spcPct val="90000"/>
              </a:lnSpc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Ubiquitous Computing Approach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 two problems here:</a:t>
            </a:r>
          </a:p>
          <a:p>
            <a:pPr lvl="1">
              <a:spcBef>
                <a:spcPct val="40000"/>
              </a:spcBef>
            </a:pPr>
            <a:r>
              <a:rPr lang="en-US"/>
              <a:t>Infrastructure issues</a:t>
            </a:r>
          </a:p>
          <a:p>
            <a:pPr lvl="2"/>
            <a:r>
              <a:rPr lang="en-US"/>
              <a:t>How do devices communicate?</a:t>
            </a:r>
          </a:p>
          <a:p>
            <a:pPr lvl="2"/>
            <a:r>
              <a:rPr lang="en-US"/>
              <a:t>How do devices discover each other?</a:t>
            </a:r>
          </a:p>
          <a:p>
            <a:pPr lvl="1">
              <a:spcBef>
                <a:spcPct val="60000"/>
              </a:spcBef>
            </a:pPr>
            <a:r>
              <a:rPr lang="en-US"/>
              <a:t>User Interfaces issues</a:t>
            </a:r>
          </a:p>
          <a:p>
            <a:pPr lvl="2"/>
            <a:r>
              <a:rPr lang="en-US"/>
              <a:t>Are devices described sufficiently to build a good UI?</a:t>
            </a:r>
          </a:p>
          <a:p>
            <a:pPr lvl="2"/>
            <a:r>
              <a:rPr lang="en-US"/>
              <a:t>How are interfaces generated?</a:t>
            </a:r>
          </a:p>
          <a:p>
            <a:pPr lvl="2"/>
            <a:r>
              <a:rPr lang="en-US"/>
              <a:t>How can one interface be created for controlling combinations of related devices?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Infrastructure Issues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Possible to investigate these issues without automatically generating UIs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r>
              <a:rPr lang="en-US" sz="2600"/>
              <a:t>Being addressed by lots of systems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Commercially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UPnP, JINI, Salutation, HAVi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Research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Speakeasy (PARC), many others…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r>
              <a:rPr lang="en-US" sz="2600"/>
              <a:t>Most systems that address the UI issues also have some infrastructure component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Systems addressing UI issues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err="1"/>
              <a:t>XWeb</a:t>
            </a:r>
            <a:endParaRPr lang="en-US" sz="2600" dirty="0"/>
          </a:p>
          <a:p>
            <a:pPr lvl="1"/>
            <a:r>
              <a:rPr lang="en-US" sz="2200" dirty="0"/>
              <a:t>Now known as ICE – Interactive Computing Everywhere</a:t>
            </a:r>
          </a:p>
          <a:p>
            <a:r>
              <a:rPr lang="en-US" sz="2600" dirty="0" err="1"/>
              <a:t>ICrafter</a:t>
            </a:r>
            <a:endParaRPr lang="en-US" sz="2600" dirty="0"/>
          </a:p>
          <a:p>
            <a:pPr lvl="1"/>
            <a:r>
              <a:rPr lang="en-US" sz="2200" dirty="0"/>
              <a:t>A system for integrating user interfaces from multiple devices</a:t>
            </a:r>
          </a:p>
          <a:p>
            <a:r>
              <a:rPr lang="en-US" sz="2600" dirty="0"/>
              <a:t>Supple</a:t>
            </a:r>
          </a:p>
          <a:p>
            <a:pPr lvl="1"/>
            <a:r>
              <a:rPr lang="en-US" sz="2200" dirty="0"/>
              <a:t>A system for automatically generating interfaces with a focus on customization/personalization.</a:t>
            </a:r>
          </a:p>
          <a:p>
            <a:r>
              <a:rPr lang="en-US" sz="2600" dirty="0"/>
              <a:t>Personal Universal Controller</a:t>
            </a:r>
          </a:p>
          <a:p>
            <a:pPr lvl="1"/>
            <a:r>
              <a:rPr lang="en-US" sz="2200" dirty="0" smtClean="0"/>
              <a:t>Jeff Nichol’s research</a:t>
            </a:r>
            <a:r>
              <a:rPr lang="en-US" sz="22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XWeb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Work by Dan Olsen and group at </a:t>
            </a:r>
            <a:r>
              <a:rPr lang="en-US" sz="2600" dirty="0" smtClean="0"/>
              <a:t>BYU</a:t>
            </a:r>
          </a:p>
          <a:p>
            <a:r>
              <a:rPr lang="en-US" sz="2600" dirty="0" smtClean="0"/>
              <a:t>E.g. UIST’</a:t>
            </a:r>
            <a:r>
              <a:rPr lang="en-US" sz="2600" dirty="0"/>
              <a:t>2000, pp.191 - 200   </a:t>
            </a:r>
          </a:p>
          <a:p>
            <a:pPr>
              <a:spcBef>
                <a:spcPct val="60000"/>
              </a:spcBef>
            </a:pPr>
            <a:r>
              <a:rPr lang="en-US" sz="2600" dirty="0"/>
              <a:t>Premise:</a:t>
            </a:r>
          </a:p>
          <a:p>
            <a:pPr lvl="1"/>
            <a:r>
              <a:rPr lang="en-US" sz="2200" dirty="0"/>
              <a:t>Apply the web metaphor to services in general</a:t>
            </a:r>
          </a:p>
          <a:p>
            <a:pPr lvl="1"/>
            <a:r>
              <a:rPr lang="en-US" sz="2200" dirty="0"/>
              <a:t>Support higher levels of interactivity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XWeb Protocols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/>
              <a:t>Based upon the architecture of the web</a:t>
            </a:r>
          </a:p>
          <a:p>
            <a:pPr lvl="1"/>
            <a:r>
              <a:rPr lang="en-US" sz="2200"/>
              <a:t>XTP Interaction Protocol</a:t>
            </a:r>
          </a:p>
          <a:p>
            <a:pPr lvl="1"/>
            <a:r>
              <a:rPr lang="en-US" sz="2200"/>
              <a:t>Server-side data has a tree structure</a:t>
            </a:r>
          </a:p>
          <a:p>
            <a:pPr lvl="1"/>
            <a:r>
              <a:rPr lang="en-US" sz="2200"/>
              <a:t>Structured Data in XML</a:t>
            </a:r>
          </a:p>
          <a:p>
            <a:pPr lvl="1"/>
            <a:r>
              <a:rPr lang="en-US" sz="2200"/>
              <a:t>URLs for location of objects</a:t>
            </a:r>
          </a:p>
          <a:p>
            <a:pPr lvl="2"/>
            <a:r>
              <a:rPr lang="en-US" sz="2000"/>
              <a:t>xweb://my.site/games/chess/3/@winner</a:t>
            </a:r>
          </a:p>
          <a:p>
            <a:pPr lvl="2"/>
            <a:r>
              <a:rPr lang="en-US" sz="2000"/>
              <a:t>xweb://automate.home/lights/livingroom/</a:t>
            </a:r>
          </a:p>
          <a:p>
            <a:pPr lvl="2"/>
            <a:r>
              <a:rPr lang="en-US" sz="2000"/>
              <a:t>xweb://automate.home/lights/familyroom/-1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XWeb &amp; XTP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/>
              <a:t>CHANGE message (similar to GET in HTTP)</a:t>
            </a:r>
          </a:p>
          <a:p>
            <a:pPr lvl="1"/>
            <a:r>
              <a:rPr lang="en-US" sz="2200"/>
              <a:t>Sequence of editing operations to apply to a sub-tree</a:t>
            </a:r>
          </a:p>
          <a:p>
            <a:pPr lvl="2"/>
            <a:r>
              <a:rPr lang="en-US" sz="2000"/>
              <a:t>Set an attribute’s value</a:t>
            </a:r>
          </a:p>
          <a:p>
            <a:pPr lvl="2"/>
            <a:r>
              <a:rPr lang="en-US" sz="2000"/>
              <a:t>Delete an attribute</a:t>
            </a:r>
          </a:p>
          <a:p>
            <a:pPr lvl="2"/>
            <a:r>
              <a:rPr lang="en-US" sz="2000"/>
              <a:t>Change some child object to a new value</a:t>
            </a:r>
          </a:p>
          <a:p>
            <a:pPr lvl="2"/>
            <a:r>
              <a:rPr lang="en-US" sz="2000"/>
              <a:t>Insert a new child object</a:t>
            </a:r>
          </a:p>
          <a:p>
            <a:pPr lvl="2"/>
            <a:r>
              <a:rPr lang="en-US" sz="2000"/>
              <a:t>Move a subtree to a new location</a:t>
            </a:r>
          </a:p>
          <a:p>
            <a:pPr lvl="2"/>
            <a:r>
              <a:rPr lang="en-US" sz="2000"/>
              <a:t>Copy a subtree to a new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Platform Independent Interfaces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/>
              <a:t>Two models are specified</a:t>
            </a:r>
          </a:p>
          <a:p>
            <a:pPr lvl="1"/>
            <a:r>
              <a:rPr lang="en-US" sz="2000"/>
              <a:t>DataView – The attributes of the service</a:t>
            </a:r>
          </a:p>
          <a:p>
            <a:pPr lvl="1"/>
            <a:r>
              <a:rPr lang="en-US" sz="2000"/>
              <a:t>XView – A mapping of the attributes into high-level “interactors”</a:t>
            </a:r>
          </a:p>
          <a:p>
            <a:pPr lvl="2"/>
            <a:r>
              <a:rPr lang="en-US" sz="1800"/>
              <a:t>Atomic</a:t>
            </a:r>
          </a:p>
          <a:p>
            <a:pPr lvl="3"/>
            <a:r>
              <a:rPr lang="en-US" sz="1600"/>
              <a:t>Numeric</a:t>
            </a:r>
          </a:p>
          <a:p>
            <a:pPr lvl="3"/>
            <a:r>
              <a:rPr lang="en-US" sz="1600"/>
              <a:t>Time</a:t>
            </a:r>
          </a:p>
          <a:p>
            <a:pPr lvl="3"/>
            <a:r>
              <a:rPr lang="en-US" sz="1600"/>
              <a:t>Date</a:t>
            </a:r>
          </a:p>
          <a:p>
            <a:pPr lvl="3"/>
            <a:r>
              <a:rPr lang="en-US" sz="1600"/>
              <a:t>Enumeration</a:t>
            </a:r>
          </a:p>
          <a:p>
            <a:pPr lvl="3"/>
            <a:r>
              <a:rPr lang="en-US" sz="1600"/>
              <a:t>Text</a:t>
            </a:r>
          </a:p>
          <a:p>
            <a:pPr lvl="3"/>
            <a:r>
              <a:rPr lang="en-US" sz="1600"/>
              <a:t>Links</a:t>
            </a:r>
          </a:p>
          <a:p>
            <a:pPr lvl="2"/>
            <a:r>
              <a:rPr lang="en-US" sz="1800"/>
              <a:t>Aggregation</a:t>
            </a:r>
          </a:p>
          <a:p>
            <a:pPr lvl="3"/>
            <a:r>
              <a:rPr lang="en-US" sz="1600"/>
              <a:t>Group</a:t>
            </a:r>
          </a:p>
          <a:p>
            <a:pPr lvl="3"/>
            <a:r>
              <a:rPr lang="en-US" sz="1600"/>
              <a:t>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XWeb Example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/>
              <a:t>DataView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63588" y="2514600"/>
          <a:ext cx="7693025" cy="3103563"/>
        </p:xfrm>
        <a:graphic>
          <a:graphicData uri="http://schemas.openxmlformats.org/presentationml/2006/ole">
            <p:oleObj spid="_x0000_s36868" name="Bitmap Image" r:id="rId3" imgW="6800000" imgH="274285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continued…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Multiple models were integrated</a:t>
            </a:r>
          </a:p>
          <a:p>
            <a:pPr lvl="1"/>
            <a:r>
              <a:rPr lang="en-US"/>
              <a:t>Relational models were developed to explicitly link other kinds of models</a:t>
            </a:r>
          </a:p>
          <a:p>
            <a:r>
              <a:rPr lang="en-US"/>
              <a:t>Data models became more detailed</a:t>
            </a:r>
          </a:p>
          <a:p>
            <a:r>
              <a:rPr lang="en-US"/>
              <a:t>Task models became very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74787"/>
          </a:xfrm>
        </p:spPr>
        <p:txBody>
          <a:bodyPr/>
          <a:lstStyle/>
          <a:p>
            <a:r>
              <a:rPr lang="en-US" sz="3800" dirty="0" err="1" smtClean="0"/>
              <a:t>Xweb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Example</a:t>
            </a:r>
            <a:endParaRPr lang="en-US" sz="38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038600" cy="3997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err="1"/>
              <a:t>XView</a:t>
            </a:r>
            <a:endParaRPr lang="en-US" sz="2200" dirty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76600" y="762000"/>
          <a:ext cx="5581650" cy="5791200"/>
        </p:xfrm>
        <a:graphic>
          <a:graphicData uri="http://schemas.openxmlformats.org/presentationml/2006/ole">
            <p:oleObj spid="_x0000_s41988" name="Bitmap Image" r:id="rId3" imgW="4828571" imgH="500952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XWeb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/>
              <a:t>Interface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456238" y="304800"/>
          <a:ext cx="3535362" cy="5824538"/>
        </p:xfrm>
        <a:graphic>
          <a:graphicData uri="http://schemas.openxmlformats.org/presentationml/2006/ole">
            <p:oleObj spid="_x0000_s45060" name="Bitmap Image" r:id="rId3" imgW="3296110" imgH="5428571" progId="PBrush">
              <p:embed/>
            </p:oleObj>
          </a:graphicData>
        </a:graphic>
      </p:graphicFrame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352583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Other XWeb Details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200"/>
              <a:t>Has simple approach for adjusting to different screen sizes</a:t>
            </a:r>
          </a:p>
          <a:p>
            <a:pPr lvl="1"/>
            <a:r>
              <a:rPr lang="en-US" sz="2000"/>
              <a:t>Shrink portions of the interface</a:t>
            </a:r>
          </a:p>
          <a:p>
            <a:pPr lvl="1"/>
            <a:r>
              <a:rPr lang="en-US" sz="2000"/>
              <a:t>Add additional columns of widgets</a:t>
            </a:r>
          </a:p>
          <a:p>
            <a:r>
              <a:rPr lang="en-US" sz="2200"/>
              <a:t>Also capable of generating speech interfaces</a:t>
            </a:r>
          </a:p>
          <a:p>
            <a:pPr lvl="1"/>
            <a:r>
              <a:rPr lang="en-US" sz="2000"/>
              <a:t>Based on a tree traversal approach like Universal Speech Interfaces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876800" y="3505200"/>
          <a:ext cx="3505200" cy="2522538"/>
        </p:xfrm>
        <a:graphic>
          <a:graphicData uri="http://schemas.openxmlformats.org/presentationml/2006/ole">
            <p:oleObj spid="_x0000_s38916" name="Bitmap Image" r:id="rId3" imgW="4009524" imgH="2886478" progId="PBrush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724400" y="1447800"/>
          <a:ext cx="4038600" cy="1947863"/>
        </p:xfrm>
        <a:graphic>
          <a:graphicData uri="http://schemas.openxmlformats.org/presentationml/2006/ole">
            <p:oleObj spid="_x0000_s38918" name="Bitmap Image" r:id="rId4" imgW="4323810" imgH="20857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ICrafter</a:t>
            </a:r>
            <a:endParaRPr lang="en-US" sz="3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Part of the Interactive Workspaces research project at </a:t>
            </a:r>
            <a:r>
              <a:rPr lang="en-US" sz="2600" dirty="0" smtClean="0"/>
              <a:t>Stanford</a:t>
            </a:r>
          </a:p>
          <a:p>
            <a:r>
              <a:rPr lang="en-US" sz="2600" dirty="0" err="1"/>
              <a:t>Ponnekanti</a:t>
            </a:r>
            <a:r>
              <a:rPr lang="en-US" sz="2600" dirty="0"/>
              <a:t>, et. al. Ubicomp’2001</a:t>
            </a:r>
          </a:p>
          <a:p>
            <a:r>
              <a:rPr lang="en-US" sz="2600" dirty="0"/>
              <a:t>Main objective:</a:t>
            </a:r>
          </a:p>
          <a:p>
            <a:pPr lvl="1"/>
            <a:r>
              <a:rPr lang="en-US" sz="2200" dirty="0"/>
              <a:t>“to allow users of interactive workspaces to flexibly interact with services”</a:t>
            </a:r>
          </a:p>
          <a:p>
            <a:r>
              <a:rPr lang="en-US" sz="2600" dirty="0"/>
              <a:t>Contribution</a:t>
            </a:r>
          </a:p>
          <a:p>
            <a:pPr lvl="1"/>
            <a:r>
              <a:rPr lang="en-US" sz="2200" dirty="0"/>
              <a:t>An intelligent infrastructure to find services, aggregate them into a single interface, and generate an interface for the aggregate service.</a:t>
            </a:r>
          </a:p>
          <a:p>
            <a:pPr lvl="1"/>
            <a:r>
              <a:rPr lang="en-US" sz="2200" dirty="0"/>
              <a:t>In practice, much of the interface generation is done by hand though automatic generation is supported.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ICrafter Architecture</a:t>
            </a: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>
            <p:ph idx="1"/>
          </p:nvPr>
        </p:nvGraphicFramePr>
        <p:xfrm>
          <a:off x="-39727" y="1295400"/>
          <a:ext cx="8726527" cy="4572000"/>
        </p:xfrm>
        <a:graphic>
          <a:graphicData uri="http://schemas.openxmlformats.org/presentationml/2006/ole">
            <p:oleObj spid="_x0000_s64516" name="Bitmap Image" r:id="rId3" imgW="8380952" imgH="439047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aggregation accomplished?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High-level service interfaces (programmatic)</a:t>
            </a:r>
          </a:p>
          <a:p>
            <a:pPr lvl="1"/>
            <a:r>
              <a:rPr lang="en-US"/>
              <a:t>Data Producer</a:t>
            </a:r>
          </a:p>
          <a:p>
            <a:pPr lvl="1"/>
            <a:r>
              <a:rPr lang="en-US"/>
              <a:t>Data Consumer</a:t>
            </a:r>
          </a:p>
          <a:p>
            <a:r>
              <a:rPr lang="en-US"/>
              <a:t>The Interface Manager has pattern generators</a:t>
            </a:r>
          </a:p>
          <a:p>
            <a:pPr lvl="1"/>
            <a:r>
              <a:rPr lang="en-US"/>
              <a:t>Recognize patterns in the services used</a:t>
            </a:r>
          </a:p>
          <a:p>
            <a:pPr lvl="1"/>
            <a:r>
              <a:rPr lang="en-US"/>
              <a:t>Generate interfaces for these patterns</a:t>
            </a:r>
          </a:p>
          <a:p>
            <a:pPr lvl="2"/>
            <a:r>
              <a:rPr lang="en-US"/>
              <a:t>This means that unique functionality will not be available in the aggregate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Generation in ICrafter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ph idx="1"/>
          </p:nvPr>
        </p:nvGraphicFramePr>
        <p:xfrm>
          <a:off x="1574800" y="1719263"/>
          <a:ext cx="5994400" cy="4411662"/>
        </p:xfrm>
        <a:graphic>
          <a:graphicData uri="http://schemas.openxmlformats.org/presentationml/2006/ole">
            <p:oleObj spid="_x0000_s67588" name="Bitmap Image" r:id="rId3" imgW="6496957" imgH="478095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Manual Generation in ICrafter</a:t>
            </a:r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ph idx="1"/>
          </p:nvPr>
        </p:nvGraphicFramePr>
        <p:xfrm>
          <a:off x="1528763" y="1719263"/>
          <a:ext cx="6086475" cy="4411662"/>
        </p:xfrm>
        <a:graphic>
          <a:graphicData uri="http://schemas.openxmlformats.org/presentationml/2006/ole">
            <p:oleObj spid="_x0000_s69636" name="Bitmap Image" r:id="rId3" imgW="6400000" imgH="46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Eventual goal is to support automatic personalization of user interfaces</a:t>
            </a:r>
          </a:p>
          <a:p>
            <a:r>
              <a:rPr lang="en-US"/>
              <a:t>Treats generation of interfaces as an optimization problem</a:t>
            </a:r>
          </a:p>
          <a:p>
            <a:r>
              <a:rPr lang="en-US"/>
              <a:t>Can take into account usage patterns in generation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Krzysztof Gajos and Daniel S. Weld, “SUPPLE: Automatically Generating User Interfaces” in </a:t>
            </a:r>
            <a:r>
              <a:rPr lang="en-US" sz="1400" i="1"/>
              <a:t>Proceedings of Intelligent User Interfaces 2004, </a:t>
            </a:r>
            <a:r>
              <a:rPr lang="en-US" sz="1400"/>
              <a:t>Funchal, Portugal.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Users with Traces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Supple uses traces to keep a usage model</a:t>
            </a:r>
          </a:p>
          <a:p>
            <a:pPr lvl="1"/>
            <a:r>
              <a:rPr lang="en-US"/>
              <a:t>Sequences of events:</a:t>
            </a:r>
          </a:p>
          <a:p>
            <a:pPr lvl="2"/>
            <a:r>
              <a:rPr lang="en-US"/>
              <a:t>&lt;interface element, old value, new value&gt;</a:t>
            </a:r>
          </a:p>
          <a:p>
            <a:pPr lvl="1"/>
            <a:endParaRPr lang="en-US"/>
          </a:p>
          <a:p>
            <a:pPr lvl="1"/>
            <a:r>
              <a:rPr lang="en-US"/>
              <a:t>Interfaces are rendered taking the traces into account (though traces are not required)</a:t>
            </a:r>
          </a:p>
          <a:p>
            <a:pPr lvl="1"/>
            <a:r>
              <a:rPr lang="en-US"/>
              <a:t>Trails are segmented at interface close or reset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continued…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Fragmented into two different approaches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Software engineering approach (early 90’s-)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Very detailed models to improve overall design process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Intelligent design assistants instead of automatic generation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Significant use of task models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/>
              <a:t>Ubiquitous computing approach (2000-)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Tons of “invisible” processors that perform tasks for us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UIs for these processors are presented on other devices (mobile phone, PDA, speech, etc.)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Impossible to manually build user interfaces for every combination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with Optimization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30725"/>
          </a:xfrm>
        </p:spPr>
        <p:txBody>
          <a:bodyPr/>
          <a:lstStyle/>
          <a:p>
            <a:r>
              <a:rPr lang="en-US"/>
              <a:t>Uses a branch-and-bound search to explore space of alternatives</a:t>
            </a:r>
          </a:p>
          <a:p>
            <a:pPr lvl="1"/>
            <a:r>
              <a:rPr lang="en-US"/>
              <a:t>Guaranteed to find an optimal solution</a:t>
            </a:r>
          </a:p>
          <a:p>
            <a:pPr lvl="1"/>
            <a:endParaRPr lang="en-US"/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81200"/>
            <a:ext cx="4205288" cy="317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 Equation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67025"/>
            <a:ext cx="8370888" cy="1400175"/>
          </a:xfrm>
          <a:prstGeom prst="rect">
            <a:avLst/>
          </a:prstGeom>
          <a:noFill/>
        </p:spPr>
      </p:pic>
      <p:grpSp>
        <p:nvGrpSpPr>
          <p:cNvPr id="151564" name="Group 12"/>
          <p:cNvGrpSpPr>
            <a:grpSpLocks/>
          </p:cNvGrpSpPr>
          <p:nvPr/>
        </p:nvGrpSpPr>
        <p:grpSpPr bwMode="auto">
          <a:xfrm>
            <a:off x="2209800" y="1600200"/>
            <a:ext cx="3276600" cy="2349500"/>
            <a:chOff x="1392" y="1008"/>
            <a:chExt cx="2064" cy="1480"/>
          </a:xfrm>
        </p:grpSpPr>
        <p:sp>
          <p:nvSpPr>
            <p:cNvPr id="151557" name="Rectangle 5"/>
            <p:cNvSpPr>
              <a:spLocks noChangeArrowheads="1"/>
            </p:cNvSpPr>
            <p:nvPr/>
          </p:nvSpPr>
          <p:spPr bwMode="auto">
            <a:xfrm>
              <a:off x="2050" y="2008"/>
              <a:ext cx="1344" cy="480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8" name="Line 6"/>
            <p:cNvSpPr>
              <a:spLocks noChangeShapeType="1"/>
            </p:cNvSpPr>
            <p:nvPr/>
          </p:nvSpPr>
          <p:spPr bwMode="auto">
            <a:xfrm flipH="1" flipV="1">
              <a:off x="2208" y="1440"/>
              <a:ext cx="288" cy="5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1" name="Text Box 9"/>
            <p:cNvSpPr txBox="1">
              <a:spLocks noChangeArrowheads="1"/>
            </p:cNvSpPr>
            <p:nvPr/>
          </p:nvSpPr>
          <p:spPr bwMode="auto">
            <a:xfrm>
              <a:off x="1392" y="1008"/>
              <a:ext cx="2064" cy="404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Cost of navigation between subsequent controls in a trace</a:t>
              </a:r>
            </a:p>
          </p:txBody>
        </p:sp>
      </p:grpSp>
      <p:grpSp>
        <p:nvGrpSpPr>
          <p:cNvPr id="151563" name="Group 11"/>
          <p:cNvGrpSpPr>
            <a:grpSpLocks/>
          </p:cNvGrpSpPr>
          <p:nvPr/>
        </p:nvGrpSpPr>
        <p:grpSpPr bwMode="auto">
          <a:xfrm>
            <a:off x="5562600" y="1581150"/>
            <a:ext cx="3200400" cy="2305050"/>
            <a:chOff x="3504" y="996"/>
            <a:chExt cx="2016" cy="1452"/>
          </a:xfrm>
        </p:grpSpPr>
        <p:sp>
          <p:nvSpPr>
            <p:cNvPr id="151559" name="Rectangle 7"/>
            <p:cNvSpPr>
              <a:spLocks noChangeArrowheads="1"/>
            </p:cNvSpPr>
            <p:nvPr/>
          </p:nvSpPr>
          <p:spPr bwMode="auto">
            <a:xfrm>
              <a:off x="3504" y="2016"/>
              <a:ext cx="1968" cy="432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0" name="Line 8"/>
            <p:cNvSpPr>
              <a:spLocks noChangeShapeType="1"/>
            </p:cNvSpPr>
            <p:nvPr/>
          </p:nvSpPr>
          <p:spPr bwMode="auto">
            <a:xfrm flipV="1">
              <a:off x="4224" y="1728"/>
              <a:ext cx="48" cy="2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2" name="Text Box 10"/>
            <p:cNvSpPr txBox="1">
              <a:spLocks noChangeArrowheads="1"/>
            </p:cNvSpPr>
            <p:nvPr/>
          </p:nvSpPr>
          <p:spPr bwMode="auto">
            <a:xfrm>
              <a:off x="3744" y="996"/>
              <a:ext cx="1776" cy="750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Device-specific measure of how appropriate a control is for manipulating a variable of a given type</a:t>
              </a:r>
            </a:p>
          </p:txBody>
        </p:sp>
      </p:grpSp>
      <p:grpSp>
        <p:nvGrpSpPr>
          <p:cNvPr id="151571" name="Group 19"/>
          <p:cNvGrpSpPr>
            <a:grpSpLocks/>
          </p:cNvGrpSpPr>
          <p:nvPr/>
        </p:nvGrpSpPr>
        <p:grpSpPr bwMode="auto">
          <a:xfrm>
            <a:off x="2590800" y="2895600"/>
            <a:ext cx="6172200" cy="2271713"/>
            <a:chOff x="1632" y="1824"/>
            <a:chExt cx="3888" cy="1431"/>
          </a:xfrm>
        </p:grpSpPr>
        <p:sp>
          <p:nvSpPr>
            <p:cNvPr id="151565" name="Rectangle 13"/>
            <p:cNvSpPr>
              <a:spLocks noChangeArrowheads="1"/>
            </p:cNvSpPr>
            <p:nvPr/>
          </p:nvSpPr>
          <p:spPr bwMode="auto">
            <a:xfrm>
              <a:off x="1632" y="1824"/>
              <a:ext cx="3888" cy="768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6" name="Line 14"/>
            <p:cNvSpPr>
              <a:spLocks noChangeShapeType="1"/>
            </p:cNvSpPr>
            <p:nvPr/>
          </p:nvSpPr>
          <p:spPr bwMode="auto">
            <a:xfrm>
              <a:off x="3888" y="2592"/>
              <a:ext cx="14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7" name="Text Box 15"/>
            <p:cNvSpPr txBox="1">
              <a:spLocks noChangeArrowheads="1"/>
            </p:cNvSpPr>
            <p:nvPr/>
          </p:nvSpPr>
          <p:spPr bwMode="auto">
            <a:xfrm>
              <a:off x="3360" y="3024"/>
              <a:ext cx="2064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Total cost for one user trace</a:t>
              </a:r>
            </a:p>
          </p:txBody>
        </p:sp>
      </p:grpSp>
      <p:grpSp>
        <p:nvGrpSpPr>
          <p:cNvPr id="151572" name="Group 20"/>
          <p:cNvGrpSpPr>
            <a:grpSpLocks/>
          </p:cNvGrpSpPr>
          <p:nvPr/>
        </p:nvGrpSpPr>
        <p:grpSpPr bwMode="auto">
          <a:xfrm>
            <a:off x="1905000" y="2895600"/>
            <a:ext cx="6858000" cy="2514600"/>
            <a:chOff x="1200" y="1824"/>
            <a:chExt cx="4320" cy="1584"/>
          </a:xfrm>
        </p:grpSpPr>
        <p:sp>
          <p:nvSpPr>
            <p:cNvPr id="151568" name="Rectangle 16"/>
            <p:cNvSpPr>
              <a:spLocks noChangeArrowheads="1"/>
            </p:cNvSpPr>
            <p:nvPr/>
          </p:nvSpPr>
          <p:spPr bwMode="auto">
            <a:xfrm>
              <a:off x="1200" y="1824"/>
              <a:ext cx="4320" cy="81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9" name="Line 17"/>
            <p:cNvSpPr>
              <a:spLocks noChangeShapeType="1"/>
            </p:cNvSpPr>
            <p:nvPr/>
          </p:nvSpPr>
          <p:spPr bwMode="auto">
            <a:xfrm flipH="1">
              <a:off x="2160" y="2640"/>
              <a:ext cx="144" cy="52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70" name="Text Box 18"/>
            <p:cNvSpPr txBox="1">
              <a:spLocks noChangeArrowheads="1"/>
            </p:cNvSpPr>
            <p:nvPr/>
          </p:nvSpPr>
          <p:spPr bwMode="auto">
            <a:xfrm>
              <a:off x="1344" y="3177"/>
              <a:ext cx="1728" cy="23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Total cost of all traces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Screenshots</a:t>
            </a:r>
          </a:p>
        </p:txBody>
      </p:sp>
      <p:pic>
        <p:nvPicPr>
          <p:cNvPr id="153605" name="Picture 5" descr="example of an interface rendered by SUPPLE for a classroom control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1295400"/>
            <a:ext cx="6838950" cy="2419350"/>
          </a:xfrm>
          <a:prstGeom prst="rect">
            <a:avLst/>
          </a:prstGeom>
          <a:noFill/>
        </p:spPr>
      </p:pic>
      <p:pic>
        <p:nvPicPr>
          <p:cNvPr id="153609" name="Picture 9" descr="example of an interface produced by SUPPLE for a classroom control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5" y="4114800"/>
            <a:ext cx="683895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Universal Controller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 Nichol’s PhD work</a:t>
            </a:r>
            <a:endParaRPr lang="en-US" dirty="0"/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Appliance interfaces are too complex and too idiosyncratic.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Separate the interface from the appliance and use a device with a richer interface to control the appliance:</a:t>
            </a:r>
          </a:p>
          <a:p>
            <a:pPr lvl="2"/>
            <a:r>
              <a:rPr lang="en-US" dirty="0"/>
              <a:t>PDA, mobile phone,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3703638" y="3184525"/>
            <a:ext cx="195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000">
                <a:latin typeface="Helvetica" pitchFamily="34" charset="0"/>
              </a:rPr>
              <a:t>Control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3703638" y="3675063"/>
            <a:ext cx="195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000">
                <a:latin typeface="Helvetica" pitchFamily="34" charset="0"/>
              </a:rPr>
              <a:t>Feedback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156676" name="Line 4"/>
          <p:cNvSpPr>
            <a:spLocks noChangeShapeType="1"/>
          </p:cNvSpPr>
          <p:nvPr/>
        </p:nvSpPr>
        <p:spPr bwMode="auto">
          <a:xfrm flipH="1">
            <a:off x="3705225" y="2622550"/>
            <a:ext cx="19542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729038" y="2162175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000">
                <a:latin typeface="Helvetica" pitchFamily="34" charset="0"/>
              </a:rPr>
              <a:t>Specifications</a:t>
            </a:r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 flipH="1">
            <a:off x="3698875" y="3598863"/>
            <a:ext cx="1960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838200" y="2066925"/>
            <a:ext cx="2849563" cy="2260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66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0425" y="3197225"/>
            <a:ext cx="152558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4" name="Picture 12" descr="j02297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8275" y="2147888"/>
            <a:ext cx="1295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5" name="Picture 13" descr="j02297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163" y="3116263"/>
            <a:ext cx="1195387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7" name="Line 15"/>
          <p:cNvSpPr>
            <a:spLocks noChangeShapeType="1"/>
          </p:cNvSpPr>
          <p:nvPr/>
        </p:nvSpPr>
        <p:spPr bwMode="auto">
          <a:xfrm flipH="1">
            <a:off x="3698875" y="4089400"/>
            <a:ext cx="1960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5659438" y="2044700"/>
            <a:ext cx="2513012" cy="2260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156690" name="Picture 18" descr="avengerbla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69163" y="2309813"/>
            <a:ext cx="811212" cy="1639887"/>
          </a:xfrm>
          <a:prstGeom prst="rect">
            <a:avLst/>
          </a:prstGeom>
          <a:noFill/>
        </p:spPr>
      </p:pic>
      <p:pic>
        <p:nvPicPr>
          <p:cNvPr id="156691" name="Picture 19" descr="iPAQ H39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1350" y="2146300"/>
            <a:ext cx="803275" cy="1204913"/>
          </a:xfrm>
          <a:prstGeom prst="rect">
            <a:avLst/>
          </a:prstGeom>
          <a:noFill/>
        </p:spPr>
      </p:pic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838200" y="4327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Appliances</a:t>
            </a: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5676900" y="431165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Mobile Devices</a:t>
            </a:r>
          </a:p>
        </p:txBody>
      </p: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304800" y="1295400"/>
            <a:ext cx="854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100">
                <a:latin typeface="Helvetica" pitchFamily="34" charset="0"/>
              </a:rPr>
              <a:t>Use mobile devices to control all appliances in the environment</a:t>
            </a:r>
          </a:p>
        </p:txBody>
      </p:sp>
      <p:sp>
        <p:nvSpPr>
          <p:cNvPr id="156695" name="Rectangle 23"/>
          <p:cNvSpPr>
            <a:spLocks noChangeArrowheads="1"/>
          </p:cNvSpPr>
          <p:nvPr/>
        </p:nvSpPr>
        <p:spPr bwMode="auto">
          <a:xfrm>
            <a:off x="304800" y="4953000"/>
            <a:ext cx="854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100">
                <a:latin typeface="Helvetica" pitchFamily="34" charset="0"/>
              </a:rPr>
              <a:t>Key Features</a:t>
            </a:r>
          </a:p>
          <a:p>
            <a:pPr marL="342900" indent="-342900" algn="l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100">
                <a:latin typeface="Helvetica" pitchFamily="34" charset="0"/>
              </a:rPr>
              <a:t>	</a:t>
            </a:r>
            <a:r>
              <a:rPr lang="en-US" sz="1900">
                <a:latin typeface="Helvetica" pitchFamily="34" charset="0"/>
              </a:rPr>
              <a:t>Two-way communication, Abstract Descriptions, Multiple Platforms, Automatic Interface Generation</a:t>
            </a:r>
          </a:p>
        </p:txBody>
      </p:sp>
      <p:pic>
        <p:nvPicPr>
          <p:cNvPr id="156696" name="Picture 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10325" y="3324225"/>
            <a:ext cx="806450" cy="942975"/>
          </a:xfrm>
          <a:prstGeom prst="rect">
            <a:avLst/>
          </a:prstGeom>
          <a:noFill/>
        </p:spPr>
      </p:pic>
    </p:spTree>
  </p:cSld>
  <p:clrMapOvr>
    <a:masterClrMapping/>
  </p:clrMapOvr>
  <p:transition advTm="82399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The PUC System Architecture</a:t>
            </a:r>
          </a:p>
        </p:txBody>
      </p:sp>
      <p:sp>
        <p:nvSpPr>
          <p:cNvPr id="181251" name="Line 3"/>
          <p:cNvSpPr>
            <a:spLocks noChangeShapeType="1"/>
          </p:cNvSpPr>
          <p:nvPr/>
        </p:nvSpPr>
        <p:spPr bwMode="auto">
          <a:xfrm>
            <a:off x="8458200" y="2760663"/>
            <a:ext cx="0" cy="2514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52" name="Line 4"/>
          <p:cNvSpPr>
            <a:spLocks noChangeShapeType="1"/>
          </p:cNvSpPr>
          <p:nvPr/>
        </p:nvSpPr>
        <p:spPr bwMode="auto">
          <a:xfrm>
            <a:off x="609600" y="2760663"/>
            <a:ext cx="0" cy="2514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 useBgFill="1"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486400" y="4106863"/>
            <a:ext cx="3429000" cy="76200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400">
                <a:latin typeface="Helvetica" pitchFamily="34" charset="0"/>
              </a:rPr>
              <a:t>PROTOCOL</a:t>
            </a:r>
          </a:p>
          <a:p>
            <a:r>
              <a:rPr lang="en-US" sz="1400">
                <a:latin typeface="Helvetica" pitchFamily="34" charset="0"/>
              </a:rPr>
              <a:t>(two-way communication</a:t>
            </a:r>
          </a:p>
          <a:p>
            <a:r>
              <a:rPr lang="en-US" sz="1400">
                <a:latin typeface="Helvetica" pitchFamily="34" charset="0"/>
              </a:rPr>
              <a:t>of specification &amp; state)</a:t>
            </a:r>
            <a:endParaRPr lang="en-US" sz="1000">
              <a:latin typeface="Helvetica" pitchFamily="34" charset="0"/>
            </a:endParaRPr>
          </a:p>
        </p:txBody>
      </p:sp>
      <p:sp useBgFill="1"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5486400" y="5046663"/>
            <a:ext cx="3429000" cy="76200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400">
                <a:latin typeface="Helvetica" pitchFamily="34" charset="0"/>
              </a:rPr>
              <a:t>COMMUNICATION</a:t>
            </a:r>
          </a:p>
          <a:p>
            <a:r>
              <a:rPr lang="en-US" sz="1400">
                <a:latin typeface="Helvetica" pitchFamily="34" charset="0"/>
              </a:rPr>
              <a:t>(802.11, Bluetooth, Zigbee, etc.)</a:t>
            </a:r>
            <a:endParaRPr lang="en-US" sz="1000">
              <a:latin typeface="Helvetica" pitchFamily="34" charset="0"/>
            </a:endParaRPr>
          </a:p>
        </p:txBody>
      </p:sp>
      <p:sp useBgFill="1"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6096000" y="2227263"/>
            <a:ext cx="2819400" cy="76200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400">
                <a:latin typeface="Helvetica" pitchFamily="34" charset="0"/>
              </a:rPr>
              <a:t>PUC DEVICES</a:t>
            </a:r>
          </a:p>
          <a:p>
            <a:r>
              <a:rPr lang="en-US" sz="1400">
                <a:latin typeface="Helvetica" pitchFamily="34" charset="0"/>
              </a:rPr>
              <a:t>(automatic interface generation)</a:t>
            </a:r>
          </a:p>
        </p:txBody>
      </p:sp>
      <p:sp useBgFill="1"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228600" y="4106863"/>
            <a:ext cx="3429000" cy="76200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400">
                <a:latin typeface="Helvetica" pitchFamily="34" charset="0"/>
              </a:rPr>
              <a:t>PROTOCOL</a:t>
            </a:r>
          </a:p>
          <a:p>
            <a:r>
              <a:rPr lang="en-US" sz="1400">
                <a:latin typeface="Helvetica" pitchFamily="34" charset="0"/>
              </a:rPr>
              <a:t>(two-way communication</a:t>
            </a:r>
          </a:p>
          <a:p>
            <a:r>
              <a:rPr lang="en-US" sz="1400">
                <a:latin typeface="Helvetica" pitchFamily="34" charset="0"/>
              </a:rPr>
              <a:t>of specification &amp; state)</a:t>
            </a:r>
            <a:endParaRPr lang="en-US" sz="1000">
              <a:latin typeface="Helvetica" pitchFamily="34" charset="0"/>
            </a:endParaRPr>
          </a:p>
        </p:txBody>
      </p:sp>
      <p:sp useBgFill="1"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228600" y="5046663"/>
            <a:ext cx="3429000" cy="76200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400">
                <a:latin typeface="Helvetica" pitchFamily="34" charset="0"/>
              </a:rPr>
              <a:t>COMMUNICATION</a:t>
            </a:r>
          </a:p>
          <a:p>
            <a:r>
              <a:rPr lang="en-US" sz="1400">
                <a:latin typeface="Helvetica" pitchFamily="34" charset="0"/>
              </a:rPr>
              <a:t>(802.11, Bluetooth, Zigbee, etc.)</a:t>
            </a:r>
          </a:p>
        </p:txBody>
      </p:sp>
      <p:sp useBgFill="1"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228600" y="2227263"/>
            <a:ext cx="2819400" cy="76200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400">
                <a:latin typeface="Helvetica" pitchFamily="34" charset="0"/>
              </a:rPr>
              <a:t>APPLIANCES</a:t>
            </a:r>
          </a:p>
          <a:p>
            <a:r>
              <a:rPr lang="en-US" sz="1400">
                <a:latin typeface="Helvetica" pitchFamily="34" charset="0"/>
              </a:rPr>
              <a:t>(Stereo, Alarm Clock, etc.)</a:t>
            </a:r>
          </a:p>
        </p:txBody>
      </p:sp>
      <p:sp useBgFill="1"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228600" y="3167063"/>
            <a:ext cx="3429000" cy="76200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400">
                <a:latin typeface="Helvetica" pitchFamily="34" charset="0"/>
              </a:rPr>
              <a:t>ADAPTOR</a:t>
            </a:r>
          </a:p>
          <a:p>
            <a:r>
              <a:rPr lang="en-US" sz="1400">
                <a:latin typeface="Helvetica" pitchFamily="34" charset="0"/>
              </a:rPr>
              <a:t>(publishes description + </a:t>
            </a:r>
          </a:p>
          <a:p>
            <a:r>
              <a:rPr lang="en-US" sz="1400">
                <a:latin typeface="Helvetica" pitchFamily="34" charset="0"/>
              </a:rPr>
              <a:t>appliance state + controls appliance)</a:t>
            </a:r>
          </a:p>
        </p:txBody>
      </p:sp>
      <p:sp>
        <p:nvSpPr>
          <p:cNvPr id="181260" name="Line 12"/>
          <p:cNvSpPr>
            <a:spLocks noChangeShapeType="1"/>
          </p:cNvSpPr>
          <p:nvPr/>
        </p:nvSpPr>
        <p:spPr bwMode="auto">
          <a:xfrm>
            <a:off x="3933825" y="5275263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61" name="Line 13"/>
          <p:cNvSpPr>
            <a:spLocks noChangeShapeType="1"/>
          </p:cNvSpPr>
          <p:nvPr/>
        </p:nvSpPr>
        <p:spPr bwMode="auto">
          <a:xfrm>
            <a:off x="3838575" y="5580063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3733800" y="5716588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Helvetica" pitchFamily="34" charset="0"/>
              </a:rPr>
              <a:t>control</a:t>
            </a:r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3581400" y="4589463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Helvetica" pitchFamily="34" charset="0"/>
              </a:rPr>
              <a:t>device specification &amp; state feedback</a:t>
            </a:r>
          </a:p>
        </p:txBody>
      </p:sp>
      <p:pic>
        <p:nvPicPr>
          <p:cNvPr id="181264" name="Picture 16" descr="avenger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1160463"/>
            <a:ext cx="45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65" name="Picture 17" descr="iPAQ H39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2575" y="1389063"/>
            <a:ext cx="479425" cy="771525"/>
          </a:xfrm>
          <a:prstGeom prst="rect">
            <a:avLst/>
          </a:prstGeom>
          <a:noFill/>
        </p:spPr>
      </p:pic>
      <p:pic>
        <p:nvPicPr>
          <p:cNvPr id="181266" name="Picture 18" descr="vcr"/>
          <p:cNvPicPr>
            <a:picLocks noChangeAspect="1" noChangeArrowheads="1"/>
          </p:cNvPicPr>
          <p:nvPr/>
        </p:nvPicPr>
        <p:blipFill>
          <a:blip r:embed="rId4"/>
          <a:srcRect t="31250" b="31250"/>
          <a:stretch>
            <a:fillRect/>
          </a:stretch>
        </p:blipFill>
        <p:spPr bwMode="auto">
          <a:xfrm>
            <a:off x="1066800" y="1693863"/>
            <a:ext cx="1219200" cy="457200"/>
          </a:xfrm>
          <a:prstGeom prst="rect">
            <a:avLst/>
          </a:prstGeom>
          <a:noFill/>
        </p:spPr>
      </p:pic>
      <p:pic>
        <p:nvPicPr>
          <p:cNvPr id="181267" name="Picture 19" descr="alarm-clo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465263"/>
            <a:ext cx="603250" cy="657225"/>
          </a:xfrm>
          <a:prstGeom prst="rect">
            <a:avLst/>
          </a:prstGeom>
          <a:noFill/>
        </p:spPr>
      </p:pic>
      <p:pic>
        <p:nvPicPr>
          <p:cNvPr id="181268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61225" y="1389063"/>
            <a:ext cx="635000" cy="742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Generation of UIs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323975"/>
            <a:ext cx="8664575" cy="5391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Benefits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All interfaces consistent for a user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conventions of the handheld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Even from multiple manufacturers</a:t>
            </a:r>
          </a:p>
          <a:p>
            <a:pPr lvl="3">
              <a:lnSpc>
                <a:spcPct val="90000"/>
              </a:lnSpc>
            </a:pPr>
            <a:r>
              <a:rPr lang="en-US" sz="2400" dirty="0"/>
              <a:t>Addresses hotel alarm clock problem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Can take into account user preferences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Multiple modalities (GUI + Speech UI)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A Hard Problem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Previous automatic systems have </a:t>
            </a:r>
            <a:r>
              <a:rPr lang="en-US" sz="3200" dirty="0">
                <a:solidFill>
                  <a:srgbClr val="C00000"/>
                </a:solidFill>
              </a:rPr>
              <a:t>not</a:t>
            </a:r>
            <a:r>
              <a:rPr lang="en-US" sz="3200" dirty="0"/>
              <a:t> generated </a:t>
            </a:r>
            <a:r>
              <a:rPr lang="en-US" sz="3200" dirty="0">
                <a:solidFill>
                  <a:srgbClr val="C00000"/>
                </a:solidFill>
              </a:rPr>
              <a:t>high quality</a:t>
            </a:r>
            <a:r>
              <a:rPr lang="en-US" sz="3200" dirty="0"/>
              <a:t> interfaces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3162"/>
          </a:xfrm>
        </p:spPr>
        <p:txBody>
          <a:bodyPr/>
          <a:lstStyle/>
          <a:p>
            <a:r>
              <a:rPr lang="en-US" sz="4000" dirty="0" smtClean="0"/>
              <a:t>PUC </a:t>
            </a:r>
            <a:r>
              <a:rPr lang="en-US" sz="4000" dirty="0"/>
              <a:t>Specification Language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466850"/>
            <a:ext cx="5241925" cy="4614863"/>
          </a:xfrm>
        </p:spPr>
        <p:txBody>
          <a:bodyPr/>
          <a:lstStyle/>
          <a:p>
            <a:r>
              <a:rPr lang="en-US"/>
              <a:t>XML</a:t>
            </a:r>
          </a:p>
          <a:p>
            <a:r>
              <a:rPr lang="en-US"/>
              <a:t>Full documentation for the specification language and protocol:</a:t>
            </a:r>
          </a:p>
          <a:p>
            <a:pPr lvl="1">
              <a:buFont typeface="Monotype Sorts" pitchFamily="2" charset="2"/>
              <a:buNone/>
            </a:pPr>
            <a:r>
              <a:rPr lang="en-US" sz="2000"/>
              <a:t>	http://www.pebbles.hcii.cmu.edu/puc/</a:t>
            </a:r>
          </a:p>
          <a:p>
            <a:pPr lvl="1"/>
            <a:r>
              <a:rPr lang="en-US"/>
              <a:t>Contains sample specification for a stereo</a:t>
            </a:r>
          </a:p>
        </p:txBody>
      </p:sp>
      <p:pic>
        <p:nvPicPr>
          <p:cNvPr id="5099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2313" y="1676400"/>
            <a:ext cx="3060700" cy="4538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PUC Language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" y="1323975"/>
            <a:ext cx="8748713" cy="5534025"/>
          </a:xfrm>
        </p:spPr>
        <p:txBody>
          <a:bodyPr/>
          <a:lstStyle/>
          <a:p>
            <a:r>
              <a:rPr lang="en-US"/>
              <a:t>State variables &amp; commands</a:t>
            </a:r>
          </a:p>
          <a:p>
            <a:pPr lvl="1"/>
            <a:r>
              <a:rPr lang="en-US"/>
              <a:t>Each can have multiple labels</a:t>
            </a:r>
          </a:p>
          <a:p>
            <a:pPr lvl="2"/>
            <a:r>
              <a:rPr lang="en-US"/>
              <a:t>Useful when not enough room</a:t>
            </a:r>
          </a:p>
          <a:p>
            <a:pPr lvl="1"/>
            <a:r>
              <a:rPr lang="en-US"/>
              <a:t>Typed variables</a:t>
            </a:r>
          </a:p>
          <a:p>
            <a:pPr lvl="2"/>
            <a:r>
              <a:rPr lang="en-US"/>
              <a:t>Base types: Boolean, string,</a:t>
            </a:r>
            <a:br>
              <a:rPr lang="en-US"/>
            </a:br>
            <a:r>
              <a:rPr lang="en-US"/>
              <a:t>enumerated, integers,</a:t>
            </a:r>
            <a:br>
              <a:rPr lang="en-US"/>
            </a:br>
            <a:r>
              <a:rPr lang="en-US"/>
              <a:t>fixed-point, floating-point, etc.</a:t>
            </a:r>
          </a:p>
          <a:p>
            <a:pPr lvl="1"/>
            <a:r>
              <a:rPr lang="en-US"/>
              <a:t>Optional labels for values</a:t>
            </a:r>
          </a:p>
          <a:p>
            <a:r>
              <a:rPr lang="en-US"/>
              <a:t>Hierarchical Structure</a:t>
            </a:r>
          </a:p>
          <a:p>
            <a:pPr lvl="1"/>
            <a:r>
              <a:rPr lang="en-US"/>
              <a:t>Groups</a:t>
            </a:r>
          </a:p>
        </p:txBody>
      </p:sp>
      <p:graphicFrame>
        <p:nvGraphicFramePr>
          <p:cNvPr id="512007" name="Object 7"/>
          <p:cNvGraphicFramePr>
            <a:graphicFrameLocks noChangeAspect="1"/>
          </p:cNvGraphicFramePr>
          <p:nvPr/>
        </p:nvGraphicFramePr>
        <p:xfrm>
          <a:off x="5802313" y="1323975"/>
          <a:ext cx="3341687" cy="5038725"/>
        </p:xfrm>
        <a:graphic>
          <a:graphicData uri="http://schemas.openxmlformats.org/presentationml/2006/ole">
            <p:oleObj spid="_x0000_s206850" name="Photo Editor Photo" r:id="rId4" imgW="2495238" imgH="3761905" progId="">
              <p:embed/>
            </p:oleObj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Dependency Information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292225"/>
            <a:ext cx="8664575" cy="5311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Crucial for high-quality interfaces</a:t>
            </a:r>
          </a:p>
          <a:p>
            <a:pPr>
              <a:lnSpc>
                <a:spcPct val="90000"/>
              </a:lnSpc>
            </a:pPr>
            <a:r>
              <a:rPr lang="en-US" dirty="0"/>
              <a:t>Expressed as &lt;active-if&gt; clauses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Operations: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Equals, Less-Than,</a:t>
            </a:r>
            <a:br>
              <a:rPr lang="en-US" dirty="0"/>
            </a:br>
            <a:r>
              <a:rPr lang="en-US" dirty="0"/>
              <a:t>Greater-Than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Combined Logically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AND, OR</a:t>
            </a:r>
          </a:p>
          <a:p>
            <a:pPr>
              <a:lnSpc>
                <a:spcPct val="90000"/>
              </a:lnSpc>
            </a:pPr>
            <a:r>
              <a:rPr lang="en-US" dirty="0"/>
              <a:t>Used for: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Dynamic graying 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Layout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Widget selection</a:t>
            </a:r>
          </a:p>
        </p:txBody>
      </p:sp>
      <p:graphicFrame>
        <p:nvGraphicFramePr>
          <p:cNvPr id="522244" name="Object 4"/>
          <p:cNvGraphicFramePr>
            <a:graphicFrameLocks noChangeAspect="1"/>
          </p:cNvGraphicFramePr>
          <p:nvPr/>
        </p:nvGraphicFramePr>
        <p:xfrm>
          <a:off x="4389438" y="2457450"/>
          <a:ext cx="4754562" cy="4400550"/>
        </p:xfrm>
        <a:graphic>
          <a:graphicData uri="http://schemas.openxmlformats.org/presentationml/2006/ole">
            <p:oleObj spid="_x0000_s207874" name="Photo Editor Photo" r:id="rId4" imgW="3323810" imgH="3076190" progId="">
              <p:embed/>
            </p:oleObj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What are task models, anyway?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Key part of many current HCI approaches</a:t>
            </a:r>
          </a:p>
          <a:p>
            <a:r>
              <a:rPr lang="en-US" sz="2600" dirty="0" smtClean="0"/>
              <a:t>Description </a:t>
            </a:r>
            <a:r>
              <a:rPr lang="en-US" sz="2600" dirty="0"/>
              <a:t>of the process a user takes to reach a goal in a specific domain</a:t>
            </a:r>
          </a:p>
          <a:p>
            <a:r>
              <a:rPr lang="en-US" sz="2600" dirty="0"/>
              <a:t>Typically have hierarchical structure</a:t>
            </a:r>
          </a:p>
          <a:p>
            <a:pPr lvl="1"/>
            <a:r>
              <a:rPr lang="en-US" sz="2200" dirty="0"/>
              <a:t>Introduced by GOMS</a:t>
            </a:r>
          </a:p>
          <a:p>
            <a:pPr lvl="1"/>
            <a:endParaRPr lang="en-US" sz="2200" dirty="0"/>
          </a:p>
          <a:p>
            <a:r>
              <a:rPr lang="en-US" sz="2600" dirty="0"/>
              <a:t>Number of different task modeling languages</a:t>
            </a:r>
          </a:p>
          <a:p>
            <a:pPr lvl="1"/>
            <a:r>
              <a:rPr lang="en-US" sz="2200" dirty="0"/>
              <a:t>GOMS</a:t>
            </a:r>
          </a:p>
          <a:p>
            <a:pPr lvl="1"/>
            <a:r>
              <a:rPr lang="en-US" sz="2200" dirty="0"/>
              <a:t>UAN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/>
              <a:t>ConcurTaskTrees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466850"/>
            <a:ext cx="8664575" cy="4960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Have working specifications for:</a:t>
            </a:r>
          </a:p>
          <a:p>
            <a:pPr lvl="1">
              <a:lnSpc>
                <a:spcPct val="90000"/>
              </a:lnSpc>
            </a:pPr>
            <a:r>
              <a:rPr lang="en-US"/>
              <a:t>Audiophase stereo</a:t>
            </a:r>
          </a:p>
          <a:p>
            <a:pPr lvl="1">
              <a:lnSpc>
                <a:spcPct val="90000"/>
              </a:lnSpc>
            </a:pPr>
            <a:r>
              <a:rPr lang="en-US"/>
              <a:t>X-10 lights control</a:t>
            </a:r>
          </a:p>
          <a:p>
            <a:pPr lvl="1">
              <a:lnSpc>
                <a:spcPct val="90000"/>
              </a:lnSpc>
            </a:pPr>
            <a:r>
              <a:rPr lang="en-US"/>
              <a:t>Sony CamCorder</a:t>
            </a:r>
          </a:p>
          <a:p>
            <a:pPr lvl="1">
              <a:lnSpc>
                <a:spcPct val="90000"/>
              </a:lnSpc>
            </a:pPr>
            <a:r>
              <a:rPr lang="en-US"/>
              <a:t>Windows Media Player</a:t>
            </a:r>
          </a:p>
          <a:p>
            <a:pPr lvl="1">
              <a:lnSpc>
                <a:spcPct val="90000"/>
              </a:lnSpc>
            </a:pPr>
            <a:r>
              <a:rPr lang="en-US"/>
              <a:t>Audio ReQuest hardware MP3 player</a:t>
            </a:r>
          </a:p>
          <a:p>
            <a:pPr lvl="1">
              <a:lnSpc>
                <a:spcPct val="90000"/>
              </a:lnSpc>
            </a:pPr>
            <a:r>
              <a:rPr lang="en-US"/>
              <a:t>WinAmp Media Player</a:t>
            </a:r>
          </a:p>
          <a:p>
            <a:pPr lvl="1">
              <a:lnSpc>
                <a:spcPct val="90000"/>
              </a:lnSpc>
            </a:pPr>
            <a:r>
              <a:rPr lang="en-US"/>
              <a:t>Elevator</a:t>
            </a:r>
          </a:p>
          <a:p>
            <a:pPr lvl="1">
              <a:lnSpc>
                <a:spcPct val="90000"/>
              </a:lnSpc>
            </a:pPr>
            <a:r>
              <a:rPr lang="en-US"/>
              <a:t>Parts of GMC Yukon Denali SUV</a:t>
            </a:r>
          </a:p>
          <a:p>
            <a:pPr lvl="1">
              <a:lnSpc>
                <a:spcPct val="90000"/>
              </a:lnSpc>
            </a:pPr>
            <a:r>
              <a:rPr lang="en-US"/>
              <a:t>Etc.</a:t>
            </a:r>
          </a:p>
        </p:txBody>
      </p:sp>
      <p:graphicFrame>
        <p:nvGraphicFramePr>
          <p:cNvPr id="526340" name="Object 4"/>
          <p:cNvGraphicFramePr>
            <a:graphicFrameLocks noChangeAspect="1"/>
          </p:cNvGraphicFramePr>
          <p:nvPr/>
        </p:nvGraphicFramePr>
        <p:xfrm>
          <a:off x="7194550" y="1525588"/>
          <a:ext cx="1619250" cy="1208087"/>
        </p:xfrm>
        <a:graphic>
          <a:graphicData uri="http://schemas.openxmlformats.org/presentationml/2006/ole">
            <p:oleObj spid="_x0000_s208898" name="Image" r:id="rId4" imgW="6349206" imgH="4736508" progId="">
              <p:embed/>
            </p:oleObj>
          </a:graphicData>
        </a:graphic>
      </p:graphicFrame>
      <p:graphicFrame>
        <p:nvGraphicFramePr>
          <p:cNvPr id="526342" name="Object 6"/>
          <p:cNvGraphicFramePr>
            <a:graphicFrameLocks noChangeAspect="1"/>
          </p:cNvGraphicFramePr>
          <p:nvPr/>
        </p:nvGraphicFramePr>
        <p:xfrm>
          <a:off x="7159625" y="3938588"/>
          <a:ext cx="889000" cy="1274762"/>
        </p:xfrm>
        <a:graphic>
          <a:graphicData uri="http://schemas.openxmlformats.org/presentationml/2006/ole">
            <p:oleObj spid="_x0000_s208899" name="Bitmap Image" r:id="rId5" imgW="1476190" imgH="2247619" progId="PBrush">
              <p:embed/>
            </p:oleObj>
          </a:graphicData>
        </a:graphic>
      </p:graphicFrame>
      <p:pic>
        <p:nvPicPr>
          <p:cNvPr id="526343" name="Picture 7" descr="light%20bulb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8638" y="4297363"/>
            <a:ext cx="774700" cy="796925"/>
          </a:xfrm>
          <a:prstGeom prst="rect">
            <a:avLst/>
          </a:prstGeom>
          <a:noFill/>
        </p:spPr>
      </p:pic>
      <p:graphicFrame>
        <p:nvGraphicFramePr>
          <p:cNvPr id="526345" name="Object 9"/>
          <p:cNvGraphicFramePr>
            <a:graphicFrameLocks noChangeAspect="1"/>
          </p:cNvGraphicFramePr>
          <p:nvPr/>
        </p:nvGraphicFramePr>
        <p:xfrm>
          <a:off x="6642100" y="5356225"/>
          <a:ext cx="2093913" cy="1360488"/>
        </p:xfrm>
        <a:graphic>
          <a:graphicData uri="http://schemas.openxmlformats.org/presentationml/2006/ole">
            <p:oleObj spid="_x0000_s208900" name="Image" r:id="rId8" imgW="1828339" imgH="1188421" progId="">
              <p:embed/>
            </p:oleObj>
          </a:graphicData>
        </a:graphic>
      </p:graphicFrame>
      <p:pic>
        <p:nvPicPr>
          <p:cNvPr id="526346" name="Picture 10" descr="stere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37050" y="2200275"/>
            <a:ext cx="2678113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6344" name="Picture 8"/>
          <p:cNvPicPr>
            <a:picLocks noChangeAspect="1" noChangeArrowheads="1"/>
          </p:cNvPicPr>
          <p:nvPr/>
        </p:nvPicPr>
        <p:blipFill>
          <a:blip r:embed="rId10"/>
          <a:srcRect b="29311"/>
          <a:stretch>
            <a:fillRect/>
          </a:stretch>
        </p:blipFill>
        <p:spPr bwMode="auto">
          <a:xfrm>
            <a:off x="6908800" y="2919413"/>
            <a:ext cx="2030413" cy="911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Controller Generators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en-US"/>
              <a:t>iPaq PocketPC</a:t>
            </a:r>
          </a:p>
          <a:p>
            <a:pPr>
              <a:spcBef>
                <a:spcPct val="60000"/>
              </a:spcBef>
            </a:pPr>
            <a:r>
              <a:rPr lang="en-US"/>
              <a:t>SmartPhone</a:t>
            </a:r>
          </a:p>
          <a:p>
            <a:pPr lvl="1"/>
            <a:r>
              <a:rPr lang="en-US"/>
              <a:t>No touchscreen</a:t>
            </a:r>
          </a:p>
          <a:p>
            <a:pPr>
              <a:spcBef>
                <a:spcPct val="60000"/>
              </a:spcBef>
            </a:pPr>
            <a:r>
              <a:rPr lang="en-US"/>
              <a:t>Desktop (TabletPC)</a:t>
            </a:r>
          </a:p>
          <a:p>
            <a:pPr>
              <a:spcBef>
                <a:spcPct val="60000"/>
              </a:spcBef>
            </a:pPr>
            <a:r>
              <a:rPr lang="en-US"/>
              <a:t>Speech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45088" y="1649413"/>
            <a:ext cx="3502025" cy="4294187"/>
            <a:chOff x="270" y="1349"/>
            <a:chExt cx="2206" cy="2705"/>
          </a:xfrm>
        </p:grpSpPr>
        <p:pic>
          <p:nvPicPr>
            <p:cNvPr id="648197" name="Picture 5" descr="avengerbla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5" y="1349"/>
              <a:ext cx="766" cy="1660"/>
            </a:xfrm>
            <a:prstGeom prst="rect">
              <a:avLst/>
            </a:prstGeom>
            <a:noFill/>
          </p:spPr>
        </p:pic>
        <p:pic>
          <p:nvPicPr>
            <p:cNvPr id="648198" name="Picture 6" descr="iPAQ H39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" y="1513"/>
              <a:ext cx="811" cy="1305"/>
            </a:xfrm>
            <a:prstGeom prst="rect">
              <a:avLst/>
            </a:prstGeom>
            <a:noFill/>
          </p:spPr>
        </p:pic>
        <p:pic>
          <p:nvPicPr>
            <p:cNvPr id="648199" name="Picture 7" descr="Click to see larger FreeSpeak photo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 r="1064" b="6477"/>
            <a:stretch>
              <a:fillRect/>
            </a:stretch>
          </p:blipFill>
          <p:spPr bwMode="auto">
            <a:xfrm>
              <a:off x="270" y="2987"/>
              <a:ext cx="1039" cy="1022"/>
            </a:xfrm>
            <a:prstGeom prst="rect">
              <a:avLst/>
            </a:prstGeom>
            <a:noFill/>
          </p:spPr>
        </p:pic>
        <p:pic>
          <p:nvPicPr>
            <p:cNvPr id="648200" name="Picture 8" descr="images0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68" y="3046"/>
              <a:ext cx="1008" cy="10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Speech Interfaces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238250"/>
            <a:ext cx="8664575" cy="5391150"/>
          </a:xfrm>
        </p:spPr>
        <p:txBody>
          <a:bodyPr/>
          <a:lstStyle/>
          <a:p>
            <a:r>
              <a:rPr lang="en-US" sz="2800"/>
              <a:t>“Universal Speech Interface” (USI) project</a:t>
            </a:r>
          </a:p>
          <a:p>
            <a:pPr lvl="1"/>
            <a:r>
              <a:rPr lang="en-US" sz="2400"/>
              <a:t>Prof. Roni Rosenfeld of CMU</a:t>
            </a:r>
          </a:p>
          <a:p>
            <a:pPr lvl="1"/>
            <a:r>
              <a:rPr lang="en-US" sz="2400"/>
              <a:t>http://www.cs.cmu.edu/~usi</a:t>
            </a:r>
          </a:p>
          <a:p>
            <a:r>
              <a:rPr lang="en-US" sz="2800"/>
              <a:t>Creates grammar, language model and pronunciation dictionary from PUC specification</a:t>
            </a:r>
          </a:p>
          <a:p>
            <a:pPr lvl="1"/>
            <a:r>
              <a:rPr lang="en-US" sz="2400"/>
              <a:t>Pronunciation from labels using phonetic rules</a:t>
            </a:r>
          </a:p>
          <a:p>
            <a:pPr lvl="1"/>
            <a:r>
              <a:rPr lang="en-US" sz="2400"/>
              <a:t>Can provide other pronunciations as labels for fine-tuning</a:t>
            </a:r>
          </a:p>
          <a:p>
            <a:r>
              <a:rPr lang="en-US" sz="2800"/>
              <a:t>Will use dependency information to help with disambiguation and explanation</a:t>
            </a:r>
          </a:p>
          <a:p>
            <a:r>
              <a:rPr lang="en-US" sz="2800"/>
              <a:t>Supports queries and spoken feedback</a:t>
            </a:r>
          </a:p>
          <a:p>
            <a:pPr lvl="1"/>
            <a:r>
              <a:rPr lang="en-US" sz="2400"/>
              <a:t>Paraphrases as confirmation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Adaptors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1422400"/>
            <a:ext cx="8924925" cy="5435600"/>
          </a:xfrm>
        </p:spPr>
        <p:txBody>
          <a:bodyPr/>
          <a:lstStyle/>
          <a:p>
            <a:r>
              <a:rPr lang="en-US" sz="3200"/>
              <a:t>“Adaptors” provide the interface to existing (and future) appliances</a:t>
            </a:r>
          </a:p>
          <a:p>
            <a:pPr lvl="1"/>
            <a:r>
              <a:rPr lang="en-US" sz="2800"/>
              <a:t>If do not support specification language directly</a:t>
            </a:r>
            <a:endParaRPr lang="en-US"/>
          </a:p>
          <a:p>
            <a:r>
              <a:rPr lang="en-US"/>
              <a:t>Custom hardware</a:t>
            </a:r>
          </a:p>
          <a:p>
            <a:r>
              <a:rPr lang="en-US"/>
              <a:t>Custom software</a:t>
            </a:r>
          </a:p>
          <a:p>
            <a:pPr lvl="1"/>
            <a:r>
              <a:rPr lang="en-US"/>
              <a:t>Lutron</a:t>
            </a:r>
          </a:p>
          <a:p>
            <a:pPr lvl="1"/>
            <a:r>
              <a:rPr lang="en-US"/>
              <a:t>Windows Media Player</a:t>
            </a:r>
          </a:p>
          <a:p>
            <a:r>
              <a:rPr lang="en-US"/>
              <a:t>X-10</a:t>
            </a:r>
          </a:p>
          <a:p>
            <a:pPr lvl="1"/>
            <a:r>
              <a:rPr lang="en-US"/>
              <a:t>Light switches, etc.</a:t>
            </a:r>
          </a:p>
        </p:txBody>
      </p:sp>
      <p:sp>
        <p:nvSpPr>
          <p:cNvPr id="69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5175" y="3035300"/>
            <a:ext cx="4568825" cy="3622675"/>
          </a:xfrm>
        </p:spPr>
        <p:txBody>
          <a:bodyPr/>
          <a:lstStyle/>
          <a:p>
            <a:r>
              <a:rPr lang="en-US"/>
              <a:t>AV/C (standard protocol)</a:t>
            </a:r>
          </a:p>
          <a:p>
            <a:pPr lvl="1"/>
            <a:r>
              <a:rPr lang="en-US"/>
              <a:t>Sony CamCorder</a:t>
            </a:r>
          </a:p>
          <a:p>
            <a:r>
              <a:rPr lang="en-US"/>
              <a:t>HAVi</a:t>
            </a:r>
          </a:p>
          <a:p>
            <a:r>
              <a:rPr lang="en-US"/>
              <a:t>UPnP</a:t>
            </a:r>
          </a:p>
          <a:p>
            <a:pPr lvl="1"/>
            <a:r>
              <a:rPr lang="en-US"/>
              <a:t>Axis Camera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92638" y="5921375"/>
            <a:ext cx="822325" cy="708025"/>
            <a:chOff x="4709" y="3321"/>
            <a:chExt cx="518" cy="446"/>
          </a:xfrm>
        </p:grpSpPr>
        <p:sp>
          <p:nvSpPr>
            <p:cNvPr id="690182" name="Oval 6"/>
            <p:cNvSpPr>
              <a:spLocks noChangeArrowheads="1"/>
            </p:cNvSpPr>
            <p:nvPr/>
          </p:nvSpPr>
          <p:spPr bwMode="auto">
            <a:xfrm>
              <a:off x="4800" y="3404"/>
              <a:ext cx="332" cy="28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0183" name="Picture 7" descr="lgo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9" y="3321"/>
              <a:ext cx="518" cy="446"/>
            </a:xfrm>
            <a:prstGeom prst="rect">
              <a:avLst/>
            </a:prstGeom>
            <a:noFill/>
          </p:spPr>
        </p:pic>
      </p:grpSp>
      <p:pic>
        <p:nvPicPr>
          <p:cNvPr id="690184" name="Picture 8" descr="HAV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3138" y="6038850"/>
            <a:ext cx="692150" cy="590550"/>
          </a:xfrm>
          <a:prstGeom prst="rect">
            <a:avLst/>
          </a:prstGeom>
          <a:noFill/>
        </p:spPr>
      </p:pic>
      <p:pic>
        <p:nvPicPr>
          <p:cNvPr id="690185" name="Picture 9" descr="UPnP Forum Memb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9450" y="5943600"/>
            <a:ext cx="1177925" cy="685800"/>
          </a:xfrm>
          <a:prstGeom prst="rect">
            <a:avLst/>
          </a:prstGeom>
          <a:noFill/>
        </p:spPr>
      </p:pic>
      <p:pic>
        <p:nvPicPr>
          <p:cNvPr id="690186" name="Picture 10" descr="firewire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02313" y="5673725"/>
            <a:ext cx="741362" cy="955675"/>
          </a:xfrm>
          <a:prstGeom prst="rect">
            <a:avLst/>
          </a:prstGeom>
          <a:noFill/>
        </p:spPr>
      </p:pic>
      <p:pic>
        <p:nvPicPr>
          <p:cNvPr id="690187" name="Picture 11" descr="Product Photo:  305748"/>
          <p:cNvPicPr>
            <a:picLocks noChangeAspect="1" noChangeArrowheads="1"/>
          </p:cNvPicPr>
          <p:nvPr/>
        </p:nvPicPr>
        <p:blipFill>
          <a:blip r:embed="rId9"/>
          <a:srcRect b="8055"/>
          <a:stretch>
            <a:fillRect/>
          </a:stretch>
        </p:blipFill>
        <p:spPr bwMode="auto">
          <a:xfrm>
            <a:off x="7327900" y="4089400"/>
            <a:ext cx="1714500" cy="1576388"/>
          </a:xfrm>
          <a:prstGeom prst="rect">
            <a:avLst/>
          </a:prstGeom>
          <a:noFill/>
        </p:spPr>
      </p:pic>
      <p:graphicFrame>
        <p:nvGraphicFramePr>
          <p:cNvPr id="690188" name="Object 12"/>
          <p:cNvGraphicFramePr>
            <a:graphicFrameLocks noChangeAspect="1"/>
          </p:cNvGraphicFramePr>
          <p:nvPr/>
        </p:nvGraphicFramePr>
        <p:xfrm>
          <a:off x="7580313" y="5746750"/>
          <a:ext cx="1209675" cy="495300"/>
        </p:xfrm>
        <a:graphic>
          <a:graphicData uri="http://schemas.openxmlformats.org/presentationml/2006/ole">
            <p:oleObj spid="_x0000_s209922" name="Photo Editor Photo" r:id="rId10" imgW="1209524" imgH="495369" progId="">
              <p:embed/>
            </p:oleObj>
          </a:graphicData>
        </a:graphic>
      </p:graphicFrame>
      <p:pic>
        <p:nvPicPr>
          <p:cNvPr id="690189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54438" y="3878263"/>
            <a:ext cx="568325" cy="60166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Consistent UIs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Personally consistent</a:t>
            </a:r>
          </a:p>
          <a:p>
            <a:r>
              <a:rPr lang="en-US"/>
              <a:t>Reduce learning time</a:t>
            </a:r>
          </a:p>
          <a:p>
            <a:r>
              <a:rPr lang="en-US"/>
              <a:t>Add unique functions</a:t>
            </a:r>
          </a:p>
        </p:txBody>
      </p:sp>
      <p:graphicFrame>
        <p:nvGraphicFramePr>
          <p:cNvPr id="721926" name="Object 6"/>
          <p:cNvGraphicFramePr>
            <a:graphicFrameLocks noChangeAspect="1"/>
          </p:cNvGraphicFramePr>
          <p:nvPr/>
        </p:nvGraphicFramePr>
        <p:xfrm>
          <a:off x="76200" y="3543300"/>
          <a:ext cx="2201863" cy="3276600"/>
        </p:xfrm>
        <a:graphic>
          <a:graphicData uri="http://schemas.openxmlformats.org/presentationml/2006/ole">
            <p:oleObj spid="_x0000_s210946" name="Image" r:id="rId4" imgW="4266667" imgH="6704762" progId="">
              <p:embed/>
            </p:oleObj>
          </a:graphicData>
        </a:graphic>
      </p:graphicFrame>
      <p:graphicFrame>
        <p:nvGraphicFramePr>
          <p:cNvPr id="721927" name="Object 7"/>
          <p:cNvGraphicFramePr>
            <a:graphicFrameLocks noChangeAspect="1"/>
          </p:cNvGraphicFramePr>
          <p:nvPr/>
        </p:nvGraphicFramePr>
        <p:xfrm>
          <a:off x="2330450" y="3543300"/>
          <a:ext cx="2201863" cy="3276600"/>
        </p:xfrm>
        <a:graphic>
          <a:graphicData uri="http://schemas.openxmlformats.org/presentationml/2006/ole">
            <p:oleObj spid="_x0000_s210947" name="Image" r:id="rId5" imgW="4266667" imgH="6704762" progId="">
              <p:embed/>
            </p:oleObj>
          </a:graphicData>
        </a:graphic>
      </p:graphicFrame>
      <p:graphicFrame>
        <p:nvGraphicFramePr>
          <p:cNvPr id="721928" name="Object 8"/>
          <p:cNvGraphicFramePr>
            <a:graphicFrameLocks noChangeAspect="1"/>
          </p:cNvGraphicFramePr>
          <p:nvPr/>
        </p:nvGraphicFramePr>
        <p:xfrm>
          <a:off x="6826250" y="3543300"/>
          <a:ext cx="2201863" cy="3276600"/>
        </p:xfrm>
        <a:graphic>
          <a:graphicData uri="http://schemas.openxmlformats.org/presentationml/2006/ole">
            <p:oleObj spid="_x0000_s210948" name="Image" r:id="rId6" imgW="4266667" imgH="6704762" progId="">
              <p:embed/>
            </p:oleObj>
          </a:graphicData>
        </a:graphic>
      </p:graphicFrame>
      <p:graphicFrame>
        <p:nvGraphicFramePr>
          <p:cNvPr id="721929" name="Object 9"/>
          <p:cNvGraphicFramePr>
            <a:graphicFrameLocks noChangeAspect="1"/>
          </p:cNvGraphicFramePr>
          <p:nvPr/>
        </p:nvGraphicFramePr>
        <p:xfrm>
          <a:off x="4573588" y="3543300"/>
          <a:ext cx="2201862" cy="3276600"/>
        </p:xfrm>
        <a:graphic>
          <a:graphicData uri="http://schemas.openxmlformats.org/presentationml/2006/ole">
            <p:oleObj spid="_x0000_s210949" name="Image" r:id="rId7" imgW="4266667" imgH="67047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Combined UIs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multiple appliances, such as home theaters</a:t>
            </a:r>
          </a:p>
          <a:p>
            <a:r>
              <a:rPr lang="en-US"/>
              <a:t>Specify content flow</a:t>
            </a:r>
          </a:p>
          <a:p>
            <a:r>
              <a:rPr lang="en-US"/>
              <a:t>Combined controls</a:t>
            </a:r>
          </a:p>
        </p:txBody>
      </p:sp>
      <p:pic>
        <p:nvPicPr>
          <p:cNvPr id="723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75" y="3743325"/>
            <a:ext cx="2336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9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8925" y="3749675"/>
            <a:ext cx="48799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Summative Study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466850"/>
            <a:ext cx="7177088" cy="4614863"/>
          </a:xfrm>
        </p:spPr>
        <p:txBody>
          <a:bodyPr/>
          <a:lstStyle/>
          <a:p>
            <a:r>
              <a:rPr lang="en-US"/>
              <a:t>Compared PUC to manufacturer’s interfaces for HP and Canon printer/fax/copiers</a:t>
            </a:r>
          </a:p>
          <a:p>
            <a:r>
              <a:rPr lang="en-US"/>
              <a:t>PUC twice as fast, 1/3 the errors</a:t>
            </a:r>
          </a:p>
          <a:p>
            <a:r>
              <a:rPr lang="en-US"/>
              <a:t>Consistent: another factor of 2 faster</a:t>
            </a:r>
          </a:p>
        </p:txBody>
      </p:sp>
      <p:pic>
        <p:nvPicPr>
          <p:cNvPr id="72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8388" y="1193800"/>
            <a:ext cx="17256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9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9975" y="2865438"/>
            <a:ext cx="172402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4999" name="Object 7"/>
          <p:cNvGraphicFramePr>
            <a:graphicFrameLocks noChangeAspect="1"/>
          </p:cNvGraphicFramePr>
          <p:nvPr/>
        </p:nvGraphicFramePr>
        <p:xfrm>
          <a:off x="160338" y="4405313"/>
          <a:ext cx="4614862" cy="2452687"/>
        </p:xfrm>
        <a:graphic>
          <a:graphicData uri="http://schemas.openxmlformats.org/presentationml/2006/ole">
            <p:oleObj spid="_x0000_s211970" name="Chart" r:id="rId6" imgW="5114925" imgH="2562225" progId="Excel.Sheet.8">
              <p:embed/>
            </p:oleObj>
          </a:graphicData>
        </a:graphic>
      </p:graphicFrame>
      <p:graphicFrame>
        <p:nvGraphicFramePr>
          <p:cNvPr id="725000" name="Object 8"/>
          <p:cNvGraphicFramePr>
            <a:graphicFrameLocks noChangeAspect="1"/>
          </p:cNvGraphicFramePr>
          <p:nvPr/>
        </p:nvGraphicFramePr>
        <p:xfrm>
          <a:off x="4797425" y="4371975"/>
          <a:ext cx="4346575" cy="2486025"/>
        </p:xfrm>
        <a:graphic>
          <a:graphicData uri="http://schemas.openxmlformats.org/presentationml/2006/ole">
            <p:oleObj spid="_x0000_s211971" name="Chart" r:id="rId7" imgW="5114925" imgH="24860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772400" cy="1295400"/>
          </a:xfrm>
        </p:spPr>
        <p:txBody>
          <a:bodyPr/>
          <a:lstStyle/>
          <a:p>
            <a:r>
              <a:rPr lang="en-US" dirty="0" smtClean="0"/>
              <a:t>Details of the Language </a:t>
            </a:r>
            <a:r>
              <a:rPr lang="en-US" dirty="0"/>
              <a:t>Design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2288"/>
            <a:ext cx="5037138" cy="35734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100" dirty="0"/>
              <a:t>Informed by hand-designed interfaces</a:t>
            </a:r>
          </a:p>
          <a:p>
            <a:pPr marL="800100" lvl="1" indent="-342900">
              <a:spcBef>
                <a:spcPct val="30000"/>
              </a:spcBef>
            </a:pPr>
            <a:r>
              <a:rPr lang="en-US" sz="2000" dirty="0"/>
              <a:t>What functional information was needed to create interfaces?</a:t>
            </a:r>
          </a:p>
          <a:p>
            <a:pPr marL="0" indent="0">
              <a:spcBef>
                <a:spcPct val="70000"/>
              </a:spcBef>
              <a:buFont typeface="Wingdings" pitchFamily="2" charset="2"/>
              <a:buNone/>
            </a:pPr>
            <a:r>
              <a:rPr lang="en-US" sz="2100" dirty="0"/>
              <a:t>Additional Requirements</a:t>
            </a:r>
          </a:p>
          <a:p>
            <a:pPr marL="800100" lvl="1" indent="-342900">
              <a:spcBef>
                <a:spcPct val="30000"/>
              </a:spcBef>
            </a:pPr>
            <a:r>
              <a:rPr lang="en-US" sz="2000" dirty="0"/>
              <a:t>Support complete functionality of appliance</a:t>
            </a:r>
          </a:p>
          <a:p>
            <a:pPr marL="800100" lvl="1" indent="-342900">
              <a:spcBef>
                <a:spcPct val="30000"/>
              </a:spcBef>
            </a:pPr>
            <a:r>
              <a:rPr lang="en-US" sz="2000" dirty="0"/>
              <a:t>No specific layout information</a:t>
            </a:r>
          </a:p>
          <a:p>
            <a:pPr marL="800100" lvl="1" indent="-342900">
              <a:spcBef>
                <a:spcPct val="30000"/>
              </a:spcBef>
            </a:pPr>
            <a:r>
              <a:rPr lang="en-US" sz="2000" dirty="0"/>
              <a:t>Only one way to specify anything</a:t>
            </a:r>
          </a:p>
          <a:p>
            <a:pPr marL="979488" lvl="2" indent="0">
              <a:spcBef>
                <a:spcPct val="1000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52400" y="5791200"/>
            <a:ext cx="8763000" cy="33655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Full documentation available at: http://www.cs.cmu.edu/~pebbles/puc/</a:t>
            </a:r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524000"/>
            <a:ext cx="2541588" cy="3733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4371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Elements</a:t>
            </a:r>
          </a:p>
        </p:txBody>
      </p:sp>
      <p:sp>
        <p:nvSpPr>
          <p:cNvPr id="164867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447800"/>
            <a:ext cx="5108575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600" dirty="0"/>
              <a:t>Elements</a:t>
            </a:r>
          </a:p>
          <a:p>
            <a:pPr marL="636588" lvl="1" indent="-293688"/>
            <a:r>
              <a:rPr lang="en-US" sz="2200" dirty="0"/>
              <a:t>State variables &amp; commands</a:t>
            </a:r>
          </a:p>
          <a:p>
            <a:pPr marL="636588" lvl="1" indent="-293688"/>
            <a:r>
              <a:rPr lang="en-US" sz="2200" dirty="0"/>
              <a:t>Labels</a:t>
            </a:r>
          </a:p>
          <a:p>
            <a:pPr marL="636588" lvl="1" indent="-293688"/>
            <a:r>
              <a:rPr lang="en-US" sz="2200" dirty="0"/>
              <a:t>Group tree</a:t>
            </a:r>
          </a:p>
          <a:p>
            <a:pPr marL="636588" lvl="1" indent="-293688"/>
            <a:r>
              <a:rPr lang="en-US" sz="2200" dirty="0"/>
              <a:t>Dependency information</a:t>
            </a:r>
          </a:p>
          <a:p>
            <a:pPr marL="0" indent="0"/>
            <a:endParaRPr lang="en-US" sz="2600" dirty="0"/>
          </a:p>
          <a:p>
            <a:pPr marL="0" indent="0">
              <a:buFont typeface="Wingdings" pitchFamily="2" charset="2"/>
              <a:buNone/>
            </a:pPr>
            <a:r>
              <a:rPr lang="en-US" sz="2600" dirty="0"/>
              <a:t>Example media player specification</a:t>
            </a:r>
          </a:p>
          <a:p>
            <a:pPr marL="636588" lvl="1" indent="-293688"/>
            <a:r>
              <a:rPr lang="en-US" sz="2200" dirty="0"/>
              <a:t>Play, stop, pause, next track, previous track</a:t>
            </a:r>
          </a:p>
          <a:p>
            <a:pPr marL="636588" lvl="1" indent="-293688"/>
            <a:r>
              <a:rPr lang="en-US" sz="2200" dirty="0"/>
              <a:t>Play list</a:t>
            </a: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/>
          <a:srcRect l="2773" t="12712" r="23598" b="3847"/>
          <a:stretch>
            <a:fillRect/>
          </a:stretch>
        </p:blipFill>
        <p:spPr bwMode="auto">
          <a:xfrm>
            <a:off x="5759450" y="685800"/>
            <a:ext cx="2239963" cy="304958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5"/>
          <a:srcRect l="2773" t="34386" r="27557" b="3847"/>
          <a:stretch>
            <a:fillRect/>
          </a:stretch>
        </p:blipFill>
        <p:spPr bwMode="auto">
          <a:xfrm>
            <a:off x="5759450" y="3735388"/>
            <a:ext cx="2119313" cy="22574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4"/>
          <a:srcRect l="2850" t="12657" r="43716" b="77660"/>
          <a:stretch>
            <a:fillRect/>
          </a:stretch>
        </p:blipFill>
        <p:spPr bwMode="auto">
          <a:xfrm>
            <a:off x="5337175" y="685800"/>
            <a:ext cx="3806825" cy="828675"/>
          </a:xfrm>
          <a:prstGeom prst="rect">
            <a:avLst/>
          </a:prstGeom>
          <a:noFill/>
          <a:ln w="12700" algn="ctr">
            <a:solidFill>
              <a:srgbClr val="969696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40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Language Elements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cont.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83125" cy="4530725"/>
          </a:xfrm>
        </p:spPr>
        <p:txBody>
          <a:bodyPr/>
          <a:lstStyle/>
          <a:p>
            <a:pPr marL="0" indent="0">
              <a:spcBef>
                <a:spcPct val="40000"/>
              </a:spcBef>
              <a:buFont typeface="Wingdings" pitchFamily="2" charset="2"/>
              <a:buNone/>
            </a:pPr>
            <a:r>
              <a:rPr lang="en-US" sz="2600"/>
              <a:t>State Variables and Commands</a:t>
            </a:r>
          </a:p>
          <a:p>
            <a:pPr marL="576263" lvl="1" indent="-293688">
              <a:spcBef>
                <a:spcPct val="40000"/>
              </a:spcBef>
            </a:pPr>
            <a:r>
              <a:rPr lang="en-US" sz="2200"/>
              <a:t>Represent functions of appliance</a:t>
            </a:r>
          </a:p>
          <a:p>
            <a:pPr marL="576263" lvl="1" indent="-293688">
              <a:spcBef>
                <a:spcPct val="40000"/>
              </a:spcBef>
            </a:pPr>
            <a:r>
              <a:rPr lang="en-US" sz="2200"/>
              <a:t>State variables have types</a:t>
            </a:r>
          </a:p>
          <a:p>
            <a:pPr marL="1089025" lvl="2" indent="-349250"/>
            <a:r>
              <a:rPr lang="en-US" sz="2000"/>
              <a:t>Boolean, Enumeration, Integer, String, etc.</a:t>
            </a:r>
          </a:p>
          <a:p>
            <a:pPr marL="576263" lvl="1" indent="-293688">
              <a:spcBef>
                <a:spcPct val="40000"/>
              </a:spcBef>
            </a:pPr>
            <a:r>
              <a:rPr lang="en-US" sz="2200"/>
              <a:t>Variables sufficient for most functions but not all</a:t>
            </a:r>
          </a:p>
          <a:p>
            <a:pPr marL="1089025" lvl="2" indent="-349250"/>
            <a:r>
              <a:rPr lang="en-US" sz="2000"/>
              <a:t>e.g. “seek” button on a Radio</a:t>
            </a:r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4"/>
          <a:srcRect l="2773" t="12712" r="23598" b="3847"/>
          <a:stretch>
            <a:fillRect/>
          </a:stretch>
        </p:blipFill>
        <p:spPr bwMode="auto">
          <a:xfrm>
            <a:off x="5867400" y="836613"/>
            <a:ext cx="2239963" cy="304958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/>
          <a:srcRect l="2773" t="34386" r="27557" b="3847"/>
          <a:stretch>
            <a:fillRect/>
          </a:stretch>
        </p:blipFill>
        <p:spPr bwMode="auto">
          <a:xfrm>
            <a:off x="5867400" y="3886200"/>
            <a:ext cx="2119313" cy="22574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4"/>
          <a:srcRect l="6177" t="36258" r="56389" b="22942"/>
          <a:stretch>
            <a:fillRect/>
          </a:stretch>
        </p:blipFill>
        <p:spPr bwMode="auto">
          <a:xfrm>
            <a:off x="5480050" y="276225"/>
            <a:ext cx="3227388" cy="4225925"/>
          </a:xfrm>
          <a:prstGeom prst="rect">
            <a:avLst/>
          </a:prstGeom>
          <a:noFill/>
          <a:ln w="12700" algn="ctr">
            <a:solidFill>
              <a:srgbClr val="969696"/>
            </a:solidFill>
            <a:miter lim="800000"/>
            <a:headEnd/>
            <a:tailEnd/>
          </a:ln>
          <a:effectLst/>
        </p:spPr>
      </p:pic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5"/>
          <a:srcRect l="8711" t="32407" r="46251" b="59549"/>
          <a:stretch>
            <a:fillRect/>
          </a:stretch>
        </p:blipFill>
        <p:spPr bwMode="auto">
          <a:xfrm>
            <a:off x="5487988" y="3476625"/>
            <a:ext cx="3197225" cy="685800"/>
          </a:xfrm>
          <a:prstGeom prst="rect">
            <a:avLst/>
          </a:prstGeom>
          <a:noFill/>
          <a:ln w="12700" algn="ctr">
            <a:solidFill>
              <a:srgbClr val="969696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68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ConcurTaskTrees</a:t>
            </a:r>
          </a:p>
        </p:txBody>
      </p:sp>
      <p:graphicFrame>
        <p:nvGraphicFramePr>
          <p:cNvPr id="200707" name="Object 3"/>
          <p:cNvGraphicFramePr>
            <a:graphicFrameLocks noChangeAspect="1"/>
          </p:cNvGraphicFramePr>
          <p:nvPr>
            <p:ph idx="1"/>
          </p:nvPr>
        </p:nvGraphicFramePr>
        <p:xfrm>
          <a:off x="5410200" y="1066800"/>
          <a:ext cx="3266683" cy="5229225"/>
        </p:xfrm>
        <a:graphic>
          <a:graphicData uri="http://schemas.openxmlformats.org/presentationml/2006/ole">
            <p:oleObj spid="_x0000_s200707" name="Bitmap Image" r:id="rId3" imgW="2457143" imgH="3933333" progId="PBrush">
              <p:embed/>
            </p:oleObj>
          </a:graphicData>
        </a:graphic>
      </p:graphicFrame>
      <p:sp>
        <p:nvSpPr>
          <p:cNvPr id="2007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5105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/>
              <a:t>Developed by Fabio Paterno et al. for the design of user interfaces</a:t>
            </a:r>
          </a:p>
          <a:p>
            <a:pPr>
              <a:lnSpc>
                <a:spcPct val="90000"/>
              </a:lnSpc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200"/>
              <a:t>Goals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Graphical for easy interpretation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Concurrent model for representing UI tasks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Different task types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Represent all tasks, including those performed by the system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Used almost universally by new model-based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39825"/>
          </a:xfrm>
        </p:spPr>
        <p:txBody>
          <a:bodyPr/>
          <a:lstStyle/>
          <a:p>
            <a:r>
              <a:rPr lang="en-US" dirty="0"/>
              <a:t>Language Elements, cont.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895850" cy="4530725"/>
          </a:xfrm>
        </p:spPr>
        <p:txBody>
          <a:bodyPr/>
          <a:lstStyle/>
          <a:p>
            <a:pPr>
              <a:spcBef>
                <a:spcPct val="60000"/>
              </a:spcBef>
              <a:buFont typeface="Wingdings" pitchFamily="2" charset="2"/>
              <a:buNone/>
            </a:pPr>
            <a:r>
              <a:rPr lang="en-US" sz="2600"/>
              <a:t>Label Information</a:t>
            </a:r>
          </a:p>
          <a:p>
            <a:pPr marL="685800" lvl="1" indent="-228600">
              <a:spcBef>
                <a:spcPct val="30000"/>
              </a:spcBef>
              <a:buFont typeface="Wingdings" pitchFamily="2" charset="2"/>
              <a:buNone/>
            </a:pPr>
            <a:r>
              <a:rPr lang="en-US" sz="2200"/>
              <a:t>One label not suitable everywhere</a:t>
            </a:r>
          </a:p>
          <a:p>
            <a:pPr marL="1028700" lvl="2" indent="-228600"/>
            <a:r>
              <a:rPr lang="en-US" sz="2000"/>
              <a:t>The optimal label length changes with screen size</a:t>
            </a:r>
          </a:p>
          <a:p>
            <a:pPr marL="1028700" lvl="2" indent="-228600"/>
            <a:r>
              <a:rPr lang="en-US" sz="2000"/>
              <a:t>Speech interfaces may benefit from pronunciation and </a:t>
            </a:r>
            <a:br>
              <a:rPr lang="en-US" sz="2000"/>
            </a:br>
            <a:r>
              <a:rPr lang="en-US" sz="2000"/>
              <a:t>text-to-speech information</a:t>
            </a:r>
          </a:p>
          <a:p>
            <a:pPr marL="685800" lvl="1" indent="-228600">
              <a:spcBef>
                <a:spcPct val="60000"/>
              </a:spcBef>
              <a:buFont typeface="Wingdings" pitchFamily="2" charset="2"/>
              <a:buNone/>
            </a:pPr>
            <a:r>
              <a:rPr lang="en-US" sz="2200"/>
              <a:t>“Label Dictionary”</a:t>
            </a:r>
          </a:p>
          <a:p>
            <a:pPr marL="1028700" lvl="2" indent="-228600"/>
            <a:r>
              <a:rPr lang="en-US" sz="2000"/>
              <a:t>A group of semantically similar labels</a:t>
            </a:r>
          </a:p>
          <a:p>
            <a:pPr marL="1028700" lvl="2" indent="-228600"/>
            <a:r>
              <a:rPr lang="en-US" sz="2000"/>
              <a:t>Different lengths</a:t>
            </a:r>
          </a:p>
          <a:p>
            <a:pPr marL="1028700" lvl="2" indent="-228600"/>
            <a:r>
              <a:rPr lang="en-US" sz="2000"/>
              <a:t>Information for different modalities</a:t>
            </a:r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143750" y="1614488"/>
          <a:ext cx="1268413" cy="1787525"/>
        </p:xfrm>
        <a:graphic>
          <a:graphicData uri="http://schemas.openxmlformats.org/presentationml/2006/ole">
            <p:oleObj spid="_x0000_s168964" name="Image" r:id="rId5" imgW="2234921" imgH="3149206" progId="">
              <p:embed/>
            </p:oleObj>
          </a:graphicData>
        </a:graphic>
      </p:graphicFrame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6000" y="4114800"/>
            <a:ext cx="1320800" cy="1752600"/>
          </a:xfrm>
          <a:prstGeom prst="rect">
            <a:avLst/>
          </a:prstGeom>
          <a:noFill/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7"/>
          <a:srcRect r="49960" b="56290"/>
          <a:stretch>
            <a:fillRect/>
          </a:stretch>
        </p:blipFill>
        <p:spPr bwMode="auto">
          <a:xfrm>
            <a:off x="6543675" y="990600"/>
            <a:ext cx="1609725" cy="1981200"/>
          </a:xfrm>
          <a:prstGeom prst="rect">
            <a:avLst/>
          </a:prstGeom>
          <a:noFill/>
          <a:ln w="9525" algn="ctr">
            <a:solidFill>
              <a:srgbClr val="969696"/>
            </a:solidFill>
            <a:miter lim="800000"/>
            <a:headEnd/>
            <a:tailEnd/>
          </a:ln>
          <a:effectLst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6"/>
          <a:srcRect r="45409" b="58824"/>
          <a:stretch>
            <a:fillRect/>
          </a:stretch>
        </p:blipFill>
        <p:spPr bwMode="auto">
          <a:xfrm>
            <a:off x="6553200" y="3657600"/>
            <a:ext cx="1752600" cy="17526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6400800" y="4343400"/>
            <a:ext cx="914400" cy="5334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9" name="Oval 9"/>
          <p:cNvSpPr>
            <a:spLocks noChangeArrowheads="1"/>
          </p:cNvSpPr>
          <p:nvPr/>
        </p:nvSpPr>
        <p:spPr bwMode="auto">
          <a:xfrm>
            <a:off x="6934200" y="1600200"/>
            <a:ext cx="609600" cy="4572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 advTm="39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 animBg="1"/>
      <p:bldP spid="16896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Elements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cont</a:t>
            </a:r>
            <a:r>
              <a:rPr lang="en-US" dirty="0"/>
              <a:t>.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6675"/>
            <a:ext cx="4895850" cy="4530725"/>
          </a:xfrm>
        </p:spPr>
        <p:txBody>
          <a:bodyPr/>
          <a:lstStyle/>
          <a:p>
            <a:pPr>
              <a:spcBef>
                <a:spcPct val="60000"/>
              </a:spcBef>
              <a:buFont typeface="Wingdings" pitchFamily="2" charset="2"/>
              <a:buNone/>
            </a:pPr>
            <a:r>
              <a:rPr lang="en-US" sz="2600"/>
              <a:t>Label Information</a:t>
            </a:r>
          </a:p>
          <a:p>
            <a:pPr marL="685800" lvl="1" indent="-228600">
              <a:spcBef>
                <a:spcPct val="30000"/>
              </a:spcBef>
              <a:buFont typeface="Wingdings" pitchFamily="2" charset="2"/>
              <a:buNone/>
            </a:pPr>
            <a:r>
              <a:rPr lang="en-US" sz="2200"/>
              <a:t>One label not suitable everywhere</a:t>
            </a:r>
          </a:p>
          <a:p>
            <a:pPr marL="1028700" lvl="2" indent="-228600"/>
            <a:r>
              <a:rPr lang="en-US" sz="2000"/>
              <a:t>The optimal label length changes with screen size</a:t>
            </a:r>
          </a:p>
          <a:p>
            <a:pPr marL="1028700" lvl="2" indent="-228600"/>
            <a:r>
              <a:rPr lang="en-US" sz="2000"/>
              <a:t>Speech interfaces may benefit from pronunciation and </a:t>
            </a:r>
            <a:br>
              <a:rPr lang="en-US" sz="2000"/>
            </a:br>
            <a:r>
              <a:rPr lang="en-US" sz="2000"/>
              <a:t>text-to-speech information</a:t>
            </a:r>
          </a:p>
          <a:p>
            <a:pPr marL="685800" lvl="1" indent="-228600">
              <a:spcBef>
                <a:spcPct val="60000"/>
              </a:spcBef>
              <a:buFont typeface="Wingdings" pitchFamily="2" charset="2"/>
              <a:buNone/>
            </a:pPr>
            <a:r>
              <a:rPr lang="en-US" sz="2200"/>
              <a:t>“Label Dictionary”</a:t>
            </a:r>
          </a:p>
          <a:p>
            <a:pPr marL="1028700" lvl="2" indent="-228600"/>
            <a:r>
              <a:rPr lang="en-US" sz="2000"/>
              <a:t>A group of semantically similar labels</a:t>
            </a:r>
          </a:p>
          <a:p>
            <a:pPr marL="1028700" lvl="2" indent="-228600"/>
            <a:r>
              <a:rPr lang="en-US" sz="2000"/>
              <a:t>Different lengths</a:t>
            </a:r>
          </a:p>
          <a:p>
            <a:pPr marL="1028700" lvl="2" indent="-228600"/>
            <a:r>
              <a:rPr lang="en-US" sz="2000"/>
              <a:t>Information for different modalities</a:t>
            </a:r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4"/>
          <a:srcRect l="2773" t="12712" r="23598" b="3847"/>
          <a:stretch>
            <a:fillRect/>
          </a:stretch>
        </p:blipFill>
        <p:spPr bwMode="auto">
          <a:xfrm>
            <a:off x="5764213" y="788988"/>
            <a:ext cx="2239962" cy="304958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5"/>
          <a:srcRect l="2773" t="34386" r="27557" b="3847"/>
          <a:stretch>
            <a:fillRect/>
          </a:stretch>
        </p:blipFill>
        <p:spPr bwMode="auto">
          <a:xfrm>
            <a:off x="5764213" y="3838575"/>
            <a:ext cx="2119312" cy="22574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6"/>
          <a:srcRect l="9111" t="34644" r="30135" b="51331"/>
          <a:stretch>
            <a:fillRect/>
          </a:stretch>
        </p:blipFill>
        <p:spPr bwMode="auto">
          <a:xfrm>
            <a:off x="5335588" y="762000"/>
            <a:ext cx="3808412" cy="1292225"/>
          </a:xfrm>
          <a:prstGeom prst="rect">
            <a:avLst/>
          </a:prstGeom>
          <a:noFill/>
          <a:ln w="12700" algn="ctr">
            <a:solidFill>
              <a:srgbClr val="969696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21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Language Elements, cont.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89350" cy="4284663"/>
          </a:xfrm>
        </p:spPr>
        <p:txBody>
          <a:bodyPr/>
          <a:lstStyle/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en-US" sz="2600"/>
              <a:t>Group Tree</a:t>
            </a:r>
          </a:p>
          <a:p>
            <a:pPr marL="742950" lvl="1" indent="-285750">
              <a:spcBef>
                <a:spcPct val="30000"/>
              </a:spcBef>
            </a:pPr>
            <a:r>
              <a:rPr lang="en-US" sz="2200"/>
              <a:t>Specify organization of functions</a:t>
            </a:r>
          </a:p>
          <a:p>
            <a:pPr marL="742950" lvl="1" indent="-285750">
              <a:spcBef>
                <a:spcPct val="30000"/>
              </a:spcBef>
            </a:pPr>
            <a:r>
              <a:rPr lang="en-US" sz="2200"/>
              <a:t>We use </a:t>
            </a:r>
            <a:r>
              <a:rPr lang="en-US" sz="2200" i="1"/>
              <a:t>n</a:t>
            </a:r>
            <a:r>
              <a:rPr lang="en-US" sz="2200"/>
              <a:t>-ary tree with variables or commands at leaves</a:t>
            </a:r>
          </a:p>
          <a:p>
            <a:pPr marL="742950" lvl="1" indent="-285750">
              <a:spcBef>
                <a:spcPct val="75000"/>
              </a:spcBef>
            </a:pPr>
            <a:r>
              <a:rPr lang="en-US" sz="2200"/>
              <a:t>Also used for specifying complex types</a:t>
            </a:r>
          </a:p>
          <a:p>
            <a:pPr marL="1143000" lvl="2" indent="-114300">
              <a:buFont typeface="Wingdings" pitchFamily="2" charset="2"/>
              <a:buNone/>
            </a:pPr>
            <a:r>
              <a:rPr lang="en-US" sz="2000"/>
              <a:t>Lists</a:t>
            </a:r>
          </a:p>
          <a:p>
            <a:pPr marL="1143000" lvl="2" indent="-114300">
              <a:buFont typeface="Wingdings" pitchFamily="2" charset="2"/>
              <a:buNone/>
            </a:pPr>
            <a:r>
              <a:rPr lang="en-US" sz="2000"/>
              <a:t>Unions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 flipH="1">
            <a:off x="5562600" y="3763963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>
            <a:off x="5867400" y="3763963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3" name="Oval 7"/>
          <p:cNvSpPr>
            <a:spLocks noChangeArrowheads="1"/>
          </p:cNvSpPr>
          <p:nvPr/>
        </p:nvSpPr>
        <p:spPr bwMode="auto">
          <a:xfrm>
            <a:off x="5380038" y="4268788"/>
            <a:ext cx="381000" cy="381000"/>
          </a:xfrm>
          <a:prstGeom prst="ellipse">
            <a:avLst/>
          </a:prstGeom>
          <a:solidFill>
            <a:srgbClr val="666699"/>
          </a:solidFill>
          <a:ln w="12700" algn="ctr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Oval 8"/>
          <p:cNvSpPr>
            <a:spLocks noChangeArrowheads="1"/>
          </p:cNvSpPr>
          <p:nvPr/>
        </p:nvSpPr>
        <p:spPr bwMode="auto">
          <a:xfrm>
            <a:off x="5915025" y="4268788"/>
            <a:ext cx="381000" cy="381000"/>
          </a:xfrm>
          <a:prstGeom prst="ellipse">
            <a:avLst/>
          </a:prstGeom>
          <a:solidFill>
            <a:srgbClr val="666699"/>
          </a:solidFill>
          <a:ln w="12700" algn="ctr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 flipH="1">
            <a:off x="5286375" y="3044825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>
            <a:off x="5591175" y="3044825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7" name="Oval 11"/>
          <p:cNvSpPr>
            <a:spLocks noChangeArrowheads="1"/>
          </p:cNvSpPr>
          <p:nvPr/>
        </p:nvSpPr>
        <p:spPr bwMode="auto">
          <a:xfrm>
            <a:off x="5103813" y="3549650"/>
            <a:ext cx="381000" cy="381000"/>
          </a:xfrm>
          <a:prstGeom prst="ellipse">
            <a:avLst/>
          </a:prstGeom>
          <a:solidFill>
            <a:srgbClr val="008080"/>
          </a:solidFill>
          <a:ln w="12700" algn="ctr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8" name="Oval 12"/>
          <p:cNvSpPr>
            <a:spLocks noChangeArrowheads="1"/>
          </p:cNvSpPr>
          <p:nvPr/>
        </p:nvSpPr>
        <p:spPr bwMode="auto">
          <a:xfrm>
            <a:off x="5638800" y="3535363"/>
            <a:ext cx="381000" cy="381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 flipH="1">
            <a:off x="6962775" y="3078163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Line 14"/>
          <p:cNvSpPr>
            <a:spLocks noChangeShapeType="1"/>
          </p:cNvSpPr>
          <p:nvPr/>
        </p:nvSpPr>
        <p:spPr bwMode="auto">
          <a:xfrm flipH="1">
            <a:off x="7419975" y="3078163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7681913" y="309245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Line 16"/>
          <p:cNvSpPr>
            <a:spLocks noChangeShapeType="1"/>
          </p:cNvSpPr>
          <p:nvPr/>
        </p:nvSpPr>
        <p:spPr bwMode="auto">
          <a:xfrm>
            <a:off x="7724775" y="3078163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Oval 17"/>
          <p:cNvSpPr>
            <a:spLocks noChangeArrowheads="1"/>
          </p:cNvSpPr>
          <p:nvPr/>
        </p:nvSpPr>
        <p:spPr bwMode="auto">
          <a:xfrm>
            <a:off x="6705600" y="3535363"/>
            <a:ext cx="381000" cy="381000"/>
          </a:xfrm>
          <a:prstGeom prst="ellipse">
            <a:avLst/>
          </a:prstGeom>
          <a:solidFill>
            <a:srgbClr val="008080"/>
          </a:solidFill>
          <a:ln w="12700" algn="ctr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4" name="Oval 18"/>
          <p:cNvSpPr>
            <a:spLocks noChangeArrowheads="1"/>
          </p:cNvSpPr>
          <p:nvPr/>
        </p:nvSpPr>
        <p:spPr bwMode="auto">
          <a:xfrm>
            <a:off x="7223125" y="3535363"/>
            <a:ext cx="381000" cy="381000"/>
          </a:xfrm>
          <a:prstGeom prst="ellipse">
            <a:avLst/>
          </a:prstGeom>
          <a:solidFill>
            <a:srgbClr val="008080"/>
          </a:solidFill>
          <a:ln w="12700" algn="ctr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5" name="Oval 19"/>
          <p:cNvSpPr>
            <a:spLocks noChangeArrowheads="1"/>
          </p:cNvSpPr>
          <p:nvPr/>
        </p:nvSpPr>
        <p:spPr bwMode="auto">
          <a:xfrm>
            <a:off x="7740650" y="3535363"/>
            <a:ext cx="381000" cy="381000"/>
          </a:xfrm>
          <a:prstGeom prst="ellipse">
            <a:avLst/>
          </a:prstGeom>
          <a:solidFill>
            <a:srgbClr val="008080"/>
          </a:solidFill>
          <a:ln w="12700" algn="ctr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6" name="Oval 20"/>
          <p:cNvSpPr>
            <a:spLocks noChangeArrowheads="1"/>
          </p:cNvSpPr>
          <p:nvPr/>
        </p:nvSpPr>
        <p:spPr bwMode="auto">
          <a:xfrm>
            <a:off x="8259763" y="3535363"/>
            <a:ext cx="381000" cy="381000"/>
          </a:xfrm>
          <a:prstGeom prst="ellipse">
            <a:avLst/>
          </a:prstGeom>
          <a:solidFill>
            <a:srgbClr val="008080"/>
          </a:solidFill>
          <a:ln w="12700" algn="ctr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7" name="Line 21"/>
          <p:cNvSpPr>
            <a:spLocks noChangeShapeType="1"/>
          </p:cNvSpPr>
          <p:nvPr/>
        </p:nvSpPr>
        <p:spPr bwMode="auto">
          <a:xfrm flipH="1">
            <a:off x="5638800" y="2316163"/>
            <a:ext cx="838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>
            <a:off x="6705600" y="2316163"/>
            <a:ext cx="914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9" name="Oval 23"/>
          <p:cNvSpPr>
            <a:spLocks noChangeArrowheads="1"/>
          </p:cNvSpPr>
          <p:nvPr/>
        </p:nvSpPr>
        <p:spPr bwMode="auto">
          <a:xfrm>
            <a:off x="5362575" y="2816225"/>
            <a:ext cx="381000" cy="381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80" name="Oval 24"/>
          <p:cNvSpPr>
            <a:spLocks noChangeArrowheads="1"/>
          </p:cNvSpPr>
          <p:nvPr/>
        </p:nvSpPr>
        <p:spPr bwMode="auto">
          <a:xfrm>
            <a:off x="6400800" y="2039938"/>
            <a:ext cx="381000" cy="381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81" name="Oval 25"/>
          <p:cNvSpPr>
            <a:spLocks noChangeArrowheads="1"/>
          </p:cNvSpPr>
          <p:nvPr/>
        </p:nvSpPr>
        <p:spPr bwMode="auto">
          <a:xfrm>
            <a:off x="7481888" y="2849563"/>
            <a:ext cx="381000" cy="381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46657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Language Elements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cont</a:t>
            </a:r>
            <a:r>
              <a:rPr lang="en-US" dirty="0"/>
              <a:t>.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30338"/>
            <a:ext cx="3689350" cy="4284662"/>
          </a:xfrm>
        </p:spPr>
        <p:txBody>
          <a:bodyPr/>
          <a:lstStyle/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en-US" sz="2600"/>
              <a:t>Group Tree</a:t>
            </a:r>
          </a:p>
          <a:p>
            <a:pPr marL="742950" lvl="1" indent="-285750">
              <a:spcBef>
                <a:spcPct val="30000"/>
              </a:spcBef>
            </a:pPr>
            <a:r>
              <a:rPr lang="en-US" sz="2200"/>
              <a:t>Specify organization of functions</a:t>
            </a:r>
          </a:p>
          <a:p>
            <a:pPr marL="742950" lvl="1" indent="-285750">
              <a:spcBef>
                <a:spcPct val="30000"/>
              </a:spcBef>
            </a:pPr>
            <a:r>
              <a:rPr lang="en-US" sz="2200"/>
              <a:t>We use </a:t>
            </a:r>
            <a:r>
              <a:rPr lang="en-US" sz="2200" i="1"/>
              <a:t>n</a:t>
            </a:r>
            <a:r>
              <a:rPr lang="en-US" sz="2200"/>
              <a:t>-ary tree with variables or commands at leaves</a:t>
            </a:r>
          </a:p>
          <a:p>
            <a:pPr marL="742950" lvl="1" indent="-285750">
              <a:spcBef>
                <a:spcPct val="75000"/>
              </a:spcBef>
            </a:pPr>
            <a:r>
              <a:rPr lang="en-US" sz="2200"/>
              <a:t>Also used for specifying complex types</a:t>
            </a:r>
          </a:p>
          <a:p>
            <a:pPr marL="1143000" lvl="2" indent="-114300">
              <a:buFont typeface="Wingdings" pitchFamily="2" charset="2"/>
              <a:buNone/>
            </a:pPr>
            <a:r>
              <a:rPr lang="en-US" sz="2000"/>
              <a:t>Lists</a:t>
            </a:r>
          </a:p>
          <a:p>
            <a:pPr marL="1143000" lvl="2" indent="-114300">
              <a:buFont typeface="Wingdings" pitchFamily="2" charset="2"/>
              <a:buNone/>
            </a:pPr>
            <a:r>
              <a:rPr lang="en-US" sz="2000"/>
              <a:t>Unions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4"/>
          <a:srcRect l="2773" t="12712" r="23598" b="3847"/>
          <a:stretch>
            <a:fillRect/>
          </a:stretch>
        </p:blipFill>
        <p:spPr bwMode="auto">
          <a:xfrm>
            <a:off x="5764213" y="860425"/>
            <a:ext cx="2239962" cy="304958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5"/>
          <a:srcRect l="2773" t="34386" r="27557" b="3847"/>
          <a:stretch>
            <a:fillRect/>
          </a:stretch>
        </p:blipFill>
        <p:spPr bwMode="auto">
          <a:xfrm>
            <a:off x="5764213" y="3910013"/>
            <a:ext cx="2119312" cy="22574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5"/>
          <a:srcRect l="5089" t="55580" r="40536" b="27078"/>
          <a:stretch>
            <a:fillRect/>
          </a:stretch>
        </p:blipFill>
        <p:spPr bwMode="auto">
          <a:xfrm>
            <a:off x="4591050" y="4475163"/>
            <a:ext cx="4019550" cy="1539875"/>
          </a:xfrm>
          <a:prstGeom prst="rect">
            <a:avLst/>
          </a:prstGeom>
          <a:noFill/>
          <a:ln w="12700" algn="ctr">
            <a:solidFill>
              <a:srgbClr val="969696"/>
            </a:solidFill>
            <a:miter lim="800000"/>
            <a:headEnd/>
            <a:tailEnd/>
          </a:ln>
          <a:effectLst/>
        </p:spPr>
      </p:pic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4"/>
          <a:srcRect l="6494" t="75287" r="54488" b="17404"/>
          <a:stretch>
            <a:fillRect/>
          </a:stretch>
        </p:blipFill>
        <p:spPr bwMode="auto">
          <a:xfrm>
            <a:off x="4581525" y="2738438"/>
            <a:ext cx="4029075" cy="908050"/>
          </a:xfrm>
          <a:prstGeom prst="rect">
            <a:avLst/>
          </a:prstGeom>
          <a:noFill/>
          <a:ln w="12700" algn="ctr">
            <a:solidFill>
              <a:srgbClr val="969696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251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Language Elements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cont</a:t>
            </a:r>
            <a:r>
              <a:rPr lang="en-US" dirty="0"/>
              <a:t>.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3825"/>
            <a:ext cx="4468813" cy="4275138"/>
          </a:xfrm>
        </p:spPr>
        <p:txBody>
          <a:bodyPr/>
          <a:lstStyle/>
          <a:p>
            <a:pPr marL="114300" indent="-114300">
              <a:spcBef>
                <a:spcPct val="40000"/>
              </a:spcBef>
              <a:buFont typeface="Wingdings" pitchFamily="2" charset="2"/>
              <a:buNone/>
            </a:pPr>
            <a:r>
              <a:rPr lang="en-US" sz="2600"/>
              <a:t>Dependency Information</a:t>
            </a:r>
          </a:p>
          <a:p>
            <a:pPr marL="571500" lvl="1" indent="-228600">
              <a:spcBef>
                <a:spcPct val="30000"/>
              </a:spcBef>
            </a:pPr>
            <a:r>
              <a:rPr lang="en-US" sz="2200"/>
              <a:t>Formulas that specify when a variable or command is active in terms of other state variables</a:t>
            </a:r>
          </a:p>
          <a:p>
            <a:pPr marL="1028700" lvl="2" indent="0">
              <a:buFont typeface="Wingdings" pitchFamily="2" charset="2"/>
              <a:buNone/>
            </a:pPr>
            <a:r>
              <a:rPr lang="en-US" sz="2000"/>
              <a:t>Equals, Greater Than, Less Than, Is Defined</a:t>
            </a:r>
          </a:p>
          <a:p>
            <a:pPr marL="1028700" lvl="2" indent="0">
              <a:buFont typeface="Wingdings" pitchFamily="2" charset="2"/>
              <a:buNone/>
            </a:pPr>
            <a:r>
              <a:rPr lang="en-US" sz="2000"/>
              <a:t>Linked with logical operators (AND, OR)</a:t>
            </a:r>
          </a:p>
          <a:p>
            <a:pPr marL="571500" lvl="1" indent="-228600">
              <a:spcBef>
                <a:spcPct val="70000"/>
              </a:spcBef>
            </a:pPr>
            <a:r>
              <a:rPr lang="en-US" sz="2200"/>
              <a:t>Allows feedback to user when a function is not available</a:t>
            </a:r>
          </a:p>
          <a:p>
            <a:pPr marL="1028700" lvl="2" indent="0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4"/>
          <a:srcRect l="2773" t="12712" r="23598" b="3847"/>
          <a:stretch>
            <a:fillRect/>
          </a:stretch>
        </p:blipFill>
        <p:spPr bwMode="auto">
          <a:xfrm>
            <a:off x="5764213" y="860425"/>
            <a:ext cx="2239962" cy="304958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/>
          <a:srcRect l="2773" t="34386" r="27557" b="3847"/>
          <a:stretch>
            <a:fillRect/>
          </a:stretch>
        </p:blipFill>
        <p:spPr bwMode="auto">
          <a:xfrm>
            <a:off x="5764213" y="3910013"/>
            <a:ext cx="2119312" cy="22574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>
          <a:blip r:embed="rId5"/>
          <a:srcRect l="8783" t="32544" r="45734" b="48198"/>
          <a:stretch>
            <a:fillRect/>
          </a:stretch>
        </p:blipFill>
        <p:spPr bwMode="auto">
          <a:xfrm>
            <a:off x="5334000" y="3390900"/>
            <a:ext cx="3657600" cy="1860550"/>
          </a:xfrm>
          <a:prstGeom prst="rect">
            <a:avLst/>
          </a:prstGeom>
          <a:noFill/>
          <a:ln w="12700" algn="ctr">
            <a:solidFill>
              <a:srgbClr val="969696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90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Graphical Interface Generator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1950"/>
            <a:ext cx="4186238" cy="408305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Rule-based approach</a:t>
            </a:r>
          </a:p>
          <a:p>
            <a:pPr marL="636588" lvl="1" indent="-293688">
              <a:lnSpc>
                <a:spcPct val="90000"/>
              </a:lnSpc>
              <a:spcBef>
                <a:spcPct val="40000"/>
              </a:spcBef>
            </a:pPr>
            <a:r>
              <a:rPr lang="en-US" sz="2000"/>
              <a:t>Multiple phases that iteratively transform a specification into a </a:t>
            </a:r>
            <a:br>
              <a:rPr lang="en-US" sz="2000"/>
            </a:br>
            <a:r>
              <a:rPr lang="en-US" sz="2000"/>
              <a:t>user interface</a:t>
            </a:r>
          </a:p>
          <a:p>
            <a:pPr marL="0" indent="0">
              <a:lnSpc>
                <a:spcPct val="90000"/>
              </a:lnSpc>
              <a:spcBef>
                <a:spcPct val="80000"/>
              </a:spcBef>
              <a:buFont typeface="Wingdings" pitchFamily="2" charset="2"/>
              <a:buNone/>
            </a:pPr>
            <a:r>
              <a:rPr lang="en-US" sz="2100"/>
              <a:t>Focuses on panel structure of user interface</a:t>
            </a:r>
          </a:p>
          <a:p>
            <a:pPr marL="636588" lvl="1" indent="-293688">
              <a:lnSpc>
                <a:spcPct val="90000"/>
              </a:lnSpc>
              <a:spcBef>
                <a:spcPct val="30000"/>
              </a:spcBef>
            </a:pPr>
            <a:r>
              <a:rPr lang="en-US" sz="2000"/>
              <a:t>Small groups of controls have basic layouts</a:t>
            </a:r>
          </a:p>
          <a:p>
            <a:pPr marL="636588" lvl="1" indent="-293688">
              <a:lnSpc>
                <a:spcPct val="90000"/>
              </a:lnSpc>
              <a:spcBef>
                <a:spcPct val="30000"/>
              </a:spcBef>
            </a:pPr>
            <a:r>
              <a:rPr lang="en-US" sz="2000"/>
              <a:t>Complexity comes from structure of groups</a:t>
            </a:r>
          </a:p>
          <a:p>
            <a:pPr marL="636588" lvl="1" indent="-293688">
              <a:lnSpc>
                <a:spcPct val="90000"/>
              </a:lnSpc>
              <a:spcBef>
                <a:spcPct val="30000"/>
              </a:spcBef>
            </a:pPr>
            <a:r>
              <a:rPr lang="en-US" sz="2000"/>
              <a:t>Structure can be inferred from dependency info!</a:t>
            </a:r>
          </a:p>
        </p:txBody>
      </p:sp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5410200" y="1600200"/>
          <a:ext cx="3332163" cy="4419600"/>
        </p:xfrm>
        <a:graphic>
          <a:graphicData uri="http://schemas.openxmlformats.org/presentationml/2006/ole">
            <p:oleObj spid="_x0000_s184324" r:id="rId5" imgW="1371646" imgH="1823147" progId="">
              <p:embed/>
            </p:oleObj>
          </a:graphicData>
        </a:graphic>
      </p:graphicFrame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6172200" y="3200400"/>
            <a:ext cx="2438400" cy="496888"/>
          </a:xfrm>
          <a:prstGeom prst="rect">
            <a:avLst/>
          </a:prstGeom>
          <a:noFill/>
          <a:ln w="444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6172200" y="3962400"/>
            <a:ext cx="2438400" cy="990600"/>
          </a:xfrm>
          <a:prstGeom prst="rect">
            <a:avLst/>
          </a:prstGeom>
          <a:noFill/>
          <a:ln w="444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6172200" y="1981200"/>
            <a:ext cx="2438400" cy="914400"/>
          </a:xfrm>
          <a:prstGeom prst="rect">
            <a:avLst/>
          </a:prstGeom>
          <a:noFill/>
          <a:ln w="444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5410200" y="1981200"/>
            <a:ext cx="685800" cy="3733800"/>
          </a:xfrm>
          <a:prstGeom prst="rect">
            <a:avLst/>
          </a:prstGeom>
          <a:noFill/>
          <a:ln w="444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6096000" y="1965325"/>
            <a:ext cx="2667000" cy="3368675"/>
          </a:xfrm>
          <a:prstGeom prst="rect">
            <a:avLst/>
          </a:prstGeom>
          <a:noFill/>
          <a:ln w="444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5410200" y="1981200"/>
            <a:ext cx="685800" cy="3657600"/>
          </a:xfrm>
          <a:prstGeom prst="rect">
            <a:avLst/>
          </a:prstGeom>
          <a:noFill/>
          <a:ln w="444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 advTm="82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animBg="1"/>
      <p:bldP spid="184325" grpId="1" animBg="1"/>
      <p:bldP spid="184326" grpId="0" animBg="1"/>
      <p:bldP spid="184326" grpId="1" animBg="1"/>
      <p:bldP spid="184327" grpId="0" animBg="1"/>
      <p:bldP spid="184327" grpId="1" animBg="1"/>
      <p:bldP spid="184328" grpId="0" animBg="1"/>
      <p:bldP spid="184328" grpId="1" animBg="1"/>
      <p:bldP spid="184329" grpId="0" animBg="1"/>
      <p:bldP spid="184330" grpId="0" animBg="1"/>
      <p:bldP spid="184330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228600" y="5867400"/>
            <a:ext cx="8610600" cy="838200"/>
          </a:xfrm>
          <a:prstGeom prst="rect">
            <a:avLst/>
          </a:prstGeom>
          <a:solidFill>
            <a:schemeClr val="bg1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Generation Process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52975" cy="4530725"/>
          </a:xfrm>
        </p:spPr>
        <p:txBody>
          <a:bodyPr/>
          <a:lstStyle/>
          <a:p>
            <a:pPr marL="457200" indent="-457200">
              <a:buSzTx/>
              <a:buFontTx/>
              <a:buAutoNum type="arabicPeriod"/>
            </a:pPr>
            <a:r>
              <a:rPr lang="en-US" sz="2100"/>
              <a:t>Determine conceptual layout</a:t>
            </a:r>
          </a:p>
          <a:p>
            <a:pPr marL="979488" lvl="1" indent="-342900">
              <a:spcBef>
                <a:spcPct val="40000"/>
              </a:spcBef>
            </a:pPr>
            <a:r>
              <a:rPr lang="en-US" sz="2000"/>
              <a:t>Infer panel structure from dependencies using “mutual exclusion” property</a:t>
            </a:r>
          </a:p>
          <a:p>
            <a:pPr marL="979488" lvl="1" indent="-342900">
              <a:spcBef>
                <a:spcPct val="40000"/>
              </a:spcBef>
            </a:pPr>
            <a:r>
              <a:rPr lang="en-US" sz="2000"/>
              <a:t>Choose controls (decision tree)</a:t>
            </a:r>
          </a:p>
          <a:p>
            <a:pPr marL="979488" lvl="1" indent="-342900">
              <a:spcBef>
                <a:spcPct val="40000"/>
              </a:spcBef>
            </a:pPr>
            <a:r>
              <a:rPr lang="en-US" sz="2000"/>
              <a:t>Choose row layout </a:t>
            </a:r>
            <a:br>
              <a:rPr lang="en-US" sz="2000"/>
            </a:br>
            <a:r>
              <a:rPr lang="en-US" sz="1700"/>
              <a:t>(one column, two column, etc.)</a:t>
            </a:r>
          </a:p>
          <a:p>
            <a:pPr marL="457200" indent="-457200">
              <a:spcBef>
                <a:spcPct val="60000"/>
              </a:spcBef>
              <a:buSzTx/>
              <a:buFontTx/>
              <a:buAutoNum type="arabicPeriod"/>
            </a:pPr>
            <a:r>
              <a:rPr lang="en-US" sz="2100"/>
              <a:t>Allocate space</a:t>
            </a:r>
          </a:p>
          <a:p>
            <a:pPr marL="979488" lvl="1" indent="-342900"/>
            <a:r>
              <a:rPr lang="en-US" sz="2000"/>
              <a:t>Examine panel contents and </a:t>
            </a:r>
            <a:br>
              <a:rPr lang="en-US" sz="2000"/>
            </a:br>
            <a:r>
              <a:rPr lang="en-US" sz="2000"/>
              <a:t>choose sizes</a:t>
            </a:r>
          </a:p>
          <a:p>
            <a:pPr marL="457200" indent="-457200">
              <a:spcBef>
                <a:spcPct val="60000"/>
              </a:spcBef>
              <a:buSzTx/>
              <a:buFontTx/>
              <a:buAutoNum type="arabicPeriod"/>
            </a:pPr>
            <a:r>
              <a:rPr lang="en-US" sz="2100"/>
              <a:t>Instantiate and place controls</a:t>
            </a:r>
          </a:p>
          <a:p>
            <a:pPr marL="457200" indent="-457200">
              <a:spcBef>
                <a:spcPct val="60000"/>
              </a:spcBef>
              <a:buSzTx/>
              <a:buFontTx/>
              <a:buAutoNum type="arabicPeriod"/>
            </a:pPr>
            <a:r>
              <a:rPr lang="en-US" sz="2100">
                <a:solidFill>
                  <a:srgbClr val="777777"/>
                </a:solidFill>
              </a:rPr>
              <a:t>Fix layout problems</a:t>
            </a:r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9988" y="1377950"/>
            <a:ext cx="19431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9988" y="3970338"/>
            <a:ext cx="19431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228600" y="5867400"/>
            <a:ext cx="8610600" cy="838200"/>
          </a:xfrm>
          <a:prstGeom prst="rect">
            <a:avLst/>
          </a:prstGeom>
          <a:solidFill>
            <a:schemeClr val="bg1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Generation Process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52975" cy="4530725"/>
          </a:xfrm>
        </p:spPr>
        <p:txBody>
          <a:bodyPr/>
          <a:lstStyle/>
          <a:p>
            <a:pPr marL="457200" indent="-457200">
              <a:buSzTx/>
              <a:buFontTx/>
              <a:buAutoNum type="arabicPeriod"/>
            </a:pPr>
            <a:r>
              <a:rPr lang="en-US" sz="2100"/>
              <a:t>Determine conceptual layout</a:t>
            </a:r>
          </a:p>
          <a:p>
            <a:pPr marL="979488" lvl="1" indent="-342900">
              <a:spcBef>
                <a:spcPct val="40000"/>
              </a:spcBef>
            </a:pPr>
            <a:r>
              <a:rPr lang="en-US" sz="2000"/>
              <a:t>Infer panel structure from dependencies using “mutual exclusion” property</a:t>
            </a:r>
          </a:p>
          <a:p>
            <a:pPr marL="979488" lvl="1" indent="-342900">
              <a:spcBef>
                <a:spcPct val="40000"/>
              </a:spcBef>
            </a:pPr>
            <a:r>
              <a:rPr lang="en-US" sz="2000"/>
              <a:t>Choose controls (decision tree)</a:t>
            </a:r>
          </a:p>
          <a:p>
            <a:pPr marL="979488" lvl="1" indent="-342900">
              <a:spcBef>
                <a:spcPct val="40000"/>
              </a:spcBef>
            </a:pPr>
            <a:r>
              <a:rPr lang="en-US" sz="2000"/>
              <a:t>Choose row layout </a:t>
            </a:r>
            <a:br>
              <a:rPr lang="en-US" sz="2000"/>
            </a:br>
            <a:r>
              <a:rPr lang="en-US" sz="1700"/>
              <a:t>(one column, two column, etc.)</a:t>
            </a:r>
          </a:p>
          <a:p>
            <a:pPr marL="457200" indent="-457200">
              <a:spcBef>
                <a:spcPct val="60000"/>
              </a:spcBef>
              <a:buSzTx/>
              <a:buFontTx/>
              <a:buAutoNum type="arabicPeriod"/>
            </a:pPr>
            <a:r>
              <a:rPr lang="en-US" sz="2100"/>
              <a:t>Allocate space</a:t>
            </a:r>
          </a:p>
          <a:p>
            <a:pPr marL="979488" lvl="1" indent="-342900"/>
            <a:r>
              <a:rPr lang="en-US" sz="2000"/>
              <a:t>Examine panel contents and </a:t>
            </a:r>
            <a:br>
              <a:rPr lang="en-US" sz="2000"/>
            </a:br>
            <a:r>
              <a:rPr lang="en-US" sz="2000"/>
              <a:t>choose sizes</a:t>
            </a:r>
          </a:p>
          <a:p>
            <a:pPr marL="457200" indent="-457200">
              <a:spcBef>
                <a:spcPct val="60000"/>
              </a:spcBef>
              <a:buSzTx/>
              <a:buFontTx/>
              <a:buAutoNum type="arabicPeriod"/>
            </a:pPr>
            <a:r>
              <a:rPr lang="en-US" sz="2100"/>
              <a:t>Instantiate and place controls</a:t>
            </a:r>
          </a:p>
          <a:p>
            <a:pPr marL="457200" indent="-457200">
              <a:spcBef>
                <a:spcPct val="60000"/>
              </a:spcBef>
              <a:buSzTx/>
              <a:buFontTx/>
              <a:buAutoNum type="arabicPeriod"/>
            </a:pPr>
            <a:r>
              <a:rPr lang="en-US" sz="2100"/>
              <a:t>Fix layout problems</a:t>
            </a:r>
          </a:p>
        </p:txBody>
      </p:sp>
      <p:grpSp>
        <p:nvGrpSpPr>
          <p:cNvPr id="191492" name="Group 4"/>
          <p:cNvGrpSpPr>
            <a:grpSpLocks/>
          </p:cNvGrpSpPr>
          <p:nvPr/>
        </p:nvGrpSpPr>
        <p:grpSpPr bwMode="auto">
          <a:xfrm>
            <a:off x="5257800" y="1298575"/>
            <a:ext cx="3581400" cy="2587625"/>
            <a:chOff x="3312" y="2546"/>
            <a:chExt cx="2256" cy="1630"/>
          </a:xfrm>
        </p:grpSpPr>
        <p:pic>
          <p:nvPicPr>
            <p:cNvPr id="191493" name="Picture 5"/>
            <p:cNvPicPr>
              <a:picLocks noChangeAspect="1" noChangeArrowheads="1"/>
            </p:cNvPicPr>
            <p:nvPr/>
          </p:nvPicPr>
          <p:blipFill>
            <a:blip r:embed="rId2"/>
            <a:srcRect l="17812" t="21136" r="16621" b="26160"/>
            <a:stretch>
              <a:fillRect/>
            </a:stretch>
          </p:blipFill>
          <p:spPr bwMode="auto">
            <a:xfrm>
              <a:off x="3915" y="2546"/>
              <a:ext cx="1073" cy="1431"/>
            </a:xfrm>
            <a:prstGeom prst="rect">
              <a:avLst/>
            </a:prstGeom>
            <a:noFill/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</p:pic>
        <p:sp>
          <p:nvSpPr>
            <p:cNvPr id="191494" name="Text Box 6"/>
            <p:cNvSpPr txBox="1">
              <a:spLocks noChangeArrowheads="1"/>
            </p:cNvSpPr>
            <p:nvPr/>
          </p:nvSpPr>
          <p:spPr bwMode="auto">
            <a:xfrm>
              <a:off x="3312" y="3984"/>
              <a:ext cx="2256" cy="192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ranklin Gothic Book" pitchFamily="34" charset="0"/>
                </a:rPr>
                <a:t>Without layout fixing rules</a:t>
              </a:r>
            </a:p>
          </p:txBody>
        </p:sp>
      </p:grpSp>
      <p:grpSp>
        <p:nvGrpSpPr>
          <p:cNvPr id="191495" name="Group 7"/>
          <p:cNvGrpSpPr>
            <a:grpSpLocks/>
          </p:cNvGrpSpPr>
          <p:nvPr/>
        </p:nvGrpSpPr>
        <p:grpSpPr bwMode="auto">
          <a:xfrm>
            <a:off x="5254625" y="4038600"/>
            <a:ext cx="3584575" cy="2605088"/>
            <a:chOff x="3310" y="807"/>
            <a:chExt cx="2258" cy="1641"/>
          </a:xfrm>
        </p:grpSpPr>
        <p:pic>
          <p:nvPicPr>
            <p:cNvPr id="191496" name="Picture 8"/>
            <p:cNvPicPr>
              <a:picLocks noChangeAspect="1" noChangeArrowheads="1"/>
            </p:cNvPicPr>
            <p:nvPr/>
          </p:nvPicPr>
          <p:blipFill>
            <a:blip r:embed="rId3"/>
            <a:srcRect l="17633" t="21136" r="16614" b="25993"/>
            <a:stretch>
              <a:fillRect/>
            </a:stretch>
          </p:blipFill>
          <p:spPr bwMode="auto">
            <a:xfrm>
              <a:off x="3310" y="807"/>
              <a:ext cx="1071" cy="1429"/>
            </a:xfrm>
            <a:prstGeom prst="rect">
              <a:avLst/>
            </a:prstGeom>
            <a:noFill/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</p:pic>
        <p:pic>
          <p:nvPicPr>
            <p:cNvPr id="191497" name="Picture 9"/>
            <p:cNvPicPr>
              <a:picLocks noChangeAspect="1" noChangeArrowheads="1"/>
            </p:cNvPicPr>
            <p:nvPr/>
          </p:nvPicPr>
          <p:blipFill>
            <a:blip r:embed="rId4"/>
            <a:srcRect l="17668" t="21136" r="16614" b="25903"/>
            <a:stretch>
              <a:fillRect/>
            </a:stretch>
          </p:blipFill>
          <p:spPr bwMode="auto">
            <a:xfrm>
              <a:off x="4498" y="807"/>
              <a:ext cx="1070" cy="1431"/>
            </a:xfrm>
            <a:prstGeom prst="rect">
              <a:avLst/>
            </a:prstGeom>
            <a:noFill/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</p:pic>
        <p:sp>
          <p:nvSpPr>
            <p:cNvPr id="191498" name="Text Box 10"/>
            <p:cNvSpPr txBox="1">
              <a:spLocks noChangeArrowheads="1"/>
            </p:cNvSpPr>
            <p:nvPr/>
          </p:nvSpPr>
          <p:spPr bwMode="auto">
            <a:xfrm>
              <a:off x="3312" y="2256"/>
              <a:ext cx="2256" cy="192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ranklin Gothic Book" pitchFamily="34" charset="0"/>
                </a:rPr>
                <a:t>With layout fixing rules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Task Building Process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/>
              <a:t>Three phases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Hierarchically decompose the tasks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Identify the temporal relationships among tasks at same level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Identify what objects are manipulated and what actions can be performed on them, and assign these to the tasks as appropriate. 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/>
              <a:t>Temporal Relationships</a:t>
            </a:r>
          </a:p>
          <a:p>
            <a:pPr lvl="1"/>
            <a:r>
              <a:rPr lang="en-US" sz="1800" b="1" dirty="0"/>
              <a:t>T1 [] T2</a:t>
            </a:r>
            <a:r>
              <a:rPr lang="en-US" sz="1800" dirty="0"/>
              <a:t> - Choice</a:t>
            </a:r>
          </a:p>
          <a:p>
            <a:pPr lvl="1"/>
            <a:r>
              <a:rPr lang="en-US" sz="1800" b="1" dirty="0"/>
              <a:t>T1 ||| T2</a:t>
            </a:r>
            <a:r>
              <a:rPr lang="en-US" sz="1800" dirty="0"/>
              <a:t> - Interleaving</a:t>
            </a:r>
          </a:p>
          <a:p>
            <a:pPr lvl="1"/>
            <a:r>
              <a:rPr lang="en-US" sz="1800" b="1" dirty="0"/>
              <a:t>T1 |[]| T2</a:t>
            </a:r>
            <a:r>
              <a:rPr lang="en-US" sz="1800" dirty="0"/>
              <a:t> - Synchronization</a:t>
            </a:r>
          </a:p>
          <a:p>
            <a:pPr lvl="1"/>
            <a:r>
              <a:rPr lang="en-US" sz="1800" b="1" dirty="0"/>
              <a:t>T1 &gt;&gt; T2</a:t>
            </a:r>
            <a:r>
              <a:rPr lang="en-US" sz="1800" dirty="0"/>
              <a:t> - Enabling</a:t>
            </a:r>
          </a:p>
          <a:p>
            <a:pPr lvl="1"/>
            <a:r>
              <a:rPr lang="en-US" sz="1800" b="1" dirty="0"/>
              <a:t>T1 []&gt;&gt; T2</a:t>
            </a:r>
            <a:r>
              <a:rPr lang="en-US" sz="1800" dirty="0"/>
              <a:t> - Enabling with Information Passing</a:t>
            </a:r>
          </a:p>
          <a:p>
            <a:pPr lvl="1"/>
            <a:r>
              <a:rPr lang="en-US" sz="1800" b="1" dirty="0"/>
              <a:t>T1 [&gt; T2</a:t>
            </a:r>
            <a:r>
              <a:rPr lang="en-US" sz="1800" dirty="0"/>
              <a:t> - Deactivation</a:t>
            </a:r>
          </a:p>
          <a:p>
            <a:pPr lvl="1"/>
            <a:r>
              <a:rPr lang="en-US" sz="1800" b="1" dirty="0"/>
              <a:t>T1*</a:t>
            </a:r>
            <a:r>
              <a:rPr lang="en-US" sz="1800" dirty="0"/>
              <a:t> - Iteration</a:t>
            </a:r>
          </a:p>
          <a:p>
            <a:pPr lvl="1"/>
            <a:r>
              <a:rPr lang="en-US" sz="1800" b="1" dirty="0"/>
              <a:t>T1(n)</a:t>
            </a:r>
            <a:r>
              <a:rPr lang="en-US" sz="1800" dirty="0"/>
              <a:t> - Finite Iteration</a:t>
            </a:r>
          </a:p>
          <a:p>
            <a:pPr lvl="1"/>
            <a:r>
              <a:rPr lang="en-US" sz="1800" b="1" dirty="0"/>
              <a:t>[T1]</a:t>
            </a:r>
            <a:r>
              <a:rPr lang="en-US" sz="1800" dirty="0"/>
              <a:t> - Optional</a:t>
            </a:r>
          </a:p>
          <a:p>
            <a:pPr lvl="1"/>
            <a:r>
              <a:rPr lang="en-US" sz="1800" b="1" dirty="0"/>
              <a:t>T</a:t>
            </a:r>
            <a:r>
              <a:rPr lang="en-US" sz="1800" dirty="0"/>
              <a:t> – Recursion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Example</a:t>
            </a:r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19113" y="2963863"/>
          <a:ext cx="3824287" cy="1608137"/>
        </p:xfrm>
        <a:graphic>
          <a:graphicData uri="http://schemas.openxmlformats.org/presentationml/2006/ole">
            <p:oleObj spid="_x0000_s202755" name="Bitmap Image" r:id="rId3" imgW="2695951" imgH="1133633" progId="PBrush">
              <p:embed/>
            </p:oleObj>
          </a:graphicData>
        </a:graphic>
      </p:graphicFrame>
      <p:graphicFrame>
        <p:nvGraphicFramePr>
          <p:cNvPr id="20275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953000" y="2667000"/>
          <a:ext cx="3629025" cy="2360613"/>
        </p:xfrm>
        <a:graphic>
          <a:graphicData uri="http://schemas.openxmlformats.org/presentationml/2006/ole">
            <p:oleObj spid="_x0000_s202756" name="Bitmap Image" r:id="rId4" imgW="2914286" imgH="1895238" progId="PBrush">
              <p:embed/>
            </p:oleObj>
          </a:graphicData>
        </a:graphic>
      </p:graphicFrame>
      <p:sp>
        <p:nvSpPr>
          <p:cNvPr id="20275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en-US" sz="2600"/>
              <a:t>Note: First example is ambiguous</a:t>
            </a:r>
          </a:p>
        </p:txBody>
      </p:sp>
      <p:sp>
        <p:nvSpPr>
          <p:cNvPr id="202757" name="Line 5"/>
          <p:cNvSpPr>
            <a:spLocks noChangeShapeType="1"/>
          </p:cNvSpPr>
          <p:nvPr/>
        </p:nvSpPr>
        <p:spPr bwMode="auto">
          <a:xfrm>
            <a:off x="4648200" y="23622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52400" y="5943600"/>
            <a:ext cx="4038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T1 [] T2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- Choice</a:t>
            </a: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T1 ||| T2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- Interleaving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>
            <p:ph idx="1"/>
          </p:nvPr>
        </p:nvGraphicFramePr>
        <p:xfrm>
          <a:off x="1752600" y="1354334"/>
          <a:ext cx="5943600" cy="5024242"/>
        </p:xfrm>
        <a:graphic>
          <a:graphicData uri="http://schemas.openxmlformats.org/presentationml/2006/ole">
            <p:oleObj spid="_x0000_s203779" name="Bitmap Image" r:id="rId3" imgW="3696216" imgH="3123810" progId="PBrush">
              <p:embed/>
            </p:oleObj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5105400"/>
            <a:ext cx="4038600" cy="1752600"/>
          </a:xfrm>
          <a:prstGeom prst="rect">
            <a:avLst/>
          </a:prstGeom>
        </p:spPr>
        <p:txBody>
          <a:bodyPr/>
          <a:lstStyle/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T1 [] T2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– Choice</a:t>
            </a: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T1 &gt;&gt; T2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- Enabling</a:t>
            </a: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T1 []&gt;&gt; T2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- Enabling with Information Passing</a:t>
            </a: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T1 [&gt; T2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– Deactivation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9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28.1|17.4"/>
</p:tagLst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2727</TotalTime>
  <Words>2534</Words>
  <Application>Microsoft PowerPoint</Application>
  <PresentationFormat>On-screen Show (4:3)</PresentationFormat>
  <Paragraphs>529</Paragraphs>
  <Slides>67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lecture template_polo</vt:lpstr>
      <vt:lpstr>Bitmap Image</vt:lpstr>
      <vt:lpstr>Photo Editor Photo</vt:lpstr>
      <vt:lpstr>Image</vt:lpstr>
      <vt:lpstr>Chart</vt:lpstr>
      <vt:lpstr>Lecture 13: Continuing Work in  Model-Based User Interfaces</vt:lpstr>
      <vt:lpstr>Last time…</vt:lpstr>
      <vt:lpstr>Research continued…</vt:lpstr>
      <vt:lpstr>Research continued…</vt:lpstr>
      <vt:lpstr>What are task models, anyway?</vt:lpstr>
      <vt:lpstr>ConcurTaskTrees</vt:lpstr>
      <vt:lpstr>Task Building Process</vt:lpstr>
      <vt:lpstr>Example</vt:lpstr>
      <vt:lpstr>Another Example</vt:lpstr>
      <vt:lpstr>Building/Editing Task Models</vt:lpstr>
      <vt:lpstr>Software Engineering Approach</vt:lpstr>
      <vt:lpstr>Software Engineering Approach</vt:lpstr>
      <vt:lpstr>MasterMind</vt:lpstr>
      <vt:lpstr>Mobi-D</vt:lpstr>
      <vt:lpstr>Mobi-D Models</vt:lpstr>
      <vt:lpstr>Mobi-D Process</vt:lpstr>
      <vt:lpstr>Mobi-D Discussion</vt:lpstr>
      <vt:lpstr>XIML</vt:lpstr>
      <vt:lpstr>Example Use for XIML</vt:lpstr>
      <vt:lpstr>Other Systems</vt:lpstr>
      <vt:lpstr>Ubiquitous Computing Approach</vt:lpstr>
      <vt:lpstr>Ubiquitous Computing Approach</vt:lpstr>
      <vt:lpstr>Infrastructure Issues</vt:lpstr>
      <vt:lpstr>Systems addressing UI issues</vt:lpstr>
      <vt:lpstr>XWeb</vt:lpstr>
      <vt:lpstr>XWeb Protocols</vt:lpstr>
      <vt:lpstr>XWeb &amp; XTP</vt:lpstr>
      <vt:lpstr>Platform Independent Interfaces</vt:lpstr>
      <vt:lpstr>XWeb Example</vt:lpstr>
      <vt:lpstr>Xweb Example</vt:lpstr>
      <vt:lpstr>XWeb Example</vt:lpstr>
      <vt:lpstr>Other XWeb Details</vt:lpstr>
      <vt:lpstr>ICrafter</vt:lpstr>
      <vt:lpstr>ICrafter Architecture</vt:lpstr>
      <vt:lpstr>How is aggregation accomplished?</vt:lpstr>
      <vt:lpstr>Automatic Generation in ICrafter</vt:lpstr>
      <vt:lpstr>Manual Generation in ICrafter</vt:lpstr>
      <vt:lpstr>Supple</vt:lpstr>
      <vt:lpstr>Modeling Users with Traces</vt:lpstr>
      <vt:lpstr>Generating with Optimization</vt:lpstr>
      <vt:lpstr>Optimization Equation</vt:lpstr>
      <vt:lpstr>Screenshots</vt:lpstr>
      <vt:lpstr>Personal Universal Controller</vt:lpstr>
      <vt:lpstr>Approach</vt:lpstr>
      <vt:lpstr>The PUC System Architecture</vt:lpstr>
      <vt:lpstr>Automatic Generation of UIs</vt:lpstr>
      <vt:lpstr>PUC Specification Language</vt:lpstr>
      <vt:lpstr>Properties of PUC Language</vt:lpstr>
      <vt:lpstr>Dependency Information</vt:lpstr>
      <vt:lpstr>Specifications</vt:lpstr>
      <vt:lpstr>Controller Generators</vt:lpstr>
      <vt:lpstr>Generating Speech Interfaces</vt:lpstr>
      <vt:lpstr>Adaptors</vt:lpstr>
      <vt:lpstr>Generating Consistent UIs</vt:lpstr>
      <vt:lpstr>Generating Combined UIs</vt:lpstr>
      <vt:lpstr>Summative Study</vt:lpstr>
      <vt:lpstr>Details of the Language Design</vt:lpstr>
      <vt:lpstr>Language Elements</vt:lpstr>
      <vt:lpstr>Language Elements,  cont.</vt:lpstr>
      <vt:lpstr>Language Elements, cont.</vt:lpstr>
      <vt:lpstr>Language Elements, cont.</vt:lpstr>
      <vt:lpstr>Language Elements, cont.</vt:lpstr>
      <vt:lpstr>Language Elements, cont.</vt:lpstr>
      <vt:lpstr>Language Elements, cont.</vt:lpstr>
      <vt:lpstr>Graphical Interface Generator</vt:lpstr>
      <vt:lpstr>Generation Process</vt:lpstr>
      <vt:lpstr>Generation Process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Work in Model-Based User Interfaces</dc:title>
  <dc:creator>Jeffrey Nichols</dc:creator>
  <cp:lastModifiedBy>Brad A. Myers</cp:lastModifiedBy>
  <cp:revision>65</cp:revision>
  <dcterms:created xsi:type="dcterms:W3CDTF">2003-03-19T23:00:44Z</dcterms:created>
  <dcterms:modified xsi:type="dcterms:W3CDTF">2009-03-25T20:20:41Z</dcterms:modified>
</cp:coreProperties>
</file>