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5"/>
  </p:notesMasterIdLst>
  <p:sldIdLst>
    <p:sldId id="256" r:id="rId2"/>
    <p:sldId id="267" r:id="rId3"/>
    <p:sldId id="257" r:id="rId4"/>
    <p:sldId id="258" r:id="rId5"/>
    <p:sldId id="259" r:id="rId6"/>
    <p:sldId id="260" r:id="rId7"/>
    <p:sldId id="271" r:id="rId8"/>
    <p:sldId id="272" r:id="rId9"/>
    <p:sldId id="261" r:id="rId10"/>
    <p:sldId id="262" r:id="rId11"/>
    <p:sldId id="264" r:id="rId12"/>
    <p:sldId id="265" r:id="rId13"/>
    <p:sldId id="266" r:id="rId14"/>
    <p:sldId id="268" r:id="rId15"/>
    <p:sldId id="273" r:id="rId16"/>
    <p:sldId id="274" r:id="rId17"/>
    <p:sldId id="278" r:id="rId18"/>
    <p:sldId id="280" r:id="rId19"/>
    <p:sldId id="281" r:id="rId20"/>
    <p:sldId id="283" r:id="rId21"/>
    <p:sldId id="275" r:id="rId22"/>
    <p:sldId id="263" r:id="rId23"/>
    <p:sldId id="27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5" autoAdjust="0"/>
    <p:restoredTop sz="86369" autoAdjust="0"/>
  </p:normalViewPr>
  <p:slideViewPr>
    <p:cSldViewPr>
      <p:cViewPr varScale="1">
        <p:scale>
          <a:sx n="85" d="100"/>
          <a:sy n="85" d="100"/>
        </p:scale>
        <p:origin x="-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21.xml"/><Relationship Id="rId3" Type="http://schemas.openxmlformats.org/officeDocument/2006/relationships/slide" Target="slides/slide3.xml"/><Relationship Id="rId7" Type="http://schemas.openxmlformats.org/officeDocument/2006/relationships/slide" Target="slides/slide9.xml"/><Relationship Id="rId12" Type="http://schemas.openxmlformats.org/officeDocument/2006/relationships/slide" Target="slides/slide16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3.xml"/><Relationship Id="rId5" Type="http://schemas.openxmlformats.org/officeDocument/2006/relationships/slide" Target="slides/slide5.xml"/><Relationship Id="rId15" Type="http://schemas.openxmlformats.org/officeDocument/2006/relationships/slide" Target="slides/slide23.xml"/><Relationship Id="rId10" Type="http://schemas.openxmlformats.org/officeDocument/2006/relationships/slide" Target="slides/slide12.xml"/><Relationship Id="rId4" Type="http://schemas.openxmlformats.org/officeDocument/2006/relationships/slide" Target="slides/slide4.xml"/><Relationship Id="rId9" Type="http://schemas.openxmlformats.org/officeDocument/2006/relationships/slide" Target="slides/slide11.xml"/><Relationship Id="rId14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78124B3F-BA3F-4F35-8996-9BA135272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51BB3-A2E5-4141-A9DB-6CB49F1E914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F790F-9CD7-41E6-A376-55A845E8FB0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97737-1FAB-4470-8000-82170F0BA1A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E13D8-8228-4260-9367-F020AC2C9C3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DAD0F-6F1D-48CB-9AED-821E6DBFE40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2A562-267E-4E04-AA4B-C4E3338E9D9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50A02-7904-4BC5-9643-42293F55169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2E6CF-AFBE-4976-B6CF-DFD2DD3D78D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B21BF-2A40-4704-8488-05F95C5B6E6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EBF3B-BE57-4902-A99B-D8E64FDC9CB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8BC81-57E7-4B8F-A793-2CDE60D6852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18E53-159E-4E3A-8020-734DBD59CF1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C5D7-879B-48B1-9A88-0C57CC22B48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83540-C269-42FC-BE37-4ADD03D4A7F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4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43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ectangle 44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9" name="Picture 46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63916FE7-3749-4519-927F-5627FE0B717C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548E2-D010-4B97-89B8-7AEE15CC0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FADA-E549-46A5-AFF3-C6BDA7F2F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2040D-F5E0-4870-940C-1EDBD344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01E37-A778-48AA-9B73-2B819C7A0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E3F58943-C693-4DBA-BB52-A98BE7CFEED8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2F22F-A19C-47B4-AE06-911DAA501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A4F75634-6AF6-4111-A55A-A2F2386B9080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21D18-B50C-425D-BF81-4ECFC8A8B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8635E-C96B-4C0C-BB91-B00E197E7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7D28B-F3F1-4B15-9206-A1BC822F7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5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44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57416" name="Rectangle 40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7417" name="Rectangle 41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7418" name="Rectangle 42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7419" name="Rectangle 43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1000">
                <a:cs typeface="+mn-cs"/>
              </a:defRPr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1000">
                <a:cs typeface="+mn-cs"/>
              </a:defRPr>
            </a:lvl1pPr>
          </a:lstStyle>
          <a:p>
            <a:pPr>
              <a:buFont typeface="Wingdings" pitchFamily="2" charset="2"/>
              <a:buNone/>
              <a:defRPr/>
            </a:pPr>
            <a:fld id="{F1ABBD4B-6061-4EDF-B8CB-7445D794B9D5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toolname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142621.142635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cmu.edu/~amulet/videos/Gilt_demo.wmv" TargetMode="External"/><Relationship Id="rId5" Type="http://schemas.openxmlformats.org/officeDocument/2006/relationships/hyperlink" Target="http://doi.acm.org/10.1145/120782.120805" TargetMode="External"/><Relationship Id="rId4" Type="http://schemas.openxmlformats.org/officeDocument/2006/relationships/hyperlink" Target="http://www.cs.cmu.edu/~amulet/videos/Gilt_styles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bradando.com/wp-content/uploads/2008/11/adobe-catalyst.jpg&amp;imgrefurl=http://www.bradando.com/&amp;usg=__glWvWroOLT2l9Bics6VPEN1_QT4=&amp;h=197&amp;w=310&amp;sz=8&amp;hl=en&amp;start=8&amp;tbnid=8o6bohtub6Ac4M:&amp;tbnh=74&amp;tbnw=117&amp;prev=/images?q=Adobe+Catalyst+(&amp;hl=en&amp;rlz=1T4GGLL_enUS311US314" TargetMode="External"/><Relationship Id="rId2" Type="http://schemas.openxmlformats.org/officeDocument/2006/relationships/hyperlink" Target="http://www.bradando.com/wp-content/uploads/2008/11/adobe-catalys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ubfuture.blogspot.com/2009/03/time-to-claim-success-on-electronic.html" TargetMode="External"/><Relationship Id="rId2" Type="http://schemas.openxmlformats.org/officeDocument/2006/relationships/hyperlink" Target="http://channel9.msdn.com/Events/MIX/MIX09/C01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xbooth.com/blog/15-desktop-online-wireframing-tools/" TargetMode="External"/><Relationship Id="rId2" Type="http://schemas.openxmlformats.org/officeDocument/2006/relationships/hyperlink" Target="http://mashable.com/2010/07/15/wireframing-tool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2.com/cgi/wiki?GuiPrototypingTools" TargetMode="External"/><Relationship Id="rId5" Type="http://schemas.openxmlformats.org/officeDocument/2006/relationships/hyperlink" Target="http://www.uie.com/articles/prototyping_tools/?link=tips100318_6" TargetMode="External"/><Relationship Id="rId4" Type="http://schemas.openxmlformats.org/officeDocument/2006/relationships/hyperlink" Target="http://www.tripwiremagazine.com/2010/04/15-best-wireframing-tools-for-designers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lsamiq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223904.22391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ww.open-video.org/details.php?videoid=501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homes/landay/temp/denim450.wm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dub.washington.edu:2007/denim/media/chi96_silk.mp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lbook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t0oAg0haU0" TargetMode="External"/><Relationship Id="rId2" Type="http://schemas.openxmlformats.org/officeDocument/2006/relationships/hyperlink" Target="http://www.billbuxton.com/menula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oi.acm.org/10.1145/22339.2237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057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Lecture </a:t>
            </a:r>
            <a:r>
              <a:rPr lang="en-US" sz="4000" dirty="0" smtClean="0"/>
              <a:t>15: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Interactive Tools: </a:t>
            </a:r>
            <a:r>
              <a:rPr lang="en-US" sz="4000" dirty="0" err="1" smtClean="0"/>
              <a:t>Prototypers</a:t>
            </a:r>
            <a:r>
              <a:rPr lang="en-US" sz="4000" dirty="0" smtClean="0"/>
              <a:t> (HyperCard, Director, Visual Basic), Interface Builders,</a:t>
            </a:r>
            <a:br>
              <a:rPr lang="en-US" sz="4000" dirty="0" smtClean="0"/>
            </a:br>
            <a:r>
              <a:rPr lang="en-US" sz="4000" dirty="0" smtClean="0"/>
              <a:t>Sketching Tools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191000"/>
            <a:ext cx="61722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Brad Myers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dirty="0" smtClean="0">
                <a:solidFill>
                  <a:srgbClr val="6E0000"/>
                </a:solidFill>
              </a:rPr>
              <a:t>05-830</a:t>
            </a:r>
            <a:r>
              <a:rPr lang="en-US" dirty="0" smtClean="0">
                <a:solidFill>
                  <a:srgbClr val="6E0000"/>
                </a:solidFill>
              </a:rPr>
              <a:t/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Advanced User Interface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63916FE7-3749-4519-927F-5627FE0B717C}" type="slidenum">
              <a:rPr lang="en-US" smtClean="0"/>
              <a:pPr>
                <a:buFont typeface="Wingdings" pitchFamily="2" charset="2"/>
                <a:buNone/>
                <a:defRPr/>
              </a:pPr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Animation Programs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Example: </a:t>
            </a:r>
            <a:r>
              <a:rPr lang="en-US" sz="2400" dirty="0" err="1" smtClean="0"/>
              <a:t>MacroMedia’s</a:t>
            </a:r>
            <a:r>
              <a:rPr lang="en-US" sz="2400" dirty="0" smtClean="0"/>
              <a:t> Director  (1987</a:t>
            </a:r>
            <a:r>
              <a:rPr lang="en-US" sz="2400" dirty="0" smtClean="0"/>
              <a:t>) – now Adobe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Also control individual pixels</a:t>
            </a:r>
          </a:p>
          <a:p>
            <a:pPr eaLnBrk="1" hangingPunct="1"/>
            <a:r>
              <a:rPr lang="en-US" sz="2400" dirty="0" smtClean="0"/>
              <a:t>Individual paintings can be specified as animation element</a:t>
            </a:r>
          </a:p>
          <a:p>
            <a:pPr lvl="1" eaLnBrk="1" hangingPunct="1"/>
            <a:r>
              <a:rPr lang="en-US" sz="2000" dirty="0" smtClean="0"/>
              <a:t>E.g., characters</a:t>
            </a:r>
          </a:p>
          <a:p>
            <a:pPr lvl="1" eaLnBrk="1" hangingPunct="1"/>
            <a:r>
              <a:rPr lang="en-US" sz="2000" dirty="0" smtClean="0"/>
              <a:t>Each can be instantiated, moved, etc.</a:t>
            </a:r>
          </a:p>
          <a:p>
            <a:pPr eaLnBrk="1" hangingPunct="1"/>
            <a:r>
              <a:rPr lang="en-US" sz="2400" dirty="0" smtClean="0"/>
              <a:t>Good control over timing, synchronization</a:t>
            </a:r>
          </a:p>
          <a:p>
            <a:pPr eaLnBrk="1" hangingPunct="1"/>
            <a:r>
              <a:rPr lang="en-US" sz="2400" dirty="0" smtClean="0"/>
              <a:t>Scripting language</a:t>
            </a:r>
          </a:p>
          <a:p>
            <a:pPr lvl="1" eaLnBrk="1" hangingPunct="1"/>
            <a:r>
              <a:rPr lang="en-US" sz="2000" dirty="0" smtClean="0"/>
              <a:t>Can program that when a mouse button is clicked in an area, start an animation or transition</a:t>
            </a:r>
          </a:p>
          <a:p>
            <a:pPr lvl="1" eaLnBrk="1" hangingPunct="1"/>
            <a:r>
              <a:rPr lang="en-US" sz="2000" dirty="0" smtClean="0"/>
              <a:t>Scripting language even more primitive than </a:t>
            </a:r>
            <a:r>
              <a:rPr lang="en-US" sz="2000" dirty="0" err="1" smtClean="0"/>
              <a:t>HyperTalk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Good for "Future Scenarios" when want good fidelity with real look</a:t>
            </a:r>
          </a:p>
          <a:p>
            <a:pPr eaLnBrk="1" hangingPunct="1"/>
            <a:r>
              <a:rPr lang="en-US" sz="2400" dirty="0" smtClean="0"/>
              <a:t>Not for final (real) interface unless Multi-media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Interface Builders 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Also called Interface Development Tools (IDTs) or GUI Builders or “resource editors”</a:t>
            </a:r>
          </a:p>
          <a:p>
            <a:r>
              <a:rPr lang="en-US" dirty="0" smtClean="0"/>
              <a:t>Lay out widgets to make dialog boxes, menus. </a:t>
            </a:r>
          </a:p>
          <a:p>
            <a:r>
              <a:rPr lang="en-US" dirty="0" smtClean="0"/>
              <a:t>Have a palette or menu of kinds of widgets</a:t>
            </a:r>
          </a:p>
          <a:p>
            <a:r>
              <a:rPr lang="en-US" dirty="0" smtClean="0"/>
              <a:t>Select widget, place with mouse in a window</a:t>
            </a:r>
          </a:p>
          <a:p>
            <a:r>
              <a:rPr lang="en-US" dirty="0" smtClean="0"/>
              <a:t>Set some properties </a:t>
            </a:r>
          </a:p>
          <a:p>
            <a:r>
              <a:rPr lang="en-US" dirty="0" smtClean="0"/>
              <a:t>Design menus, palettes, dialog boxes, controls </a:t>
            </a:r>
          </a:p>
          <a:p>
            <a:r>
              <a:rPr lang="en-US" dirty="0" smtClean="0"/>
              <a:t>Put in “graphics” pane for main application window</a:t>
            </a:r>
          </a:p>
          <a:p>
            <a:r>
              <a:rPr lang="en-US" dirty="0" smtClean="0"/>
              <a:t>Easy to use, but limited</a:t>
            </a:r>
          </a:p>
          <a:p>
            <a:r>
              <a:rPr lang="en-US" dirty="0" smtClean="0"/>
              <a:t>Connect call-backs with each widget</a:t>
            </a:r>
          </a:p>
          <a:p>
            <a:r>
              <a:rPr lang="en-US" dirty="0" smtClean="0"/>
              <a:t>Generates C code directly or intermediate language</a:t>
            </a:r>
          </a:p>
          <a:p>
            <a:r>
              <a:rPr lang="en-US" dirty="0" smtClean="0"/>
              <a:t>Sometimes connected to an </a:t>
            </a:r>
            <a:r>
              <a:rPr lang="en-US" dirty="0" err="1" smtClean="0"/>
              <a:t>intepreter</a:t>
            </a:r>
            <a:r>
              <a:rPr lang="en-US" dirty="0" smtClean="0"/>
              <a:t> so can execute call-backs.</a:t>
            </a:r>
          </a:p>
          <a:p>
            <a:pPr lvl="1"/>
            <a:r>
              <a:rPr lang="en-US" dirty="0" smtClean="0"/>
              <a:t>If not, some call-backs can be simulated, e.g. transition to another window; pop-up error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© 2013 - Brad Myers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Interface Builders, cont.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50288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Layout mechanisms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usually a complication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X's row and columns stuff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Galaxy's struts and springs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Java’s </a:t>
            </a:r>
            <a:r>
              <a:rPr lang="en-US" sz="1600" i="1" smtClean="0"/>
              <a:t>Layout Managers</a:t>
            </a: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“Resources”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store information in special files rather than in source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positions, colors, text labels,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allow for easier modification for users, internationalization,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IBs Usually don't support: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Error checking of values, e.g. for text input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Graying of widgets depending on values and other widgets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Default values of widgets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Dynamic changing of widgets (e.g., add more items)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Dynamic changing layers (groups) of widgets (visibility) depending on values and other widgets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Any dynamically created graphical objects.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Interface Builders, cont.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50288" cy="4953000"/>
          </a:xfrm>
        </p:spPr>
        <p:txBody>
          <a:bodyPr/>
          <a:lstStyle/>
          <a:p>
            <a:pPr lvl="1" eaLnBrk="1" hangingPunct="1"/>
            <a:r>
              <a:rPr lang="en-US" sz="2400" dirty="0" smtClean="0"/>
              <a:t>Examples: </a:t>
            </a:r>
          </a:p>
          <a:p>
            <a:pPr lvl="2" eaLnBrk="1" hangingPunct="1"/>
            <a:r>
              <a:rPr lang="en-US" sz="2000" dirty="0" smtClean="0"/>
              <a:t>See “Card” systems, e.g., </a:t>
            </a:r>
            <a:r>
              <a:rPr lang="en-US" sz="2000" dirty="0" err="1" smtClean="0"/>
              <a:t>Menulay</a:t>
            </a:r>
            <a:r>
              <a:rPr lang="en-US" sz="2000" dirty="0" smtClean="0"/>
              <a:t> </a:t>
            </a:r>
            <a:r>
              <a:rPr lang="en-US" sz="2000" dirty="0" smtClean="0"/>
              <a:t>(1983-research system)</a:t>
            </a:r>
          </a:p>
          <a:p>
            <a:pPr lvl="2" eaLnBrk="1" hangingPunct="1"/>
            <a:r>
              <a:rPr lang="en-US" sz="2000" dirty="0" smtClean="0"/>
              <a:t>NeXT Interface Builder (NeXT)  - 1988 popularized the name</a:t>
            </a:r>
          </a:p>
          <a:p>
            <a:pPr lvl="3" eaLnBrk="1" hangingPunct="1"/>
            <a:r>
              <a:rPr lang="en-US" sz="1700" dirty="0" smtClean="0"/>
              <a:t>By Jean-Marie </a:t>
            </a:r>
            <a:r>
              <a:rPr lang="en-US" sz="1700" dirty="0" err="1" smtClean="0"/>
              <a:t>Hullot</a:t>
            </a:r>
            <a:r>
              <a:rPr lang="en-US" sz="1700" dirty="0" smtClean="0"/>
              <a:t> who had an IB in Lisp at INRIA in France</a:t>
            </a:r>
          </a:p>
          <a:p>
            <a:pPr lvl="2" eaLnBrk="1" hangingPunct="1"/>
            <a:r>
              <a:rPr lang="en-US" sz="2000" dirty="0" smtClean="0"/>
              <a:t>Visual Basic</a:t>
            </a:r>
          </a:p>
          <a:p>
            <a:pPr lvl="2" eaLnBrk="1" hangingPunct="1"/>
            <a:r>
              <a:rPr lang="en-US" sz="2000" dirty="0" smtClean="0"/>
              <a:t>Resource editors in p</a:t>
            </a:r>
            <a:r>
              <a:rPr lang="en-US" sz="2000" dirty="0" smtClean="0"/>
              <a:t>rogramming environments</a:t>
            </a:r>
            <a:endParaRPr lang="en-US" sz="2000" dirty="0" smtClean="0"/>
          </a:p>
          <a:p>
            <a:pPr lvl="1" eaLnBrk="1" hangingPunct="1"/>
            <a:r>
              <a:rPr lang="en-US" sz="2400" dirty="0" smtClean="0"/>
              <a:t> Used to be lots of  IB products</a:t>
            </a:r>
          </a:p>
          <a:p>
            <a:pPr lvl="2" eaLnBrk="1" hangingPunct="1"/>
            <a:r>
              <a:rPr lang="en-US" sz="2000" dirty="0" smtClean="0"/>
              <a:t>Used to be many commercial tools are in this category; over 100</a:t>
            </a:r>
          </a:p>
          <a:p>
            <a:pPr lvl="3" eaLnBrk="1" hangingPunct="1"/>
            <a:r>
              <a:rPr lang="en-US" sz="1700" dirty="0" smtClean="0"/>
              <a:t>See my old list (1997): </a:t>
            </a:r>
            <a:r>
              <a:rPr lang="en-US" sz="1400" dirty="0" smtClean="0">
                <a:hlinkClick r:id="rId3"/>
              </a:rPr>
              <a:t>http://www.cs.cmu.edu</a:t>
            </a:r>
            <a:r>
              <a:rPr lang="en-US" sz="1400" dirty="0" smtClean="0">
                <a:hlinkClick r:id="rId3"/>
              </a:rPr>
              <a:t>/~bam/toolnames.html</a:t>
            </a:r>
            <a:r>
              <a:rPr lang="en-US" sz="1400" dirty="0" smtClean="0"/>
              <a:t> </a:t>
            </a:r>
            <a:endParaRPr lang="en-US" sz="1700" dirty="0" smtClean="0"/>
          </a:p>
          <a:p>
            <a:pPr lvl="2" eaLnBrk="1" hangingPunct="1"/>
            <a:r>
              <a:rPr lang="en-US" sz="2000" dirty="0" smtClean="0"/>
              <a:t>Most went out of business</a:t>
            </a:r>
          </a:p>
          <a:p>
            <a:pPr lvl="2" eaLnBrk="1" hangingPunct="1"/>
            <a:r>
              <a:rPr lang="en-US" sz="2000" dirty="0" smtClean="0"/>
              <a:t>Microsoft, </a:t>
            </a:r>
            <a:r>
              <a:rPr lang="en-US" sz="2000" dirty="0" err="1" smtClean="0"/>
              <a:t>MetroWorks</a:t>
            </a:r>
            <a:r>
              <a:rPr lang="en-US" sz="2000" dirty="0" smtClean="0"/>
              <a:t>, etc. include “resource editors” for “free”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7772400" cy="1295400"/>
          </a:xfrm>
        </p:spPr>
        <p:txBody>
          <a:bodyPr/>
          <a:lstStyle/>
          <a:p>
            <a:pPr eaLnBrk="1" hangingPunct="1"/>
            <a:r>
              <a:rPr lang="en-US" sz="4000" smtClean="0"/>
              <a:t>VB</a:t>
            </a:r>
            <a:br>
              <a:rPr lang="en-US" sz="4000" smtClean="0"/>
            </a:br>
            <a:r>
              <a:rPr lang="en-US" sz="4000" smtClean="0"/>
              <a:t>Screen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0"/>
            <a:ext cx="707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4963" y="762000"/>
            <a:ext cx="372903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smtClean="0"/>
              <a:t>Some Research in IB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54864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Garnet’s GILT interface builder:</a:t>
            </a:r>
          </a:p>
          <a:p>
            <a:pPr marL="577850" lvl="1" indent="-233363" eaLnBrk="1" hangingPunct="1">
              <a:defRPr/>
            </a:pPr>
            <a:r>
              <a:rPr lang="en-US" sz="2000" dirty="0" smtClean="0"/>
              <a:t>Styles by example (Hashimoto, UIST’92) </a:t>
            </a:r>
          </a:p>
          <a:p>
            <a:pPr lvl="2" eaLnBrk="1" hangingPunct="1">
              <a:defRPr/>
            </a:pPr>
            <a:r>
              <a:rPr lang="en-US" sz="1200" dirty="0" smtClean="0">
                <a:hlinkClick r:id="rId3"/>
              </a:rPr>
              <a:t>http://doi.acm.org/10.1145/142621.142635</a:t>
            </a:r>
            <a:r>
              <a:rPr lang="en-US" sz="1200" dirty="0" smtClean="0"/>
              <a:t> </a:t>
            </a:r>
            <a:r>
              <a:rPr lang="en-US" sz="1800" dirty="0" smtClean="0"/>
              <a:t>or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hlinkClick r:id="rId4"/>
              </a:rPr>
              <a:t>video</a:t>
            </a:r>
            <a:r>
              <a:rPr lang="en-US" sz="1800" dirty="0" smtClean="0"/>
              <a:t> </a:t>
            </a:r>
            <a:r>
              <a:rPr lang="en-US" sz="1400" dirty="0" smtClean="0"/>
              <a:t>(</a:t>
            </a:r>
            <a:r>
              <a:rPr lang="en-US" sz="1400" dirty="0" smtClean="0"/>
              <a:t>1min no sound)</a:t>
            </a:r>
            <a:endParaRPr lang="en-US" sz="1800" dirty="0" smtClean="0"/>
          </a:p>
          <a:p>
            <a:pPr lvl="2" eaLnBrk="1" hangingPunct="1">
              <a:defRPr/>
            </a:pPr>
            <a:r>
              <a:rPr lang="en-US" sz="1800" dirty="0" smtClean="0"/>
              <a:t>Graphical tab stops, absolute or relative</a:t>
            </a:r>
          </a:p>
          <a:p>
            <a:pPr lvl="2" eaLnBrk="1" hangingPunct="1">
              <a:defRPr/>
            </a:pPr>
            <a:r>
              <a:rPr lang="en-US" sz="1800" dirty="0" smtClean="0"/>
              <a:t>Graphical styles for widget properties</a:t>
            </a:r>
          </a:p>
          <a:p>
            <a:pPr marL="577850" lvl="1" indent="-233363" eaLnBrk="1" hangingPunct="1">
              <a:defRPr/>
            </a:pPr>
            <a:r>
              <a:rPr lang="en-US" sz="2000" dirty="0" smtClean="0"/>
              <a:t>Eliminating Call-backs (UIST’91)</a:t>
            </a:r>
          </a:p>
          <a:p>
            <a:pPr marL="866775" lvl="2" eaLnBrk="1" hangingPunct="1">
              <a:defRPr/>
            </a:pPr>
            <a:r>
              <a:rPr lang="en-US" sz="1200" dirty="0" smtClean="0">
                <a:hlinkClick r:id="rId5"/>
              </a:rPr>
              <a:t>http://doi.acm.org/10.1145/120782.120805</a:t>
            </a:r>
            <a:r>
              <a:rPr lang="en-US" sz="2100" dirty="0" smtClean="0"/>
              <a:t> </a:t>
            </a:r>
            <a:r>
              <a:rPr lang="en-US" sz="1800" dirty="0" smtClean="0"/>
              <a:t>or </a:t>
            </a:r>
            <a:r>
              <a:rPr lang="en-US" sz="1800" dirty="0" smtClean="0">
                <a:hlinkClick r:id="rId6"/>
              </a:rPr>
              <a:t>video</a:t>
            </a:r>
            <a:r>
              <a:rPr lang="en-US" sz="2100" dirty="0" smtClean="0"/>
              <a:t> </a:t>
            </a:r>
            <a:r>
              <a:rPr lang="en-US" sz="1100" dirty="0" smtClean="0"/>
              <a:t>(5min)</a:t>
            </a:r>
            <a:endParaRPr lang="en-US" sz="2100" dirty="0" smtClean="0"/>
          </a:p>
          <a:p>
            <a:pPr marL="866775" lvl="2" eaLnBrk="1" hangingPunct="1">
              <a:defRPr/>
            </a:pPr>
            <a:r>
              <a:rPr lang="en-US" sz="1800" dirty="0" smtClean="0"/>
              <a:t>Handles error checking, data transformations, connections of widgets to each other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572000"/>
            <a:ext cx="4660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Novel </a:t>
            </a:r>
            <a:r>
              <a:rPr lang="en-US" dirty="0" smtClean="0"/>
              <a:t>IB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pPr eaLnBrk="1" hangingPunct="1"/>
            <a:r>
              <a:rPr lang="en-US" dirty="0" smtClean="0"/>
              <a:t>Adobe Catalyst (formerly Thermo)</a:t>
            </a:r>
          </a:p>
          <a:p>
            <a:pPr lvl="1" eaLnBrk="1" hangingPunct="1"/>
            <a:r>
              <a:rPr lang="en-US" dirty="0" smtClean="0"/>
              <a:t>Part of CS5.5, now discontinued in CS 6.0</a:t>
            </a:r>
            <a:endParaRPr lang="en-US" dirty="0" smtClean="0"/>
          </a:p>
          <a:p>
            <a:pPr lvl="1" eaLnBrk="1" hangingPunct="1"/>
            <a:r>
              <a:rPr lang="en-US" dirty="0" smtClean="0"/>
              <a:t>Associate </a:t>
            </a:r>
            <a:r>
              <a:rPr lang="en-US" dirty="0" smtClean="0">
                <a:solidFill>
                  <a:srgbClr val="C00000"/>
                </a:solidFill>
              </a:rPr>
              <a:t>behaviors</a:t>
            </a:r>
            <a:r>
              <a:rPr lang="en-US" dirty="0" smtClean="0"/>
              <a:t> with the objects</a:t>
            </a:r>
          </a:p>
          <a:p>
            <a:pPr lvl="1" eaLnBrk="1" hangingPunct="1"/>
            <a:r>
              <a:rPr lang="en-US" dirty="0" smtClean="0"/>
              <a:t>Like my Lapidary (see next lecture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18438" name="AutoShape 4" descr="See full size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58763" y="-301625"/>
            <a:ext cx="11144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endParaRPr lang="en-US"/>
          </a:p>
        </p:txBody>
      </p:sp>
      <p:pic>
        <p:nvPicPr>
          <p:cNvPr id="18439" name="Picture 6" descr="http://tbn3.google.com/images?q=tbn:8o6bohtub6Ac4M:http://www.bradando.com/wp-content/uploads/2008/11/adobe-catalys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219200"/>
            <a:ext cx="11144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8" descr="http://osx.iusethis.com/screenshot/osx/adobeflashcatalyst.png"/>
          <p:cNvSpPr>
            <a:spLocks noChangeAspect="1" noChangeArrowheads="1"/>
          </p:cNvSpPr>
          <p:nvPr/>
        </p:nvSpPr>
        <p:spPr bwMode="auto">
          <a:xfrm>
            <a:off x="166688" y="-123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endParaRPr lang="en-US"/>
          </a:p>
        </p:txBody>
      </p:sp>
      <p:sp>
        <p:nvSpPr>
          <p:cNvPr id="18441" name="AutoShape 10" descr="http://osx.iusethis.com/screenshot/osx/adobeflashcatalyst.png"/>
          <p:cNvSpPr>
            <a:spLocks noChangeAspect="1" noChangeArrowheads="1"/>
          </p:cNvSpPr>
          <p:nvPr/>
        </p:nvSpPr>
        <p:spPr bwMode="auto">
          <a:xfrm>
            <a:off x="166688" y="-123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pic>
        <p:nvPicPr>
          <p:cNvPr id="1844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02380"/>
            <a:ext cx="5029200" cy="30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bam\Documents\papers\natprog\EUCLASE\Thermo-Convert-To-Men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681413"/>
            <a:ext cx="327660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924800" cy="1295400"/>
          </a:xfrm>
        </p:spPr>
        <p:txBody>
          <a:bodyPr/>
          <a:lstStyle/>
          <a:p>
            <a:pPr eaLnBrk="1" hangingPunct="1"/>
            <a:r>
              <a:rPr lang="en-US" sz="3200" smtClean="0"/>
              <a:t>Microsoft’s Expression Blend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5181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Microsoft new Silverlight Blend 3’s </a:t>
            </a:r>
            <a:r>
              <a:rPr lang="en-US" sz="2800" dirty="0" err="1" smtClean="0"/>
              <a:t>SketchFlow</a:t>
            </a:r>
            <a:endParaRPr lang="en-US" sz="2800" dirty="0" smtClean="0"/>
          </a:p>
          <a:p>
            <a:pPr lvl="1" eaLnBrk="1" hangingPunct="1"/>
            <a:r>
              <a:rPr lang="en-US" sz="2000" dirty="0" smtClean="0">
                <a:hlinkClick r:id="rId2"/>
              </a:rPr>
              <a:t>http://channel9.msdn.com/Events/MIX/MIX09/C01F</a:t>
            </a:r>
            <a:r>
              <a:rPr lang="en-US" sz="2000" dirty="0" smtClean="0"/>
              <a:t>  </a:t>
            </a:r>
            <a:r>
              <a:rPr lang="en-US" sz="2000" dirty="0" smtClean="0"/>
              <a:t>(1 hour video)</a:t>
            </a:r>
          </a:p>
          <a:p>
            <a:pPr eaLnBrk="1" hangingPunct="1"/>
            <a:r>
              <a:rPr lang="en-US" sz="2800" dirty="0" smtClean="0"/>
              <a:t>Behaviors, etc.</a:t>
            </a:r>
            <a:br>
              <a:rPr lang="en-US" sz="2800" dirty="0" smtClean="0"/>
            </a:br>
            <a:r>
              <a:rPr lang="en-US" sz="2800" dirty="0" smtClean="0"/>
              <a:t>as well</a:t>
            </a:r>
          </a:p>
          <a:p>
            <a:pPr eaLnBrk="1" hangingPunct="1"/>
            <a:r>
              <a:rPr lang="en-US" sz="2800" dirty="0" smtClean="0"/>
              <a:t>Landay says this</a:t>
            </a:r>
            <a:br>
              <a:rPr lang="en-US" sz="2800" dirty="0" smtClean="0"/>
            </a:br>
            <a:r>
              <a:rPr lang="en-US" sz="2800" dirty="0" smtClean="0"/>
              <a:t>has “sketching”</a:t>
            </a:r>
            <a:br>
              <a:rPr lang="en-US" sz="2800" dirty="0" smtClean="0"/>
            </a:br>
            <a:r>
              <a:rPr lang="en-US" sz="2400" dirty="0" smtClean="0">
                <a:hlinkClick r:id="rId3"/>
              </a:rPr>
              <a:t>(see 3/19/09 blog)</a:t>
            </a:r>
            <a:endParaRPr lang="en-US" sz="3200" dirty="0" smtClean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743200"/>
            <a:ext cx="5248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Commercial </a:t>
            </a:r>
            <a:r>
              <a:rPr lang="en-US" dirty="0" err="1" smtClean="0"/>
              <a:t>Prototypers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 dirty="0" smtClean="0"/>
              <a:t>Search for “Prototyping tools” or “</a:t>
            </a:r>
            <a:r>
              <a:rPr lang="en-US" dirty="0" err="1" smtClean="0"/>
              <a:t>Wireframing</a:t>
            </a:r>
            <a:r>
              <a:rPr lang="en-US" dirty="0" smtClean="0"/>
              <a:t> Tools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Here are some lists:</a:t>
            </a:r>
            <a:endParaRPr lang="en-US" dirty="0" smtClean="0"/>
          </a:p>
          <a:p>
            <a:pPr lvl="1"/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://mashable.com/2010/07/15/wireframing-tools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 - </a:t>
            </a:r>
            <a:r>
              <a:rPr lang="en-US" sz="2000" dirty="0" smtClean="0"/>
              <a:t>“10 free </a:t>
            </a:r>
            <a:r>
              <a:rPr lang="en-US" sz="2000" dirty="0" err="1" smtClean="0"/>
              <a:t>wireframing</a:t>
            </a:r>
            <a:r>
              <a:rPr lang="en-US" sz="2000" dirty="0" smtClean="0"/>
              <a:t> tools”</a:t>
            </a:r>
          </a:p>
          <a:p>
            <a:pPr lvl="1"/>
            <a:r>
              <a:rPr lang="en-US" sz="2000" dirty="0" smtClean="0">
                <a:hlinkClick r:id="rId3"/>
              </a:rPr>
              <a:t>http://www.uxbooth.com/blog/15-desktop-online-wireframing-tools/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4"/>
              </a:rPr>
              <a:t>http://www.tripwiremagazine.com/2010/04/15-best-wireframing-tools-for-designers.html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>
                <a:hlinkClick r:id="rId5"/>
              </a:rPr>
              <a:t>http://www.uie.com/articles/prototyping_tools/?link=tips100318_6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>
                <a:hlinkClick r:id="rId6"/>
              </a:rPr>
              <a:t>http://c2.com/cgi/wiki?GuiPrototypingTools</a:t>
            </a:r>
            <a:r>
              <a:rPr lang="en-US" sz="20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46ED4B02-72C2-4516-9A34-B477BE607600}" type="slidenum">
              <a:rPr lang="en-US" smtClean="0"/>
              <a:pPr>
                <a:buNone/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/>
              <a:t>© 2012 -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Axure</a:t>
            </a:r>
            <a:r>
              <a:rPr lang="en-US" dirty="0" smtClean="0"/>
              <a:t> (downloaded)</a:t>
            </a:r>
          </a:p>
          <a:p>
            <a:r>
              <a:rPr lang="en-US" dirty="0" smtClean="0"/>
              <a:t>On-line tools</a:t>
            </a:r>
          </a:p>
          <a:p>
            <a:pPr lvl="1"/>
            <a:r>
              <a:rPr lang="en-US" dirty="0" smtClean="0"/>
              <a:t>Fluid UI</a:t>
            </a:r>
          </a:p>
          <a:p>
            <a:pPr lvl="1"/>
            <a:r>
              <a:rPr lang="en-US" dirty="0" err="1" smtClean="0"/>
              <a:t>Balsamiq</a:t>
            </a:r>
            <a:r>
              <a:rPr lang="en-US" dirty="0" smtClean="0"/>
              <a:t>  (</a:t>
            </a:r>
            <a:r>
              <a:rPr lang="fr-FR" dirty="0" smtClean="0">
                <a:hlinkClick r:id="rId2"/>
              </a:rPr>
              <a:t>http://www.balsamiq.com/</a:t>
            </a:r>
            <a:r>
              <a:rPr lang="fr-FR" dirty="0" smtClean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Moqups</a:t>
            </a:r>
            <a:endParaRPr lang="en-US" dirty="0" smtClean="0"/>
          </a:p>
          <a:p>
            <a:pPr lvl="1"/>
            <a:r>
              <a:rPr lang="en-US" dirty="0" smtClean="0"/>
              <a:t>Mockingbird</a:t>
            </a:r>
          </a:p>
          <a:p>
            <a:pPr lvl="1"/>
            <a:r>
              <a:rPr lang="en-US" dirty="0" err="1" smtClean="0"/>
              <a:t>FluidUI</a:t>
            </a:r>
            <a:endParaRPr lang="en-US" dirty="0" smtClean="0"/>
          </a:p>
          <a:p>
            <a:pPr lvl="1"/>
            <a:r>
              <a:rPr lang="en-US" dirty="0" err="1" smtClean="0"/>
              <a:t>Mockflow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Definition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that </a:t>
            </a:r>
            <a:r>
              <a:rPr lang="en-US" i="1" smtClean="0"/>
              <a:t>Use</a:t>
            </a:r>
            <a:r>
              <a:rPr lang="en-US" smtClean="0"/>
              <a:t> graphical techniques to specify UI</a:t>
            </a:r>
          </a:p>
          <a:p>
            <a:pPr eaLnBrk="1" hangingPunct="1"/>
            <a:r>
              <a:rPr lang="en-US" smtClean="0"/>
              <a:t>Usually focus on graphical parts of UI</a:t>
            </a:r>
          </a:p>
          <a:p>
            <a:pPr eaLnBrk="1" hangingPunct="1"/>
            <a:r>
              <a:rPr lang="en-US" i="1" smtClean="0"/>
              <a:t>Not</a:t>
            </a:r>
            <a:r>
              <a:rPr lang="en-US" smtClean="0"/>
              <a:t> same as “visual” or “graphical programming”</a:t>
            </a:r>
            <a:endParaRPr lang="en-US" i="1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3956050"/>
          <a:ext cx="4343400" cy="2901950"/>
        </p:xfrm>
        <a:graphic>
          <a:graphicData uri="http://schemas.openxmlformats.org/presentationml/2006/ole">
            <p:oleObj spid="_x0000_s1026" r:id="rId4" imgW="13752381" imgH="9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3590"/>
          <a:stretch>
            <a:fillRect/>
          </a:stretch>
        </p:blipFill>
        <p:spPr bwMode="auto">
          <a:xfrm>
            <a:off x="304800" y="1433146"/>
            <a:ext cx="8750029" cy="52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1981200" y="3048001"/>
            <a:ext cx="533400" cy="3048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124201"/>
            <a:ext cx="2590800" cy="646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0" tIns="45716" rIns="91430" bIns="45716" rtlCol="0">
            <a:spAutoFit/>
          </a:bodyPr>
          <a:lstStyle/>
          <a:p>
            <a:pPr defTabSz="914306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Drag and drop widgets onto your page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err="1" smtClean="0"/>
              <a:t>Axure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in Informal Tools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Sketching tools</a:t>
            </a:r>
          </a:p>
          <a:p>
            <a:pPr eaLnBrk="1" hangingPunct="1"/>
            <a:r>
              <a:rPr lang="en-US" sz="2800" dirty="0" smtClean="0"/>
              <a:t>Use before interface builders</a:t>
            </a:r>
          </a:p>
          <a:p>
            <a:pPr eaLnBrk="1" hangingPunct="1"/>
            <a:r>
              <a:rPr lang="en-US" sz="2800" dirty="0" smtClean="0"/>
              <a:t>Designed to help support the ideation phase</a:t>
            </a:r>
          </a:p>
          <a:p>
            <a:pPr eaLnBrk="1" hangingPunct="1"/>
            <a:r>
              <a:rPr lang="en-US" sz="2800" dirty="0" err="1" smtClean="0"/>
              <a:t>Menulay</a:t>
            </a:r>
            <a:r>
              <a:rPr lang="en-US" sz="2800" dirty="0" smtClean="0"/>
              <a:t> (saw earlier)</a:t>
            </a:r>
          </a:p>
          <a:p>
            <a:pPr eaLnBrk="1" hangingPunct="1"/>
            <a:r>
              <a:rPr lang="en-US" sz="2800" dirty="0" smtClean="0"/>
              <a:t>James </a:t>
            </a:r>
            <a:r>
              <a:rPr lang="en-US" sz="2800" dirty="0" err="1" smtClean="0"/>
              <a:t>Landay’s</a:t>
            </a:r>
            <a:r>
              <a:rPr lang="en-US" sz="2800" dirty="0" smtClean="0"/>
              <a:t> SILK tool</a:t>
            </a:r>
          </a:p>
          <a:p>
            <a:pPr lvl="1" eaLnBrk="1" hangingPunct="1"/>
            <a:r>
              <a:rPr lang="en-US" sz="2400" dirty="0" smtClean="0"/>
              <a:t>Infer formal widgets and widget groupings from sketches</a:t>
            </a:r>
          </a:p>
          <a:p>
            <a:pPr lvl="1" eaLnBrk="1" hangingPunct="1"/>
            <a:r>
              <a:rPr lang="en-US" sz="2400" dirty="0" smtClean="0"/>
              <a:t>Convert to real widgets</a:t>
            </a:r>
          </a:p>
          <a:p>
            <a:pPr lvl="1" eaLnBrk="1" hangingPunct="1"/>
            <a:r>
              <a:rPr lang="en-US" sz="2400" dirty="0" smtClean="0"/>
              <a:t>Sketch storyboards for transitions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Research in Informal Tools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35088"/>
            <a:ext cx="8650288" cy="453231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Main paper: </a:t>
            </a:r>
            <a:r>
              <a:rPr lang="en-US" sz="2000" dirty="0" smtClean="0">
                <a:hlinkClick r:id="rId3"/>
              </a:rPr>
              <a:t>http://doi.acm.org/10.1145/223904.223910</a:t>
            </a:r>
            <a:r>
              <a:rPr lang="en-US" sz="2000" dirty="0" smtClean="0"/>
              <a:t> </a:t>
            </a:r>
            <a:endParaRPr lang="en-US" sz="2800" dirty="0" smtClean="0"/>
          </a:p>
          <a:p>
            <a:pPr eaLnBrk="1" hangingPunct="1"/>
            <a:r>
              <a:rPr lang="en-US" sz="2800" dirty="0" smtClean="0">
                <a:hlinkClick r:id="rId4"/>
              </a:rPr>
              <a:t>Video</a:t>
            </a:r>
            <a:r>
              <a:rPr lang="en-US" sz="2800" dirty="0" smtClean="0"/>
              <a:t> from CHI’96 </a:t>
            </a:r>
            <a:r>
              <a:rPr lang="en-US" sz="2800" smtClean="0"/>
              <a:t>(</a:t>
            </a:r>
            <a:r>
              <a:rPr lang="en-US" sz="2800" smtClean="0"/>
              <a:t>8:22 </a:t>
            </a:r>
            <a:r>
              <a:rPr lang="en-US" sz="2800" dirty="0" smtClean="0"/>
              <a:t>min)</a:t>
            </a:r>
          </a:p>
        </p:txBody>
      </p:sp>
      <p:pic>
        <p:nvPicPr>
          <p:cNvPr id="21509" name="Picture 4" descr="lect06fig5sil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43200"/>
            <a:ext cx="506412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  <p:pic>
        <p:nvPicPr>
          <p:cNvPr id="21510" name="Picture 5" descr="lect06fig6silk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886200"/>
            <a:ext cx="35052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Landay’s later tool: Denim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35088"/>
            <a:ext cx="8650288" cy="4532312"/>
          </a:xfrm>
        </p:spPr>
        <p:txBody>
          <a:bodyPr/>
          <a:lstStyle/>
          <a:p>
            <a:pPr eaLnBrk="1" hangingPunct="1"/>
            <a:r>
              <a:rPr lang="en-US" sz="2800" smtClean="0">
                <a:hlinkClick r:id="rId3"/>
              </a:rPr>
              <a:t>Denim</a:t>
            </a:r>
            <a:r>
              <a:rPr lang="en-US" sz="2800" smtClean="0"/>
              <a:t> and its </a:t>
            </a:r>
            <a:r>
              <a:rPr lang="en-US" sz="2800" smtClean="0">
                <a:hlinkClick r:id="rId4"/>
              </a:rPr>
              <a:t>video</a:t>
            </a:r>
            <a:endParaRPr lang="en-US" sz="280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pic>
        <p:nvPicPr>
          <p:cNvPr id="22533" name="Picture 8" descr="den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057400"/>
            <a:ext cx="54864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Prototyping Tools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Just show what looks like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Storyboard of screens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“Click-through prototypes”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Note</a:t>
            </a:r>
            <a:r>
              <a:rPr lang="en-US" sz="2800" dirty="0" smtClean="0"/>
              <a:t>: differentiate from term "rapid prototyping“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Some support for behavior: typically changing screens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Like a movie of the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Goal: see some of interface very quickly (hours)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Often no possibility of migrating to real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May not use "real" widgets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"Low Fidelity"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MovieTicket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572000" cy="2209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Low Fidelity Prototyping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Just use paper and/or overheads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C00000"/>
                </a:solidFill>
              </a:rPr>
              <a:t>No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Experimenter "plays computer"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Ask the user "what would you</a:t>
            </a:r>
            <a:br>
              <a:rPr lang="en-US" sz="2000" smtClean="0"/>
            </a:br>
            <a:r>
              <a:rPr lang="en-US" sz="2000" smtClean="0"/>
              <a:t>do now“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Experimenter shows the</a:t>
            </a:r>
            <a:br>
              <a:rPr lang="en-US" sz="2000" smtClean="0"/>
            </a:br>
            <a:r>
              <a:rPr lang="en-US" sz="2000" smtClean="0"/>
              <a:t>computer's expected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Very cheap and easy and</a:t>
            </a:r>
            <a:br>
              <a:rPr lang="en-US" sz="2000" smtClean="0"/>
            </a:br>
            <a:r>
              <a:rPr lang="en-US" sz="2000" smtClean="0"/>
              <a:t>gets surprisingly good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Find out if users understand organization, how to find desired operations, if understand menu names,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Easy to change between sessions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Can make a movie of the paper using a regular video camera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To demonstrate/explain the interface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Early </a:t>
            </a:r>
            <a:r>
              <a:rPr lang="en-US" dirty="0" err="1" smtClean="0"/>
              <a:t>Prototypers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686800" cy="4606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For Character Screens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24x80 DOS, often no mouse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Especially for forms-based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Examples: </a:t>
            </a:r>
            <a:r>
              <a:rPr lang="en-US" sz="2400" dirty="0" smtClean="0">
                <a:cs typeface="Times New Roman" pitchFamily="18" charset="0"/>
              </a:rPr>
              <a:t>Dan </a:t>
            </a:r>
            <a:r>
              <a:rPr lang="en-US" sz="2400" dirty="0" err="1" smtClean="0">
                <a:cs typeface="Times New Roman" pitchFamily="18" charset="0"/>
              </a:rPr>
              <a:t>Bricklin’s</a:t>
            </a:r>
            <a:r>
              <a:rPr lang="en-US" sz="2400" dirty="0" smtClean="0">
                <a:cs typeface="Times New Roman" pitchFamily="18" charset="0"/>
              </a:rPr>
              <a:t> Demo-It </a:t>
            </a:r>
            <a:r>
              <a:rPr lang="en-US" sz="2400" dirty="0" smtClean="0"/>
              <a:t>(Windows </a:t>
            </a:r>
            <a:r>
              <a:rPr lang="en-US" sz="2400" dirty="0" smtClean="0"/>
              <a:t>v2.0 ~1987), </a:t>
            </a:r>
            <a:r>
              <a:rPr lang="en-US" sz="2400" dirty="0" err="1" smtClean="0"/>
              <a:t>Protoscreens</a:t>
            </a:r>
            <a:r>
              <a:rPr lang="en-US" sz="2400" dirty="0" smtClean="0"/>
              <a:t> for PCs from </a:t>
            </a:r>
            <a:r>
              <a:rPr lang="en-US" sz="2400" dirty="0" err="1" smtClean="0"/>
              <a:t>Bailey&amp;Bailey</a:t>
            </a:r>
            <a:r>
              <a:rPr lang="en-US" sz="2400" dirty="0" smtClean="0"/>
              <a:t> (~1990)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Specify characters for each position of screen, or a "character graphics"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Can specify fields that are editable 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Can specify that clicking on an area causes changing to a new screen.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Also menus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Card Programs as </a:t>
            </a:r>
            <a:r>
              <a:rPr lang="en-US" dirty="0" err="1" smtClean="0"/>
              <a:t>Prototypers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58200" cy="4411662"/>
          </a:xfrm>
        </p:spPr>
        <p:txBody>
          <a:bodyPr/>
          <a:lstStyle/>
          <a:p>
            <a:r>
              <a:rPr lang="en-US" dirty="0" smtClean="0"/>
              <a:t>Card Programs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HyperCard and </a:t>
            </a:r>
            <a:r>
              <a:rPr lang="en-US" dirty="0" err="1" smtClean="0"/>
              <a:t>SuperCard</a:t>
            </a:r>
            <a:r>
              <a:rPr lang="en-US" dirty="0" smtClean="0"/>
              <a:t> for Mac</a:t>
            </a:r>
          </a:p>
          <a:p>
            <a:pPr lvl="2"/>
            <a:r>
              <a:rPr lang="en-US" dirty="0" smtClean="0"/>
              <a:t>OWL's GUIDE for PCs (gone?)</a:t>
            </a:r>
          </a:p>
          <a:p>
            <a:pPr lvl="2"/>
            <a:r>
              <a:rPr lang="en-US" dirty="0" err="1" smtClean="0"/>
              <a:t>Toolbook</a:t>
            </a:r>
            <a:r>
              <a:rPr lang="en-US" dirty="0" smtClean="0"/>
              <a:t> (formerly from Asymetrix then Click2Learn, then </a:t>
            </a:r>
            <a:r>
              <a:rPr lang="en-US" dirty="0" err="1" smtClean="0"/>
              <a:t>SumTotal</a:t>
            </a:r>
            <a:r>
              <a:rPr lang="en-US" dirty="0" smtClean="0"/>
              <a:t> Systems, Inc. </a:t>
            </a:r>
            <a:r>
              <a:rPr lang="en-US" dirty="0" smtClean="0">
                <a:hlinkClick r:id="rId3"/>
              </a:rPr>
              <a:t>http://www.toolbook.com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Sequence of cards</a:t>
            </a:r>
          </a:p>
          <a:p>
            <a:pPr lvl="1"/>
            <a:r>
              <a:rPr lang="en-US" dirty="0" smtClean="0"/>
              <a:t>Paint program (not "draw")</a:t>
            </a:r>
          </a:p>
          <a:p>
            <a:pPr lvl="1"/>
            <a:r>
              <a:rPr lang="en-US" dirty="0" smtClean="0"/>
              <a:t>Draw pictures on each card</a:t>
            </a:r>
          </a:p>
          <a:p>
            <a:pPr lvl="1"/>
            <a:r>
              <a:rPr lang="en-US" dirty="0" smtClean="0"/>
              <a:t>May be multiple layers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buNone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 smtClean="0"/>
              <a:t>Early Research Card Systems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835525"/>
          </a:xfrm>
        </p:spPr>
        <p:txBody>
          <a:bodyPr/>
          <a:lstStyle/>
          <a:p>
            <a:r>
              <a:rPr lang="en-US" sz="2400" dirty="0" err="1" smtClean="0"/>
              <a:t>Menulay</a:t>
            </a:r>
            <a:endParaRPr lang="en-US" sz="2400" dirty="0" smtClean="0"/>
          </a:p>
          <a:p>
            <a:pPr lvl="1"/>
            <a:r>
              <a:rPr lang="en-US" sz="2000" dirty="0" smtClean="0"/>
              <a:t>Buxton, Siggraph’83 pp. 31-38</a:t>
            </a:r>
          </a:p>
          <a:p>
            <a:pPr lvl="2"/>
            <a:r>
              <a:rPr lang="en-US" sz="1400" dirty="0" smtClean="0">
                <a:hlinkClick r:id="rId2"/>
              </a:rPr>
              <a:t>http://www.billbuxton.com/menulay.pdf</a:t>
            </a:r>
            <a:endParaRPr lang="en-US" sz="1400" dirty="0" smtClean="0"/>
          </a:p>
          <a:p>
            <a:pPr lvl="2"/>
            <a:r>
              <a:rPr lang="en-US" sz="1400" dirty="0" smtClean="0">
                <a:hlinkClick r:id="rId3"/>
              </a:rPr>
              <a:t>http://www.youtube.com/watch?v=Kt0oAg0haU0</a:t>
            </a:r>
            <a:r>
              <a:rPr lang="en-US" sz="1400" dirty="0" smtClean="0"/>
              <a:t> </a:t>
            </a:r>
          </a:p>
          <a:p>
            <a:pPr lvl="1"/>
            <a:r>
              <a:rPr lang="en-US" sz="2000" dirty="0" smtClean="0"/>
              <a:t>vector screens, widgets, sounds, text,</a:t>
            </a:r>
            <a:br>
              <a:rPr lang="en-US" sz="2000" dirty="0" smtClean="0"/>
            </a:br>
            <a:r>
              <a:rPr lang="en-US" sz="2000" dirty="0" smtClean="0"/>
              <a:t>output C code and tables</a:t>
            </a:r>
          </a:p>
          <a:p>
            <a:pPr lvl="1"/>
            <a:r>
              <a:rPr lang="en-US" sz="2000" dirty="0" smtClean="0"/>
              <a:t>All actions (including transitions)</a:t>
            </a:r>
            <a:br>
              <a:rPr lang="en-US" sz="2000" dirty="0" smtClean="0"/>
            </a:br>
            <a:r>
              <a:rPr lang="en-US" sz="2000" dirty="0" smtClean="0"/>
              <a:t>required C</a:t>
            </a:r>
            <a:br>
              <a:rPr lang="en-US" sz="2000" dirty="0" smtClean="0"/>
            </a:br>
            <a:r>
              <a:rPr lang="en-US" sz="2000" dirty="0" smtClean="0"/>
              <a:t>programming</a:t>
            </a:r>
            <a:endParaRPr lang="en-US" sz="2000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7</a:t>
            </a:fld>
            <a:endParaRPr lang="en-US"/>
          </a:p>
        </p:txBody>
      </p:sp>
      <p:pic>
        <p:nvPicPr>
          <p:cNvPr id="9221" name="Picture 2" descr="http://www.billbuxton.com/menula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675" y="1600200"/>
            <a:ext cx="29813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http://www.billbuxton.com/menulay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02063"/>
            <a:ext cx="310515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8683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Early Research Card Systems, cont.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Trillium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Henderson, CHI’86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dirty="0" smtClean="0">
                <a:hlinkClick r:id="rId2"/>
              </a:rPr>
              <a:t>http://doi.acm.org/10.1145/22339.22375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Xerox copier interfaces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interpreted Lisp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Transitions defined using the </a:t>
            </a:r>
            <a:br>
              <a:rPr lang="en-US" sz="2400" dirty="0" smtClean="0"/>
            </a:br>
            <a:r>
              <a:rPr lang="en-US" sz="2400" dirty="0" smtClean="0"/>
              <a:t>interface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40386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HyperCard, details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839200" cy="4530725"/>
          </a:xfrm>
        </p:spPr>
        <p:txBody>
          <a:bodyPr/>
          <a:lstStyle/>
          <a:p>
            <a:pPr lvl="1" eaLnBrk="1" hangingPunct="1"/>
            <a:r>
              <a:rPr lang="en-US" sz="2400" dirty="0" smtClean="0"/>
              <a:t>Buttons can transition to another card</a:t>
            </a:r>
          </a:p>
          <a:p>
            <a:pPr lvl="2" eaLnBrk="1" hangingPunct="1"/>
            <a:r>
              <a:rPr lang="en-US" sz="2000" dirty="0" smtClean="0"/>
              <a:t>Fancy transitions</a:t>
            </a:r>
          </a:p>
          <a:p>
            <a:pPr lvl="1" eaLnBrk="1" hangingPunct="1"/>
            <a:r>
              <a:rPr lang="en-US" sz="2400" dirty="0" smtClean="0"/>
              <a:t>Single window</a:t>
            </a:r>
          </a:p>
          <a:p>
            <a:pPr lvl="1" eaLnBrk="1" hangingPunct="1"/>
            <a:r>
              <a:rPr lang="en-US" sz="2400" dirty="0" smtClean="0"/>
              <a:t>Buttons can start running a script ("</a:t>
            </a:r>
            <a:r>
              <a:rPr lang="en-US" sz="2400" dirty="0" err="1" smtClean="0"/>
              <a:t>HyperTalk</a:t>
            </a:r>
            <a:r>
              <a:rPr lang="en-US" sz="2400" dirty="0" smtClean="0"/>
              <a:t>")</a:t>
            </a:r>
          </a:p>
          <a:p>
            <a:pPr lvl="2" eaLnBrk="1" hangingPunct="1"/>
            <a:r>
              <a:rPr lang="en-US" sz="2000" dirty="0" smtClean="0"/>
              <a:t>Script can move objects, change cards, animate, compute, etc.</a:t>
            </a:r>
          </a:p>
          <a:p>
            <a:pPr lvl="2" eaLnBrk="1" hangingPunct="1"/>
            <a:r>
              <a:rPr lang="en-US" sz="2000" dirty="0" smtClean="0"/>
              <a:t>Code management: who changes what; finding the script</a:t>
            </a:r>
          </a:p>
          <a:p>
            <a:pPr lvl="2" eaLnBrk="1" hangingPunct="1"/>
            <a:r>
              <a:rPr lang="en-US" sz="2000" dirty="0" smtClean="0"/>
              <a:t>Not good for dynamically created graphics </a:t>
            </a:r>
          </a:p>
          <a:p>
            <a:pPr lvl="1" eaLnBrk="1" hangingPunct="1"/>
            <a:r>
              <a:rPr lang="en-US" sz="2400" dirty="0" smtClean="0"/>
              <a:t>Complete control of individual pixels</a:t>
            </a:r>
          </a:p>
          <a:p>
            <a:pPr lvl="2" eaLnBrk="1" hangingPunct="1"/>
            <a:r>
              <a:rPr lang="en-US" sz="2000" dirty="0" smtClean="0"/>
              <a:t>Graphic designers have complete control </a:t>
            </a:r>
          </a:p>
          <a:p>
            <a:pPr lvl="2" eaLnBrk="1" hangingPunct="1"/>
            <a:r>
              <a:rPr lang="en-US" sz="2000" dirty="0" smtClean="0"/>
              <a:t>Design new widgets </a:t>
            </a:r>
          </a:p>
          <a:p>
            <a:pPr lvl="1" eaLnBrk="1" hangingPunct="1"/>
            <a:r>
              <a:rPr lang="en-US" sz="2400" dirty="0" smtClean="0"/>
              <a:t>Can be "real" application if sufficient power/speed</a:t>
            </a:r>
          </a:p>
          <a:p>
            <a:pPr lvl="2" eaLnBrk="1" hangingPunct="1"/>
            <a:r>
              <a:rPr lang="en-US" sz="2100" dirty="0" smtClean="0"/>
              <a:t>Used for original </a:t>
            </a:r>
            <a:r>
              <a:rPr lang="en-US" sz="2100" dirty="0" err="1" smtClean="0"/>
              <a:t>Myst</a:t>
            </a:r>
            <a:r>
              <a:rPr lang="en-US" sz="2100" dirty="0" smtClean="0"/>
              <a:t> game,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14184</TotalTime>
  <Words>1135</Words>
  <Application>Microsoft Office PowerPoint</Application>
  <PresentationFormat>On-screen Show (4:3)</PresentationFormat>
  <Paragraphs>241</Paragraphs>
  <Slides>23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Tahoma</vt:lpstr>
      <vt:lpstr>Wingdings</vt:lpstr>
      <vt:lpstr>Arial</vt:lpstr>
      <vt:lpstr>Times New Roman</vt:lpstr>
      <vt:lpstr>lecture template_polo</vt:lpstr>
      <vt:lpstr>Lecture 15: Interactive Tools: Prototypers (HyperCard, Director, Visual Basic), Interface Builders, Sketching Tools</vt:lpstr>
      <vt:lpstr>Definition</vt:lpstr>
      <vt:lpstr>Prototyping Tools</vt:lpstr>
      <vt:lpstr>Low Fidelity Prototyping</vt:lpstr>
      <vt:lpstr>Early Prototypers</vt:lpstr>
      <vt:lpstr>Card Programs as Prototypers</vt:lpstr>
      <vt:lpstr>Early Research Card Systems</vt:lpstr>
      <vt:lpstr>Early Research Card Systems, cont.</vt:lpstr>
      <vt:lpstr>HyperCard, details</vt:lpstr>
      <vt:lpstr>Animation Programs</vt:lpstr>
      <vt:lpstr>Interface Builders </vt:lpstr>
      <vt:lpstr>Interface Builders, cont.</vt:lpstr>
      <vt:lpstr>Interface Builders, cont.</vt:lpstr>
      <vt:lpstr>VB Screen</vt:lpstr>
      <vt:lpstr>Some Research in IB</vt:lpstr>
      <vt:lpstr>Novel IB</vt:lpstr>
      <vt:lpstr>Microsoft’s Expression Blend</vt:lpstr>
      <vt:lpstr>Commercial Prototypers</vt:lpstr>
      <vt:lpstr>Examples:</vt:lpstr>
      <vt:lpstr>Axure</vt:lpstr>
      <vt:lpstr>Research in Informal Tools</vt:lpstr>
      <vt:lpstr>Research in Informal Tools</vt:lpstr>
      <vt:lpstr>Landay’s later tool: Denim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15: Interactive Tools: Prototypers (HyperCard, Director, Visual Basic), Interface Builders, Sketching Tools</dc:title>
  <dc:creator>Brad Myers</dc:creator>
  <cp:lastModifiedBy>Brad Myers</cp:lastModifiedBy>
  <cp:revision>220</cp:revision>
  <cp:lastPrinted>1601-01-01T00:00:00Z</cp:lastPrinted>
  <dcterms:created xsi:type="dcterms:W3CDTF">2001-06-15T20:03:27Z</dcterms:created>
  <dcterms:modified xsi:type="dcterms:W3CDTF">2013-03-18T17:53:02Z</dcterms:modified>
</cp:coreProperties>
</file>