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56" r:id="rId2"/>
    <p:sldId id="330" r:id="rId3"/>
    <p:sldId id="331" r:id="rId4"/>
    <p:sldId id="323" r:id="rId5"/>
    <p:sldId id="333" r:id="rId6"/>
    <p:sldId id="339" r:id="rId7"/>
    <p:sldId id="338" r:id="rId8"/>
    <p:sldId id="334" r:id="rId9"/>
    <p:sldId id="335" r:id="rId10"/>
    <p:sldId id="336" r:id="rId11"/>
    <p:sldId id="337" r:id="rId12"/>
    <p:sldId id="271" r:id="rId13"/>
    <p:sldId id="293" r:id="rId14"/>
    <p:sldId id="294" r:id="rId15"/>
    <p:sldId id="295" r:id="rId16"/>
    <p:sldId id="298" r:id="rId17"/>
    <p:sldId id="281" r:id="rId18"/>
    <p:sldId id="272" r:id="rId19"/>
    <p:sldId id="296" r:id="rId20"/>
    <p:sldId id="274" r:id="rId21"/>
    <p:sldId id="261" r:id="rId22"/>
    <p:sldId id="279" r:id="rId23"/>
    <p:sldId id="264" r:id="rId24"/>
    <p:sldId id="299" r:id="rId25"/>
    <p:sldId id="321" r:id="rId26"/>
    <p:sldId id="270" r:id="rId27"/>
    <p:sldId id="315" r:id="rId28"/>
    <p:sldId id="319" r:id="rId29"/>
    <p:sldId id="308" r:id="rId30"/>
    <p:sldId id="340" r:id="rId31"/>
    <p:sldId id="341" r:id="rId32"/>
    <p:sldId id="332" r:id="rId33"/>
    <p:sldId id="343" r:id="rId34"/>
    <p:sldId id="344" r:id="rId35"/>
    <p:sldId id="345" r:id="rId36"/>
    <p:sldId id="346" r:id="rId37"/>
    <p:sldId id="348" r:id="rId38"/>
    <p:sldId id="342" r:id="rId39"/>
    <p:sldId id="353" r:id="rId40"/>
    <p:sldId id="356" r:id="rId41"/>
    <p:sldId id="357" r:id="rId42"/>
    <p:sldId id="358" r:id="rId43"/>
    <p:sldId id="359" r:id="rId44"/>
    <p:sldId id="350" r:id="rId45"/>
    <p:sldId id="354" r:id="rId46"/>
    <p:sldId id="355" r:id="rId47"/>
    <p:sldId id="352" r:id="rId48"/>
    <p:sldId id="349" r:id="rId49"/>
    <p:sldId id="360" r:id="rId50"/>
    <p:sldId id="361" r:id="rId51"/>
    <p:sldId id="362" r:id="rId52"/>
    <p:sldId id="329" r:id="rId53"/>
  </p:sldIdLst>
  <p:sldSz cx="9144000" cy="6858000" type="screen4x3"/>
  <p:notesSz cx="7035800" cy="91948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  <a:srgbClr val="000000"/>
    <a:srgbClr val="FFCC66"/>
    <a:srgbClr val="FFCC00"/>
    <a:srgbClr val="FF9900"/>
    <a:srgbClr val="000099"/>
    <a:srgbClr val="66CCFF"/>
    <a:srgbClr val="66FFFF"/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2787"/>
    <p:restoredTop sz="90929"/>
  </p:normalViewPr>
  <p:slideViewPr>
    <p:cSldViewPr>
      <p:cViewPr>
        <p:scale>
          <a:sx n="112" d="100"/>
          <a:sy n="112" d="100"/>
        </p:scale>
        <p:origin x="-688" y="1416"/>
      </p:cViewPr>
      <p:guideLst>
        <p:guide orient="horz"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44"/>
    </p:cViewPr>
  </p:sorterViewPr>
  <p:notesViewPr>
    <p:cSldViewPr>
      <p:cViewPr varScale="1">
        <p:scale>
          <a:sx n="81" d="100"/>
          <a:sy n="81" d="100"/>
        </p:scale>
        <p:origin x="-1926" y="-72"/>
      </p:cViewPr>
      <p:guideLst>
        <p:guide orient="horz" pos="2896"/>
        <p:guide pos="22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OS%20X%20Lion:Users:bryant:Documents:Writings:Consulting:CSAPP%20Sales%20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Units!$A$44:$A$49</c:f>
              <c:strCache>
                <c:ptCount val="6"/>
                <c:pt idx="0">
                  <c:v>English</c:v>
                </c:pt>
                <c:pt idx="1">
                  <c:v>English / China</c:v>
                </c:pt>
                <c:pt idx="2">
                  <c:v>English / India</c:v>
                </c:pt>
                <c:pt idx="3">
                  <c:v>Chinese</c:v>
                </c:pt>
                <c:pt idx="4">
                  <c:v>Korean</c:v>
                </c:pt>
                <c:pt idx="5">
                  <c:v>Russian</c:v>
                </c:pt>
              </c:strCache>
            </c:strRef>
          </c:cat>
          <c:val>
            <c:numRef>
              <c:f>Units!$B$44:$B$49</c:f>
              <c:numCache>
                <c:formatCode>General</c:formatCode>
                <c:ptCount val="6"/>
                <c:pt idx="0">
                  <c:v>34180.0</c:v>
                </c:pt>
                <c:pt idx="1">
                  <c:v>17000.0</c:v>
                </c:pt>
                <c:pt idx="2">
                  <c:v>4054.0</c:v>
                </c:pt>
                <c:pt idx="3">
                  <c:v>60500.0</c:v>
                </c:pt>
                <c:pt idx="4">
                  <c:v>2500.0</c:v>
                </c:pt>
                <c:pt idx="5">
                  <c:v>367.0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5882CB-783C-4A04-B667-E6388F819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fld id="{7DEE0E3C-FA71-44FB-A0FC-4039AD2F4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8" name="Text Box 1028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– </a:t>
            </a:r>
            <a:fld id="{04AC020B-00F9-49C7-A5B8-E213345733BC}" type="slidenum">
              <a:rPr lang="en-US" sz="1400" b="0">
                <a:solidFill>
                  <a:schemeClr val="hlink"/>
                </a:solidFill>
              </a:rPr>
              <a:pPr/>
              <a:t>‹#›</a:t>
            </a:fld>
            <a:r>
              <a:rPr lang="en-US" sz="1400" b="0">
                <a:solidFill>
                  <a:schemeClr val="hlink"/>
                </a:solidFill>
              </a:rPr>
              <a:t> –</a:t>
            </a:r>
            <a:endParaRPr lang="en-US" sz="1400" b="0"/>
          </a:p>
        </p:txBody>
      </p:sp>
      <p:sp>
        <p:nvSpPr>
          <p:cNvPr id="118789" name="Rectangle 1029"/>
          <p:cNvSpPr>
            <a:spLocks noChangeArrowheads="1"/>
          </p:cNvSpPr>
          <p:nvPr/>
        </p:nvSpPr>
        <p:spPr bwMode="auto">
          <a:xfrm>
            <a:off x="7703158" y="6388450"/>
            <a:ext cx="800474" cy="2898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15" tIns="45715" rIns="45715" bIns="45715" anchor="ctr">
            <a:spAutoFit/>
          </a:bodyPr>
          <a:lstStyle/>
          <a:p>
            <a:r>
              <a:rPr lang="en-US" sz="1400" b="0" dirty="0" smtClean="0">
                <a:solidFill>
                  <a:schemeClr val="hlink"/>
                </a:solidFill>
              </a:rPr>
              <a:t>CMU CS</a:t>
            </a:r>
            <a:endParaRPr lang="en-US" sz="1400" b="0" dirty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4511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  <a:effectLst>
            <a:outerShdw dist="35921" dir="2700000" algn="ctr" rotWithShape="0">
              <a:srgbClr val="FFCC66"/>
            </a:outerShdw>
          </a:effectLst>
        </p:spPr>
        <p:txBody>
          <a:bodyPr/>
          <a:lstStyle/>
          <a:p>
            <a:pPr algn="ctr"/>
            <a:r>
              <a:rPr lang="es-CO" dirty="0" smtClean="0"/>
              <a:t>Creating a Foundational Curriculum in Computer Science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8001000" cy="1371600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Randal E. </a:t>
            </a:r>
            <a:r>
              <a:rPr lang="es-CO" dirty="0" smtClean="0">
                <a:solidFill>
                  <a:schemeClr val="tx1"/>
                </a:solidFill>
              </a:rPr>
              <a:t>Bryant</a:t>
            </a:r>
          </a:p>
          <a:p>
            <a:r>
              <a:rPr lang="es-CO" sz="1800" dirty="0" smtClean="0">
                <a:solidFill>
                  <a:schemeClr val="tx1"/>
                </a:solidFill>
              </a:rPr>
              <a:t>School of Computer Science</a:t>
            </a:r>
          </a:p>
          <a:p>
            <a:r>
              <a:rPr lang="es-CO" sz="1800" dirty="0" smtClean="0">
                <a:solidFill>
                  <a:schemeClr val="tx1"/>
                </a:solidFill>
              </a:rPr>
              <a:t>Carnegie </a:t>
            </a:r>
            <a:r>
              <a:rPr lang="es-CO" sz="1800" dirty="0">
                <a:solidFill>
                  <a:schemeClr val="tx1"/>
                </a:solidFill>
              </a:rPr>
              <a:t>Mellon University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753036"/>
            <a:ext cx="3460316" cy="27203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about Pancake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980728"/>
            <a:ext cx="8307387" cy="5224462"/>
          </a:xfrm>
        </p:spPr>
        <p:txBody>
          <a:bodyPr/>
          <a:lstStyle/>
          <a:p>
            <a:r>
              <a:rPr lang="en-US" dirty="0" smtClean="0"/>
              <a:t>Simple Definition</a:t>
            </a:r>
          </a:p>
          <a:p>
            <a:pPr lvl="1"/>
            <a:r>
              <a:rPr lang="en-US" dirty="0" smtClean="0"/>
              <a:t>Objects found in everyday life</a:t>
            </a:r>
          </a:p>
          <a:p>
            <a:r>
              <a:rPr lang="en-US" dirty="0" smtClean="0"/>
              <a:t>Not Especially Useful</a:t>
            </a:r>
          </a:p>
          <a:p>
            <a:pPr lvl="1"/>
            <a:r>
              <a:rPr lang="en-US" dirty="0" smtClean="0"/>
              <a:t>(Although well studied, with applications to network routing)</a:t>
            </a:r>
          </a:p>
          <a:p>
            <a:pPr lvl="1"/>
            <a:r>
              <a:rPr lang="en-US" dirty="0" smtClean="0"/>
              <a:t>More to demonstrate a style of thinking</a:t>
            </a:r>
          </a:p>
          <a:p>
            <a:r>
              <a:rPr lang="en-US" dirty="0" smtClean="0"/>
              <a:t>Solution Expressed by Algorithm</a:t>
            </a:r>
          </a:p>
          <a:p>
            <a:pPr lvl="1"/>
            <a:r>
              <a:rPr lang="en-US" dirty="0" smtClean="0"/>
              <a:t>Defining a general solution</a:t>
            </a:r>
          </a:p>
          <a:p>
            <a:pPr lvl="1"/>
            <a:r>
              <a:rPr lang="en-US" dirty="0" smtClean="0"/>
              <a:t>Analyzing its complexity</a:t>
            </a:r>
          </a:p>
          <a:p>
            <a:r>
              <a:rPr lang="en-US" dirty="0" smtClean="0"/>
              <a:t>Lower Bound Arguments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possible algorithms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possible starting points</a:t>
            </a:r>
          </a:p>
          <a:p>
            <a:r>
              <a:rPr lang="en-US" dirty="0" smtClean="0"/>
              <a:t>Style of Entire Course</a:t>
            </a:r>
          </a:p>
          <a:p>
            <a:pPr lvl="1"/>
            <a:r>
              <a:rPr lang="en-US" dirty="0" smtClean="0"/>
              <a:t>How to reason like a theoretical computer scientist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014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r>
              <a:rPr lang="en-US" dirty="0" smtClean="0"/>
              <a:t>Introduction to Computer Systems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303748" y="1160748"/>
            <a:ext cx="6660740" cy="4419600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Randal E. Bryant &amp; David R. </a:t>
            </a:r>
            <a:r>
              <a:rPr lang="en-US" dirty="0" err="1" smtClean="0"/>
              <a:t>O’Hallaron</a:t>
            </a:r>
            <a:r>
              <a:rPr lang="en-US" dirty="0" smtClean="0"/>
              <a:t>, 1998</a:t>
            </a:r>
          </a:p>
          <a:p>
            <a:pPr lvl="1"/>
            <a:r>
              <a:rPr lang="en-US" dirty="0" smtClean="0"/>
              <a:t>Replace computer organization / architecture</a:t>
            </a:r>
          </a:p>
          <a:p>
            <a:pPr lvl="1"/>
            <a:r>
              <a:rPr lang="en-US" dirty="0" smtClean="0"/>
              <a:t>Teach systems from programmer’s perspective</a:t>
            </a:r>
          </a:p>
          <a:p>
            <a:r>
              <a:rPr lang="en-US" dirty="0" smtClean="0"/>
              <a:t>Textbook</a:t>
            </a:r>
          </a:p>
          <a:p>
            <a:pPr lvl="1"/>
            <a:r>
              <a:rPr lang="en-US" i="1" dirty="0" smtClean="0"/>
              <a:t>Computer Systems: A Programmer’s Perspective</a:t>
            </a:r>
          </a:p>
          <a:p>
            <a:pPr lvl="1"/>
            <a:r>
              <a:rPr lang="en-US" dirty="0" smtClean="0"/>
              <a:t>Widespread adoption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552" y="2563181"/>
            <a:ext cx="1295400" cy="685799"/>
          </a:xfrm>
          <a:prstGeom prst="rect">
            <a:avLst/>
          </a:prstGeom>
          <a:solidFill>
            <a:srgbClr val="8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algn="ctr"/>
            <a:r>
              <a:rPr lang="en-US" sz="12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Programming</a:t>
            </a:r>
            <a:endParaRPr lang="en-US" sz="12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9552" y="1340768"/>
            <a:ext cx="1295400" cy="685800"/>
          </a:xfrm>
          <a:prstGeom prst="rect">
            <a:avLst/>
          </a:prstGeom>
          <a:solidFill>
            <a:srgbClr val="ADEBE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 213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 to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Computer Systems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>
            <a:stCxn id="24" idx="0"/>
            <a:endCxn id="31" idx="2"/>
          </p:cNvCxnSpPr>
          <p:nvPr/>
        </p:nvCxnSpPr>
        <p:spPr>
          <a:xfrm flipV="1">
            <a:off x="1187252" y="2026568"/>
            <a:ext cx="0" cy="53661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647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1676400"/>
          </a:xfrm>
        </p:spPr>
        <p:txBody>
          <a:bodyPr/>
          <a:lstStyle/>
          <a:p>
            <a:r>
              <a:rPr lang="en-US"/>
              <a:t>1995-1997: REB/DROH teaching computer architecture course at CMU.</a:t>
            </a:r>
          </a:p>
          <a:p>
            <a:pPr lvl="1"/>
            <a:r>
              <a:rPr lang="en-US"/>
              <a:t>Good material, dedicated teachers, but students hate it</a:t>
            </a:r>
          </a:p>
          <a:p>
            <a:pPr lvl="1"/>
            <a:r>
              <a:rPr lang="en-US"/>
              <a:t>Don’t see how it will affect there lives as programmers</a:t>
            </a:r>
          </a:p>
        </p:txBody>
      </p:sp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4543425" cy="31718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System</a:t>
            </a:r>
            <a:br>
              <a:rPr lang="en-US"/>
            </a:br>
            <a:r>
              <a:rPr lang="en-US" sz="3200" i="1"/>
              <a:t>Builder’s Perspective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Builder’s Perspective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Must make many difficult design decisions</a:t>
            </a:r>
          </a:p>
          <a:p>
            <a:pPr lvl="1"/>
            <a:r>
              <a:rPr lang="en-US"/>
              <a:t>Complex tradeoffs and interactions between components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838200" y="2743200"/>
            <a:ext cx="7391400" cy="1571625"/>
            <a:chOff x="720" y="1248"/>
            <a:chExt cx="4656" cy="990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720" y="1278"/>
              <a:ext cx="1632" cy="864"/>
            </a:xfrm>
            <a:prstGeom prst="rect">
              <a:avLst/>
            </a:prstGeom>
            <a:solidFill>
              <a:srgbClr val="99FFCC"/>
            </a:solidFill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3531" y="1248"/>
              <a:ext cx="607" cy="9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Main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memory</a:t>
              </a:r>
            </a:p>
          </p:txBody>
        </p:sp>
        <p:sp>
          <p:nvSpPr>
            <p:cNvPr id="135175" name="Oval 7"/>
            <p:cNvSpPr>
              <a:spLocks noChangeArrowheads="1"/>
            </p:cNvSpPr>
            <p:nvPr/>
          </p:nvSpPr>
          <p:spPr bwMode="auto">
            <a:xfrm>
              <a:off x="4539" y="1574"/>
              <a:ext cx="837" cy="3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Disk</a:t>
              </a: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1536" y="1776"/>
              <a:ext cx="710" cy="23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L1 i-cache</a:t>
              </a: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1536" y="1440"/>
              <a:ext cx="710" cy="23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L1 d-cache</a:t>
              </a:r>
            </a:p>
          </p:txBody>
        </p:sp>
        <p:sp>
          <p:nvSpPr>
            <p:cNvPr id="135178" name="Line 10"/>
            <p:cNvSpPr>
              <a:spLocks noChangeShapeType="1"/>
            </p:cNvSpPr>
            <p:nvPr/>
          </p:nvSpPr>
          <p:spPr bwMode="auto">
            <a:xfrm>
              <a:off x="1153" y="1580"/>
              <a:ext cx="3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768" y="1516"/>
              <a:ext cx="410" cy="159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Regs</a:t>
              </a: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640" y="1440"/>
              <a:ext cx="505" cy="60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L2 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unified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cache</a:t>
              </a:r>
            </a:p>
          </p:txBody>
        </p:sp>
        <p:sp>
          <p:nvSpPr>
            <p:cNvPr id="135181" name="Line 13"/>
            <p:cNvSpPr>
              <a:spLocks noChangeShapeType="1"/>
            </p:cNvSpPr>
            <p:nvPr/>
          </p:nvSpPr>
          <p:spPr bwMode="auto">
            <a:xfrm>
              <a:off x="2253" y="1572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2" name="Line 14"/>
            <p:cNvSpPr>
              <a:spLocks noChangeShapeType="1"/>
            </p:cNvSpPr>
            <p:nvPr/>
          </p:nvSpPr>
          <p:spPr bwMode="auto">
            <a:xfrm>
              <a:off x="2253" y="1924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3" name="Line 15"/>
            <p:cNvSpPr>
              <a:spLocks noChangeShapeType="1"/>
            </p:cNvSpPr>
            <p:nvPr/>
          </p:nvSpPr>
          <p:spPr bwMode="auto">
            <a:xfrm>
              <a:off x="3147" y="1758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Line 16"/>
            <p:cNvSpPr>
              <a:spLocks noChangeShapeType="1"/>
            </p:cNvSpPr>
            <p:nvPr/>
          </p:nvSpPr>
          <p:spPr bwMode="auto">
            <a:xfrm>
              <a:off x="4139" y="1759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Rectangle 17"/>
            <p:cNvSpPr>
              <a:spLocks noChangeArrowheads="1"/>
            </p:cNvSpPr>
            <p:nvPr/>
          </p:nvSpPr>
          <p:spPr bwMode="auto">
            <a:xfrm>
              <a:off x="816" y="1728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/>
                <a:t>CPU</a:t>
              </a:r>
            </a:p>
          </p:txBody>
        </p:sp>
      </p:grpSp>
      <p:sp>
        <p:nvSpPr>
          <p:cNvPr id="135186" name="AutoShape 18"/>
          <p:cNvSpPr>
            <a:spLocks noChangeArrowheads="1"/>
          </p:cNvSpPr>
          <p:nvPr/>
        </p:nvSpPr>
        <p:spPr bwMode="auto">
          <a:xfrm>
            <a:off x="2895600" y="1981200"/>
            <a:ext cx="1143000" cy="762000"/>
          </a:xfrm>
          <a:prstGeom prst="wedgeRoundRectCallout">
            <a:avLst>
              <a:gd name="adj1" fmla="val -23750"/>
              <a:gd name="adj2" fmla="val 80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Write through or write back?</a:t>
            </a:r>
          </a:p>
        </p:txBody>
      </p:sp>
      <p:sp>
        <p:nvSpPr>
          <p:cNvPr id="135187" name="AutoShape 19"/>
          <p:cNvSpPr>
            <a:spLocks noChangeArrowheads="1"/>
          </p:cNvSpPr>
          <p:nvPr/>
        </p:nvSpPr>
        <p:spPr bwMode="auto">
          <a:xfrm>
            <a:off x="5029200" y="1752600"/>
            <a:ext cx="1143000" cy="762000"/>
          </a:xfrm>
          <a:prstGeom prst="wedgeRoundRectCallout">
            <a:avLst>
              <a:gd name="adj1" fmla="val -123750"/>
              <a:gd name="adj2" fmla="val 120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Direct mapped or set indexed?</a:t>
            </a:r>
          </a:p>
        </p:txBody>
      </p:sp>
      <p:sp>
        <p:nvSpPr>
          <p:cNvPr id="135188" name="AutoShape 20"/>
          <p:cNvSpPr>
            <a:spLocks noChangeArrowheads="1"/>
          </p:cNvSpPr>
          <p:nvPr/>
        </p:nvSpPr>
        <p:spPr bwMode="auto">
          <a:xfrm>
            <a:off x="3352800" y="4343400"/>
            <a:ext cx="1143000" cy="762000"/>
          </a:xfrm>
          <a:prstGeom prst="wedgeRoundRectCallout">
            <a:avLst>
              <a:gd name="adj1" fmla="val 44583"/>
              <a:gd name="adj2" fmla="val -10125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How many lines?</a:t>
            </a:r>
          </a:p>
        </p:txBody>
      </p:sp>
      <p:sp>
        <p:nvSpPr>
          <p:cNvPr id="135189" name="AutoShape 21"/>
          <p:cNvSpPr>
            <a:spLocks noChangeArrowheads="1"/>
          </p:cNvSpPr>
          <p:nvPr/>
        </p:nvSpPr>
        <p:spPr bwMode="auto">
          <a:xfrm>
            <a:off x="6096000" y="4343400"/>
            <a:ext cx="1143000" cy="762000"/>
          </a:xfrm>
          <a:prstGeom prst="wedgeRoundRectCallout">
            <a:avLst>
              <a:gd name="adj1" fmla="val -171250"/>
              <a:gd name="adj2" fmla="val -1125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Virtual or physical indexing?</a:t>
            </a:r>
          </a:p>
        </p:txBody>
      </p:sp>
      <p:sp>
        <p:nvSpPr>
          <p:cNvPr id="135190" name="AutoShape 22"/>
          <p:cNvSpPr>
            <a:spLocks noChangeArrowheads="1"/>
          </p:cNvSpPr>
          <p:nvPr/>
        </p:nvSpPr>
        <p:spPr bwMode="auto">
          <a:xfrm>
            <a:off x="7239000" y="1676400"/>
            <a:ext cx="1676400" cy="762000"/>
          </a:xfrm>
          <a:prstGeom prst="wedgeRoundRectCallout">
            <a:avLst>
              <a:gd name="adj1" fmla="val -108806"/>
              <a:gd name="adj2" fmla="val 115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Synchronous</a:t>
            </a:r>
          </a:p>
          <a:p>
            <a:r>
              <a:rPr lang="en-US" sz="1400"/>
              <a:t>or</a:t>
            </a:r>
          </a:p>
          <a:p>
            <a:r>
              <a:rPr lang="en-US" sz="1400"/>
              <a:t>asynchronous?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6" grpId="0" animBg="1" autoUpdateAnimBg="0"/>
      <p:bldP spid="135187" grpId="0" animBg="1" autoUpdateAnimBg="0"/>
      <p:bldP spid="135188" grpId="0" animBg="1" autoUpdateAnimBg="0"/>
      <p:bldP spid="135189" grpId="0" animBg="1" autoUpdateAnimBg="0"/>
      <p:bldP spid="13519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System</a:t>
            </a:r>
            <a:br>
              <a:rPr lang="en-US"/>
            </a:br>
            <a:r>
              <a:rPr lang="en-US" sz="3200" i="1"/>
              <a:t>Programmer’s Perspective</a:t>
            </a:r>
          </a:p>
        </p:txBody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4648200"/>
            <a:ext cx="8307387" cy="1797050"/>
          </a:xfrm>
        </p:spPr>
        <p:txBody>
          <a:bodyPr/>
          <a:lstStyle/>
          <a:p>
            <a:pPr lvl="1"/>
            <a:r>
              <a:rPr lang="en-US"/>
              <a:t>Hierarchical memory organization</a:t>
            </a:r>
          </a:p>
          <a:p>
            <a:pPr lvl="1"/>
            <a:r>
              <a:rPr lang="en-US"/>
              <a:t>Performance depends on access patterns</a:t>
            </a:r>
          </a:p>
          <a:p>
            <a:pPr lvl="2"/>
            <a:r>
              <a:rPr lang="en-US"/>
              <a:t>Including how step through multi-dimensional array</a:t>
            </a:r>
          </a:p>
        </p:txBody>
      </p:sp>
      <p:sp>
        <p:nvSpPr>
          <p:cNvPr id="136196" name="Text Box 1028"/>
          <p:cNvSpPr txBox="1">
            <a:spLocks noChangeArrowheads="1"/>
          </p:cNvSpPr>
          <p:nvPr/>
        </p:nvSpPr>
        <p:spPr bwMode="auto">
          <a:xfrm>
            <a:off x="5029200" y="1295400"/>
            <a:ext cx="3657600" cy="1812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copyji(int src[2048][2048],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      int dst[2048][2048])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i,j;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dst[i][j] = src[i][j];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136197" name="Text Box 1029"/>
          <p:cNvSpPr txBox="1">
            <a:spLocks noChangeArrowheads="1"/>
          </p:cNvSpPr>
          <p:nvPr/>
        </p:nvSpPr>
        <p:spPr bwMode="auto">
          <a:xfrm>
            <a:off x="533400" y="1295400"/>
            <a:ext cx="3657600" cy="1812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copyij(int src[2048][2048],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      int dst[2048][2048])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i,j;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dst[i][j] = src[i][j];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grpSp>
        <p:nvGrpSpPr>
          <p:cNvPr id="136198" name="Group 1030"/>
          <p:cNvGrpSpPr>
            <a:grpSpLocks/>
          </p:cNvGrpSpPr>
          <p:nvPr/>
        </p:nvGrpSpPr>
        <p:grpSpPr bwMode="auto">
          <a:xfrm>
            <a:off x="3733800" y="2286000"/>
            <a:ext cx="1524000" cy="228600"/>
            <a:chOff x="2352" y="1440"/>
            <a:chExt cx="960" cy="144"/>
          </a:xfrm>
        </p:grpSpPr>
        <p:sp>
          <p:nvSpPr>
            <p:cNvPr id="136199" name="Line 1031"/>
            <p:cNvSpPr>
              <a:spLocks noChangeShapeType="1"/>
            </p:cNvSpPr>
            <p:nvPr/>
          </p:nvSpPr>
          <p:spPr bwMode="auto">
            <a:xfrm>
              <a:off x="2352" y="1440"/>
              <a:ext cx="96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6200" name="Line 1032"/>
            <p:cNvSpPr>
              <a:spLocks noChangeShapeType="1"/>
            </p:cNvSpPr>
            <p:nvPr/>
          </p:nvSpPr>
          <p:spPr bwMode="auto">
            <a:xfrm flipV="1">
              <a:off x="2352" y="1440"/>
              <a:ext cx="96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6201" name="Group 1033"/>
          <p:cNvGrpSpPr>
            <a:grpSpLocks/>
          </p:cNvGrpSpPr>
          <p:nvPr/>
        </p:nvGrpSpPr>
        <p:grpSpPr bwMode="auto">
          <a:xfrm>
            <a:off x="1219200" y="3200401"/>
            <a:ext cx="7688263" cy="1255713"/>
            <a:chOff x="768" y="2016"/>
            <a:chExt cx="4843" cy="791"/>
          </a:xfrm>
        </p:grpSpPr>
        <p:sp>
          <p:nvSpPr>
            <p:cNvPr id="136202" name="Text Box 1034"/>
            <p:cNvSpPr txBox="1">
              <a:spLocks noChangeArrowheads="1"/>
            </p:cNvSpPr>
            <p:nvPr/>
          </p:nvSpPr>
          <p:spPr bwMode="auto">
            <a:xfrm>
              <a:off x="768" y="2016"/>
              <a:ext cx="511" cy="21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5.2 ms</a:t>
              </a:r>
              <a:endParaRPr lang="en-US" dirty="0"/>
            </a:p>
          </p:txBody>
        </p:sp>
        <p:sp>
          <p:nvSpPr>
            <p:cNvPr id="136203" name="Text Box 1035"/>
            <p:cNvSpPr txBox="1">
              <a:spLocks noChangeArrowheads="1"/>
            </p:cNvSpPr>
            <p:nvPr/>
          </p:nvSpPr>
          <p:spPr bwMode="auto">
            <a:xfrm>
              <a:off x="3164" y="2016"/>
              <a:ext cx="551" cy="21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162 ms</a:t>
              </a:r>
              <a:endParaRPr lang="en-US" dirty="0"/>
            </a:p>
          </p:txBody>
        </p:sp>
        <p:sp>
          <p:nvSpPr>
            <p:cNvPr id="136204" name="Arc 1036"/>
            <p:cNvSpPr>
              <a:spLocks/>
            </p:cNvSpPr>
            <p:nvPr/>
          </p:nvSpPr>
          <p:spPr bwMode="auto">
            <a:xfrm flipV="1">
              <a:off x="1920" y="2256"/>
              <a:ext cx="1610" cy="288"/>
            </a:xfrm>
            <a:custGeom>
              <a:avLst/>
              <a:gdLst>
                <a:gd name="G0" fmla="+- 21239 0 0"/>
                <a:gd name="G1" fmla="+- 21600 0 0"/>
                <a:gd name="G2" fmla="+- 21600 0 0"/>
                <a:gd name="T0" fmla="*/ 0 w 42839"/>
                <a:gd name="T1" fmla="*/ 17665 h 21600"/>
                <a:gd name="T2" fmla="*/ 42839 w 42839"/>
                <a:gd name="T3" fmla="*/ 21600 h 21600"/>
                <a:gd name="T4" fmla="*/ 21239 w 4283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39" h="21600" fill="none" extrusionOk="0">
                  <a:moveTo>
                    <a:pt x="0" y="17665"/>
                  </a:moveTo>
                  <a:cubicBezTo>
                    <a:pt x="1897" y="7427"/>
                    <a:pt x="10827" y="-1"/>
                    <a:pt x="21239" y="0"/>
                  </a:cubicBezTo>
                  <a:cubicBezTo>
                    <a:pt x="33168" y="0"/>
                    <a:pt x="42839" y="9670"/>
                    <a:pt x="42839" y="21600"/>
                  </a:cubicBezTo>
                </a:path>
                <a:path w="42839" h="21600" stroke="0" extrusionOk="0">
                  <a:moveTo>
                    <a:pt x="0" y="17665"/>
                  </a:moveTo>
                  <a:cubicBezTo>
                    <a:pt x="1897" y="7427"/>
                    <a:pt x="10827" y="-1"/>
                    <a:pt x="21239" y="0"/>
                  </a:cubicBezTo>
                  <a:cubicBezTo>
                    <a:pt x="33168" y="0"/>
                    <a:pt x="42839" y="9670"/>
                    <a:pt x="42839" y="21600"/>
                  </a:cubicBezTo>
                  <a:lnTo>
                    <a:pt x="21239" y="2160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6205" name="Text Box 1037"/>
            <p:cNvSpPr txBox="1">
              <a:spLocks noChangeArrowheads="1"/>
            </p:cNvSpPr>
            <p:nvPr/>
          </p:nvSpPr>
          <p:spPr bwMode="auto">
            <a:xfrm>
              <a:off x="2138" y="2592"/>
              <a:ext cx="1189" cy="21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30 </a:t>
              </a:r>
              <a:r>
                <a:rPr lang="en-US" dirty="0"/>
                <a:t>times slower!</a:t>
              </a:r>
            </a:p>
          </p:txBody>
        </p:sp>
        <p:sp>
          <p:nvSpPr>
            <p:cNvPr id="136206" name="Text Box 1038"/>
            <p:cNvSpPr txBox="1">
              <a:spLocks noChangeArrowheads="1"/>
            </p:cNvSpPr>
            <p:nvPr/>
          </p:nvSpPr>
          <p:spPr bwMode="auto">
            <a:xfrm>
              <a:off x="4202" y="2414"/>
              <a:ext cx="1409" cy="3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(Measured on </a:t>
              </a:r>
              <a:r>
                <a:rPr lang="en-US" sz="1600" dirty="0" smtClean="0">
                  <a:solidFill>
                    <a:schemeClr val="tx2"/>
                  </a:solidFill>
                </a:rPr>
                <a:t>2.7 GHz</a:t>
              </a:r>
              <a:endParaRPr lang="en-US" sz="1600" dirty="0">
                <a:solidFill>
                  <a:schemeClr val="tx2"/>
                </a:solidFill>
              </a:endParaRPr>
            </a:p>
            <a:p>
              <a:r>
                <a:rPr lang="en-US" sz="1600" dirty="0">
                  <a:solidFill>
                    <a:schemeClr val="tx2"/>
                  </a:solidFill>
                </a:rPr>
                <a:t>Intel </a:t>
              </a:r>
              <a:r>
                <a:rPr lang="en-US" sz="1600" dirty="0" smtClean="0">
                  <a:solidFill>
                    <a:schemeClr val="tx2"/>
                  </a:solidFill>
                </a:rPr>
                <a:t>Core i7)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pic>
        <p:nvPicPr>
          <p:cNvPr id="138967" name="Picture 17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68760"/>
            <a:ext cx="5994400" cy="461010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sp>
        <p:nvSpPr>
          <p:cNvPr id="1752" name="Rectangle 1751"/>
          <p:cNvSpPr>
            <a:spLocks noChangeArrowheads="1"/>
          </p:cNvSpPr>
          <p:nvPr/>
        </p:nvSpPr>
        <p:spPr bwMode="auto">
          <a:xfrm>
            <a:off x="6624228" y="512676"/>
            <a:ext cx="1609130" cy="1248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Helvetica"/>
              </a:rPr>
              <a:t>Core i7</a:t>
            </a:r>
          </a:p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Helvetica"/>
              </a:rPr>
              <a:t>2.67 GHz</a:t>
            </a:r>
          </a:p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Helvetica"/>
              </a:rPr>
              <a:t>32 KB L1 d-cache</a:t>
            </a:r>
          </a:p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Helvetica"/>
              </a:rPr>
              <a:t>256 KB  L2 cache</a:t>
            </a:r>
          </a:p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Helvetica"/>
              </a:rPr>
              <a:t>8 MB L3 cache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(Cont.)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/>
              <a:t>1997: OS instructors complain about lack of preparation</a:t>
            </a:r>
          </a:p>
          <a:p>
            <a:pPr lvl="1"/>
            <a:r>
              <a:rPr lang="en-US"/>
              <a:t>Students don’t know machine-level programming well enough</a:t>
            </a:r>
          </a:p>
          <a:p>
            <a:pPr lvl="2"/>
            <a:r>
              <a:rPr lang="en-US"/>
              <a:t>What does it mean to store the processor state on the run-time stack?</a:t>
            </a:r>
          </a:p>
          <a:p>
            <a:pPr lvl="1"/>
            <a:r>
              <a:rPr lang="en-US"/>
              <a:t>Our architecture course was not part of prerequisite stream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of ICS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 dirty="0"/>
              <a:t>1997: REB/DROH pursue new idea:</a:t>
            </a:r>
          </a:p>
          <a:p>
            <a:pPr lvl="1"/>
            <a:r>
              <a:rPr lang="en-US" dirty="0"/>
              <a:t>Introduce them to computer systems from a programmer's perspective rather than a system designer's perspective.</a:t>
            </a:r>
          </a:p>
          <a:p>
            <a:pPr lvl="1"/>
            <a:r>
              <a:rPr lang="en-US" dirty="0"/>
              <a:t>Topic Filter: What parts of a computer system affect the correctness, performance, and utility of my C programs?</a:t>
            </a:r>
          </a:p>
          <a:p>
            <a:r>
              <a:rPr lang="en-US" dirty="0"/>
              <a:t>1998: Replace architecture course with new course: </a:t>
            </a:r>
          </a:p>
          <a:p>
            <a:pPr lvl="1"/>
            <a:r>
              <a:rPr lang="en-US" dirty="0"/>
              <a:t>15-213: Introduction to Computer Systems</a:t>
            </a:r>
          </a:p>
          <a:p>
            <a:r>
              <a:rPr lang="en-US" dirty="0"/>
              <a:t>Curriculum Changes</a:t>
            </a:r>
          </a:p>
          <a:p>
            <a:pPr lvl="1"/>
            <a:r>
              <a:rPr lang="en-US" dirty="0" smtClean="0"/>
              <a:t>200 - </a:t>
            </a:r>
            <a:r>
              <a:rPr lang="en-US" dirty="0"/>
              <a:t>level course</a:t>
            </a:r>
          </a:p>
          <a:p>
            <a:pPr lvl="1"/>
            <a:r>
              <a:rPr lang="en-US" dirty="0"/>
              <a:t>Eliminated digital design &amp; architecture as required courses for CS majors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/>
          <a:lstStyle/>
          <a:p>
            <a:r>
              <a:rPr lang="en-US"/>
              <a:t>15-213: Intro to Computer Systems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Goals</a:t>
            </a:r>
          </a:p>
          <a:p>
            <a:pPr lvl="1"/>
            <a:r>
              <a:rPr lang="en-US" sz="1800" dirty="0"/>
              <a:t>Teach students to be sophisticated application programmers</a:t>
            </a:r>
          </a:p>
          <a:p>
            <a:pPr lvl="1"/>
            <a:r>
              <a:rPr lang="en-US" sz="1800" dirty="0"/>
              <a:t>Prepare students for upper-level systems courses</a:t>
            </a:r>
          </a:p>
          <a:p>
            <a:r>
              <a:rPr lang="en-US" sz="2000" dirty="0"/>
              <a:t>Taught every semester to </a:t>
            </a:r>
            <a:r>
              <a:rPr lang="en-US" sz="2000" dirty="0" smtClean="0"/>
              <a:t>400+ </a:t>
            </a:r>
            <a:r>
              <a:rPr lang="en-US" sz="2000" dirty="0"/>
              <a:t>students	</a:t>
            </a:r>
          </a:p>
          <a:p>
            <a:pPr lvl="1"/>
            <a:r>
              <a:rPr lang="en-US" sz="1800" dirty="0" smtClean="0"/>
              <a:t>All CS undergrads (core course)</a:t>
            </a:r>
          </a:p>
          <a:p>
            <a:pPr lvl="1"/>
            <a:r>
              <a:rPr lang="en-US" sz="1800" dirty="0" smtClean="0"/>
              <a:t>All ECE undergrads (core course)</a:t>
            </a:r>
          </a:p>
          <a:p>
            <a:pPr lvl="1"/>
            <a:r>
              <a:rPr lang="en-US" sz="1800" dirty="0" smtClean="0"/>
              <a:t>Many masters students</a:t>
            </a:r>
          </a:p>
          <a:p>
            <a:pPr lvl="2"/>
            <a:r>
              <a:rPr lang="en-US" sz="1800" dirty="0" smtClean="0"/>
              <a:t>To prepare them for upper-level systems courses</a:t>
            </a:r>
          </a:p>
          <a:p>
            <a:pPr lvl="1"/>
            <a:r>
              <a:rPr lang="en-US" sz="1800" dirty="0" smtClean="0"/>
              <a:t>Variety of others from math, physics, statistics, …</a:t>
            </a:r>
          </a:p>
          <a:p>
            <a:r>
              <a:rPr lang="en-US" sz="2200" dirty="0" smtClean="0"/>
              <a:t>Preparation</a:t>
            </a:r>
          </a:p>
          <a:p>
            <a:pPr lvl="1"/>
            <a:r>
              <a:rPr lang="en-US" sz="1800" dirty="0" smtClean="0"/>
              <a:t>Assume know C programming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ICS Feedback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26050"/>
          </a:xfrm>
        </p:spPr>
        <p:txBody>
          <a:bodyPr/>
          <a:lstStyle/>
          <a:p>
            <a:r>
              <a:rPr lang="en-US" sz="2000" dirty="0"/>
              <a:t>Students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Faculty</a:t>
            </a:r>
          </a:p>
          <a:p>
            <a:pPr lvl="1"/>
            <a:r>
              <a:rPr lang="en-US" sz="1800" dirty="0"/>
              <a:t>Prerequisite for most upper level CS systems courses</a:t>
            </a:r>
          </a:p>
          <a:p>
            <a:pPr lvl="1"/>
            <a:r>
              <a:rPr lang="en-US" sz="1800" dirty="0" smtClean="0"/>
              <a:t>Required for all ECE students</a:t>
            </a:r>
            <a:endParaRPr lang="en-US" sz="1800" dirty="0"/>
          </a:p>
        </p:txBody>
      </p:sp>
      <p:pic>
        <p:nvPicPr>
          <p:cNvPr id="1392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4543425" cy="31718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32756"/>
            <a:ext cx="3921447" cy="3232274"/>
          </a:xfrm>
        </p:spPr>
        <p:txBody>
          <a:bodyPr/>
          <a:lstStyle/>
          <a:p>
            <a:r>
              <a:rPr lang="en-US" dirty="0" smtClean="0"/>
              <a:t>What is a Foundational Curriculum?</a:t>
            </a:r>
          </a:p>
          <a:p>
            <a:r>
              <a:rPr lang="en-US" dirty="0" smtClean="0"/>
              <a:t>Evolution</a:t>
            </a:r>
          </a:p>
          <a:p>
            <a:pPr lvl="1"/>
            <a:r>
              <a:rPr lang="en-US" dirty="0" smtClean="0"/>
              <a:t>1997 Theoretical CS</a:t>
            </a:r>
          </a:p>
          <a:p>
            <a:pPr lvl="1"/>
            <a:r>
              <a:rPr lang="en-US" dirty="0" smtClean="0"/>
              <a:t>1998 Computer Systems</a:t>
            </a:r>
          </a:p>
          <a:p>
            <a:pPr lvl="1"/>
            <a:r>
              <a:rPr lang="en-US" dirty="0" smtClean="0"/>
              <a:t>2010 Programming + Algorithms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63988" y="944724"/>
            <a:ext cx="4191000" cy="3276364"/>
            <a:chOff x="1676400" y="2168860"/>
            <a:chExt cx="4191000" cy="3276364"/>
          </a:xfrm>
        </p:grpSpPr>
        <p:sp>
          <p:nvSpPr>
            <p:cNvPr id="6" name="Rectangle 5"/>
            <p:cNvSpPr/>
            <p:nvPr/>
          </p:nvSpPr>
          <p:spPr>
            <a:xfrm>
              <a:off x="1691680" y="2168860"/>
              <a:ext cx="1295400" cy="685800"/>
            </a:xfrm>
            <a:prstGeom prst="rect">
              <a:avLst/>
            </a:prstGeom>
            <a:solidFill>
              <a:srgbClr val="ADEBEB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213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Computer systems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1840" y="2168860"/>
              <a:ext cx="1295400" cy="685800"/>
            </a:xfrm>
            <a:prstGeom prst="rect">
              <a:avLst/>
            </a:prstGeom>
            <a:solidFill>
              <a:srgbClr val="ADEBEB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210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</a:t>
              </a:r>
              <a:r>
                <a:rPr lang="en-US" sz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structs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&amp; algorithms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627784" y="2852936"/>
              <a:ext cx="864096" cy="612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0"/>
              <a:endCxn id="10" idx="2"/>
            </p:cNvCxnSpPr>
            <p:nvPr/>
          </p:nvCxnSpPr>
          <p:spPr>
            <a:xfrm flipH="1" flipV="1">
              <a:off x="2324100" y="4154268"/>
              <a:ext cx="15280" cy="605157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676400" y="3468469"/>
              <a:ext cx="1295400" cy="68579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122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Imperative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computation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200" y="3468469"/>
              <a:ext cx="1295400" cy="68579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150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Functional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programming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91680" y="4759425"/>
              <a:ext cx="1295400" cy="685799"/>
            </a:xfrm>
            <a:prstGeom prst="rect">
              <a:avLst/>
            </a:prstGeom>
            <a:solidFill>
              <a:srgbClr val="FFB3B3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112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Introductory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programming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0616" y="4759425"/>
              <a:ext cx="1295400" cy="685799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Math 127</a:t>
              </a:r>
            </a:p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Discrete</a:t>
              </a:r>
            </a:p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math</a:t>
              </a:r>
              <a:endParaRPr lang="en-US" sz="120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flipV="1">
              <a:off x="4068316" y="4149080"/>
              <a:ext cx="744" cy="610345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735797" y="4149081"/>
              <a:ext cx="900099" cy="6120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771800" y="4149080"/>
              <a:ext cx="762001" cy="60960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572000" y="2168860"/>
              <a:ext cx="1295400" cy="685800"/>
            </a:xfrm>
            <a:prstGeom prst="rect">
              <a:avLst/>
            </a:prstGeom>
            <a:solidFill>
              <a:srgbClr val="ADEBEB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251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Principles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Theoretical CS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>
              <a:endCxn id="17" idx="2"/>
            </p:cNvCxnSpPr>
            <p:nvPr/>
          </p:nvCxnSpPr>
          <p:spPr>
            <a:xfrm flipV="1">
              <a:off x="4608004" y="2854660"/>
              <a:ext cx="611696" cy="1870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067944" y="2852936"/>
              <a:ext cx="744" cy="610345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339752" y="2852936"/>
              <a:ext cx="744" cy="610345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2235671"/>
      </p:ext>
    </p:extLst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teaching insight: </a:t>
            </a:r>
          </a:p>
          <a:p>
            <a:pPr lvl="1"/>
            <a:r>
              <a:rPr lang="en-US"/>
              <a:t>Cool Labs </a:t>
            </a:r>
            <a:r>
              <a:rPr lang="en-US">
                <a:sym typeface="Symbol" pitchFamily="18" charset="2"/>
              </a:rPr>
              <a:t></a:t>
            </a:r>
            <a:r>
              <a:rPr lang="en-US"/>
              <a:t> Great Course</a:t>
            </a:r>
          </a:p>
          <a:p>
            <a:endParaRPr lang="en-US"/>
          </a:p>
          <a:p>
            <a:r>
              <a:rPr lang="en-US"/>
              <a:t>A set of 1 and 2 week labs define the course.</a:t>
            </a:r>
          </a:p>
          <a:p>
            <a:endParaRPr lang="en-US"/>
          </a:p>
          <a:p>
            <a:r>
              <a:rPr lang="en-US"/>
              <a:t>Guiding principles:</a:t>
            </a:r>
          </a:p>
          <a:p>
            <a:pPr lvl="1"/>
            <a:r>
              <a:rPr lang="en-US"/>
              <a:t>Be hands on, practical, and fun.</a:t>
            </a:r>
          </a:p>
          <a:p>
            <a:pPr lvl="1"/>
            <a:r>
              <a:rPr lang="en-US"/>
              <a:t>Be interactive, with continuous feedback from automatic graders</a:t>
            </a:r>
          </a:p>
          <a:p>
            <a:pPr lvl="1"/>
            <a:r>
              <a:rPr lang="en-US"/>
              <a:t>Find ways to challenge the best while providing worthwhile experience for the rest</a:t>
            </a:r>
          </a:p>
          <a:p>
            <a:pPr lvl="1"/>
            <a:r>
              <a:rPr lang="en-US"/>
              <a:t>Use healthy competition to maintain high energy.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4617132"/>
            <a:ext cx="8218942" cy="84484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ourier New"/>
                <a:cs typeface="Courier New"/>
              </a:rPr>
              <a:t>./bomb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Welcome to my fiendish little bomb. You have 6 phases with</a:t>
            </a:r>
          </a:p>
          <a:p>
            <a:pPr algn="l"/>
            <a:r>
              <a:rPr lang="en-US" dirty="0">
                <a:latin typeface="Courier New"/>
                <a:cs typeface="Courier New"/>
              </a:rPr>
              <a:t>w</a:t>
            </a:r>
            <a:r>
              <a:rPr lang="en-US" dirty="0" smtClean="0">
                <a:latin typeface="Courier New"/>
                <a:cs typeface="Courier New"/>
              </a:rPr>
              <a:t>hich to blow yourself up.  Have a nice day!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Bomb Lab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724400"/>
          </a:xfrm>
        </p:spPr>
        <p:txBody>
          <a:bodyPr/>
          <a:lstStyle/>
          <a:p>
            <a:pPr lvl="1"/>
            <a:r>
              <a:rPr lang="en-US" dirty="0"/>
              <a:t>Idea due to Chris </a:t>
            </a:r>
            <a:r>
              <a:rPr lang="en-US" dirty="0" err="1"/>
              <a:t>Colohan</a:t>
            </a:r>
            <a:r>
              <a:rPr lang="en-US" dirty="0"/>
              <a:t>, TA during inaugural offering</a:t>
            </a:r>
          </a:p>
          <a:p>
            <a:r>
              <a:rPr lang="en-US" i="1" dirty="0"/>
              <a:t>Bomb:</a:t>
            </a:r>
            <a:r>
              <a:rPr lang="en-US" dirty="0"/>
              <a:t> C program with six </a:t>
            </a:r>
            <a:r>
              <a:rPr lang="en-US" i="1" dirty="0"/>
              <a:t>phases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Bomb Example: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1952836"/>
            <a:ext cx="6556678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ourier New"/>
                <a:cs typeface="Courier New"/>
              </a:rPr>
              <a:t>% </a:t>
            </a:r>
            <a:r>
              <a:rPr lang="en-US" dirty="0" err="1" smtClean="0">
                <a:latin typeface="Courier New"/>
                <a:cs typeface="Courier New"/>
              </a:rPr>
              <a:t>ls</a:t>
            </a:r>
            <a:r>
              <a:rPr lang="en-US" dirty="0" smtClean="0">
                <a:latin typeface="Courier New"/>
                <a:cs typeface="Courier New"/>
              </a:rPr>
              <a:t> –l bomb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-</a:t>
            </a:r>
            <a:r>
              <a:rPr lang="en-US" dirty="0" err="1" smtClean="0">
                <a:latin typeface="Courier New"/>
                <a:cs typeface="Courier New"/>
              </a:rPr>
              <a:t>rwxr</a:t>
            </a:r>
            <a:r>
              <a:rPr lang="en-US" dirty="0" smtClean="0">
                <a:latin typeface="Courier New"/>
                <a:cs typeface="Courier New"/>
              </a:rPr>
              <a:t>-</a:t>
            </a:r>
            <a:r>
              <a:rPr lang="en-US" dirty="0" err="1" smtClean="0">
                <a:latin typeface="Courier New"/>
                <a:cs typeface="Courier New"/>
              </a:rPr>
              <a:t>xr</a:t>
            </a:r>
            <a:r>
              <a:rPr lang="en-US" dirty="0" smtClean="0">
                <a:latin typeface="Courier New"/>
                <a:cs typeface="Courier New"/>
              </a:rPr>
              <a:t>-x 1 sw19 users 26943 Nov 19 2012 bomb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140968"/>
            <a:ext cx="8218942" cy="84484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ourier New"/>
                <a:cs typeface="Courier New"/>
              </a:rPr>
              <a:t>./bomb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Welcome to my fiendish little bomb. You have 6 phases with</a:t>
            </a:r>
          </a:p>
          <a:p>
            <a:pPr algn="l"/>
            <a:r>
              <a:rPr lang="en-US" dirty="0">
                <a:latin typeface="Courier New"/>
                <a:cs typeface="Courier New"/>
              </a:rPr>
              <a:t>w</a:t>
            </a:r>
            <a:r>
              <a:rPr lang="en-US" dirty="0" smtClean="0">
                <a:latin typeface="Courier New"/>
                <a:cs typeface="Courier New"/>
              </a:rPr>
              <a:t>hich to blow yourself up.  Have a nice day!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140968"/>
            <a:ext cx="8232543" cy="134344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ourier New"/>
                <a:cs typeface="Courier New"/>
              </a:rPr>
              <a:t>./bomb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Welcome to my fiendish little bomb. You have 6 phases with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which to blow yourself up.  Have a nice day!</a:t>
            </a:r>
          </a:p>
          <a:p>
            <a:pPr algn="l"/>
            <a:r>
              <a:rPr lang="en-US" i="1" dirty="0" smtClean="0">
                <a:solidFill>
                  <a:srgbClr val="FF0000"/>
                </a:solidFill>
                <a:latin typeface="Courier New"/>
                <a:cs typeface="Courier New"/>
              </a:rPr>
              <a:t>Public speaking is very easy.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Phase 1 defused. How about the next one?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617132"/>
            <a:ext cx="8232543" cy="109414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ourier New"/>
                <a:cs typeface="Courier New"/>
              </a:rPr>
              <a:t>./bomb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Welcome to my fiendish little bomb. You have 6 phases with</a:t>
            </a:r>
          </a:p>
          <a:p>
            <a:pPr algn="l"/>
            <a:r>
              <a:rPr lang="en-US" dirty="0">
                <a:latin typeface="Courier New"/>
                <a:cs typeface="Courier New"/>
              </a:rPr>
              <a:t>w</a:t>
            </a:r>
            <a:r>
              <a:rPr lang="en-US" dirty="0" smtClean="0">
                <a:latin typeface="Courier New"/>
                <a:cs typeface="Courier New"/>
              </a:rPr>
              <a:t>hich to blow yourself up.  Have a nice day!</a:t>
            </a:r>
          </a:p>
          <a:p>
            <a:pPr algn="l"/>
            <a:r>
              <a:rPr lang="en-US" i="1" dirty="0" smtClean="0">
                <a:solidFill>
                  <a:srgbClr val="FF0000"/>
                </a:solidFill>
                <a:latin typeface="Courier New"/>
                <a:cs typeface="Courier New"/>
              </a:rPr>
              <a:t>Public speaking is very hard.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3140968"/>
            <a:ext cx="8232543" cy="109414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ourier New"/>
                <a:cs typeface="Courier New"/>
              </a:rPr>
              <a:t>./bomb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Welcome to my fiendish little bomb. You have 6 phases with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which to blow yourself up.  Have a nice day!</a:t>
            </a:r>
          </a:p>
          <a:p>
            <a:pPr algn="l"/>
            <a:r>
              <a:rPr lang="en-US" i="1" dirty="0" smtClean="0">
                <a:solidFill>
                  <a:srgbClr val="FF0000"/>
                </a:solidFill>
                <a:latin typeface="Courier New"/>
                <a:cs typeface="Courier New"/>
              </a:rPr>
              <a:t>Public speaking is very easy.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4617132"/>
            <a:ext cx="8232543" cy="184204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ourier New"/>
                <a:cs typeface="Courier New"/>
              </a:rPr>
              <a:t>./bomb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Welcome to my fiendish little bomb. You have 6 phases with</a:t>
            </a:r>
          </a:p>
          <a:p>
            <a:pPr algn="l"/>
            <a:r>
              <a:rPr lang="en-US" dirty="0">
                <a:latin typeface="Courier New"/>
                <a:cs typeface="Courier New"/>
              </a:rPr>
              <a:t>w</a:t>
            </a:r>
            <a:r>
              <a:rPr lang="en-US" dirty="0" smtClean="0">
                <a:latin typeface="Courier New"/>
                <a:cs typeface="Courier New"/>
              </a:rPr>
              <a:t>hich to blow yourself up.  Have a nice day!</a:t>
            </a:r>
          </a:p>
          <a:p>
            <a:pPr algn="l"/>
            <a:r>
              <a:rPr lang="en-US" i="1" dirty="0" smtClean="0">
                <a:solidFill>
                  <a:srgbClr val="FF0000"/>
                </a:solidFill>
                <a:latin typeface="Courier New"/>
                <a:cs typeface="Courier New"/>
              </a:rPr>
              <a:t>Public speaking is very hard.</a:t>
            </a:r>
          </a:p>
          <a:p>
            <a:pPr algn="l"/>
            <a:endParaRPr lang="en-US" dirty="0">
              <a:latin typeface="Courier New"/>
              <a:cs typeface="Courier New"/>
            </a:endParaRP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BOOM!!</a:t>
            </a:r>
          </a:p>
          <a:p>
            <a:pPr algn="l"/>
            <a:r>
              <a:rPr lang="en-US" dirty="0" smtClean="0">
                <a:latin typeface="Courier New"/>
                <a:cs typeface="Courier New"/>
              </a:rPr>
              <a:t>The bomb has blown up.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Let’s defuse a bomb phase!</a:t>
            </a:r>
          </a:p>
        </p:txBody>
      </p:sp>
      <p:sp>
        <p:nvSpPr>
          <p:cNvPr id="114694" name="Rectangle 1030"/>
          <p:cNvSpPr>
            <a:spLocks noChangeArrowheads="1"/>
          </p:cNvSpPr>
          <p:nvPr/>
        </p:nvSpPr>
        <p:spPr bwMode="auto">
          <a:xfrm>
            <a:off x="76200" y="990600"/>
            <a:ext cx="891540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08048b48 &lt;phase_2&gt;: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            </a:t>
            </a:r>
            <a:r>
              <a:rPr lang="en-US" sz="1500">
                <a:solidFill>
                  <a:srgbClr val="FF0000"/>
                </a:solidFill>
                <a:latin typeface="Courier New" pitchFamily="49" charset="0"/>
              </a:rPr>
              <a:t>... # function prologue not shown</a:t>
            </a:r>
            <a:endParaRPr lang="en-US" sz="1500"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8048b50:    mov    0x8(%ebp),%edx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8048b53:    add    $0xfffffff8,%esp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8048b56:    lea    0xffffffe8(%ebp),%eax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8048b59:    push   %eax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8048b5a:    push   %edx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8048b5b:    call   8048f48 &lt;read_six_nums&gt;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8048b60:    mov    $0x1,%ebx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8048b68:    lea    0xffffffe8(%ebp),%esi</a:t>
            </a:r>
          </a:p>
          <a:p>
            <a:pPr algn="l" eaLnBrk="1" hangingPunct="1">
              <a:lnSpc>
                <a:spcPct val="100000"/>
              </a:lnSpc>
            </a:pPr>
            <a:endParaRPr lang="en-US" sz="1500"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8048b70:    mov    0xfffffffc(%esi,%ebx,4),%eax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8048b74:    add    $0x5,%eax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8048b77:    cmp    %eax,(%esi,%ebx,4)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8048b7a:    je     8048b81 &lt;phase_2+0x39&gt;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8048b7c:    call   804946c &lt;explode_bomb&gt;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8048b81:    inc    %ebx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8048b82:    cmp    $0x5,%ebx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8048b85:    jle    8048b70 &lt;phase_2+0x28&gt;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solidFill>
                  <a:srgbClr val="FF0000"/>
                </a:solidFill>
                <a:latin typeface="Courier New" pitchFamily="49" charset="0"/>
              </a:rPr>
              <a:t>             ... # function epilogue not shown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8048b8f:    ret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14705" name="Rectangle 1041"/>
          <p:cNvSpPr>
            <a:spLocks noChangeArrowheads="1"/>
          </p:cNvSpPr>
          <p:nvPr/>
        </p:nvSpPr>
        <p:spPr bwMode="auto">
          <a:xfrm>
            <a:off x="5791200" y="4648200"/>
            <a:ext cx="2130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500">
                <a:solidFill>
                  <a:srgbClr val="FF0000"/>
                </a:solidFill>
                <a:latin typeface="Courier New" pitchFamily="49" charset="0"/>
              </a:rPr>
              <a:t>#    else explode!</a:t>
            </a:r>
          </a:p>
        </p:txBody>
      </p:sp>
      <p:grpSp>
        <p:nvGrpSpPr>
          <p:cNvPr id="114710" name="Group 1046"/>
          <p:cNvGrpSpPr>
            <a:grpSpLocks/>
          </p:cNvGrpSpPr>
          <p:nvPr/>
        </p:nvGrpSpPr>
        <p:grpSpPr bwMode="auto">
          <a:xfrm>
            <a:off x="5791200" y="3733800"/>
            <a:ext cx="2587625" cy="1828800"/>
            <a:chOff x="3648" y="2352"/>
            <a:chExt cx="1630" cy="1152"/>
          </a:xfrm>
        </p:grpSpPr>
        <p:sp>
          <p:nvSpPr>
            <p:cNvPr id="114701" name="Rectangle 1037"/>
            <p:cNvSpPr>
              <a:spLocks noChangeArrowheads="1"/>
            </p:cNvSpPr>
            <p:nvPr/>
          </p:nvSpPr>
          <p:spPr bwMode="auto">
            <a:xfrm>
              <a:off x="3648" y="2352"/>
              <a:ext cx="16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LOOP: eax = num[i-1]</a:t>
              </a:r>
            </a:p>
          </p:txBody>
        </p:sp>
        <p:sp>
          <p:nvSpPr>
            <p:cNvPr id="114708" name="Rectangle 1044"/>
            <p:cNvSpPr>
              <a:spLocks noChangeArrowheads="1"/>
            </p:cNvSpPr>
            <p:nvPr/>
          </p:nvSpPr>
          <p:spPr bwMode="auto">
            <a:xfrm>
              <a:off x="3648" y="3360"/>
              <a:ext cx="148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   then goto LOOP:</a:t>
              </a:r>
            </a:p>
          </p:txBody>
        </p:sp>
      </p:grpSp>
      <p:grpSp>
        <p:nvGrpSpPr>
          <p:cNvPr id="114711" name="Group 1047"/>
          <p:cNvGrpSpPr>
            <a:grpSpLocks/>
          </p:cNvGrpSpPr>
          <p:nvPr/>
        </p:nvGrpSpPr>
        <p:grpSpPr bwMode="auto">
          <a:xfrm>
            <a:off x="5791200" y="1447800"/>
            <a:ext cx="3159125" cy="4572000"/>
            <a:chOff x="3648" y="912"/>
            <a:chExt cx="1990" cy="2880"/>
          </a:xfrm>
        </p:grpSpPr>
        <p:sp>
          <p:nvSpPr>
            <p:cNvPr id="114695" name="Rectangle 1031"/>
            <p:cNvSpPr>
              <a:spLocks noChangeArrowheads="1"/>
            </p:cNvSpPr>
            <p:nvPr/>
          </p:nvSpPr>
          <p:spPr bwMode="auto">
            <a:xfrm>
              <a:off x="3648" y="912"/>
              <a:ext cx="9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edx = &amp;str</a:t>
              </a:r>
            </a:p>
          </p:txBody>
        </p:sp>
        <p:sp>
          <p:nvSpPr>
            <p:cNvPr id="114696" name="Rectangle 1032"/>
            <p:cNvSpPr>
              <a:spLocks noChangeArrowheads="1"/>
            </p:cNvSpPr>
            <p:nvPr/>
          </p:nvSpPr>
          <p:spPr bwMode="auto">
            <a:xfrm>
              <a:off x="3648" y="1200"/>
              <a:ext cx="170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eax = &amp;num[] on stack</a:t>
              </a:r>
            </a:p>
          </p:txBody>
        </p:sp>
        <p:sp>
          <p:nvSpPr>
            <p:cNvPr id="114697" name="Rectangle 1033"/>
            <p:cNvSpPr>
              <a:spLocks noChangeArrowheads="1"/>
            </p:cNvSpPr>
            <p:nvPr/>
          </p:nvSpPr>
          <p:spPr bwMode="auto">
            <a:xfrm>
              <a:off x="3648" y="1344"/>
              <a:ext cx="148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push function args</a:t>
              </a:r>
            </a:p>
          </p:txBody>
        </p:sp>
        <p:sp>
          <p:nvSpPr>
            <p:cNvPr id="114698" name="Rectangle 1034"/>
            <p:cNvSpPr>
              <a:spLocks noChangeArrowheads="1"/>
            </p:cNvSpPr>
            <p:nvPr/>
          </p:nvSpPr>
          <p:spPr bwMode="auto">
            <a:xfrm>
              <a:off x="3648" y="1632"/>
              <a:ext cx="19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rd 6 ints from str 2 num</a:t>
              </a:r>
            </a:p>
          </p:txBody>
        </p:sp>
        <p:sp>
          <p:nvSpPr>
            <p:cNvPr id="114699" name="Rectangle 1035"/>
            <p:cNvSpPr>
              <a:spLocks noChangeArrowheads="1"/>
            </p:cNvSpPr>
            <p:nvPr/>
          </p:nvSpPr>
          <p:spPr bwMode="auto">
            <a:xfrm>
              <a:off x="3648" y="1920"/>
              <a:ext cx="5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i = 1</a:t>
              </a:r>
            </a:p>
          </p:txBody>
        </p:sp>
        <p:sp>
          <p:nvSpPr>
            <p:cNvPr id="114700" name="Rectangle 1036"/>
            <p:cNvSpPr>
              <a:spLocks noChangeArrowheads="1"/>
            </p:cNvSpPr>
            <p:nvPr/>
          </p:nvSpPr>
          <p:spPr bwMode="auto">
            <a:xfrm>
              <a:off x="3648" y="2064"/>
              <a:ext cx="170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esi = &amp;num[] on stack</a:t>
              </a:r>
            </a:p>
          </p:txBody>
        </p:sp>
        <p:sp>
          <p:nvSpPr>
            <p:cNvPr id="114702" name="Rectangle 1038"/>
            <p:cNvSpPr>
              <a:spLocks noChangeArrowheads="1"/>
            </p:cNvSpPr>
            <p:nvPr/>
          </p:nvSpPr>
          <p:spPr bwMode="auto">
            <a:xfrm>
              <a:off x="3648" y="2496"/>
              <a:ext cx="148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eax = num[i-1] + 5</a:t>
              </a:r>
            </a:p>
          </p:txBody>
        </p:sp>
        <p:sp>
          <p:nvSpPr>
            <p:cNvPr id="114703" name="Rectangle 1039"/>
            <p:cNvSpPr>
              <a:spLocks noChangeArrowheads="1"/>
            </p:cNvSpPr>
            <p:nvPr/>
          </p:nvSpPr>
          <p:spPr bwMode="auto">
            <a:xfrm>
              <a:off x="3648" y="2640"/>
              <a:ext cx="199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if num[i-1] + 5 == num[i]</a:t>
              </a:r>
            </a:p>
          </p:txBody>
        </p:sp>
        <p:sp>
          <p:nvSpPr>
            <p:cNvPr id="114704" name="Rectangle 1040"/>
            <p:cNvSpPr>
              <a:spLocks noChangeArrowheads="1"/>
            </p:cNvSpPr>
            <p:nvPr/>
          </p:nvSpPr>
          <p:spPr bwMode="auto">
            <a:xfrm>
              <a:off x="3648" y="2784"/>
              <a:ext cx="13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   then goto OK:</a:t>
              </a:r>
            </a:p>
          </p:txBody>
        </p:sp>
        <p:sp>
          <p:nvSpPr>
            <p:cNvPr id="114706" name="Rectangle 1042"/>
            <p:cNvSpPr>
              <a:spLocks noChangeArrowheads="1"/>
            </p:cNvSpPr>
            <p:nvPr/>
          </p:nvSpPr>
          <p:spPr bwMode="auto">
            <a:xfrm>
              <a:off x="3648" y="3072"/>
              <a:ext cx="6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OK: i++</a:t>
              </a:r>
            </a:p>
          </p:txBody>
        </p:sp>
        <p:sp>
          <p:nvSpPr>
            <p:cNvPr id="114707" name="Rectangle 1043"/>
            <p:cNvSpPr>
              <a:spLocks noChangeArrowheads="1"/>
            </p:cNvSpPr>
            <p:nvPr/>
          </p:nvSpPr>
          <p:spPr bwMode="auto">
            <a:xfrm>
              <a:off x="3648" y="3216"/>
              <a:ext cx="9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if (i &lt;= 5)</a:t>
              </a:r>
            </a:p>
          </p:txBody>
        </p:sp>
        <p:sp>
          <p:nvSpPr>
            <p:cNvPr id="114709" name="Rectangle 1045"/>
            <p:cNvSpPr>
              <a:spLocks noChangeArrowheads="1"/>
            </p:cNvSpPr>
            <p:nvPr/>
          </p:nvSpPr>
          <p:spPr bwMode="auto">
            <a:xfrm>
              <a:off x="3648" y="3648"/>
              <a:ext cx="6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YIPPEE!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5556" y="6093296"/>
            <a:ext cx="705474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Solution: sequence of digits of form x x+5 x+10 x+15 x+20 x+25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5" grpId="0" build="p" autoUpdateAnimBg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Beauty of the Bomb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Student</a:t>
            </a:r>
          </a:p>
          <a:p>
            <a:pPr lvl="1"/>
            <a:r>
              <a:rPr lang="en-US" dirty="0"/>
              <a:t>Get a deep understanding of machine code in the context of a fun game</a:t>
            </a:r>
          </a:p>
          <a:p>
            <a:pPr lvl="1"/>
            <a:r>
              <a:rPr lang="en-US" dirty="0"/>
              <a:t>Learn about machine code </a:t>
            </a:r>
            <a:r>
              <a:rPr lang="en-US" i="1" dirty="0" smtClean="0"/>
              <a:t>and</a:t>
            </a:r>
            <a:r>
              <a:rPr lang="en-US" dirty="0" smtClean="0"/>
              <a:t> about compilers</a:t>
            </a:r>
            <a:endParaRPr lang="en-US" dirty="0"/>
          </a:p>
          <a:p>
            <a:pPr lvl="2"/>
            <a:r>
              <a:rPr lang="en-US" dirty="0"/>
              <a:t>Working with compiler-generated code</a:t>
            </a:r>
          </a:p>
          <a:p>
            <a:pPr lvl="1"/>
            <a:r>
              <a:rPr lang="en-US" dirty="0"/>
              <a:t>Learn concepts and tools of </a:t>
            </a:r>
            <a:r>
              <a:rPr lang="en-US" dirty="0" smtClean="0"/>
              <a:t>debugging &amp; reverse engineering</a:t>
            </a:r>
            <a:endParaRPr lang="en-US" dirty="0"/>
          </a:p>
          <a:p>
            <a:pPr lvl="2"/>
            <a:r>
              <a:rPr lang="en-US" dirty="0" smtClean="0"/>
              <a:t>Students </a:t>
            </a:r>
            <a:r>
              <a:rPr lang="en-US" i="1" dirty="0" smtClean="0"/>
              <a:t>must</a:t>
            </a:r>
            <a:r>
              <a:rPr lang="en-US" dirty="0" smtClean="0"/>
              <a:t> learn to use a debugger to defuse a bomb</a:t>
            </a:r>
          </a:p>
          <a:p>
            <a:pPr lvl="2"/>
            <a:r>
              <a:rPr lang="en-US" dirty="0" smtClean="0"/>
              <a:t>Forward </a:t>
            </a:r>
            <a:r>
              <a:rPr lang="en-US" dirty="0" err="1"/>
              <a:t>vs</a:t>
            </a:r>
            <a:r>
              <a:rPr lang="en-US" dirty="0"/>
              <a:t> backward debugging</a:t>
            </a:r>
          </a:p>
          <a:p>
            <a:r>
              <a:rPr lang="en-US" dirty="0" smtClean="0"/>
              <a:t>For </a:t>
            </a:r>
            <a:r>
              <a:rPr lang="en-US" dirty="0"/>
              <a:t>the Instructor</a:t>
            </a:r>
          </a:p>
          <a:p>
            <a:pPr lvl="1"/>
            <a:r>
              <a:rPr lang="en-US" dirty="0"/>
              <a:t>Self-grading</a:t>
            </a:r>
          </a:p>
          <a:p>
            <a:pPr lvl="1"/>
            <a:r>
              <a:rPr lang="en-US" dirty="0"/>
              <a:t>Scales to different ability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Can test many different aspects of machine language</a:t>
            </a:r>
            <a:endParaRPr lang="en-US" dirty="0"/>
          </a:p>
          <a:p>
            <a:pPr lvl="1"/>
            <a:r>
              <a:rPr lang="en-US" dirty="0"/>
              <a:t>Easy to generate variants and to port to other machines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Fostering “Friendly Competition”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Desire</a:t>
            </a:r>
          </a:p>
          <a:p>
            <a:pPr lvl="1"/>
            <a:r>
              <a:rPr lang="en-US" dirty="0"/>
              <a:t>Challenge the best without </a:t>
            </a:r>
            <a:r>
              <a:rPr lang="en-US" dirty="0" smtClean="0"/>
              <a:t>frustrating </a:t>
            </a:r>
            <a:r>
              <a:rPr lang="en-US" dirty="0"/>
              <a:t>everyone else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Web-based submission of solutions</a:t>
            </a:r>
          </a:p>
          <a:p>
            <a:pPr lvl="1"/>
            <a:r>
              <a:rPr lang="en-US" dirty="0"/>
              <a:t>Server checks for correctness and computes performance score</a:t>
            </a:r>
          </a:p>
          <a:p>
            <a:pPr lvl="2"/>
            <a:r>
              <a:rPr lang="en-US" dirty="0"/>
              <a:t>How many stages passed, program throughput, …</a:t>
            </a:r>
          </a:p>
          <a:p>
            <a:pPr lvl="1"/>
            <a:r>
              <a:rPr lang="en-US" dirty="0"/>
              <a:t>Keep updated results on web page</a:t>
            </a:r>
          </a:p>
          <a:p>
            <a:pPr lvl="2"/>
            <a:r>
              <a:rPr lang="en-US" dirty="0"/>
              <a:t>Students choose own </a:t>
            </a:r>
            <a:r>
              <a:rPr lang="en-US" i="1" dirty="0"/>
              <a:t>nom de guerre</a:t>
            </a:r>
          </a:p>
          <a:p>
            <a:r>
              <a:rPr lang="en-US" dirty="0"/>
              <a:t>Relationship to Grading</a:t>
            </a:r>
          </a:p>
          <a:p>
            <a:pPr lvl="1"/>
            <a:r>
              <a:rPr lang="en-US" dirty="0"/>
              <a:t>Students get full credit once they reach set threshold</a:t>
            </a:r>
          </a:p>
          <a:p>
            <a:pPr lvl="1"/>
            <a:r>
              <a:rPr lang="en-US" dirty="0"/>
              <a:t>Push beyond this just for own glory/excitement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5936" y="5589240"/>
            <a:ext cx="1156666" cy="821197"/>
          </a:xfrm>
          <a:prstGeom prst="rect">
            <a:avLst/>
          </a:prstGeom>
          <a:solidFill>
            <a:srgbClr val="FFCC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ICS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179512" y="224644"/>
            <a:ext cx="8716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2pPr>
            <a:lvl3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3pPr>
            <a:lvl4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4pPr>
            <a:lvl5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5pPr>
            <a:lvl6pPr marL="4572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6pPr>
            <a:lvl7pPr marL="9144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7pPr>
            <a:lvl8pPr marL="13716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8pPr>
            <a:lvl9pPr marL="18288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9pPr>
          </a:lstStyle>
          <a:p>
            <a:r>
              <a:rPr lang="en-US" dirty="0" smtClean="0"/>
              <a:t>CMU Courses that Build on ICS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34231" y="1245755"/>
            <a:ext cx="4176464" cy="4032448"/>
            <a:chOff x="683568" y="872717"/>
            <a:chExt cx="4176464" cy="4032448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683568" y="872717"/>
              <a:ext cx="4176464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CS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213738" y="980728"/>
              <a:ext cx="1156666" cy="3737521"/>
              <a:chOff x="2371218" y="980728"/>
              <a:chExt cx="1156666" cy="3737521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2371218" y="3897052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Operating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Systems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71218" y="2924944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Networks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371218" y="1952836"/>
                <a:ext cx="1120662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Dist.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371218" y="980728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Parallel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27584" y="1952836"/>
              <a:ext cx="1156666" cy="2765413"/>
              <a:chOff x="917594" y="1952836"/>
              <a:chExt cx="1156666" cy="2765413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917594" y="3897052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Software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 smtClean="0"/>
                  <a:t>Engin</a:t>
                </a:r>
                <a:r>
                  <a:rPr lang="en-US" dirty="0" smtClean="0"/>
                  <a:t>.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917594" y="2924944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Secure</a:t>
                </a:r>
                <a:endParaRPr lang="en-US" dirty="0"/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Coding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917594" y="1952836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Compilers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599892" y="2924944"/>
              <a:ext cx="1156666" cy="1793305"/>
              <a:chOff x="3815916" y="2924944"/>
              <a:chExt cx="1156666" cy="1793305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3815916" y="3897052"/>
                <a:ext cx="1156666" cy="8211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Databases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815916" y="2924944"/>
                <a:ext cx="1156666" cy="8211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Storage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608004" y="1209750"/>
            <a:ext cx="1404156" cy="4032448"/>
            <a:chOff x="4932040" y="836712"/>
            <a:chExt cx="1404156" cy="4032448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4932040" y="836712"/>
              <a:ext cx="1404156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Robotics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076056" y="1952836"/>
              <a:ext cx="1156666" cy="2765413"/>
              <a:chOff x="5143526" y="1952836"/>
              <a:chExt cx="1156666" cy="2765413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5143526" y="3897052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Computer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Graphic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143526" y="2924944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Photo.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5143526" y="1952836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Cog.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Robotics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6330913" y="1173745"/>
            <a:ext cx="2736304" cy="4032448"/>
            <a:chOff x="6480212" y="800707"/>
            <a:chExt cx="2736304" cy="4032448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6480212" y="800707"/>
              <a:ext cx="2736304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ECE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565684" y="1952836"/>
              <a:ext cx="1156666" cy="2765413"/>
              <a:chOff x="6471136" y="1952836"/>
              <a:chExt cx="1156666" cy="2765413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6471136" y="3897052"/>
                <a:ext cx="1156666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Embedded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471136" y="2924944"/>
                <a:ext cx="1156666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Real-Time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471136" y="1952836"/>
                <a:ext cx="1120662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Embedded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Control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7951838" y="3897052"/>
              <a:ext cx="1156666" cy="8211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rPr>
                <a:t>Computer</a:t>
              </a: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Arch.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5711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4059175" cy="781050"/>
          </a:xfrm>
        </p:spPr>
        <p:txBody>
          <a:bodyPr/>
          <a:lstStyle/>
          <a:p>
            <a:r>
              <a:rPr lang="en-US" dirty="0"/>
              <a:t>Shameless </a:t>
            </a:r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4191000" cy="4724400"/>
          </a:xfrm>
        </p:spPr>
        <p:txBody>
          <a:bodyPr/>
          <a:lstStyle/>
          <a:p>
            <a:pPr marL="406400" lvl="1" indent="-228600"/>
            <a:r>
              <a:rPr lang="en-US" dirty="0">
                <a:latin typeface="Courier New" pitchFamily="49" charset="0"/>
              </a:rPr>
              <a:t>http://csapp.cs.cmu.edu</a:t>
            </a:r>
          </a:p>
          <a:p>
            <a:pPr marL="406400" lvl="1" indent="-228600"/>
            <a:r>
              <a:rPr lang="en-US" dirty="0" smtClean="0"/>
              <a:t>Second edition Published 2010</a:t>
            </a:r>
            <a:endParaRPr lang="en-US" dirty="0"/>
          </a:p>
          <a:p>
            <a:pPr marL="406400" lvl="1" indent="-228600"/>
            <a:r>
              <a:rPr lang="en-US" dirty="0"/>
              <a:t>In use at </a:t>
            </a:r>
            <a:r>
              <a:rPr lang="en-US" dirty="0" smtClean="0"/>
              <a:t>186 institutions worldwide</a:t>
            </a:r>
            <a:endParaRPr lang="en-US" dirty="0"/>
          </a:p>
        </p:txBody>
      </p:sp>
      <p:pic>
        <p:nvPicPr>
          <p:cNvPr id="105477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671876"/>
            <a:ext cx="4788532" cy="596148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Editions</a:t>
            </a:r>
            <a:endParaRPr lang="en-US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776"/>
            <a:ext cx="2914650" cy="414337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6484" y="54868"/>
            <a:ext cx="3206016" cy="413021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3828" y="2708920"/>
            <a:ext cx="3028950" cy="397192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sp>
        <p:nvSpPr>
          <p:cNvPr id="6" name="TextBox 5"/>
          <p:cNvSpPr txBox="1"/>
          <p:nvPr/>
        </p:nvSpPr>
        <p:spPr>
          <a:xfrm>
            <a:off x="3599892" y="1268760"/>
            <a:ext cx="2088232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2/3 of copies sold printed in China!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Sales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First + Second Editions</a:t>
            </a:r>
          </a:p>
          <a:p>
            <a:pPr lvl="1"/>
            <a:r>
              <a:rPr lang="en-US" dirty="0" smtClean="0"/>
              <a:t>As of 12/31/2011</a:t>
            </a:r>
          </a:p>
          <a:p>
            <a:pPr lvl="1"/>
            <a:r>
              <a:rPr lang="en-US" dirty="0" smtClean="0"/>
              <a:t>116,574 total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501091"/>
              </p:ext>
            </p:extLst>
          </p:nvPr>
        </p:nvGraphicFramePr>
        <p:xfrm>
          <a:off x="1799692" y="1988840"/>
          <a:ext cx="641604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8467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Adoptions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7924" y="6039696"/>
            <a:ext cx="112082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186 total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9144000" cy="51295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Foundational Curriculum in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Intention</a:t>
            </a:r>
          </a:p>
          <a:p>
            <a:pPr lvl="1"/>
            <a:r>
              <a:rPr lang="en-US" dirty="0" smtClean="0"/>
              <a:t>A common set of courses for all CS majors</a:t>
            </a:r>
          </a:p>
          <a:p>
            <a:pPr lvl="2"/>
            <a:r>
              <a:rPr lang="en-US" dirty="0" smtClean="0"/>
              <a:t>What </a:t>
            </a:r>
            <a:r>
              <a:rPr lang="en-US" i="1" dirty="0" smtClean="0"/>
              <a:t>every</a:t>
            </a:r>
            <a:r>
              <a:rPr lang="en-US" dirty="0" smtClean="0"/>
              <a:t> CS major should know</a:t>
            </a:r>
          </a:p>
          <a:p>
            <a:pPr lvl="1"/>
            <a:r>
              <a:rPr lang="en-US" dirty="0" smtClean="0"/>
              <a:t>Taken in first two years</a:t>
            </a:r>
          </a:p>
          <a:p>
            <a:pPr lvl="1"/>
            <a:r>
              <a:rPr lang="en-US" dirty="0" smtClean="0"/>
              <a:t>Covers “core” material</a:t>
            </a:r>
          </a:p>
          <a:p>
            <a:pPr lvl="2"/>
            <a:r>
              <a:rPr lang="en-US" dirty="0" smtClean="0"/>
              <a:t>Allow maximum flexibility in later courses</a:t>
            </a:r>
          </a:p>
          <a:p>
            <a:r>
              <a:rPr lang="en-US" dirty="0" smtClean="0"/>
              <a:t>Complexities</a:t>
            </a:r>
          </a:p>
          <a:p>
            <a:pPr lvl="1"/>
            <a:r>
              <a:rPr lang="en-US" dirty="0" smtClean="0"/>
              <a:t>Balancing theoretical principles &amp; hands-on experience</a:t>
            </a:r>
          </a:p>
          <a:p>
            <a:pPr lvl="2"/>
            <a:r>
              <a:rPr lang="en-US" dirty="0" smtClean="0"/>
              <a:t>Students want job skills (summer internships + graduation)</a:t>
            </a:r>
          </a:p>
          <a:p>
            <a:pPr lvl="2"/>
            <a:r>
              <a:rPr lang="en-US" dirty="0" smtClean="0"/>
              <a:t>Foundational principles will enable lifelong learning</a:t>
            </a:r>
          </a:p>
          <a:p>
            <a:pPr lvl="2"/>
            <a:r>
              <a:rPr lang="en-US" dirty="0" smtClean="0"/>
              <a:t>Students learn by doing (writing code, solving problems)</a:t>
            </a:r>
          </a:p>
          <a:p>
            <a:pPr lvl="1"/>
            <a:r>
              <a:rPr lang="en-US" dirty="0" smtClean="0"/>
              <a:t>Need to blend with other majors on campus</a:t>
            </a:r>
          </a:p>
          <a:p>
            <a:pPr lvl="2"/>
            <a:r>
              <a:rPr lang="en-US" dirty="0" smtClean="0"/>
              <a:t>Especially computer engineering &amp;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813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Curriculum Revision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Upgrade Introductory Programming Courses</a:t>
            </a:r>
          </a:p>
          <a:p>
            <a:pPr lvl="1"/>
            <a:r>
              <a:rPr lang="en-US" dirty="0" smtClean="0"/>
              <a:t>Emphasis on </a:t>
            </a:r>
            <a:r>
              <a:rPr lang="en-US" i="1" dirty="0" smtClean="0"/>
              <a:t>computational thinking</a:t>
            </a:r>
            <a:endParaRPr lang="en-US" dirty="0" smtClean="0"/>
          </a:p>
          <a:p>
            <a:pPr lvl="1"/>
            <a:r>
              <a:rPr lang="en-US" dirty="0" smtClean="0"/>
              <a:t>For both majors &amp; </a:t>
            </a:r>
            <a:r>
              <a:rPr lang="en-US" dirty="0" err="1" smtClean="0"/>
              <a:t>nonmajors</a:t>
            </a:r>
            <a:endParaRPr lang="en-US" dirty="0" smtClean="0"/>
          </a:p>
          <a:p>
            <a:r>
              <a:rPr lang="en-US" dirty="0" smtClean="0"/>
              <a:t>Introduce </a:t>
            </a:r>
            <a:r>
              <a:rPr lang="en-US" i="1" dirty="0" smtClean="0"/>
              <a:t>Parallel Thinking</a:t>
            </a:r>
            <a:endParaRPr lang="en-US" dirty="0" smtClean="0"/>
          </a:p>
          <a:p>
            <a:pPr lvl="1"/>
            <a:r>
              <a:rPr lang="en-US" dirty="0" smtClean="0"/>
              <a:t>Prepare students for world in which programs run on many processors</a:t>
            </a:r>
          </a:p>
          <a:p>
            <a:r>
              <a:rPr lang="en-US" dirty="0" smtClean="0"/>
              <a:t>Relocate Coverage of Java</a:t>
            </a:r>
          </a:p>
          <a:p>
            <a:pPr lvl="1"/>
            <a:r>
              <a:rPr lang="en-US" dirty="0" smtClean="0"/>
              <a:t>Not a good language for introductory programming</a:t>
            </a:r>
          </a:p>
          <a:p>
            <a:pPr lvl="2"/>
            <a:r>
              <a:rPr lang="en-US" dirty="0" smtClean="0"/>
              <a:t>Features tend to obscure basic programming concepts</a:t>
            </a:r>
          </a:p>
          <a:p>
            <a:pPr lvl="2"/>
            <a:r>
              <a:rPr lang="en-US" dirty="0" smtClean="0"/>
              <a:t>Hard to appreciate strengths until working on larger programs</a:t>
            </a:r>
          </a:p>
          <a:p>
            <a:pPr lvl="1"/>
            <a:r>
              <a:rPr lang="en-US" dirty="0" smtClean="0"/>
              <a:t>Useful when constructing large-scale software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37814"/>
      </p:ext>
    </p:extLst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 Thinking</a:t>
            </a:r>
          </a:p>
          <a:p>
            <a:pPr lvl="1"/>
            <a:r>
              <a:rPr lang="en-US" dirty="0" smtClean="0"/>
              <a:t>Refine concrete task into abstract algorithmic problem</a:t>
            </a:r>
          </a:p>
          <a:p>
            <a:pPr lvl="1"/>
            <a:r>
              <a:rPr lang="en-US" dirty="0" smtClean="0"/>
              <a:t>Derive solutions with predictable worst / average case performance</a:t>
            </a:r>
          </a:p>
          <a:p>
            <a:r>
              <a:rPr lang="en-US" dirty="0" smtClean="0"/>
              <a:t>Logical Thinking</a:t>
            </a:r>
          </a:p>
          <a:p>
            <a:pPr lvl="1"/>
            <a:r>
              <a:rPr lang="en-US" dirty="0" smtClean="0"/>
              <a:t>Construct system as set of layered components, each with abstract interfaces</a:t>
            </a:r>
          </a:p>
          <a:p>
            <a:pPr lvl="1"/>
            <a:r>
              <a:rPr lang="en-US" dirty="0" smtClean="0"/>
              <a:t>Reason about program execution: invariants, loops, recursion, …</a:t>
            </a:r>
          </a:p>
          <a:p>
            <a:r>
              <a:rPr lang="en-US" dirty="0" smtClean="0"/>
              <a:t>Systems Thinking</a:t>
            </a:r>
          </a:p>
          <a:p>
            <a:pPr lvl="1"/>
            <a:r>
              <a:rPr lang="en-US" dirty="0" smtClean="0"/>
              <a:t>Designing reliable systems using unreliable components</a:t>
            </a:r>
          </a:p>
          <a:p>
            <a:pPr lvl="1"/>
            <a:r>
              <a:rPr lang="en-US" dirty="0" smtClean="0"/>
              <a:t>Optimize for the common case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063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r>
              <a:rPr lang="en-US" dirty="0" smtClean="0"/>
              <a:t>2010 Core Revisions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427984" y="1520788"/>
            <a:ext cx="4572000" cy="4419600"/>
          </a:xfrm>
        </p:spPr>
        <p:txBody>
          <a:bodyPr/>
          <a:lstStyle/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Provide introductory course for those with no programming experience</a:t>
            </a:r>
          </a:p>
          <a:p>
            <a:pPr lvl="1"/>
            <a:r>
              <a:rPr lang="en-US" dirty="0" smtClean="0"/>
              <a:t>Present both imperative &amp; functional programming models</a:t>
            </a:r>
          </a:p>
          <a:p>
            <a:r>
              <a:rPr lang="en-US" dirty="0" smtClean="0"/>
              <a:t>Data Structures &amp; Algorithms</a:t>
            </a:r>
          </a:p>
          <a:p>
            <a:pPr lvl="1"/>
            <a:r>
              <a:rPr lang="en-US" dirty="0" smtClean="0"/>
              <a:t>Reason about parallel &amp; sequential execution</a:t>
            </a:r>
          </a:p>
          <a:p>
            <a:pPr lvl="1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55576" y="1988840"/>
            <a:ext cx="2750840" cy="3272155"/>
            <a:chOff x="1676400" y="2173069"/>
            <a:chExt cx="2750840" cy="3272155"/>
          </a:xfrm>
        </p:grpSpPr>
        <p:sp>
          <p:nvSpPr>
            <p:cNvPr id="18" name="Rectangle 17"/>
            <p:cNvSpPr/>
            <p:nvPr/>
          </p:nvSpPr>
          <p:spPr>
            <a:xfrm>
              <a:off x="2412504" y="2173069"/>
              <a:ext cx="1295400" cy="685800"/>
            </a:xfrm>
            <a:prstGeom prst="rect">
              <a:avLst/>
            </a:prstGeom>
            <a:solidFill>
              <a:srgbClr val="ADEBEB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210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</a:t>
              </a:r>
              <a:r>
                <a:rPr lang="en-US" sz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structs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&amp; algorithms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21" idx="0"/>
            </p:cNvCxnSpPr>
            <p:nvPr/>
          </p:nvCxnSpPr>
          <p:spPr>
            <a:xfrm flipV="1">
              <a:off x="2324100" y="2852936"/>
              <a:ext cx="411696" cy="6155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8" idx="0"/>
              <a:endCxn id="21" idx="2"/>
            </p:cNvCxnSpPr>
            <p:nvPr/>
          </p:nvCxnSpPr>
          <p:spPr>
            <a:xfrm flipH="1" flipV="1">
              <a:off x="2324100" y="4154268"/>
              <a:ext cx="15280" cy="605157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676400" y="3468469"/>
              <a:ext cx="1295400" cy="68579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122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Imperative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computation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25" idx="0"/>
            </p:cNvCxnSpPr>
            <p:nvPr/>
          </p:nvCxnSpPr>
          <p:spPr>
            <a:xfrm flipH="1" flipV="1">
              <a:off x="3311860" y="2852936"/>
              <a:ext cx="460040" cy="6155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124200" y="3468469"/>
              <a:ext cx="1295400" cy="68579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150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Functional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programming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91680" y="4759425"/>
              <a:ext cx="1295400" cy="685799"/>
            </a:xfrm>
            <a:prstGeom prst="rect">
              <a:avLst/>
            </a:prstGeom>
            <a:solidFill>
              <a:srgbClr val="FFB3B3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112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Introductory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programming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31840" y="4759425"/>
              <a:ext cx="1295400" cy="685799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Math 127</a:t>
              </a:r>
            </a:p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Discrete</a:t>
              </a:r>
            </a:p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math</a:t>
              </a:r>
              <a:endParaRPr lang="en-US" sz="120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9" idx="0"/>
            </p:cNvCxnSpPr>
            <p:nvPr/>
          </p:nvCxnSpPr>
          <p:spPr>
            <a:xfrm flipV="1">
              <a:off x="3779540" y="4149080"/>
              <a:ext cx="744" cy="610345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2735796" y="4149080"/>
              <a:ext cx="762001" cy="6096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771800" y="4149080"/>
              <a:ext cx="762001" cy="60960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8517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307387" cy="660040"/>
          </a:xfrm>
        </p:spPr>
        <p:txBody>
          <a:bodyPr/>
          <a:lstStyle/>
          <a:p>
            <a:pPr lvl="1"/>
            <a:r>
              <a:rPr lang="en-US" dirty="0" smtClean="0"/>
              <a:t>Guy </a:t>
            </a:r>
            <a:r>
              <a:rPr lang="en-US" dirty="0" err="1" smtClean="0"/>
              <a:t>Blelloch</a:t>
            </a:r>
            <a:endParaRPr lang="en-US" dirty="0" smtClean="0"/>
          </a:p>
          <a:p>
            <a:r>
              <a:rPr lang="en-US" dirty="0" smtClean="0"/>
              <a:t>Performance Parameters</a:t>
            </a:r>
          </a:p>
          <a:p>
            <a:pPr lvl="1">
              <a:tabLst>
                <a:tab pos="2403475" algn="l"/>
                <a:tab pos="2862263" algn="l"/>
              </a:tabLst>
            </a:pPr>
            <a:r>
              <a:rPr lang="en-US" dirty="0" smtClean="0"/>
              <a:t>Work 	W 	Total number of operations required</a:t>
            </a:r>
          </a:p>
          <a:p>
            <a:pPr lvl="1">
              <a:tabLst>
                <a:tab pos="2403475" algn="l"/>
                <a:tab pos="2862263" algn="l"/>
              </a:tabLst>
            </a:pPr>
            <a:r>
              <a:rPr lang="en-US" dirty="0" smtClean="0"/>
              <a:t>Span 	S 	Time required if had unlimited parallelism</a:t>
            </a:r>
          </a:p>
          <a:p>
            <a:pPr lvl="1">
              <a:tabLst>
                <a:tab pos="2403475" algn="l"/>
                <a:tab pos="2862263" algn="l"/>
              </a:tabLst>
            </a:pPr>
            <a:r>
              <a:rPr lang="en-US" dirty="0" smtClean="0"/>
              <a:t>Processors 	P 	Number of available processors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95736" y="3933056"/>
            <a:ext cx="3924435" cy="936104"/>
            <a:chOff x="215516" y="4905164"/>
            <a:chExt cx="3924435" cy="936104"/>
          </a:xfrm>
        </p:grpSpPr>
        <p:sp>
          <p:nvSpPr>
            <p:cNvPr id="4" name="Rectangle 3"/>
            <p:cNvSpPr/>
            <p:nvPr/>
          </p:nvSpPr>
          <p:spPr bwMode="auto">
            <a:xfrm>
              <a:off x="683568" y="4941168"/>
              <a:ext cx="3456383" cy="900099"/>
            </a:xfrm>
            <a:prstGeom prst="rect">
              <a:avLst/>
            </a:prstGeom>
            <a:solidFill>
              <a:srgbClr val="800000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C00"/>
                  </a:solidFill>
                  <a:effectLst/>
                  <a:latin typeface="Helvetica" pitchFamily="34" charset="0"/>
                </a:rPr>
                <a:t>Area</a:t>
              </a:r>
              <a:r>
                <a:rPr kumimoji="0" lang="en-US" sz="1800" b="1" i="0" u="none" strike="noStrike" cap="none" normalizeH="0" dirty="0" smtClean="0">
                  <a:ln>
                    <a:noFill/>
                  </a:ln>
                  <a:solidFill>
                    <a:srgbClr val="FFCC00"/>
                  </a:solidFill>
                  <a:effectLst/>
                  <a:latin typeface="Helvetica" pitchFamily="34" charset="0"/>
                </a:rPr>
                <a:t> = W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395536" y="4905164"/>
              <a:ext cx="0" cy="93610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15516" y="5229200"/>
              <a:ext cx="338629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6117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307387" cy="660040"/>
          </a:xfrm>
        </p:spPr>
        <p:txBody>
          <a:bodyPr/>
          <a:lstStyle/>
          <a:p>
            <a:pPr marL="498475" lvl="1" indent="0">
              <a:buNone/>
              <a:tabLst>
                <a:tab pos="2403475" algn="l"/>
                <a:tab pos="2862263" algn="l"/>
              </a:tabLst>
            </a:pPr>
            <a:r>
              <a:rPr lang="en-US" sz="2400" dirty="0" smtClean="0"/>
              <a:t>T = Max(S, W/P)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32340" y="1492971"/>
            <a:ext cx="252027" cy="3456384"/>
          </a:xfrm>
          <a:prstGeom prst="rect">
            <a:avLst/>
          </a:prstGeom>
          <a:solidFill>
            <a:srgbClr val="800000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Helvetic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508" y="4013251"/>
            <a:ext cx="3924435" cy="936104"/>
            <a:chOff x="215516" y="4905164"/>
            <a:chExt cx="3924435" cy="936104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83568" y="4941168"/>
              <a:ext cx="3456383" cy="900099"/>
            </a:xfrm>
            <a:prstGeom prst="rect">
              <a:avLst/>
            </a:prstGeom>
            <a:solidFill>
              <a:srgbClr val="800000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C00"/>
                  </a:solidFill>
                  <a:effectLst/>
                  <a:latin typeface="Helvetica" pitchFamily="34" charset="0"/>
                </a:rPr>
                <a:t>Area</a:t>
              </a:r>
              <a:r>
                <a:rPr kumimoji="0" lang="en-US" sz="1800" b="1" i="0" u="none" strike="noStrike" cap="none" normalizeH="0" dirty="0" smtClean="0">
                  <a:ln>
                    <a:noFill/>
                  </a:ln>
                  <a:solidFill>
                    <a:srgbClr val="FFCC00"/>
                  </a:solidFill>
                  <a:effectLst/>
                  <a:latin typeface="Helvetica" pitchFamily="34" charset="0"/>
                </a:rPr>
                <a:t> = W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395536" y="4905164"/>
              <a:ext cx="0" cy="93610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15516" y="5229200"/>
              <a:ext cx="338629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43595" y="2753111"/>
            <a:ext cx="1692188" cy="2196244"/>
            <a:chOff x="5040052" y="4113076"/>
            <a:chExt cx="1692188" cy="2196244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5040052" y="4257092"/>
              <a:ext cx="169218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5040052" y="4473116"/>
              <a:ext cx="1692188" cy="1836204"/>
            </a:xfrm>
            <a:prstGeom prst="rect">
              <a:avLst/>
            </a:prstGeom>
            <a:solidFill>
              <a:srgbClr val="800000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88124" y="4113076"/>
              <a:ext cx="338629" cy="34624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71600" y="5049180"/>
            <a:ext cx="2519477" cy="747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Unlimited Parallelism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 = 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19559" y="5049180"/>
            <a:ext cx="2288645" cy="747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L</a:t>
            </a:r>
            <a:r>
              <a:rPr lang="en-US" dirty="0" smtClean="0"/>
              <a:t>imited Parallelism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 = W/P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88224" y="5057367"/>
            <a:ext cx="2519139" cy="747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Sequential Execution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 =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258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Obfuscating Parallelism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7524" y="1196752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>
            <a:lvl1pPr marL="385763" indent="-385763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511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public void quickSort(int[] a, int left, int right)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int i = left-1;  int j = right;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if (right &lt;= left) return;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while (true)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  while (a[++i] &lt; a[right]);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  while (a[right]&lt;a[--j])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    if (j==left) break;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  if (i &gt;= j) break;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  swap(a,i,j);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swap(a, i, right);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quickSort(a, left, i - 1);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effectLst/>
                <a:latin typeface="Courier New" charset="0"/>
                <a:ea typeface="ＭＳ Ｐゴシック" charset="0"/>
                <a:cs typeface="ＭＳ Ｐゴシック" charset="0"/>
              </a:rPr>
              <a:t>    quickSort(a, i+1, right); }</a:t>
            </a:r>
            <a:endParaRPr lang="en-US" sz="2000" dirty="0">
              <a:effectLst/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028950"/>
            <a:ext cx="2508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40969"/>
      </p:ext>
    </p:extLst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Exposing Parallelism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4260" y="1124744"/>
            <a:ext cx="8458200" cy="4800600"/>
          </a:xfrm>
          <a:prstGeom prst="rect">
            <a:avLst/>
          </a:prstGeom>
        </p:spPr>
        <p:txBody>
          <a:bodyPr/>
          <a:lstStyle>
            <a:lvl1pPr marL="385763" indent="-385763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511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procedure QUICKSORT(S):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 if S contains at most one element then return 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   begin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     choose an element a randomly from S;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     let S</a:t>
            </a:r>
            <a:r>
              <a:rPr lang="en-US" sz="2000" baseline="-25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, S</a:t>
            </a:r>
            <a:r>
              <a:rPr lang="en-US" sz="2000" baseline="-25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and S</a:t>
            </a:r>
            <a:r>
              <a:rPr lang="en-US" sz="2000" baseline="-25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be the sequences of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          elements in S less than, equal to,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          and greater than a, respectively;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     return (QUICKSORT(S</a:t>
            </a:r>
            <a:r>
              <a:rPr lang="en-US" sz="2000" baseline="-25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) followed by S</a:t>
            </a:r>
            <a:r>
              <a:rPr lang="en-US" sz="2000" baseline="-25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         followed by QUICKSORT(S</a:t>
            </a:r>
            <a:r>
              <a:rPr lang="en-US" sz="2000" baseline="-25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end</a:t>
            </a:r>
            <a:endParaRPr lang="en-US" sz="2000" dirty="0">
              <a:effectLst/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2492896"/>
            <a:ext cx="23050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037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Parallelism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290513" y="5229200"/>
            <a:ext cx="8307387" cy="1216050"/>
          </a:xfrm>
        </p:spPr>
        <p:txBody>
          <a:bodyPr/>
          <a:lstStyle/>
          <a:p>
            <a:pPr lvl="1"/>
            <a:r>
              <a:rPr lang="en-US" dirty="0" smtClean="0"/>
              <a:t>Can sort each subset in parallel</a:t>
            </a:r>
          </a:p>
          <a:p>
            <a:pPr lvl="1"/>
            <a:r>
              <a:rPr lang="en-US" dirty="0" smtClean="0"/>
              <a:t>“Divide and Conquer” parallelism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719572" y="1173925"/>
            <a:ext cx="7632848" cy="526883"/>
          </a:xfrm>
          <a:prstGeom prst="roundRect">
            <a:avLst/>
          </a:prstGeom>
          <a:solidFill>
            <a:srgbClr val="800000"/>
          </a:solidFill>
          <a:ln w="190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rPr>
              <a:t>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19572" y="1988840"/>
            <a:ext cx="7632848" cy="526883"/>
            <a:chOff x="719572" y="1988840"/>
            <a:chExt cx="7632848" cy="526883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719572" y="1988840"/>
              <a:ext cx="31323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C00"/>
                  </a:solidFill>
                  <a:effectLst/>
                  <a:latin typeface="Helvetica" pitchFamily="34" charset="0"/>
                </a:rPr>
                <a:t>S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rgbClr val="FFCC00"/>
                  </a:solidFill>
                  <a:effectLst/>
                  <a:latin typeface="Helvetica" pitchFamily="34" charset="0"/>
                </a:rPr>
                <a:t>1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5220072" y="1988840"/>
              <a:ext cx="31323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C00"/>
                  </a:solidFill>
                  <a:effectLst/>
                  <a:latin typeface="Helvetica" pitchFamily="34" charset="0"/>
                </a:rPr>
                <a:t>S</a:t>
              </a:r>
              <a:r>
                <a:rPr lang="en-US" baseline="-25000" dirty="0">
                  <a:solidFill>
                    <a:srgbClr val="FFCC00"/>
                  </a:solidFill>
                </a:rPr>
                <a:t>3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923928" y="1988840"/>
              <a:ext cx="1224136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C00"/>
                  </a:solidFill>
                  <a:effectLst/>
                  <a:latin typeface="Helvetica" pitchFamily="34" charset="0"/>
                </a:rPr>
                <a:t>S</a:t>
              </a:r>
              <a:r>
                <a:rPr lang="en-US" baseline="-25000" dirty="0">
                  <a:solidFill>
                    <a:srgbClr val="FFCC00"/>
                  </a:solidFill>
                </a:rPr>
                <a:t>2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9572" y="2816932"/>
            <a:ext cx="7596844" cy="526883"/>
            <a:chOff x="719572" y="2816932"/>
            <a:chExt cx="7596844" cy="526883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19572" y="2816932"/>
              <a:ext cx="1296144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519772" y="2816932"/>
              <a:ext cx="1296144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051720" y="2816932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220072" y="2816932"/>
              <a:ext cx="1296144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020272" y="2816932"/>
              <a:ext cx="1296144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552220" y="2816932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923928" y="2816932"/>
              <a:ext cx="1224136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9572" y="3681028"/>
            <a:ext cx="7596844" cy="526883"/>
            <a:chOff x="719572" y="3681028"/>
            <a:chExt cx="7596844" cy="526883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719572" y="3681028"/>
              <a:ext cx="1296144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519772" y="3681028"/>
              <a:ext cx="1296144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051720" y="36810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220072" y="3681028"/>
              <a:ext cx="1296144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7020272" y="3681028"/>
              <a:ext cx="1296144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552220" y="36810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3923928" y="3681028"/>
              <a:ext cx="1224136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9572" y="4581128"/>
            <a:ext cx="7596844" cy="526883"/>
            <a:chOff x="719572" y="4581128"/>
            <a:chExt cx="7596844" cy="526883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19572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1151620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583668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2051720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6552220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3923928" y="4581128"/>
              <a:ext cx="1224136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2519772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951820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383868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5220072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5652120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6084168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7020272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7452320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7884368" y="4581128"/>
              <a:ext cx="432048" cy="526883"/>
            </a:xfrm>
            <a:prstGeom prst="roundRect">
              <a:avLst/>
            </a:prstGeom>
            <a:solidFill>
              <a:srgbClr val="800000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2083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r>
              <a:rPr lang="en-US" dirty="0" smtClean="0"/>
              <a:t>Preparing Students for Algorithms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347864" y="1088740"/>
            <a:ext cx="5112568" cy="4419600"/>
          </a:xfrm>
        </p:spPr>
        <p:txBody>
          <a:bodyPr/>
          <a:lstStyle/>
          <a:p>
            <a:pPr lvl="1"/>
            <a:r>
              <a:rPr lang="en-US" dirty="0" smtClean="0"/>
              <a:t>Imperative Programming</a:t>
            </a:r>
          </a:p>
          <a:p>
            <a:pPr lvl="2"/>
            <a:r>
              <a:rPr lang="en-US" dirty="0" smtClean="0"/>
              <a:t>Program transforms system state</a:t>
            </a:r>
          </a:p>
          <a:p>
            <a:pPr lvl="2"/>
            <a:r>
              <a:rPr lang="en-US" dirty="0" smtClean="0"/>
              <a:t>Common &amp; useful model</a:t>
            </a:r>
          </a:p>
          <a:p>
            <a:pPr lvl="1"/>
            <a:r>
              <a:rPr lang="en-US" dirty="0" smtClean="0"/>
              <a:t>Functional Programming</a:t>
            </a:r>
          </a:p>
          <a:p>
            <a:pPr lvl="2"/>
            <a:r>
              <a:rPr lang="en-US" dirty="0" smtClean="0"/>
              <a:t>Program composes functions to compute output from input</a:t>
            </a:r>
          </a:p>
          <a:p>
            <a:pPr lvl="2"/>
            <a:r>
              <a:rPr lang="en-US" dirty="0" smtClean="0"/>
              <a:t>Naturally exposes parallelism</a:t>
            </a:r>
          </a:p>
          <a:p>
            <a:pPr lvl="1"/>
            <a:r>
              <a:rPr lang="en-US" dirty="0" smtClean="0"/>
              <a:t>Many programs use hybrid of both models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539552" y="1484784"/>
            <a:ext cx="2743200" cy="1981199"/>
            <a:chOff x="1676400" y="2173069"/>
            <a:chExt cx="2743200" cy="1981199"/>
          </a:xfrm>
        </p:grpSpPr>
        <p:sp>
          <p:nvSpPr>
            <p:cNvPr id="5" name="Rectangle 4"/>
            <p:cNvSpPr/>
            <p:nvPr/>
          </p:nvSpPr>
          <p:spPr>
            <a:xfrm>
              <a:off x="2412504" y="2173069"/>
              <a:ext cx="1295400" cy="685800"/>
            </a:xfrm>
            <a:prstGeom prst="rect">
              <a:avLst/>
            </a:prstGeom>
            <a:solidFill>
              <a:srgbClr val="ADEBEB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210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</a:t>
              </a:r>
              <a:r>
                <a:rPr lang="en-US" sz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structs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&amp; algorithms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12" idx="0"/>
            </p:cNvCxnSpPr>
            <p:nvPr/>
          </p:nvCxnSpPr>
          <p:spPr>
            <a:xfrm flipV="1">
              <a:off x="2324100" y="2852936"/>
              <a:ext cx="411696" cy="6155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676400" y="3468469"/>
              <a:ext cx="1295400" cy="68579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122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Imperative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computation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5" idx="0"/>
            </p:cNvCxnSpPr>
            <p:nvPr/>
          </p:nvCxnSpPr>
          <p:spPr>
            <a:xfrm flipH="1" flipV="1">
              <a:off x="3311860" y="2852936"/>
              <a:ext cx="460040" cy="6155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124200" y="3468469"/>
              <a:ext cx="1295400" cy="68579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150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Functional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computation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9592" y="4977172"/>
            <a:ext cx="2772308" cy="1584176"/>
            <a:chOff x="4608004" y="1988840"/>
            <a:chExt cx="2772308" cy="1584176"/>
          </a:xfrm>
        </p:grpSpPr>
        <p:sp>
          <p:nvSpPr>
            <p:cNvPr id="21" name="Curved Right Arrow 20"/>
            <p:cNvSpPr/>
            <p:nvPr/>
          </p:nvSpPr>
          <p:spPr bwMode="auto">
            <a:xfrm>
              <a:off x="4608004" y="2204864"/>
              <a:ext cx="828092" cy="1224136"/>
            </a:xfrm>
            <a:prstGeom prst="curvedRightArrow">
              <a:avLst/>
            </a:prstGeom>
            <a:ln>
              <a:headEnd type="none" w="med" len="med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436096" y="2816932"/>
              <a:ext cx="1116124" cy="756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Helvetica" pitchFamily="34" charset="0"/>
                </a:rPr>
                <a:t>Program</a:t>
              </a:r>
            </a:p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Helvetica" pitchFamily="34" charset="0"/>
                </a:rPr>
                <a:t>State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5436096" y="1988840"/>
              <a:ext cx="1116124" cy="6480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Execution</a:t>
              </a: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solidFill>
                    <a:schemeClr val="bg1"/>
                  </a:solidFill>
                </a:rPr>
                <a:t>Step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49" name="Curved Right Arrow 48"/>
            <p:cNvSpPr/>
            <p:nvPr/>
          </p:nvSpPr>
          <p:spPr bwMode="auto">
            <a:xfrm rot="10800000">
              <a:off x="6552220" y="2096852"/>
              <a:ext cx="828092" cy="1224136"/>
            </a:xfrm>
            <a:prstGeom prst="curvedRightArrow">
              <a:avLst/>
            </a:prstGeom>
            <a:ln>
              <a:headEnd type="none" w="med" len="med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184068" y="5229200"/>
            <a:ext cx="2808312" cy="972108"/>
            <a:chOff x="5184068" y="4797152"/>
            <a:chExt cx="2808312" cy="972108"/>
          </a:xfrm>
        </p:grpSpPr>
        <p:sp>
          <p:nvSpPr>
            <p:cNvPr id="50" name="Rounded Rectangle 49"/>
            <p:cNvSpPr/>
            <p:nvPr/>
          </p:nvSpPr>
          <p:spPr bwMode="auto">
            <a:xfrm rot="10800000" flipH="1" flipV="1">
              <a:off x="5760132" y="4797152"/>
              <a:ext cx="540060" cy="972108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Helvetica" pitchFamily="34" charset="0"/>
                </a:rPr>
                <a:t>G</a:t>
              </a:r>
            </a:p>
          </p:txBody>
        </p:sp>
        <p:sp>
          <p:nvSpPr>
            <p:cNvPr id="51" name="Rounded Rectangle 50"/>
            <p:cNvSpPr/>
            <p:nvPr/>
          </p:nvSpPr>
          <p:spPr bwMode="auto">
            <a:xfrm rot="10800000" flipH="1" flipV="1">
              <a:off x="6876256" y="4797152"/>
              <a:ext cx="540060" cy="972108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Helvetica" pitchFamily="34" charset="0"/>
                </a:rPr>
                <a:t>F</a:t>
              </a:r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5184068" y="5121188"/>
              <a:ext cx="576064" cy="324036"/>
            </a:xfrm>
            <a:prstGeom prst="rightArrow">
              <a:avLst/>
            </a:prstGeom>
            <a:ln>
              <a:headEnd type="none" w="med" len="med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3" name="Right Arrow 52"/>
            <p:cNvSpPr/>
            <p:nvPr/>
          </p:nvSpPr>
          <p:spPr bwMode="auto">
            <a:xfrm>
              <a:off x="6300192" y="5121188"/>
              <a:ext cx="576064" cy="324036"/>
            </a:xfrm>
            <a:prstGeom prst="rightArrow">
              <a:avLst/>
            </a:prstGeom>
            <a:ln>
              <a:headEnd type="none" w="med" len="med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4" name="Right Arrow 53"/>
            <p:cNvSpPr/>
            <p:nvPr/>
          </p:nvSpPr>
          <p:spPr bwMode="auto">
            <a:xfrm>
              <a:off x="7416316" y="5121188"/>
              <a:ext cx="576064" cy="324036"/>
            </a:xfrm>
            <a:prstGeom prst="rightArrow">
              <a:avLst/>
            </a:prstGeom>
            <a:ln>
              <a:headEnd type="none" w="med" len="med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59948" y="4221088"/>
            <a:ext cx="32631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/>
              <a:t>Imperative Model</a:t>
            </a:r>
          </a:p>
          <a:p>
            <a:pPr algn="l">
              <a:lnSpc>
                <a:spcPct val="100000"/>
              </a:lnSpc>
            </a:pPr>
            <a:r>
              <a:rPr lang="en-US" sz="1600" dirty="0" smtClean="0"/>
              <a:t>Based on state transformations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5184068" y="4221088"/>
            <a:ext cx="33193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/>
              <a:t>Functional Model</a:t>
            </a:r>
          </a:p>
          <a:p>
            <a:pPr algn="l">
              <a:lnSpc>
                <a:spcPct val="100000"/>
              </a:lnSpc>
            </a:pPr>
            <a:r>
              <a:rPr lang="en-US" sz="1600" dirty="0" smtClean="0"/>
              <a:t>Based on function composition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12111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r>
              <a:rPr lang="en-US" dirty="0" smtClean="0"/>
              <a:t>CS 122 Principles of Imperative Computation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527884" y="1520788"/>
            <a:ext cx="5472100" cy="4419600"/>
          </a:xfrm>
        </p:spPr>
        <p:txBody>
          <a:bodyPr/>
          <a:lstStyle/>
          <a:p>
            <a:pPr lvl="1"/>
            <a:r>
              <a:rPr lang="en-US" dirty="0" smtClean="0"/>
              <a:t>Writing </a:t>
            </a:r>
            <a:r>
              <a:rPr lang="en-US" i="1" dirty="0"/>
              <a:t>and reasoning about</a:t>
            </a:r>
            <a:r>
              <a:rPr lang="en-US" dirty="0"/>
              <a:t> imperative programs</a:t>
            </a:r>
          </a:p>
          <a:p>
            <a:pPr lvl="2"/>
            <a:r>
              <a:rPr lang="en-US" dirty="0"/>
              <a:t>E.g., how to formulate loop invariants</a:t>
            </a:r>
          </a:p>
          <a:p>
            <a:pPr lvl="1"/>
            <a:r>
              <a:rPr lang="en-US" sz="2200" dirty="0"/>
              <a:t>Taken by ~350 students per year</a:t>
            </a:r>
          </a:p>
          <a:p>
            <a:pPr lvl="2"/>
            <a:r>
              <a:rPr lang="en-US" dirty="0"/>
              <a:t>CS + ECE + a few others</a:t>
            </a:r>
          </a:p>
          <a:p>
            <a:pPr lvl="1"/>
            <a:r>
              <a:rPr lang="en-US" sz="2200" dirty="0"/>
              <a:t> Uses own </a:t>
            </a:r>
            <a:r>
              <a:rPr lang="en-US" sz="2200" dirty="0" smtClean="0"/>
              <a:t>language C0</a:t>
            </a:r>
            <a:endParaRPr lang="en-US" sz="2200" dirty="0"/>
          </a:p>
          <a:p>
            <a:pPr lvl="2"/>
            <a:r>
              <a:rPr lang="en-US" dirty="0" smtClean="0"/>
              <a:t>Similar to C, but type safe</a:t>
            </a:r>
            <a:endParaRPr lang="en-US" dirty="0"/>
          </a:p>
          <a:p>
            <a:pPr lvl="3"/>
            <a:r>
              <a:rPr lang="en-US" dirty="0" smtClean="0"/>
              <a:t>No pointer arithmetic</a:t>
            </a:r>
          </a:p>
          <a:p>
            <a:pPr lvl="3"/>
            <a:r>
              <a:rPr lang="en-US" dirty="0" smtClean="0"/>
              <a:t>No casting</a:t>
            </a:r>
          </a:p>
          <a:p>
            <a:pPr lvl="3"/>
            <a:r>
              <a:rPr lang="en-US" dirty="0" smtClean="0"/>
              <a:t>Allocate data with specified type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31540" y="1772816"/>
            <a:ext cx="2735560" cy="1976010"/>
            <a:chOff x="770856" y="3284985"/>
            <a:chExt cx="2735560" cy="1976010"/>
          </a:xfrm>
        </p:grpSpPr>
        <p:cxnSp>
          <p:nvCxnSpPr>
            <p:cNvPr id="20" name="Straight Arrow Connector 19"/>
            <p:cNvCxnSpPr>
              <a:stCxn id="28" idx="0"/>
            </p:cNvCxnSpPr>
            <p:nvPr/>
          </p:nvCxnSpPr>
          <p:spPr>
            <a:xfrm flipV="1">
              <a:off x="1418556" y="3969060"/>
              <a:ext cx="381136" cy="606136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511660" y="3284985"/>
              <a:ext cx="1295400" cy="68407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122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Imperative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computation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0856" y="4575196"/>
              <a:ext cx="1295400" cy="685799"/>
            </a:xfrm>
            <a:prstGeom prst="rect">
              <a:avLst/>
            </a:prstGeom>
            <a:solidFill>
              <a:srgbClr val="FFB3B3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112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Introductory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programming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11016" y="4575196"/>
              <a:ext cx="1295400" cy="685799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Math 127</a:t>
              </a:r>
            </a:p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Discrete</a:t>
              </a:r>
            </a:p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math</a:t>
              </a:r>
              <a:endParaRPr lang="en-US" sz="120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29" idx="0"/>
            </p:cNvCxnSpPr>
            <p:nvPr/>
          </p:nvCxnSpPr>
          <p:spPr>
            <a:xfrm flipH="1" flipV="1">
              <a:off x="2591780" y="3969061"/>
              <a:ext cx="266936" cy="6061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31540" y="4401108"/>
            <a:ext cx="2772308" cy="1584176"/>
            <a:chOff x="4608004" y="1988840"/>
            <a:chExt cx="2772308" cy="1584176"/>
          </a:xfrm>
        </p:grpSpPr>
        <p:sp>
          <p:nvSpPr>
            <p:cNvPr id="11" name="Curved Right Arrow 10"/>
            <p:cNvSpPr/>
            <p:nvPr/>
          </p:nvSpPr>
          <p:spPr bwMode="auto">
            <a:xfrm>
              <a:off x="4608004" y="2204864"/>
              <a:ext cx="828092" cy="1224136"/>
            </a:xfrm>
            <a:prstGeom prst="curvedRightArrow">
              <a:avLst/>
            </a:prstGeom>
            <a:ln>
              <a:headEnd type="none" w="med" len="med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36096" y="2816932"/>
              <a:ext cx="1116124" cy="756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Helvetica" pitchFamily="34" charset="0"/>
                </a:rPr>
                <a:t>Program</a:t>
              </a:r>
            </a:p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Helvetica" pitchFamily="34" charset="0"/>
                </a:rPr>
                <a:t>State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436096" y="1988840"/>
              <a:ext cx="1116124" cy="6480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Execution</a:t>
              </a: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solidFill>
                    <a:schemeClr val="bg1"/>
                  </a:solidFill>
                </a:rPr>
                <a:t>Step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4" name="Curved Right Arrow 13"/>
            <p:cNvSpPr/>
            <p:nvPr/>
          </p:nvSpPr>
          <p:spPr bwMode="auto">
            <a:xfrm rot="10800000">
              <a:off x="6552220" y="2096852"/>
              <a:ext cx="828092" cy="1224136"/>
            </a:xfrm>
            <a:prstGeom prst="curvedRightArrow">
              <a:avLst/>
            </a:prstGeom>
            <a:ln>
              <a:headEnd type="none" w="med" len="med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685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r>
              <a:rPr lang="en-US" dirty="0" smtClean="0"/>
              <a:t>Introducing Theoretical CS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303748" y="1160748"/>
            <a:ext cx="6012668" cy="44196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Course created by Steven </a:t>
            </a:r>
            <a:r>
              <a:rPr lang="en-US" dirty="0" err="1" smtClean="0"/>
              <a:t>Rudich</a:t>
            </a:r>
            <a:r>
              <a:rPr lang="en-US" dirty="0" smtClean="0"/>
              <a:t> 1997</a:t>
            </a:r>
          </a:p>
          <a:p>
            <a:pPr lvl="1"/>
            <a:r>
              <a:rPr lang="en-US" dirty="0" smtClean="0"/>
              <a:t>Typically taken in first or second year</a:t>
            </a:r>
          </a:p>
          <a:p>
            <a:r>
              <a:rPr lang="en-US" dirty="0" smtClean="0"/>
              <a:t>Ideas</a:t>
            </a:r>
          </a:p>
          <a:p>
            <a:pPr lvl="1"/>
            <a:r>
              <a:rPr lang="en-US" dirty="0" smtClean="0"/>
              <a:t>Algorithmic description of problem</a:t>
            </a:r>
          </a:p>
          <a:p>
            <a:pPr lvl="1"/>
            <a:r>
              <a:rPr lang="en-US" dirty="0" smtClean="0"/>
              <a:t>Finding efficient solutions</a:t>
            </a:r>
          </a:p>
          <a:p>
            <a:pPr lvl="1"/>
            <a:r>
              <a:rPr lang="en-US" dirty="0" smtClean="0"/>
              <a:t>Complexity analysis</a:t>
            </a:r>
          </a:p>
          <a:p>
            <a:pPr lvl="1"/>
            <a:r>
              <a:rPr lang="en-US" dirty="0" smtClean="0"/>
              <a:t>Lower &amp; upper bound arguments</a:t>
            </a:r>
          </a:p>
          <a:p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Enumeration of well-known &amp; practical algorithms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552" y="2563181"/>
            <a:ext cx="1295400" cy="685799"/>
          </a:xfrm>
          <a:prstGeom prst="rect">
            <a:avLst/>
          </a:prstGeom>
          <a:solidFill>
            <a:srgbClr val="8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Math 127</a:t>
            </a:r>
          </a:p>
          <a:p>
            <a:pPr algn="ctr"/>
            <a:r>
              <a:rPr lang="en-US" sz="12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Discrete</a:t>
            </a:r>
          </a:p>
          <a:p>
            <a:pPr algn="ctr"/>
            <a:r>
              <a:rPr lang="en-US" sz="12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math</a:t>
            </a:r>
            <a:endParaRPr lang="en-US" sz="12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9552" y="1340768"/>
            <a:ext cx="1295400" cy="685800"/>
          </a:xfrm>
          <a:prstGeom prst="rect">
            <a:avLst/>
          </a:prstGeom>
          <a:solidFill>
            <a:srgbClr val="ADEBE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 251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Principles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Theoretical CS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>
            <a:stCxn id="24" idx="0"/>
            <a:endCxn id="31" idx="2"/>
          </p:cNvCxnSpPr>
          <p:nvPr/>
        </p:nvCxnSpPr>
        <p:spPr>
          <a:xfrm flipV="1">
            <a:off x="1187252" y="2026568"/>
            <a:ext cx="0" cy="53661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4071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122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240868"/>
            <a:ext cx="4536504" cy="4204382"/>
          </a:xfrm>
        </p:spPr>
        <p:txBody>
          <a:bodyPr/>
          <a:lstStyle/>
          <a:p>
            <a:r>
              <a:rPr lang="en-US" dirty="0" smtClean="0"/>
              <a:t>Computational Thinking</a:t>
            </a:r>
          </a:p>
          <a:p>
            <a:pPr lvl="1"/>
            <a:r>
              <a:rPr lang="en-US" dirty="0" smtClean="0"/>
              <a:t>Algorithmic principles Invariants, Pre- and Post-conditions</a:t>
            </a:r>
          </a:p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Data organization</a:t>
            </a:r>
          </a:p>
          <a:p>
            <a:pPr lvl="1"/>
            <a:r>
              <a:rPr lang="en-US" dirty="0" smtClean="0"/>
              <a:t>Good coding style</a:t>
            </a:r>
          </a:p>
          <a:p>
            <a:r>
              <a:rPr lang="en-US" dirty="0" smtClean="0"/>
              <a:t>Data Structures &amp; Algorithms</a:t>
            </a:r>
          </a:p>
          <a:p>
            <a:pPr lvl="1"/>
            <a:r>
              <a:rPr lang="en-US" dirty="0" smtClean="0"/>
              <a:t>Commonly used building blocks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5516" y="2303584"/>
            <a:ext cx="4146290" cy="2421560"/>
            <a:chOff x="827584" y="2456892"/>
            <a:chExt cx="4146290" cy="2421560"/>
          </a:xfrm>
        </p:grpSpPr>
        <p:grpSp>
          <p:nvGrpSpPr>
            <p:cNvPr id="8" name="Group 7"/>
            <p:cNvGrpSpPr/>
            <p:nvPr/>
          </p:nvGrpSpPr>
          <p:grpSpPr>
            <a:xfrm>
              <a:off x="827584" y="2456892"/>
              <a:ext cx="2091425" cy="2421560"/>
              <a:chOff x="827584" y="2456892"/>
              <a:chExt cx="2091425" cy="2421560"/>
            </a:xfrm>
          </p:grpSpPr>
          <p:sp>
            <p:nvSpPr>
              <p:cNvPr id="4" name="Isosceles Triangle 3"/>
              <p:cNvSpPr/>
              <p:nvPr/>
            </p:nvSpPr>
            <p:spPr bwMode="auto">
              <a:xfrm rot="20400000">
                <a:off x="1367644" y="3068960"/>
                <a:ext cx="1551365" cy="1063985"/>
              </a:xfrm>
              <a:prstGeom prst="triangle">
                <a:avLst/>
              </a:prstGeom>
              <a:solidFill>
                <a:srgbClr val="800000"/>
              </a:solidFill>
              <a:ln w="19050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71600" y="2456892"/>
                <a:ext cx="18003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>
                    <a:solidFill>
                      <a:srgbClr val="008000"/>
                    </a:solidFill>
                  </a:rPr>
                  <a:t>Computational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>
                    <a:solidFill>
                      <a:srgbClr val="008000"/>
                    </a:solidFill>
                  </a:rPr>
                  <a:t>Thinking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27584" y="4509120"/>
                <a:ext cx="1685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100000"/>
                  </a:lnSpc>
                </a:pPr>
                <a:r>
                  <a:rPr lang="en-US" dirty="0" smtClean="0">
                    <a:solidFill>
                      <a:srgbClr val="008000"/>
                    </a:solidFill>
                  </a:rPr>
                  <a:t>Programming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095836" y="3465004"/>
              <a:ext cx="1878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Data structures</a:t>
              </a:r>
            </a:p>
            <a:p>
              <a:pPr algn="l">
                <a:lnSpc>
                  <a:spcPct val="10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&amp; algorithms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75556" y="1160748"/>
            <a:ext cx="6156684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98475" lvl="1" indent="0" algn="l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800000"/>
                </a:solidFill>
              </a:rPr>
              <a:t>Must approach programming task from multiple viewpoints</a:t>
            </a:r>
          </a:p>
        </p:txBody>
      </p:sp>
    </p:spTree>
    <p:extLst>
      <p:ext uri="{BB962C8B-B14F-4D97-AF65-F5344CB8AC3E}">
        <p14:creationId xmlns:p14="http://schemas.microsoft.com/office/powerpoint/2010/main" val="2645473275"/>
      </p:ext>
    </p:extLst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122 Example: Priority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772816"/>
            <a:ext cx="4536504" cy="3501008"/>
          </a:xfrm>
        </p:spPr>
        <p:txBody>
          <a:bodyPr/>
          <a:lstStyle/>
          <a:p>
            <a:r>
              <a:rPr lang="en-US" dirty="0" smtClean="0"/>
              <a:t>Computational Thinking</a:t>
            </a:r>
          </a:p>
          <a:p>
            <a:pPr lvl="1"/>
            <a:r>
              <a:rPr lang="en-US" dirty="0" smtClean="0"/>
              <a:t>Shape invariant</a:t>
            </a:r>
          </a:p>
          <a:p>
            <a:pPr lvl="1"/>
            <a:r>
              <a:rPr lang="en-US" dirty="0" smtClean="0"/>
              <a:t>Ordering invariant</a:t>
            </a:r>
          </a:p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Embed tree in array</a:t>
            </a:r>
          </a:p>
          <a:p>
            <a:pPr lvl="1"/>
            <a:r>
              <a:rPr lang="en-US" dirty="0" smtClean="0"/>
              <a:t>Children of node </a:t>
            </a:r>
            <a:r>
              <a:rPr lang="en-US" i="1" dirty="0" err="1" smtClean="0"/>
              <a:t>i</a:t>
            </a:r>
            <a:r>
              <a:rPr lang="en-US" dirty="0" smtClean="0"/>
              <a:t> at 2</a:t>
            </a:r>
            <a:r>
              <a:rPr lang="en-US" i="1" dirty="0" smtClean="0"/>
              <a:t>i</a:t>
            </a:r>
            <a:r>
              <a:rPr lang="en-US" dirty="0" smtClean="0"/>
              <a:t> &amp; 2</a:t>
            </a:r>
            <a:r>
              <a:rPr lang="en-US" i="1" dirty="0" smtClean="0"/>
              <a:t>i</a:t>
            </a:r>
            <a:r>
              <a:rPr lang="en-US" dirty="0" smtClean="0"/>
              <a:t>+1</a:t>
            </a:r>
          </a:p>
          <a:p>
            <a:r>
              <a:rPr lang="en-US" dirty="0" smtClean="0"/>
              <a:t>Data Structures &amp; Algorithms</a:t>
            </a:r>
          </a:p>
          <a:p>
            <a:pPr lvl="1"/>
            <a:r>
              <a:rPr lang="en-US" dirty="0" smtClean="0"/>
              <a:t>Efficient insertion &amp; deletion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7504" y="1340768"/>
            <a:ext cx="3771651" cy="2698559"/>
            <a:chOff x="0" y="2303584"/>
            <a:chExt cx="3771651" cy="2698559"/>
          </a:xfrm>
        </p:grpSpPr>
        <p:sp>
          <p:nvSpPr>
            <p:cNvPr id="4" name="Isosceles Triangle 3"/>
            <p:cNvSpPr/>
            <p:nvPr/>
          </p:nvSpPr>
          <p:spPr bwMode="auto">
            <a:xfrm rot="20400000">
              <a:off x="755576" y="2915652"/>
              <a:ext cx="1551365" cy="1063985"/>
            </a:xfrm>
            <a:prstGeom prst="triangle">
              <a:avLst/>
            </a:prstGeom>
            <a:solidFill>
              <a:srgbClr val="800000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4894" y="2303584"/>
              <a:ext cx="174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Data structure</a:t>
              </a:r>
            </a:p>
            <a:p>
              <a:pPr>
                <a:lnSpc>
                  <a:spcPct val="10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invariants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4355812"/>
              <a:ext cx="1979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10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Trees as </a:t>
              </a:r>
              <a:r>
                <a:rPr lang="en-US" dirty="0">
                  <a:solidFill>
                    <a:srgbClr val="008000"/>
                  </a:solidFill>
                </a:rPr>
                <a:t>a</a:t>
              </a:r>
              <a:r>
                <a:rPr lang="en-US" dirty="0" smtClean="0">
                  <a:solidFill>
                    <a:srgbClr val="008000"/>
                  </a:solidFill>
                </a:rPr>
                <a:t>rrays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83768" y="3311696"/>
              <a:ext cx="1287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Heap data</a:t>
              </a:r>
            </a:p>
            <a:p>
              <a:pPr algn="l">
                <a:lnSpc>
                  <a:spcPct val="10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structure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9672" y="3897052"/>
            <a:ext cx="1954608" cy="2320140"/>
            <a:chOff x="718581" y="364849"/>
            <a:chExt cx="1954608" cy="2320140"/>
          </a:xfrm>
        </p:grpSpPr>
        <p:sp>
          <p:nvSpPr>
            <p:cNvPr id="12" name="Donut 11"/>
            <p:cNvSpPr/>
            <p:nvPr/>
          </p:nvSpPr>
          <p:spPr>
            <a:xfrm>
              <a:off x="1513077" y="1980137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5" idx="5"/>
              <a:endCxn id="12" idx="1"/>
            </p:cNvCxnSpPr>
            <p:nvPr/>
          </p:nvCxnSpPr>
          <p:spPr>
            <a:xfrm rot="16200000" flipH="1">
              <a:off x="1246246" y="1715416"/>
              <a:ext cx="474859" cy="1222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onut 13"/>
            <p:cNvSpPr/>
            <p:nvPr/>
          </p:nvSpPr>
          <p:spPr>
            <a:xfrm>
              <a:off x="1679701" y="734181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1237804" y="1342017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2155060" y="1342017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777748" y="1946325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1355191" y="1001474"/>
              <a:ext cx="444575" cy="3041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5" idx="3"/>
              <a:endCxn id="17" idx="7"/>
            </p:cNvCxnSpPr>
            <p:nvPr/>
          </p:nvCxnSpPr>
          <p:spPr>
            <a:xfrm rot="5400000">
              <a:off x="895488" y="1606119"/>
              <a:ext cx="441047" cy="3069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5"/>
              <a:endCxn id="16" idx="1"/>
            </p:cNvCxnSpPr>
            <p:nvPr/>
          </p:nvCxnSpPr>
          <p:spPr>
            <a:xfrm rot="16200000" flipH="1">
              <a:off x="1803328" y="992395"/>
              <a:ext cx="444575" cy="3222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onut 20"/>
            <p:cNvSpPr/>
            <p:nvPr/>
          </p:nvSpPr>
          <p:spPr>
            <a:xfrm>
              <a:off x="1864469" y="1980137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6" idx="3"/>
              <a:endCxn id="21" idx="7"/>
            </p:cNvCxnSpPr>
            <p:nvPr/>
          </p:nvCxnSpPr>
          <p:spPr>
            <a:xfrm rot="5400000">
              <a:off x="1880570" y="1707757"/>
              <a:ext cx="474859" cy="137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648396" y="36484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36144" y="100649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1529" y="100649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54273" y="231565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37002" y="231565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8581" y="231565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2483679"/>
      </p:ext>
    </p:extLst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 Declaration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8432800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heap {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limit;      /* limit &gt; 0 */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next;       /* 1 &lt;= next &amp;&amp; next &lt;= limit */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[] values;   /* \length(values) == limit */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};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47664" y="2348880"/>
            <a:ext cx="5220580" cy="1714401"/>
            <a:chOff x="2051720" y="2816932"/>
            <a:chExt cx="5220580" cy="1714401"/>
          </a:xfrm>
        </p:grpSpPr>
        <p:sp>
          <p:nvSpPr>
            <p:cNvPr id="6" name="Rectangle 5"/>
            <p:cNvSpPr/>
            <p:nvPr/>
          </p:nvSpPr>
          <p:spPr bwMode="auto">
            <a:xfrm>
              <a:off x="2051720" y="3537012"/>
              <a:ext cx="3960440" cy="515163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CC66"/>
                  </a:solidFill>
                </a:rPr>
                <a:t>values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976156" y="3537012"/>
              <a:ext cx="1296144" cy="5151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6120172" y="3248980"/>
              <a:ext cx="0" cy="288032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2051720" y="4365104"/>
              <a:ext cx="522058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724128" y="2816932"/>
              <a:ext cx="671979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next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5977" y="4185084"/>
              <a:ext cx="671979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limit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11660" y="4185084"/>
            <a:ext cx="1954608" cy="2320140"/>
            <a:chOff x="718581" y="364849"/>
            <a:chExt cx="1954608" cy="2320140"/>
          </a:xfrm>
        </p:grpSpPr>
        <p:sp>
          <p:nvSpPr>
            <p:cNvPr id="18" name="Donut 17"/>
            <p:cNvSpPr/>
            <p:nvPr/>
          </p:nvSpPr>
          <p:spPr>
            <a:xfrm>
              <a:off x="1513077" y="1980137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21" idx="5"/>
              <a:endCxn id="18" idx="1"/>
            </p:cNvCxnSpPr>
            <p:nvPr/>
          </p:nvCxnSpPr>
          <p:spPr>
            <a:xfrm rot="16200000" flipH="1">
              <a:off x="1246246" y="1715416"/>
              <a:ext cx="474859" cy="1222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onut 19"/>
            <p:cNvSpPr/>
            <p:nvPr/>
          </p:nvSpPr>
          <p:spPr>
            <a:xfrm>
              <a:off x="1679701" y="734181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1237804" y="1342017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2155060" y="1342017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onut 22"/>
            <p:cNvSpPr/>
            <p:nvPr/>
          </p:nvSpPr>
          <p:spPr>
            <a:xfrm>
              <a:off x="777748" y="1946325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1355191" y="1001474"/>
              <a:ext cx="444575" cy="3041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3"/>
              <a:endCxn id="23" idx="7"/>
            </p:cNvCxnSpPr>
            <p:nvPr/>
          </p:nvCxnSpPr>
          <p:spPr>
            <a:xfrm rot="5400000">
              <a:off x="895488" y="1606119"/>
              <a:ext cx="441047" cy="3069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5"/>
              <a:endCxn id="22" idx="1"/>
            </p:cNvCxnSpPr>
            <p:nvPr/>
          </p:nvCxnSpPr>
          <p:spPr>
            <a:xfrm rot="16200000" flipH="1">
              <a:off x="1803328" y="992395"/>
              <a:ext cx="444575" cy="3222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onut 26"/>
            <p:cNvSpPr/>
            <p:nvPr/>
          </p:nvSpPr>
          <p:spPr>
            <a:xfrm>
              <a:off x="1864469" y="1980137"/>
              <a:ext cx="216469" cy="23088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2" idx="3"/>
              <a:endCxn id="27" idx="7"/>
            </p:cNvCxnSpPr>
            <p:nvPr/>
          </p:nvCxnSpPr>
          <p:spPr>
            <a:xfrm rot="5400000">
              <a:off x="1880570" y="1707757"/>
              <a:ext cx="474859" cy="137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48396" y="36484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36144" y="100649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1529" y="100649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54273" y="231565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37002" y="231565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8581" y="231565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95936" y="4437112"/>
            <a:ext cx="3250473" cy="1692188"/>
            <a:chOff x="4175956" y="4581128"/>
            <a:chExt cx="3250473" cy="1692188"/>
          </a:xfrm>
        </p:grpSpPr>
        <p:sp>
          <p:nvSpPr>
            <p:cNvPr id="35" name="Rectangle 34"/>
            <p:cNvSpPr/>
            <p:nvPr/>
          </p:nvSpPr>
          <p:spPr bwMode="auto">
            <a:xfrm flipH="1">
              <a:off x="4175956" y="5278995"/>
              <a:ext cx="432048" cy="50405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CC66"/>
                  </a:solidFill>
                </a:rPr>
                <a:t>2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flipH="1">
              <a:off x="4608004" y="5278995"/>
              <a:ext cx="432048" cy="50405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CC66"/>
                  </a:solidFill>
                </a:rPr>
                <a:t>4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flipH="1">
              <a:off x="5040052" y="5278995"/>
              <a:ext cx="432048" cy="50405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CC66"/>
                  </a:solidFill>
                </a:rPr>
                <a:t>3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 flipH="1">
              <a:off x="5472100" y="5278995"/>
              <a:ext cx="432048" cy="50405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CC66"/>
                  </a:solidFill>
                </a:rPr>
                <a:t>9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flipH="1">
              <a:off x="5904148" y="5278995"/>
              <a:ext cx="432048" cy="50405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CC66"/>
                  </a:solidFill>
                </a:rPr>
                <a:t>7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 flipH="1">
              <a:off x="6336196" y="5278995"/>
              <a:ext cx="432048" cy="50405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CC66"/>
                  </a:solidFill>
                </a:rPr>
                <a:t>8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flipH="1">
              <a:off x="6768244" y="5278995"/>
              <a:ext cx="432048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6948264" y="5013176"/>
              <a:ext cx="0" cy="288032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175956" y="6071083"/>
              <a:ext cx="302433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349992" y="4581128"/>
              <a:ext cx="1076437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next = 6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92315" y="5927067"/>
              <a:ext cx="112749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Limit = 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1514526"/>
      </p:ext>
    </p:extLst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&amp; Checking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196752"/>
            <a:ext cx="8307387" cy="5248498"/>
          </a:xfrm>
        </p:spPr>
        <p:txBody>
          <a:bodyPr/>
          <a:lstStyle/>
          <a:p>
            <a:r>
              <a:rPr lang="en-US" dirty="0" smtClean="0"/>
              <a:t>Predicate to Test Heap Property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as Functions in C0</a:t>
            </a:r>
          </a:p>
          <a:p>
            <a:pPr lvl="1"/>
            <a:r>
              <a:rPr lang="en-US" dirty="0" smtClean="0"/>
              <a:t>Not a specialized notation</a:t>
            </a:r>
          </a:p>
          <a:p>
            <a:pPr lvl="1"/>
            <a:r>
              <a:rPr lang="en-US" dirty="0" smtClean="0"/>
              <a:t>Can check dynamically during runtime</a:t>
            </a:r>
          </a:p>
          <a:p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Helps students learn to think about their programs systematically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696" y="1772816"/>
            <a:ext cx="84328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latin typeface="Courier"/>
                <a:cs typeface="Courier"/>
              </a:rPr>
              <a:t>bool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is_heap</a:t>
            </a:r>
            <a:r>
              <a:rPr lang="en-US" dirty="0" smtClean="0">
                <a:latin typeface="Courier"/>
                <a:cs typeface="Courier"/>
              </a:rPr>
              <a:t>(heap H)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//@requires H != NULL &amp;&amp; \length(H-&gt;values) == H-&gt;limit;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{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 /* Heap bounds */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if (!(1 &lt;= H-&gt;next &amp;&amp; H-&gt;next &lt;= H-&gt;limit)) return false;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for (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 = 2;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 &lt; H-&gt;next;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++)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smtClean="0">
                <a:solidFill>
                  <a:srgbClr val="FF1A1A"/>
                </a:solidFill>
                <a:latin typeface="Courier"/>
                <a:cs typeface="Courier"/>
              </a:rPr>
              <a:t>/* Parent value &lt;= Child value */</a:t>
            </a:r>
            <a:endParaRPr lang="en-US" dirty="0">
              <a:solidFill>
                <a:srgbClr val="FF1A1A"/>
              </a:solidFill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    if (!(H-&gt;values[i/2] &lt;= H-&gt;values[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])) return false;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return true;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pPr algn="l"/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20692453"/>
      </p:ext>
    </p:extLst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r>
              <a:rPr lang="en-US" dirty="0" smtClean="0"/>
              <a:t>CS 150 Principles of Functional Programming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527884" y="1520788"/>
            <a:ext cx="5472100" cy="4419600"/>
          </a:xfrm>
        </p:spPr>
        <p:txBody>
          <a:bodyPr/>
          <a:lstStyle/>
          <a:p>
            <a:pPr lvl="1"/>
            <a:r>
              <a:rPr lang="en-US" dirty="0" smtClean="0"/>
              <a:t>Concepts of functional </a:t>
            </a:r>
            <a:r>
              <a:rPr lang="en-US" dirty="0"/>
              <a:t>programs</a:t>
            </a:r>
          </a:p>
          <a:p>
            <a:pPr lvl="2"/>
            <a:r>
              <a:rPr lang="en-US" dirty="0" smtClean="0"/>
              <a:t>Looks more like math &amp; less like programs students have written before</a:t>
            </a:r>
          </a:p>
          <a:p>
            <a:pPr lvl="2"/>
            <a:r>
              <a:rPr lang="en-US" dirty="0" smtClean="0"/>
              <a:t>Must have solid understanding of mathematical foundations</a:t>
            </a:r>
          </a:p>
          <a:p>
            <a:pPr lvl="3"/>
            <a:r>
              <a:rPr lang="en-US" dirty="0" smtClean="0"/>
              <a:t>E.g., sets &amp; functions</a:t>
            </a:r>
            <a:endParaRPr lang="en-US" dirty="0"/>
          </a:p>
          <a:p>
            <a:pPr lvl="1"/>
            <a:r>
              <a:rPr lang="en-US" sz="2200" dirty="0" smtClean="0"/>
              <a:t>Based on earlier, 200-level course</a:t>
            </a:r>
          </a:p>
          <a:p>
            <a:pPr lvl="2"/>
            <a:r>
              <a:rPr lang="en-US" dirty="0"/>
              <a:t>Q</a:t>
            </a:r>
            <a:r>
              <a:rPr lang="en-US" dirty="0" smtClean="0"/>
              <a:t>uestion: Would freshmen be able to handle this material?</a:t>
            </a:r>
          </a:p>
          <a:p>
            <a:pPr lvl="2"/>
            <a:r>
              <a:rPr lang="en-US" dirty="0" smtClean="0"/>
              <a:t>Answer: Yes! </a:t>
            </a:r>
            <a:endParaRPr lang="en-US" dirty="0"/>
          </a:p>
          <a:p>
            <a:pPr lvl="1"/>
            <a:r>
              <a:rPr lang="en-US" sz="2200" dirty="0"/>
              <a:t> </a:t>
            </a:r>
            <a:r>
              <a:rPr lang="en-US" sz="2200" dirty="0" smtClean="0"/>
              <a:t>Programs written in Standard ML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31540" y="1772816"/>
            <a:ext cx="2735560" cy="1976010"/>
            <a:chOff x="770856" y="3284985"/>
            <a:chExt cx="2735560" cy="1976010"/>
          </a:xfrm>
        </p:grpSpPr>
        <p:cxnSp>
          <p:nvCxnSpPr>
            <p:cNvPr id="20" name="Straight Arrow Connector 19"/>
            <p:cNvCxnSpPr>
              <a:stCxn id="28" idx="0"/>
            </p:cNvCxnSpPr>
            <p:nvPr/>
          </p:nvCxnSpPr>
          <p:spPr>
            <a:xfrm flipV="1">
              <a:off x="1418556" y="3969060"/>
              <a:ext cx="381136" cy="606136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511660" y="3284985"/>
              <a:ext cx="1295400" cy="68407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150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Functional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programming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0856" y="4575196"/>
              <a:ext cx="1295400" cy="685799"/>
            </a:xfrm>
            <a:prstGeom prst="rect">
              <a:avLst/>
            </a:prstGeom>
            <a:solidFill>
              <a:srgbClr val="FFB3B3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112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Introductory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programming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11016" y="4575196"/>
              <a:ext cx="1295400" cy="685799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Math 127</a:t>
              </a:r>
            </a:p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Discrete</a:t>
              </a:r>
            </a:p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math</a:t>
              </a:r>
              <a:endParaRPr lang="en-US" sz="120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29" idx="0"/>
            </p:cNvCxnSpPr>
            <p:nvPr/>
          </p:nvCxnSpPr>
          <p:spPr>
            <a:xfrm flipH="1" flipV="1">
              <a:off x="2591780" y="3969061"/>
              <a:ext cx="266936" cy="6061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1540" y="4797152"/>
            <a:ext cx="2808312" cy="972108"/>
            <a:chOff x="5184068" y="4797152"/>
            <a:chExt cx="2808312" cy="972108"/>
          </a:xfrm>
        </p:grpSpPr>
        <p:sp>
          <p:nvSpPr>
            <p:cNvPr id="35" name="Rounded Rectangle 34"/>
            <p:cNvSpPr/>
            <p:nvPr/>
          </p:nvSpPr>
          <p:spPr bwMode="auto">
            <a:xfrm rot="10800000" flipH="1" flipV="1">
              <a:off x="5760132" y="4797152"/>
              <a:ext cx="540060" cy="972108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Helvetica" pitchFamily="34" charset="0"/>
                </a:rPr>
                <a:t>G</a:t>
              </a:r>
            </a:p>
          </p:txBody>
        </p:sp>
        <p:sp>
          <p:nvSpPr>
            <p:cNvPr id="36" name="Rounded Rectangle 35"/>
            <p:cNvSpPr/>
            <p:nvPr/>
          </p:nvSpPr>
          <p:spPr bwMode="auto">
            <a:xfrm rot="10800000" flipH="1" flipV="1">
              <a:off x="6876256" y="4797152"/>
              <a:ext cx="540060" cy="972108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Helvetica" pitchFamily="34" charset="0"/>
                </a:rPr>
                <a:t>F</a:t>
              </a:r>
            </a:p>
          </p:txBody>
        </p:sp>
        <p:sp>
          <p:nvSpPr>
            <p:cNvPr id="37" name="Right Arrow 36"/>
            <p:cNvSpPr/>
            <p:nvPr/>
          </p:nvSpPr>
          <p:spPr bwMode="auto">
            <a:xfrm>
              <a:off x="5184068" y="5121188"/>
              <a:ext cx="576064" cy="324036"/>
            </a:xfrm>
            <a:prstGeom prst="rightArrow">
              <a:avLst/>
            </a:prstGeom>
            <a:ln>
              <a:headEnd type="none" w="med" len="med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6300192" y="5121188"/>
              <a:ext cx="576064" cy="324036"/>
            </a:xfrm>
            <a:prstGeom prst="rightArrow">
              <a:avLst/>
            </a:prstGeom>
            <a:ln>
              <a:headEnd type="none" w="med" len="med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7416316" y="5121188"/>
              <a:ext cx="576064" cy="324036"/>
            </a:xfrm>
            <a:prstGeom prst="rightArrow">
              <a:avLst/>
            </a:prstGeom>
            <a:ln>
              <a:headEnd type="none" w="med" len="med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1674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Functional Languages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Inserting value into ordered list</a:t>
            </a:r>
          </a:p>
          <a:p>
            <a:endParaRPr lang="en-US" dirty="0"/>
          </a:p>
          <a:p>
            <a:pPr lvl="1"/>
            <a:r>
              <a:rPr lang="en-US" dirty="0"/>
              <a:t>O</a:t>
            </a:r>
            <a:r>
              <a:rPr lang="en-US" dirty="0" smtClean="0"/>
              <a:t>ver data of arbitrary data type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Given order function:</a:t>
            </a:r>
          </a:p>
          <a:p>
            <a:pPr lvl="2"/>
            <a:r>
              <a:rPr lang="en-US" dirty="0" smtClean="0"/>
              <a:t>Mapping from (x, y) to { LESS, EQUAL, GREATER }</a:t>
            </a:r>
          </a:p>
          <a:p>
            <a:pPr lvl="1"/>
            <a:r>
              <a:rPr lang="en-US" dirty="0" smtClean="0"/>
              <a:t>Function </a:t>
            </a:r>
            <a:r>
              <a:rPr lang="en-US" dirty="0" smtClean="0">
                <a:latin typeface="Courier New"/>
                <a:cs typeface="Courier New"/>
              </a:rPr>
              <a:t>ins</a:t>
            </a:r>
            <a:r>
              <a:rPr lang="en-US" dirty="0" smtClean="0"/>
              <a:t> generates function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akes value &amp; list and returns new list</a:t>
            </a:r>
          </a:p>
          <a:p>
            <a:r>
              <a:rPr lang="en-US" dirty="0" smtClean="0"/>
              <a:t>Important Concepts</a:t>
            </a:r>
          </a:p>
          <a:p>
            <a:pPr lvl="1"/>
            <a:r>
              <a:rPr lang="en-US" dirty="0" smtClean="0"/>
              <a:t>Polymorphism</a:t>
            </a:r>
          </a:p>
          <a:p>
            <a:pPr lvl="2"/>
            <a:r>
              <a:rPr lang="en-US" dirty="0" smtClean="0"/>
              <a:t>Single function declaration applies to any data type</a:t>
            </a:r>
          </a:p>
          <a:p>
            <a:pPr lvl="2"/>
            <a:r>
              <a:rPr lang="en-US" dirty="0" smtClean="0"/>
              <a:t>As long as it has defined comparison function</a:t>
            </a:r>
          </a:p>
          <a:p>
            <a:pPr lvl="1"/>
            <a:r>
              <a:rPr lang="en-US" dirty="0" smtClean="0"/>
              <a:t>Higher order functions</a:t>
            </a:r>
          </a:p>
          <a:p>
            <a:pPr lvl="2"/>
            <a:r>
              <a:rPr lang="en-US" dirty="0" smtClean="0"/>
              <a:t>Pass functions as arguments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enerate functions as return values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9357" y="1772816"/>
            <a:ext cx="834207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>
                <a:latin typeface="Courier New"/>
                <a:cs typeface="Courier New"/>
              </a:rPr>
              <a:t>ins</a:t>
            </a:r>
            <a:r>
              <a:rPr lang="fr-FR" sz="2000" dirty="0">
                <a:latin typeface="Courier New"/>
                <a:cs typeface="Courier New"/>
              </a:rPr>
              <a:t> : (’a * ’a -&gt; </a:t>
            </a:r>
            <a:r>
              <a:rPr lang="fr-FR" sz="2000" dirty="0" err="1">
                <a:latin typeface="Courier New"/>
                <a:cs typeface="Courier New"/>
              </a:rPr>
              <a:t>order</a:t>
            </a:r>
            <a:r>
              <a:rPr lang="fr-FR" sz="2000" dirty="0">
                <a:latin typeface="Courier New"/>
                <a:cs typeface="Courier New"/>
              </a:rPr>
              <a:t>) -&gt; (’a * ’a </a:t>
            </a:r>
            <a:r>
              <a:rPr lang="fr-FR" sz="2000" dirty="0" err="1">
                <a:latin typeface="Courier New"/>
                <a:cs typeface="Courier New"/>
              </a:rPr>
              <a:t>list</a:t>
            </a:r>
            <a:r>
              <a:rPr lang="fr-FR" sz="2000" dirty="0">
                <a:latin typeface="Courier New"/>
                <a:cs typeface="Courier New"/>
              </a:rPr>
              <a:t>) -&gt; ’a </a:t>
            </a:r>
            <a:r>
              <a:rPr lang="fr-FR" sz="2000" dirty="0" err="1">
                <a:latin typeface="Courier New"/>
                <a:cs typeface="Courier New"/>
              </a:rPr>
              <a:t>list</a:t>
            </a:r>
            <a:endParaRPr lang="en-US" sz="20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64315190"/>
      </p:ext>
    </p:extLst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Reasoning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Application</a:t>
            </a:r>
          </a:p>
          <a:p>
            <a:endParaRPr lang="en-US" dirty="0"/>
          </a:p>
          <a:p>
            <a:r>
              <a:rPr lang="en-US" dirty="0" smtClean="0"/>
              <a:t>Requires (of the arguments)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c</a:t>
            </a:r>
            <a:r>
              <a:rPr lang="en-US" dirty="0" err="1" smtClean="0">
                <a:latin typeface="Courier New"/>
                <a:cs typeface="Courier New"/>
              </a:rPr>
              <a:t>mp</a:t>
            </a:r>
            <a:r>
              <a:rPr lang="en-US" dirty="0" smtClean="0"/>
              <a:t> must be ordering function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L</a:t>
            </a:r>
            <a:r>
              <a:rPr lang="en-US" dirty="0" smtClean="0"/>
              <a:t> must be in sorted order, according to </a:t>
            </a:r>
            <a:r>
              <a:rPr lang="en-US" dirty="0" err="1" smtClean="0">
                <a:latin typeface="Courier New"/>
                <a:cs typeface="Courier New"/>
              </a:rPr>
              <a:t>cmp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Guarantees (of the result)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L’ </a:t>
            </a:r>
            <a:r>
              <a:rPr lang="en-US" dirty="0" smtClean="0"/>
              <a:t>will contain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and the elements of </a:t>
            </a:r>
            <a:r>
              <a:rPr lang="en-US" dirty="0" smtClean="0">
                <a:latin typeface="Courier New"/>
                <a:cs typeface="Courier New"/>
              </a:rPr>
              <a:t>L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L’</a:t>
            </a:r>
            <a:r>
              <a:rPr lang="en-US" dirty="0" smtClean="0"/>
              <a:t> will be in sorted order, according to </a:t>
            </a:r>
            <a:r>
              <a:rPr lang="en-US" dirty="0" err="1" smtClean="0">
                <a:latin typeface="Courier New"/>
                <a:cs typeface="Courier New"/>
              </a:rPr>
              <a:t>cmp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703450" y="1772816"/>
            <a:ext cx="36938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urier New"/>
                <a:cs typeface="Courier New"/>
              </a:rPr>
              <a:t>L’ = </a:t>
            </a:r>
            <a:r>
              <a:rPr lang="fr-FR" sz="2400" dirty="0" err="1" smtClean="0">
                <a:latin typeface="Courier New"/>
                <a:cs typeface="Courier New"/>
              </a:rPr>
              <a:t>ins</a:t>
            </a:r>
            <a:r>
              <a:rPr lang="fr-FR" sz="2400" dirty="0" smtClean="0">
                <a:latin typeface="Courier New"/>
                <a:cs typeface="Courier New"/>
              </a:rPr>
              <a:t> </a:t>
            </a:r>
            <a:r>
              <a:rPr lang="fr-FR" sz="2400" dirty="0" err="1" smtClean="0">
                <a:latin typeface="Courier New"/>
                <a:cs typeface="Courier New"/>
              </a:rPr>
              <a:t>cmp</a:t>
            </a:r>
            <a:r>
              <a:rPr lang="fr-FR" sz="2400" dirty="0" smtClean="0">
                <a:latin typeface="Courier New"/>
                <a:cs typeface="Courier New"/>
              </a:rPr>
              <a:t> (x, L)</a:t>
            </a:r>
            <a:endParaRPr lang="en-US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34986792"/>
      </p:ext>
    </p:extLst>
  </p:cSld>
  <p:clrMapOvr>
    <a:masterClrMapping/>
  </p:clrMapOvr>
  <p:transition xmlns:p14="http://schemas.microsoft.com/office/powerpoint/2010/main"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Program Example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1160748"/>
            <a:ext cx="7560840" cy="191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tabLst>
                <a:tab pos="3946525" algn="l"/>
                <a:tab pos="5260975" algn="l"/>
              </a:tabLst>
            </a:pPr>
            <a:r>
              <a:rPr lang="en-US" dirty="0">
                <a:latin typeface="Courier New"/>
                <a:cs typeface="Courier New"/>
              </a:rPr>
              <a:t>fun ins </a:t>
            </a:r>
            <a:r>
              <a:rPr lang="en-US" dirty="0" err="1">
                <a:latin typeface="Courier New"/>
                <a:cs typeface="Courier New"/>
              </a:rPr>
              <a:t>cmp</a:t>
            </a:r>
            <a:r>
              <a:rPr lang="en-US" dirty="0">
                <a:latin typeface="Courier New"/>
                <a:cs typeface="Courier New"/>
              </a:rPr>
              <a:t> (x, [ ]) = [x</a:t>
            </a:r>
            <a:r>
              <a:rPr lang="en-US" dirty="0" smtClean="0">
                <a:latin typeface="Courier New"/>
                <a:cs typeface="Courier New"/>
              </a:rPr>
              <a:t>]	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/>
              </a:rPr>
              <a:t>Insertion into empty list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Courier New"/>
            </a:endParaRPr>
          </a:p>
          <a:p>
            <a:pPr algn="l">
              <a:lnSpc>
                <a:spcPct val="110000"/>
              </a:lnSpc>
              <a:tabLst>
                <a:tab pos="3946525" algn="l"/>
                <a:tab pos="5260975" algn="l"/>
              </a:tabLst>
            </a:pPr>
            <a:r>
              <a:rPr lang="en-US" dirty="0" smtClean="0">
                <a:latin typeface="Courier New"/>
                <a:cs typeface="Courier New"/>
              </a:rPr>
              <a:t>  | </a:t>
            </a:r>
            <a:r>
              <a:rPr lang="en-US" dirty="0">
                <a:latin typeface="Courier New"/>
                <a:cs typeface="Courier New"/>
              </a:rPr>
              <a:t>ins </a:t>
            </a:r>
            <a:r>
              <a:rPr lang="en-US" dirty="0" err="1">
                <a:latin typeface="Courier New"/>
                <a:cs typeface="Courier New"/>
              </a:rPr>
              <a:t>cmp</a:t>
            </a:r>
            <a:r>
              <a:rPr lang="en-US" dirty="0">
                <a:latin typeface="Courier New"/>
                <a:cs typeface="Courier New"/>
              </a:rPr>
              <a:t> (x, y::L) </a:t>
            </a:r>
            <a:r>
              <a:rPr lang="en-US" dirty="0" smtClean="0">
                <a:latin typeface="Courier New"/>
                <a:cs typeface="Courier New"/>
              </a:rPr>
              <a:t>=	</a:t>
            </a:r>
            <a:r>
              <a:rPr lang="en-US" i="1" dirty="0" smtClean="0">
                <a:solidFill>
                  <a:srgbClr val="FF1A1A"/>
                </a:solidFill>
                <a:latin typeface="+mj-lt"/>
                <a:cs typeface="Courier New"/>
              </a:rPr>
              <a:t>Insertion into list with head </a:t>
            </a:r>
            <a:r>
              <a:rPr lang="en-US" dirty="0" smtClean="0">
                <a:solidFill>
                  <a:srgbClr val="FF1A1A"/>
                </a:solidFill>
                <a:latin typeface="Courier New"/>
                <a:cs typeface="Courier New"/>
              </a:rPr>
              <a:t>y</a:t>
            </a:r>
            <a:endParaRPr lang="en-US" dirty="0">
              <a:solidFill>
                <a:srgbClr val="FF1A1A"/>
              </a:solidFill>
              <a:latin typeface="Courier New"/>
              <a:cs typeface="Courier New"/>
            </a:endParaRPr>
          </a:p>
          <a:p>
            <a:pPr algn="l">
              <a:lnSpc>
                <a:spcPct val="110000"/>
              </a:lnSpc>
              <a:tabLst>
                <a:tab pos="3946525" algn="l"/>
                <a:tab pos="5260975" algn="l"/>
              </a:tabLst>
            </a:pPr>
            <a:r>
              <a:rPr lang="en-US" dirty="0" smtClean="0">
                <a:latin typeface="Courier New"/>
                <a:cs typeface="Courier New"/>
              </a:rPr>
              <a:t>     case </a:t>
            </a:r>
            <a:r>
              <a:rPr lang="en-US" dirty="0" err="1">
                <a:latin typeface="Courier New"/>
                <a:cs typeface="Courier New"/>
              </a:rPr>
              <a:t>cmp</a:t>
            </a:r>
            <a:r>
              <a:rPr lang="en-US" dirty="0">
                <a:latin typeface="Courier New"/>
                <a:cs typeface="Courier New"/>
              </a:rPr>
              <a:t>(x, y) </a:t>
            </a:r>
            <a:r>
              <a:rPr lang="en-US" dirty="0" smtClean="0">
                <a:latin typeface="Courier New"/>
                <a:cs typeface="Courier New"/>
              </a:rPr>
              <a:t>of	</a:t>
            </a:r>
            <a:r>
              <a:rPr lang="en-US" i="1" dirty="0" smtClean="0">
                <a:solidFill>
                  <a:srgbClr val="FF1A1A"/>
                </a:solidFill>
                <a:latin typeface="+mj-lt"/>
                <a:cs typeface="Courier New"/>
              </a:rPr>
              <a:t>Comparing </a:t>
            </a:r>
            <a:r>
              <a:rPr lang="en-US" dirty="0" smtClean="0">
                <a:solidFill>
                  <a:srgbClr val="FF1A1A"/>
                </a:solidFill>
                <a:latin typeface="Courier New"/>
                <a:cs typeface="Courier New"/>
              </a:rPr>
              <a:t>x </a:t>
            </a:r>
            <a:r>
              <a:rPr lang="en-US" i="1" dirty="0" smtClean="0">
                <a:solidFill>
                  <a:srgbClr val="FF1A1A"/>
                </a:solidFill>
                <a:latin typeface="+mj-lt"/>
                <a:cs typeface="Courier New"/>
              </a:rPr>
              <a:t>to</a:t>
            </a:r>
            <a:r>
              <a:rPr lang="en-US" dirty="0" smtClean="0">
                <a:solidFill>
                  <a:srgbClr val="FF1A1A"/>
                </a:solidFill>
                <a:latin typeface="Courier New"/>
                <a:cs typeface="Courier New"/>
              </a:rPr>
              <a:t> y</a:t>
            </a:r>
            <a:r>
              <a:rPr lang="en-US" dirty="0" smtClean="0">
                <a:solidFill>
                  <a:srgbClr val="FF1A1A"/>
                </a:solidFill>
                <a:latin typeface="+mj-lt"/>
                <a:cs typeface="Courier New"/>
              </a:rPr>
              <a:t>:</a:t>
            </a:r>
          </a:p>
          <a:p>
            <a:pPr algn="l">
              <a:lnSpc>
                <a:spcPct val="110000"/>
              </a:lnSpc>
              <a:tabLst>
                <a:tab pos="3946525" algn="l"/>
                <a:tab pos="5260975" algn="l"/>
              </a:tabLst>
            </a:pPr>
            <a:r>
              <a:rPr lang="en-US" dirty="0" smtClean="0">
                <a:latin typeface="Courier New"/>
                <a:cs typeface="Courier New"/>
              </a:rPr>
              <a:t>        GREATER =&gt; y::ins </a:t>
            </a:r>
            <a:r>
              <a:rPr lang="en-US" dirty="0" err="1" smtClean="0">
                <a:latin typeface="Courier New"/>
                <a:cs typeface="Courier New"/>
              </a:rPr>
              <a:t>cmp</a:t>
            </a:r>
            <a:r>
              <a:rPr lang="en-US" dirty="0" smtClean="0">
                <a:latin typeface="Courier New"/>
                <a:cs typeface="Courier New"/>
              </a:rPr>
              <a:t> (x, L)	</a:t>
            </a:r>
            <a:r>
              <a:rPr lang="en-US" i="1" dirty="0" smtClean="0">
                <a:solidFill>
                  <a:srgbClr val="FF1A1A"/>
                </a:solidFill>
                <a:cs typeface="Courier New"/>
              </a:rPr>
              <a:t> </a:t>
            </a:r>
            <a:r>
              <a:rPr lang="en-US" dirty="0">
                <a:solidFill>
                  <a:srgbClr val="FF1A1A"/>
                </a:solidFill>
                <a:latin typeface="Courier New"/>
                <a:cs typeface="Courier New"/>
              </a:rPr>
              <a:t>x </a:t>
            </a:r>
            <a:r>
              <a:rPr lang="en-US" dirty="0" smtClean="0">
                <a:solidFill>
                  <a:srgbClr val="FF1A1A"/>
                </a:solidFill>
                <a:cs typeface="Courier New"/>
              </a:rPr>
              <a:t>&gt;</a:t>
            </a:r>
            <a:r>
              <a:rPr lang="en-US" dirty="0" smtClean="0">
                <a:solidFill>
                  <a:srgbClr val="FF1A1A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F1A1A"/>
                </a:solidFill>
                <a:latin typeface="Courier New"/>
                <a:cs typeface="Courier New"/>
              </a:rPr>
              <a:t>y</a:t>
            </a:r>
          </a:p>
          <a:p>
            <a:pPr algn="l">
              <a:lnSpc>
                <a:spcPct val="110000"/>
              </a:lnSpc>
              <a:tabLst>
                <a:tab pos="3946525" algn="l"/>
                <a:tab pos="5260975" algn="l"/>
              </a:tabLst>
            </a:pPr>
            <a:r>
              <a:rPr lang="en-US" dirty="0" smtClean="0">
                <a:latin typeface="Courier New"/>
                <a:cs typeface="Courier New"/>
              </a:rPr>
              <a:t>      | </a:t>
            </a:r>
            <a:r>
              <a:rPr lang="en-US" dirty="0">
                <a:latin typeface="Courier New"/>
                <a:cs typeface="Courier New"/>
              </a:rPr>
              <a:t>_ </a:t>
            </a:r>
            <a:r>
              <a:rPr lang="en-US" dirty="0" smtClean="0">
                <a:latin typeface="Courier New"/>
                <a:cs typeface="Courier New"/>
              </a:rPr>
              <a:t>      =</a:t>
            </a:r>
            <a:r>
              <a:rPr lang="en-US" dirty="0">
                <a:latin typeface="Courier New"/>
                <a:cs typeface="Courier New"/>
              </a:rPr>
              <a:t>&gt; x::y::L</a:t>
            </a:r>
            <a:r>
              <a:rPr lang="en-US" dirty="0" smtClean="0">
                <a:latin typeface="Courier New"/>
                <a:cs typeface="Courier New"/>
              </a:rPr>
              <a:t>;	</a:t>
            </a: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i="1" dirty="0">
                <a:solidFill>
                  <a:srgbClr val="FF1A1A"/>
                </a:solidFill>
                <a:cs typeface="Courier New"/>
              </a:rPr>
              <a:t> </a:t>
            </a:r>
            <a:r>
              <a:rPr lang="en-US" dirty="0">
                <a:solidFill>
                  <a:srgbClr val="FF1A1A"/>
                </a:solidFill>
                <a:latin typeface="Courier New"/>
                <a:cs typeface="Courier New"/>
              </a:rPr>
              <a:t>x </a:t>
            </a:r>
            <a:r>
              <a:rPr lang="en-US" dirty="0" smtClean="0">
                <a:solidFill>
                  <a:srgbClr val="FF1A1A"/>
                </a:solidFill>
                <a:cs typeface="Courier New"/>
              </a:rPr>
              <a:t>≤</a:t>
            </a:r>
            <a:r>
              <a:rPr lang="en-US" dirty="0" smtClean="0">
                <a:solidFill>
                  <a:srgbClr val="FF1A1A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F1A1A"/>
                </a:solidFill>
                <a:latin typeface="Courier New"/>
                <a:cs typeface="Courier New"/>
              </a:rPr>
              <a:t>y</a:t>
            </a:r>
          </a:p>
          <a:p>
            <a:pPr algn="l">
              <a:lnSpc>
                <a:spcPct val="110000"/>
              </a:lnSpc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15716" y="3356992"/>
            <a:ext cx="45719" cy="515163"/>
          </a:xfrm>
          <a:prstGeom prst="rect">
            <a:avLst/>
          </a:prstGeom>
          <a:solidFill>
            <a:srgbClr val="000000"/>
          </a:solidFill>
          <a:ln w="19050" cap="flat" cmpd="sng" algn="ctr">
            <a:solidFill>
              <a:srgbClr val="19191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C66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32" y="3392996"/>
            <a:ext cx="13773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Empty List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4391980" y="3392996"/>
            <a:ext cx="684076" cy="432048"/>
          </a:xfrm>
          <a:prstGeom prst="rightArrow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H="1">
            <a:off x="5364088" y="3356992"/>
            <a:ext cx="324036" cy="504056"/>
          </a:xfrm>
          <a:prstGeom prst="rect">
            <a:avLst/>
          </a:prstGeom>
          <a:solidFill>
            <a:srgbClr val="000056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C66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C66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03748" y="4293096"/>
            <a:ext cx="1836204" cy="51516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L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4391980" y="4353997"/>
            <a:ext cx="684076" cy="432048"/>
          </a:xfrm>
          <a:prstGeom prst="rightArrow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532" y="4365104"/>
            <a:ext cx="72327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x</a:t>
            </a:r>
            <a:r>
              <a:rPr lang="en-US" dirty="0" smtClean="0"/>
              <a:t> &gt; 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015716" y="4293096"/>
            <a:ext cx="324036" cy="51516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652120" y="4293096"/>
            <a:ext cx="1836204" cy="51516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C66"/>
                </a:solidFill>
              </a:rPr>
              <a:t>i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ns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cmp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 (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x,L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364088" y="4293096"/>
            <a:ext cx="324036" cy="515163"/>
          </a:xfrm>
          <a:prstGeom prst="rect">
            <a:avLst/>
          </a:prstGeom>
          <a:solidFill>
            <a:srgbClr val="0061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303748" y="5337212"/>
            <a:ext cx="1836204" cy="51516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L</a:t>
            </a:r>
          </a:p>
        </p:txBody>
      </p:sp>
      <p:sp>
        <p:nvSpPr>
          <p:cNvPr id="29" name="Right Arrow 28"/>
          <p:cNvSpPr/>
          <p:nvPr/>
        </p:nvSpPr>
        <p:spPr bwMode="auto">
          <a:xfrm>
            <a:off x="4391980" y="5398113"/>
            <a:ext cx="684076" cy="432048"/>
          </a:xfrm>
          <a:prstGeom prst="rightArrow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9532" y="5409220"/>
            <a:ext cx="72327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x ≤ </a:t>
            </a:r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2015716" y="5337212"/>
            <a:ext cx="324036" cy="515163"/>
          </a:xfrm>
          <a:prstGeom prst="rect">
            <a:avLst/>
          </a:prstGeom>
          <a:solidFill>
            <a:srgbClr val="0061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y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012160" y="5337212"/>
            <a:ext cx="1476164" cy="51516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CC66"/>
                </a:solidFill>
              </a:rPr>
              <a:t>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C66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64088" y="5337212"/>
            <a:ext cx="324036" cy="515163"/>
          </a:xfrm>
          <a:prstGeom prst="rect">
            <a:avLst/>
          </a:prstGeom>
          <a:solidFill>
            <a:schemeClr val="accent4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C66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C66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88124" y="5337212"/>
            <a:ext cx="324036" cy="515163"/>
          </a:xfrm>
          <a:prstGeom prst="rect">
            <a:avLst/>
          </a:prstGeom>
          <a:solidFill>
            <a:srgbClr val="0061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Helvetica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79029118"/>
      </p:ext>
    </p:extLst>
  </p:cSld>
  <p:clrMapOvr>
    <a:masterClrMapping/>
  </p:clrMapOvr>
  <p:transition xmlns:p14="http://schemas.microsoft.com/office/powerpoint/2010/main"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r>
              <a:rPr lang="en-US" dirty="0" smtClean="0"/>
              <a:t>Foundation Curriculum Summary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211960" y="2423331"/>
            <a:ext cx="4572000" cy="4419600"/>
          </a:xfrm>
        </p:spPr>
        <p:txBody>
          <a:bodyPr/>
          <a:lstStyle/>
          <a:p>
            <a:pPr lvl="1"/>
            <a:r>
              <a:rPr lang="en-US" dirty="0" smtClean="0"/>
              <a:t>Covered in first 2 years</a:t>
            </a:r>
          </a:p>
          <a:p>
            <a:r>
              <a:rPr lang="en-US" dirty="0" smtClean="0"/>
              <a:t>15-year evolution</a:t>
            </a:r>
          </a:p>
          <a:p>
            <a:pPr lvl="1"/>
            <a:r>
              <a:rPr lang="en-US" dirty="0" smtClean="0"/>
              <a:t>1997: Theory</a:t>
            </a:r>
          </a:p>
          <a:p>
            <a:pPr lvl="1"/>
            <a:r>
              <a:rPr lang="en-US" dirty="0" smtClean="0"/>
              <a:t>1998: Systems</a:t>
            </a:r>
          </a:p>
          <a:p>
            <a:pPr lvl="1"/>
            <a:r>
              <a:rPr lang="en-US" dirty="0" smtClean="0"/>
              <a:t>2010:</a:t>
            </a:r>
          </a:p>
          <a:p>
            <a:pPr lvl="2"/>
            <a:r>
              <a:rPr lang="en-US" dirty="0" smtClean="0"/>
              <a:t>Parallel &amp; sequential algorithms</a:t>
            </a:r>
          </a:p>
          <a:p>
            <a:pPr lvl="2"/>
            <a:r>
              <a:rPr lang="en-US" dirty="0" smtClean="0"/>
              <a:t>Functional programming</a:t>
            </a:r>
          </a:p>
          <a:p>
            <a:pPr lvl="2"/>
            <a:r>
              <a:rPr lang="en-US" dirty="0" smtClean="0"/>
              <a:t>Imperative computation</a:t>
            </a:r>
          </a:p>
          <a:p>
            <a:pPr lvl="1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5536" y="1592796"/>
            <a:ext cx="4191000" cy="3276364"/>
            <a:chOff x="1676400" y="2168860"/>
            <a:chExt cx="4191000" cy="3276364"/>
          </a:xfrm>
        </p:grpSpPr>
        <p:sp>
          <p:nvSpPr>
            <p:cNvPr id="4" name="Rectangle 3"/>
            <p:cNvSpPr/>
            <p:nvPr/>
          </p:nvSpPr>
          <p:spPr>
            <a:xfrm>
              <a:off x="1691680" y="2168860"/>
              <a:ext cx="1295400" cy="685800"/>
            </a:xfrm>
            <a:prstGeom prst="rect">
              <a:avLst/>
            </a:prstGeom>
            <a:solidFill>
              <a:srgbClr val="ADEBEB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213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Computer systems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31840" y="2168860"/>
              <a:ext cx="1295400" cy="685800"/>
            </a:xfrm>
            <a:prstGeom prst="rect">
              <a:avLst/>
            </a:prstGeom>
            <a:solidFill>
              <a:srgbClr val="ADEBEB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210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</a:t>
              </a:r>
              <a:r>
                <a:rPr lang="en-US" sz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structs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&amp; algorithms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627784" y="2852936"/>
              <a:ext cx="864096" cy="612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3" idx="0"/>
              <a:endCxn id="12" idx="2"/>
            </p:cNvCxnSpPr>
            <p:nvPr/>
          </p:nvCxnSpPr>
          <p:spPr>
            <a:xfrm flipH="1" flipV="1">
              <a:off x="2324100" y="4154268"/>
              <a:ext cx="15280" cy="605157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676400" y="3468469"/>
              <a:ext cx="1295400" cy="68579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122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Imperative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computation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200" y="3468469"/>
              <a:ext cx="1295400" cy="68579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150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Functional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programming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91680" y="4759425"/>
              <a:ext cx="1295400" cy="685799"/>
            </a:xfrm>
            <a:prstGeom prst="rect">
              <a:avLst/>
            </a:prstGeom>
            <a:solidFill>
              <a:srgbClr val="FFB3B3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112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Introductory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programming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20616" y="4759425"/>
              <a:ext cx="1295400" cy="685799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Math 127</a:t>
              </a:r>
            </a:p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Discrete</a:t>
              </a:r>
            </a:p>
            <a:p>
              <a:pPr algn="ctr"/>
              <a:r>
                <a:rPr lang="en-US" sz="1200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math</a:t>
              </a:r>
              <a:endParaRPr lang="en-US" sz="120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4068316" y="4149080"/>
              <a:ext cx="744" cy="610345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2735797" y="4149081"/>
              <a:ext cx="900099" cy="6120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771800" y="4149080"/>
              <a:ext cx="762001" cy="60960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572000" y="2168860"/>
              <a:ext cx="1295400" cy="685800"/>
            </a:xfrm>
            <a:prstGeom prst="rect">
              <a:avLst/>
            </a:prstGeom>
            <a:solidFill>
              <a:srgbClr val="ADEBEB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 251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Principles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Theoretical CS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Arrow Connector 31"/>
            <p:cNvCxnSpPr>
              <a:endCxn id="31" idx="2"/>
            </p:cNvCxnSpPr>
            <p:nvPr/>
          </p:nvCxnSpPr>
          <p:spPr>
            <a:xfrm flipV="1">
              <a:off x="4608004" y="2854660"/>
              <a:ext cx="611696" cy="1870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067944" y="2852936"/>
              <a:ext cx="744" cy="610345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339752" y="2852936"/>
              <a:ext cx="744" cy="610345"/>
            </a:xfrm>
            <a:prstGeom prst="straightConnector1">
              <a:avLst/>
            </a:prstGeom>
            <a:ln w="25400">
              <a:solidFill>
                <a:srgbClr val="000066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7698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Contrarian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Wisdom</a:t>
            </a:r>
          </a:p>
          <a:p>
            <a:pPr lvl="1"/>
            <a:r>
              <a:rPr lang="en-US" dirty="0" smtClean="0"/>
              <a:t>We need to make CS more appealing by making it more fun</a:t>
            </a:r>
          </a:p>
          <a:p>
            <a:pPr lvl="2"/>
            <a:r>
              <a:rPr lang="en-US" dirty="0" smtClean="0"/>
              <a:t>Programming games,</a:t>
            </a:r>
            <a:r>
              <a:rPr lang="en-US" dirty="0" smtClean="0"/>
              <a:t> robots, …</a:t>
            </a:r>
          </a:p>
          <a:p>
            <a:pPr lvl="2"/>
            <a:r>
              <a:rPr lang="en-US" dirty="0" smtClean="0"/>
              <a:t>(This is fine for young students)</a:t>
            </a:r>
          </a:p>
          <a:p>
            <a:pPr lvl="1"/>
            <a:r>
              <a:rPr lang="en-US" dirty="0" smtClean="0"/>
              <a:t>Students want to learn the latest technology</a:t>
            </a:r>
          </a:p>
          <a:p>
            <a:pPr lvl="2"/>
            <a:r>
              <a:rPr lang="en-US" dirty="0" smtClean="0"/>
              <a:t>Android apps, Ruby on Rails, …</a:t>
            </a:r>
          </a:p>
          <a:p>
            <a:pPr lvl="2"/>
            <a:r>
              <a:rPr lang="en-US" dirty="0" smtClean="0"/>
              <a:t>This will help them get jobs</a:t>
            </a:r>
          </a:p>
          <a:p>
            <a:r>
              <a:rPr lang="en-US" dirty="0" smtClean="0"/>
              <a:t>Our Viewpoint</a:t>
            </a:r>
          </a:p>
          <a:p>
            <a:pPr lvl="1"/>
            <a:r>
              <a:rPr lang="en-US" dirty="0" smtClean="0"/>
              <a:t>Requirements for software quality are increasing</a:t>
            </a:r>
          </a:p>
          <a:p>
            <a:pPr lvl="2"/>
            <a:r>
              <a:rPr lang="en-US" dirty="0" smtClean="0"/>
              <a:t>Safety </a:t>
            </a:r>
            <a:r>
              <a:rPr lang="en-US" dirty="0"/>
              <a:t>critical systems</a:t>
            </a:r>
          </a:p>
          <a:p>
            <a:pPr lvl="2"/>
            <a:r>
              <a:rPr lang="en-US" dirty="0"/>
              <a:t>Reduce vulnerability to </a:t>
            </a:r>
            <a:r>
              <a:rPr lang="en-US" dirty="0" err="1" smtClean="0"/>
              <a:t>cyberattack</a:t>
            </a:r>
            <a:endParaRPr lang="en-US" dirty="0" smtClean="0"/>
          </a:p>
          <a:p>
            <a:pPr lvl="1"/>
            <a:r>
              <a:rPr lang="en-US" dirty="0" smtClean="0"/>
              <a:t>Must create foundations for lifelong learning</a:t>
            </a:r>
          </a:p>
          <a:p>
            <a:pPr lvl="1"/>
            <a:r>
              <a:rPr lang="en-US" dirty="0" smtClean="0"/>
              <a:t>Implication: </a:t>
            </a:r>
            <a:r>
              <a:rPr lang="en-US" i="1" dirty="0" smtClean="0">
                <a:solidFill>
                  <a:srgbClr val="800000"/>
                </a:solidFill>
              </a:rPr>
              <a:t>Core curriculum should focus on fundamentals</a:t>
            </a:r>
          </a:p>
          <a:p>
            <a:pPr lvl="2"/>
            <a:r>
              <a:rPr lang="en-US" dirty="0" smtClean="0"/>
              <a:t>Mathematical principles</a:t>
            </a:r>
          </a:p>
          <a:p>
            <a:pPr lvl="2"/>
            <a:r>
              <a:rPr lang="en-US" dirty="0" smtClean="0"/>
              <a:t>Formal reasoning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227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96" y="1304764"/>
            <a:ext cx="4042187" cy="479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251 Example: The Pancake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Order stack of pancakes</a:t>
            </a:r>
          </a:p>
          <a:p>
            <a:endParaRPr lang="en-US" dirty="0"/>
          </a:p>
          <a:p>
            <a:endParaRPr lang="en-US" dirty="0" smtClean="0"/>
          </a:p>
          <a:p>
            <a:pPr lvl="3"/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043608" y="5013176"/>
            <a:ext cx="2124236" cy="972108"/>
            <a:chOff x="1547664" y="1664804"/>
            <a:chExt cx="2124236" cy="972108"/>
          </a:xfrm>
        </p:grpSpPr>
        <p:sp>
          <p:nvSpPr>
            <p:cNvPr id="4" name="Oval 3"/>
            <p:cNvSpPr/>
            <p:nvPr/>
          </p:nvSpPr>
          <p:spPr bwMode="auto">
            <a:xfrm>
              <a:off x="1943708" y="1880828"/>
              <a:ext cx="1332148" cy="108012"/>
            </a:xfrm>
            <a:prstGeom prst="ellipse">
              <a:avLst/>
            </a:prstGeom>
            <a:solidFill>
              <a:srgbClr val="D1FFD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763688" y="2096852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655676" y="2312876"/>
              <a:ext cx="19082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547664" y="2528900"/>
              <a:ext cx="2124236" cy="108012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979712" y="1664804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43608" y="1880828"/>
            <a:ext cx="2124236" cy="972108"/>
            <a:chOff x="3959932" y="1664804"/>
            <a:chExt cx="2124236" cy="972108"/>
          </a:xfrm>
        </p:grpSpPr>
        <p:sp>
          <p:nvSpPr>
            <p:cNvPr id="9" name="Oval 8"/>
            <p:cNvSpPr/>
            <p:nvPr/>
          </p:nvSpPr>
          <p:spPr bwMode="auto">
            <a:xfrm>
              <a:off x="4355976" y="2528900"/>
              <a:ext cx="1332148" cy="108012"/>
            </a:xfrm>
            <a:prstGeom prst="ellipse">
              <a:avLst/>
            </a:prstGeom>
            <a:solidFill>
              <a:srgbClr val="D1FFD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175956" y="1880828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067944" y="2312876"/>
              <a:ext cx="19082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959932" y="2096852"/>
              <a:ext cx="2124236" cy="108012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391980" y="1664804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rot="5400000">
            <a:off x="1468263" y="3652417"/>
            <a:ext cx="1297139" cy="346249"/>
            <a:chOff x="3635896" y="2168860"/>
            <a:chExt cx="1297139" cy="346249"/>
          </a:xfrm>
        </p:grpSpPr>
        <p:sp>
          <p:nvSpPr>
            <p:cNvPr id="16" name="TextBox 15"/>
            <p:cNvSpPr txBox="1"/>
            <p:nvPr/>
          </p:nvSpPr>
          <p:spPr>
            <a:xfrm>
              <a:off x="3635896" y="2168860"/>
              <a:ext cx="4310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68939" y="2168860"/>
              <a:ext cx="4310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01982" y="2168860"/>
              <a:ext cx="4310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54300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4173475" cy="5224462"/>
          </a:xfrm>
        </p:spPr>
        <p:txBody>
          <a:bodyPr/>
          <a:lstStyle/>
          <a:p>
            <a:pPr lvl="1"/>
            <a:r>
              <a:rPr lang="en-US" dirty="0" smtClean="0"/>
              <a:t>Premier companies understand the need for greater rigor</a:t>
            </a:r>
          </a:p>
          <a:p>
            <a:pPr lvl="1"/>
            <a:r>
              <a:rPr lang="en-US" dirty="0" smtClean="0"/>
              <a:t>Their interview questions reinforce this to students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96652"/>
            <a:ext cx="398331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7573"/>
      </p:ext>
    </p:extLst>
  </p:cSld>
  <p:clrMapOvr>
    <a:masterClrMapping/>
  </p:clrMapOvr>
  <p:transition xmlns:p14="http://schemas.microsoft.com/office/powerpoint/2010/main"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We’ve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Can Understand &amp; Appreciate Deep Concepts</a:t>
            </a:r>
          </a:p>
          <a:p>
            <a:pPr lvl="1"/>
            <a:r>
              <a:rPr lang="en-US" dirty="0" smtClean="0"/>
              <a:t>Must be presented well</a:t>
            </a:r>
          </a:p>
          <a:p>
            <a:pPr lvl="1"/>
            <a:r>
              <a:rPr lang="en-US" dirty="0" smtClean="0"/>
              <a:t>Must reinforce with hands-on experience</a:t>
            </a:r>
          </a:p>
          <a:p>
            <a:pPr lvl="1"/>
            <a:r>
              <a:rPr lang="en-US" dirty="0" smtClean="0"/>
              <a:t>Helps them do well on interview questions</a:t>
            </a:r>
          </a:p>
          <a:p>
            <a:r>
              <a:rPr lang="en-US" dirty="0" smtClean="0"/>
              <a:t>Students Learn More from Assignments than from Lectures</a:t>
            </a:r>
          </a:p>
          <a:p>
            <a:pPr lvl="1"/>
            <a:r>
              <a:rPr lang="en-US" dirty="0" smtClean="0"/>
              <a:t>Solving </a:t>
            </a:r>
            <a:r>
              <a:rPr lang="en-US" dirty="0"/>
              <a:t>challenging mathematical-style problems</a:t>
            </a:r>
          </a:p>
          <a:p>
            <a:pPr lvl="1"/>
            <a:r>
              <a:rPr lang="en-US" dirty="0"/>
              <a:t>Writing </a:t>
            </a:r>
            <a:r>
              <a:rPr lang="en-US" dirty="0" smtClean="0"/>
              <a:t>programs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72790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about Curriculum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28800"/>
            <a:ext cx="8178800" cy="4419600"/>
          </a:xfrm>
        </p:spPr>
        <p:txBody>
          <a:bodyPr/>
          <a:lstStyle/>
          <a:p>
            <a:r>
              <a:rPr lang="en-US" dirty="0" smtClean="0"/>
              <a:t>Bryant, Sutner, Stehlik</a:t>
            </a:r>
          </a:p>
          <a:p>
            <a:pPr lvl="1"/>
            <a:r>
              <a:rPr lang="en-US" dirty="0" smtClean="0"/>
              <a:t>“Introductory Computer Science Education at Carnegie Mellon University, a Dean’s Perspective”</a:t>
            </a:r>
          </a:p>
          <a:p>
            <a:pPr lvl="1"/>
            <a:r>
              <a:rPr lang="en-US" dirty="0" smtClean="0"/>
              <a:t>CMU-CS-10-140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http://www.cs.cmu.edu/~bryant/pubdir/cmu-cs-10-140.pdf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0903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 bwMode="auto">
          <a:xfrm>
            <a:off x="467544" y="5265204"/>
            <a:ext cx="2232248" cy="68407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Pancake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Moves: Flip over any top portion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92080" y="1484784"/>
            <a:ext cx="2124236" cy="972108"/>
            <a:chOff x="1547664" y="1664804"/>
            <a:chExt cx="2124236" cy="972108"/>
          </a:xfrm>
        </p:grpSpPr>
        <p:sp>
          <p:nvSpPr>
            <p:cNvPr id="4" name="Oval 3"/>
            <p:cNvSpPr/>
            <p:nvPr/>
          </p:nvSpPr>
          <p:spPr bwMode="auto">
            <a:xfrm>
              <a:off x="1943708" y="1880828"/>
              <a:ext cx="1332148" cy="108012"/>
            </a:xfrm>
            <a:prstGeom prst="ellipse">
              <a:avLst/>
            </a:prstGeom>
            <a:solidFill>
              <a:srgbClr val="D1FFD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763688" y="2096852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655676" y="2312876"/>
              <a:ext cx="19082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547664" y="2528900"/>
              <a:ext cx="2124236" cy="108012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979712" y="1664804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43608" y="1484784"/>
            <a:ext cx="2124236" cy="972108"/>
            <a:chOff x="3959932" y="1664804"/>
            <a:chExt cx="2124236" cy="972108"/>
          </a:xfrm>
        </p:grpSpPr>
        <p:sp>
          <p:nvSpPr>
            <p:cNvPr id="9" name="Oval 8"/>
            <p:cNvSpPr/>
            <p:nvPr/>
          </p:nvSpPr>
          <p:spPr bwMode="auto">
            <a:xfrm>
              <a:off x="4355976" y="2528900"/>
              <a:ext cx="1332148" cy="108012"/>
            </a:xfrm>
            <a:prstGeom prst="ellipse">
              <a:avLst/>
            </a:prstGeom>
            <a:solidFill>
              <a:srgbClr val="D1FFD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175956" y="1880828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067944" y="2312876"/>
              <a:ext cx="19082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959932" y="2096852"/>
              <a:ext cx="2124236" cy="108012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391980" y="1664804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35896" y="1772816"/>
            <a:ext cx="4310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6552220" y="5265204"/>
            <a:ext cx="2232248" cy="1080120"/>
            <a:chOff x="6552220" y="4257092"/>
            <a:chExt cx="2232248" cy="108012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552220" y="4257092"/>
              <a:ext cx="2232248" cy="6840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984268" y="5229200"/>
              <a:ext cx="1332148" cy="108012"/>
            </a:xfrm>
            <a:prstGeom prst="ellipse">
              <a:avLst/>
            </a:prstGeom>
            <a:solidFill>
              <a:srgbClr val="D1FFD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696236" y="5013176"/>
              <a:ext cx="19082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 flipV="1">
              <a:off x="6588224" y="4365104"/>
              <a:ext cx="2124236" cy="540060"/>
              <a:chOff x="4644008" y="4437112"/>
              <a:chExt cx="2124236" cy="540060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4860032" y="4653136"/>
                <a:ext cx="1692188" cy="108012"/>
              </a:xfrm>
              <a:prstGeom prst="ellipse">
                <a:avLst/>
              </a:prstGeom>
              <a:solidFill>
                <a:srgbClr val="FFCC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4644008" y="4869160"/>
                <a:ext cx="2124236" cy="108012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5076056" y="4437112"/>
                <a:ext cx="1260140" cy="108012"/>
              </a:xfrm>
              <a:prstGeom prst="ellipse">
                <a:avLst/>
              </a:prstGeom>
              <a:solidFill>
                <a:srgbClr val="FF9966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4068939" y="1772816"/>
            <a:ext cx="4310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501982" y="1772816"/>
            <a:ext cx="4310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503548" y="5373216"/>
            <a:ext cx="2124236" cy="972108"/>
            <a:chOff x="3959932" y="1664804"/>
            <a:chExt cx="2124236" cy="972108"/>
          </a:xfrm>
        </p:grpSpPr>
        <p:sp>
          <p:nvSpPr>
            <p:cNvPr id="63" name="Oval 62"/>
            <p:cNvSpPr/>
            <p:nvPr/>
          </p:nvSpPr>
          <p:spPr bwMode="auto">
            <a:xfrm>
              <a:off x="4355976" y="2528900"/>
              <a:ext cx="1332148" cy="108012"/>
            </a:xfrm>
            <a:prstGeom prst="ellipse">
              <a:avLst/>
            </a:prstGeom>
            <a:solidFill>
              <a:srgbClr val="D1FFD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175956" y="1880828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067944" y="2312876"/>
              <a:ext cx="19082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959932" y="2096852"/>
              <a:ext cx="2124236" cy="108012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391980" y="1664804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671900" y="3630533"/>
            <a:ext cx="1908212" cy="2678787"/>
            <a:chOff x="3671900" y="3630533"/>
            <a:chExt cx="1908212" cy="2678787"/>
          </a:xfrm>
        </p:grpSpPr>
        <p:grpSp>
          <p:nvGrpSpPr>
            <p:cNvPr id="83" name="Group 82"/>
            <p:cNvGrpSpPr/>
            <p:nvPr/>
          </p:nvGrpSpPr>
          <p:grpSpPr>
            <a:xfrm>
              <a:off x="3671900" y="5985284"/>
              <a:ext cx="1908212" cy="324036"/>
              <a:chOff x="3671900" y="4977172"/>
              <a:chExt cx="1908212" cy="324036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3959932" y="5193196"/>
                <a:ext cx="1332148" cy="108012"/>
              </a:xfrm>
              <a:prstGeom prst="ellipse">
                <a:avLst/>
              </a:prstGeom>
              <a:solidFill>
                <a:srgbClr val="D1FFD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3671900" y="4977172"/>
                <a:ext cx="1908212" cy="1080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 rot="17100000">
              <a:off x="3527884" y="4404619"/>
              <a:ext cx="2232248" cy="684076"/>
              <a:chOff x="3527884" y="4257092"/>
              <a:chExt cx="2232248" cy="684076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3527884" y="4257092"/>
                <a:ext cx="2232248" cy="68407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3779912" y="4545124"/>
                <a:ext cx="1692188" cy="108012"/>
              </a:xfrm>
              <a:prstGeom prst="ellipse">
                <a:avLst/>
              </a:prstGeom>
              <a:solidFill>
                <a:srgbClr val="FFCC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3563888" y="4761148"/>
                <a:ext cx="2124236" cy="108012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3995936" y="4329100"/>
                <a:ext cx="1260140" cy="108012"/>
              </a:xfrm>
              <a:prstGeom prst="ellipse">
                <a:avLst/>
              </a:prstGeom>
              <a:solidFill>
                <a:srgbClr val="FF99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7864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2339752" y="4221088"/>
            <a:ext cx="2232248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608004" y="4221088"/>
            <a:ext cx="2232248" cy="68407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876256" y="4221088"/>
            <a:ext cx="2232248" cy="46805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1500" y="4221088"/>
            <a:ext cx="2232248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Pancake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Possibilities</a:t>
            </a:r>
          </a:p>
        </p:txBody>
      </p:sp>
      <p:grpSp>
        <p:nvGrpSpPr>
          <p:cNvPr id="17" name="Group 16"/>
          <p:cNvGrpSpPr/>
          <p:nvPr/>
        </p:nvGrpSpPr>
        <p:grpSpPr>
          <a:xfrm flipV="1">
            <a:off x="107504" y="4329100"/>
            <a:ext cx="2124236" cy="972108"/>
            <a:chOff x="3959932" y="1664804"/>
            <a:chExt cx="2124236" cy="972108"/>
          </a:xfrm>
        </p:grpSpPr>
        <p:sp>
          <p:nvSpPr>
            <p:cNvPr id="18" name="Oval 17"/>
            <p:cNvSpPr/>
            <p:nvPr/>
          </p:nvSpPr>
          <p:spPr bwMode="auto">
            <a:xfrm>
              <a:off x="4355976" y="2528900"/>
              <a:ext cx="1332148" cy="108012"/>
            </a:xfrm>
            <a:prstGeom prst="ellipse">
              <a:avLst/>
            </a:prstGeom>
            <a:solidFill>
              <a:srgbClr val="D1FFD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175956" y="1880828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067944" y="2312876"/>
              <a:ext cx="19082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959932" y="2096852"/>
              <a:ext cx="2124236" cy="108012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391980" y="1664804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 bwMode="auto">
          <a:xfrm>
            <a:off x="2771800" y="5193196"/>
            <a:ext cx="1332148" cy="108012"/>
          </a:xfrm>
          <a:prstGeom prst="ellipse">
            <a:avLst/>
          </a:prstGeom>
          <a:solidFill>
            <a:srgbClr val="D1FFD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 flipV="1">
            <a:off x="2375756" y="4329100"/>
            <a:ext cx="2124236" cy="756084"/>
            <a:chOff x="2375756" y="4437112"/>
            <a:chExt cx="2124236" cy="756084"/>
          </a:xfrm>
        </p:grpSpPr>
        <p:sp>
          <p:nvSpPr>
            <p:cNvPr id="37" name="Oval 36"/>
            <p:cNvSpPr/>
            <p:nvPr/>
          </p:nvSpPr>
          <p:spPr bwMode="auto">
            <a:xfrm>
              <a:off x="2591780" y="4653136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483768" y="5085184"/>
              <a:ext cx="19082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375756" y="4869160"/>
              <a:ext cx="2124236" cy="108012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807804" y="4437112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 bwMode="auto">
          <a:xfrm>
            <a:off x="5040052" y="5193196"/>
            <a:ext cx="1332148" cy="108012"/>
          </a:xfrm>
          <a:prstGeom prst="ellipse">
            <a:avLst/>
          </a:prstGeom>
          <a:solidFill>
            <a:srgbClr val="D1FFD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752020" y="4977172"/>
            <a:ext cx="1908212" cy="1080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flipV="1">
            <a:off x="4644008" y="4329100"/>
            <a:ext cx="2124236" cy="540060"/>
            <a:chOff x="4644008" y="4437112"/>
            <a:chExt cx="2124236" cy="540060"/>
          </a:xfrm>
        </p:grpSpPr>
        <p:sp>
          <p:nvSpPr>
            <p:cNvPr id="43" name="Oval 42"/>
            <p:cNvSpPr/>
            <p:nvPr/>
          </p:nvSpPr>
          <p:spPr bwMode="auto">
            <a:xfrm>
              <a:off x="4860032" y="4653136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644008" y="4869160"/>
              <a:ext cx="2124236" cy="108012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076056" y="4437112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 bwMode="auto">
          <a:xfrm>
            <a:off x="7308304" y="5193196"/>
            <a:ext cx="1332148" cy="108012"/>
          </a:xfrm>
          <a:prstGeom prst="ellipse">
            <a:avLst/>
          </a:prstGeom>
          <a:solidFill>
            <a:srgbClr val="D1FFD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020272" y="4977172"/>
            <a:ext cx="1908212" cy="1080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912260" y="4761148"/>
            <a:ext cx="2124236" cy="108012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 flipV="1">
            <a:off x="7128284" y="4329100"/>
            <a:ext cx="1692188" cy="324036"/>
            <a:chOff x="7128284" y="4437112"/>
            <a:chExt cx="1692188" cy="324036"/>
          </a:xfrm>
        </p:grpSpPr>
        <p:sp>
          <p:nvSpPr>
            <p:cNvPr id="49" name="Oval 48"/>
            <p:cNvSpPr/>
            <p:nvPr/>
          </p:nvSpPr>
          <p:spPr bwMode="auto">
            <a:xfrm>
              <a:off x="7128284" y="4653136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7344308" y="4437112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99892" y="2276872"/>
            <a:ext cx="2124236" cy="972108"/>
            <a:chOff x="3959932" y="1664804"/>
            <a:chExt cx="2124236" cy="972108"/>
          </a:xfrm>
        </p:grpSpPr>
        <p:sp>
          <p:nvSpPr>
            <p:cNvPr id="63" name="Oval 62"/>
            <p:cNvSpPr/>
            <p:nvPr/>
          </p:nvSpPr>
          <p:spPr bwMode="auto">
            <a:xfrm>
              <a:off x="4355976" y="2528900"/>
              <a:ext cx="1332148" cy="108012"/>
            </a:xfrm>
            <a:prstGeom prst="ellipse">
              <a:avLst/>
            </a:prstGeom>
            <a:solidFill>
              <a:srgbClr val="D1FFD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175956" y="1880828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067944" y="2312876"/>
              <a:ext cx="19082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959932" y="2096852"/>
              <a:ext cx="2124236" cy="108012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391980" y="1664804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cxnSp>
        <p:nvCxnSpPr>
          <p:cNvPr id="69" name="Straight Arrow Connector 68"/>
          <p:cNvCxnSpPr/>
          <p:nvPr/>
        </p:nvCxnSpPr>
        <p:spPr bwMode="auto">
          <a:xfrm flipH="1">
            <a:off x="1619672" y="3320988"/>
            <a:ext cx="2232248" cy="9001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5328084" y="3320988"/>
            <a:ext cx="2232248" cy="9001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7" idx="0"/>
          </p:cNvCxnSpPr>
          <p:nvPr/>
        </p:nvCxnSpPr>
        <p:spPr bwMode="auto">
          <a:xfrm flipH="1">
            <a:off x="3455876" y="3356992"/>
            <a:ext cx="792088" cy="864096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860032" y="3392996"/>
            <a:ext cx="792088" cy="864096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19982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Flipping Example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7544" y="1304764"/>
            <a:ext cx="2124236" cy="972108"/>
            <a:chOff x="3959932" y="1664804"/>
            <a:chExt cx="2124236" cy="972108"/>
          </a:xfrm>
        </p:grpSpPr>
        <p:sp>
          <p:nvSpPr>
            <p:cNvPr id="9" name="Oval 8"/>
            <p:cNvSpPr/>
            <p:nvPr/>
          </p:nvSpPr>
          <p:spPr bwMode="auto">
            <a:xfrm>
              <a:off x="4355976" y="2528900"/>
              <a:ext cx="1332148" cy="108012"/>
            </a:xfrm>
            <a:prstGeom prst="ellipse">
              <a:avLst/>
            </a:prstGeom>
            <a:solidFill>
              <a:srgbClr val="D1FFD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175956" y="1880828"/>
              <a:ext cx="1692188" cy="108012"/>
            </a:xfrm>
            <a:prstGeom prst="ellipse">
              <a:avLst/>
            </a:prstGeom>
            <a:solidFill>
              <a:srgbClr val="FFCC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067944" y="2312876"/>
              <a:ext cx="19082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959932" y="2096852"/>
              <a:ext cx="2124236" cy="108012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391980" y="1664804"/>
              <a:ext cx="1260140" cy="108012"/>
            </a:xfrm>
            <a:prstGeom prst="ellipse">
              <a:avLst/>
            </a:prstGeom>
            <a:solidFill>
              <a:srgbClr val="FF9966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31540" y="1304764"/>
            <a:ext cx="5112568" cy="972108"/>
            <a:chOff x="71500" y="1304764"/>
            <a:chExt cx="5112568" cy="972108"/>
          </a:xfrm>
        </p:grpSpPr>
        <p:sp>
          <p:nvSpPr>
            <p:cNvPr id="16" name="TextBox 15"/>
            <p:cNvSpPr txBox="1"/>
            <p:nvPr/>
          </p:nvSpPr>
          <p:spPr>
            <a:xfrm>
              <a:off x="2447764" y="1592796"/>
              <a:ext cx="4310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059832" y="1304764"/>
              <a:ext cx="2124236" cy="972108"/>
              <a:chOff x="2303748" y="1304764"/>
              <a:chExt cx="2124236" cy="972108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2699792" y="2168860"/>
                <a:ext cx="1332148" cy="108012"/>
              </a:xfrm>
              <a:prstGeom prst="ellipse">
                <a:avLst/>
              </a:prstGeom>
              <a:solidFill>
                <a:srgbClr val="D1FFD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411760" y="1952836"/>
                <a:ext cx="1908212" cy="1080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 flipV="1">
                <a:off x="2519772" y="1520788"/>
                <a:ext cx="1692188" cy="108012"/>
              </a:xfrm>
              <a:prstGeom prst="ellipse">
                <a:avLst/>
              </a:prstGeom>
              <a:solidFill>
                <a:srgbClr val="FFCC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2303748" y="1304764"/>
                <a:ext cx="2124236" cy="108012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 flipV="1">
                <a:off x="2735796" y="1736812"/>
                <a:ext cx="1260140" cy="108012"/>
              </a:xfrm>
              <a:prstGeom prst="ellipse">
                <a:avLst/>
              </a:prstGeom>
              <a:solidFill>
                <a:srgbClr val="FF99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cxnSp>
          <p:nvCxnSpPr>
            <p:cNvPr id="128" name="Straight Connector 127"/>
            <p:cNvCxnSpPr/>
            <p:nvPr/>
          </p:nvCxnSpPr>
          <p:spPr bwMode="auto">
            <a:xfrm>
              <a:off x="71500" y="1880828"/>
              <a:ext cx="216024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grpSp>
        <p:nvGrpSpPr>
          <p:cNvPr id="135" name="Group 134"/>
          <p:cNvGrpSpPr/>
          <p:nvPr/>
        </p:nvGrpSpPr>
        <p:grpSpPr>
          <a:xfrm>
            <a:off x="3419872" y="1304764"/>
            <a:ext cx="5076564" cy="1044116"/>
            <a:chOff x="3059832" y="1304764"/>
            <a:chExt cx="5076564" cy="1044116"/>
          </a:xfrm>
        </p:grpSpPr>
        <p:grpSp>
          <p:nvGrpSpPr>
            <p:cNvPr id="91" name="Group 90"/>
            <p:cNvGrpSpPr/>
            <p:nvPr/>
          </p:nvGrpSpPr>
          <p:grpSpPr>
            <a:xfrm flipV="1">
              <a:off x="6012160" y="1304764"/>
              <a:ext cx="2124236" cy="972108"/>
              <a:chOff x="2303748" y="1304764"/>
              <a:chExt cx="2124236" cy="972108"/>
            </a:xfrm>
          </p:grpSpPr>
          <p:sp>
            <p:nvSpPr>
              <p:cNvPr id="92" name="Oval 91"/>
              <p:cNvSpPr/>
              <p:nvPr/>
            </p:nvSpPr>
            <p:spPr bwMode="auto">
              <a:xfrm>
                <a:off x="2699792" y="2168860"/>
                <a:ext cx="1332148" cy="108012"/>
              </a:xfrm>
              <a:prstGeom prst="ellipse">
                <a:avLst/>
              </a:prstGeom>
              <a:solidFill>
                <a:srgbClr val="D1FFD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2411760" y="1952836"/>
                <a:ext cx="1908212" cy="1080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2519772" y="1520788"/>
                <a:ext cx="1692188" cy="108012"/>
              </a:xfrm>
              <a:prstGeom prst="ellipse">
                <a:avLst/>
              </a:prstGeom>
              <a:solidFill>
                <a:srgbClr val="FFCC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2303748" y="1304764"/>
                <a:ext cx="2124236" cy="108012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 flipV="1">
                <a:off x="2735796" y="1736812"/>
                <a:ext cx="1260140" cy="108012"/>
              </a:xfrm>
              <a:prstGeom prst="ellipse">
                <a:avLst/>
              </a:prstGeom>
              <a:solidFill>
                <a:srgbClr val="FF99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5256076" y="1556792"/>
              <a:ext cx="4310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/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>
              <a:off x="3059832" y="2348880"/>
              <a:ext cx="216024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grpSp>
        <p:nvGrpSpPr>
          <p:cNvPr id="136" name="Group 135"/>
          <p:cNvGrpSpPr/>
          <p:nvPr/>
        </p:nvGrpSpPr>
        <p:grpSpPr>
          <a:xfrm>
            <a:off x="6372200" y="1664804"/>
            <a:ext cx="2160240" cy="2484276"/>
            <a:chOff x="6012160" y="1664804"/>
            <a:chExt cx="2160240" cy="2484276"/>
          </a:xfrm>
        </p:grpSpPr>
        <p:grpSp>
          <p:nvGrpSpPr>
            <p:cNvPr id="31" name="Group 30"/>
            <p:cNvGrpSpPr/>
            <p:nvPr/>
          </p:nvGrpSpPr>
          <p:grpSpPr>
            <a:xfrm>
              <a:off x="6012160" y="3176972"/>
              <a:ext cx="2124236" cy="972108"/>
              <a:chOff x="6768244" y="1304764"/>
              <a:chExt cx="2124236" cy="972108"/>
            </a:xfrm>
          </p:grpSpPr>
          <p:sp>
            <p:nvSpPr>
              <p:cNvPr id="98" name="Oval 97"/>
              <p:cNvSpPr/>
              <p:nvPr/>
            </p:nvSpPr>
            <p:spPr bwMode="auto">
              <a:xfrm>
                <a:off x="7164288" y="1520788"/>
                <a:ext cx="1332148" cy="108012"/>
              </a:xfrm>
              <a:prstGeom prst="ellipse">
                <a:avLst/>
              </a:prstGeom>
              <a:solidFill>
                <a:srgbClr val="D1FFD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6876256" y="1304764"/>
                <a:ext cx="1908212" cy="1080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6984268" y="1952836"/>
                <a:ext cx="1692188" cy="108012"/>
              </a:xfrm>
              <a:prstGeom prst="ellipse">
                <a:avLst/>
              </a:prstGeom>
              <a:solidFill>
                <a:srgbClr val="FFCC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6768244" y="2168860"/>
                <a:ext cx="2124236" cy="108012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7200292" y="1736812"/>
                <a:ext cx="1260140" cy="108012"/>
              </a:xfrm>
              <a:prstGeom prst="ellipse">
                <a:avLst/>
              </a:prstGeom>
              <a:solidFill>
                <a:srgbClr val="FF99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 rot="5400000">
              <a:off x="6869858" y="2571302"/>
              <a:ext cx="4310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/>
            </a:p>
          </p:txBody>
        </p:sp>
        <p:cxnSp>
          <p:nvCxnSpPr>
            <p:cNvPr id="130" name="Straight Connector 129"/>
            <p:cNvCxnSpPr/>
            <p:nvPr/>
          </p:nvCxnSpPr>
          <p:spPr bwMode="auto">
            <a:xfrm>
              <a:off x="6012160" y="1664804"/>
              <a:ext cx="216024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3419872" y="3176972"/>
            <a:ext cx="5112568" cy="972108"/>
            <a:chOff x="3059832" y="3176972"/>
            <a:chExt cx="5112568" cy="972108"/>
          </a:xfrm>
        </p:grpSpPr>
        <p:grpSp>
          <p:nvGrpSpPr>
            <p:cNvPr id="33" name="Group 32"/>
            <p:cNvGrpSpPr/>
            <p:nvPr/>
          </p:nvGrpSpPr>
          <p:grpSpPr>
            <a:xfrm>
              <a:off x="3059832" y="3176972"/>
              <a:ext cx="2124236" cy="972108"/>
              <a:chOff x="107504" y="3212976"/>
              <a:chExt cx="2124236" cy="972108"/>
            </a:xfrm>
          </p:grpSpPr>
          <p:sp>
            <p:nvSpPr>
              <p:cNvPr id="107" name="Oval 106"/>
              <p:cNvSpPr/>
              <p:nvPr/>
            </p:nvSpPr>
            <p:spPr bwMode="auto">
              <a:xfrm>
                <a:off x="107504" y="4077072"/>
                <a:ext cx="2124236" cy="108012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 flipV="1">
                <a:off x="503548" y="3645024"/>
                <a:ext cx="1332148" cy="108012"/>
              </a:xfrm>
              <a:prstGeom prst="ellipse">
                <a:avLst/>
              </a:prstGeom>
              <a:solidFill>
                <a:srgbClr val="D1FFD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 flipV="1">
                <a:off x="215516" y="3861048"/>
                <a:ext cx="1908212" cy="1080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 flipV="1">
                <a:off x="323528" y="3212976"/>
                <a:ext cx="1692188" cy="108012"/>
              </a:xfrm>
              <a:prstGeom prst="ellipse">
                <a:avLst/>
              </a:prstGeom>
              <a:solidFill>
                <a:srgbClr val="FFCC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 flipV="1">
                <a:off x="539552" y="3429000"/>
                <a:ext cx="1260140" cy="108012"/>
              </a:xfrm>
              <a:prstGeom prst="ellipse">
                <a:avLst/>
              </a:prstGeom>
              <a:solidFill>
                <a:srgbClr val="FF99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 rot="10800000">
              <a:off x="5256076" y="3465004"/>
              <a:ext cx="4310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/>
            </a:p>
          </p:txBody>
        </p:sp>
        <p:cxnSp>
          <p:nvCxnSpPr>
            <p:cNvPr id="131" name="Straight Connector 130"/>
            <p:cNvCxnSpPr/>
            <p:nvPr/>
          </p:nvCxnSpPr>
          <p:spPr bwMode="auto">
            <a:xfrm>
              <a:off x="6012160" y="3969060"/>
              <a:ext cx="216024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grpSp>
        <p:nvGrpSpPr>
          <p:cNvPr id="138" name="Group 137"/>
          <p:cNvGrpSpPr/>
          <p:nvPr/>
        </p:nvGrpSpPr>
        <p:grpSpPr>
          <a:xfrm>
            <a:off x="539552" y="3212976"/>
            <a:ext cx="5040560" cy="972108"/>
            <a:chOff x="179512" y="3212976"/>
            <a:chExt cx="5040560" cy="972108"/>
          </a:xfrm>
        </p:grpSpPr>
        <p:grpSp>
          <p:nvGrpSpPr>
            <p:cNvPr id="35" name="Group 34"/>
            <p:cNvGrpSpPr/>
            <p:nvPr/>
          </p:nvGrpSpPr>
          <p:grpSpPr>
            <a:xfrm>
              <a:off x="179512" y="3212976"/>
              <a:ext cx="2124236" cy="972108"/>
              <a:chOff x="2303748" y="3212976"/>
              <a:chExt cx="2124236" cy="972108"/>
            </a:xfrm>
          </p:grpSpPr>
          <p:sp>
            <p:nvSpPr>
              <p:cNvPr id="110" name="Oval 109"/>
              <p:cNvSpPr/>
              <p:nvPr/>
            </p:nvSpPr>
            <p:spPr bwMode="auto">
              <a:xfrm>
                <a:off x="2303748" y="4077072"/>
                <a:ext cx="2124236" cy="108012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2411760" y="3861048"/>
                <a:ext cx="1908212" cy="1080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2699792" y="3212976"/>
                <a:ext cx="1332148" cy="108012"/>
              </a:xfrm>
              <a:prstGeom prst="ellipse">
                <a:avLst/>
              </a:prstGeom>
              <a:solidFill>
                <a:srgbClr val="D1FFD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 bwMode="auto">
              <a:xfrm>
                <a:off x="2519772" y="3645024"/>
                <a:ext cx="1692188" cy="108012"/>
              </a:xfrm>
              <a:prstGeom prst="ellipse">
                <a:avLst/>
              </a:prstGeom>
              <a:solidFill>
                <a:srgbClr val="FFCC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>
                <a:off x="2735796" y="3429000"/>
                <a:ext cx="1260140" cy="108012"/>
              </a:xfrm>
              <a:prstGeom prst="ellipse">
                <a:avLst/>
              </a:prstGeom>
              <a:solidFill>
                <a:srgbClr val="FF99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 rot="10800000">
              <a:off x="2519772" y="3501008"/>
              <a:ext cx="4310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/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>
              <a:off x="3059832" y="3753036"/>
              <a:ext cx="216024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grpSp>
        <p:nvGrpSpPr>
          <p:cNvPr id="139" name="Group 138"/>
          <p:cNvGrpSpPr/>
          <p:nvPr/>
        </p:nvGrpSpPr>
        <p:grpSpPr>
          <a:xfrm>
            <a:off x="467544" y="3573016"/>
            <a:ext cx="2268252" cy="2412268"/>
            <a:chOff x="107504" y="3573016"/>
            <a:chExt cx="2268252" cy="2412268"/>
          </a:xfrm>
        </p:grpSpPr>
        <p:grpSp>
          <p:nvGrpSpPr>
            <p:cNvPr id="121" name="Group 120"/>
            <p:cNvGrpSpPr/>
            <p:nvPr/>
          </p:nvGrpSpPr>
          <p:grpSpPr>
            <a:xfrm>
              <a:off x="251520" y="5013176"/>
              <a:ext cx="2124236" cy="972108"/>
              <a:chOff x="4535996" y="3212976"/>
              <a:chExt cx="2124236" cy="972108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4535996" y="4077072"/>
                <a:ext cx="2124236" cy="108012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 flipV="1">
                <a:off x="4644008" y="3861048"/>
                <a:ext cx="1908212" cy="1080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>
                <a:off x="4752020" y="3645024"/>
                <a:ext cx="1692188" cy="108012"/>
              </a:xfrm>
              <a:prstGeom prst="ellipse">
                <a:avLst/>
              </a:prstGeom>
              <a:solidFill>
                <a:srgbClr val="FFCC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V="1">
                <a:off x="4932040" y="3429000"/>
                <a:ext cx="1332148" cy="108012"/>
              </a:xfrm>
              <a:prstGeom prst="ellipse">
                <a:avLst/>
              </a:prstGeom>
              <a:solidFill>
                <a:srgbClr val="D1FFD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 flipV="1">
                <a:off x="4968044" y="3212976"/>
                <a:ext cx="1260140" cy="108012"/>
              </a:xfrm>
              <a:prstGeom prst="ellipse">
                <a:avLst/>
              </a:prstGeom>
              <a:solidFill>
                <a:srgbClr val="FF9966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 rot="5400000">
              <a:off x="1109218" y="4407506"/>
              <a:ext cx="4310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/>
            </a:p>
          </p:txBody>
        </p:sp>
        <p:cxnSp>
          <p:nvCxnSpPr>
            <p:cNvPr id="133" name="Straight Connector 132"/>
            <p:cNvCxnSpPr/>
            <p:nvPr/>
          </p:nvCxnSpPr>
          <p:spPr bwMode="auto">
            <a:xfrm>
              <a:off x="107504" y="3573016"/>
              <a:ext cx="216024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sp>
        <p:nvSpPr>
          <p:cNvPr id="140" name="TextBox 139"/>
          <p:cNvSpPr txBox="1"/>
          <p:nvPr/>
        </p:nvSpPr>
        <p:spPr>
          <a:xfrm>
            <a:off x="4031940" y="5193196"/>
            <a:ext cx="3494203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6 flips suffice for this example</a:t>
            </a:r>
          </a:p>
          <a:p>
            <a:pPr algn="l"/>
            <a:r>
              <a:rPr lang="en-US" dirty="0" smtClean="0"/>
              <a:t>(not optimal)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126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Pancake Problem Complexity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“Pancake Number”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lvl="1"/>
            <a:r>
              <a:rPr lang="en-US" dirty="0" smtClean="0"/>
              <a:t>Number of flips to order stack of n pancakes</a:t>
            </a:r>
          </a:p>
          <a:p>
            <a:pPr lvl="1"/>
            <a:r>
              <a:rPr lang="en-US" dirty="0" smtClean="0"/>
              <a:t>Best possible algorithm</a:t>
            </a:r>
          </a:p>
          <a:p>
            <a:pPr lvl="1"/>
            <a:r>
              <a:rPr lang="en-US" dirty="0" smtClean="0"/>
              <a:t>Worst possible starting order</a:t>
            </a:r>
          </a:p>
          <a:p>
            <a:r>
              <a:rPr lang="en-US" dirty="0" smtClean="0"/>
              <a:t>Bounding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lvl="1"/>
            <a:r>
              <a:rPr lang="en-US" dirty="0" smtClean="0"/>
              <a:t>Upper bound 2n – 3</a:t>
            </a:r>
          </a:p>
          <a:p>
            <a:pPr lvl="2"/>
            <a:r>
              <a:rPr lang="en-US" dirty="0" smtClean="0"/>
              <a:t>Algorithm iterates with 2 flips / element</a:t>
            </a:r>
          </a:p>
          <a:p>
            <a:pPr lvl="1"/>
            <a:r>
              <a:rPr lang="en-US" dirty="0" smtClean="0"/>
              <a:t>Lower bound: n (for n &gt; </a:t>
            </a:r>
            <a:r>
              <a:rPr lang="en-US" dirty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Argue need for flip, given properties of adjacent pancakes</a:t>
            </a:r>
          </a:p>
          <a:p>
            <a:pPr lvl="2"/>
            <a:r>
              <a:rPr lang="en-US" dirty="0" smtClean="0"/>
              <a:t>Demonstrate bad input case</a:t>
            </a:r>
          </a:p>
          <a:p>
            <a:r>
              <a:rPr lang="en-US" dirty="0" smtClean="0"/>
              <a:t>State of the Art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80060"/>
              </p:ext>
            </p:extLst>
          </p:nvPr>
        </p:nvGraphicFramePr>
        <p:xfrm>
          <a:off x="1583668" y="5697252"/>
          <a:ext cx="6972435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9"/>
                <a:gridCol w="464829"/>
                <a:gridCol w="464829"/>
                <a:gridCol w="464829"/>
                <a:gridCol w="464829"/>
                <a:gridCol w="464829"/>
                <a:gridCol w="464829"/>
                <a:gridCol w="464829"/>
                <a:gridCol w="464829"/>
                <a:gridCol w="464829"/>
                <a:gridCol w="464829"/>
                <a:gridCol w="464829"/>
                <a:gridCol w="464829"/>
                <a:gridCol w="464829"/>
                <a:gridCol w="464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n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??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1854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ass1a-overview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1a-overview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1a-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a-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349 Su'02\class1a-overview.ppt</Template>
  <TotalTime>17598</TotalTime>
  <Words>3304</Words>
  <Application>Microsoft Macintosh PowerPoint</Application>
  <PresentationFormat>On-screen Show (4:3)</PresentationFormat>
  <Paragraphs>760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class1a-overview</vt:lpstr>
      <vt:lpstr>Creating a Foundational Curriculum in Computer Science</vt:lpstr>
      <vt:lpstr>Overview</vt:lpstr>
      <vt:lpstr>A Foundational Curriculum in CS</vt:lpstr>
      <vt:lpstr>Introducing Theoretical CS</vt:lpstr>
      <vt:lpstr>251 Example: The Pancake Problem</vt:lpstr>
      <vt:lpstr>The Pancake Problem</vt:lpstr>
      <vt:lpstr>The Pancake Problem</vt:lpstr>
      <vt:lpstr>Flipping Example</vt:lpstr>
      <vt:lpstr>Pancake Problem Complexity</vt:lpstr>
      <vt:lpstr>Observations about Pancake Problem</vt:lpstr>
      <vt:lpstr>Introduction to Computer Systems</vt:lpstr>
      <vt:lpstr>Background</vt:lpstr>
      <vt:lpstr>Memory System Builder’s Perspective</vt:lpstr>
      <vt:lpstr>Memory System Programmer’s Perspective</vt:lpstr>
      <vt:lpstr>The Memory Mountain</vt:lpstr>
      <vt:lpstr>Background (Cont.)</vt:lpstr>
      <vt:lpstr>Birth of ICS</vt:lpstr>
      <vt:lpstr>15-213: Intro to Computer Systems</vt:lpstr>
      <vt:lpstr>ICS Feedback</vt:lpstr>
      <vt:lpstr>Labs</vt:lpstr>
      <vt:lpstr>Bomb Lab</vt:lpstr>
      <vt:lpstr>Let’s defuse a bomb phase!</vt:lpstr>
      <vt:lpstr>The Beauty of the Bomb</vt:lpstr>
      <vt:lpstr>Fostering “Friendly Competition”</vt:lpstr>
      <vt:lpstr>PowerPoint Presentation</vt:lpstr>
      <vt:lpstr>Shameless Promotion</vt:lpstr>
      <vt:lpstr>International Editions</vt:lpstr>
      <vt:lpstr>Overall Sales</vt:lpstr>
      <vt:lpstr>Worldwide Adoptions</vt:lpstr>
      <vt:lpstr>2010 Curriculum Revision</vt:lpstr>
      <vt:lpstr>Computational Thinking</vt:lpstr>
      <vt:lpstr>2010 Core Revisions</vt:lpstr>
      <vt:lpstr>Parallel Thinking</vt:lpstr>
      <vt:lpstr>Execution Time</vt:lpstr>
      <vt:lpstr>Obfuscating Parallelism</vt:lpstr>
      <vt:lpstr>Exposing Parallelism</vt:lpstr>
      <vt:lpstr>Quicksort Parallelism</vt:lpstr>
      <vt:lpstr>Preparing Students for Algorithms</vt:lpstr>
      <vt:lpstr>CS 122 Principles of Imperative Computation</vt:lpstr>
      <vt:lpstr>CS 122 Theme</vt:lpstr>
      <vt:lpstr>CS 122 Example: Priority Queues</vt:lpstr>
      <vt:lpstr>Data Structure Declaration</vt:lpstr>
      <vt:lpstr>Writing &amp; Checking Assertions</vt:lpstr>
      <vt:lpstr>CS 150 Principles of Functional Programming</vt:lpstr>
      <vt:lpstr>The Power of Functional Languages</vt:lpstr>
      <vt:lpstr>Formal Reasoning</vt:lpstr>
      <vt:lpstr>Functional Program Example</vt:lpstr>
      <vt:lpstr>Foundation Curriculum Summary</vt:lpstr>
      <vt:lpstr>Our Contrarian Perspective</vt:lpstr>
      <vt:lpstr>Motivating Students</vt:lpstr>
      <vt:lpstr>Some Things We’ve Learned</vt:lpstr>
      <vt:lpstr>More Information about Curriculum Changes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agents for a distributed visualization service</dc:title>
  <dc:creator>default</dc:creator>
  <cp:lastModifiedBy>Randy Bryant</cp:lastModifiedBy>
  <cp:revision>372</cp:revision>
  <cp:lastPrinted>2001-02-21T16:09:53Z</cp:lastPrinted>
  <dcterms:created xsi:type="dcterms:W3CDTF">2000-04-26T14:01:03Z</dcterms:created>
  <dcterms:modified xsi:type="dcterms:W3CDTF">2012-11-10T03:57:50Z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droh@cs.cmu.edu</vt:lpwstr>
  </property>
  <property fmtid="{D5CDD505-2E9C-101B-9397-08002B2CF9AE}" pid="8" name="HomePage">
    <vt:lpwstr>www.cs.cmu.edu/~droh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D:\talks\ics</vt:lpwstr>
  </property>
</Properties>
</file>