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3683" r:id="rId2"/>
  </p:sldMasterIdLst>
  <p:notesMasterIdLst>
    <p:notesMasterId r:id="rId64"/>
  </p:notesMasterIdLst>
  <p:sldIdLst>
    <p:sldId id="257" r:id="rId3"/>
    <p:sldId id="449" r:id="rId4"/>
    <p:sldId id="450" r:id="rId5"/>
    <p:sldId id="451" r:id="rId6"/>
    <p:sldId id="452" r:id="rId7"/>
    <p:sldId id="453" r:id="rId8"/>
    <p:sldId id="454" r:id="rId9"/>
    <p:sldId id="455" r:id="rId10"/>
    <p:sldId id="456" r:id="rId11"/>
    <p:sldId id="457" r:id="rId12"/>
    <p:sldId id="458" r:id="rId13"/>
    <p:sldId id="459" r:id="rId14"/>
    <p:sldId id="460" r:id="rId15"/>
    <p:sldId id="461" r:id="rId16"/>
    <p:sldId id="462" r:id="rId17"/>
    <p:sldId id="463" r:id="rId18"/>
    <p:sldId id="464" r:id="rId19"/>
    <p:sldId id="465" r:id="rId20"/>
    <p:sldId id="467" r:id="rId21"/>
    <p:sldId id="468" r:id="rId22"/>
    <p:sldId id="469" r:id="rId23"/>
    <p:sldId id="470" r:id="rId24"/>
    <p:sldId id="471" r:id="rId25"/>
    <p:sldId id="472" r:id="rId26"/>
    <p:sldId id="473" r:id="rId27"/>
    <p:sldId id="486" r:id="rId28"/>
    <p:sldId id="474" r:id="rId29"/>
    <p:sldId id="475" r:id="rId30"/>
    <p:sldId id="476" r:id="rId31"/>
    <p:sldId id="477" r:id="rId32"/>
    <p:sldId id="478" r:id="rId33"/>
    <p:sldId id="479" r:id="rId34"/>
    <p:sldId id="487" r:id="rId35"/>
    <p:sldId id="488" r:id="rId36"/>
    <p:sldId id="307" r:id="rId37"/>
    <p:sldId id="297" r:id="rId38"/>
    <p:sldId id="298" r:id="rId39"/>
    <p:sldId id="299" r:id="rId40"/>
    <p:sldId id="300" r:id="rId41"/>
    <p:sldId id="301" r:id="rId42"/>
    <p:sldId id="302" r:id="rId43"/>
    <p:sldId id="303" r:id="rId44"/>
    <p:sldId id="305" r:id="rId45"/>
    <p:sldId id="313" r:id="rId46"/>
    <p:sldId id="314" r:id="rId47"/>
    <p:sldId id="315" r:id="rId48"/>
    <p:sldId id="394" r:id="rId49"/>
    <p:sldId id="403" r:id="rId50"/>
    <p:sldId id="327" r:id="rId51"/>
    <p:sldId id="329" r:id="rId52"/>
    <p:sldId id="338" r:id="rId53"/>
    <p:sldId id="340" r:id="rId54"/>
    <p:sldId id="343" r:id="rId55"/>
    <p:sldId id="393" r:id="rId56"/>
    <p:sldId id="413" r:id="rId57"/>
    <p:sldId id="407" r:id="rId58"/>
    <p:sldId id="408" r:id="rId59"/>
    <p:sldId id="409" r:id="rId60"/>
    <p:sldId id="410" r:id="rId61"/>
    <p:sldId id="489" r:id="rId62"/>
    <p:sldId id="316" r:id="rId6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CC"/>
    <a:srgbClr val="D9968B"/>
    <a:srgbClr val="FFFF00"/>
    <a:srgbClr val="CC66FF"/>
    <a:srgbClr val="669900"/>
    <a:srgbClr val="CC0000"/>
    <a:srgbClr val="DFE0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4604" autoAdjust="0"/>
  </p:normalViewPr>
  <p:slideViewPr>
    <p:cSldViewPr snapToGrid="0">
      <p:cViewPr varScale="1">
        <p:scale>
          <a:sx n="104" d="100"/>
          <a:sy n="104" d="100"/>
        </p:scale>
        <p:origin x="-108" y="-84"/>
      </p:cViewPr>
      <p:guideLst>
        <p:guide orient="horz" pos="2160"/>
        <p:guide pos="2880"/>
      </p:guideLst>
    </p:cSldViewPr>
  </p:slideViewPr>
  <p:outlineViewPr>
    <p:cViewPr>
      <p:scale>
        <a:sx n="33" d="100"/>
        <a:sy n="33" d="100"/>
      </p:scale>
      <p:origin x="168" y="21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A62BF0D9-A7BB-4062-B757-1C78D2F8935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Proprietary and Confidential</a:t>
            </a:r>
          </a:p>
        </p:txBody>
      </p:sp>
      <p:sp>
        <p:nvSpPr>
          <p:cNvPr id="7" name="Rectangle 7"/>
          <p:cNvSpPr>
            <a:spLocks noGrp="1" noChangeArrowheads="1"/>
          </p:cNvSpPr>
          <p:nvPr>
            <p:ph type="sldNum" sz="quarter" idx="5"/>
          </p:nvPr>
        </p:nvSpPr>
        <p:spPr>
          <a:ln/>
        </p:spPr>
        <p:txBody>
          <a:bodyPr/>
          <a:lstStyle/>
          <a:p>
            <a:fld id="{CE5E540A-B6CA-4C19-8A63-E0F4EA2AE170}" type="slidenum">
              <a:rPr lang="ar-SA"/>
              <a:pPr/>
              <a:t>16</a:t>
            </a:fld>
            <a:endParaRPr lang="en-US"/>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Proprietary and Confidential</a:t>
            </a:r>
          </a:p>
        </p:txBody>
      </p:sp>
      <p:sp>
        <p:nvSpPr>
          <p:cNvPr id="7" name="Rectangle 7"/>
          <p:cNvSpPr>
            <a:spLocks noGrp="1" noChangeArrowheads="1"/>
          </p:cNvSpPr>
          <p:nvPr>
            <p:ph type="sldNum" sz="quarter" idx="5"/>
          </p:nvPr>
        </p:nvSpPr>
        <p:spPr>
          <a:ln/>
        </p:spPr>
        <p:txBody>
          <a:bodyPr/>
          <a:lstStyle/>
          <a:p>
            <a:fld id="{CEA2C411-7880-4ACF-BF43-A2CAA04B07A1}" type="slidenum">
              <a:rPr lang="ar-SA"/>
              <a:pPr/>
              <a:t>25</a:t>
            </a:fld>
            <a:endParaRPr lang="en-US"/>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a:t>Proprietary and Confidential</a:t>
            </a:r>
          </a:p>
        </p:txBody>
      </p:sp>
      <p:sp>
        <p:nvSpPr>
          <p:cNvPr id="8" name="Rectangle 7"/>
          <p:cNvSpPr>
            <a:spLocks noGrp="1" noChangeArrowheads="1"/>
          </p:cNvSpPr>
          <p:nvPr>
            <p:ph type="sldNum" sz="quarter" idx="5"/>
          </p:nvPr>
        </p:nvSpPr>
        <p:spPr>
          <a:ln/>
        </p:spPr>
        <p:txBody>
          <a:bodyPr/>
          <a:lstStyle/>
          <a:p>
            <a:fld id="{3432ECAF-D5AE-47BF-84D8-748A6A54DA23}" type="slidenum">
              <a:rPr lang="ar-SA"/>
              <a:pPr/>
              <a:t>29</a:t>
            </a:fld>
            <a:endParaRPr lang="en-US"/>
          </a:p>
        </p:txBody>
      </p:sp>
      <p:sp>
        <p:nvSpPr>
          <p:cNvPr id="844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EF3CCDC-BAE1-4881-A234-B40E479D3535}" type="slidenum">
              <a:rPr lang="en-US" sz="1200" b="0">
                <a:latin typeface="Arial" charset="0"/>
                <a:cs typeface="Arial" charset="0"/>
              </a:rPr>
              <a:pPr algn="r" eaLnBrk="1" hangingPunct="1"/>
              <a:t>29</a:t>
            </a:fld>
            <a:endParaRPr lang="en-US" sz="1200" b="0">
              <a:latin typeface="Arial" charset="0"/>
              <a:cs typeface="Arial" charset="0"/>
            </a:endParaRPr>
          </a:p>
        </p:txBody>
      </p:sp>
      <p:sp>
        <p:nvSpPr>
          <p:cNvPr id="844803" name="Rectangle 2"/>
          <p:cNvSpPr>
            <a:spLocks noGrp="1" noRot="1" noChangeAspect="1" noChangeArrowheads="1" noTextEdit="1"/>
          </p:cNvSpPr>
          <p:nvPr>
            <p:ph type="sldImg"/>
          </p:nvPr>
        </p:nvSpPr>
        <p:spPr>
          <a:ln/>
        </p:spPr>
      </p:sp>
      <p:sp>
        <p:nvSpPr>
          <p:cNvPr id="844804" name="Rectangle 3"/>
          <p:cNvSpPr>
            <a:spLocks noGrp="1" noChangeArrowheads="1"/>
          </p:cNvSpPr>
          <p:nvPr>
            <p:ph type="body" idx="1"/>
          </p:nvPr>
        </p:nvSpPr>
        <p:spPr/>
        <p:txBody>
          <a:bodyPr/>
          <a:lstStyle/>
          <a:p>
            <a:pPr>
              <a:spcBef>
                <a:spcPct val="0"/>
              </a:spcBef>
            </a:pP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a:t>Proprietary and Confidential</a:t>
            </a:r>
          </a:p>
        </p:txBody>
      </p:sp>
      <p:sp>
        <p:nvSpPr>
          <p:cNvPr id="8" name="Rectangle 7"/>
          <p:cNvSpPr>
            <a:spLocks noGrp="1" noChangeArrowheads="1"/>
          </p:cNvSpPr>
          <p:nvPr>
            <p:ph type="sldNum" sz="quarter" idx="5"/>
          </p:nvPr>
        </p:nvSpPr>
        <p:spPr>
          <a:ln/>
        </p:spPr>
        <p:txBody>
          <a:bodyPr/>
          <a:lstStyle/>
          <a:p>
            <a:fld id="{9F9957E6-AE14-41AB-841B-6041CF87CAAF}" type="slidenum">
              <a:rPr lang="ar-SA"/>
              <a:pPr/>
              <a:t>31</a:t>
            </a:fld>
            <a:endParaRPr lang="en-US"/>
          </a:p>
        </p:txBody>
      </p:sp>
      <p:sp>
        <p:nvSpPr>
          <p:cNvPr id="821250" name="Slide Image Placeholder 1"/>
          <p:cNvSpPr>
            <a:spLocks noGrp="1" noRot="1" noChangeAspect="1" noTextEdit="1"/>
          </p:cNvSpPr>
          <p:nvPr>
            <p:ph type="sldImg"/>
          </p:nvPr>
        </p:nvSpPr>
        <p:spPr>
          <a:xfrm>
            <a:off x="1144588" y="685800"/>
            <a:ext cx="4572000" cy="3429000"/>
          </a:xfrm>
          <a:ln/>
        </p:spPr>
      </p:sp>
      <p:sp>
        <p:nvSpPr>
          <p:cNvPr id="821251" name="Notes Placeholder 2"/>
          <p:cNvSpPr>
            <a:spLocks noGrp="1"/>
          </p:cNvSpPr>
          <p:nvPr>
            <p:ph type="body" idx="1"/>
          </p:nvPr>
        </p:nvSpPr>
        <p:spPr>
          <a:xfrm>
            <a:off x="914400" y="4343400"/>
            <a:ext cx="5029200" cy="4114800"/>
          </a:xfrm>
        </p:spPr>
        <p:txBody>
          <a:bodyPr lIns="91432" tIns="45716" rIns="91432" bIns="45716"/>
          <a:lstStyle/>
          <a:p>
            <a:pPr>
              <a:spcBef>
                <a:spcPct val="0"/>
              </a:spcBef>
            </a:pPr>
            <a:endParaRPr lang="en-US"/>
          </a:p>
        </p:txBody>
      </p:sp>
      <p:sp>
        <p:nvSpPr>
          <p:cNvPr id="82125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eaLnBrk="1" hangingPunct="1"/>
            <a:fld id="{A27E3A33-A98C-4C60-976B-A76343073DAF}" type="slidenum">
              <a:rPr lang="en-US" sz="1200" b="0">
                <a:latin typeface="Times New Roman" pitchFamily="18" charset="0"/>
                <a:cs typeface="Arial" charset="0"/>
              </a:rPr>
              <a:pPr algn="r" eaLnBrk="1" hangingPunct="1"/>
              <a:t>31</a:t>
            </a:fld>
            <a:endParaRPr lang="en-US" sz="1200" b="0">
              <a:latin typeface="Times New Roman" pitchFamily="18"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a:t>Proprietary and Confidential</a:t>
            </a:r>
          </a:p>
        </p:txBody>
      </p:sp>
      <p:sp>
        <p:nvSpPr>
          <p:cNvPr id="8" name="Rectangle 7"/>
          <p:cNvSpPr>
            <a:spLocks noGrp="1" noChangeArrowheads="1"/>
          </p:cNvSpPr>
          <p:nvPr>
            <p:ph type="sldNum" sz="quarter" idx="5"/>
          </p:nvPr>
        </p:nvSpPr>
        <p:spPr>
          <a:ln/>
        </p:spPr>
        <p:txBody>
          <a:bodyPr/>
          <a:lstStyle/>
          <a:p>
            <a:fld id="{4683F384-B6B8-468C-B57A-EC6A5F127115}" type="slidenum">
              <a:rPr lang="ar-SA"/>
              <a:pPr/>
              <a:t>32</a:t>
            </a:fld>
            <a:endParaRPr lang="en-US"/>
          </a:p>
        </p:txBody>
      </p:sp>
      <p:sp>
        <p:nvSpPr>
          <p:cNvPr id="823298" name="Slide Image Placeholder 1"/>
          <p:cNvSpPr>
            <a:spLocks noGrp="1" noRot="1" noChangeAspect="1" noTextEdit="1"/>
          </p:cNvSpPr>
          <p:nvPr>
            <p:ph type="sldImg"/>
          </p:nvPr>
        </p:nvSpPr>
        <p:spPr>
          <a:xfrm>
            <a:off x="1144588" y="685800"/>
            <a:ext cx="4572000" cy="3429000"/>
          </a:xfrm>
          <a:ln/>
        </p:spPr>
      </p:sp>
      <p:sp>
        <p:nvSpPr>
          <p:cNvPr id="823299" name="Notes Placeholder 2"/>
          <p:cNvSpPr>
            <a:spLocks noGrp="1"/>
          </p:cNvSpPr>
          <p:nvPr>
            <p:ph type="body" idx="1"/>
          </p:nvPr>
        </p:nvSpPr>
        <p:spPr>
          <a:xfrm>
            <a:off x="914400" y="4343400"/>
            <a:ext cx="5029200" cy="4114800"/>
          </a:xfrm>
        </p:spPr>
        <p:txBody>
          <a:bodyPr lIns="91432" tIns="45716" rIns="91432" bIns="45716"/>
          <a:lstStyle/>
          <a:p>
            <a:pPr>
              <a:spcBef>
                <a:spcPct val="0"/>
              </a:spcBef>
            </a:pPr>
            <a:endParaRPr lang="en-US"/>
          </a:p>
        </p:txBody>
      </p:sp>
      <p:sp>
        <p:nvSpPr>
          <p:cNvPr id="82330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eaLnBrk="1" hangingPunct="1"/>
            <a:fld id="{860FC993-B6D3-4CEB-8BDA-AB4DF9B5AFDF}" type="slidenum">
              <a:rPr lang="en-US" sz="1200" b="0">
                <a:latin typeface="Times New Roman" pitchFamily="18" charset="0"/>
                <a:cs typeface="Arial" charset="0"/>
              </a:rPr>
              <a:pPr algn="r" eaLnBrk="1" hangingPunct="1"/>
              <a:t>32</a:t>
            </a:fld>
            <a:endParaRPr lang="en-US" sz="1200" b="0">
              <a:latin typeface="Times New Roman" pitchFamily="18"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A4B4F-549C-4B64-AB53-5109468D706B}" type="slidenum">
              <a:rPr lang="en-US"/>
              <a:pPr/>
              <a:t>44</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a:t>Given the motivation, we can now talk about DUAL. We said before that DUAL combines the best of both worlds. And here we see how. </a:t>
            </a:r>
          </a:p>
          <a:p>
            <a:r>
              <a:rPr lang="en-US"/>
              <a:t>DUAL runs DWUS until it estimates that it has stabilized. It does so by estimating when the derivative of the expected error </a:t>
            </a:r>
          </a:p>
          <a:p>
            <a:r>
              <a:rPr lang="en-US"/>
              <a:t>becomes zero because it tells us the error is not changing anymore</a:t>
            </a:r>
          </a:p>
          <a:p>
            <a:r>
              <a:rPr lang="en-US"/>
              <a:t>It monitors the change in the expected error at each iteration. and when it becomes close to zero then it switches criteria.</a:t>
            </a:r>
          </a:p>
          <a:p>
            <a:r>
              <a:rPr lang="en-US"/>
              <a:t>After deciding to switch, its sampling strategy becomes a linear combination of density and uncertainty.</a:t>
            </a:r>
          </a:p>
          <a:p>
            <a:r>
              <a:rPr lang="en-US"/>
              <a:t>Pi is the weight of the uncertainty score and 1-pi is the weight of the density score. At the end of the day, all we want is to minimize the expected future error.</a:t>
            </a:r>
          </a:p>
          <a:p>
            <a:r>
              <a:rPr lang="en-US"/>
              <a:t>If we knew that in the future uncertainty sampling will have a zero error, then we’d force pi to be equal to 1 so that we’d sample acc. to uncertainty of each point. Unfortunately, we don’t know the future error.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BE92B-3FE8-46BE-BDAE-104F3C518370}" type="slidenum">
              <a:rPr lang="en-US"/>
              <a:pPr/>
              <a:t>45</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t>The catch here is that the weight of uncertainty sampling should reflect how well it performs. We don’t know truly how it performs on the</a:t>
            </a:r>
          </a:p>
          <a:p>
            <a:r>
              <a:rPr lang="en-US"/>
              <a:t>future data, but we can estimate how it performs on the unlabeled data by calculating the expected error and use it as an indicator of its performance.</a:t>
            </a:r>
          </a:p>
          <a:p>
            <a:r>
              <a:rPr lang="en-US"/>
              <a:t>So, we arrive at this selection criterion where density and uncertainty is linearly combined and the weight of uncertainty is substituted </a:t>
            </a:r>
          </a:p>
          <a:p>
            <a:r>
              <a:rPr lang="en-US"/>
              <a:t>by 1 - its expected error.</a:t>
            </a:r>
          </a:p>
          <a:p>
            <a:r>
              <a:rPr lang="en-US"/>
              <a:t>An important note in this scheme is the following:</a:t>
            </a:r>
          </a:p>
          <a:p>
            <a:r>
              <a:rPr lang="en-US"/>
              <a:t>We shouldn’t request additional labeled data for US to estimate its expected error over time. Therefore, we restrict US s.t. it can only sample from among the already sampled points</a:t>
            </a:r>
          </a:p>
          <a:p>
            <a:r>
              <a:rPr lang="en-US"/>
              <a:t>and we calculate the expected error on the remaining unlabeled data. This way, estimating the performance of US introduces no additional cost of labeling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B5687-7E78-45F9-8117-9BEFAD18BDD2}" type="slidenum">
              <a:rPr lang="en-US"/>
              <a:pPr/>
              <a:t>46</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a:t>Even though we conducted tests on 6 datasets, today I show you only four because of the time constraints. </a:t>
            </a:r>
          </a:p>
          <a:p>
            <a:r>
              <a:rPr lang="en-US"/>
              <a:t>For instance, this figure compares DUAL vs DWUS. We see that DUAL reduces the error to a lower level.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996A5-B880-4B2A-8F55-AFB79745428B}" type="slidenum">
              <a:rPr lang="en-US"/>
              <a:pPr/>
              <a:t>49</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sz="1000"/>
              <a:t>Let us start with discussing First scenario. In this scenario, we assume there exist 2 oracles: one is a perfectly reliable oracle which always answers with the correct label</a:t>
            </a:r>
          </a:p>
          <a:p>
            <a:r>
              <a:rPr lang="en-US" sz="1000"/>
              <a:t>the other is a reluctant oracle that may not respond to all queries. Obviously, the reliable oracle costs more than the reluctant one but both charge uniform fees over instances.</a:t>
            </a:r>
          </a:p>
          <a:p>
            <a:r>
              <a:rPr lang="en-US" sz="1000"/>
              <a:t>We define utility of instance-oracle pair as the expected value of information to the learner if the label of x is queried from oracle k at unit cost. There are two components</a:t>
            </a:r>
          </a:p>
          <a:p>
            <a:r>
              <a:rPr lang="en-US" sz="1000"/>
              <a:t>in this formula to be estimated. One is the value of information for labeling the instance, and the second is the probability of actually obtaining the information from the oracle for that</a:t>
            </a:r>
          </a:p>
          <a:p>
            <a:r>
              <a:rPr lang="en-US" sz="1000"/>
              <a:t>particular instance. Value function can be substituted with your favorite active sampling criterion. We used a density-weighted uncertainty scoring function we developed in one </a:t>
            </a:r>
          </a:p>
          <a:p>
            <a:r>
              <a:rPr lang="en-US" sz="1000"/>
              <a:t>of our earlier work. I will not go into the details of that since it is not essential for this work here. If you’re interested you can read it in the paper. I’d rather spend time on the discussion for the unreliability of the oracle which is defined in terms of reluctance in this scenario. There are two issues with oracle reluctance. One is how we can simulate it since we do not currently have any benchmark collection that provides us with oracle properties. The second is how we can learn it since we don’t know in advance for what types of queries the oracle becomes reluctant to.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2EA86-FFD6-4957-957C-0F5F1FEB5EA3}" type="slidenum">
              <a:rPr lang="en-US"/>
              <a:pPr/>
              <a:t>50</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n-US"/>
              <a:t>Now, let us see how we can estimate the oracle reliability. We assume we are not given this information in advance. Hence, we dont know when the oracle becomes reluctant although we know which oracle is perfect and which one is reluctant. The way we estimate it is as follows:</a:t>
            </a:r>
          </a:p>
          <a:p>
            <a:r>
              <a:rPr lang="en-US"/>
              <a:t>First we cluster the data using k-means. Then, we query the label of each cluster centroid to the reluctant oracle. We assume that the oracle will be unreliable for </a:t>
            </a:r>
          </a:p>
          <a:p>
            <a:r>
              <a:rPr lang="en-US"/>
              <a:t>similar points. So, we propagate the information we obtain by querying the centroid to nearby points. If we receive a label, then we increase... othwerwise we decrease it</a:t>
            </a:r>
          </a:p>
          <a:p>
            <a:r>
              <a:rPr lang="en-US"/>
              <a:t>using this formula here. Everything starts with random guess, .5 probability and then if the indicator function h is 1 (meaning that we receive the label of the centroid) then this probability increases proportional to the proximity to the centroid.</a:t>
            </a:r>
          </a:p>
          <a:p>
            <a:r>
              <a:rPr lang="en-US"/>
              <a:t>The number of clusters depends on the clustering budget allocated for this exploration phase and the cost of the oracle.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67EE6-1944-40AA-B9D8-EC2C31D0E884}" type="slidenum">
              <a:rPr lang="en-US"/>
              <a:pPr/>
              <a:t>51</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Proprietary and Confidential</a:t>
            </a:r>
          </a:p>
        </p:txBody>
      </p:sp>
      <p:sp>
        <p:nvSpPr>
          <p:cNvPr id="7" name="Rectangle 7"/>
          <p:cNvSpPr>
            <a:spLocks noGrp="1" noChangeArrowheads="1"/>
          </p:cNvSpPr>
          <p:nvPr>
            <p:ph type="sldNum" sz="quarter" idx="5"/>
          </p:nvPr>
        </p:nvSpPr>
        <p:spPr>
          <a:ln/>
        </p:spPr>
        <p:txBody>
          <a:bodyPr/>
          <a:lstStyle/>
          <a:p>
            <a:fld id="{4834400A-71BF-4285-8D4D-56D2D6E59122}" type="slidenum">
              <a:rPr lang="ar-SA"/>
              <a:pPr/>
              <a:t>17</a:t>
            </a:fld>
            <a:endParaRPr lang="en-US"/>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41B97-0F56-44CF-91C7-805912FD76FC}" type="slidenum">
              <a:rPr lang="en-US"/>
              <a:pPr/>
              <a:t>52</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963C0-D892-4715-9E7F-864D7CAF42C1}" type="slidenum">
              <a:rPr lang="en-US"/>
              <a:pPr/>
              <a:t>53</a:t>
            </a:fld>
            <a:endParaRPr 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advantages of using this framework is that we can predict the true label at any time </a:t>
            </a:r>
            <a:r>
              <a:rPr lang="en-US" baseline="0" dirty="0" err="1" smtClean="0"/>
              <a:t>t</a:t>
            </a:r>
            <a:r>
              <a:rPr lang="en-US" baseline="0" dirty="0" smtClean="0"/>
              <a:t> by using the estimated expected accuracy of each source selected at time </a:t>
            </a:r>
            <a:r>
              <a:rPr lang="en-US" baseline="0" dirty="0" err="1" smtClean="0"/>
              <a:t>t</a:t>
            </a:r>
            <a:r>
              <a:rPr lang="en-US" baseline="0" dirty="0" smtClean="0"/>
              <a:t> and the noisy labels they omit. And train a logistic regression classifier on the data labeled by each method and tested the classifier on a held-out test set. The y-axis shows the test accuracy and the x-axis shows the number of source queries issued. We compared our method against two baselines that uses majority voting to predict the true label. The purple line uses all sources and take their majority vote and the blue line is our IE method that selects a subset of sources and use only their majority vote. None of these techniques take the time-varying accuracy into account. The horizontal black line is the performance of a classifier trained on the true labels. Clearly, we get close to the gold standard level and significantly outperform the baselines. That means we can produce clean and reliable datasets even when we do not know what the true labels are.</a:t>
            </a:r>
            <a:endParaRPr lang="en-US" dirty="0"/>
          </a:p>
        </p:txBody>
      </p:sp>
      <p:sp>
        <p:nvSpPr>
          <p:cNvPr id="4" name="Slide Number Placeholder 3"/>
          <p:cNvSpPr>
            <a:spLocks noGrp="1"/>
          </p:cNvSpPr>
          <p:nvPr>
            <p:ph type="sldNum" sz="quarter" idx="10"/>
          </p:nvPr>
        </p:nvSpPr>
        <p:spPr/>
        <p:txBody>
          <a:bodyPr/>
          <a:lstStyle/>
          <a:p>
            <a:fld id="{590B2ABC-94B9-B248-BAD7-46692DBA51F0}" type="slidenum">
              <a:rPr lang="en-US" smtClean="0"/>
              <a:pPr/>
              <a:t>55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DCE9AF-531C-4318-AA25-8B62BF1D9528}" type="slidenum">
              <a:rPr lang="en-US"/>
              <a:pPr/>
              <a:t>56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774952-DD86-4529-9D7A-5EB9382880AF}" type="slidenum">
              <a:rPr lang="en-US"/>
              <a:pPr/>
              <a:t>57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97048-E388-4F71-B52B-9167E82627A2}" type="slidenum">
              <a:rPr lang="en-US"/>
              <a:pPr/>
              <a:t>58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77896B-5503-4CFB-98D6-7E73726E5AE0}" type="slidenum">
              <a:rPr lang="en-US"/>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Proprietary and Confidential</a:t>
            </a:r>
          </a:p>
        </p:txBody>
      </p:sp>
      <p:sp>
        <p:nvSpPr>
          <p:cNvPr id="7" name="Rectangle 7"/>
          <p:cNvSpPr>
            <a:spLocks noGrp="1" noChangeArrowheads="1"/>
          </p:cNvSpPr>
          <p:nvPr>
            <p:ph type="sldNum" sz="quarter" idx="5"/>
          </p:nvPr>
        </p:nvSpPr>
        <p:spPr>
          <a:ln/>
        </p:spPr>
        <p:txBody>
          <a:bodyPr/>
          <a:lstStyle/>
          <a:p>
            <a:fld id="{1CC02001-EB20-4D02-984A-CBD9C645264E}" type="slidenum">
              <a:rPr lang="ar-SA"/>
              <a:pPr/>
              <a:t>18</a:t>
            </a:fld>
            <a:endParaRPr lang="en-US"/>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Proprietary and Confidential</a:t>
            </a:r>
          </a:p>
        </p:txBody>
      </p:sp>
      <p:sp>
        <p:nvSpPr>
          <p:cNvPr id="7" name="Rectangle 7"/>
          <p:cNvSpPr>
            <a:spLocks noGrp="1" noChangeArrowheads="1"/>
          </p:cNvSpPr>
          <p:nvPr>
            <p:ph type="sldNum" sz="quarter" idx="5"/>
          </p:nvPr>
        </p:nvSpPr>
        <p:spPr>
          <a:ln/>
        </p:spPr>
        <p:txBody>
          <a:bodyPr/>
          <a:lstStyle/>
          <a:p>
            <a:fld id="{72C287CB-9486-4812-8C3D-610214CC6369}" type="slidenum">
              <a:rPr lang="ar-SA"/>
              <a:pPr/>
              <a:t>19</a:t>
            </a:fld>
            <a:endParaRPr lang="en-US"/>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Proprietary and Confidential</a:t>
            </a:r>
          </a:p>
        </p:txBody>
      </p:sp>
      <p:sp>
        <p:nvSpPr>
          <p:cNvPr id="7" name="Rectangle 7"/>
          <p:cNvSpPr>
            <a:spLocks noGrp="1" noChangeArrowheads="1"/>
          </p:cNvSpPr>
          <p:nvPr>
            <p:ph type="sldNum" sz="quarter" idx="5"/>
          </p:nvPr>
        </p:nvSpPr>
        <p:spPr>
          <a:ln/>
        </p:spPr>
        <p:txBody>
          <a:bodyPr/>
          <a:lstStyle/>
          <a:p>
            <a:fld id="{07D35F69-635B-4EF9-9B78-6C9DAB7258D7}" type="slidenum">
              <a:rPr lang="ar-SA"/>
              <a:pPr/>
              <a:t>20</a:t>
            </a:fld>
            <a:endParaRPr lang="en-US"/>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Proprietary and Confidential</a:t>
            </a:r>
          </a:p>
        </p:txBody>
      </p:sp>
      <p:sp>
        <p:nvSpPr>
          <p:cNvPr id="7" name="Rectangle 7"/>
          <p:cNvSpPr>
            <a:spLocks noGrp="1" noChangeArrowheads="1"/>
          </p:cNvSpPr>
          <p:nvPr>
            <p:ph type="sldNum" sz="quarter" idx="5"/>
          </p:nvPr>
        </p:nvSpPr>
        <p:spPr>
          <a:ln/>
        </p:spPr>
        <p:txBody>
          <a:bodyPr/>
          <a:lstStyle/>
          <a:p>
            <a:fld id="{22359D97-7859-4C1B-BFC8-72CA8340F095}" type="slidenum">
              <a:rPr lang="ar-SA"/>
              <a:pPr/>
              <a:t>21</a:t>
            </a:fld>
            <a:endParaRPr lang="en-US"/>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Proprietary and Confidential</a:t>
            </a:r>
          </a:p>
        </p:txBody>
      </p:sp>
      <p:sp>
        <p:nvSpPr>
          <p:cNvPr id="7" name="Rectangle 7"/>
          <p:cNvSpPr>
            <a:spLocks noGrp="1" noChangeArrowheads="1"/>
          </p:cNvSpPr>
          <p:nvPr>
            <p:ph type="sldNum" sz="quarter" idx="5"/>
          </p:nvPr>
        </p:nvSpPr>
        <p:spPr>
          <a:ln/>
        </p:spPr>
        <p:txBody>
          <a:bodyPr/>
          <a:lstStyle/>
          <a:p>
            <a:fld id="{7841182B-F59E-4A16-8BA9-DE590DFBFB27}" type="slidenum">
              <a:rPr lang="ar-SA"/>
              <a:pPr/>
              <a:t>22</a:t>
            </a:fld>
            <a:endParaRPr lang="en-US"/>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Proprietary and Confidential</a:t>
            </a:r>
          </a:p>
        </p:txBody>
      </p:sp>
      <p:sp>
        <p:nvSpPr>
          <p:cNvPr id="7" name="Rectangle 7"/>
          <p:cNvSpPr>
            <a:spLocks noGrp="1" noChangeArrowheads="1"/>
          </p:cNvSpPr>
          <p:nvPr>
            <p:ph type="sldNum" sz="quarter" idx="5"/>
          </p:nvPr>
        </p:nvSpPr>
        <p:spPr>
          <a:ln/>
        </p:spPr>
        <p:txBody>
          <a:bodyPr/>
          <a:lstStyle/>
          <a:p>
            <a:fld id="{E806BB88-14A1-49D7-A1C9-5F6B5D0FCDF6}" type="slidenum">
              <a:rPr lang="ar-SA"/>
              <a:pPr/>
              <a:t>23</a:t>
            </a:fld>
            <a:endParaRPr lang="en-US"/>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Proprietary and Confidential</a:t>
            </a:r>
          </a:p>
        </p:txBody>
      </p:sp>
      <p:sp>
        <p:nvSpPr>
          <p:cNvPr id="7" name="Rectangle 7"/>
          <p:cNvSpPr>
            <a:spLocks noGrp="1" noChangeArrowheads="1"/>
          </p:cNvSpPr>
          <p:nvPr>
            <p:ph type="sldNum" sz="quarter" idx="5"/>
          </p:nvPr>
        </p:nvSpPr>
        <p:spPr>
          <a:ln/>
        </p:spPr>
        <p:txBody>
          <a:bodyPr/>
          <a:lstStyle/>
          <a:p>
            <a:fld id="{DCC29D84-7845-4460-9AE0-9C232E56161A}" type="slidenum">
              <a:rPr lang="ar-SA"/>
              <a:pPr/>
              <a:t>24</a:t>
            </a:fld>
            <a:endParaRPr lang="en-US"/>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579" name="Rectangle 3"/>
          <p:cNvSpPr>
            <a:spLocks noGrp="1" noChangeArrowheads="1"/>
          </p:cNvSpPr>
          <p:nvPr>
            <p:ph type="subTitle" idx="1"/>
          </p:nvPr>
        </p:nvSpPr>
        <p:spPr>
          <a:xfrm>
            <a:off x="1447800" y="3962400"/>
            <a:ext cx="7010400" cy="1371600"/>
          </a:xfrm>
        </p:spPr>
        <p:txBody>
          <a:bodyPr/>
          <a:lstStyle>
            <a:lvl1pPr marL="0" indent="0">
              <a:buFont typeface="Wingdings" pitchFamily="2" charset="2"/>
              <a:buNone/>
              <a:defRPr sz="2200"/>
            </a:lvl1pPr>
          </a:lstStyle>
          <a:p>
            <a:r>
              <a:rPr lang="en-US"/>
              <a:t>Click to edit Master subtitle style</a:t>
            </a:r>
          </a:p>
        </p:txBody>
      </p:sp>
      <p:sp>
        <p:nvSpPr>
          <p:cNvPr id="24583" name="AutoShape 7"/>
          <p:cNvSpPr>
            <a:spLocks noChangeArrowheads="1"/>
          </p:cNvSpPr>
          <p:nvPr/>
        </p:nvSpPr>
        <p:spPr bwMode="auto">
          <a:xfrm>
            <a:off x="685800" y="350520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24600" name="Line 24"/>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24601" name="Rectangle 25"/>
          <p:cNvSpPr>
            <a:spLocks noGrp="1" noChangeArrowheads="1"/>
          </p:cNvSpPr>
          <p:nvPr>
            <p:ph type="dt" sz="half" idx="2"/>
          </p:nvPr>
        </p:nvSpPr>
        <p:spPr/>
        <p:txBody>
          <a:bodyPr/>
          <a:lstStyle>
            <a:lvl1pPr>
              <a:defRPr/>
            </a:lvl1pPr>
          </a:lstStyle>
          <a:p>
            <a:r>
              <a:rPr lang="en-US" smtClean="0"/>
              <a:t>January 2010</a:t>
            </a:r>
            <a:endParaRPr lang="en-US" dirty="0"/>
          </a:p>
        </p:txBody>
      </p:sp>
      <p:sp>
        <p:nvSpPr>
          <p:cNvPr id="24602" name="Rectangle 26"/>
          <p:cNvSpPr>
            <a:spLocks noGrp="1" noChangeArrowheads="1"/>
          </p:cNvSpPr>
          <p:nvPr>
            <p:ph type="ftr" sz="quarter" idx="3"/>
          </p:nvPr>
        </p:nvSpPr>
        <p:spPr/>
        <p:txBody>
          <a:bodyPr/>
          <a:lstStyle>
            <a:lvl1pPr>
              <a:defRPr/>
            </a:lvl1pPr>
          </a:lstStyle>
          <a:p>
            <a:r>
              <a:rPr lang="en-US" smtClean="0"/>
              <a:t>Jaime Carbonell, CMU</a:t>
            </a:r>
            <a:endParaRPr lang="en-US" dirty="0"/>
          </a:p>
        </p:txBody>
      </p:sp>
      <p:sp>
        <p:nvSpPr>
          <p:cNvPr id="24603" name="Rectangle 27"/>
          <p:cNvSpPr>
            <a:spLocks noGrp="1" noChangeArrowheads="1"/>
          </p:cNvSpPr>
          <p:nvPr>
            <p:ph type="sldNum" sz="quarter" idx="4"/>
          </p:nvPr>
        </p:nvSpPr>
        <p:spPr>
          <a:xfrm>
            <a:off x="6375400" y="6381750"/>
            <a:ext cx="1981200" cy="476250"/>
          </a:xfrm>
        </p:spPr>
        <p:txBody>
          <a:bodyPr/>
          <a:lstStyle>
            <a:lvl1pPr>
              <a:defRPr/>
            </a:lvl1pPr>
          </a:lstStyle>
          <a:p>
            <a:endParaRPr lang="en-US"/>
          </a:p>
        </p:txBody>
      </p:sp>
      <p:sp>
        <p:nvSpPr>
          <p:cNvPr id="24604" name="Rectangle 28"/>
          <p:cNvSpPr>
            <a:spLocks noGrp="1" noChangeArrowheads="1"/>
          </p:cNvSpPr>
          <p:nvPr>
            <p:ph type="ctrTitle" sz="quarter"/>
          </p:nvPr>
        </p:nvSpPr>
        <p:spPr>
          <a:xfrm>
            <a:off x="1333500" y="2430463"/>
            <a:ext cx="7273925" cy="938212"/>
          </a:xfrm>
        </p:spPr>
        <p:txBody>
          <a:bodyPr anchor="ctr"/>
          <a:lstStyle>
            <a:lvl1pPr>
              <a:defRPr sz="3800" b="1"/>
            </a:lvl1pPr>
          </a:lstStyle>
          <a:p>
            <a:r>
              <a:rPr lang="en-US"/>
              <a:t>Click to edit Master title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January 2010</a:t>
            </a:r>
            <a:endParaRPr lang="en-US"/>
          </a:p>
        </p:txBody>
      </p:sp>
      <p:sp>
        <p:nvSpPr>
          <p:cNvPr id="5" name="Footer Placeholder 4"/>
          <p:cNvSpPr>
            <a:spLocks noGrp="1"/>
          </p:cNvSpPr>
          <p:nvPr>
            <p:ph type="ftr" sz="quarter" idx="11"/>
          </p:nvPr>
        </p:nvSpPr>
        <p:spPr/>
        <p:txBody>
          <a:bodyPr/>
          <a:lstStyle>
            <a:lvl1pPr>
              <a:defRPr/>
            </a:lvl1pPr>
          </a:lstStyle>
          <a:p>
            <a:r>
              <a:rPr lang="en-US" smtClean="0"/>
              <a:t>Jaime Carbonell, CMU</a:t>
            </a:r>
            <a:endParaRPr lang="en-US"/>
          </a:p>
        </p:txBody>
      </p:sp>
      <p:sp>
        <p:nvSpPr>
          <p:cNvPr id="6" name="Slide Number Placeholder 5"/>
          <p:cNvSpPr>
            <a:spLocks noGrp="1"/>
          </p:cNvSpPr>
          <p:nvPr>
            <p:ph type="sldNum" sz="quarter" idx="12"/>
          </p:nvPr>
        </p:nvSpPr>
        <p:spPr/>
        <p:txBody>
          <a:bodyPr/>
          <a:lstStyle>
            <a:lvl1pPr>
              <a:defRPr/>
            </a:lvl1pPr>
          </a:lstStyle>
          <a:p>
            <a:fld id="{336345BC-D533-4767-823E-0568E5D360F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725" y="304800"/>
            <a:ext cx="2124075"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6224587"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January 2010</a:t>
            </a:r>
            <a:endParaRPr lang="en-US"/>
          </a:p>
        </p:txBody>
      </p:sp>
      <p:sp>
        <p:nvSpPr>
          <p:cNvPr id="5" name="Footer Placeholder 4"/>
          <p:cNvSpPr>
            <a:spLocks noGrp="1"/>
          </p:cNvSpPr>
          <p:nvPr>
            <p:ph type="ftr" sz="quarter" idx="11"/>
          </p:nvPr>
        </p:nvSpPr>
        <p:spPr/>
        <p:txBody>
          <a:bodyPr/>
          <a:lstStyle>
            <a:lvl1pPr>
              <a:defRPr/>
            </a:lvl1pPr>
          </a:lstStyle>
          <a:p>
            <a:r>
              <a:rPr lang="en-US" smtClean="0"/>
              <a:t>Jaime Carbonell, CMU</a:t>
            </a:r>
            <a:endParaRPr lang="en-US"/>
          </a:p>
        </p:txBody>
      </p:sp>
      <p:sp>
        <p:nvSpPr>
          <p:cNvPr id="6" name="Slide Number Placeholder 5"/>
          <p:cNvSpPr>
            <a:spLocks noGrp="1"/>
          </p:cNvSpPr>
          <p:nvPr>
            <p:ph type="sldNum" sz="quarter" idx="12"/>
          </p:nvPr>
        </p:nvSpPr>
        <p:spPr/>
        <p:txBody>
          <a:bodyPr/>
          <a:lstStyle>
            <a:lvl1pPr>
              <a:defRPr/>
            </a:lvl1pPr>
          </a:lstStyle>
          <a:p>
            <a:fld id="{5C80D6FB-E090-400F-BC2A-7298E07EAD7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4173537"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92675" y="1752600"/>
            <a:ext cx="4175125"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92675" y="3962400"/>
            <a:ext cx="4175125"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1981200" cy="476250"/>
          </a:xfrm>
        </p:spPr>
        <p:txBody>
          <a:bodyPr/>
          <a:lstStyle>
            <a:lvl1pPr>
              <a:defRPr/>
            </a:lvl1pPr>
          </a:lstStyle>
          <a:p>
            <a:r>
              <a:rPr lang="en-US" smtClean="0"/>
              <a:t>January 2010</a:t>
            </a:r>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smtClean="0"/>
              <a:t>Jaime Carbonell, CMU</a:t>
            </a:r>
            <a:endParaRPr lang="en-US" dirty="0"/>
          </a:p>
        </p:txBody>
      </p:sp>
      <p:sp>
        <p:nvSpPr>
          <p:cNvPr id="8" name="Slide Number Placeholder 7"/>
          <p:cNvSpPr>
            <a:spLocks noGrp="1"/>
          </p:cNvSpPr>
          <p:nvPr>
            <p:ph type="sldNum" sz="quarter" idx="12"/>
          </p:nvPr>
        </p:nvSpPr>
        <p:spPr>
          <a:xfrm>
            <a:off x="6553200" y="6245225"/>
            <a:ext cx="1981200" cy="476250"/>
          </a:xfrm>
        </p:spPr>
        <p:txBody>
          <a:bodyPr/>
          <a:lstStyle>
            <a:lvl1pPr>
              <a:defRPr/>
            </a:lvl1pPr>
          </a:lstStyle>
          <a:p>
            <a:fld id="{0FDB32D7-E2ED-4195-8B78-A1FF883A000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66738" y="1752600"/>
            <a:ext cx="4173537"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92675" y="1752600"/>
            <a:ext cx="4175125"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66738" y="3962400"/>
            <a:ext cx="4173537"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2675" y="3962400"/>
            <a:ext cx="4175125"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45225"/>
            <a:ext cx="1981200" cy="476250"/>
          </a:xfrm>
        </p:spPr>
        <p:txBody>
          <a:bodyPr/>
          <a:lstStyle>
            <a:lvl1pPr>
              <a:defRPr/>
            </a:lvl1pPr>
          </a:lstStyle>
          <a:p>
            <a:r>
              <a:rPr lang="en-US" smtClean="0"/>
              <a:t>January 2010</a:t>
            </a: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r>
              <a:rPr lang="en-US" smtClean="0"/>
              <a:t>Jaime Carbonell, CMU</a:t>
            </a:r>
            <a:endParaRPr lang="en-US"/>
          </a:p>
        </p:txBody>
      </p:sp>
      <p:sp>
        <p:nvSpPr>
          <p:cNvPr id="9" name="Slide Number Placeholder 8"/>
          <p:cNvSpPr>
            <a:spLocks noGrp="1"/>
          </p:cNvSpPr>
          <p:nvPr>
            <p:ph type="sldNum" sz="quarter" idx="12"/>
          </p:nvPr>
        </p:nvSpPr>
        <p:spPr>
          <a:xfrm>
            <a:off x="6553200" y="6245225"/>
            <a:ext cx="1981200" cy="476250"/>
          </a:xfrm>
        </p:spPr>
        <p:txBody>
          <a:bodyPr/>
          <a:lstStyle>
            <a:lvl1pPr>
              <a:defRPr/>
            </a:lvl1pPr>
          </a:lstStyle>
          <a:p>
            <a:fld id="{B28104A0-9F2D-453B-BEAE-8E26E44C68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501062"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1981200" cy="476250"/>
          </a:xfrm>
        </p:spPr>
        <p:txBody>
          <a:bodyPr/>
          <a:lstStyle>
            <a:lvl1pPr>
              <a:defRPr/>
            </a:lvl1pPr>
          </a:lstStyle>
          <a:p>
            <a:r>
              <a:rPr lang="en-US" smtClean="0"/>
              <a:t>January 2010</a:t>
            </a: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smtClean="0"/>
              <a:t>Jaime Carbonell, CMU</a:t>
            </a:r>
            <a:endParaRPr lang="en-US"/>
          </a:p>
        </p:txBody>
      </p:sp>
      <p:sp>
        <p:nvSpPr>
          <p:cNvPr id="5" name="Slide Number Placeholder 4"/>
          <p:cNvSpPr>
            <a:spLocks noGrp="1"/>
          </p:cNvSpPr>
          <p:nvPr>
            <p:ph type="sldNum" sz="quarter" idx="12"/>
          </p:nvPr>
        </p:nvSpPr>
        <p:spPr>
          <a:xfrm>
            <a:off x="6553200" y="6245225"/>
            <a:ext cx="1981200" cy="476250"/>
          </a:xfrm>
        </p:spPr>
        <p:txBody>
          <a:bodyPr/>
          <a:lstStyle>
            <a:lvl1pPr>
              <a:defRPr/>
            </a:lvl1pPr>
          </a:lstStyle>
          <a:p>
            <a:fld id="{28A04F0A-6A46-419D-8391-319F3DC8F47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501062"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501062"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r>
              <a:rPr lang="en-US" smtClean="0"/>
              <a:t>January 2010</a:t>
            </a: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Jaime Carbonell, CMU</a:t>
            </a:r>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3B8E4327-B59E-49A1-A45D-67F57BE9C7A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048E2C-C8D1-4572-BB90-C35812DB660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0" y="6400800"/>
            <a:ext cx="2895600" cy="3048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CBD346E-0401-4A67-8D05-44D6ABBFC95D}" type="slidenum">
              <a:rPr lang="ar-SA"/>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0" y="6400800"/>
            <a:ext cx="2895600" cy="3048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1AF52A0-5550-4F34-A061-650D16FD1C56}" type="slidenum">
              <a:rPr lang="ar-SA"/>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Jaime Carbonell, CMU</a:t>
            </a:r>
            <a:endParaRPr lang="en-US"/>
          </a:p>
        </p:txBody>
      </p:sp>
      <p:sp>
        <p:nvSpPr>
          <p:cNvPr id="6" name="Slide Number Placeholder 5"/>
          <p:cNvSpPr>
            <a:spLocks noGrp="1"/>
          </p:cNvSpPr>
          <p:nvPr>
            <p:ph type="sldNum" sz="quarter" idx="12"/>
          </p:nvPr>
        </p:nvSpPr>
        <p:spPr/>
        <p:txBody>
          <a:bodyPr/>
          <a:lstStyle/>
          <a:p>
            <a:fld id="{C9590D16-D42A-4D6B-848E-A3EB87000F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January 2010</a:t>
            </a:r>
            <a:endParaRPr lang="en-US" dirty="0"/>
          </a:p>
        </p:txBody>
      </p:sp>
      <p:sp>
        <p:nvSpPr>
          <p:cNvPr id="5" name="Footer Placeholder 4"/>
          <p:cNvSpPr>
            <a:spLocks noGrp="1"/>
          </p:cNvSpPr>
          <p:nvPr>
            <p:ph type="ftr" sz="quarter" idx="11"/>
          </p:nvPr>
        </p:nvSpPr>
        <p:spPr/>
        <p:txBody>
          <a:bodyPr/>
          <a:lstStyle>
            <a:lvl1pPr>
              <a:defRPr/>
            </a:lvl1pPr>
          </a:lstStyle>
          <a:p>
            <a:r>
              <a:rPr lang="en-US" smtClean="0"/>
              <a:t>Jaime Carbonell, CMU</a:t>
            </a:r>
            <a:endParaRPr lang="en-US" dirty="0"/>
          </a:p>
        </p:txBody>
      </p:sp>
      <p:sp>
        <p:nvSpPr>
          <p:cNvPr id="6" name="Slide Number Placeholder 5"/>
          <p:cNvSpPr>
            <a:spLocks noGrp="1"/>
          </p:cNvSpPr>
          <p:nvPr>
            <p:ph type="sldNum" sz="quarter" idx="12"/>
          </p:nvPr>
        </p:nvSpPr>
        <p:spPr/>
        <p:txBody>
          <a:bodyPr/>
          <a:lstStyle>
            <a:lvl1pPr>
              <a:defRPr/>
            </a:lvl1pPr>
          </a:lstStyle>
          <a:p>
            <a:fld id="{0206E3AD-48CF-4FD3-92E1-3557D2581CD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Jaime Carbonell, CMU</a:t>
            </a:r>
            <a:endParaRPr lang="en-US"/>
          </a:p>
        </p:txBody>
      </p:sp>
      <p:sp>
        <p:nvSpPr>
          <p:cNvPr id="6" name="Slide Number Placeholder 5"/>
          <p:cNvSpPr>
            <a:spLocks noGrp="1"/>
          </p:cNvSpPr>
          <p:nvPr>
            <p:ph type="sldNum" sz="quarter" idx="12"/>
          </p:nvPr>
        </p:nvSpPr>
        <p:spPr/>
        <p:txBody>
          <a:bodyPr/>
          <a:lstStyle/>
          <a:p>
            <a:fld id="{C9590D16-D42A-4D6B-848E-A3EB87000FA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Jaime Carbonell, CMU</a:t>
            </a:r>
            <a:endParaRPr lang="en-US"/>
          </a:p>
        </p:txBody>
      </p:sp>
      <p:sp>
        <p:nvSpPr>
          <p:cNvPr id="6" name="Slide Number Placeholder 5"/>
          <p:cNvSpPr>
            <a:spLocks noGrp="1"/>
          </p:cNvSpPr>
          <p:nvPr>
            <p:ph type="sldNum" sz="quarter" idx="12"/>
          </p:nvPr>
        </p:nvSpPr>
        <p:spPr/>
        <p:txBody>
          <a:bodyPr/>
          <a:lstStyle/>
          <a:p>
            <a:fld id="{C9590D16-D42A-4D6B-848E-A3EB87000FA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January 2010</a:t>
            </a:r>
            <a:endParaRPr lang="en-US"/>
          </a:p>
        </p:txBody>
      </p:sp>
      <p:sp>
        <p:nvSpPr>
          <p:cNvPr id="6" name="Footer Placeholder 5"/>
          <p:cNvSpPr>
            <a:spLocks noGrp="1"/>
          </p:cNvSpPr>
          <p:nvPr>
            <p:ph type="ftr" sz="quarter" idx="11"/>
          </p:nvPr>
        </p:nvSpPr>
        <p:spPr/>
        <p:txBody>
          <a:bodyPr/>
          <a:lstStyle/>
          <a:p>
            <a:r>
              <a:rPr lang="en-US" smtClean="0"/>
              <a:t>Jaime Carbonell, CMU</a:t>
            </a:r>
            <a:endParaRPr lang="en-US"/>
          </a:p>
        </p:txBody>
      </p:sp>
      <p:sp>
        <p:nvSpPr>
          <p:cNvPr id="7" name="Slide Number Placeholder 6"/>
          <p:cNvSpPr>
            <a:spLocks noGrp="1"/>
          </p:cNvSpPr>
          <p:nvPr>
            <p:ph type="sldNum" sz="quarter" idx="12"/>
          </p:nvPr>
        </p:nvSpPr>
        <p:spPr/>
        <p:txBody>
          <a:bodyPr/>
          <a:lstStyle/>
          <a:p>
            <a:fld id="{C9590D16-D42A-4D6B-848E-A3EB87000FA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January 2010</a:t>
            </a:r>
            <a:endParaRPr lang="en-US"/>
          </a:p>
        </p:txBody>
      </p:sp>
      <p:sp>
        <p:nvSpPr>
          <p:cNvPr id="8" name="Footer Placeholder 7"/>
          <p:cNvSpPr>
            <a:spLocks noGrp="1"/>
          </p:cNvSpPr>
          <p:nvPr>
            <p:ph type="ftr" sz="quarter" idx="11"/>
          </p:nvPr>
        </p:nvSpPr>
        <p:spPr/>
        <p:txBody>
          <a:bodyPr/>
          <a:lstStyle/>
          <a:p>
            <a:r>
              <a:rPr lang="en-US" smtClean="0"/>
              <a:t>Jaime Carbonell, CMU</a:t>
            </a:r>
            <a:endParaRPr lang="en-US"/>
          </a:p>
        </p:txBody>
      </p:sp>
      <p:sp>
        <p:nvSpPr>
          <p:cNvPr id="9" name="Slide Number Placeholder 8"/>
          <p:cNvSpPr>
            <a:spLocks noGrp="1"/>
          </p:cNvSpPr>
          <p:nvPr>
            <p:ph type="sldNum" sz="quarter" idx="12"/>
          </p:nvPr>
        </p:nvSpPr>
        <p:spPr/>
        <p:txBody>
          <a:bodyPr/>
          <a:lstStyle/>
          <a:p>
            <a:fld id="{C9590D16-D42A-4D6B-848E-A3EB87000FA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January 2010</a:t>
            </a:r>
            <a:endParaRPr lang="en-US"/>
          </a:p>
        </p:txBody>
      </p:sp>
      <p:sp>
        <p:nvSpPr>
          <p:cNvPr id="4" name="Footer Placeholder 3"/>
          <p:cNvSpPr>
            <a:spLocks noGrp="1"/>
          </p:cNvSpPr>
          <p:nvPr>
            <p:ph type="ftr" sz="quarter" idx="11"/>
          </p:nvPr>
        </p:nvSpPr>
        <p:spPr/>
        <p:txBody>
          <a:bodyPr/>
          <a:lstStyle/>
          <a:p>
            <a:r>
              <a:rPr lang="en-US" smtClean="0"/>
              <a:t>Jaime Carbonell, CMU</a:t>
            </a:r>
            <a:endParaRPr lang="en-US"/>
          </a:p>
        </p:txBody>
      </p:sp>
      <p:sp>
        <p:nvSpPr>
          <p:cNvPr id="5" name="Slide Number Placeholder 4"/>
          <p:cNvSpPr>
            <a:spLocks noGrp="1"/>
          </p:cNvSpPr>
          <p:nvPr>
            <p:ph type="sldNum" sz="quarter" idx="12"/>
          </p:nvPr>
        </p:nvSpPr>
        <p:spPr/>
        <p:txBody>
          <a:bodyPr/>
          <a:lstStyle/>
          <a:p>
            <a:fld id="{C9590D16-D42A-4D6B-848E-A3EB87000FA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2010</a:t>
            </a:r>
            <a:endParaRPr lang="en-US"/>
          </a:p>
        </p:txBody>
      </p:sp>
      <p:sp>
        <p:nvSpPr>
          <p:cNvPr id="3" name="Footer Placeholder 2"/>
          <p:cNvSpPr>
            <a:spLocks noGrp="1"/>
          </p:cNvSpPr>
          <p:nvPr>
            <p:ph type="ftr" sz="quarter" idx="11"/>
          </p:nvPr>
        </p:nvSpPr>
        <p:spPr/>
        <p:txBody>
          <a:bodyPr/>
          <a:lstStyle/>
          <a:p>
            <a:r>
              <a:rPr lang="en-US" smtClean="0"/>
              <a:t>Jaime Carbonell, CMU</a:t>
            </a:r>
            <a:endParaRPr lang="en-US"/>
          </a:p>
        </p:txBody>
      </p:sp>
      <p:sp>
        <p:nvSpPr>
          <p:cNvPr id="4" name="Slide Number Placeholder 3"/>
          <p:cNvSpPr>
            <a:spLocks noGrp="1"/>
          </p:cNvSpPr>
          <p:nvPr>
            <p:ph type="sldNum" sz="quarter" idx="12"/>
          </p:nvPr>
        </p:nvSpPr>
        <p:spPr/>
        <p:txBody>
          <a:bodyPr/>
          <a:lstStyle/>
          <a:p>
            <a:fld id="{C9590D16-D42A-4D6B-848E-A3EB87000FA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January 2010</a:t>
            </a:r>
            <a:endParaRPr lang="en-US"/>
          </a:p>
        </p:txBody>
      </p:sp>
      <p:sp>
        <p:nvSpPr>
          <p:cNvPr id="6" name="Footer Placeholder 5"/>
          <p:cNvSpPr>
            <a:spLocks noGrp="1"/>
          </p:cNvSpPr>
          <p:nvPr>
            <p:ph type="ftr" sz="quarter" idx="11"/>
          </p:nvPr>
        </p:nvSpPr>
        <p:spPr/>
        <p:txBody>
          <a:bodyPr/>
          <a:lstStyle/>
          <a:p>
            <a:r>
              <a:rPr lang="en-US" smtClean="0"/>
              <a:t>Jaime Carbonell, CMU</a:t>
            </a:r>
            <a:endParaRPr lang="en-US"/>
          </a:p>
        </p:txBody>
      </p:sp>
      <p:sp>
        <p:nvSpPr>
          <p:cNvPr id="7" name="Slide Number Placeholder 6"/>
          <p:cNvSpPr>
            <a:spLocks noGrp="1"/>
          </p:cNvSpPr>
          <p:nvPr>
            <p:ph type="sldNum" sz="quarter" idx="12"/>
          </p:nvPr>
        </p:nvSpPr>
        <p:spPr/>
        <p:txBody>
          <a:bodyPr/>
          <a:lstStyle/>
          <a:p>
            <a:fld id="{C9590D16-D42A-4D6B-848E-A3EB87000FA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January 2010</a:t>
            </a:r>
            <a:endParaRPr lang="en-US"/>
          </a:p>
        </p:txBody>
      </p:sp>
      <p:sp>
        <p:nvSpPr>
          <p:cNvPr id="6" name="Footer Placeholder 5"/>
          <p:cNvSpPr>
            <a:spLocks noGrp="1"/>
          </p:cNvSpPr>
          <p:nvPr>
            <p:ph type="ftr" sz="quarter" idx="11"/>
          </p:nvPr>
        </p:nvSpPr>
        <p:spPr/>
        <p:txBody>
          <a:bodyPr/>
          <a:lstStyle/>
          <a:p>
            <a:r>
              <a:rPr lang="en-US" smtClean="0"/>
              <a:t>Jaime Carbonell, CMU</a:t>
            </a:r>
            <a:endParaRPr lang="en-US"/>
          </a:p>
        </p:txBody>
      </p:sp>
      <p:sp>
        <p:nvSpPr>
          <p:cNvPr id="7" name="Slide Number Placeholder 6"/>
          <p:cNvSpPr>
            <a:spLocks noGrp="1"/>
          </p:cNvSpPr>
          <p:nvPr>
            <p:ph type="sldNum" sz="quarter" idx="12"/>
          </p:nvPr>
        </p:nvSpPr>
        <p:spPr/>
        <p:txBody>
          <a:bodyPr/>
          <a:lstStyle/>
          <a:p>
            <a:fld id="{C9590D16-D42A-4D6B-848E-A3EB87000FA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Jaime Carbonell, CMU</a:t>
            </a:r>
            <a:endParaRPr lang="en-US"/>
          </a:p>
        </p:txBody>
      </p:sp>
      <p:sp>
        <p:nvSpPr>
          <p:cNvPr id="6" name="Slide Number Placeholder 5"/>
          <p:cNvSpPr>
            <a:spLocks noGrp="1"/>
          </p:cNvSpPr>
          <p:nvPr>
            <p:ph type="sldNum" sz="quarter" idx="12"/>
          </p:nvPr>
        </p:nvSpPr>
        <p:spPr/>
        <p:txBody>
          <a:bodyPr/>
          <a:lstStyle/>
          <a:p>
            <a:fld id="{C9590D16-D42A-4D6B-848E-A3EB87000FA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Jaime Carbonell, CMU</a:t>
            </a:r>
            <a:endParaRPr lang="en-US"/>
          </a:p>
        </p:txBody>
      </p:sp>
      <p:sp>
        <p:nvSpPr>
          <p:cNvPr id="6" name="Slide Number Placeholder 5"/>
          <p:cNvSpPr>
            <a:spLocks noGrp="1"/>
          </p:cNvSpPr>
          <p:nvPr>
            <p:ph type="sldNum" sz="quarter" idx="12"/>
          </p:nvPr>
        </p:nvSpPr>
        <p:spPr/>
        <p:txBody>
          <a:bodyPr/>
          <a:lstStyle/>
          <a:p>
            <a:fld id="{C9590D16-D42A-4D6B-848E-A3EB87000F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January 2010</a:t>
            </a:r>
            <a:endParaRPr lang="en-US" dirty="0"/>
          </a:p>
        </p:txBody>
      </p:sp>
      <p:sp>
        <p:nvSpPr>
          <p:cNvPr id="5" name="Footer Placeholder 4"/>
          <p:cNvSpPr>
            <a:spLocks noGrp="1"/>
          </p:cNvSpPr>
          <p:nvPr>
            <p:ph type="ftr" sz="quarter" idx="11"/>
          </p:nvPr>
        </p:nvSpPr>
        <p:spPr/>
        <p:txBody>
          <a:bodyPr/>
          <a:lstStyle>
            <a:lvl1pPr>
              <a:defRPr/>
            </a:lvl1pPr>
          </a:lstStyle>
          <a:p>
            <a:r>
              <a:rPr lang="en-US" smtClean="0"/>
              <a:t>Jaime Carbonell, CMU</a:t>
            </a:r>
            <a:endParaRPr lang="en-US" dirty="0"/>
          </a:p>
        </p:txBody>
      </p:sp>
      <p:sp>
        <p:nvSpPr>
          <p:cNvPr id="6" name="Slide Number Placeholder 5"/>
          <p:cNvSpPr>
            <a:spLocks noGrp="1"/>
          </p:cNvSpPr>
          <p:nvPr>
            <p:ph type="sldNum" sz="quarter" idx="12"/>
          </p:nvPr>
        </p:nvSpPr>
        <p:spPr/>
        <p:txBody>
          <a:bodyPr/>
          <a:lstStyle>
            <a:lvl1pPr>
              <a:defRPr/>
            </a:lvl1pPr>
          </a:lstStyle>
          <a:p>
            <a:fld id="{ADC7808D-5DCE-4167-AAAB-A5913A4A3B2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4173537"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2675" y="1752600"/>
            <a:ext cx="41751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January 2010</a:t>
            </a:r>
            <a:endParaRPr lang="en-US"/>
          </a:p>
        </p:txBody>
      </p:sp>
      <p:sp>
        <p:nvSpPr>
          <p:cNvPr id="6" name="Footer Placeholder 5"/>
          <p:cNvSpPr>
            <a:spLocks noGrp="1"/>
          </p:cNvSpPr>
          <p:nvPr>
            <p:ph type="ftr" sz="quarter" idx="11"/>
          </p:nvPr>
        </p:nvSpPr>
        <p:spPr/>
        <p:txBody>
          <a:bodyPr/>
          <a:lstStyle>
            <a:lvl1pPr>
              <a:defRPr/>
            </a:lvl1pPr>
          </a:lstStyle>
          <a:p>
            <a:r>
              <a:rPr lang="en-US" smtClean="0"/>
              <a:t>Jaime Carbonell, CMU</a:t>
            </a:r>
            <a:endParaRPr lang="en-US"/>
          </a:p>
        </p:txBody>
      </p:sp>
      <p:sp>
        <p:nvSpPr>
          <p:cNvPr id="7" name="Slide Number Placeholder 6"/>
          <p:cNvSpPr>
            <a:spLocks noGrp="1"/>
          </p:cNvSpPr>
          <p:nvPr>
            <p:ph type="sldNum" sz="quarter" idx="12"/>
          </p:nvPr>
        </p:nvSpPr>
        <p:spPr/>
        <p:txBody>
          <a:bodyPr/>
          <a:lstStyle>
            <a:lvl1pPr>
              <a:defRPr/>
            </a:lvl1pPr>
          </a:lstStyle>
          <a:p>
            <a:fld id="{A2E30568-85B9-4F3E-B414-2290D3D5F71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January 2010</a:t>
            </a:r>
            <a:endParaRPr lang="en-US"/>
          </a:p>
        </p:txBody>
      </p:sp>
      <p:sp>
        <p:nvSpPr>
          <p:cNvPr id="8" name="Footer Placeholder 7"/>
          <p:cNvSpPr>
            <a:spLocks noGrp="1"/>
          </p:cNvSpPr>
          <p:nvPr>
            <p:ph type="ftr" sz="quarter" idx="11"/>
          </p:nvPr>
        </p:nvSpPr>
        <p:spPr/>
        <p:txBody>
          <a:bodyPr/>
          <a:lstStyle>
            <a:lvl1pPr>
              <a:defRPr/>
            </a:lvl1pPr>
          </a:lstStyle>
          <a:p>
            <a:r>
              <a:rPr lang="en-US" smtClean="0"/>
              <a:t>Jaime Carbonell, CMU</a:t>
            </a:r>
            <a:endParaRPr lang="en-US"/>
          </a:p>
        </p:txBody>
      </p:sp>
      <p:sp>
        <p:nvSpPr>
          <p:cNvPr id="9" name="Slide Number Placeholder 8"/>
          <p:cNvSpPr>
            <a:spLocks noGrp="1"/>
          </p:cNvSpPr>
          <p:nvPr>
            <p:ph type="sldNum" sz="quarter" idx="12"/>
          </p:nvPr>
        </p:nvSpPr>
        <p:spPr/>
        <p:txBody>
          <a:bodyPr/>
          <a:lstStyle>
            <a:lvl1pPr>
              <a:defRPr/>
            </a:lvl1pPr>
          </a:lstStyle>
          <a:p>
            <a:fld id="{D4635189-27DE-486B-8F14-4FCE0E295A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January 2010</a:t>
            </a:r>
            <a:endParaRPr lang="en-US"/>
          </a:p>
        </p:txBody>
      </p:sp>
      <p:sp>
        <p:nvSpPr>
          <p:cNvPr id="4" name="Footer Placeholder 3"/>
          <p:cNvSpPr>
            <a:spLocks noGrp="1"/>
          </p:cNvSpPr>
          <p:nvPr>
            <p:ph type="ftr" sz="quarter" idx="11"/>
          </p:nvPr>
        </p:nvSpPr>
        <p:spPr/>
        <p:txBody>
          <a:bodyPr/>
          <a:lstStyle>
            <a:lvl1pPr>
              <a:defRPr/>
            </a:lvl1pPr>
          </a:lstStyle>
          <a:p>
            <a:r>
              <a:rPr lang="en-US" smtClean="0"/>
              <a:t>Jaime Carbonell, CMU</a:t>
            </a:r>
            <a:endParaRPr lang="en-US"/>
          </a:p>
        </p:txBody>
      </p:sp>
      <p:sp>
        <p:nvSpPr>
          <p:cNvPr id="5" name="Slide Number Placeholder 4"/>
          <p:cNvSpPr>
            <a:spLocks noGrp="1"/>
          </p:cNvSpPr>
          <p:nvPr>
            <p:ph type="sldNum" sz="quarter" idx="12"/>
          </p:nvPr>
        </p:nvSpPr>
        <p:spPr/>
        <p:txBody>
          <a:bodyPr/>
          <a:lstStyle>
            <a:lvl1pPr>
              <a:defRPr/>
            </a:lvl1pPr>
          </a:lstStyle>
          <a:p>
            <a:fld id="{3080733E-1EEC-4D9C-AD0C-F62D175814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January 2010</a:t>
            </a:r>
            <a:endParaRPr lang="en-US"/>
          </a:p>
        </p:txBody>
      </p:sp>
      <p:sp>
        <p:nvSpPr>
          <p:cNvPr id="3" name="Footer Placeholder 2"/>
          <p:cNvSpPr>
            <a:spLocks noGrp="1"/>
          </p:cNvSpPr>
          <p:nvPr>
            <p:ph type="ftr" sz="quarter" idx="11"/>
          </p:nvPr>
        </p:nvSpPr>
        <p:spPr/>
        <p:txBody>
          <a:bodyPr/>
          <a:lstStyle>
            <a:lvl1pPr>
              <a:defRPr/>
            </a:lvl1pPr>
          </a:lstStyle>
          <a:p>
            <a:r>
              <a:rPr lang="en-US" smtClean="0"/>
              <a:t>Jaime Carbonell, CMU</a:t>
            </a:r>
            <a:endParaRPr lang="en-US"/>
          </a:p>
        </p:txBody>
      </p:sp>
      <p:sp>
        <p:nvSpPr>
          <p:cNvPr id="4" name="Slide Number Placeholder 3"/>
          <p:cNvSpPr>
            <a:spLocks noGrp="1"/>
          </p:cNvSpPr>
          <p:nvPr>
            <p:ph type="sldNum" sz="quarter" idx="12"/>
          </p:nvPr>
        </p:nvSpPr>
        <p:spPr/>
        <p:txBody>
          <a:bodyPr/>
          <a:lstStyle>
            <a:lvl1pPr>
              <a:defRPr/>
            </a:lvl1pPr>
          </a:lstStyle>
          <a:p>
            <a:fld id="{EDF85517-F1AE-447F-9D04-EACF8580A70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2010</a:t>
            </a:r>
            <a:endParaRPr lang="en-US"/>
          </a:p>
        </p:txBody>
      </p:sp>
      <p:sp>
        <p:nvSpPr>
          <p:cNvPr id="6" name="Footer Placeholder 5"/>
          <p:cNvSpPr>
            <a:spLocks noGrp="1"/>
          </p:cNvSpPr>
          <p:nvPr>
            <p:ph type="ftr" sz="quarter" idx="11"/>
          </p:nvPr>
        </p:nvSpPr>
        <p:spPr/>
        <p:txBody>
          <a:bodyPr/>
          <a:lstStyle>
            <a:lvl1pPr>
              <a:defRPr/>
            </a:lvl1pPr>
          </a:lstStyle>
          <a:p>
            <a:r>
              <a:rPr lang="en-US" smtClean="0"/>
              <a:t>Jaime Carbonell, CMU</a:t>
            </a:r>
            <a:endParaRPr lang="en-US"/>
          </a:p>
        </p:txBody>
      </p:sp>
      <p:sp>
        <p:nvSpPr>
          <p:cNvPr id="7" name="Slide Number Placeholder 6"/>
          <p:cNvSpPr>
            <a:spLocks noGrp="1"/>
          </p:cNvSpPr>
          <p:nvPr>
            <p:ph type="sldNum" sz="quarter" idx="12"/>
          </p:nvPr>
        </p:nvSpPr>
        <p:spPr/>
        <p:txBody>
          <a:bodyPr/>
          <a:lstStyle>
            <a:lvl1pPr>
              <a:defRPr/>
            </a:lvl1pPr>
          </a:lstStyle>
          <a:p>
            <a:fld id="{B17CC69A-E662-482A-90CB-C10BDAB8526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2010</a:t>
            </a:r>
            <a:endParaRPr lang="en-US"/>
          </a:p>
        </p:txBody>
      </p:sp>
      <p:sp>
        <p:nvSpPr>
          <p:cNvPr id="6" name="Footer Placeholder 5"/>
          <p:cNvSpPr>
            <a:spLocks noGrp="1"/>
          </p:cNvSpPr>
          <p:nvPr>
            <p:ph type="ftr" sz="quarter" idx="11"/>
          </p:nvPr>
        </p:nvSpPr>
        <p:spPr/>
        <p:txBody>
          <a:bodyPr/>
          <a:lstStyle>
            <a:lvl1pPr>
              <a:defRPr/>
            </a:lvl1pPr>
          </a:lstStyle>
          <a:p>
            <a:r>
              <a:rPr lang="en-US" smtClean="0"/>
              <a:t>Jaime Carbonell, CMU</a:t>
            </a:r>
            <a:endParaRPr lang="en-US"/>
          </a:p>
        </p:txBody>
      </p:sp>
      <p:sp>
        <p:nvSpPr>
          <p:cNvPr id="7" name="Slide Number Placeholder 6"/>
          <p:cNvSpPr>
            <a:spLocks noGrp="1"/>
          </p:cNvSpPr>
          <p:nvPr>
            <p:ph type="sldNum" sz="quarter" idx="12"/>
          </p:nvPr>
        </p:nvSpPr>
        <p:spPr/>
        <p:txBody>
          <a:bodyPr/>
          <a:lstStyle>
            <a:lvl1pPr>
              <a:defRPr/>
            </a:lvl1pPr>
          </a:lstStyle>
          <a:p>
            <a:fld id="{7269E020-A140-40EE-87E7-A38762F45A3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566738" y="1752600"/>
            <a:ext cx="8501062"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55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2355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r>
              <a:rPr lang="en-US" smtClean="0"/>
              <a:t>January 2010</a:t>
            </a:r>
            <a:endParaRPr lang="en-US" dirty="0"/>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r>
              <a:rPr lang="en-US" smtClean="0"/>
              <a:t>Jaime Carbonell, CMU</a:t>
            </a:r>
            <a:endParaRPr lang="en-US" dirty="0"/>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CC1A7E84-C756-4D9A-ACD3-EE6DA9C3C6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96" r:id="rId16"/>
    <p:sldLayoutId id="2147483697" r:id="rId17"/>
    <p:sldLayoutId id="2147483698" r:id="rId18"/>
  </p:sldLayoutIdLst>
  <p:timing>
    <p:tnLst>
      <p:par>
        <p:cTn id="1" dur="indefinite" restart="never" nodeType="tmRoot"/>
      </p:par>
    </p:tnLst>
  </p:timing>
  <p:hf hd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Verdana" pitchFamily="34" charset="0"/>
        </a:defRPr>
      </a:lvl2pPr>
      <a:lvl3pPr algn="l" rtl="0" fontAlgn="base">
        <a:spcBef>
          <a:spcPct val="0"/>
        </a:spcBef>
        <a:spcAft>
          <a:spcPct val="0"/>
        </a:spcAft>
        <a:defRPr sz="3600">
          <a:solidFill>
            <a:schemeClr val="tx2"/>
          </a:solidFill>
          <a:latin typeface="Verdana" pitchFamily="34" charset="0"/>
        </a:defRPr>
      </a:lvl3pPr>
      <a:lvl4pPr algn="l" rtl="0" fontAlgn="base">
        <a:spcBef>
          <a:spcPct val="0"/>
        </a:spcBef>
        <a:spcAft>
          <a:spcPct val="0"/>
        </a:spcAft>
        <a:defRPr sz="3600">
          <a:solidFill>
            <a:schemeClr val="tx2"/>
          </a:solidFill>
          <a:latin typeface="Verdana" pitchFamily="34" charset="0"/>
        </a:defRPr>
      </a:lvl4pPr>
      <a:lvl5pPr algn="l" rtl="0" fontAlgn="base">
        <a:spcBef>
          <a:spcPct val="0"/>
        </a:spcBef>
        <a:spcAft>
          <a:spcPct val="0"/>
        </a:spcAft>
        <a:defRPr sz="3600">
          <a:solidFill>
            <a:schemeClr val="tx2"/>
          </a:solidFill>
          <a:latin typeface="Verdana" pitchFamily="34" charset="0"/>
        </a:defRPr>
      </a:lvl5pPr>
      <a:lvl6pPr marL="457200" algn="l" rtl="0" fontAlgn="base">
        <a:spcBef>
          <a:spcPct val="0"/>
        </a:spcBef>
        <a:spcAft>
          <a:spcPct val="0"/>
        </a:spcAft>
        <a:defRPr sz="3600">
          <a:solidFill>
            <a:schemeClr val="tx2"/>
          </a:solidFill>
          <a:latin typeface="Verdana" pitchFamily="34" charset="0"/>
        </a:defRPr>
      </a:lvl6pPr>
      <a:lvl7pPr marL="914400" algn="l" rtl="0" fontAlgn="base">
        <a:spcBef>
          <a:spcPct val="0"/>
        </a:spcBef>
        <a:spcAft>
          <a:spcPct val="0"/>
        </a:spcAft>
        <a:defRPr sz="3600">
          <a:solidFill>
            <a:schemeClr val="tx2"/>
          </a:solidFill>
          <a:latin typeface="Verdana" pitchFamily="34" charset="0"/>
        </a:defRPr>
      </a:lvl7pPr>
      <a:lvl8pPr marL="1371600" algn="l" rtl="0" fontAlgn="base">
        <a:spcBef>
          <a:spcPct val="0"/>
        </a:spcBef>
        <a:spcAft>
          <a:spcPct val="0"/>
        </a:spcAft>
        <a:defRPr sz="3600">
          <a:solidFill>
            <a:schemeClr val="tx2"/>
          </a:solidFill>
          <a:latin typeface="Verdana" pitchFamily="34" charset="0"/>
        </a:defRPr>
      </a:lvl8pPr>
      <a:lvl9pPr marL="1828800" algn="l" rtl="0" fontAlgn="base">
        <a:spcBef>
          <a:spcPct val="0"/>
        </a:spcBef>
        <a:spcAft>
          <a:spcPct val="0"/>
        </a:spcAft>
        <a:defRPr sz="36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24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4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4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January 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Jaime Carbonell, CMU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90D16-D42A-4D6B-848E-A3EB87000F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thnologue.com/ethno_docs/distribution.asp?by=area"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4.xml"/><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10" Type="http://schemas.openxmlformats.org/officeDocument/2006/relationships/image" Target="../media/image24.png"/><Relationship Id="rId4" Type="http://schemas.openxmlformats.org/officeDocument/2006/relationships/oleObject" Target="../embeddings/oleObject6.bin"/><Relationship Id="rId9" Type="http://schemas.openxmlformats.org/officeDocument/2006/relationships/image" Target="../media/image23.png"/></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5.xml"/><Relationship Id="rId7" Type="http://schemas.openxmlformats.org/officeDocument/2006/relationships/oleObject" Target="../embeddings/oleObject13.bin"/><Relationship Id="rId12"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3.png"/><Relationship Id="rId5" Type="http://schemas.openxmlformats.org/officeDocument/2006/relationships/oleObject" Target="../embeddings/oleObject11.bin"/><Relationship Id="rId10" Type="http://schemas.openxmlformats.org/officeDocument/2006/relationships/oleObject" Target="../embeddings/oleObject15.bin"/><Relationship Id="rId4" Type="http://schemas.openxmlformats.org/officeDocument/2006/relationships/oleObject" Target="../embeddings/oleObject10.bin"/><Relationship Id="rId9"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8.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22.bin"/></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subTitle" idx="1"/>
          </p:nvPr>
        </p:nvSpPr>
        <p:spPr>
          <a:xfrm>
            <a:off x="298580" y="3962400"/>
            <a:ext cx="8509517" cy="1403350"/>
          </a:xfrm>
        </p:spPr>
        <p:txBody>
          <a:bodyPr/>
          <a:lstStyle/>
          <a:p>
            <a:pPr algn="ctr"/>
            <a:r>
              <a:rPr lang="en-US" sz="2000" b="1" dirty="0"/>
              <a:t>Jaime </a:t>
            </a:r>
            <a:r>
              <a:rPr lang="en-US" sz="2000" b="1" dirty="0" err="1" smtClean="0"/>
              <a:t>Carbonell</a:t>
            </a:r>
            <a:r>
              <a:rPr lang="en-US" sz="1800" b="1" dirty="0"/>
              <a:t> </a:t>
            </a:r>
            <a:r>
              <a:rPr lang="en-US" sz="1800" dirty="0" smtClean="0"/>
              <a:t>(www.cs.cmu.edu/~jgc) </a:t>
            </a:r>
          </a:p>
          <a:p>
            <a:pPr algn="ctr"/>
            <a:r>
              <a:rPr lang="en-US" sz="1800" dirty="0" smtClean="0"/>
              <a:t>With </a:t>
            </a:r>
            <a:r>
              <a:rPr lang="en-US" sz="1800" dirty="0" err="1" smtClean="0"/>
              <a:t>Vamshi</a:t>
            </a:r>
            <a:r>
              <a:rPr lang="en-US" sz="1800" dirty="0" smtClean="0"/>
              <a:t> </a:t>
            </a:r>
            <a:r>
              <a:rPr lang="en-US" sz="1800" dirty="0" err="1" smtClean="0"/>
              <a:t>Ambati</a:t>
            </a:r>
            <a:r>
              <a:rPr lang="en-US" sz="1800" dirty="0" smtClean="0"/>
              <a:t> and Pinar </a:t>
            </a:r>
            <a:r>
              <a:rPr lang="en-US" sz="1800" dirty="0" err="1" smtClean="0"/>
              <a:t>Donmez</a:t>
            </a:r>
            <a:endParaRPr lang="en-US" sz="1800" dirty="0" smtClean="0"/>
          </a:p>
          <a:p>
            <a:pPr algn="ctr"/>
            <a:r>
              <a:rPr lang="en-US" sz="2000" dirty="0" smtClean="0"/>
              <a:t>Language Technologies Institute</a:t>
            </a:r>
            <a:endParaRPr lang="en-US" sz="2000" dirty="0"/>
          </a:p>
          <a:p>
            <a:pPr algn="ctr"/>
            <a:r>
              <a:rPr lang="en-US" sz="2000" dirty="0"/>
              <a:t>Carnegie Mellon </a:t>
            </a:r>
            <a:r>
              <a:rPr lang="en-US" sz="2000" dirty="0" smtClean="0"/>
              <a:t>University</a:t>
            </a:r>
          </a:p>
          <a:p>
            <a:pPr algn="ctr"/>
            <a:endParaRPr lang="en-US" sz="2000" b="1" dirty="0"/>
          </a:p>
          <a:p>
            <a:pPr algn="ctr"/>
            <a:r>
              <a:rPr lang="en-US" sz="2000" b="1" dirty="0" smtClean="0"/>
              <a:t>20 May 2010</a:t>
            </a:r>
            <a:endParaRPr lang="en-US" sz="2000" b="1" dirty="0"/>
          </a:p>
        </p:txBody>
      </p:sp>
      <p:sp>
        <p:nvSpPr>
          <p:cNvPr id="108549" name="Rectangle 5"/>
          <p:cNvSpPr>
            <a:spLocks noGrp="1" noChangeArrowheads="1"/>
          </p:cNvSpPr>
          <p:nvPr>
            <p:ph type="ctrTitle"/>
          </p:nvPr>
        </p:nvSpPr>
        <p:spPr>
          <a:xfrm>
            <a:off x="166256" y="1634836"/>
            <a:ext cx="8645236" cy="1421390"/>
          </a:xfrm>
        </p:spPr>
        <p:txBody>
          <a:bodyPr/>
          <a:lstStyle/>
          <a:p>
            <a:r>
              <a:rPr lang="en-US" sz="3200" dirty="0"/>
              <a:t/>
            </a:r>
            <a:br>
              <a:rPr lang="en-US" sz="3200" dirty="0"/>
            </a:br>
            <a:r>
              <a:rPr lang="en-US" sz="2800" dirty="0" smtClean="0"/>
              <a:t>MT and Resource Collection for Low-Density Languages:  </a:t>
            </a:r>
            <a:r>
              <a:rPr lang="en-US" sz="2400" b="0" dirty="0" smtClean="0"/>
              <a:t>From new MT Paradigms to Proactive Learning and Crowd Sourcing</a:t>
            </a:r>
            <a:r>
              <a:rPr lang="en-US" sz="2800" dirty="0" smtClean="0"/>
              <a:t/>
            </a:r>
            <a:br>
              <a:rPr lang="en-US" sz="2800" dirty="0" smtClean="0"/>
            </a:br>
            <a:r>
              <a:rPr lang="en-US" sz="3200" dirty="0"/>
              <a:t/>
            </a:r>
            <a:br>
              <a:rPr lang="en-US" sz="3200" dirty="0"/>
            </a:b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65B776D9-E9CD-4731-ADB8-10CECD844CA2}" type="slidenum">
              <a:rPr lang="ar-SA"/>
              <a:pPr/>
              <a:t>10</a:t>
            </a:fld>
            <a:endParaRPr lang="en-US"/>
          </a:p>
        </p:txBody>
      </p:sp>
      <p:pic>
        <p:nvPicPr>
          <p:cNvPr id="845826" name="Picture 2"/>
          <p:cNvPicPr>
            <a:picLocks noChangeAspect="1" noChangeArrowheads="1"/>
          </p:cNvPicPr>
          <p:nvPr/>
        </p:nvPicPr>
        <p:blipFill>
          <a:blip r:embed="rId2" cstate="print"/>
          <a:srcRect/>
          <a:stretch>
            <a:fillRect/>
          </a:stretch>
        </p:blipFill>
        <p:spPr bwMode="auto">
          <a:xfrm>
            <a:off x="290513" y="1511300"/>
            <a:ext cx="8853487" cy="4829175"/>
          </a:xfrm>
          <a:prstGeom prst="rect">
            <a:avLst/>
          </a:prstGeom>
          <a:noFill/>
          <a:ln w="9525">
            <a:noFill/>
            <a:miter lim="800000"/>
            <a:headEnd/>
            <a:tailEnd/>
          </a:ln>
        </p:spPr>
      </p:pic>
      <p:sp>
        <p:nvSpPr>
          <p:cNvPr id="845827" name="TextBox 4"/>
          <p:cNvSpPr txBox="1">
            <a:spLocks noChangeArrowheads="1"/>
          </p:cNvSpPr>
          <p:nvPr/>
        </p:nvSpPr>
        <p:spPr bwMode="auto">
          <a:xfrm>
            <a:off x="304800" y="533400"/>
            <a:ext cx="5435600" cy="519113"/>
          </a:xfrm>
          <a:prstGeom prst="rect">
            <a:avLst/>
          </a:prstGeom>
          <a:noFill/>
          <a:ln w="9525">
            <a:noFill/>
            <a:miter lim="800000"/>
            <a:headEnd/>
            <a:tailEnd/>
          </a:ln>
        </p:spPr>
        <p:txBody>
          <a:bodyPr>
            <a:spAutoFit/>
          </a:bodyPr>
          <a:lstStyle/>
          <a:p>
            <a:pPr algn="l" eaLnBrk="1" hangingPunct="1"/>
            <a:r>
              <a:rPr lang="en-US" sz="2800" b="0">
                <a:latin typeface="Arial" charset="0"/>
                <a:cs typeface="Arial" charset="0"/>
              </a:rPr>
              <a:t>Morphotactics in </a:t>
            </a:r>
            <a:r>
              <a:rPr lang="en-US" sz="2800" b="0">
                <a:solidFill>
                  <a:schemeClr val="tx2"/>
                </a:solidFill>
                <a:latin typeface="Arial" charset="0"/>
              </a:rPr>
              <a:t>Iñupiaq</a:t>
            </a:r>
          </a:p>
        </p:txBody>
      </p:sp>
      <p:pic>
        <p:nvPicPr>
          <p:cNvPr id="845828" name="Picture 3"/>
          <p:cNvPicPr>
            <a:picLocks noChangeAspect="1" noChangeArrowheads="1"/>
          </p:cNvPicPr>
          <p:nvPr/>
        </p:nvPicPr>
        <p:blipFill>
          <a:blip r:embed="rId3" cstate="print"/>
          <a:srcRect/>
          <a:stretch>
            <a:fillRect/>
          </a:stretch>
        </p:blipFill>
        <p:spPr bwMode="auto">
          <a:xfrm>
            <a:off x="444500" y="1295400"/>
            <a:ext cx="4210050" cy="1181100"/>
          </a:xfrm>
          <a:prstGeom prst="rect">
            <a:avLst/>
          </a:prstGeom>
          <a:noFill/>
          <a:ln w="9525">
            <a:noFill/>
            <a:miter lim="800000"/>
            <a:headEnd/>
            <a:tailEnd/>
          </a:ln>
        </p:spPr>
      </p:pic>
      <p:pic>
        <p:nvPicPr>
          <p:cNvPr id="845829" name="Content Placeholder 3" descr="eskimo-aleut-map.bmp"/>
          <p:cNvPicPr>
            <a:picLocks noChangeAspect="1"/>
          </p:cNvPicPr>
          <p:nvPr/>
        </p:nvPicPr>
        <p:blipFill>
          <a:blip r:embed="rId4" cstate="print"/>
          <a:srcRect/>
          <a:stretch>
            <a:fillRect/>
          </a:stretch>
        </p:blipFill>
        <p:spPr bwMode="auto">
          <a:xfrm>
            <a:off x="6667500" y="762000"/>
            <a:ext cx="2122488" cy="14906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FF403DE8-431F-49B1-A08D-50C6BEBF117E}" type="slidenum">
              <a:rPr lang="ar-SA"/>
              <a:pPr/>
              <a:t>11</a:t>
            </a:fld>
            <a:endParaRPr lang="en-US"/>
          </a:p>
        </p:txBody>
      </p:sp>
      <p:sp>
        <p:nvSpPr>
          <p:cNvPr id="842754" name="Title 1"/>
          <p:cNvSpPr>
            <a:spLocks noGrp="1"/>
          </p:cNvSpPr>
          <p:nvPr>
            <p:ph type="title" idx="4294967295"/>
          </p:nvPr>
        </p:nvSpPr>
        <p:spPr>
          <a:xfrm>
            <a:off x="304800" y="558800"/>
            <a:ext cx="7772400" cy="1143000"/>
          </a:xfrm>
        </p:spPr>
        <p:txBody>
          <a:bodyPr bIns="91440" anchor="b"/>
          <a:lstStyle/>
          <a:p>
            <a:r>
              <a:rPr lang="en-US" dirty="0" smtClean="0"/>
              <a:t>Type-Token </a:t>
            </a:r>
            <a:r>
              <a:rPr lang="en-US" dirty="0"/>
              <a:t>Curve for Mapudungun</a:t>
            </a:r>
          </a:p>
        </p:txBody>
      </p:sp>
      <p:graphicFrame>
        <p:nvGraphicFramePr>
          <p:cNvPr id="842755" name="Object 2"/>
          <p:cNvGraphicFramePr>
            <a:graphicFrameLocks noChangeAspect="1"/>
          </p:cNvGraphicFramePr>
          <p:nvPr/>
        </p:nvGraphicFramePr>
        <p:xfrm>
          <a:off x="533400" y="1701800"/>
          <a:ext cx="5105400" cy="4935538"/>
        </p:xfrm>
        <a:graphic>
          <a:graphicData uri="http://schemas.openxmlformats.org/presentationml/2006/ole">
            <p:oleObj spid="_x0000_s487426" name="Chart" r:id="rId3" imgW="2895600" imgH="2419551" progId="Excel.Sheet.8">
              <p:embed/>
            </p:oleObj>
          </a:graphicData>
        </a:graphic>
      </p:graphicFrame>
      <p:pic>
        <p:nvPicPr>
          <p:cNvPr id="842756" name="Picture 2"/>
          <p:cNvPicPr>
            <a:picLocks noChangeAspect="1" noChangeArrowheads="1"/>
          </p:cNvPicPr>
          <p:nvPr/>
        </p:nvPicPr>
        <p:blipFill>
          <a:blip r:embed="rId4" cstate="print"/>
          <a:srcRect/>
          <a:stretch>
            <a:fillRect/>
          </a:stretch>
        </p:blipFill>
        <p:spPr bwMode="auto">
          <a:xfrm>
            <a:off x="6451600" y="1778000"/>
            <a:ext cx="1079500" cy="1706563"/>
          </a:xfrm>
          <a:prstGeom prst="rect">
            <a:avLst/>
          </a:prstGeom>
          <a:noFill/>
          <a:ln w="9525">
            <a:noFill/>
            <a:miter lim="800000"/>
            <a:headEnd/>
            <a:tailEnd/>
          </a:ln>
        </p:spPr>
      </p:pic>
      <p:sp>
        <p:nvSpPr>
          <p:cNvPr id="842757" name="TextBox 13"/>
          <p:cNvSpPr txBox="1">
            <a:spLocks noChangeArrowheads="1"/>
          </p:cNvSpPr>
          <p:nvPr/>
        </p:nvSpPr>
        <p:spPr bwMode="auto">
          <a:xfrm>
            <a:off x="5791200" y="3606800"/>
            <a:ext cx="2844800" cy="2311400"/>
          </a:xfrm>
          <a:prstGeom prst="rect">
            <a:avLst/>
          </a:prstGeom>
          <a:noFill/>
          <a:ln w="9525">
            <a:noFill/>
            <a:miter lim="800000"/>
            <a:headEnd/>
            <a:tailEnd/>
          </a:ln>
        </p:spPr>
        <p:txBody>
          <a:bodyPr/>
          <a:lstStyle/>
          <a:p>
            <a:pPr algn="l" eaLnBrk="1" hangingPunct="1">
              <a:buFont typeface="Arial" charset="0"/>
              <a:buChar char="•"/>
            </a:pPr>
            <a:r>
              <a:rPr lang="en-US" b="0">
                <a:latin typeface="Calibri" pitchFamily="34" charset="0"/>
                <a:cs typeface="Arial" charset="0"/>
              </a:rPr>
              <a:t> 400,000+ speakers</a:t>
            </a:r>
          </a:p>
          <a:p>
            <a:pPr algn="l" eaLnBrk="1" hangingPunct="1">
              <a:buFont typeface="Arial" charset="0"/>
              <a:buChar char="•"/>
            </a:pPr>
            <a:r>
              <a:rPr lang="en-US" b="0">
                <a:latin typeface="Calibri" pitchFamily="34" charset="0"/>
                <a:cs typeface="Arial" charset="0"/>
              </a:rPr>
              <a:t> Mostly bilingual</a:t>
            </a:r>
          </a:p>
          <a:p>
            <a:pPr algn="l" eaLnBrk="1" hangingPunct="1">
              <a:buFont typeface="Arial" charset="0"/>
              <a:buChar char="•"/>
            </a:pPr>
            <a:r>
              <a:rPr lang="en-US" b="0">
                <a:latin typeface="Calibri" pitchFamily="34" charset="0"/>
                <a:cs typeface="Arial" charset="0"/>
              </a:rPr>
              <a:t> Mostly in Chile</a:t>
            </a:r>
          </a:p>
          <a:p>
            <a:pPr marL="742950" lvl="1" indent="-285750" algn="l" eaLnBrk="1" hangingPunct="1">
              <a:buFont typeface="Arial" charset="0"/>
              <a:buChar char="•"/>
            </a:pPr>
            <a:r>
              <a:rPr lang="en-US" sz="1800" b="0"/>
              <a:t>Pewenche</a:t>
            </a:r>
          </a:p>
          <a:p>
            <a:pPr marL="742950" lvl="1" indent="-285750" algn="l" eaLnBrk="1" hangingPunct="1">
              <a:buFont typeface="Arial" charset="0"/>
              <a:buChar char="•"/>
            </a:pPr>
            <a:r>
              <a:rPr lang="en-US" sz="1800" b="0"/>
              <a:t>Lafkenche</a:t>
            </a:r>
          </a:p>
          <a:p>
            <a:pPr marL="742950" lvl="1" indent="-285750" algn="l" eaLnBrk="1" hangingPunct="1">
              <a:buFont typeface="Arial" charset="0"/>
              <a:buChar char="•"/>
            </a:pPr>
            <a:r>
              <a:rPr lang="en-US" sz="1800" b="0"/>
              <a:t>Nguluche</a:t>
            </a:r>
          </a:p>
          <a:p>
            <a:pPr marL="742950" lvl="1" indent="-285750" algn="l" eaLnBrk="1" hangingPunct="1">
              <a:buFont typeface="Arial" charset="0"/>
              <a:buChar char="•"/>
            </a:pPr>
            <a:r>
              <a:rPr lang="en-US" sz="1800" b="0"/>
              <a:t>Huilliche</a:t>
            </a:r>
            <a:endParaRPr lang="en-US" sz="2800" b="0">
              <a:latin typeface="Calibri" pitchFamily="34"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fld id="{C266DDE7-9B19-4420-A98E-9467A08D9A20}" type="slidenum">
              <a:rPr lang="ar-SA"/>
              <a:pPr/>
              <a:t>12</a:t>
            </a:fld>
            <a:endParaRPr lang="en-US"/>
          </a:p>
        </p:txBody>
      </p:sp>
      <p:sp>
        <p:nvSpPr>
          <p:cNvPr id="847874" name="Date Placeholder 3"/>
          <p:cNvSpPr txBox="1">
            <a:spLocks noGrp="1"/>
          </p:cNvSpPr>
          <p:nvPr/>
        </p:nvSpPr>
        <p:spPr bwMode="auto">
          <a:xfrm>
            <a:off x="685800" y="6248400"/>
            <a:ext cx="1905000" cy="457200"/>
          </a:xfrm>
          <a:prstGeom prst="rect">
            <a:avLst/>
          </a:prstGeom>
          <a:noFill/>
          <a:ln w="9525">
            <a:noFill/>
            <a:miter lim="800000"/>
            <a:headEnd/>
            <a:tailEnd/>
          </a:ln>
        </p:spPr>
        <p:txBody>
          <a:bodyPr/>
          <a:lstStyle/>
          <a:p>
            <a:pPr algn="l" eaLnBrk="1" hangingPunct="1"/>
            <a:fld id="{DC077F5E-BC68-420D-BA54-F39E436B96DC}" type="datetime1">
              <a:rPr lang="en-US" sz="1400" b="0">
                <a:latin typeface="Verdana" pitchFamily="34" charset="0"/>
                <a:cs typeface="Arial" charset="0"/>
              </a:rPr>
              <a:pPr algn="l" eaLnBrk="1" hangingPunct="1"/>
              <a:t>6/30/2010</a:t>
            </a:fld>
            <a:endParaRPr lang="en-US" sz="1400" b="0">
              <a:latin typeface="Verdana" pitchFamily="34" charset="0"/>
              <a:cs typeface="Arial" charset="0"/>
            </a:endParaRPr>
          </a:p>
        </p:txBody>
      </p:sp>
      <p:sp>
        <p:nvSpPr>
          <p:cNvPr id="847875" name="Footer Placeholder 4"/>
          <p:cNvSpPr txBox="1">
            <a:spLocks noGrp="1"/>
          </p:cNvSpPr>
          <p:nvPr/>
        </p:nvSpPr>
        <p:spPr bwMode="auto">
          <a:xfrm>
            <a:off x="3124200" y="6248400"/>
            <a:ext cx="2895600" cy="457200"/>
          </a:xfrm>
          <a:prstGeom prst="rect">
            <a:avLst/>
          </a:prstGeom>
          <a:noFill/>
          <a:ln w="9525">
            <a:noFill/>
            <a:miter lim="800000"/>
            <a:headEnd/>
            <a:tailEnd/>
          </a:ln>
        </p:spPr>
        <p:txBody>
          <a:bodyPr/>
          <a:lstStyle/>
          <a:p>
            <a:pPr eaLnBrk="1" hangingPunct="1"/>
            <a:endParaRPr lang="en-US" sz="1400" b="0">
              <a:latin typeface="Verdana" pitchFamily="34" charset="0"/>
              <a:cs typeface="Arial" charset="0"/>
            </a:endParaRPr>
          </a:p>
        </p:txBody>
      </p:sp>
      <p:sp>
        <p:nvSpPr>
          <p:cNvPr id="847876"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1" hangingPunct="1"/>
            <a:fld id="{F65ADA53-85A0-4185-85F0-827FAF4E6238}" type="slidenum">
              <a:rPr lang="en-US" sz="1400" b="0">
                <a:latin typeface="Verdana" pitchFamily="34" charset="0"/>
                <a:cs typeface="Arial" charset="0"/>
              </a:rPr>
              <a:pPr algn="r" eaLnBrk="1" hangingPunct="1"/>
              <a:t>12</a:t>
            </a:fld>
            <a:endParaRPr lang="en-US" sz="1400" b="0">
              <a:latin typeface="Verdana" pitchFamily="34" charset="0"/>
              <a:cs typeface="Arial" charset="0"/>
            </a:endParaRPr>
          </a:p>
        </p:txBody>
      </p:sp>
      <p:sp>
        <p:nvSpPr>
          <p:cNvPr id="847877" name="Rectangle 2"/>
          <p:cNvSpPr>
            <a:spLocks noGrp="1" noChangeArrowheads="1"/>
          </p:cNvSpPr>
          <p:nvPr>
            <p:ph type="title" idx="4294967295"/>
          </p:nvPr>
        </p:nvSpPr>
        <p:spPr>
          <a:xfrm>
            <a:off x="1092200" y="0"/>
            <a:ext cx="7289800" cy="1143000"/>
          </a:xfrm>
        </p:spPr>
        <p:txBody>
          <a:bodyPr/>
          <a:lstStyle/>
          <a:p>
            <a:r>
              <a:rPr lang="en-US" sz="2800"/>
              <a:t>Paradigms for Machine Translation</a:t>
            </a:r>
          </a:p>
        </p:txBody>
      </p:sp>
      <p:sp>
        <p:nvSpPr>
          <p:cNvPr id="847878" name="Rectangle 3"/>
          <p:cNvSpPr>
            <a:spLocks noGrp="1" noChangeArrowheads="1"/>
          </p:cNvSpPr>
          <p:nvPr>
            <p:ph type="body" idx="4294967295"/>
          </p:nvPr>
        </p:nvSpPr>
        <p:spPr>
          <a:xfrm>
            <a:off x="520700" y="977900"/>
            <a:ext cx="7772400" cy="4343400"/>
          </a:xfrm>
        </p:spPr>
        <p:txBody>
          <a:bodyPr/>
          <a:lstStyle/>
          <a:p>
            <a:pPr>
              <a:buFontTx/>
              <a:buNone/>
            </a:pPr>
            <a:r>
              <a:rPr lang="en-US"/>
              <a:t>                              Interlingua</a:t>
            </a:r>
          </a:p>
        </p:txBody>
      </p:sp>
      <p:sp>
        <p:nvSpPr>
          <p:cNvPr id="847879" name="Text Box 4"/>
          <p:cNvSpPr txBox="1">
            <a:spLocks noChangeArrowheads="1"/>
          </p:cNvSpPr>
          <p:nvPr/>
        </p:nvSpPr>
        <p:spPr bwMode="auto">
          <a:xfrm>
            <a:off x="685800" y="3200400"/>
            <a:ext cx="1524000" cy="822325"/>
          </a:xfrm>
          <a:prstGeom prst="rect">
            <a:avLst/>
          </a:prstGeom>
          <a:noFill/>
          <a:ln w="9525">
            <a:noFill/>
            <a:miter lim="800000"/>
            <a:headEnd/>
            <a:tailEnd/>
          </a:ln>
        </p:spPr>
        <p:txBody>
          <a:bodyPr>
            <a:spAutoFit/>
          </a:bodyPr>
          <a:lstStyle/>
          <a:p>
            <a:pPr algn="l" eaLnBrk="1" hangingPunct="1">
              <a:spcBef>
                <a:spcPct val="50000"/>
              </a:spcBef>
            </a:pPr>
            <a:r>
              <a:rPr lang="en-US" b="0">
                <a:latin typeface="Tahoma" pitchFamily="34" charset="0"/>
                <a:cs typeface="Arial" charset="0"/>
              </a:rPr>
              <a:t>Syntactic Parsing</a:t>
            </a:r>
          </a:p>
        </p:txBody>
      </p:sp>
      <p:sp>
        <p:nvSpPr>
          <p:cNvPr id="847880" name="Text Box 5"/>
          <p:cNvSpPr txBox="1">
            <a:spLocks noChangeArrowheads="1"/>
          </p:cNvSpPr>
          <p:nvPr/>
        </p:nvSpPr>
        <p:spPr bwMode="auto">
          <a:xfrm>
            <a:off x="1828800" y="1828800"/>
            <a:ext cx="1524000" cy="822325"/>
          </a:xfrm>
          <a:prstGeom prst="rect">
            <a:avLst/>
          </a:prstGeom>
          <a:noFill/>
          <a:ln w="9525">
            <a:noFill/>
            <a:miter lim="800000"/>
            <a:headEnd/>
            <a:tailEnd/>
          </a:ln>
        </p:spPr>
        <p:txBody>
          <a:bodyPr>
            <a:spAutoFit/>
          </a:bodyPr>
          <a:lstStyle/>
          <a:p>
            <a:pPr algn="l" eaLnBrk="1" hangingPunct="1">
              <a:spcBef>
                <a:spcPct val="50000"/>
              </a:spcBef>
            </a:pPr>
            <a:r>
              <a:rPr lang="en-US" b="0">
                <a:latin typeface="Tahoma" pitchFamily="34" charset="0"/>
                <a:cs typeface="Arial" charset="0"/>
              </a:rPr>
              <a:t>Semantic  Analysis</a:t>
            </a:r>
          </a:p>
        </p:txBody>
      </p:sp>
      <p:sp>
        <p:nvSpPr>
          <p:cNvPr id="847881" name="Text Box 6"/>
          <p:cNvSpPr txBox="1">
            <a:spLocks noChangeArrowheads="1"/>
          </p:cNvSpPr>
          <p:nvPr/>
        </p:nvSpPr>
        <p:spPr bwMode="auto">
          <a:xfrm>
            <a:off x="5638800" y="1828800"/>
            <a:ext cx="1524000" cy="822325"/>
          </a:xfrm>
          <a:prstGeom prst="rect">
            <a:avLst/>
          </a:prstGeom>
          <a:noFill/>
          <a:ln w="9525">
            <a:noFill/>
            <a:miter lim="800000"/>
            <a:headEnd/>
            <a:tailEnd/>
          </a:ln>
        </p:spPr>
        <p:txBody>
          <a:bodyPr>
            <a:spAutoFit/>
          </a:bodyPr>
          <a:lstStyle/>
          <a:p>
            <a:pPr algn="l" eaLnBrk="1" hangingPunct="1">
              <a:spcBef>
                <a:spcPct val="50000"/>
              </a:spcBef>
            </a:pPr>
            <a:r>
              <a:rPr lang="en-US" b="0">
                <a:latin typeface="Tahoma" pitchFamily="34" charset="0"/>
                <a:cs typeface="Arial" charset="0"/>
              </a:rPr>
              <a:t>Sentence Planning</a:t>
            </a:r>
          </a:p>
        </p:txBody>
      </p:sp>
      <p:sp>
        <p:nvSpPr>
          <p:cNvPr id="847882" name="Rectangle 7"/>
          <p:cNvSpPr>
            <a:spLocks noChangeArrowheads="1"/>
          </p:cNvSpPr>
          <p:nvPr/>
        </p:nvSpPr>
        <p:spPr bwMode="auto">
          <a:xfrm>
            <a:off x="6781800" y="3200400"/>
            <a:ext cx="1752600" cy="822325"/>
          </a:xfrm>
          <a:prstGeom prst="rect">
            <a:avLst/>
          </a:prstGeom>
          <a:noFill/>
          <a:ln w="9525">
            <a:noFill/>
            <a:miter lim="800000"/>
            <a:headEnd/>
            <a:tailEnd/>
          </a:ln>
        </p:spPr>
        <p:txBody>
          <a:bodyPr>
            <a:spAutoFit/>
          </a:bodyPr>
          <a:lstStyle/>
          <a:p>
            <a:pPr algn="l" eaLnBrk="1" hangingPunct="1">
              <a:spcBef>
                <a:spcPct val="50000"/>
              </a:spcBef>
            </a:pPr>
            <a:r>
              <a:rPr lang="en-US" b="0">
                <a:latin typeface="Tahoma" pitchFamily="34" charset="0"/>
                <a:cs typeface="Arial" charset="0"/>
              </a:rPr>
              <a:t>Text Generation</a:t>
            </a:r>
          </a:p>
        </p:txBody>
      </p:sp>
      <p:sp>
        <p:nvSpPr>
          <p:cNvPr id="847883" name="Line 8"/>
          <p:cNvSpPr>
            <a:spLocks noChangeShapeType="1"/>
          </p:cNvSpPr>
          <p:nvPr/>
        </p:nvSpPr>
        <p:spPr bwMode="auto">
          <a:xfrm flipV="1">
            <a:off x="1447800" y="1447800"/>
            <a:ext cx="2743200" cy="3124200"/>
          </a:xfrm>
          <a:prstGeom prst="line">
            <a:avLst/>
          </a:prstGeom>
          <a:noFill/>
          <a:ln w="38100">
            <a:solidFill>
              <a:schemeClr val="tx2"/>
            </a:solidFill>
            <a:miter lim="800000"/>
            <a:headEnd/>
            <a:tailEnd type="triangle" w="med" len="med"/>
          </a:ln>
        </p:spPr>
        <p:txBody>
          <a:bodyPr wrap="none"/>
          <a:lstStyle/>
          <a:p>
            <a:endParaRPr lang="en-US"/>
          </a:p>
        </p:txBody>
      </p:sp>
      <p:sp>
        <p:nvSpPr>
          <p:cNvPr id="847884" name="Rectangle 9"/>
          <p:cNvSpPr>
            <a:spLocks noChangeArrowheads="1"/>
          </p:cNvSpPr>
          <p:nvPr/>
        </p:nvSpPr>
        <p:spPr bwMode="auto">
          <a:xfrm>
            <a:off x="165100" y="4521200"/>
            <a:ext cx="1803400" cy="1066800"/>
          </a:xfrm>
          <a:prstGeom prst="rect">
            <a:avLst/>
          </a:prstGeom>
          <a:solidFill>
            <a:schemeClr val="bg1"/>
          </a:solidFill>
          <a:ln w="9525">
            <a:solidFill>
              <a:schemeClr val="tx1"/>
            </a:solidFill>
            <a:miter lim="800000"/>
            <a:headEnd/>
            <a:tailEnd/>
          </a:ln>
        </p:spPr>
        <p:txBody>
          <a:bodyPr wrap="none" anchor="ctr"/>
          <a:lstStyle/>
          <a:p>
            <a:pPr eaLnBrk="1" hangingPunct="1"/>
            <a:r>
              <a:rPr lang="en-US" b="0">
                <a:latin typeface="Tahoma" pitchFamily="34" charset="0"/>
                <a:cs typeface="Arial" charset="0"/>
              </a:rPr>
              <a:t>Source</a:t>
            </a:r>
          </a:p>
          <a:p>
            <a:pPr eaLnBrk="1" hangingPunct="1"/>
            <a:r>
              <a:rPr lang="en-US" b="0">
                <a:latin typeface="Tahoma" pitchFamily="34" charset="0"/>
                <a:cs typeface="Arial" charset="0"/>
              </a:rPr>
              <a:t> (e.g. Pashto)</a:t>
            </a:r>
          </a:p>
        </p:txBody>
      </p:sp>
      <p:sp>
        <p:nvSpPr>
          <p:cNvPr id="847885" name="Rectangle 10"/>
          <p:cNvSpPr>
            <a:spLocks noChangeArrowheads="1"/>
          </p:cNvSpPr>
          <p:nvPr/>
        </p:nvSpPr>
        <p:spPr bwMode="auto">
          <a:xfrm>
            <a:off x="6858000" y="4495800"/>
            <a:ext cx="1828800" cy="1143000"/>
          </a:xfrm>
          <a:prstGeom prst="rect">
            <a:avLst/>
          </a:prstGeom>
          <a:solidFill>
            <a:schemeClr val="bg1"/>
          </a:solidFill>
          <a:ln w="9525">
            <a:solidFill>
              <a:schemeClr val="tx1"/>
            </a:solidFill>
            <a:miter lim="800000"/>
            <a:headEnd/>
            <a:tailEnd/>
          </a:ln>
        </p:spPr>
        <p:txBody>
          <a:bodyPr wrap="none" anchor="ctr"/>
          <a:lstStyle/>
          <a:p>
            <a:pPr eaLnBrk="1" hangingPunct="1"/>
            <a:r>
              <a:rPr lang="en-US" b="0">
                <a:latin typeface="Tahoma" pitchFamily="34" charset="0"/>
                <a:cs typeface="Arial" charset="0"/>
              </a:rPr>
              <a:t>Target</a:t>
            </a:r>
          </a:p>
          <a:p>
            <a:pPr eaLnBrk="1" hangingPunct="1"/>
            <a:r>
              <a:rPr lang="en-US" b="0">
                <a:latin typeface="Tahoma" pitchFamily="34" charset="0"/>
                <a:cs typeface="Arial" charset="0"/>
              </a:rPr>
              <a:t>(e.g. English)</a:t>
            </a:r>
          </a:p>
        </p:txBody>
      </p:sp>
      <p:sp>
        <p:nvSpPr>
          <p:cNvPr id="847886" name="Line 11"/>
          <p:cNvSpPr>
            <a:spLocks noChangeShapeType="1"/>
          </p:cNvSpPr>
          <p:nvPr/>
        </p:nvSpPr>
        <p:spPr bwMode="auto">
          <a:xfrm>
            <a:off x="4572000" y="1524000"/>
            <a:ext cx="2743200" cy="2971800"/>
          </a:xfrm>
          <a:prstGeom prst="line">
            <a:avLst/>
          </a:prstGeom>
          <a:noFill/>
          <a:ln w="38100">
            <a:solidFill>
              <a:schemeClr val="tx2"/>
            </a:solidFill>
            <a:miter lim="800000"/>
            <a:headEnd/>
            <a:tailEnd type="triangle" w="med" len="med"/>
          </a:ln>
        </p:spPr>
        <p:txBody>
          <a:bodyPr wrap="none"/>
          <a:lstStyle/>
          <a:p>
            <a:endParaRPr lang="en-US"/>
          </a:p>
        </p:txBody>
      </p:sp>
      <p:sp>
        <p:nvSpPr>
          <p:cNvPr id="847887" name="Line 12"/>
          <p:cNvSpPr>
            <a:spLocks noChangeShapeType="1"/>
          </p:cNvSpPr>
          <p:nvPr/>
        </p:nvSpPr>
        <p:spPr bwMode="auto">
          <a:xfrm>
            <a:off x="1981200" y="4800600"/>
            <a:ext cx="4876800" cy="0"/>
          </a:xfrm>
          <a:prstGeom prst="line">
            <a:avLst/>
          </a:prstGeom>
          <a:noFill/>
          <a:ln w="28575">
            <a:solidFill>
              <a:schemeClr val="accent1"/>
            </a:solidFill>
            <a:miter lim="800000"/>
            <a:headEnd/>
            <a:tailEnd type="triangle" w="med" len="med"/>
          </a:ln>
        </p:spPr>
        <p:txBody>
          <a:bodyPr wrap="none"/>
          <a:lstStyle/>
          <a:p>
            <a:endParaRPr lang="en-US"/>
          </a:p>
        </p:txBody>
      </p:sp>
      <p:sp>
        <p:nvSpPr>
          <p:cNvPr id="847888" name="Line 13"/>
          <p:cNvSpPr>
            <a:spLocks noChangeShapeType="1"/>
          </p:cNvSpPr>
          <p:nvPr/>
        </p:nvSpPr>
        <p:spPr bwMode="auto">
          <a:xfrm>
            <a:off x="2743200" y="3124200"/>
            <a:ext cx="3276600" cy="0"/>
          </a:xfrm>
          <a:prstGeom prst="line">
            <a:avLst/>
          </a:prstGeom>
          <a:noFill/>
          <a:ln w="28575">
            <a:solidFill>
              <a:schemeClr val="hlink"/>
            </a:solidFill>
            <a:miter lim="800000"/>
            <a:headEnd/>
            <a:tailEnd type="triangle" w="med" len="med"/>
          </a:ln>
        </p:spPr>
        <p:txBody>
          <a:bodyPr wrap="none"/>
          <a:lstStyle/>
          <a:p>
            <a:endParaRPr lang="en-US"/>
          </a:p>
        </p:txBody>
      </p:sp>
      <p:sp>
        <p:nvSpPr>
          <p:cNvPr id="847889" name="Rectangle 14"/>
          <p:cNvSpPr>
            <a:spLocks noChangeArrowheads="1"/>
          </p:cNvSpPr>
          <p:nvPr/>
        </p:nvSpPr>
        <p:spPr bwMode="auto">
          <a:xfrm>
            <a:off x="3200400" y="3200400"/>
            <a:ext cx="2286000" cy="533400"/>
          </a:xfrm>
          <a:prstGeom prst="rect">
            <a:avLst/>
          </a:prstGeom>
          <a:noFill/>
          <a:ln w="9525">
            <a:solidFill>
              <a:schemeClr val="tx1"/>
            </a:solidFill>
            <a:miter lim="800000"/>
            <a:headEnd/>
            <a:tailEnd/>
          </a:ln>
        </p:spPr>
        <p:txBody>
          <a:bodyPr wrap="none" anchor="ctr"/>
          <a:lstStyle/>
          <a:p>
            <a:pPr algn="l" eaLnBrk="1" hangingPunct="1"/>
            <a:endParaRPr lang="en-US" sz="2800" b="0">
              <a:latin typeface="Verdana" pitchFamily="34" charset="0"/>
              <a:cs typeface="Arial" charset="0"/>
            </a:endParaRPr>
          </a:p>
        </p:txBody>
      </p:sp>
      <p:sp>
        <p:nvSpPr>
          <p:cNvPr id="847890" name="Text Box 15"/>
          <p:cNvSpPr txBox="1">
            <a:spLocks noChangeArrowheads="1"/>
          </p:cNvSpPr>
          <p:nvPr/>
        </p:nvSpPr>
        <p:spPr bwMode="auto">
          <a:xfrm>
            <a:off x="3352800" y="3200400"/>
            <a:ext cx="2133600" cy="457200"/>
          </a:xfrm>
          <a:prstGeom prst="rect">
            <a:avLst/>
          </a:prstGeom>
          <a:noFill/>
          <a:ln w="9525">
            <a:noFill/>
            <a:miter lim="800000"/>
            <a:headEnd/>
            <a:tailEnd/>
          </a:ln>
        </p:spPr>
        <p:txBody>
          <a:bodyPr>
            <a:spAutoFit/>
          </a:bodyPr>
          <a:lstStyle/>
          <a:p>
            <a:pPr algn="l" eaLnBrk="1" hangingPunct="1">
              <a:spcBef>
                <a:spcPct val="50000"/>
              </a:spcBef>
            </a:pPr>
            <a:r>
              <a:rPr lang="en-US" b="0">
                <a:latin typeface="Tahoma" pitchFamily="34" charset="0"/>
                <a:cs typeface="Arial" charset="0"/>
              </a:rPr>
              <a:t>Transfer Rules</a:t>
            </a:r>
          </a:p>
        </p:txBody>
      </p:sp>
      <p:sp>
        <p:nvSpPr>
          <p:cNvPr id="847891" name="Rectangle 16"/>
          <p:cNvSpPr>
            <a:spLocks noChangeArrowheads="1"/>
          </p:cNvSpPr>
          <p:nvPr/>
        </p:nvSpPr>
        <p:spPr bwMode="auto">
          <a:xfrm>
            <a:off x="2895600" y="4953000"/>
            <a:ext cx="3124200" cy="457200"/>
          </a:xfrm>
          <a:prstGeom prst="rect">
            <a:avLst/>
          </a:prstGeom>
          <a:noFill/>
          <a:ln w="9525">
            <a:solidFill>
              <a:schemeClr val="tx1"/>
            </a:solidFill>
            <a:miter lim="800000"/>
            <a:headEnd/>
            <a:tailEnd/>
          </a:ln>
        </p:spPr>
        <p:txBody>
          <a:bodyPr wrap="none" anchor="ctr"/>
          <a:lstStyle/>
          <a:p>
            <a:pPr algn="l" eaLnBrk="1" hangingPunct="1"/>
            <a:endParaRPr lang="en-US" sz="2800" b="0">
              <a:latin typeface="Verdana" pitchFamily="34" charset="0"/>
              <a:cs typeface="Arial" charset="0"/>
            </a:endParaRPr>
          </a:p>
        </p:txBody>
      </p:sp>
      <p:sp>
        <p:nvSpPr>
          <p:cNvPr id="847892" name="Text Box 17"/>
          <p:cNvSpPr txBox="1">
            <a:spLocks noChangeArrowheads="1"/>
          </p:cNvSpPr>
          <p:nvPr/>
        </p:nvSpPr>
        <p:spPr bwMode="auto">
          <a:xfrm>
            <a:off x="2679700" y="4927600"/>
            <a:ext cx="3708400" cy="457200"/>
          </a:xfrm>
          <a:prstGeom prst="rect">
            <a:avLst/>
          </a:prstGeom>
          <a:noFill/>
          <a:ln w="9525">
            <a:noFill/>
            <a:miter lim="800000"/>
            <a:headEnd/>
            <a:tailEnd/>
          </a:ln>
        </p:spPr>
        <p:txBody>
          <a:bodyPr>
            <a:spAutoFit/>
          </a:bodyPr>
          <a:lstStyle/>
          <a:p>
            <a:pPr algn="l" eaLnBrk="1" hangingPunct="1">
              <a:spcBef>
                <a:spcPct val="50000"/>
              </a:spcBef>
            </a:pPr>
            <a:r>
              <a:rPr lang="en-US" b="0">
                <a:latin typeface="Tahoma" pitchFamily="34" charset="0"/>
                <a:cs typeface="Arial" charset="0"/>
              </a:rPr>
              <a:t>Direct: </a:t>
            </a:r>
            <a:r>
              <a:rPr lang="en-US" sz="2000" b="0">
                <a:latin typeface="Tahoma" pitchFamily="34" charset="0"/>
                <a:cs typeface="Arial" charset="0"/>
              </a:rPr>
              <a:t>SMT, EBMT CBMT</a:t>
            </a:r>
            <a:r>
              <a:rPr lang="en-US" b="0">
                <a:latin typeface="Tahoma" pitchFamily="34" charset="0"/>
                <a:cs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fld id="{31657E51-7FEA-49D2-A2CE-088C31ED53E1}" type="slidenum">
              <a:rPr lang="ar-SA"/>
              <a:pPr/>
              <a:t>13</a:t>
            </a:fld>
            <a:endParaRPr lang="en-US"/>
          </a:p>
        </p:txBody>
      </p:sp>
      <p:sp>
        <p:nvSpPr>
          <p:cNvPr id="848934" name="Rectangle 38"/>
          <p:cNvSpPr>
            <a:spLocks noGrp="1" noChangeArrowheads="1"/>
          </p:cNvSpPr>
          <p:nvPr>
            <p:ph type="title"/>
          </p:nvPr>
        </p:nvSpPr>
        <p:spPr>
          <a:xfrm>
            <a:off x="685800" y="609600"/>
            <a:ext cx="7772400" cy="803564"/>
          </a:xfrm>
        </p:spPr>
        <p:txBody>
          <a:bodyPr/>
          <a:lstStyle/>
          <a:p>
            <a:r>
              <a:rPr lang="en-US" dirty="0"/>
              <a:t>Which MT Paradigms are Best?</a:t>
            </a:r>
            <a:br>
              <a:rPr lang="en-US" dirty="0"/>
            </a:br>
            <a:r>
              <a:rPr lang="en-US" dirty="0"/>
              <a:t>    Towards Filling the Table</a:t>
            </a:r>
          </a:p>
        </p:txBody>
      </p:sp>
      <p:graphicFrame>
        <p:nvGraphicFramePr>
          <p:cNvPr id="848955" name="Group 59"/>
          <p:cNvGraphicFramePr>
            <a:graphicFrameLocks noGrp="1"/>
          </p:cNvGraphicFramePr>
          <p:nvPr>
            <p:ph idx="1"/>
          </p:nvPr>
        </p:nvGraphicFramePr>
        <p:xfrm>
          <a:off x="1390072" y="2507672"/>
          <a:ext cx="5113338" cy="2753932"/>
        </p:xfrm>
        <a:graphic>
          <a:graphicData uri="http://schemas.openxmlformats.org/drawingml/2006/table">
            <a:tbl>
              <a:tblPr/>
              <a:tblGrid>
                <a:gridCol w="1277938"/>
                <a:gridCol w="1277937"/>
                <a:gridCol w="1279525"/>
                <a:gridCol w="1277938"/>
              </a:tblGrid>
              <a:tr h="121227">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Times"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Large 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Med 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Small 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Large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rgbClr val="0070C0"/>
                          </a:solidFill>
                          <a:effectLst/>
                          <a:latin typeface="Times" pitchFamily="18" charset="0"/>
                        </a:rPr>
                        <a:t>SMT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Med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Small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8952" name="Rectangle 56"/>
          <p:cNvSpPr>
            <a:spLocks noChangeArrowheads="1"/>
          </p:cNvSpPr>
          <p:nvPr/>
        </p:nvSpPr>
        <p:spPr bwMode="auto">
          <a:xfrm>
            <a:off x="685800" y="5472544"/>
            <a:ext cx="6680200" cy="623455"/>
          </a:xfrm>
          <a:prstGeom prst="rect">
            <a:avLst/>
          </a:prstGeom>
          <a:noFill/>
          <a:ln w="9525">
            <a:noFill/>
            <a:miter lim="800000"/>
            <a:headEnd/>
            <a:tailEnd/>
          </a:ln>
          <a:effectLst/>
        </p:spPr>
        <p:txBody>
          <a:bodyPr/>
          <a:lstStyle/>
          <a:p>
            <a:pPr marL="342900" indent="-342900" algn="l" eaLnBrk="1" hangingPunct="1">
              <a:lnSpc>
                <a:spcPct val="75000"/>
              </a:lnSpc>
              <a:spcBef>
                <a:spcPct val="35000"/>
              </a:spcBef>
              <a:buFontTx/>
              <a:buChar char="•"/>
            </a:pPr>
            <a:r>
              <a:rPr lang="en-US" sz="2400" b="0" dirty="0"/>
              <a:t>DARPA MT:  Large S </a:t>
            </a:r>
            <a:r>
              <a:rPr lang="en-US" sz="2400" b="0" dirty="0">
                <a:sym typeface="Wingdings" pitchFamily="2" charset="2"/>
              </a:rPr>
              <a:t> Large T</a:t>
            </a:r>
          </a:p>
          <a:p>
            <a:pPr marL="742950" lvl="1" indent="-285750" algn="l" eaLnBrk="1" hangingPunct="1">
              <a:lnSpc>
                <a:spcPct val="75000"/>
              </a:lnSpc>
              <a:spcBef>
                <a:spcPct val="45000"/>
              </a:spcBef>
              <a:buFontTx/>
              <a:buChar char="–"/>
            </a:pPr>
            <a:r>
              <a:rPr lang="en-US" b="0" i="1" dirty="0"/>
              <a:t>Arabic </a:t>
            </a:r>
            <a:r>
              <a:rPr lang="en-US" b="0" i="1" dirty="0">
                <a:sym typeface="Wingdings" pitchFamily="2" charset="2"/>
              </a:rPr>
              <a:t> English;  Chinese  English</a:t>
            </a:r>
            <a:endParaRPr lang="en-US" b="0" i="1" dirty="0"/>
          </a:p>
        </p:txBody>
      </p:sp>
      <p:sp>
        <p:nvSpPr>
          <p:cNvPr id="6" name="TextBox 5"/>
          <p:cNvSpPr txBox="1"/>
          <p:nvPr/>
        </p:nvSpPr>
        <p:spPr>
          <a:xfrm rot="16200000">
            <a:off x="581891" y="3366655"/>
            <a:ext cx="982961" cy="369332"/>
          </a:xfrm>
          <a:prstGeom prst="rect">
            <a:avLst/>
          </a:prstGeom>
          <a:noFill/>
        </p:spPr>
        <p:txBody>
          <a:bodyPr wrap="none" rtlCol="0">
            <a:spAutoFit/>
          </a:bodyPr>
          <a:lstStyle/>
          <a:p>
            <a:r>
              <a:rPr lang="en-US" dirty="0" smtClean="0"/>
              <a:t>Source</a:t>
            </a:r>
            <a:endParaRPr lang="en-US" dirty="0"/>
          </a:p>
        </p:txBody>
      </p:sp>
      <p:sp>
        <p:nvSpPr>
          <p:cNvPr id="7" name="TextBox 6"/>
          <p:cNvSpPr txBox="1"/>
          <p:nvPr/>
        </p:nvSpPr>
        <p:spPr>
          <a:xfrm>
            <a:off x="3325091" y="1898073"/>
            <a:ext cx="909416" cy="369332"/>
          </a:xfrm>
          <a:prstGeom prst="rect">
            <a:avLst/>
          </a:prstGeom>
          <a:noFill/>
        </p:spPr>
        <p:txBody>
          <a:bodyPr wrap="none" rtlCol="0">
            <a:spAutoFit/>
          </a:bodyPr>
          <a:lstStyle/>
          <a:p>
            <a:r>
              <a:rPr lang="en-US" dirty="0" smtClean="0"/>
              <a:t>Target</a:t>
            </a:r>
            <a:endParaRPr lang="en-US" dirty="0"/>
          </a:p>
        </p:txBody>
      </p:sp>
      <p:cxnSp>
        <p:nvCxnSpPr>
          <p:cNvPr id="9" name="Straight Arrow Connector 8"/>
          <p:cNvCxnSpPr/>
          <p:nvPr/>
        </p:nvCxnSpPr>
        <p:spPr bwMode="auto">
          <a:xfrm>
            <a:off x="3643745" y="3338945"/>
            <a:ext cx="526473"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5400000">
            <a:off x="3283528" y="3851563"/>
            <a:ext cx="637309"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4"/>
          <p:cNvSpPr>
            <a:spLocks noGrp="1"/>
          </p:cNvSpPr>
          <p:nvPr>
            <p:ph type="sldNum" sz="quarter" idx="12"/>
          </p:nvPr>
        </p:nvSpPr>
        <p:spPr/>
        <p:txBody>
          <a:bodyPr/>
          <a:lstStyle/>
          <a:p>
            <a:fld id="{DC11373C-B90B-4F67-BC9E-7908B5542AC1}" type="slidenum">
              <a:rPr lang="ar-SA"/>
              <a:pPr/>
              <a:t>14</a:t>
            </a:fld>
            <a:endParaRPr lang="en-US"/>
          </a:p>
        </p:txBody>
      </p:sp>
      <p:sp>
        <p:nvSpPr>
          <p:cNvPr id="809988" name="Rectangle 4"/>
          <p:cNvSpPr>
            <a:spLocks noGrp="1" noChangeArrowheads="1"/>
          </p:cNvSpPr>
          <p:nvPr>
            <p:ph type="title"/>
          </p:nvPr>
        </p:nvSpPr>
        <p:spPr>
          <a:xfrm>
            <a:off x="193964" y="318655"/>
            <a:ext cx="8756072" cy="955963"/>
          </a:xfrm>
        </p:spPr>
        <p:txBody>
          <a:bodyPr/>
          <a:lstStyle/>
          <a:p>
            <a:r>
              <a:rPr lang="en-US" dirty="0" smtClean="0"/>
              <a:t> </a:t>
            </a:r>
            <a:r>
              <a:rPr lang="en-US" dirty="0"/>
              <a:t>Evolutionary Tree of </a:t>
            </a:r>
            <a:r>
              <a:rPr lang="en-US" dirty="0" smtClean="0"/>
              <a:t>MT Paradigms</a:t>
            </a:r>
            <a:endParaRPr lang="en-US" dirty="0"/>
          </a:p>
        </p:txBody>
      </p:sp>
      <p:sp>
        <p:nvSpPr>
          <p:cNvPr id="809989" name="Line 5"/>
          <p:cNvSpPr>
            <a:spLocks noChangeShapeType="1"/>
          </p:cNvSpPr>
          <p:nvPr/>
        </p:nvSpPr>
        <p:spPr bwMode="auto">
          <a:xfrm>
            <a:off x="254000" y="6273800"/>
            <a:ext cx="7924800" cy="12700"/>
          </a:xfrm>
          <a:prstGeom prst="line">
            <a:avLst/>
          </a:prstGeom>
          <a:noFill/>
          <a:ln w="28575">
            <a:solidFill>
              <a:schemeClr val="tx1"/>
            </a:solidFill>
            <a:round/>
            <a:headEnd type="oval" w="med" len="med"/>
            <a:tailEnd type="triangle" w="med" len="med"/>
          </a:ln>
          <a:effectLst/>
        </p:spPr>
        <p:txBody>
          <a:bodyPr/>
          <a:lstStyle/>
          <a:p>
            <a:endParaRPr lang="en-US"/>
          </a:p>
        </p:txBody>
      </p:sp>
      <p:sp>
        <p:nvSpPr>
          <p:cNvPr id="809991" name="Line 7"/>
          <p:cNvSpPr>
            <a:spLocks noChangeShapeType="1"/>
          </p:cNvSpPr>
          <p:nvPr/>
        </p:nvSpPr>
        <p:spPr bwMode="auto">
          <a:xfrm flipH="1">
            <a:off x="660400" y="6223000"/>
            <a:ext cx="0" cy="152400"/>
          </a:xfrm>
          <a:prstGeom prst="line">
            <a:avLst/>
          </a:prstGeom>
          <a:noFill/>
          <a:ln w="9525">
            <a:solidFill>
              <a:schemeClr val="tx1"/>
            </a:solidFill>
            <a:round/>
            <a:headEnd/>
            <a:tailEnd/>
          </a:ln>
          <a:effectLst/>
        </p:spPr>
        <p:txBody>
          <a:bodyPr/>
          <a:lstStyle/>
          <a:p>
            <a:endParaRPr lang="en-US"/>
          </a:p>
        </p:txBody>
      </p:sp>
      <p:sp>
        <p:nvSpPr>
          <p:cNvPr id="809992" name="Line 8"/>
          <p:cNvSpPr>
            <a:spLocks noChangeShapeType="1"/>
          </p:cNvSpPr>
          <p:nvPr/>
        </p:nvSpPr>
        <p:spPr bwMode="auto">
          <a:xfrm flipH="1">
            <a:off x="7937500" y="6235700"/>
            <a:ext cx="0" cy="152400"/>
          </a:xfrm>
          <a:prstGeom prst="line">
            <a:avLst/>
          </a:prstGeom>
          <a:noFill/>
          <a:ln w="9525">
            <a:solidFill>
              <a:schemeClr val="tx1"/>
            </a:solidFill>
            <a:round/>
            <a:headEnd/>
            <a:tailEnd/>
          </a:ln>
          <a:effectLst/>
        </p:spPr>
        <p:txBody>
          <a:bodyPr/>
          <a:lstStyle/>
          <a:p>
            <a:endParaRPr lang="en-US"/>
          </a:p>
        </p:txBody>
      </p:sp>
      <p:sp>
        <p:nvSpPr>
          <p:cNvPr id="809993" name="Line 9"/>
          <p:cNvSpPr>
            <a:spLocks noChangeShapeType="1"/>
          </p:cNvSpPr>
          <p:nvPr/>
        </p:nvSpPr>
        <p:spPr bwMode="auto">
          <a:xfrm flipH="1">
            <a:off x="4140200" y="6235700"/>
            <a:ext cx="0" cy="152400"/>
          </a:xfrm>
          <a:prstGeom prst="line">
            <a:avLst/>
          </a:prstGeom>
          <a:noFill/>
          <a:ln w="9525">
            <a:solidFill>
              <a:schemeClr val="tx1"/>
            </a:solidFill>
            <a:round/>
            <a:headEnd/>
            <a:tailEnd/>
          </a:ln>
          <a:effectLst/>
        </p:spPr>
        <p:txBody>
          <a:bodyPr/>
          <a:lstStyle/>
          <a:p>
            <a:endParaRPr lang="en-US"/>
          </a:p>
        </p:txBody>
      </p:sp>
      <p:sp>
        <p:nvSpPr>
          <p:cNvPr id="809994" name="Text Box 10"/>
          <p:cNvSpPr txBox="1">
            <a:spLocks noChangeArrowheads="1"/>
          </p:cNvSpPr>
          <p:nvPr/>
        </p:nvSpPr>
        <p:spPr bwMode="auto">
          <a:xfrm>
            <a:off x="301625" y="6348413"/>
            <a:ext cx="590550" cy="336550"/>
          </a:xfrm>
          <a:prstGeom prst="rect">
            <a:avLst/>
          </a:prstGeom>
          <a:noFill/>
          <a:ln w="9525">
            <a:noFill/>
            <a:miter lim="800000"/>
            <a:headEnd/>
            <a:tailEnd/>
          </a:ln>
          <a:effectLst/>
        </p:spPr>
        <p:txBody>
          <a:bodyPr wrap="none">
            <a:spAutoFit/>
          </a:bodyPr>
          <a:lstStyle/>
          <a:p>
            <a:r>
              <a:rPr lang="en-US" sz="1600"/>
              <a:t>1950</a:t>
            </a:r>
          </a:p>
        </p:txBody>
      </p:sp>
      <p:sp>
        <p:nvSpPr>
          <p:cNvPr id="809995" name="Text Box 11"/>
          <p:cNvSpPr txBox="1">
            <a:spLocks noChangeArrowheads="1"/>
          </p:cNvSpPr>
          <p:nvPr/>
        </p:nvSpPr>
        <p:spPr bwMode="auto">
          <a:xfrm>
            <a:off x="7604125" y="6361113"/>
            <a:ext cx="590550" cy="336550"/>
          </a:xfrm>
          <a:prstGeom prst="rect">
            <a:avLst/>
          </a:prstGeom>
          <a:noFill/>
          <a:ln w="9525">
            <a:noFill/>
            <a:miter lim="800000"/>
            <a:headEnd/>
            <a:tailEnd/>
          </a:ln>
          <a:effectLst/>
        </p:spPr>
        <p:txBody>
          <a:bodyPr wrap="none">
            <a:spAutoFit/>
          </a:bodyPr>
          <a:lstStyle/>
          <a:p>
            <a:r>
              <a:rPr lang="en-US" sz="1600"/>
              <a:t>2010</a:t>
            </a:r>
          </a:p>
        </p:txBody>
      </p:sp>
      <p:sp>
        <p:nvSpPr>
          <p:cNvPr id="809996" name="Text Box 12"/>
          <p:cNvSpPr txBox="1">
            <a:spLocks noChangeArrowheads="1"/>
          </p:cNvSpPr>
          <p:nvPr/>
        </p:nvSpPr>
        <p:spPr bwMode="auto">
          <a:xfrm>
            <a:off x="3844925" y="6361113"/>
            <a:ext cx="590550" cy="336550"/>
          </a:xfrm>
          <a:prstGeom prst="rect">
            <a:avLst/>
          </a:prstGeom>
          <a:noFill/>
          <a:ln w="9525">
            <a:noFill/>
            <a:miter lim="800000"/>
            <a:headEnd/>
            <a:tailEnd/>
          </a:ln>
          <a:effectLst/>
        </p:spPr>
        <p:txBody>
          <a:bodyPr wrap="none">
            <a:spAutoFit/>
          </a:bodyPr>
          <a:lstStyle/>
          <a:p>
            <a:r>
              <a:rPr lang="en-US" sz="1600"/>
              <a:t>1980</a:t>
            </a:r>
          </a:p>
        </p:txBody>
      </p:sp>
      <p:sp>
        <p:nvSpPr>
          <p:cNvPr id="809997" name="Text Box 13"/>
          <p:cNvSpPr txBox="1">
            <a:spLocks noChangeArrowheads="1"/>
          </p:cNvSpPr>
          <p:nvPr/>
        </p:nvSpPr>
        <p:spPr bwMode="auto">
          <a:xfrm>
            <a:off x="622300" y="2400300"/>
            <a:ext cx="1028700" cy="581025"/>
          </a:xfrm>
          <a:prstGeom prst="rect">
            <a:avLst/>
          </a:prstGeom>
          <a:noFill/>
          <a:ln w="9525">
            <a:noFill/>
            <a:miter lim="800000"/>
            <a:headEnd/>
            <a:tailEnd/>
          </a:ln>
          <a:effectLst/>
        </p:spPr>
        <p:txBody>
          <a:bodyPr>
            <a:spAutoFit/>
          </a:bodyPr>
          <a:lstStyle/>
          <a:p>
            <a:pPr>
              <a:spcBef>
                <a:spcPct val="50000"/>
              </a:spcBef>
            </a:pPr>
            <a:r>
              <a:rPr lang="en-US" sz="1600"/>
              <a:t>Transfer MT</a:t>
            </a:r>
          </a:p>
        </p:txBody>
      </p:sp>
      <p:sp>
        <p:nvSpPr>
          <p:cNvPr id="809998" name="Text Box 14"/>
          <p:cNvSpPr txBox="1">
            <a:spLocks noChangeArrowheads="1"/>
          </p:cNvSpPr>
          <p:nvPr/>
        </p:nvSpPr>
        <p:spPr bwMode="auto">
          <a:xfrm>
            <a:off x="393700" y="5308600"/>
            <a:ext cx="1143000" cy="581025"/>
          </a:xfrm>
          <a:prstGeom prst="rect">
            <a:avLst/>
          </a:prstGeom>
          <a:noFill/>
          <a:ln w="9525">
            <a:noFill/>
            <a:miter lim="800000"/>
            <a:headEnd/>
            <a:tailEnd/>
          </a:ln>
          <a:effectLst/>
        </p:spPr>
        <p:txBody>
          <a:bodyPr>
            <a:spAutoFit/>
          </a:bodyPr>
          <a:lstStyle/>
          <a:p>
            <a:pPr>
              <a:spcBef>
                <a:spcPct val="50000"/>
              </a:spcBef>
            </a:pPr>
            <a:r>
              <a:rPr lang="en-US" sz="1600"/>
              <a:t>DecodingMT</a:t>
            </a:r>
          </a:p>
        </p:txBody>
      </p:sp>
      <p:sp>
        <p:nvSpPr>
          <p:cNvPr id="809999" name="Text Box 15"/>
          <p:cNvSpPr txBox="1">
            <a:spLocks noChangeArrowheads="1"/>
          </p:cNvSpPr>
          <p:nvPr/>
        </p:nvSpPr>
        <p:spPr bwMode="auto">
          <a:xfrm>
            <a:off x="1246909" y="3860800"/>
            <a:ext cx="1051791" cy="581025"/>
          </a:xfrm>
          <a:prstGeom prst="rect">
            <a:avLst/>
          </a:prstGeom>
          <a:noFill/>
          <a:ln w="9525">
            <a:noFill/>
            <a:miter lim="800000"/>
            <a:headEnd/>
            <a:tailEnd/>
          </a:ln>
          <a:effectLst/>
        </p:spPr>
        <p:txBody>
          <a:bodyPr wrap="square">
            <a:spAutoFit/>
          </a:bodyPr>
          <a:lstStyle/>
          <a:p>
            <a:pPr>
              <a:spcBef>
                <a:spcPct val="50000"/>
              </a:spcBef>
            </a:pPr>
            <a:r>
              <a:rPr lang="en-US" sz="1600" dirty="0"/>
              <a:t>Analogy MT</a:t>
            </a:r>
            <a:endParaRPr lang="en-US" sz="1600" dirty="0">
              <a:solidFill>
                <a:schemeClr val="accent2"/>
              </a:solidFill>
            </a:endParaRPr>
          </a:p>
        </p:txBody>
      </p:sp>
      <p:sp>
        <p:nvSpPr>
          <p:cNvPr id="810000" name="Text Box 16"/>
          <p:cNvSpPr txBox="1">
            <a:spLocks noChangeArrowheads="1"/>
          </p:cNvSpPr>
          <p:nvPr/>
        </p:nvSpPr>
        <p:spPr bwMode="auto">
          <a:xfrm>
            <a:off x="2882900" y="1968500"/>
            <a:ext cx="1308100" cy="581025"/>
          </a:xfrm>
          <a:prstGeom prst="rect">
            <a:avLst/>
          </a:prstGeom>
          <a:noFill/>
          <a:ln w="9525">
            <a:noFill/>
            <a:miter lim="800000"/>
            <a:headEnd/>
            <a:tailEnd/>
          </a:ln>
          <a:effectLst/>
        </p:spPr>
        <p:txBody>
          <a:bodyPr>
            <a:spAutoFit/>
          </a:bodyPr>
          <a:lstStyle/>
          <a:p>
            <a:pPr>
              <a:spcBef>
                <a:spcPct val="50000"/>
              </a:spcBef>
            </a:pPr>
            <a:r>
              <a:rPr lang="en-US" sz="1600"/>
              <a:t>Large-scale TMT</a:t>
            </a:r>
          </a:p>
        </p:txBody>
      </p:sp>
      <p:sp>
        <p:nvSpPr>
          <p:cNvPr id="810002" name="Text Box 18"/>
          <p:cNvSpPr txBox="1">
            <a:spLocks noChangeArrowheads="1"/>
          </p:cNvSpPr>
          <p:nvPr/>
        </p:nvSpPr>
        <p:spPr bwMode="auto">
          <a:xfrm>
            <a:off x="3416299" y="3008313"/>
            <a:ext cx="1321955" cy="581025"/>
          </a:xfrm>
          <a:prstGeom prst="rect">
            <a:avLst/>
          </a:prstGeom>
          <a:noFill/>
          <a:ln w="9525">
            <a:noFill/>
            <a:miter lim="800000"/>
            <a:headEnd/>
            <a:tailEnd/>
          </a:ln>
          <a:effectLst/>
        </p:spPr>
        <p:txBody>
          <a:bodyPr wrap="square">
            <a:spAutoFit/>
          </a:bodyPr>
          <a:lstStyle/>
          <a:p>
            <a:pPr>
              <a:spcBef>
                <a:spcPct val="50000"/>
              </a:spcBef>
            </a:pPr>
            <a:r>
              <a:rPr lang="en-US" sz="1600" dirty="0"/>
              <a:t>Interlingua MT</a:t>
            </a:r>
          </a:p>
        </p:txBody>
      </p:sp>
      <p:sp>
        <p:nvSpPr>
          <p:cNvPr id="810003" name="Text Box 19"/>
          <p:cNvSpPr txBox="1">
            <a:spLocks noChangeArrowheads="1"/>
          </p:cNvSpPr>
          <p:nvPr/>
        </p:nvSpPr>
        <p:spPr bwMode="auto">
          <a:xfrm>
            <a:off x="4045527" y="4064000"/>
            <a:ext cx="1212273" cy="581025"/>
          </a:xfrm>
          <a:prstGeom prst="rect">
            <a:avLst/>
          </a:prstGeom>
          <a:noFill/>
          <a:ln w="9525">
            <a:noFill/>
            <a:miter lim="800000"/>
            <a:headEnd/>
            <a:tailEnd/>
          </a:ln>
          <a:effectLst/>
        </p:spPr>
        <p:txBody>
          <a:bodyPr wrap="square">
            <a:spAutoFit/>
          </a:bodyPr>
          <a:lstStyle/>
          <a:p>
            <a:pPr>
              <a:spcBef>
                <a:spcPct val="50000"/>
              </a:spcBef>
            </a:pPr>
            <a:r>
              <a:rPr lang="en-US" sz="1600" dirty="0"/>
              <a:t>Example-based MT</a:t>
            </a:r>
          </a:p>
        </p:txBody>
      </p:sp>
      <p:sp>
        <p:nvSpPr>
          <p:cNvPr id="810004" name="Text Box 20"/>
          <p:cNvSpPr txBox="1">
            <a:spLocks noChangeArrowheads="1"/>
          </p:cNvSpPr>
          <p:nvPr/>
        </p:nvSpPr>
        <p:spPr bwMode="auto">
          <a:xfrm>
            <a:off x="5638800" y="1765300"/>
            <a:ext cx="1333500" cy="581025"/>
          </a:xfrm>
          <a:prstGeom prst="rect">
            <a:avLst/>
          </a:prstGeom>
          <a:noFill/>
          <a:ln w="9525">
            <a:noFill/>
            <a:miter lim="800000"/>
            <a:headEnd/>
            <a:tailEnd/>
          </a:ln>
          <a:effectLst/>
        </p:spPr>
        <p:txBody>
          <a:bodyPr>
            <a:spAutoFit/>
          </a:bodyPr>
          <a:lstStyle/>
          <a:p>
            <a:pPr>
              <a:spcBef>
                <a:spcPct val="50000"/>
              </a:spcBef>
            </a:pPr>
            <a:r>
              <a:rPr lang="en-US" sz="1600" dirty="0" smtClean="0"/>
              <a:t>Large-scale </a:t>
            </a:r>
            <a:r>
              <a:rPr lang="en-US" sz="1600" dirty="0"/>
              <a:t>TMT</a:t>
            </a:r>
          </a:p>
        </p:txBody>
      </p:sp>
      <p:sp>
        <p:nvSpPr>
          <p:cNvPr id="810005" name="Text Box 21"/>
          <p:cNvSpPr txBox="1">
            <a:spLocks noChangeArrowheads="1"/>
          </p:cNvSpPr>
          <p:nvPr/>
        </p:nvSpPr>
        <p:spPr bwMode="auto">
          <a:xfrm>
            <a:off x="6083300" y="3530600"/>
            <a:ext cx="1206500" cy="581025"/>
          </a:xfrm>
          <a:prstGeom prst="rect">
            <a:avLst/>
          </a:prstGeom>
          <a:noFill/>
          <a:ln w="9525">
            <a:noFill/>
            <a:miter lim="800000"/>
            <a:headEnd/>
            <a:tailEnd/>
          </a:ln>
          <a:effectLst/>
        </p:spPr>
        <p:txBody>
          <a:bodyPr>
            <a:spAutoFit/>
          </a:bodyPr>
          <a:lstStyle/>
          <a:p>
            <a:pPr>
              <a:spcBef>
                <a:spcPct val="50000"/>
              </a:spcBef>
            </a:pPr>
            <a:r>
              <a:rPr lang="en-US" sz="1600"/>
              <a:t>Context-Based MT</a:t>
            </a:r>
          </a:p>
        </p:txBody>
      </p:sp>
      <p:sp>
        <p:nvSpPr>
          <p:cNvPr id="810006" name="Text Box 22"/>
          <p:cNvSpPr txBox="1">
            <a:spLocks noChangeArrowheads="1"/>
          </p:cNvSpPr>
          <p:nvPr/>
        </p:nvSpPr>
        <p:spPr bwMode="auto">
          <a:xfrm>
            <a:off x="4102100" y="5295900"/>
            <a:ext cx="1079500" cy="581025"/>
          </a:xfrm>
          <a:prstGeom prst="rect">
            <a:avLst/>
          </a:prstGeom>
          <a:noFill/>
          <a:ln w="9525">
            <a:noFill/>
            <a:miter lim="800000"/>
            <a:headEnd/>
            <a:tailEnd/>
          </a:ln>
          <a:effectLst/>
        </p:spPr>
        <p:txBody>
          <a:bodyPr>
            <a:spAutoFit/>
          </a:bodyPr>
          <a:lstStyle/>
          <a:p>
            <a:pPr>
              <a:spcBef>
                <a:spcPct val="50000"/>
              </a:spcBef>
            </a:pPr>
            <a:r>
              <a:rPr lang="en-US" sz="1600"/>
              <a:t>Statistical MT</a:t>
            </a:r>
          </a:p>
        </p:txBody>
      </p:sp>
      <p:sp>
        <p:nvSpPr>
          <p:cNvPr id="810007" name="Text Box 23"/>
          <p:cNvSpPr txBox="1">
            <a:spLocks noChangeArrowheads="1"/>
          </p:cNvSpPr>
          <p:nvPr/>
        </p:nvSpPr>
        <p:spPr bwMode="auto">
          <a:xfrm>
            <a:off x="5905500" y="5308600"/>
            <a:ext cx="1219200" cy="581025"/>
          </a:xfrm>
          <a:prstGeom prst="rect">
            <a:avLst/>
          </a:prstGeom>
          <a:noFill/>
          <a:ln w="9525">
            <a:noFill/>
            <a:miter lim="800000"/>
            <a:headEnd/>
            <a:tailEnd/>
          </a:ln>
          <a:effectLst/>
        </p:spPr>
        <p:txBody>
          <a:bodyPr>
            <a:spAutoFit/>
          </a:bodyPr>
          <a:lstStyle/>
          <a:p>
            <a:pPr>
              <a:spcBef>
                <a:spcPct val="50000"/>
              </a:spcBef>
            </a:pPr>
            <a:r>
              <a:rPr lang="en-US" sz="1600"/>
              <a:t>Phrasal SMT</a:t>
            </a:r>
          </a:p>
        </p:txBody>
      </p:sp>
      <p:sp>
        <p:nvSpPr>
          <p:cNvPr id="810009" name="Text Box 25"/>
          <p:cNvSpPr txBox="1">
            <a:spLocks noChangeArrowheads="1"/>
          </p:cNvSpPr>
          <p:nvPr/>
        </p:nvSpPr>
        <p:spPr bwMode="auto">
          <a:xfrm>
            <a:off x="7150100" y="2463800"/>
            <a:ext cx="1219200" cy="830997"/>
          </a:xfrm>
          <a:prstGeom prst="rect">
            <a:avLst/>
          </a:prstGeom>
          <a:noFill/>
          <a:ln w="9525">
            <a:noFill/>
            <a:miter lim="800000"/>
            <a:headEnd/>
            <a:tailEnd/>
          </a:ln>
          <a:effectLst/>
        </p:spPr>
        <p:txBody>
          <a:bodyPr>
            <a:spAutoFit/>
          </a:bodyPr>
          <a:lstStyle/>
          <a:p>
            <a:pPr>
              <a:spcBef>
                <a:spcPct val="50000"/>
              </a:spcBef>
            </a:pPr>
            <a:r>
              <a:rPr lang="en-US" sz="1600" dirty="0" smtClean="0"/>
              <a:t>Transfer MT w stat phrases</a:t>
            </a:r>
            <a:endParaRPr lang="en-US" sz="1600" dirty="0"/>
          </a:p>
        </p:txBody>
      </p:sp>
      <p:sp>
        <p:nvSpPr>
          <p:cNvPr id="810010" name="Text Box 26"/>
          <p:cNvSpPr txBox="1">
            <a:spLocks noChangeArrowheads="1"/>
          </p:cNvSpPr>
          <p:nvPr/>
        </p:nvSpPr>
        <p:spPr bwMode="auto">
          <a:xfrm>
            <a:off x="7327900" y="4445000"/>
            <a:ext cx="1261918" cy="830997"/>
          </a:xfrm>
          <a:prstGeom prst="rect">
            <a:avLst/>
          </a:prstGeom>
          <a:noFill/>
          <a:ln w="9525">
            <a:noFill/>
            <a:miter lim="800000"/>
            <a:headEnd/>
            <a:tailEnd/>
          </a:ln>
          <a:effectLst/>
        </p:spPr>
        <p:txBody>
          <a:bodyPr wrap="square">
            <a:spAutoFit/>
          </a:bodyPr>
          <a:lstStyle/>
          <a:p>
            <a:pPr>
              <a:spcBef>
                <a:spcPct val="50000"/>
              </a:spcBef>
            </a:pPr>
            <a:r>
              <a:rPr lang="en-US" sz="1600" dirty="0"/>
              <a:t>Stat </a:t>
            </a:r>
            <a:r>
              <a:rPr lang="en-US" sz="1600" dirty="0" smtClean="0"/>
              <a:t> MT on  syntax </a:t>
            </a:r>
            <a:r>
              <a:rPr lang="en-US" sz="1600" dirty="0" err="1" smtClean="0"/>
              <a:t>struct</a:t>
            </a:r>
            <a:r>
              <a:rPr lang="en-US" sz="1600" dirty="0" smtClean="0"/>
              <a:t>.</a:t>
            </a:r>
            <a:endParaRPr lang="en-US" sz="1600" dirty="0"/>
          </a:p>
        </p:txBody>
      </p:sp>
      <p:sp>
        <p:nvSpPr>
          <p:cNvPr id="810011" name="Rectangle 27"/>
          <p:cNvSpPr>
            <a:spLocks noChangeArrowheads="1"/>
          </p:cNvSpPr>
          <p:nvPr/>
        </p:nvSpPr>
        <p:spPr bwMode="auto">
          <a:xfrm>
            <a:off x="635000" y="2362200"/>
            <a:ext cx="952500" cy="685800"/>
          </a:xfrm>
          <a:prstGeom prst="rect">
            <a:avLst/>
          </a:prstGeom>
          <a:noFill/>
          <a:ln w="9525">
            <a:solidFill>
              <a:srgbClr val="CC0000"/>
            </a:solidFill>
            <a:miter lim="800000"/>
            <a:headEnd/>
            <a:tailEnd/>
          </a:ln>
          <a:effectLst/>
        </p:spPr>
        <p:txBody>
          <a:bodyPr wrap="none" anchor="ctr"/>
          <a:lstStyle/>
          <a:p>
            <a:endParaRPr lang="en-US"/>
          </a:p>
        </p:txBody>
      </p:sp>
      <p:sp>
        <p:nvSpPr>
          <p:cNvPr id="810012" name="Rectangle 28"/>
          <p:cNvSpPr>
            <a:spLocks noChangeArrowheads="1"/>
          </p:cNvSpPr>
          <p:nvPr/>
        </p:nvSpPr>
        <p:spPr bwMode="auto">
          <a:xfrm>
            <a:off x="1257300" y="3835400"/>
            <a:ext cx="1104900" cy="698500"/>
          </a:xfrm>
          <a:prstGeom prst="rect">
            <a:avLst/>
          </a:prstGeom>
          <a:noFill/>
          <a:ln w="19050">
            <a:solidFill>
              <a:schemeClr val="accent2"/>
            </a:solidFill>
            <a:prstDash val="dash"/>
            <a:miter lim="800000"/>
            <a:headEnd/>
            <a:tailEnd/>
          </a:ln>
          <a:effectLst/>
        </p:spPr>
        <p:txBody>
          <a:bodyPr wrap="none" anchor="ctr"/>
          <a:lstStyle/>
          <a:p>
            <a:endParaRPr lang="en-US">
              <a:solidFill>
                <a:schemeClr val="hlink"/>
              </a:solidFill>
            </a:endParaRPr>
          </a:p>
        </p:txBody>
      </p:sp>
      <p:sp>
        <p:nvSpPr>
          <p:cNvPr id="810013" name="Rectangle 29"/>
          <p:cNvSpPr>
            <a:spLocks noChangeArrowheads="1"/>
          </p:cNvSpPr>
          <p:nvPr/>
        </p:nvSpPr>
        <p:spPr bwMode="auto">
          <a:xfrm>
            <a:off x="393700" y="5308600"/>
            <a:ext cx="1181100" cy="647700"/>
          </a:xfrm>
          <a:prstGeom prst="rect">
            <a:avLst/>
          </a:prstGeom>
          <a:noFill/>
          <a:ln w="19050">
            <a:solidFill>
              <a:srgbClr val="33CC33"/>
            </a:solidFill>
            <a:prstDash val="dash"/>
            <a:miter lim="800000"/>
            <a:headEnd/>
            <a:tailEnd/>
          </a:ln>
          <a:effectLst/>
        </p:spPr>
        <p:txBody>
          <a:bodyPr wrap="none" anchor="ctr"/>
          <a:lstStyle/>
          <a:p>
            <a:endParaRPr lang="en-US"/>
          </a:p>
        </p:txBody>
      </p:sp>
      <p:sp>
        <p:nvSpPr>
          <p:cNvPr id="810014" name="Rectangle 30"/>
          <p:cNvSpPr>
            <a:spLocks noChangeArrowheads="1"/>
          </p:cNvSpPr>
          <p:nvPr/>
        </p:nvSpPr>
        <p:spPr bwMode="auto">
          <a:xfrm>
            <a:off x="2781300" y="1968500"/>
            <a:ext cx="1536700" cy="660400"/>
          </a:xfrm>
          <a:prstGeom prst="rect">
            <a:avLst/>
          </a:prstGeom>
          <a:noFill/>
          <a:ln w="9525">
            <a:solidFill>
              <a:srgbClr val="CC0000"/>
            </a:solidFill>
            <a:miter lim="800000"/>
            <a:headEnd/>
            <a:tailEnd/>
          </a:ln>
          <a:effectLst/>
        </p:spPr>
        <p:txBody>
          <a:bodyPr wrap="none" anchor="ctr"/>
          <a:lstStyle/>
          <a:p>
            <a:endParaRPr lang="en-US"/>
          </a:p>
        </p:txBody>
      </p:sp>
      <p:sp>
        <p:nvSpPr>
          <p:cNvPr id="810016" name="Rectangle 32"/>
          <p:cNvSpPr>
            <a:spLocks noChangeArrowheads="1"/>
          </p:cNvSpPr>
          <p:nvPr/>
        </p:nvSpPr>
        <p:spPr bwMode="auto">
          <a:xfrm>
            <a:off x="5511800" y="1752600"/>
            <a:ext cx="1549400" cy="673100"/>
          </a:xfrm>
          <a:prstGeom prst="rect">
            <a:avLst/>
          </a:prstGeom>
          <a:noFill/>
          <a:ln w="9525">
            <a:solidFill>
              <a:srgbClr val="CC0000"/>
            </a:solidFill>
            <a:miter lim="800000"/>
            <a:headEnd/>
            <a:tailEnd/>
          </a:ln>
          <a:effectLst/>
        </p:spPr>
        <p:txBody>
          <a:bodyPr wrap="none" anchor="ctr"/>
          <a:lstStyle/>
          <a:p>
            <a:endParaRPr lang="en-US"/>
          </a:p>
        </p:txBody>
      </p:sp>
      <p:sp>
        <p:nvSpPr>
          <p:cNvPr id="810017" name="Rectangle 33"/>
          <p:cNvSpPr>
            <a:spLocks noChangeArrowheads="1"/>
          </p:cNvSpPr>
          <p:nvPr/>
        </p:nvSpPr>
        <p:spPr bwMode="auto">
          <a:xfrm>
            <a:off x="7200900" y="2501900"/>
            <a:ext cx="1206500" cy="825500"/>
          </a:xfrm>
          <a:prstGeom prst="rect">
            <a:avLst/>
          </a:prstGeom>
          <a:noFill/>
          <a:ln w="9525">
            <a:solidFill>
              <a:srgbClr val="CC0000"/>
            </a:solidFill>
            <a:miter lim="800000"/>
            <a:headEnd/>
            <a:tailEnd/>
          </a:ln>
          <a:effectLst/>
        </p:spPr>
        <p:txBody>
          <a:bodyPr wrap="none" anchor="ctr"/>
          <a:lstStyle/>
          <a:p>
            <a:endParaRPr lang="en-US"/>
          </a:p>
        </p:txBody>
      </p:sp>
      <p:sp>
        <p:nvSpPr>
          <p:cNvPr id="810018" name="Rectangle 34"/>
          <p:cNvSpPr>
            <a:spLocks noChangeArrowheads="1"/>
          </p:cNvSpPr>
          <p:nvPr/>
        </p:nvSpPr>
        <p:spPr bwMode="auto">
          <a:xfrm>
            <a:off x="3365500" y="2971800"/>
            <a:ext cx="1282700" cy="711200"/>
          </a:xfrm>
          <a:prstGeom prst="rect">
            <a:avLst/>
          </a:prstGeom>
          <a:noFill/>
          <a:ln w="9525">
            <a:solidFill>
              <a:srgbClr val="CC0000"/>
            </a:solidFill>
            <a:miter lim="800000"/>
            <a:headEnd/>
            <a:tailEnd/>
          </a:ln>
          <a:effectLst/>
        </p:spPr>
        <p:txBody>
          <a:bodyPr wrap="none" anchor="ctr"/>
          <a:lstStyle/>
          <a:p>
            <a:endParaRPr lang="en-US"/>
          </a:p>
        </p:txBody>
      </p:sp>
      <p:sp>
        <p:nvSpPr>
          <p:cNvPr id="810019" name="Rectangle 35"/>
          <p:cNvSpPr>
            <a:spLocks noChangeArrowheads="1"/>
          </p:cNvSpPr>
          <p:nvPr/>
        </p:nvSpPr>
        <p:spPr bwMode="auto">
          <a:xfrm>
            <a:off x="4076700" y="4025900"/>
            <a:ext cx="1219200" cy="711200"/>
          </a:xfrm>
          <a:prstGeom prst="rect">
            <a:avLst/>
          </a:prstGeom>
          <a:noFill/>
          <a:ln w="12700">
            <a:solidFill>
              <a:schemeClr val="accent2"/>
            </a:solidFill>
            <a:miter lim="800000"/>
            <a:headEnd/>
            <a:tailEnd/>
          </a:ln>
          <a:effectLst/>
        </p:spPr>
        <p:txBody>
          <a:bodyPr wrap="none" anchor="ctr"/>
          <a:lstStyle/>
          <a:p>
            <a:endParaRPr lang="en-US">
              <a:solidFill>
                <a:schemeClr val="hlink"/>
              </a:solidFill>
            </a:endParaRPr>
          </a:p>
        </p:txBody>
      </p:sp>
      <p:sp>
        <p:nvSpPr>
          <p:cNvPr id="810020" name="Rectangle 36"/>
          <p:cNvSpPr>
            <a:spLocks noChangeArrowheads="1"/>
          </p:cNvSpPr>
          <p:nvPr/>
        </p:nvSpPr>
        <p:spPr bwMode="auto">
          <a:xfrm>
            <a:off x="5905500" y="3505200"/>
            <a:ext cx="1498600" cy="749300"/>
          </a:xfrm>
          <a:prstGeom prst="rect">
            <a:avLst/>
          </a:prstGeom>
          <a:noFill/>
          <a:ln w="12700">
            <a:solidFill>
              <a:schemeClr val="accent2"/>
            </a:solidFill>
            <a:miter lim="800000"/>
            <a:headEnd/>
            <a:tailEnd/>
          </a:ln>
          <a:effectLst/>
        </p:spPr>
        <p:txBody>
          <a:bodyPr wrap="none" anchor="ctr"/>
          <a:lstStyle/>
          <a:p>
            <a:endParaRPr lang="en-US"/>
          </a:p>
        </p:txBody>
      </p:sp>
      <p:sp>
        <p:nvSpPr>
          <p:cNvPr id="810026" name="Rectangle 42"/>
          <p:cNvSpPr>
            <a:spLocks noChangeArrowheads="1"/>
          </p:cNvSpPr>
          <p:nvPr/>
        </p:nvSpPr>
        <p:spPr bwMode="auto">
          <a:xfrm>
            <a:off x="4013200" y="5270500"/>
            <a:ext cx="1320800" cy="647700"/>
          </a:xfrm>
          <a:prstGeom prst="rect">
            <a:avLst/>
          </a:prstGeom>
          <a:noFill/>
          <a:ln w="12700">
            <a:solidFill>
              <a:srgbClr val="33CC33"/>
            </a:solidFill>
            <a:miter lim="800000"/>
            <a:headEnd/>
            <a:tailEnd/>
          </a:ln>
          <a:effectLst/>
        </p:spPr>
        <p:txBody>
          <a:bodyPr wrap="none" anchor="ctr"/>
          <a:lstStyle/>
          <a:p>
            <a:endParaRPr lang="en-US"/>
          </a:p>
        </p:txBody>
      </p:sp>
      <p:sp>
        <p:nvSpPr>
          <p:cNvPr id="810027" name="Rectangle 43"/>
          <p:cNvSpPr>
            <a:spLocks noChangeArrowheads="1"/>
          </p:cNvSpPr>
          <p:nvPr/>
        </p:nvSpPr>
        <p:spPr bwMode="auto">
          <a:xfrm>
            <a:off x="5892800" y="5270500"/>
            <a:ext cx="1244600" cy="685800"/>
          </a:xfrm>
          <a:prstGeom prst="rect">
            <a:avLst/>
          </a:prstGeom>
          <a:noFill/>
          <a:ln w="12700">
            <a:solidFill>
              <a:srgbClr val="33CC33"/>
            </a:solidFill>
            <a:miter lim="800000"/>
            <a:headEnd/>
            <a:tailEnd/>
          </a:ln>
          <a:effectLst/>
        </p:spPr>
        <p:txBody>
          <a:bodyPr wrap="none" anchor="ctr"/>
          <a:lstStyle/>
          <a:p>
            <a:endParaRPr lang="en-US"/>
          </a:p>
        </p:txBody>
      </p:sp>
      <p:sp>
        <p:nvSpPr>
          <p:cNvPr id="810028" name="Rectangle 44"/>
          <p:cNvSpPr>
            <a:spLocks noChangeArrowheads="1"/>
          </p:cNvSpPr>
          <p:nvPr/>
        </p:nvSpPr>
        <p:spPr bwMode="auto">
          <a:xfrm>
            <a:off x="7315200" y="4419600"/>
            <a:ext cx="1155700" cy="863600"/>
          </a:xfrm>
          <a:prstGeom prst="rect">
            <a:avLst/>
          </a:prstGeom>
          <a:noFill/>
          <a:ln w="12700">
            <a:solidFill>
              <a:srgbClr val="33CC33"/>
            </a:solidFill>
            <a:miter lim="800000"/>
            <a:headEnd/>
            <a:tailEnd/>
          </a:ln>
          <a:effectLst/>
        </p:spPr>
        <p:txBody>
          <a:bodyPr wrap="none" anchor="ctr"/>
          <a:lstStyle/>
          <a:p>
            <a:endParaRPr lang="en-US"/>
          </a:p>
        </p:txBody>
      </p:sp>
      <p:sp>
        <p:nvSpPr>
          <p:cNvPr id="810029" name="Line 45"/>
          <p:cNvSpPr>
            <a:spLocks noChangeShapeType="1"/>
          </p:cNvSpPr>
          <p:nvPr/>
        </p:nvSpPr>
        <p:spPr bwMode="auto">
          <a:xfrm flipV="1">
            <a:off x="1600200" y="2298700"/>
            <a:ext cx="1206500" cy="406400"/>
          </a:xfrm>
          <a:prstGeom prst="line">
            <a:avLst/>
          </a:prstGeom>
          <a:noFill/>
          <a:ln w="9525">
            <a:solidFill>
              <a:srgbClr val="FF0000"/>
            </a:solidFill>
            <a:round/>
            <a:headEnd/>
            <a:tailEnd type="triangle" w="med" len="med"/>
          </a:ln>
          <a:effectLst/>
        </p:spPr>
        <p:txBody>
          <a:bodyPr/>
          <a:lstStyle/>
          <a:p>
            <a:endParaRPr lang="en-US"/>
          </a:p>
        </p:txBody>
      </p:sp>
      <p:sp>
        <p:nvSpPr>
          <p:cNvPr id="810030" name="Line 46"/>
          <p:cNvSpPr>
            <a:spLocks noChangeShapeType="1"/>
          </p:cNvSpPr>
          <p:nvPr/>
        </p:nvSpPr>
        <p:spPr bwMode="auto">
          <a:xfrm>
            <a:off x="1600200" y="2819400"/>
            <a:ext cx="1765300" cy="508000"/>
          </a:xfrm>
          <a:prstGeom prst="line">
            <a:avLst/>
          </a:prstGeom>
          <a:noFill/>
          <a:ln w="9525">
            <a:solidFill>
              <a:srgbClr val="FF0000"/>
            </a:solidFill>
            <a:round/>
            <a:headEnd/>
            <a:tailEnd type="triangle" w="med" len="med"/>
          </a:ln>
          <a:effectLst/>
        </p:spPr>
        <p:txBody>
          <a:bodyPr/>
          <a:lstStyle/>
          <a:p>
            <a:endParaRPr lang="en-US"/>
          </a:p>
        </p:txBody>
      </p:sp>
      <p:sp>
        <p:nvSpPr>
          <p:cNvPr id="810032" name="Line 48"/>
          <p:cNvSpPr>
            <a:spLocks noChangeShapeType="1"/>
          </p:cNvSpPr>
          <p:nvPr/>
        </p:nvSpPr>
        <p:spPr bwMode="auto">
          <a:xfrm flipV="1">
            <a:off x="4343400" y="2082800"/>
            <a:ext cx="1168400" cy="203200"/>
          </a:xfrm>
          <a:prstGeom prst="line">
            <a:avLst/>
          </a:prstGeom>
          <a:noFill/>
          <a:ln w="9525">
            <a:solidFill>
              <a:srgbClr val="FF0000"/>
            </a:solidFill>
            <a:round/>
            <a:headEnd/>
            <a:tailEnd type="triangle" w="med" len="med"/>
          </a:ln>
          <a:effectLst/>
        </p:spPr>
        <p:txBody>
          <a:bodyPr/>
          <a:lstStyle/>
          <a:p>
            <a:endParaRPr lang="en-US"/>
          </a:p>
        </p:txBody>
      </p:sp>
      <p:sp>
        <p:nvSpPr>
          <p:cNvPr id="810033" name="Line 49"/>
          <p:cNvSpPr>
            <a:spLocks noChangeShapeType="1"/>
          </p:cNvSpPr>
          <p:nvPr/>
        </p:nvSpPr>
        <p:spPr bwMode="auto">
          <a:xfrm>
            <a:off x="7073900" y="2082800"/>
            <a:ext cx="698500" cy="419100"/>
          </a:xfrm>
          <a:prstGeom prst="line">
            <a:avLst/>
          </a:prstGeom>
          <a:noFill/>
          <a:ln w="9525">
            <a:solidFill>
              <a:srgbClr val="FF0000"/>
            </a:solidFill>
            <a:round/>
            <a:headEnd/>
            <a:tailEnd type="triangle" w="med" len="med"/>
          </a:ln>
          <a:effectLst/>
        </p:spPr>
        <p:txBody>
          <a:bodyPr/>
          <a:lstStyle/>
          <a:p>
            <a:endParaRPr lang="en-US"/>
          </a:p>
        </p:txBody>
      </p:sp>
      <p:sp>
        <p:nvSpPr>
          <p:cNvPr id="810034" name="Line 50"/>
          <p:cNvSpPr>
            <a:spLocks noChangeShapeType="1"/>
          </p:cNvSpPr>
          <p:nvPr/>
        </p:nvSpPr>
        <p:spPr bwMode="auto">
          <a:xfrm>
            <a:off x="2374900" y="4165600"/>
            <a:ext cx="1689100" cy="215900"/>
          </a:xfrm>
          <a:prstGeom prst="line">
            <a:avLst/>
          </a:prstGeom>
          <a:noFill/>
          <a:ln w="12700">
            <a:solidFill>
              <a:schemeClr val="accent2"/>
            </a:solidFill>
            <a:prstDash val="dash"/>
            <a:round/>
            <a:headEnd/>
            <a:tailEnd type="triangle" w="med" len="med"/>
          </a:ln>
          <a:effectLst/>
        </p:spPr>
        <p:txBody>
          <a:bodyPr/>
          <a:lstStyle/>
          <a:p>
            <a:endParaRPr lang="en-US"/>
          </a:p>
        </p:txBody>
      </p:sp>
      <p:sp>
        <p:nvSpPr>
          <p:cNvPr id="810037" name="Line 53"/>
          <p:cNvSpPr>
            <a:spLocks noChangeShapeType="1"/>
          </p:cNvSpPr>
          <p:nvPr/>
        </p:nvSpPr>
        <p:spPr bwMode="auto">
          <a:xfrm flipV="1">
            <a:off x="5334000" y="3860800"/>
            <a:ext cx="558800" cy="482600"/>
          </a:xfrm>
          <a:prstGeom prst="line">
            <a:avLst/>
          </a:prstGeom>
          <a:noFill/>
          <a:ln w="12700">
            <a:solidFill>
              <a:schemeClr val="accent2"/>
            </a:solidFill>
            <a:prstDash val="dash"/>
            <a:round/>
            <a:headEnd/>
            <a:tailEnd type="triangle" w="med" len="med"/>
          </a:ln>
          <a:effectLst/>
        </p:spPr>
        <p:txBody>
          <a:bodyPr/>
          <a:lstStyle/>
          <a:p>
            <a:endParaRPr lang="en-US"/>
          </a:p>
        </p:txBody>
      </p:sp>
      <p:sp>
        <p:nvSpPr>
          <p:cNvPr id="810038" name="Line 54"/>
          <p:cNvSpPr>
            <a:spLocks noChangeShapeType="1"/>
          </p:cNvSpPr>
          <p:nvPr/>
        </p:nvSpPr>
        <p:spPr bwMode="auto">
          <a:xfrm>
            <a:off x="5321300" y="4381500"/>
            <a:ext cx="1193800" cy="876300"/>
          </a:xfrm>
          <a:prstGeom prst="line">
            <a:avLst/>
          </a:prstGeom>
          <a:noFill/>
          <a:ln w="12700">
            <a:solidFill>
              <a:schemeClr val="accent2"/>
            </a:solidFill>
            <a:prstDash val="dash"/>
            <a:round/>
            <a:headEnd/>
            <a:tailEnd type="triangle" w="med" len="med"/>
          </a:ln>
          <a:effectLst/>
        </p:spPr>
        <p:txBody>
          <a:bodyPr/>
          <a:lstStyle/>
          <a:p>
            <a:endParaRPr lang="en-US"/>
          </a:p>
        </p:txBody>
      </p:sp>
      <p:sp>
        <p:nvSpPr>
          <p:cNvPr id="810039" name="Line 55"/>
          <p:cNvSpPr>
            <a:spLocks noChangeShapeType="1"/>
          </p:cNvSpPr>
          <p:nvPr/>
        </p:nvSpPr>
        <p:spPr bwMode="auto">
          <a:xfrm>
            <a:off x="4660900" y="3314700"/>
            <a:ext cx="1371600" cy="0"/>
          </a:xfrm>
          <a:prstGeom prst="line">
            <a:avLst/>
          </a:prstGeom>
          <a:noFill/>
          <a:ln w="12700">
            <a:solidFill>
              <a:srgbClr val="FF0000"/>
            </a:solidFill>
            <a:prstDash val="dash"/>
            <a:round/>
            <a:headEnd/>
            <a:tailEnd type="triangle" w="med" len="med"/>
          </a:ln>
          <a:effectLst/>
        </p:spPr>
        <p:txBody>
          <a:bodyPr/>
          <a:lstStyle/>
          <a:p>
            <a:endParaRPr lang="en-US"/>
          </a:p>
        </p:txBody>
      </p:sp>
      <p:sp>
        <p:nvSpPr>
          <p:cNvPr id="810040" name="Line 56"/>
          <p:cNvSpPr>
            <a:spLocks noChangeShapeType="1"/>
          </p:cNvSpPr>
          <p:nvPr/>
        </p:nvSpPr>
        <p:spPr bwMode="auto">
          <a:xfrm>
            <a:off x="1587500" y="5613400"/>
            <a:ext cx="2425700" cy="0"/>
          </a:xfrm>
          <a:prstGeom prst="line">
            <a:avLst/>
          </a:prstGeom>
          <a:noFill/>
          <a:ln w="12700">
            <a:solidFill>
              <a:srgbClr val="33CC33"/>
            </a:solidFill>
            <a:prstDash val="dash"/>
            <a:round/>
            <a:headEnd/>
            <a:tailEnd type="triangle" w="med" len="med"/>
          </a:ln>
          <a:effectLst/>
        </p:spPr>
        <p:txBody>
          <a:bodyPr/>
          <a:lstStyle/>
          <a:p>
            <a:endParaRPr lang="en-US"/>
          </a:p>
        </p:txBody>
      </p:sp>
      <p:sp>
        <p:nvSpPr>
          <p:cNvPr id="810041" name="Line 57"/>
          <p:cNvSpPr>
            <a:spLocks noChangeShapeType="1"/>
          </p:cNvSpPr>
          <p:nvPr/>
        </p:nvSpPr>
        <p:spPr bwMode="auto">
          <a:xfrm>
            <a:off x="5346700" y="5588000"/>
            <a:ext cx="546100" cy="0"/>
          </a:xfrm>
          <a:prstGeom prst="line">
            <a:avLst/>
          </a:prstGeom>
          <a:noFill/>
          <a:ln w="9525">
            <a:solidFill>
              <a:srgbClr val="33CC33"/>
            </a:solidFill>
            <a:round/>
            <a:headEnd/>
            <a:tailEnd type="triangle" w="med" len="med"/>
          </a:ln>
          <a:effectLst/>
        </p:spPr>
        <p:txBody>
          <a:bodyPr/>
          <a:lstStyle/>
          <a:p>
            <a:endParaRPr lang="en-US"/>
          </a:p>
        </p:txBody>
      </p:sp>
      <p:sp>
        <p:nvSpPr>
          <p:cNvPr id="810042" name="Line 58"/>
          <p:cNvSpPr>
            <a:spLocks noChangeShapeType="1"/>
          </p:cNvSpPr>
          <p:nvPr/>
        </p:nvSpPr>
        <p:spPr bwMode="auto">
          <a:xfrm flipV="1">
            <a:off x="7150100" y="5295900"/>
            <a:ext cx="762000" cy="279400"/>
          </a:xfrm>
          <a:prstGeom prst="line">
            <a:avLst/>
          </a:prstGeom>
          <a:noFill/>
          <a:ln w="9525">
            <a:solidFill>
              <a:srgbClr val="33CC33"/>
            </a:solidFill>
            <a:round/>
            <a:headEnd/>
            <a:tailEnd type="triangle" w="med" len="med"/>
          </a:ln>
          <a:effectLst/>
        </p:spPr>
        <p:txBody>
          <a:bodyPr/>
          <a:lstStyle/>
          <a:p>
            <a:endParaRPr lang="en-US"/>
          </a:p>
        </p:txBody>
      </p:sp>
      <p:sp>
        <p:nvSpPr>
          <p:cNvPr id="810043" name="Line 59"/>
          <p:cNvSpPr>
            <a:spLocks noChangeShapeType="1"/>
          </p:cNvSpPr>
          <p:nvPr/>
        </p:nvSpPr>
        <p:spPr bwMode="auto">
          <a:xfrm>
            <a:off x="7162800" y="5626100"/>
            <a:ext cx="876300" cy="0"/>
          </a:xfrm>
          <a:prstGeom prst="line">
            <a:avLst/>
          </a:prstGeom>
          <a:noFill/>
          <a:ln w="9525">
            <a:solidFill>
              <a:srgbClr val="33CC33"/>
            </a:solidFill>
            <a:round/>
            <a:headEnd/>
            <a:tailEnd type="triangle" w="med" len="med"/>
          </a:ln>
          <a:effectLst/>
        </p:spPr>
        <p:txBody>
          <a:bodyPr/>
          <a:lstStyle/>
          <a:p>
            <a:endParaRPr lang="en-US"/>
          </a:p>
        </p:txBody>
      </p:sp>
      <p:sp>
        <p:nvSpPr>
          <p:cNvPr id="810044" name="Line 60"/>
          <p:cNvSpPr>
            <a:spLocks noChangeShapeType="1"/>
          </p:cNvSpPr>
          <p:nvPr/>
        </p:nvSpPr>
        <p:spPr bwMode="auto">
          <a:xfrm flipV="1">
            <a:off x="6781800" y="3340100"/>
            <a:ext cx="1155700" cy="1892300"/>
          </a:xfrm>
          <a:prstGeom prst="line">
            <a:avLst/>
          </a:prstGeom>
          <a:noFill/>
          <a:ln w="9525">
            <a:solidFill>
              <a:srgbClr val="33CC33"/>
            </a:solidFill>
            <a:prstDash val="dash"/>
            <a:round/>
            <a:headEnd/>
            <a:tailEnd type="triangle" w="med" len="med"/>
          </a:ln>
          <a:effectLst/>
        </p:spPr>
        <p:txBody>
          <a:bodyPr/>
          <a:lstStyle/>
          <a:p>
            <a:endParaRPr lang="en-US"/>
          </a:p>
        </p:txBody>
      </p:sp>
      <p:sp>
        <p:nvSpPr>
          <p:cNvPr id="810045" name="Line 61"/>
          <p:cNvSpPr>
            <a:spLocks noChangeShapeType="1"/>
          </p:cNvSpPr>
          <p:nvPr/>
        </p:nvSpPr>
        <p:spPr bwMode="auto">
          <a:xfrm>
            <a:off x="7416800" y="3848100"/>
            <a:ext cx="596900" cy="0"/>
          </a:xfrm>
          <a:prstGeom prst="line">
            <a:avLst/>
          </a:prstGeom>
          <a:noFill/>
          <a:ln w="9525">
            <a:solidFill>
              <a:schemeClr val="accent2"/>
            </a:solidFill>
            <a:round/>
            <a:headEnd/>
            <a:tailEnd type="triangle" w="med" len="med"/>
          </a:ln>
          <a:effectLst/>
        </p:spPr>
        <p:txBody>
          <a:bodyPr/>
          <a:lstStyle/>
          <a:p>
            <a:endParaRPr lang="en-US"/>
          </a:p>
        </p:txBody>
      </p:sp>
      <p:sp>
        <p:nvSpPr>
          <p:cNvPr id="810046" name="Line 62"/>
          <p:cNvSpPr>
            <a:spLocks noChangeShapeType="1"/>
          </p:cNvSpPr>
          <p:nvPr/>
        </p:nvSpPr>
        <p:spPr bwMode="auto">
          <a:xfrm>
            <a:off x="7073900" y="2032000"/>
            <a:ext cx="698500" cy="0"/>
          </a:xfrm>
          <a:prstGeom prst="line">
            <a:avLst/>
          </a:prstGeom>
          <a:noFill/>
          <a:ln w="9525">
            <a:solidFill>
              <a:srgbClr val="FF0000"/>
            </a:solidFill>
            <a:round/>
            <a:headEnd/>
            <a:tailEnd type="triangle" w="med" len="med"/>
          </a:ln>
          <a:effectLst/>
        </p:spPr>
        <p:txBody>
          <a:bodyPr/>
          <a:lstStyle/>
          <a:p>
            <a:endParaRPr lang="en-US"/>
          </a:p>
        </p:txBody>
      </p:sp>
      <p:sp>
        <p:nvSpPr>
          <p:cNvPr id="810047" name="Oval 63"/>
          <p:cNvSpPr>
            <a:spLocks noChangeArrowheads="1"/>
          </p:cNvSpPr>
          <p:nvPr/>
        </p:nvSpPr>
        <p:spPr bwMode="auto">
          <a:xfrm>
            <a:off x="5511800" y="3111500"/>
            <a:ext cx="2184400" cy="1460500"/>
          </a:xfrm>
          <a:prstGeom prst="ellipse">
            <a:avLst/>
          </a:prstGeom>
          <a:noFill/>
          <a:ln w="28575">
            <a:solidFill>
              <a:schemeClr val="accent2"/>
            </a:solidFill>
            <a:prstDash val="lgDash"/>
            <a:round/>
            <a:headEnd/>
            <a:tailEnd/>
          </a:ln>
          <a:effectLst/>
        </p:spPr>
        <p:txBody>
          <a:bodyPr wrap="none" anchor="ctr"/>
          <a:lstStyle/>
          <a:p>
            <a:endParaRPr lang="en-US"/>
          </a:p>
        </p:txBody>
      </p:sp>
      <p:sp>
        <p:nvSpPr>
          <p:cNvPr id="810048" name="Oval 64"/>
          <p:cNvSpPr>
            <a:spLocks noChangeArrowheads="1"/>
          </p:cNvSpPr>
          <p:nvPr/>
        </p:nvSpPr>
        <p:spPr bwMode="auto">
          <a:xfrm>
            <a:off x="6946900" y="2171700"/>
            <a:ext cx="1778000" cy="1460500"/>
          </a:xfrm>
          <a:prstGeom prst="ellipse">
            <a:avLst/>
          </a:prstGeom>
          <a:noFill/>
          <a:ln w="28575">
            <a:solidFill>
              <a:srgbClr val="FF0000"/>
            </a:solidFill>
            <a:prstDash val="lgDash"/>
            <a:round/>
            <a:headEnd/>
            <a:tailEnd/>
          </a:ln>
          <a:effectLst/>
        </p:spPr>
        <p:txBody>
          <a:bodyPr wrap="none" anchor="ctr"/>
          <a:lstStyle/>
          <a:p>
            <a:endParaRPr lang="en-US"/>
          </a:p>
        </p:txBody>
      </p:sp>
      <p:sp>
        <p:nvSpPr>
          <p:cNvPr id="810049" name="Oval 65"/>
          <p:cNvSpPr>
            <a:spLocks noChangeArrowheads="1"/>
          </p:cNvSpPr>
          <p:nvPr/>
        </p:nvSpPr>
        <p:spPr bwMode="auto">
          <a:xfrm>
            <a:off x="6921500" y="4140200"/>
            <a:ext cx="1866900" cy="1409700"/>
          </a:xfrm>
          <a:prstGeom prst="ellipse">
            <a:avLst/>
          </a:prstGeom>
          <a:noFill/>
          <a:ln w="28575">
            <a:solidFill>
              <a:schemeClr val="accent2"/>
            </a:solidFill>
            <a:prstDash val="lgDash"/>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0047"/>
                                        </p:tgtEl>
                                        <p:attrNameLst>
                                          <p:attrName>style.visibility</p:attrName>
                                        </p:attrNameLst>
                                      </p:cBhvr>
                                      <p:to>
                                        <p:strVal val="visible"/>
                                      </p:to>
                                    </p:set>
                                    <p:anim calcmode="lin" valueType="num">
                                      <p:cBhvr additive="base">
                                        <p:cTn id="7" dur="2000" fill="hold"/>
                                        <p:tgtEl>
                                          <p:spTgt spid="810047"/>
                                        </p:tgtEl>
                                        <p:attrNameLst>
                                          <p:attrName>ppt_x</p:attrName>
                                        </p:attrNameLst>
                                      </p:cBhvr>
                                      <p:tavLst>
                                        <p:tav tm="0">
                                          <p:val>
                                            <p:strVal val="#ppt_x"/>
                                          </p:val>
                                        </p:tav>
                                        <p:tav tm="100000">
                                          <p:val>
                                            <p:strVal val="#ppt_x"/>
                                          </p:val>
                                        </p:tav>
                                      </p:tavLst>
                                    </p:anim>
                                    <p:anim calcmode="lin" valueType="num">
                                      <p:cBhvr additive="base">
                                        <p:cTn id="8" dur="2000" fill="hold"/>
                                        <p:tgtEl>
                                          <p:spTgt spid="8100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0048"/>
                                        </p:tgtEl>
                                        <p:attrNameLst>
                                          <p:attrName>style.visibility</p:attrName>
                                        </p:attrNameLst>
                                      </p:cBhvr>
                                      <p:to>
                                        <p:strVal val="visible"/>
                                      </p:to>
                                    </p:set>
                                    <p:anim calcmode="lin" valueType="num">
                                      <p:cBhvr additive="base">
                                        <p:cTn id="13" dur="2000" fill="hold"/>
                                        <p:tgtEl>
                                          <p:spTgt spid="810048"/>
                                        </p:tgtEl>
                                        <p:attrNameLst>
                                          <p:attrName>ppt_x</p:attrName>
                                        </p:attrNameLst>
                                      </p:cBhvr>
                                      <p:tavLst>
                                        <p:tav tm="0">
                                          <p:val>
                                            <p:strVal val="#ppt_x"/>
                                          </p:val>
                                        </p:tav>
                                        <p:tav tm="100000">
                                          <p:val>
                                            <p:strVal val="#ppt_x"/>
                                          </p:val>
                                        </p:tav>
                                      </p:tavLst>
                                    </p:anim>
                                    <p:anim calcmode="lin" valueType="num">
                                      <p:cBhvr additive="base">
                                        <p:cTn id="14" dur="2000" fill="hold"/>
                                        <p:tgtEl>
                                          <p:spTgt spid="8100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0049"/>
                                        </p:tgtEl>
                                        <p:attrNameLst>
                                          <p:attrName>style.visibility</p:attrName>
                                        </p:attrNameLst>
                                      </p:cBhvr>
                                      <p:to>
                                        <p:strVal val="visible"/>
                                      </p:to>
                                    </p:set>
                                    <p:anim calcmode="lin" valueType="num">
                                      <p:cBhvr additive="base">
                                        <p:cTn id="19" dur="2000" fill="hold"/>
                                        <p:tgtEl>
                                          <p:spTgt spid="810049"/>
                                        </p:tgtEl>
                                        <p:attrNameLst>
                                          <p:attrName>ppt_x</p:attrName>
                                        </p:attrNameLst>
                                      </p:cBhvr>
                                      <p:tavLst>
                                        <p:tav tm="0">
                                          <p:val>
                                            <p:strVal val="#ppt_x"/>
                                          </p:val>
                                        </p:tav>
                                        <p:tav tm="100000">
                                          <p:val>
                                            <p:strVal val="#ppt_x"/>
                                          </p:val>
                                        </p:tav>
                                      </p:tavLst>
                                    </p:anim>
                                    <p:anim calcmode="lin" valueType="num">
                                      <p:cBhvr additive="base">
                                        <p:cTn id="20" dur="2000" fill="hold"/>
                                        <p:tgtEl>
                                          <p:spTgt spid="810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047" grpId="0" animBg="1"/>
      <p:bldP spid="810048" grpId="0" animBg="1"/>
      <p:bldP spid="8100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7BD057B-31AD-4966-8162-64DEF6D9CAF8}" type="slidenum">
              <a:rPr lang="ar-SA"/>
              <a:pPr/>
              <a:t>15</a:t>
            </a:fld>
            <a:endParaRPr lang="en-US"/>
          </a:p>
        </p:txBody>
      </p:sp>
      <p:sp>
        <p:nvSpPr>
          <p:cNvPr id="786434" name="Rectangle 2"/>
          <p:cNvSpPr>
            <a:spLocks noGrp="1" noChangeArrowheads="1"/>
          </p:cNvSpPr>
          <p:nvPr>
            <p:ph type="title"/>
          </p:nvPr>
        </p:nvSpPr>
        <p:spPr>
          <a:xfrm>
            <a:off x="685800" y="546100"/>
            <a:ext cx="7975600" cy="936336"/>
          </a:xfrm>
        </p:spPr>
        <p:txBody>
          <a:bodyPr/>
          <a:lstStyle/>
          <a:p>
            <a:pPr algn="ctr"/>
            <a:r>
              <a:rPr lang="en-US" dirty="0"/>
              <a:t>Parallel Text: Requiring Less is Better </a:t>
            </a:r>
            <a:r>
              <a:rPr lang="en-US" sz="2800" dirty="0"/>
              <a:t>(Requiring None is Best </a:t>
            </a:r>
            <a:r>
              <a:rPr lang="en-US" sz="2800" dirty="0">
                <a:sym typeface="Wingdings" pitchFamily="2" charset="2"/>
              </a:rPr>
              <a:t>)</a:t>
            </a:r>
            <a:endParaRPr lang="en-US" sz="2800" dirty="0"/>
          </a:p>
        </p:txBody>
      </p:sp>
      <p:sp>
        <p:nvSpPr>
          <p:cNvPr id="786435" name="Rectangle 3"/>
          <p:cNvSpPr>
            <a:spLocks noGrp="1" noChangeArrowheads="1"/>
          </p:cNvSpPr>
          <p:nvPr>
            <p:ph type="body" idx="1"/>
          </p:nvPr>
        </p:nvSpPr>
        <p:spPr>
          <a:xfrm>
            <a:off x="290945" y="1892300"/>
            <a:ext cx="8853055" cy="4508500"/>
          </a:xfrm>
        </p:spPr>
        <p:txBody>
          <a:bodyPr/>
          <a:lstStyle/>
          <a:p>
            <a:pPr>
              <a:lnSpc>
                <a:spcPct val="90000"/>
              </a:lnSpc>
            </a:pPr>
            <a:r>
              <a:rPr lang="en-US" sz="2600" b="1" dirty="0">
                <a:solidFill>
                  <a:srgbClr val="CC0000"/>
                </a:solidFill>
              </a:rPr>
              <a:t>Challenge</a:t>
            </a:r>
          </a:p>
          <a:p>
            <a:pPr lvl="1">
              <a:lnSpc>
                <a:spcPct val="90000"/>
              </a:lnSpc>
            </a:pPr>
            <a:r>
              <a:rPr lang="en-US" sz="2000" i="0" dirty="0"/>
              <a:t>There is just not enough to approach human-quality MT for major language pairs (we need  ~100X to ~10,000X)</a:t>
            </a:r>
          </a:p>
          <a:p>
            <a:pPr lvl="1">
              <a:lnSpc>
                <a:spcPct val="90000"/>
              </a:lnSpc>
            </a:pPr>
            <a:r>
              <a:rPr lang="en-US" sz="2000" i="0" dirty="0"/>
              <a:t>Much parallel text is not on-point (not on domain)</a:t>
            </a:r>
          </a:p>
          <a:p>
            <a:pPr lvl="1">
              <a:lnSpc>
                <a:spcPct val="90000"/>
              </a:lnSpc>
            </a:pPr>
            <a:r>
              <a:rPr lang="en-US" sz="2000" i="0" dirty="0"/>
              <a:t>LD languages or distant pairs have very little parallel text</a:t>
            </a:r>
          </a:p>
          <a:p>
            <a:pPr>
              <a:lnSpc>
                <a:spcPct val="90000"/>
              </a:lnSpc>
              <a:spcBef>
                <a:spcPct val="65000"/>
              </a:spcBef>
            </a:pPr>
            <a:r>
              <a:rPr lang="en-US" sz="2600" b="1" dirty="0">
                <a:solidFill>
                  <a:srgbClr val="CC0000"/>
                </a:solidFill>
              </a:rPr>
              <a:t>CBMT Approach </a:t>
            </a:r>
            <a:r>
              <a:rPr lang="en-US" sz="2200" dirty="0"/>
              <a:t>[</a:t>
            </a:r>
            <a:r>
              <a:rPr lang="en-US" sz="2200" dirty="0" err="1"/>
              <a:t>Abir</a:t>
            </a:r>
            <a:r>
              <a:rPr lang="en-US" sz="2200" dirty="0"/>
              <a:t>, </a:t>
            </a:r>
            <a:r>
              <a:rPr lang="en-US" sz="2200" dirty="0" err="1"/>
              <a:t>Carbonell</a:t>
            </a:r>
            <a:r>
              <a:rPr lang="en-US" sz="2200" dirty="0"/>
              <a:t>,</a:t>
            </a:r>
            <a:r>
              <a:rPr lang="en-US" sz="2200" b="1" dirty="0">
                <a:solidFill>
                  <a:srgbClr val="CC0000"/>
                </a:solidFill>
              </a:rPr>
              <a:t> </a:t>
            </a:r>
            <a:r>
              <a:rPr lang="en-US" sz="2200" dirty="0" err="1"/>
              <a:t>Sofizade</a:t>
            </a:r>
            <a:r>
              <a:rPr lang="en-US" sz="2200" dirty="0"/>
              <a:t>, …]</a:t>
            </a:r>
            <a:endParaRPr lang="en-US" sz="2200" b="1" dirty="0">
              <a:solidFill>
                <a:srgbClr val="CC0000"/>
              </a:solidFill>
            </a:endParaRPr>
          </a:p>
          <a:p>
            <a:pPr lvl="1">
              <a:lnSpc>
                <a:spcPct val="90000"/>
              </a:lnSpc>
            </a:pPr>
            <a:r>
              <a:rPr lang="en-US" sz="2000" dirty="0"/>
              <a:t>Requires </a:t>
            </a:r>
            <a:r>
              <a:rPr lang="en-US" sz="2000" b="1" dirty="0"/>
              <a:t>no parallel text</a:t>
            </a:r>
            <a:r>
              <a:rPr lang="en-US" sz="2000" dirty="0"/>
              <a:t>, no transfer rules . . .</a:t>
            </a:r>
          </a:p>
          <a:p>
            <a:pPr lvl="1">
              <a:lnSpc>
                <a:spcPct val="90000"/>
              </a:lnSpc>
            </a:pPr>
            <a:r>
              <a:rPr lang="en-US" sz="2000" dirty="0"/>
              <a:t>Instead, CBMT needs</a:t>
            </a:r>
          </a:p>
          <a:p>
            <a:pPr lvl="2"/>
            <a:r>
              <a:rPr lang="en-US" sz="1800" dirty="0"/>
              <a:t>A fully-inflected </a:t>
            </a:r>
            <a:r>
              <a:rPr lang="en-US" sz="1800" b="1" dirty="0"/>
              <a:t>bilingual dictionary</a:t>
            </a:r>
          </a:p>
          <a:p>
            <a:pPr lvl="2"/>
            <a:r>
              <a:rPr lang="en-US" sz="1800" dirty="0"/>
              <a:t>A (very large) </a:t>
            </a:r>
            <a:r>
              <a:rPr lang="en-US" sz="1800" b="1" dirty="0"/>
              <a:t>target-language-only corpus</a:t>
            </a:r>
          </a:p>
          <a:p>
            <a:pPr lvl="2"/>
            <a:r>
              <a:rPr lang="en-US" sz="1800" dirty="0"/>
              <a:t>A (modest) </a:t>
            </a:r>
            <a:r>
              <a:rPr lang="en-US" sz="1800" b="1" dirty="0"/>
              <a:t>source-language-only corpus</a:t>
            </a:r>
            <a:r>
              <a:rPr lang="en-US" sz="1800" dirty="0"/>
              <a:t> [optional, but preferred]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fld id="{6CA68BB9-AE16-467D-9C49-C32BE50E4679}" type="slidenum">
              <a:rPr lang="ar-SA"/>
              <a:pPr/>
              <a:t>16</a:t>
            </a:fld>
            <a:endParaRPr lang="en-US"/>
          </a:p>
        </p:txBody>
      </p:sp>
      <p:sp>
        <p:nvSpPr>
          <p:cNvPr id="482306" name="Line 2"/>
          <p:cNvSpPr>
            <a:spLocks noChangeShapeType="1"/>
          </p:cNvSpPr>
          <p:nvPr/>
        </p:nvSpPr>
        <p:spPr bwMode="auto">
          <a:xfrm>
            <a:off x="7391400" y="3733800"/>
            <a:ext cx="0" cy="1295400"/>
          </a:xfrm>
          <a:prstGeom prst="line">
            <a:avLst/>
          </a:prstGeom>
          <a:noFill/>
          <a:ln w="38100">
            <a:solidFill>
              <a:schemeClr val="tx1"/>
            </a:solidFill>
            <a:round/>
            <a:headEnd/>
            <a:tailEnd type="triangle" w="med" len="med"/>
          </a:ln>
          <a:effectLst/>
        </p:spPr>
        <p:txBody>
          <a:bodyPr/>
          <a:lstStyle/>
          <a:p>
            <a:endParaRPr lang="en-US"/>
          </a:p>
        </p:txBody>
      </p:sp>
      <p:sp>
        <p:nvSpPr>
          <p:cNvPr id="482307" name="Rectangle 3"/>
          <p:cNvSpPr>
            <a:spLocks noChangeArrowheads="1"/>
          </p:cNvSpPr>
          <p:nvPr/>
        </p:nvSpPr>
        <p:spPr bwMode="auto">
          <a:xfrm>
            <a:off x="3886200" y="5105400"/>
            <a:ext cx="4419600" cy="762000"/>
          </a:xfrm>
          <a:prstGeom prst="rect">
            <a:avLst/>
          </a:prstGeom>
          <a:solidFill>
            <a:srgbClr val="969696"/>
          </a:solidFill>
          <a:ln w="19050">
            <a:solidFill>
              <a:schemeClr val="tx1"/>
            </a:solidFill>
            <a:miter lim="800000"/>
            <a:headEnd/>
            <a:tailEnd/>
          </a:ln>
          <a:effectLst/>
        </p:spPr>
        <p:txBody>
          <a:bodyPr wrap="none" anchor="ctr"/>
          <a:lstStyle/>
          <a:p>
            <a:endParaRPr lang="en-US" b="0"/>
          </a:p>
        </p:txBody>
      </p:sp>
      <p:sp>
        <p:nvSpPr>
          <p:cNvPr id="482308" name="Rectangle 4"/>
          <p:cNvSpPr>
            <a:spLocks noGrp="1" noChangeArrowheads="1"/>
          </p:cNvSpPr>
          <p:nvPr>
            <p:ph type="title"/>
          </p:nvPr>
        </p:nvSpPr>
        <p:spPr>
          <a:xfrm>
            <a:off x="152400" y="152400"/>
            <a:ext cx="5105400" cy="1143000"/>
          </a:xfrm>
        </p:spPr>
        <p:txBody>
          <a:bodyPr/>
          <a:lstStyle/>
          <a:p>
            <a:r>
              <a:rPr lang="en-US" sz="2800"/>
              <a:t>CMBT System</a:t>
            </a:r>
          </a:p>
        </p:txBody>
      </p:sp>
      <p:sp>
        <p:nvSpPr>
          <p:cNvPr id="482309" name="Rectangle 5"/>
          <p:cNvSpPr>
            <a:spLocks noChangeArrowheads="1"/>
          </p:cNvSpPr>
          <p:nvPr/>
        </p:nvSpPr>
        <p:spPr bwMode="auto">
          <a:xfrm>
            <a:off x="3657600" y="1219200"/>
            <a:ext cx="1905000" cy="381000"/>
          </a:xfrm>
          <a:prstGeom prst="rect">
            <a:avLst/>
          </a:prstGeom>
          <a:solidFill>
            <a:schemeClr val="accent1"/>
          </a:solidFill>
          <a:ln w="9525">
            <a:solidFill>
              <a:schemeClr val="tx1"/>
            </a:solidFill>
            <a:miter lim="800000"/>
            <a:headEnd/>
            <a:tailEnd/>
          </a:ln>
          <a:effectLst/>
        </p:spPr>
        <p:txBody>
          <a:bodyPr wrap="none" anchor="ctr"/>
          <a:lstStyle/>
          <a:p>
            <a:r>
              <a:rPr lang="en-US" sz="1600" b="0">
                <a:latin typeface="Tahoma" pitchFamily="34" charset="0"/>
              </a:rPr>
              <a:t>Parser</a:t>
            </a:r>
          </a:p>
        </p:txBody>
      </p:sp>
      <p:sp>
        <p:nvSpPr>
          <p:cNvPr id="482310" name="Rectangle 6"/>
          <p:cNvSpPr>
            <a:spLocks noChangeArrowheads="1"/>
          </p:cNvSpPr>
          <p:nvPr/>
        </p:nvSpPr>
        <p:spPr bwMode="auto">
          <a:xfrm>
            <a:off x="5105400" y="6172200"/>
            <a:ext cx="1981200" cy="381000"/>
          </a:xfrm>
          <a:prstGeom prst="rect">
            <a:avLst/>
          </a:prstGeom>
          <a:solidFill>
            <a:srgbClr val="FFFF99"/>
          </a:solidFill>
          <a:ln w="9525">
            <a:solidFill>
              <a:schemeClr val="tx1"/>
            </a:solidFill>
            <a:miter lim="800000"/>
            <a:headEnd/>
            <a:tailEnd/>
          </a:ln>
          <a:effectLst/>
        </p:spPr>
        <p:txBody>
          <a:bodyPr wrap="none" anchor="ctr"/>
          <a:lstStyle/>
          <a:p>
            <a:r>
              <a:rPr lang="en-US" sz="1600">
                <a:latin typeface="Tahoma" pitchFamily="34" charset="0"/>
              </a:rPr>
              <a:t>Target Language</a:t>
            </a:r>
          </a:p>
        </p:txBody>
      </p:sp>
      <p:sp>
        <p:nvSpPr>
          <p:cNvPr id="482311" name="Rectangle 7"/>
          <p:cNvSpPr>
            <a:spLocks noChangeArrowheads="1"/>
          </p:cNvSpPr>
          <p:nvPr/>
        </p:nvSpPr>
        <p:spPr bwMode="auto">
          <a:xfrm>
            <a:off x="3657600" y="685800"/>
            <a:ext cx="1905000" cy="381000"/>
          </a:xfrm>
          <a:prstGeom prst="rect">
            <a:avLst/>
          </a:prstGeom>
          <a:solidFill>
            <a:srgbClr val="FFFF99"/>
          </a:solidFill>
          <a:ln w="9525">
            <a:solidFill>
              <a:schemeClr val="tx1"/>
            </a:solidFill>
            <a:miter lim="800000"/>
            <a:headEnd/>
            <a:tailEnd/>
          </a:ln>
          <a:effectLst/>
        </p:spPr>
        <p:txBody>
          <a:bodyPr wrap="none" anchor="ctr"/>
          <a:lstStyle/>
          <a:p>
            <a:r>
              <a:rPr lang="en-US" sz="1600">
                <a:latin typeface="Tahoma" pitchFamily="34" charset="0"/>
              </a:rPr>
              <a:t>Source Language</a:t>
            </a:r>
          </a:p>
        </p:txBody>
      </p:sp>
      <p:cxnSp>
        <p:nvCxnSpPr>
          <p:cNvPr id="482312" name="AutoShape 8"/>
          <p:cNvCxnSpPr>
            <a:cxnSpLocks noChangeShapeType="1"/>
            <a:stCxn id="482311" idx="2"/>
            <a:endCxn id="482309" idx="0"/>
          </p:cNvCxnSpPr>
          <p:nvPr/>
        </p:nvCxnSpPr>
        <p:spPr bwMode="auto">
          <a:xfrm rot="5400000">
            <a:off x="4533900" y="1143000"/>
            <a:ext cx="152400" cy="0"/>
          </a:xfrm>
          <a:prstGeom prst="straightConnector1">
            <a:avLst/>
          </a:prstGeom>
          <a:noFill/>
          <a:ln w="19050">
            <a:solidFill>
              <a:schemeClr val="tx1"/>
            </a:solidFill>
            <a:round/>
            <a:headEnd/>
            <a:tailEnd/>
          </a:ln>
          <a:effectLst/>
        </p:spPr>
      </p:cxnSp>
      <p:cxnSp>
        <p:nvCxnSpPr>
          <p:cNvPr id="482313" name="AutoShape 9"/>
          <p:cNvCxnSpPr>
            <a:cxnSpLocks noChangeShapeType="1"/>
          </p:cNvCxnSpPr>
          <p:nvPr/>
        </p:nvCxnSpPr>
        <p:spPr bwMode="auto">
          <a:xfrm rot="5400000">
            <a:off x="2085975" y="3892550"/>
            <a:ext cx="1997075" cy="79375"/>
          </a:xfrm>
          <a:prstGeom prst="bentConnector3">
            <a:avLst>
              <a:gd name="adj1" fmla="val 50000"/>
            </a:avLst>
          </a:prstGeom>
          <a:noFill/>
          <a:ln w="38100">
            <a:noFill/>
            <a:miter lim="800000"/>
            <a:headEnd/>
            <a:tailEnd type="triangle" w="med" len="med"/>
          </a:ln>
          <a:effectLst/>
        </p:spPr>
      </p:cxnSp>
      <p:sp>
        <p:nvSpPr>
          <p:cNvPr id="482314" name="Rectangle 10"/>
          <p:cNvSpPr>
            <a:spLocks noChangeArrowheads="1"/>
          </p:cNvSpPr>
          <p:nvPr/>
        </p:nvSpPr>
        <p:spPr bwMode="auto">
          <a:xfrm>
            <a:off x="3657600" y="1219200"/>
            <a:ext cx="1905000" cy="381000"/>
          </a:xfrm>
          <a:prstGeom prst="rect">
            <a:avLst/>
          </a:prstGeom>
          <a:solidFill>
            <a:schemeClr val="accent1"/>
          </a:solidFill>
          <a:ln w="57150">
            <a:noFill/>
            <a:miter lim="800000"/>
            <a:headEnd/>
            <a:tailEnd/>
          </a:ln>
          <a:effectLst/>
        </p:spPr>
        <p:txBody>
          <a:bodyPr wrap="none" anchor="ctr"/>
          <a:lstStyle/>
          <a:p>
            <a:r>
              <a:rPr lang="en-US" sz="1600" b="0">
                <a:latin typeface="Tahoma" pitchFamily="34" charset="0"/>
              </a:rPr>
              <a:t>Parser</a:t>
            </a:r>
          </a:p>
        </p:txBody>
      </p:sp>
      <p:sp>
        <p:nvSpPr>
          <p:cNvPr id="482315" name="Line 11"/>
          <p:cNvSpPr>
            <a:spLocks noChangeShapeType="1"/>
          </p:cNvSpPr>
          <p:nvPr/>
        </p:nvSpPr>
        <p:spPr bwMode="auto">
          <a:xfrm>
            <a:off x="8153400" y="1371600"/>
            <a:ext cx="0" cy="0"/>
          </a:xfrm>
          <a:prstGeom prst="line">
            <a:avLst/>
          </a:prstGeom>
          <a:noFill/>
          <a:ln w="9525">
            <a:noFill/>
            <a:round/>
            <a:headEnd/>
            <a:tailEnd/>
          </a:ln>
          <a:effectLst/>
        </p:spPr>
        <p:txBody>
          <a:bodyPr/>
          <a:lstStyle/>
          <a:p>
            <a:endParaRPr lang="en-US"/>
          </a:p>
        </p:txBody>
      </p:sp>
      <p:cxnSp>
        <p:nvCxnSpPr>
          <p:cNvPr id="482316" name="AutoShape 12"/>
          <p:cNvCxnSpPr>
            <a:cxnSpLocks noChangeShapeType="1"/>
          </p:cNvCxnSpPr>
          <p:nvPr/>
        </p:nvCxnSpPr>
        <p:spPr bwMode="auto">
          <a:xfrm rot="10800000" flipV="1">
            <a:off x="1600200" y="1600200"/>
            <a:ext cx="1714500" cy="876300"/>
          </a:xfrm>
          <a:prstGeom prst="bentConnector2">
            <a:avLst/>
          </a:prstGeom>
          <a:noFill/>
          <a:ln w="38100">
            <a:noFill/>
            <a:miter lim="800000"/>
            <a:headEnd/>
            <a:tailEnd type="triangle" w="med" len="med"/>
          </a:ln>
          <a:effectLst/>
        </p:spPr>
      </p:cxnSp>
      <p:cxnSp>
        <p:nvCxnSpPr>
          <p:cNvPr id="482317" name="AutoShape 13"/>
          <p:cNvCxnSpPr>
            <a:cxnSpLocks noChangeShapeType="1"/>
          </p:cNvCxnSpPr>
          <p:nvPr/>
        </p:nvCxnSpPr>
        <p:spPr bwMode="auto">
          <a:xfrm rot="16200000" flipH="1">
            <a:off x="495300" y="3200400"/>
            <a:ext cx="1981200" cy="1447800"/>
          </a:xfrm>
          <a:prstGeom prst="bentConnector3">
            <a:avLst>
              <a:gd name="adj1" fmla="val 50000"/>
            </a:avLst>
          </a:prstGeom>
          <a:noFill/>
          <a:ln w="38100">
            <a:noFill/>
            <a:miter lim="800000"/>
            <a:headEnd/>
            <a:tailEnd type="triangle" w="med" len="med"/>
          </a:ln>
          <a:effectLst/>
        </p:spPr>
      </p:cxnSp>
      <p:sp>
        <p:nvSpPr>
          <p:cNvPr id="482318" name="Rectangle 14"/>
          <p:cNvSpPr>
            <a:spLocks noChangeArrowheads="1"/>
          </p:cNvSpPr>
          <p:nvPr/>
        </p:nvSpPr>
        <p:spPr bwMode="auto">
          <a:xfrm>
            <a:off x="3352800" y="1219200"/>
            <a:ext cx="2514600" cy="381000"/>
          </a:xfrm>
          <a:prstGeom prst="rect">
            <a:avLst/>
          </a:prstGeom>
          <a:solidFill>
            <a:schemeClr val="bg1"/>
          </a:solidFill>
          <a:ln w="57150">
            <a:solidFill>
              <a:srgbClr val="FF3300"/>
            </a:solidFill>
            <a:miter lim="800000"/>
            <a:headEnd/>
            <a:tailEnd/>
          </a:ln>
          <a:effectLst/>
        </p:spPr>
        <p:txBody>
          <a:bodyPr wrap="none" anchor="ctr"/>
          <a:lstStyle/>
          <a:p>
            <a:r>
              <a:rPr lang="en-US" sz="1600">
                <a:latin typeface="Tahoma" pitchFamily="34" charset="0"/>
              </a:rPr>
              <a:t>N-gram Segmenter</a:t>
            </a:r>
          </a:p>
        </p:txBody>
      </p:sp>
      <p:sp>
        <p:nvSpPr>
          <p:cNvPr id="482319" name="Rectangle 15"/>
          <p:cNvSpPr>
            <a:spLocks noChangeArrowheads="1"/>
          </p:cNvSpPr>
          <p:nvPr/>
        </p:nvSpPr>
        <p:spPr bwMode="auto">
          <a:xfrm>
            <a:off x="6019800" y="2362200"/>
            <a:ext cx="2057400" cy="2971800"/>
          </a:xfrm>
          <a:prstGeom prst="rect">
            <a:avLst/>
          </a:prstGeom>
          <a:noFill/>
          <a:ln w="57150">
            <a:noFill/>
            <a:miter lim="800000"/>
            <a:headEnd/>
            <a:tailEnd/>
          </a:ln>
          <a:effectLst/>
        </p:spPr>
        <p:txBody>
          <a:bodyPr wrap="none" anchor="ctr"/>
          <a:lstStyle/>
          <a:p>
            <a:endParaRPr lang="en-US"/>
          </a:p>
        </p:txBody>
      </p:sp>
      <p:sp>
        <p:nvSpPr>
          <p:cNvPr id="482320" name="Rectangle 16"/>
          <p:cNvSpPr>
            <a:spLocks noChangeArrowheads="1"/>
          </p:cNvSpPr>
          <p:nvPr/>
        </p:nvSpPr>
        <p:spPr bwMode="auto">
          <a:xfrm>
            <a:off x="4191000" y="5410200"/>
            <a:ext cx="3886200" cy="381000"/>
          </a:xfrm>
          <a:prstGeom prst="rect">
            <a:avLst/>
          </a:prstGeom>
          <a:solidFill>
            <a:schemeClr val="bg1"/>
          </a:solidFill>
          <a:ln w="57150">
            <a:solidFill>
              <a:srgbClr val="FF3300"/>
            </a:solidFill>
            <a:miter lim="800000"/>
            <a:headEnd/>
            <a:tailEnd/>
          </a:ln>
          <a:effectLst/>
        </p:spPr>
        <p:txBody>
          <a:bodyPr wrap="none" anchor="ctr"/>
          <a:lstStyle/>
          <a:p>
            <a:r>
              <a:rPr lang="en-US" sz="1600">
                <a:latin typeface="Tahoma" pitchFamily="34" charset="0"/>
              </a:rPr>
              <a:t>Overlap-based Decoder</a:t>
            </a:r>
          </a:p>
        </p:txBody>
      </p:sp>
      <p:cxnSp>
        <p:nvCxnSpPr>
          <p:cNvPr id="482321" name="AutoShape 17"/>
          <p:cNvCxnSpPr>
            <a:cxnSpLocks noChangeShapeType="1"/>
            <a:stCxn id="482307" idx="2"/>
            <a:endCxn id="482310" idx="0"/>
          </p:cNvCxnSpPr>
          <p:nvPr/>
        </p:nvCxnSpPr>
        <p:spPr bwMode="auto">
          <a:xfrm rot="5400000">
            <a:off x="5948362" y="6024563"/>
            <a:ext cx="295275" cy="0"/>
          </a:xfrm>
          <a:prstGeom prst="straightConnector1">
            <a:avLst/>
          </a:prstGeom>
          <a:noFill/>
          <a:ln w="38100">
            <a:solidFill>
              <a:schemeClr val="tx1"/>
            </a:solidFill>
            <a:round/>
            <a:headEnd/>
            <a:tailEnd type="triangle" w="med" len="med"/>
          </a:ln>
          <a:effectLst/>
        </p:spPr>
      </p:cxnSp>
      <p:sp>
        <p:nvSpPr>
          <p:cNvPr id="482322" name="Rectangle 18"/>
          <p:cNvSpPr>
            <a:spLocks noChangeArrowheads="1"/>
          </p:cNvSpPr>
          <p:nvPr/>
        </p:nvSpPr>
        <p:spPr bwMode="auto">
          <a:xfrm>
            <a:off x="534988" y="1676400"/>
            <a:ext cx="1981200" cy="3200400"/>
          </a:xfrm>
          <a:prstGeom prst="rect">
            <a:avLst/>
          </a:prstGeom>
          <a:solidFill>
            <a:srgbClr val="969696"/>
          </a:solidFill>
          <a:ln w="19050">
            <a:solidFill>
              <a:schemeClr val="tx1"/>
            </a:solidFill>
            <a:miter lim="800000"/>
            <a:headEnd/>
            <a:tailEnd/>
          </a:ln>
          <a:effectLst/>
        </p:spPr>
        <p:txBody>
          <a:bodyPr wrap="none" anchor="ctr"/>
          <a:lstStyle/>
          <a:p>
            <a:endParaRPr lang="en-US" b="0"/>
          </a:p>
        </p:txBody>
      </p:sp>
      <p:sp>
        <p:nvSpPr>
          <p:cNvPr id="482323" name="Rectangle 19"/>
          <p:cNvSpPr>
            <a:spLocks noChangeArrowheads="1"/>
          </p:cNvSpPr>
          <p:nvPr/>
        </p:nvSpPr>
        <p:spPr bwMode="auto">
          <a:xfrm>
            <a:off x="687388" y="2362200"/>
            <a:ext cx="1676400" cy="533400"/>
          </a:xfrm>
          <a:prstGeom prst="rect">
            <a:avLst/>
          </a:prstGeom>
          <a:solidFill>
            <a:schemeClr val="bg1"/>
          </a:solidFill>
          <a:ln w="12700">
            <a:solidFill>
              <a:schemeClr val="tx1"/>
            </a:solidFill>
            <a:miter lim="800000"/>
            <a:headEnd/>
            <a:tailEnd/>
          </a:ln>
          <a:effectLst/>
        </p:spPr>
        <p:txBody>
          <a:bodyPr wrap="none" anchor="ctr"/>
          <a:lstStyle/>
          <a:p>
            <a:r>
              <a:rPr lang="en-US" sz="1600">
                <a:latin typeface="Tahoma" pitchFamily="34" charset="0"/>
              </a:rPr>
              <a:t>Bilingual </a:t>
            </a:r>
          </a:p>
          <a:p>
            <a:r>
              <a:rPr lang="en-US" sz="1600">
                <a:latin typeface="Tahoma" pitchFamily="34" charset="0"/>
              </a:rPr>
              <a:t>Dictionary</a:t>
            </a:r>
          </a:p>
        </p:txBody>
      </p:sp>
      <p:sp>
        <p:nvSpPr>
          <p:cNvPr id="482324" name="Text Box 20"/>
          <p:cNvSpPr txBox="1">
            <a:spLocks noChangeArrowheads="1"/>
          </p:cNvSpPr>
          <p:nvPr/>
        </p:nvSpPr>
        <p:spPr bwMode="auto">
          <a:xfrm rot="21579635">
            <a:off x="533400" y="1752600"/>
            <a:ext cx="1981200" cy="581025"/>
          </a:xfrm>
          <a:prstGeom prst="rect">
            <a:avLst/>
          </a:prstGeom>
          <a:noFill/>
          <a:ln w="9525">
            <a:noFill/>
            <a:miter lim="800000"/>
            <a:headEnd/>
            <a:tailEnd/>
          </a:ln>
          <a:effectLst/>
        </p:spPr>
        <p:txBody>
          <a:bodyPr>
            <a:spAutoFit/>
          </a:bodyPr>
          <a:lstStyle/>
          <a:p>
            <a:r>
              <a:rPr lang="en-US" sz="1600">
                <a:solidFill>
                  <a:schemeClr val="bg1"/>
                </a:solidFill>
                <a:latin typeface="Arial" charset="0"/>
              </a:rPr>
              <a:t>INDEXED RESOURCES</a:t>
            </a:r>
          </a:p>
        </p:txBody>
      </p:sp>
      <p:sp>
        <p:nvSpPr>
          <p:cNvPr id="482325" name="Rectangle 21"/>
          <p:cNvSpPr>
            <a:spLocks noChangeArrowheads="1"/>
          </p:cNvSpPr>
          <p:nvPr/>
        </p:nvSpPr>
        <p:spPr bwMode="auto">
          <a:xfrm>
            <a:off x="687388" y="3048000"/>
            <a:ext cx="1676400" cy="457200"/>
          </a:xfrm>
          <a:prstGeom prst="rect">
            <a:avLst/>
          </a:prstGeom>
          <a:solidFill>
            <a:schemeClr val="bg1"/>
          </a:solidFill>
          <a:ln w="12700">
            <a:solidFill>
              <a:schemeClr val="tx1"/>
            </a:solidFill>
            <a:miter lim="800000"/>
            <a:headEnd/>
            <a:tailEnd/>
          </a:ln>
          <a:effectLst/>
        </p:spPr>
        <p:txBody>
          <a:bodyPr wrap="none" anchor="ctr"/>
          <a:lstStyle/>
          <a:p>
            <a:r>
              <a:rPr lang="en-US" sz="1600">
                <a:latin typeface="Tahoma" pitchFamily="34" charset="0"/>
              </a:rPr>
              <a:t>Target Corpora</a:t>
            </a:r>
          </a:p>
        </p:txBody>
      </p:sp>
      <p:sp>
        <p:nvSpPr>
          <p:cNvPr id="482326" name="Rectangle 22"/>
          <p:cNvSpPr>
            <a:spLocks noChangeArrowheads="1"/>
          </p:cNvSpPr>
          <p:nvPr/>
        </p:nvSpPr>
        <p:spPr bwMode="auto">
          <a:xfrm>
            <a:off x="687388" y="3657600"/>
            <a:ext cx="1676400" cy="457200"/>
          </a:xfrm>
          <a:prstGeom prst="rect">
            <a:avLst/>
          </a:prstGeom>
          <a:solidFill>
            <a:schemeClr val="bg1"/>
          </a:solidFill>
          <a:ln w="12700">
            <a:solidFill>
              <a:schemeClr val="tx1"/>
            </a:solidFill>
            <a:miter lim="800000"/>
            <a:headEnd/>
            <a:tailEnd/>
          </a:ln>
          <a:effectLst/>
        </p:spPr>
        <p:txBody>
          <a:bodyPr wrap="none" anchor="ctr"/>
          <a:lstStyle/>
          <a:p>
            <a:r>
              <a:rPr lang="en-US" sz="1600">
                <a:latin typeface="Tahoma" pitchFamily="34" charset="0"/>
              </a:rPr>
              <a:t>[</a:t>
            </a:r>
            <a:r>
              <a:rPr lang="en-US" sz="1400">
                <a:latin typeface="Tahoma" pitchFamily="34" charset="0"/>
              </a:rPr>
              <a:t>Source Corpora</a:t>
            </a:r>
            <a:r>
              <a:rPr lang="en-US" sz="1600">
                <a:latin typeface="Tahoma" pitchFamily="34" charset="0"/>
              </a:rPr>
              <a:t>]</a:t>
            </a:r>
          </a:p>
        </p:txBody>
      </p:sp>
      <p:sp>
        <p:nvSpPr>
          <p:cNvPr id="482327" name="Rectangle 23"/>
          <p:cNvSpPr>
            <a:spLocks noChangeArrowheads="1"/>
          </p:cNvSpPr>
          <p:nvPr/>
        </p:nvSpPr>
        <p:spPr bwMode="auto">
          <a:xfrm>
            <a:off x="3581400" y="1981200"/>
            <a:ext cx="2133600" cy="2362200"/>
          </a:xfrm>
          <a:prstGeom prst="rect">
            <a:avLst/>
          </a:prstGeom>
          <a:solidFill>
            <a:srgbClr val="969696"/>
          </a:solidFill>
          <a:ln w="19050">
            <a:solidFill>
              <a:schemeClr val="tx1"/>
            </a:solidFill>
            <a:miter lim="800000"/>
            <a:headEnd/>
            <a:tailEnd/>
          </a:ln>
          <a:effectLst/>
        </p:spPr>
        <p:txBody>
          <a:bodyPr wrap="none" anchor="ctr"/>
          <a:lstStyle/>
          <a:p>
            <a:endParaRPr lang="en-US" b="0"/>
          </a:p>
        </p:txBody>
      </p:sp>
      <p:sp>
        <p:nvSpPr>
          <p:cNvPr id="482328" name="Text Box 24"/>
          <p:cNvSpPr txBox="1">
            <a:spLocks noChangeArrowheads="1"/>
          </p:cNvSpPr>
          <p:nvPr/>
        </p:nvSpPr>
        <p:spPr bwMode="auto">
          <a:xfrm rot="21579635">
            <a:off x="3505200" y="1965325"/>
            <a:ext cx="2209800" cy="549275"/>
          </a:xfrm>
          <a:prstGeom prst="rect">
            <a:avLst/>
          </a:prstGeom>
          <a:noFill/>
          <a:ln w="9525">
            <a:noFill/>
            <a:miter lim="800000"/>
            <a:headEnd/>
            <a:tailEnd/>
          </a:ln>
          <a:effectLst/>
        </p:spPr>
        <p:txBody>
          <a:bodyPr>
            <a:spAutoFit/>
          </a:bodyPr>
          <a:lstStyle/>
          <a:p>
            <a:r>
              <a:rPr lang="en-US" sz="1600">
                <a:solidFill>
                  <a:schemeClr val="bg1"/>
                </a:solidFill>
                <a:latin typeface="Arial" charset="0"/>
              </a:rPr>
              <a:t>N-GRAM BUILDERS</a:t>
            </a:r>
          </a:p>
          <a:p>
            <a:r>
              <a:rPr lang="en-US" sz="1400">
                <a:solidFill>
                  <a:schemeClr val="bg1"/>
                </a:solidFill>
                <a:latin typeface="Arial" charset="0"/>
              </a:rPr>
              <a:t>(Translation Model)</a:t>
            </a:r>
          </a:p>
        </p:txBody>
      </p:sp>
      <p:sp>
        <p:nvSpPr>
          <p:cNvPr id="482329" name="Rectangle 25"/>
          <p:cNvSpPr>
            <a:spLocks noChangeArrowheads="1"/>
          </p:cNvSpPr>
          <p:nvPr/>
        </p:nvSpPr>
        <p:spPr bwMode="auto">
          <a:xfrm>
            <a:off x="3733800" y="2590800"/>
            <a:ext cx="1828800" cy="533400"/>
          </a:xfrm>
          <a:prstGeom prst="rect">
            <a:avLst/>
          </a:prstGeom>
          <a:solidFill>
            <a:schemeClr val="bg1"/>
          </a:solidFill>
          <a:ln w="57150">
            <a:solidFill>
              <a:srgbClr val="FF3300"/>
            </a:solidFill>
            <a:miter lim="800000"/>
            <a:headEnd/>
            <a:tailEnd/>
          </a:ln>
          <a:effectLst/>
        </p:spPr>
        <p:txBody>
          <a:bodyPr wrap="none" anchor="ctr"/>
          <a:lstStyle/>
          <a:p>
            <a:r>
              <a:rPr lang="en-US" sz="1600">
                <a:latin typeface="Tahoma" pitchFamily="34" charset="0"/>
              </a:rPr>
              <a:t>Flooder</a:t>
            </a:r>
          </a:p>
          <a:p>
            <a:r>
              <a:rPr lang="en-US" sz="1000">
                <a:latin typeface="Tahoma" pitchFamily="34" charset="0"/>
              </a:rPr>
              <a:t>(non-parallel text method)</a:t>
            </a:r>
          </a:p>
        </p:txBody>
      </p:sp>
      <p:grpSp>
        <p:nvGrpSpPr>
          <p:cNvPr id="2" name="Group 27"/>
          <p:cNvGrpSpPr>
            <a:grpSpLocks/>
          </p:cNvGrpSpPr>
          <p:nvPr/>
        </p:nvGrpSpPr>
        <p:grpSpPr bwMode="auto">
          <a:xfrm>
            <a:off x="6324600" y="2514600"/>
            <a:ext cx="2209800" cy="1219200"/>
            <a:chOff x="288" y="1560"/>
            <a:chExt cx="1392" cy="768"/>
          </a:xfrm>
        </p:grpSpPr>
        <p:sp>
          <p:nvSpPr>
            <p:cNvPr id="482332" name="Rectangle 28"/>
            <p:cNvSpPr>
              <a:spLocks noChangeArrowheads="1"/>
            </p:cNvSpPr>
            <p:nvPr/>
          </p:nvSpPr>
          <p:spPr bwMode="auto">
            <a:xfrm>
              <a:off x="288" y="1560"/>
              <a:ext cx="1392" cy="768"/>
            </a:xfrm>
            <a:prstGeom prst="rect">
              <a:avLst/>
            </a:prstGeom>
            <a:solidFill>
              <a:srgbClr val="969696"/>
            </a:solidFill>
            <a:ln w="19050">
              <a:solidFill>
                <a:schemeClr val="tx1"/>
              </a:solidFill>
              <a:miter lim="800000"/>
              <a:headEnd/>
              <a:tailEnd/>
            </a:ln>
            <a:effectLst/>
          </p:spPr>
          <p:txBody>
            <a:bodyPr wrap="none" anchor="ctr"/>
            <a:lstStyle/>
            <a:p>
              <a:endParaRPr lang="en-US" b="0"/>
            </a:p>
          </p:txBody>
        </p:sp>
        <p:sp>
          <p:nvSpPr>
            <p:cNvPr id="482333" name="Rectangle 29"/>
            <p:cNvSpPr>
              <a:spLocks noChangeArrowheads="1"/>
            </p:cNvSpPr>
            <p:nvPr/>
          </p:nvSpPr>
          <p:spPr bwMode="auto">
            <a:xfrm>
              <a:off x="384" y="1872"/>
              <a:ext cx="1200" cy="384"/>
            </a:xfrm>
            <a:prstGeom prst="rect">
              <a:avLst/>
            </a:prstGeom>
            <a:solidFill>
              <a:schemeClr val="bg1"/>
            </a:solidFill>
            <a:ln w="12700">
              <a:solidFill>
                <a:schemeClr val="tx1"/>
              </a:solidFill>
              <a:miter lim="800000"/>
              <a:headEnd/>
              <a:tailEnd/>
            </a:ln>
            <a:effectLst/>
          </p:spPr>
          <p:txBody>
            <a:bodyPr wrap="none" anchor="ctr"/>
            <a:lstStyle/>
            <a:p>
              <a:r>
                <a:rPr lang="en-US" sz="1600">
                  <a:latin typeface="Tahoma" pitchFamily="34" charset="0"/>
                </a:rPr>
                <a:t>Cross-Language</a:t>
              </a:r>
            </a:p>
            <a:p>
              <a:r>
                <a:rPr lang="en-US" sz="1600">
                  <a:latin typeface="Tahoma" pitchFamily="34" charset="0"/>
                </a:rPr>
                <a:t>N-gram Database</a:t>
              </a:r>
            </a:p>
          </p:txBody>
        </p:sp>
        <p:sp>
          <p:nvSpPr>
            <p:cNvPr id="482334" name="Text Box 30"/>
            <p:cNvSpPr txBox="1">
              <a:spLocks noChangeArrowheads="1"/>
            </p:cNvSpPr>
            <p:nvPr/>
          </p:nvSpPr>
          <p:spPr bwMode="auto">
            <a:xfrm rot="21579635">
              <a:off x="288" y="1632"/>
              <a:ext cx="1392" cy="212"/>
            </a:xfrm>
            <a:prstGeom prst="rect">
              <a:avLst/>
            </a:prstGeom>
            <a:noFill/>
            <a:ln w="9525">
              <a:noFill/>
              <a:miter lim="800000"/>
              <a:headEnd/>
              <a:tailEnd/>
            </a:ln>
            <a:effectLst/>
          </p:spPr>
          <p:txBody>
            <a:bodyPr>
              <a:spAutoFit/>
            </a:bodyPr>
            <a:lstStyle/>
            <a:p>
              <a:r>
                <a:rPr lang="en-US" sz="1600">
                  <a:solidFill>
                    <a:schemeClr val="bg1"/>
                  </a:solidFill>
                  <a:latin typeface="Arial" charset="0"/>
                </a:rPr>
                <a:t>CACHE DATABASE</a:t>
              </a:r>
            </a:p>
          </p:txBody>
        </p:sp>
      </p:grpSp>
      <p:sp>
        <p:nvSpPr>
          <p:cNvPr id="482335" name="Text Box 31"/>
          <p:cNvSpPr txBox="1">
            <a:spLocks noChangeArrowheads="1"/>
          </p:cNvSpPr>
          <p:nvPr/>
        </p:nvSpPr>
        <p:spPr bwMode="auto">
          <a:xfrm rot="21579635">
            <a:off x="4800600" y="5105400"/>
            <a:ext cx="2743200" cy="336550"/>
          </a:xfrm>
          <a:prstGeom prst="rect">
            <a:avLst/>
          </a:prstGeom>
          <a:noFill/>
          <a:ln w="9525">
            <a:noFill/>
            <a:miter lim="800000"/>
            <a:headEnd/>
            <a:tailEnd/>
          </a:ln>
          <a:effectLst/>
        </p:spPr>
        <p:txBody>
          <a:bodyPr>
            <a:spAutoFit/>
          </a:bodyPr>
          <a:lstStyle/>
          <a:p>
            <a:r>
              <a:rPr lang="en-US" sz="1600">
                <a:solidFill>
                  <a:schemeClr val="bg1"/>
                </a:solidFill>
                <a:latin typeface="Arial" charset="0"/>
              </a:rPr>
              <a:t>N-GRAM CONNECTOR</a:t>
            </a:r>
          </a:p>
        </p:txBody>
      </p:sp>
      <p:cxnSp>
        <p:nvCxnSpPr>
          <p:cNvPr id="482336" name="AutoShape 32"/>
          <p:cNvCxnSpPr>
            <a:cxnSpLocks noChangeShapeType="1"/>
            <a:stCxn id="482327" idx="2"/>
          </p:cNvCxnSpPr>
          <p:nvPr/>
        </p:nvCxnSpPr>
        <p:spPr bwMode="auto">
          <a:xfrm rot="5400000">
            <a:off x="4310062" y="4691063"/>
            <a:ext cx="676275" cy="0"/>
          </a:xfrm>
          <a:prstGeom prst="straightConnector1">
            <a:avLst/>
          </a:prstGeom>
          <a:noFill/>
          <a:ln w="38100">
            <a:solidFill>
              <a:schemeClr val="tx1"/>
            </a:solidFill>
            <a:round/>
            <a:headEnd/>
            <a:tailEnd type="triangle" w="med" len="med"/>
          </a:ln>
          <a:effectLst/>
        </p:spPr>
      </p:cxnSp>
      <p:sp>
        <p:nvSpPr>
          <p:cNvPr id="482337" name="Text Box 33"/>
          <p:cNvSpPr txBox="1">
            <a:spLocks noChangeArrowheads="1"/>
          </p:cNvSpPr>
          <p:nvPr/>
        </p:nvSpPr>
        <p:spPr bwMode="auto">
          <a:xfrm>
            <a:off x="3948113" y="4525963"/>
            <a:ext cx="1614487" cy="274637"/>
          </a:xfrm>
          <a:prstGeom prst="rect">
            <a:avLst/>
          </a:prstGeom>
          <a:solidFill>
            <a:schemeClr val="bg1"/>
          </a:solidFill>
          <a:ln w="9525">
            <a:noFill/>
            <a:miter lim="800000"/>
            <a:headEnd/>
            <a:tailEnd/>
          </a:ln>
          <a:effectLst/>
        </p:spPr>
        <p:txBody>
          <a:bodyPr>
            <a:spAutoFit/>
          </a:bodyPr>
          <a:lstStyle/>
          <a:p>
            <a:r>
              <a:rPr lang="en-US" sz="1200"/>
              <a:t>N-gram Candidates</a:t>
            </a:r>
          </a:p>
        </p:txBody>
      </p:sp>
      <p:cxnSp>
        <p:nvCxnSpPr>
          <p:cNvPr id="482338" name="AutoShape 34"/>
          <p:cNvCxnSpPr>
            <a:cxnSpLocks noChangeShapeType="1"/>
            <a:endCxn id="482322" idx="3"/>
          </p:cNvCxnSpPr>
          <p:nvPr/>
        </p:nvCxnSpPr>
        <p:spPr bwMode="auto">
          <a:xfrm rot="10800000">
            <a:off x="2525713" y="3276600"/>
            <a:ext cx="1055687" cy="0"/>
          </a:xfrm>
          <a:prstGeom prst="straightConnector1">
            <a:avLst/>
          </a:prstGeom>
          <a:noFill/>
          <a:ln w="38100">
            <a:solidFill>
              <a:schemeClr val="tx1"/>
            </a:solidFill>
            <a:round/>
            <a:headEnd type="triangle" w="med" len="med"/>
            <a:tailEnd type="triangle" w="med" len="med"/>
          </a:ln>
          <a:effectLst/>
        </p:spPr>
      </p:cxnSp>
      <p:cxnSp>
        <p:nvCxnSpPr>
          <p:cNvPr id="482340" name="AutoShape 36"/>
          <p:cNvCxnSpPr>
            <a:cxnSpLocks noChangeShapeType="1"/>
            <a:stCxn id="482318" idx="1"/>
            <a:endCxn id="482322" idx="0"/>
          </p:cNvCxnSpPr>
          <p:nvPr/>
        </p:nvCxnSpPr>
        <p:spPr bwMode="auto">
          <a:xfrm rot="10800000" flipV="1">
            <a:off x="1525588" y="1409700"/>
            <a:ext cx="1798637" cy="257175"/>
          </a:xfrm>
          <a:prstGeom prst="bentConnector2">
            <a:avLst/>
          </a:prstGeom>
          <a:noFill/>
          <a:ln w="38100">
            <a:solidFill>
              <a:schemeClr val="tx1"/>
            </a:solidFill>
            <a:miter lim="800000"/>
            <a:headEnd/>
            <a:tailEnd type="triangle" w="med" len="med"/>
          </a:ln>
          <a:effectLst/>
        </p:spPr>
      </p:cxnSp>
      <p:cxnSp>
        <p:nvCxnSpPr>
          <p:cNvPr id="482341" name="AutoShape 37"/>
          <p:cNvCxnSpPr>
            <a:cxnSpLocks noChangeShapeType="1"/>
            <a:stCxn id="482318" idx="3"/>
            <a:endCxn id="482332" idx="0"/>
          </p:cNvCxnSpPr>
          <p:nvPr/>
        </p:nvCxnSpPr>
        <p:spPr bwMode="auto">
          <a:xfrm>
            <a:off x="5895975" y="1409700"/>
            <a:ext cx="1533525" cy="1095375"/>
          </a:xfrm>
          <a:prstGeom prst="bentConnector2">
            <a:avLst/>
          </a:prstGeom>
          <a:noFill/>
          <a:ln w="38100">
            <a:solidFill>
              <a:schemeClr val="tx1"/>
            </a:solidFill>
            <a:miter lim="800000"/>
            <a:headEnd/>
            <a:tailEnd type="triangle" w="med" len="med"/>
          </a:ln>
          <a:effectLst/>
        </p:spPr>
      </p:cxnSp>
      <p:cxnSp>
        <p:nvCxnSpPr>
          <p:cNvPr id="482342" name="AutoShape 38"/>
          <p:cNvCxnSpPr>
            <a:cxnSpLocks noChangeShapeType="1"/>
            <a:stCxn id="482332" idx="3"/>
            <a:endCxn id="482307" idx="3"/>
          </p:cNvCxnSpPr>
          <p:nvPr/>
        </p:nvCxnSpPr>
        <p:spPr bwMode="auto">
          <a:xfrm flipH="1">
            <a:off x="8315325" y="3124200"/>
            <a:ext cx="228600" cy="2362200"/>
          </a:xfrm>
          <a:prstGeom prst="bentConnector3">
            <a:avLst>
              <a:gd name="adj1" fmla="val -95833"/>
            </a:avLst>
          </a:prstGeom>
          <a:noFill/>
          <a:ln w="38100">
            <a:solidFill>
              <a:schemeClr val="tx1"/>
            </a:solidFill>
            <a:miter lim="800000"/>
            <a:headEnd type="triangle" w="med" len="med"/>
            <a:tailEnd/>
          </a:ln>
          <a:effectLst/>
        </p:spPr>
      </p:cxnSp>
      <p:sp>
        <p:nvSpPr>
          <p:cNvPr id="482343" name="Text Box 39"/>
          <p:cNvSpPr txBox="1">
            <a:spLocks noChangeArrowheads="1"/>
          </p:cNvSpPr>
          <p:nvPr/>
        </p:nvSpPr>
        <p:spPr bwMode="auto">
          <a:xfrm>
            <a:off x="8205788" y="4114800"/>
            <a:ext cx="938212" cy="639763"/>
          </a:xfrm>
          <a:prstGeom prst="rect">
            <a:avLst/>
          </a:prstGeom>
          <a:solidFill>
            <a:schemeClr val="bg1"/>
          </a:solidFill>
          <a:ln w="9525">
            <a:noFill/>
            <a:miter lim="800000"/>
            <a:headEnd/>
            <a:tailEnd/>
          </a:ln>
          <a:effectLst/>
        </p:spPr>
        <p:txBody>
          <a:bodyPr wrap="none">
            <a:spAutoFit/>
          </a:bodyPr>
          <a:lstStyle/>
          <a:p>
            <a:r>
              <a:rPr lang="en-US" sz="1200"/>
              <a:t>Approved </a:t>
            </a:r>
          </a:p>
          <a:p>
            <a:r>
              <a:rPr lang="en-US" sz="1200"/>
              <a:t>N-gram</a:t>
            </a:r>
          </a:p>
          <a:p>
            <a:r>
              <a:rPr lang="en-US" sz="1200"/>
              <a:t>Pairs</a:t>
            </a:r>
          </a:p>
        </p:txBody>
      </p:sp>
      <p:sp>
        <p:nvSpPr>
          <p:cNvPr id="482344" name="Text Box 40"/>
          <p:cNvSpPr txBox="1">
            <a:spLocks noChangeArrowheads="1"/>
          </p:cNvSpPr>
          <p:nvPr/>
        </p:nvSpPr>
        <p:spPr bwMode="auto">
          <a:xfrm>
            <a:off x="7010400" y="3962400"/>
            <a:ext cx="715963" cy="639763"/>
          </a:xfrm>
          <a:prstGeom prst="rect">
            <a:avLst/>
          </a:prstGeom>
          <a:solidFill>
            <a:schemeClr val="bg1"/>
          </a:solidFill>
          <a:ln w="9525">
            <a:noFill/>
            <a:miter lim="800000"/>
            <a:headEnd/>
            <a:tailEnd/>
          </a:ln>
          <a:effectLst/>
        </p:spPr>
        <p:txBody>
          <a:bodyPr>
            <a:spAutoFit/>
          </a:bodyPr>
          <a:lstStyle/>
          <a:p>
            <a:r>
              <a:rPr lang="en-US" sz="1200"/>
              <a:t>Stored </a:t>
            </a:r>
          </a:p>
          <a:p>
            <a:r>
              <a:rPr lang="en-US" sz="1200"/>
              <a:t>N-gram</a:t>
            </a:r>
          </a:p>
          <a:p>
            <a:r>
              <a:rPr lang="en-US" sz="1200"/>
              <a:t>Pairs</a:t>
            </a:r>
          </a:p>
        </p:txBody>
      </p:sp>
      <p:sp>
        <p:nvSpPr>
          <p:cNvPr id="482345" name="Rectangle 41"/>
          <p:cNvSpPr>
            <a:spLocks noChangeArrowheads="1"/>
          </p:cNvSpPr>
          <p:nvPr/>
        </p:nvSpPr>
        <p:spPr bwMode="auto">
          <a:xfrm>
            <a:off x="685800" y="4267200"/>
            <a:ext cx="1676400" cy="457200"/>
          </a:xfrm>
          <a:prstGeom prst="rect">
            <a:avLst/>
          </a:prstGeom>
          <a:solidFill>
            <a:schemeClr val="bg1"/>
          </a:solidFill>
          <a:ln w="12700">
            <a:solidFill>
              <a:schemeClr val="tx1"/>
            </a:solidFill>
            <a:miter lim="800000"/>
            <a:headEnd/>
            <a:tailEnd/>
          </a:ln>
          <a:effectLst/>
        </p:spPr>
        <p:txBody>
          <a:bodyPr wrap="none" anchor="ctr"/>
          <a:lstStyle/>
          <a:p>
            <a:r>
              <a:rPr lang="en-US" sz="1600">
                <a:latin typeface="Tahoma" pitchFamily="34" charset="0"/>
              </a:rPr>
              <a:t>Gazetteers</a:t>
            </a:r>
          </a:p>
        </p:txBody>
      </p:sp>
      <p:sp>
        <p:nvSpPr>
          <p:cNvPr id="482346" name="Rectangle 42"/>
          <p:cNvSpPr>
            <a:spLocks noChangeArrowheads="1"/>
          </p:cNvSpPr>
          <p:nvPr/>
        </p:nvSpPr>
        <p:spPr bwMode="auto">
          <a:xfrm>
            <a:off x="3733800" y="3276600"/>
            <a:ext cx="1828800" cy="381000"/>
          </a:xfrm>
          <a:prstGeom prst="rect">
            <a:avLst/>
          </a:prstGeom>
          <a:solidFill>
            <a:schemeClr val="bg1"/>
          </a:solidFill>
          <a:ln w="12700">
            <a:solidFill>
              <a:schemeClr val="tx1"/>
            </a:solidFill>
            <a:miter lim="800000"/>
            <a:headEnd/>
            <a:tailEnd/>
          </a:ln>
          <a:effectLst/>
        </p:spPr>
        <p:txBody>
          <a:bodyPr wrap="none" anchor="ctr"/>
          <a:lstStyle/>
          <a:p>
            <a:r>
              <a:rPr lang="en-US" sz="1600">
                <a:latin typeface="Tahoma" pitchFamily="34" charset="0"/>
              </a:rPr>
              <a:t>Edge Locker</a:t>
            </a:r>
          </a:p>
        </p:txBody>
      </p:sp>
      <p:sp>
        <p:nvSpPr>
          <p:cNvPr id="482347" name="Rectangle 43"/>
          <p:cNvSpPr>
            <a:spLocks noChangeArrowheads="1"/>
          </p:cNvSpPr>
          <p:nvPr/>
        </p:nvSpPr>
        <p:spPr bwMode="auto">
          <a:xfrm>
            <a:off x="3733800" y="3810000"/>
            <a:ext cx="1828800" cy="381000"/>
          </a:xfrm>
          <a:prstGeom prst="rect">
            <a:avLst/>
          </a:prstGeom>
          <a:solidFill>
            <a:schemeClr val="bg1"/>
          </a:solidFill>
          <a:ln w="12700">
            <a:solidFill>
              <a:schemeClr val="tx1"/>
            </a:solidFill>
            <a:miter lim="800000"/>
            <a:headEnd/>
            <a:tailEnd/>
          </a:ln>
          <a:effectLst/>
        </p:spPr>
        <p:txBody>
          <a:bodyPr wrap="none" anchor="ctr"/>
          <a:lstStyle/>
          <a:p>
            <a:r>
              <a:rPr lang="en-US" sz="1600">
                <a:latin typeface="Tahoma" pitchFamily="34" charset="0"/>
              </a:rPr>
              <a:t>TTR</a:t>
            </a:r>
          </a:p>
        </p:txBody>
      </p:sp>
      <p:cxnSp>
        <p:nvCxnSpPr>
          <p:cNvPr id="482348" name="AutoShape 44"/>
          <p:cNvCxnSpPr>
            <a:cxnSpLocks noChangeShapeType="1"/>
            <a:stCxn id="482347" idx="3"/>
            <a:endCxn id="482335" idx="0"/>
          </p:cNvCxnSpPr>
          <p:nvPr/>
        </p:nvCxnSpPr>
        <p:spPr bwMode="auto">
          <a:xfrm>
            <a:off x="5562600" y="4000500"/>
            <a:ext cx="608013" cy="1104900"/>
          </a:xfrm>
          <a:prstGeom prst="bentConnector2">
            <a:avLst/>
          </a:prstGeom>
          <a:noFill/>
          <a:ln w="38100">
            <a:solidFill>
              <a:schemeClr val="tx1"/>
            </a:solidFill>
            <a:miter lim="800000"/>
            <a:headEnd type="triangle" w="med" len="med"/>
            <a:tailEnd/>
          </a:ln>
          <a:effectLst/>
        </p:spPr>
      </p:cxnSp>
      <p:sp>
        <p:nvSpPr>
          <p:cNvPr id="482349" name="Text Box 45"/>
          <p:cNvSpPr txBox="1">
            <a:spLocks noChangeArrowheads="1"/>
          </p:cNvSpPr>
          <p:nvPr/>
        </p:nvSpPr>
        <p:spPr bwMode="auto">
          <a:xfrm>
            <a:off x="5548313" y="4419600"/>
            <a:ext cx="1309687" cy="457200"/>
          </a:xfrm>
          <a:prstGeom prst="rect">
            <a:avLst/>
          </a:prstGeom>
          <a:solidFill>
            <a:schemeClr val="bg1"/>
          </a:solidFill>
          <a:ln w="9525">
            <a:noFill/>
            <a:miter lim="800000"/>
            <a:headEnd/>
            <a:tailEnd/>
          </a:ln>
          <a:effectLst/>
        </p:spPr>
        <p:txBody>
          <a:bodyPr>
            <a:spAutoFit/>
          </a:bodyPr>
          <a:lstStyle/>
          <a:p>
            <a:r>
              <a:rPr lang="en-US" sz="1200"/>
              <a:t>Substitution Request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A4728C38-A77F-4005-AFD4-198482A1D976}" type="slidenum">
              <a:rPr lang="ar-SA"/>
              <a:pPr/>
              <a:t>17</a:t>
            </a:fld>
            <a:endParaRPr lang="en-US"/>
          </a:p>
        </p:txBody>
      </p:sp>
      <p:sp>
        <p:nvSpPr>
          <p:cNvPr id="484354" name="Rectangle 2"/>
          <p:cNvSpPr>
            <a:spLocks noGrp="1" noChangeArrowheads="1"/>
          </p:cNvSpPr>
          <p:nvPr>
            <p:ph type="title"/>
          </p:nvPr>
        </p:nvSpPr>
        <p:spPr>
          <a:xfrm>
            <a:off x="419100" y="393700"/>
            <a:ext cx="8305800" cy="1143000"/>
          </a:xfrm>
        </p:spPr>
        <p:txBody>
          <a:bodyPr/>
          <a:lstStyle/>
          <a:p>
            <a:pPr algn="ctr"/>
            <a:r>
              <a:rPr lang="en-US"/>
              <a:t>Step 1: Source Sentence Chunking</a:t>
            </a:r>
          </a:p>
        </p:txBody>
      </p:sp>
      <p:sp>
        <p:nvSpPr>
          <p:cNvPr id="484355" name="Rectangle 3"/>
          <p:cNvSpPr>
            <a:spLocks noGrp="1" noChangeArrowheads="1"/>
          </p:cNvSpPr>
          <p:nvPr>
            <p:ph type="body" idx="1"/>
          </p:nvPr>
        </p:nvSpPr>
        <p:spPr>
          <a:xfrm>
            <a:off x="469900" y="1435100"/>
            <a:ext cx="8267700" cy="1422400"/>
          </a:xfrm>
        </p:spPr>
        <p:txBody>
          <a:bodyPr/>
          <a:lstStyle/>
          <a:p>
            <a:pPr>
              <a:lnSpc>
                <a:spcPct val="65000"/>
              </a:lnSpc>
            </a:pPr>
            <a:r>
              <a:rPr lang="en-US" sz="2000"/>
              <a:t>Segment source sentence into overlapping n-grams via sliding window</a:t>
            </a:r>
          </a:p>
          <a:p>
            <a:pPr>
              <a:lnSpc>
                <a:spcPct val="65000"/>
              </a:lnSpc>
            </a:pPr>
            <a:r>
              <a:rPr lang="en-US" sz="2000"/>
              <a:t>Typical n-gram length 4 to 9 terms</a:t>
            </a:r>
          </a:p>
          <a:p>
            <a:pPr>
              <a:lnSpc>
                <a:spcPct val="65000"/>
              </a:lnSpc>
            </a:pPr>
            <a:r>
              <a:rPr lang="en-US" sz="2000"/>
              <a:t>Each term is a word or a known phrase</a:t>
            </a:r>
          </a:p>
          <a:p>
            <a:pPr>
              <a:lnSpc>
                <a:spcPct val="65000"/>
              </a:lnSpc>
            </a:pPr>
            <a:r>
              <a:rPr lang="en-US" sz="2000"/>
              <a:t>Any sentence length (for BLEU test: ave-27; shortest-8; longest-66 words)</a:t>
            </a:r>
          </a:p>
        </p:txBody>
      </p:sp>
      <p:sp>
        <p:nvSpPr>
          <p:cNvPr id="484356" name="Rectangle 4"/>
          <p:cNvSpPr>
            <a:spLocks noChangeArrowheads="1"/>
          </p:cNvSpPr>
          <p:nvPr/>
        </p:nvSpPr>
        <p:spPr bwMode="auto">
          <a:xfrm>
            <a:off x="685800" y="3162300"/>
            <a:ext cx="7848600" cy="457200"/>
          </a:xfrm>
          <a:prstGeom prst="rect">
            <a:avLst/>
          </a:prstGeom>
          <a:solidFill>
            <a:schemeClr val="tx2"/>
          </a:solidFill>
          <a:ln w="9525">
            <a:solidFill>
              <a:schemeClr val="tx1"/>
            </a:solidFill>
            <a:miter lim="800000"/>
            <a:headEnd/>
            <a:tailEnd/>
          </a:ln>
          <a:effectLst/>
        </p:spPr>
        <p:txBody>
          <a:bodyPr wrap="none" anchor="ctr"/>
          <a:lstStyle/>
          <a:p>
            <a:r>
              <a:rPr lang="en-US" sz="2000" b="0">
                <a:solidFill>
                  <a:schemeClr val="bg1"/>
                </a:solidFill>
              </a:rPr>
              <a:t>S1	S2	S3	S4	S5	S6	S7	S8	S9</a:t>
            </a:r>
          </a:p>
        </p:txBody>
      </p:sp>
      <p:sp>
        <p:nvSpPr>
          <p:cNvPr id="484357" name="Rectangle 5"/>
          <p:cNvSpPr>
            <a:spLocks noChangeArrowheads="1"/>
          </p:cNvSpPr>
          <p:nvPr/>
        </p:nvSpPr>
        <p:spPr bwMode="auto">
          <a:xfrm>
            <a:off x="685800" y="3619500"/>
            <a:ext cx="4267200" cy="457200"/>
          </a:xfrm>
          <a:prstGeom prst="rect">
            <a:avLst/>
          </a:prstGeom>
          <a:solidFill>
            <a:schemeClr val="accent1"/>
          </a:solidFill>
          <a:ln w="9525">
            <a:solidFill>
              <a:schemeClr val="tx1"/>
            </a:solidFill>
            <a:miter lim="800000"/>
            <a:headEnd/>
            <a:tailEnd/>
          </a:ln>
          <a:effectLst/>
        </p:spPr>
        <p:txBody>
          <a:bodyPr wrap="none" anchor="ctr"/>
          <a:lstStyle/>
          <a:p>
            <a:r>
              <a:rPr lang="en-US" sz="2000" b="0"/>
              <a:t>S1	S2	S3	S4	S5</a:t>
            </a:r>
          </a:p>
        </p:txBody>
      </p:sp>
      <p:sp>
        <p:nvSpPr>
          <p:cNvPr id="484358" name="Rectangle 6"/>
          <p:cNvSpPr>
            <a:spLocks noChangeArrowheads="1"/>
          </p:cNvSpPr>
          <p:nvPr/>
        </p:nvSpPr>
        <p:spPr bwMode="auto">
          <a:xfrm>
            <a:off x="1600200" y="4076700"/>
            <a:ext cx="4267200" cy="457200"/>
          </a:xfrm>
          <a:prstGeom prst="rect">
            <a:avLst/>
          </a:prstGeom>
          <a:solidFill>
            <a:schemeClr val="accent1"/>
          </a:solidFill>
          <a:ln w="9525">
            <a:solidFill>
              <a:schemeClr val="tx1"/>
            </a:solidFill>
            <a:miter lim="800000"/>
            <a:headEnd/>
            <a:tailEnd/>
          </a:ln>
          <a:effectLst/>
        </p:spPr>
        <p:txBody>
          <a:bodyPr wrap="none" anchor="ctr"/>
          <a:lstStyle/>
          <a:p>
            <a:r>
              <a:rPr lang="en-US" sz="2000" b="0"/>
              <a:t>S2	S3	S4	S5	S6</a:t>
            </a:r>
          </a:p>
        </p:txBody>
      </p:sp>
      <p:sp>
        <p:nvSpPr>
          <p:cNvPr id="484359" name="Rectangle 7"/>
          <p:cNvSpPr>
            <a:spLocks noChangeArrowheads="1"/>
          </p:cNvSpPr>
          <p:nvPr/>
        </p:nvSpPr>
        <p:spPr bwMode="auto">
          <a:xfrm>
            <a:off x="2514600" y="4533900"/>
            <a:ext cx="4267200" cy="457200"/>
          </a:xfrm>
          <a:prstGeom prst="rect">
            <a:avLst/>
          </a:prstGeom>
          <a:solidFill>
            <a:schemeClr val="accent1"/>
          </a:solidFill>
          <a:ln w="9525">
            <a:solidFill>
              <a:schemeClr val="tx1"/>
            </a:solidFill>
            <a:miter lim="800000"/>
            <a:headEnd/>
            <a:tailEnd/>
          </a:ln>
          <a:effectLst/>
        </p:spPr>
        <p:txBody>
          <a:bodyPr wrap="none" anchor="ctr"/>
          <a:lstStyle/>
          <a:p>
            <a:r>
              <a:rPr lang="en-US" sz="2000" b="0"/>
              <a:t>S3	S4	S5	S6	S7</a:t>
            </a:r>
          </a:p>
        </p:txBody>
      </p:sp>
      <p:sp>
        <p:nvSpPr>
          <p:cNvPr id="484360" name="Rectangle 8"/>
          <p:cNvSpPr>
            <a:spLocks noChangeArrowheads="1"/>
          </p:cNvSpPr>
          <p:nvPr/>
        </p:nvSpPr>
        <p:spPr bwMode="auto">
          <a:xfrm>
            <a:off x="3429000" y="4991100"/>
            <a:ext cx="4267200" cy="457200"/>
          </a:xfrm>
          <a:prstGeom prst="rect">
            <a:avLst/>
          </a:prstGeom>
          <a:solidFill>
            <a:schemeClr val="accent1"/>
          </a:solidFill>
          <a:ln w="9525">
            <a:solidFill>
              <a:schemeClr val="tx1"/>
            </a:solidFill>
            <a:miter lim="800000"/>
            <a:headEnd/>
            <a:tailEnd/>
          </a:ln>
          <a:effectLst/>
        </p:spPr>
        <p:txBody>
          <a:bodyPr wrap="none" anchor="ctr"/>
          <a:lstStyle/>
          <a:p>
            <a:r>
              <a:rPr lang="en-US" sz="2000" b="0"/>
              <a:t>S4	S5	S6	S7	S8</a:t>
            </a:r>
          </a:p>
        </p:txBody>
      </p:sp>
      <p:sp>
        <p:nvSpPr>
          <p:cNvPr id="484361" name="Rectangle 9"/>
          <p:cNvSpPr>
            <a:spLocks noChangeArrowheads="1"/>
          </p:cNvSpPr>
          <p:nvPr/>
        </p:nvSpPr>
        <p:spPr bwMode="auto">
          <a:xfrm>
            <a:off x="4343400" y="5448300"/>
            <a:ext cx="4267200" cy="457200"/>
          </a:xfrm>
          <a:prstGeom prst="rect">
            <a:avLst/>
          </a:prstGeom>
          <a:solidFill>
            <a:schemeClr val="accent1"/>
          </a:solidFill>
          <a:ln w="9525">
            <a:solidFill>
              <a:schemeClr val="tx1"/>
            </a:solidFill>
            <a:miter lim="800000"/>
            <a:headEnd/>
            <a:tailEnd/>
          </a:ln>
          <a:effectLst/>
        </p:spPr>
        <p:txBody>
          <a:bodyPr wrap="none" anchor="ctr"/>
          <a:lstStyle/>
          <a:p>
            <a:r>
              <a:rPr lang="en-US" sz="2000" b="0"/>
              <a:t>S5	S6	S7	S8	S9</a:t>
            </a:r>
          </a:p>
        </p:txBody>
      </p:sp>
      <p:sp>
        <p:nvSpPr>
          <p:cNvPr id="484362" name="Rectangle 10"/>
          <p:cNvSpPr>
            <a:spLocks noChangeArrowheads="1"/>
          </p:cNvSpPr>
          <p:nvPr/>
        </p:nvSpPr>
        <p:spPr bwMode="auto">
          <a:xfrm>
            <a:off x="1600200" y="4076700"/>
            <a:ext cx="4267200" cy="457200"/>
          </a:xfrm>
          <a:prstGeom prst="rect">
            <a:avLst/>
          </a:prstGeom>
          <a:noFill/>
          <a:ln w="38100">
            <a:solidFill>
              <a:srgbClr val="FF0000"/>
            </a:solidFill>
            <a:miter lim="800000"/>
            <a:headEnd/>
            <a:tailEnd/>
          </a:ln>
          <a:effectLst/>
        </p:spPr>
        <p:txBody>
          <a:bodyPr wrap="none" anchor="ctr"/>
          <a:lstStyle/>
          <a:p>
            <a:endParaRPr lang="en-US" sz="20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43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43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43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43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43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4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7" grpId="0" animBg="1"/>
      <p:bldP spid="484358" grpId="0" animBg="1"/>
      <p:bldP spid="484359" grpId="0" animBg="1"/>
      <p:bldP spid="484360" grpId="0" animBg="1"/>
      <p:bldP spid="484361" grpId="0" animBg="1"/>
      <p:bldP spid="48436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fld id="{CF6CB589-AEEF-4BE3-BA2A-A6B22B531EC2}" type="slidenum">
              <a:rPr lang="ar-SA"/>
              <a:pPr/>
              <a:t>18</a:t>
            </a:fld>
            <a:endParaRPr lang="en-US"/>
          </a:p>
        </p:txBody>
      </p:sp>
      <p:grpSp>
        <p:nvGrpSpPr>
          <p:cNvPr id="2" name="Group 2"/>
          <p:cNvGrpSpPr>
            <a:grpSpLocks/>
          </p:cNvGrpSpPr>
          <p:nvPr/>
        </p:nvGrpSpPr>
        <p:grpSpPr bwMode="auto">
          <a:xfrm>
            <a:off x="914400" y="4419600"/>
            <a:ext cx="7467600" cy="2057400"/>
            <a:chOff x="576" y="2784"/>
            <a:chExt cx="4704" cy="1296"/>
          </a:xfrm>
        </p:grpSpPr>
        <p:grpSp>
          <p:nvGrpSpPr>
            <p:cNvPr id="3" name="Group 3"/>
            <p:cNvGrpSpPr>
              <a:grpSpLocks/>
            </p:cNvGrpSpPr>
            <p:nvPr/>
          </p:nvGrpSpPr>
          <p:grpSpPr bwMode="auto">
            <a:xfrm>
              <a:off x="2064" y="2784"/>
              <a:ext cx="3216" cy="1296"/>
              <a:chOff x="2064" y="2688"/>
              <a:chExt cx="3216" cy="1296"/>
            </a:xfrm>
          </p:grpSpPr>
          <p:sp>
            <p:nvSpPr>
              <p:cNvPr id="485380" name="Rectangle 4"/>
              <p:cNvSpPr>
                <a:spLocks noChangeArrowheads="1"/>
              </p:cNvSpPr>
              <p:nvPr/>
            </p:nvSpPr>
            <p:spPr bwMode="auto">
              <a:xfrm>
                <a:off x="2064" y="2688"/>
                <a:ext cx="3216" cy="1296"/>
              </a:xfrm>
              <a:prstGeom prst="rect">
                <a:avLst/>
              </a:prstGeom>
              <a:solidFill>
                <a:srgbClr val="333399"/>
              </a:solidFill>
              <a:ln w="9525">
                <a:solidFill>
                  <a:schemeClr val="tx1"/>
                </a:solidFill>
                <a:miter lim="800000"/>
                <a:headEnd/>
                <a:tailEnd/>
              </a:ln>
              <a:effectLst/>
            </p:spPr>
            <p:txBody>
              <a:bodyPr wrap="none" anchor="ctr"/>
              <a:lstStyle/>
              <a:p>
                <a:endParaRPr lang="en-US" b="0"/>
              </a:p>
            </p:txBody>
          </p:sp>
          <p:sp>
            <p:nvSpPr>
              <p:cNvPr id="485381" name="Text Box 5"/>
              <p:cNvSpPr txBox="1">
                <a:spLocks noChangeArrowheads="1"/>
              </p:cNvSpPr>
              <p:nvPr/>
            </p:nvSpPr>
            <p:spPr bwMode="auto">
              <a:xfrm>
                <a:off x="4612" y="3648"/>
                <a:ext cx="116" cy="250"/>
              </a:xfrm>
              <a:prstGeom prst="rect">
                <a:avLst/>
              </a:prstGeom>
              <a:noFill/>
              <a:ln w="9525">
                <a:noFill/>
                <a:miter lim="800000"/>
                <a:headEnd/>
                <a:tailEnd/>
              </a:ln>
              <a:effectLst/>
            </p:spPr>
            <p:txBody>
              <a:bodyPr wrap="none">
                <a:spAutoFit/>
              </a:bodyPr>
              <a:lstStyle/>
              <a:p>
                <a:endParaRPr lang="en-US" sz="2000">
                  <a:solidFill>
                    <a:schemeClr val="bg1"/>
                  </a:solidFill>
                </a:endParaRPr>
              </a:p>
            </p:txBody>
          </p:sp>
        </p:grpSp>
        <p:sp>
          <p:nvSpPr>
            <p:cNvPr id="485382" name="Rectangle 6"/>
            <p:cNvSpPr>
              <a:spLocks noChangeArrowheads="1"/>
            </p:cNvSpPr>
            <p:nvPr/>
          </p:nvSpPr>
          <p:spPr bwMode="auto">
            <a:xfrm>
              <a:off x="576" y="3552"/>
              <a:ext cx="1006" cy="249"/>
            </a:xfrm>
            <a:prstGeom prst="rect">
              <a:avLst/>
            </a:prstGeom>
            <a:noFill/>
            <a:ln w="28575">
              <a:solidFill>
                <a:schemeClr val="tx1"/>
              </a:solidFill>
              <a:miter lim="800000"/>
              <a:headEnd/>
              <a:tailEnd/>
            </a:ln>
            <a:effectLst/>
          </p:spPr>
          <p:txBody>
            <a:bodyPr wrap="none">
              <a:spAutoFit/>
            </a:bodyPr>
            <a:lstStyle/>
            <a:p>
              <a:pPr algn="l"/>
              <a:r>
                <a:rPr lang="en-US" sz="1800"/>
                <a:t>Flooding Set</a:t>
              </a:r>
            </a:p>
          </p:txBody>
        </p:sp>
        <p:sp>
          <p:nvSpPr>
            <p:cNvPr id="485383" name="Line 7"/>
            <p:cNvSpPr>
              <a:spLocks noChangeShapeType="1"/>
            </p:cNvSpPr>
            <p:nvPr/>
          </p:nvSpPr>
          <p:spPr bwMode="auto">
            <a:xfrm>
              <a:off x="1584" y="3696"/>
              <a:ext cx="480" cy="0"/>
            </a:xfrm>
            <a:prstGeom prst="line">
              <a:avLst/>
            </a:prstGeom>
            <a:noFill/>
            <a:ln w="28575">
              <a:solidFill>
                <a:schemeClr val="tx1"/>
              </a:solidFill>
              <a:round/>
              <a:headEnd/>
              <a:tailEnd type="triangle" w="med" len="med"/>
            </a:ln>
            <a:effectLst/>
          </p:spPr>
          <p:txBody>
            <a:bodyPr/>
            <a:lstStyle/>
            <a:p>
              <a:endParaRPr lang="en-US"/>
            </a:p>
          </p:txBody>
        </p:sp>
      </p:grpSp>
      <p:sp>
        <p:nvSpPr>
          <p:cNvPr id="485384" name="Rectangle 8"/>
          <p:cNvSpPr>
            <a:spLocks noGrp="1" noChangeArrowheads="1"/>
          </p:cNvSpPr>
          <p:nvPr>
            <p:ph type="title"/>
          </p:nvPr>
        </p:nvSpPr>
        <p:spPr>
          <a:xfrm>
            <a:off x="685800" y="381000"/>
            <a:ext cx="7772400" cy="1143000"/>
          </a:xfrm>
          <a:noFill/>
          <a:ln/>
        </p:spPr>
        <p:txBody>
          <a:bodyPr/>
          <a:lstStyle/>
          <a:p>
            <a:pPr algn="ctr"/>
            <a:r>
              <a:rPr lang="en-US"/>
              <a:t>Step 2: Dictionary Lookup</a:t>
            </a:r>
          </a:p>
        </p:txBody>
      </p:sp>
      <p:grpSp>
        <p:nvGrpSpPr>
          <p:cNvPr id="4" name="Group 9"/>
          <p:cNvGrpSpPr>
            <a:grpSpLocks/>
          </p:cNvGrpSpPr>
          <p:nvPr/>
        </p:nvGrpSpPr>
        <p:grpSpPr bwMode="auto">
          <a:xfrm>
            <a:off x="4522788" y="3124200"/>
            <a:ext cx="811212" cy="2559050"/>
            <a:chOff x="2849" y="1872"/>
            <a:chExt cx="511" cy="1612"/>
          </a:xfrm>
        </p:grpSpPr>
        <p:sp>
          <p:nvSpPr>
            <p:cNvPr id="485386" name="Line 10"/>
            <p:cNvSpPr>
              <a:spLocks noChangeShapeType="1"/>
            </p:cNvSpPr>
            <p:nvPr/>
          </p:nvSpPr>
          <p:spPr bwMode="auto">
            <a:xfrm>
              <a:off x="3120" y="1872"/>
              <a:ext cx="0" cy="288"/>
            </a:xfrm>
            <a:prstGeom prst="line">
              <a:avLst/>
            </a:prstGeom>
            <a:noFill/>
            <a:ln w="76200">
              <a:solidFill>
                <a:schemeClr val="tx1"/>
              </a:solidFill>
              <a:round/>
              <a:headEnd/>
              <a:tailEnd type="triangle" w="med" len="med"/>
            </a:ln>
            <a:effectLst/>
          </p:spPr>
          <p:txBody>
            <a:bodyPr/>
            <a:lstStyle/>
            <a:p>
              <a:endParaRPr lang="en-US"/>
            </a:p>
          </p:txBody>
        </p:sp>
        <p:sp>
          <p:nvSpPr>
            <p:cNvPr id="485387" name="Line 11"/>
            <p:cNvSpPr>
              <a:spLocks noChangeShapeType="1"/>
            </p:cNvSpPr>
            <p:nvPr/>
          </p:nvSpPr>
          <p:spPr bwMode="auto">
            <a:xfrm>
              <a:off x="3120" y="2400"/>
              <a:ext cx="0" cy="288"/>
            </a:xfrm>
            <a:prstGeom prst="line">
              <a:avLst/>
            </a:prstGeom>
            <a:noFill/>
            <a:ln w="76200">
              <a:solidFill>
                <a:schemeClr val="tx1"/>
              </a:solidFill>
              <a:round/>
              <a:headEnd/>
              <a:tailEnd type="triangle" w="med" len="med"/>
            </a:ln>
            <a:effectLst/>
          </p:spPr>
          <p:txBody>
            <a:bodyPr/>
            <a:lstStyle/>
            <a:p>
              <a:endParaRPr lang="en-US"/>
            </a:p>
          </p:txBody>
        </p:sp>
        <p:sp>
          <p:nvSpPr>
            <p:cNvPr id="485388" name="Text Box 12"/>
            <p:cNvSpPr txBox="1">
              <a:spLocks noChangeArrowheads="1"/>
            </p:cNvSpPr>
            <p:nvPr/>
          </p:nvSpPr>
          <p:spPr bwMode="auto">
            <a:xfrm>
              <a:off x="2849" y="2736"/>
              <a:ext cx="511" cy="748"/>
            </a:xfrm>
            <a:prstGeom prst="rect">
              <a:avLst/>
            </a:prstGeom>
            <a:solidFill>
              <a:srgbClr val="FFFFCC"/>
            </a:solidFill>
            <a:ln w="9525">
              <a:noFill/>
              <a:miter lim="800000"/>
              <a:headEnd/>
              <a:tailEnd/>
            </a:ln>
            <a:effectLst/>
          </p:spPr>
          <p:txBody>
            <a:bodyPr wrap="none">
              <a:spAutoFit/>
            </a:bodyPr>
            <a:lstStyle/>
            <a:p>
              <a:pPr algn="l"/>
              <a:r>
                <a:rPr lang="en-US" b="0"/>
                <a:t>T3-a</a:t>
              </a:r>
            </a:p>
            <a:p>
              <a:pPr algn="l"/>
              <a:r>
                <a:rPr lang="en-US" b="0"/>
                <a:t>T3-b</a:t>
              </a:r>
            </a:p>
            <a:p>
              <a:pPr algn="l"/>
              <a:r>
                <a:rPr lang="en-US" b="0"/>
                <a:t>T3-c</a:t>
              </a:r>
            </a:p>
          </p:txBody>
        </p:sp>
      </p:grpSp>
      <p:grpSp>
        <p:nvGrpSpPr>
          <p:cNvPr id="5" name="Group 13"/>
          <p:cNvGrpSpPr>
            <a:grpSpLocks/>
          </p:cNvGrpSpPr>
          <p:nvPr/>
        </p:nvGrpSpPr>
        <p:grpSpPr bwMode="auto">
          <a:xfrm>
            <a:off x="5486400" y="3124200"/>
            <a:ext cx="811213" cy="3289300"/>
            <a:chOff x="3456" y="1872"/>
            <a:chExt cx="511" cy="2072"/>
          </a:xfrm>
        </p:grpSpPr>
        <p:sp>
          <p:nvSpPr>
            <p:cNvPr id="485390" name="Line 14"/>
            <p:cNvSpPr>
              <a:spLocks noChangeShapeType="1"/>
            </p:cNvSpPr>
            <p:nvPr/>
          </p:nvSpPr>
          <p:spPr bwMode="auto">
            <a:xfrm>
              <a:off x="3696" y="1872"/>
              <a:ext cx="0" cy="288"/>
            </a:xfrm>
            <a:prstGeom prst="line">
              <a:avLst/>
            </a:prstGeom>
            <a:noFill/>
            <a:ln w="76200">
              <a:solidFill>
                <a:schemeClr val="tx1"/>
              </a:solidFill>
              <a:round/>
              <a:headEnd/>
              <a:tailEnd type="triangle" w="med" len="med"/>
            </a:ln>
            <a:effectLst/>
          </p:spPr>
          <p:txBody>
            <a:bodyPr/>
            <a:lstStyle/>
            <a:p>
              <a:endParaRPr lang="en-US"/>
            </a:p>
          </p:txBody>
        </p:sp>
        <p:sp>
          <p:nvSpPr>
            <p:cNvPr id="485391" name="Line 15"/>
            <p:cNvSpPr>
              <a:spLocks noChangeShapeType="1"/>
            </p:cNvSpPr>
            <p:nvPr/>
          </p:nvSpPr>
          <p:spPr bwMode="auto">
            <a:xfrm>
              <a:off x="3696" y="2400"/>
              <a:ext cx="0" cy="288"/>
            </a:xfrm>
            <a:prstGeom prst="line">
              <a:avLst/>
            </a:prstGeom>
            <a:noFill/>
            <a:ln w="76200">
              <a:solidFill>
                <a:schemeClr val="tx1"/>
              </a:solidFill>
              <a:round/>
              <a:headEnd/>
              <a:tailEnd type="triangle" w="med" len="med"/>
            </a:ln>
            <a:effectLst/>
          </p:spPr>
          <p:txBody>
            <a:bodyPr/>
            <a:lstStyle/>
            <a:p>
              <a:endParaRPr lang="en-US"/>
            </a:p>
          </p:txBody>
        </p:sp>
        <p:sp>
          <p:nvSpPr>
            <p:cNvPr id="485392" name="Text Box 16"/>
            <p:cNvSpPr txBox="1">
              <a:spLocks noChangeArrowheads="1"/>
            </p:cNvSpPr>
            <p:nvPr/>
          </p:nvSpPr>
          <p:spPr bwMode="auto">
            <a:xfrm>
              <a:off x="3456" y="2736"/>
              <a:ext cx="511" cy="1208"/>
            </a:xfrm>
            <a:prstGeom prst="rect">
              <a:avLst/>
            </a:prstGeom>
            <a:solidFill>
              <a:srgbClr val="FFFFCC"/>
            </a:solidFill>
            <a:ln w="9525">
              <a:noFill/>
              <a:miter lim="800000"/>
              <a:headEnd/>
              <a:tailEnd/>
            </a:ln>
            <a:effectLst/>
          </p:spPr>
          <p:txBody>
            <a:bodyPr wrap="none">
              <a:spAutoFit/>
            </a:bodyPr>
            <a:lstStyle/>
            <a:p>
              <a:pPr algn="l"/>
              <a:r>
                <a:rPr lang="en-US" b="0"/>
                <a:t>T4-a</a:t>
              </a:r>
            </a:p>
            <a:p>
              <a:pPr algn="l"/>
              <a:r>
                <a:rPr lang="en-US" b="0"/>
                <a:t>T4-b</a:t>
              </a:r>
            </a:p>
            <a:p>
              <a:pPr algn="l"/>
              <a:r>
                <a:rPr lang="en-US" b="0"/>
                <a:t>T4-c</a:t>
              </a:r>
            </a:p>
            <a:p>
              <a:pPr algn="l"/>
              <a:r>
                <a:rPr lang="en-US" b="0"/>
                <a:t>T4-d</a:t>
              </a:r>
            </a:p>
            <a:p>
              <a:pPr algn="l"/>
              <a:r>
                <a:rPr lang="en-US" b="0"/>
                <a:t>T4-e</a:t>
              </a:r>
            </a:p>
          </p:txBody>
        </p:sp>
      </p:grpSp>
      <p:grpSp>
        <p:nvGrpSpPr>
          <p:cNvPr id="6" name="Group 17"/>
          <p:cNvGrpSpPr>
            <a:grpSpLocks/>
          </p:cNvGrpSpPr>
          <p:nvPr/>
        </p:nvGrpSpPr>
        <p:grpSpPr bwMode="auto">
          <a:xfrm>
            <a:off x="6400800" y="3124200"/>
            <a:ext cx="811213" cy="1828800"/>
            <a:chOff x="4032" y="1872"/>
            <a:chExt cx="511" cy="1152"/>
          </a:xfrm>
        </p:grpSpPr>
        <p:sp>
          <p:nvSpPr>
            <p:cNvPr id="485394" name="Line 18"/>
            <p:cNvSpPr>
              <a:spLocks noChangeShapeType="1"/>
            </p:cNvSpPr>
            <p:nvPr/>
          </p:nvSpPr>
          <p:spPr bwMode="auto">
            <a:xfrm>
              <a:off x="4272" y="1872"/>
              <a:ext cx="0" cy="288"/>
            </a:xfrm>
            <a:prstGeom prst="line">
              <a:avLst/>
            </a:prstGeom>
            <a:noFill/>
            <a:ln w="76200">
              <a:solidFill>
                <a:schemeClr val="tx1"/>
              </a:solidFill>
              <a:round/>
              <a:headEnd/>
              <a:tailEnd type="triangle" w="med" len="med"/>
            </a:ln>
            <a:effectLst/>
          </p:spPr>
          <p:txBody>
            <a:bodyPr/>
            <a:lstStyle/>
            <a:p>
              <a:endParaRPr lang="en-US"/>
            </a:p>
          </p:txBody>
        </p:sp>
        <p:sp>
          <p:nvSpPr>
            <p:cNvPr id="485395" name="Line 19"/>
            <p:cNvSpPr>
              <a:spLocks noChangeShapeType="1"/>
            </p:cNvSpPr>
            <p:nvPr/>
          </p:nvSpPr>
          <p:spPr bwMode="auto">
            <a:xfrm>
              <a:off x="4272" y="2400"/>
              <a:ext cx="0" cy="288"/>
            </a:xfrm>
            <a:prstGeom prst="line">
              <a:avLst/>
            </a:prstGeom>
            <a:noFill/>
            <a:ln w="76200">
              <a:solidFill>
                <a:schemeClr val="tx1"/>
              </a:solidFill>
              <a:round/>
              <a:headEnd/>
              <a:tailEnd type="triangle" w="med" len="med"/>
            </a:ln>
            <a:effectLst/>
          </p:spPr>
          <p:txBody>
            <a:bodyPr/>
            <a:lstStyle/>
            <a:p>
              <a:endParaRPr lang="en-US"/>
            </a:p>
          </p:txBody>
        </p:sp>
        <p:sp>
          <p:nvSpPr>
            <p:cNvPr id="485396" name="Text Box 20"/>
            <p:cNvSpPr txBox="1">
              <a:spLocks noChangeArrowheads="1"/>
            </p:cNvSpPr>
            <p:nvPr/>
          </p:nvSpPr>
          <p:spPr bwMode="auto">
            <a:xfrm>
              <a:off x="4032" y="2736"/>
              <a:ext cx="511" cy="288"/>
            </a:xfrm>
            <a:prstGeom prst="rect">
              <a:avLst/>
            </a:prstGeom>
            <a:solidFill>
              <a:srgbClr val="FFFFCC"/>
            </a:solidFill>
            <a:ln w="9525">
              <a:noFill/>
              <a:miter lim="800000"/>
              <a:headEnd/>
              <a:tailEnd/>
            </a:ln>
            <a:effectLst/>
          </p:spPr>
          <p:txBody>
            <a:bodyPr wrap="none">
              <a:spAutoFit/>
            </a:bodyPr>
            <a:lstStyle/>
            <a:p>
              <a:pPr algn="l"/>
              <a:r>
                <a:rPr lang="en-US" b="0"/>
                <a:t>T5-a</a:t>
              </a:r>
            </a:p>
          </p:txBody>
        </p:sp>
      </p:grpSp>
      <p:grpSp>
        <p:nvGrpSpPr>
          <p:cNvPr id="7" name="Group 21"/>
          <p:cNvGrpSpPr>
            <a:grpSpLocks/>
          </p:cNvGrpSpPr>
          <p:nvPr/>
        </p:nvGrpSpPr>
        <p:grpSpPr bwMode="auto">
          <a:xfrm>
            <a:off x="7342188" y="3124200"/>
            <a:ext cx="811212" cy="2559050"/>
            <a:chOff x="4625" y="1872"/>
            <a:chExt cx="511" cy="1612"/>
          </a:xfrm>
        </p:grpSpPr>
        <p:sp>
          <p:nvSpPr>
            <p:cNvPr id="485398" name="Line 22"/>
            <p:cNvSpPr>
              <a:spLocks noChangeShapeType="1"/>
            </p:cNvSpPr>
            <p:nvPr/>
          </p:nvSpPr>
          <p:spPr bwMode="auto">
            <a:xfrm>
              <a:off x="4896" y="1872"/>
              <a:ext cx="0" cy="288"/>
            </a:xfrm>
            <a:prstGeom prst="line">
              <a:avLst/>
            </a:prstGeom>
            <a:noFill/>
            <a:ln w="76200">
              <a:solidFill>
                <a:schemeClr val="tx1"/>
              </a:solidFill>
              <a:round/>
              <a:headEnd/>
              <a:tailEnd type="triangle" w="med" len="med"/>
            </a:ln>
            <a:effectLst/>
          </p:spPr>
          <p:txBody>
            <a:bodyPr/>
            <a:lstStyle/>
            <a:p>
              <a:endParaRPr lang="en-US"/>
            </a:p>
          </p:txBody>
        </p:sp>
        <p:sp>
          <p:nvSpPr>
            <p:cNvPr id="485399" name="Line 23"/>
            <p:cNvSpPr>
              <a:spLocks noChangeShapeType="1"/>
            </p:cNvSpPr>
            <p:nvPr/>
          </p:nvSpPr>
          <p:spPr bwMode="auto">
            <a:xfrm>
              <a:off x="4896" y="2400"/>
              <a:ext cx="0" cy="288"/>
            </a:xfrm>
            <a:prstGeom prst="line">
              <a:avLst/>
            </a:prstGeom>
            <a:noFill/>
            <a:ln w="76200">
              <a:solidFill>
                <a:schemeClr val="tx1"/>
              </a:solidFill>
              <a:round/>
              <a:headEnd/>
              <a:tailEnd type="triangle" w="med" len="med"/>
            </a:ln>
            <a:effectLst/>
          </p:spPr>
          <p:txBody>
            <a:bodyPr/>
            <a:lstStyle/>
            <a:p>
              <a:endParaRPr lang="en-US"/>
            </a:p>
          </p:txBody>
        </p:sp>
        <p:sp>
          <p:nvSpPr>
            <p:cNvPr id="485400" name="Text Box 24"/>
            <p:cNvSpPr txBox="1">
              <a:spLocks noChangeArrowheads="1"/>
            </p:cNvSpPr>
            <p:nvPr/>
          </p:nvSpPr>
          <p:spPr bwMode="auto">
            <a:xfrm>
              <a:off x="4625" y="2736"/>
              <a:ext cx="511" cy="748"/>
            </a:xfrm>
            <a:prstGeom prst="rect">
              <a:avLst/>
            </a:prstGeom>
            <a:solidFill>
              <a:srgbClr val="FFFFCC"/>
            </a:solidFill>
            <a:ln w="9525">
              <a:noFill/>
              <a:miter lim="800000"/>
              <a:headEnd/>
              <a:tailEnd/>
            </a:ln>
            <a:effectLst/>
          </p:spPr>
          <p:txBody>
            <a:bodyPr>
              <a:spAutoFit/>
            </a:bodyPr>
            <a:lstStyle/>
            <a:p>
              <a:pPr algn="l"/>
              <a:r>
                <a:rPr lang="en-US" b="0"/>
                <a:t>T6-a</a:t>
              </a:r>
            </a:p>
            <a:p>
              <a:pPr algn="l"/>
              <a:r>
                <a:rPr lang="en-US" b="0"/>
                <a:t>T6-b</a:t>
              </a:r>
            </a:p>
            <a:p>
              <a:pPr algn="l"/>
              <a:r>
                <a:rPr lang="en-US" b="0"/>
                <a:t>T6-c</a:t>
              </a:r>
            </a:p>
          </p:txBody>
        </p:sp>
      </p:grpSp>
      <p:sp>
        <p:nvSpPr>
          <p:cNvPr id="485401" name="Rectangle 25"/>
          <p:cNvSpPr>
            <a:spLocks noGrp="1" noChangeArrowheads="1"/>
          </p:cNvSpPr>
          <p:nvPr>
            <p:ph type="body" idx="1"/>
          </p:nvPr>
        </p:nvSpPr>
        <p:spPr>
          <a:xfrm>
            <a:off x="228600" y="1676400"/>
            <a:ext cx="8458200" cy="685800"/>
          </a:xfrm>
          <a:noFill/>
          <a:ln/>
        </p:spPr>
        <p:txBody>
          <a:bodyPr/>
          <a:lstStyle/>
          <a:p>
            <a:r>
              <a:rPr lang="en-US" dirty="0"/>
              <a:t>Using bilingual dictionary, list all possible target translations for each source word or phrase</a:t>
            </a:r>
            <a:endParaRPr lang="en-US" sz="1800" dirty="0"/>
          </a:p>
          <a:p>
            <a:endParaRPr lang="en-US" sz="2000" dirty="0"/>
          </a:p>
          <a:p>
            <a:pPr>
              <a:buFontTx/>
              <a:buNone/>
            </a:pPr>
            <a:endParaRPr lang="en-US" sz="3200" dirty="0"/>
          </a:p>
        </p:txBody>
      </p:sp>
      <p:sp>
        <p:nvSpPr>
          <p:cNvPr id="485402" name="Text Box 26"/>
          <p:cNvSpPr txBox="1">
            <a:spLocks noChangeArrowheads="1"/>
          </p:cNvSpPr>
          <p:nvPr/>
        </p:nvSpPr>
        <p:spPr bwMode="auto">
          <a:xfrm>
            <a:off x="304800" y="2803525"/>
            <a:ext cx="2582863" cy="396875"/>
          </a:xfrm>
          <a:prstGeom prst="rect">
            <a:avLst/>
          </a:prstGeom>
          <a:noFill/>
          <a:ln w="9525">
            <a:noFill/>
            <a:miter lim="800000"/>
            <a:headEnd/>
            <a:tailEnd/>
          </a:ln>
          <a:effectLst/>
        </p:spPr>
        <p:txBody>
          <a:bodyPr wrap="none">
            <a:spAutoFit/>
          </a:bodyPr>
          <a:lstStyle/>
          <a:p>
            <a:pPr algn="l"/>
            <a:r>
              <a:rPr lang="en-US" sz="2000"/>
              <a:t>Source Word-String</a:t>
            </a:r>
          </a:p>
        </p:txBody>
      </p:sp>
      <p:grpSp>
        <p:nvGrpSpPr>
          <p:cNvPr id="8" name="Group 27"/>
          <p:cNvGrpSpPr>
            <a:grpSpLocks/>
          </p:cNvGrpSpPr>
          <p:nvPr/>
        </p:nvGrpSpPr>
        <p:grpSpPr bwMode="auto">
          <a:xfrm>
            <a:off x="422275" y="3124200"/>
            <a:ext cx="3970338" cy="2924175"/>
            <a:chOff x="266" y="1872"/>
            <a:chExt cx="2501" cy="1842"/>
          </a:xfrm>
        </p:grpSpPr>
        <p:grpSp>
          <p:nvGrpSpPr>
            <p:cNvPr id="9" name="Group 28"/>
            <p:cNvGrpSpPr>
              <a:grpSpLocks/>
            </p:cNvGrpSpPr>
            <p:nvPr/>
          </p:nvGrpSpPr>
          <p:grpSpPr bwMode="auto">
            <a:xfrm>
              <a:off x="2256" y="1872"/>
              <a:ext cx="511" cy="1842"/>
              <a:chOff x="2256" y="1872"/>
              <a:chExt cx="511" cy="1842"/>
            </a:xfrm>
          </p:grpSpPr>
          <p:sp>
            <p:nvSpPr>
              <p:cNvPr id="485405" name="Line 29"/>
              <p:cNvSpPr>
                <a:spLocks noChangeShapeType="1"/>
              </p:cNvSpPr>
              <p:nvPr/>
            </p:nvSpPr>
            <p:spPr bwMode="auto">
              <a:xfrm>
                <a:off x="2544" y="1872"/>
                <a:ext cx="0" cy="288"/>
              </a:xfrm>
              <a:prstGeom prst="line">
                <a:avLst/>
              </a:prstGeom>
              <a:noFill/>
              <a:ln w="76200">
                <a:solidFill>
                  <a:schemeClr val="tx1"/>
                </a:solidFill>
                <a:round/>
                <a:headEnd/>
                <a:tailEnd type="triangle" w="med" len="med"/>
              </a:ln>
              <a:effectLst/>
            </p:spPr>
            <p:txBody>
              <a:bodyPr/>
              <a:lstStyle/>
              <a:p>
                <a:endParaRPr lang="en-US"/>
              </a:p>
            </p:txBody>
          </p:sp>
          <p:sp>
            <p:nvSpPr>
              <p:cNvPr id="485406" name="Text Box 30"/>
              <p:cNvSpPr txBox="1">
                <a:spLocks noChangeArrowheads="1"/>
              </p:cNvSpPr>
              <p:nvPr/>
            </p:nvSpPr>
            <p:spPr bwMode="auto">
              <a:xfrm>
                <a:off x="2256" y="2736"/>
                <a:ext cx="511" cy="978"/>
              </a:xfrm>
              <a:prstGeom prst="rect">
                <a:avLst/>
              </a:prstGeom>
              <a:solidFill>
                <a:srgbClr val="FFFFCC"/>
              </a:solidFill>
              <a:ln w="9525">
                <a:noFill/>
                <a:miter lim="800000"/>
                <a:headEnd/>
                <a:tailEnd/>
              </a:ln>
              <a:effectLst/>
            </p:spPr>
            <p:txBody>
              <a:bodyPr wrap="none">
                <a:spAutoFit/>
              </a:bodyPr>
              <a:lstStyle/>
              <a:p>
                <a:pPr algn="l"/>
                <a:r>
                  <a:rPr lang="en-US" b="0"/>
                  <a:t>T2-a</a:t>
                </a:r>
              </a:p>
              <a:p>
                <a:pPr algn="l"/>
                <a:r>
                  <a:rPr lang="en-US" b="0"/>
                  <a:t>T2-b</a:t>
                </a:r>
              </a:p>
              <a:p>
                <a:pPr algn="l"/>
                <a:r>
                  <a:rPr lang="en-US" b="0"/>
                  <a:t>T2-c</a:t>
                </a:r>
              </a:p>
              <a:p>
                <a:pPr algn="l"/>
                <a:r>
                  <a:rPr lang="en-US" b="0"/>
                  <a:t>T2-d</a:t>
                </a:r>
              </a:p>
            </p:txBody>
          </p:sp>
          <p:sp>
            <p:nvSpPr>
              <p:cNvPr id="485407" name="Line 31"/>
              <p:cNvSpPr>
                <a:spLocks noChangeShapeType="1"/>
              </p:cNvSpPr>
              <p:nvPr/>
            </p:nvSpPr>
            <p:spPr bwMode="auto">
              <a:xfrm>
                <a:off x="2544" y="2400"/>
                <a:ext cx="0" cy="288"/>
              </a:xfrm>
              <a:prstGeom prst="line">
                <a:avLst/>
              </a:prstGeom>
              <a:noFill/>
              <a:ln w="76200">
                <a:solidFill>
                  <a:schemeClr val="tx1"/>
                </a:solidFill>
                <a:round/>
                <a:headEnd/>
                <a:tailEnd type="triangle" w="med" len="med"/>
              </a:ln>
              <a:effectLst/>
            </p:spPr>
            <p:txBody>
              <a:bodyPr/>
              <a:lstStyle/>
              <a:p>
                <a:endParaRPr lang="en-US"/>
              </a:p>
            </p:txBody>
          </p:sp>
        </p:grpSp>
        <p:sp>
          <p:nvSpPr>
            <p:cNvPr id="485408" name="Text Box 32"/>
            <p:cNvSpPr txBox="1">
              <a:spLocks noChangeArrowheads="1"/>
            </p:cNvSpPr>
            <p:nvPr/>
          </p:nvSpPr>
          <p:spPr bwMode="auto">
            <a:xfrm>
              <a:off x="266" y="2736"/>
              <a:ext cx="1475" cy="250"/>
            </a:xfrm>
            <a:prstGeom prst="rect">
              <a:avLst/>
            </a:prstGeom>
            <a:noFill/>
            <a:ln w="9525">
              <a:noFill/>
              <a:miter lim="800000"/>
              <a:headEnd/>
              <a:tailEnd/>
            </a:ln>
            <a:effectLst/>
          </p:spPr>
          <p:txBody>
            <a:bodyPr wrap="none">
              <a:spAutoFit/>
            </a:bodyPr>
            <a:lstStyle/>
            <a:p>
              <a:r>
                <a:rPr lang="en-US" sz="2000"/>
                <a:t>Target Word Lists</a:t>
              </a:r>
            </a:p>
          </p:txBody>
        </p:sp>
      </p:grpSp>
      <p:sp>
        <p:nvSpPr>
          <p:cNvPr id="485409" name="Rectangle 33"/>
          <p:cNvSpPr>
            <a:spLocks noChangeArrowheads="1"/>
          </p:cNvSpPr>
          <p:nvPr/>
        </p:nvSpPr>
        <p:spPr bwMode="auto">
          <a:xfrm>
            <a:off x="3505200" y="2819400"/>
            <a:ext cx="4724400" cy="381000"/>
          </a:xfrm>
          <a:prstGeom prst="rect">
            <a:avLst/>
          </a:prstGeom>
          <a:solidFill>
            <a:schemeClr val="accent1"/>
          </a:solidFill>
          <a:ln w="38100">
            <a:solidFill>
              <a:srgbClr val="FF0000"/>
            </a:solidFill>
            <a:miter lim="800000"/>
            <a:headEnd/>
            <a:tailEnd/>
          </a:ln>
          <a:effectLst/>
        </p:spPr>
        <p:txBody>
          <a:bodyPr wrap="none" anchor="ctr"/>
          <a:lstStyle/>
          <a:p>
            <a:r>
              <a:rPr lang="en-US" b="0"/>
              <a:t>S2	S3	S4	S5	S6</a:t>
            </a:r>
          </a:p>
        </p:txBody>
      </p:sp>
      <p:sp>
        <p:nvSpPr>
          <p:cNvPr id="485410" name="AutoShape 34"/>
          <p:cNvSpPr>
            <a:spLocks noChangeArrowheads="1"/>
          </p:cNvSpPr>
          <p:nvPr/>
        </p:nvSpPr>
        <p:spPr bwMode="auto">
          <a:xfrm>
            <a:off x="3352800" y="3581400"/>
            <a:ext cx="4953000" cy="457200"/>
          </a:xfrm>
          <a:prstGeom prst="roundRect">
            <a:avLst>
              <a:gd name="adj" fmla="val 16667"/>
            </a:avLst>
          </a:prstGeom>
          <a:solidFill>
            <a:srgbClr val="FFFF99"/>
          </a:solidFill>
          <a:ln w="9525">
            <a:solidFill>
              <a:schemeClr val="tx1"/>
            </a:solidFill>
            <a:round/>
            <a:headEnd/>
            <a:tailEnd/>
          </a:ln>
          <a:effectLst/>
        </p:spPr>
        <p:txBody>
          <a:bodyPr wrap="none" anchor="ctr"/>
          <a:lstStyle/>
          <a:p>
            <a:r>
              <a:rPr lang="en-US" b="0"/>
              <a:t>Inflected Bilingual Dictionary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05368629-4720-432D-828C-D7A47A4CCE32}" type="slidenum">
              <a:rPr lang="ar-SA"/>
              <a:pPr/>
              <a:t>19</a:t>
            </a:fld>
            <a:endParaRPr lang="en-US"/>
          </a:p>
        </p:txBody>
      </p:sp>
      <p:sp>
        <p:nvSpPr>
          <p:cNvPr id="487426" name="AutoShape 2"/>
          <p:cNvSpPr>
            <a:spLocks noChangeArrowheads="1"/>
          </p:cNvSpPr>
          <p:nvPr/>
        </p:nvSpPr>
        <p:spPr bwMode="auto">
          <a:xfrm>
            <a:off x="2133600" y="3962400"/>
            <a:ext cx="6400800" cy="1905000"/>
          </a:xfrm>
          <a:prstGeom prst="foldedCorner">
            <a:avLst>
              <a:gd name="adj" fmla="val 12500"/>
            </a:avLst>
          </a:prstGeom>
          <a:solidFill>
            <a:srgbClr val="FFFFCC"/>
          </a:solidFill>
          <a:ln w="9525">
            <a:solidFill>
              <a:schemeClr val="tx1"/>
            </a:solidFill>
            <a:round/>
            <a:headEnd/>
            <a:tailEnd/>
          </a:ln>
          <a:effectLst/>
        </p:spPr>
        <p:txBody>
          <a:bodyPr wrap="none" anchor="ctr"/>
          <a:lstStyle/>
          <a:p>
            <a:r>
              <a:rPr lang="en-US" sz="1600">
                <a:solidFill>
                  <a:srgbClr val="B2B2B2"/>
                </a:solidFill>
              </a:rPr>
              <a:t>T(x) 	T(x) 	T(x)	T(x) 	T(x)	T(x)	T(x) </a:t>
            </a:r>
          </a:p>
          <a:p>
            <a:r>
              <a:rPr lang="en-US" sz="1600">
                <a:solidFill>
                  <a:srgbClr val="B2B2B2"/>
                </a:solidFill>
              </a:rPr>
              <a:t>T(x)</a:t>
            </a:r>
            <a:r>
              <a:rPr lang="en-US" sz="1600"/>
              <a:t>	</a:t>
            </a:r>
            <a:r>
              <a:rPr lang="en-US" sz="1600">
                <a:solidFill>
                  <a:srgbClr val="B2B2B2"/>
                </a:solidFill>
              </a:rPr>
              <a:t>T3-b	T(x)	T2-d	T(x)	T(x)	T6-c</a:t>
            </a:r>
          </a:p>
          <a:p>
            <a:r>
              <a:rPr lang="en-US" sz="1600">
                <a:solidFill>
                  <a:srgbClr val="B2B2B2"/>
                </a:solidFill>
              </a:rPr>
              <a:t>T(x)	T(x) 	T(x)	T(x) 	T(x)	T(x)	 T(x)</a:t>
            </a:r>
          </a:p>
          <a:p>
            <a:r>
              <a:rPr lang="en-US" sz="1600">
                <a:solidFill>
                  <a:srgbClr val="B2B2B2"/>
                </a:solidFill>
              </a:rPr>
              <a:t>T(x) 	T(x) 	T(x)	T(x) 	T(x)	T(x)	T(x) </a:t>
            </a:r>
          </a:p>
          <a:p>
            <a:r>
              <a:rPr lang="en-US" sz="1600">
                <a:solidFill>
                  <a:srgbClr val="B2B2B2"/>
                </a:solidFill>
              </a:rPr>
              <a:t>T(x)	T(x)	T(x)	T(x)	T(x)	T(x)	T(x)</a:t>
            </a:r>
          </a:p>
          <a:p>
            <a:r>
              <a:rPr lang="en-US" sz="1600">
                <a:solidFill>
                  <a:srgbClr val="B2B2B2"/>
                </a:solidFill>
              </a:rPr>
              <a:t>T(x)	T(x) 	T(x)	T(x) 	T(x)	T(x)	 T(x)</a:t>
            </a:r>
            <a:endParaRPr lang="en-US">
              <a:solidFill>
                <a:srgbClr val="B2B2B2"/>
              </a:solidFill>
            </a:endParaRPr>
          </a:p>
        </p:txBody>
      </p:sp>
      <p:sp>
        <p:nvSpPr>
          <p:cNvPr id="487427" name="Rectangle 3"/>
          <p:cNvSpPr>
            <a:spLocks noGrp="1" noChangeArrowheads="1"/>
          </p:cNvSpPr>
          <p:nvPr>
            <p:ph type="title"/>
          </p:nvPr>
        </p:nvSpPr>
        <p:spPr>
          <a:xfrm>
            <a:off x="381000" y="304800"/>
            <a:ext cx="8458200" cy="1143000"/>
          </a:xfrm>
          <a:noFill/>
          <a:ln/>
        </p:spPr>
        <p:txBody>
          <a:bodyPr/>
          <a:lstStyle/>
          <a:p>
            <a:pPr algn="ctr"/>
            <a:r>
              <a:rPr lang="en-US" sz="2800"/>
              <a:t>Step 3: Search Target Text (Example)</a:t>
            </a:r>
          </a:p>
        </p:txBody>
      </p:sp>
      <p:grpSp>
        <p:nvGrpSpPr>
          <p:cNvPr id="2" name="Group 4"/>
          <p:cNvGrpSpPr>
            <a:grpSpLocks/>
          </p:cNvGrpSpPr>
          <p:nvPr/>
        </p:nvGrpSpPr>
        <p:grpSpPr bwMode="auto">
          <a:xfrm>
            <a:off x="2209800" y="1600200"/>
            <a:ext cx="5791200" cy="1828800"/>
            <a:chOff x="960" y="1680"/>
            <a:chExt cx="3648" cy="1152"/>
          </a:xfrm>
        </p:grpSpPr>
        <p:sp>
          <p:nvSpPr>
            <p:cNvPr id="487429" name="Rectangle 5"/>
            <p:cNvSpPr>
              <a:spLocks noChangeArrowheads="1"/>
            </p:cNvSpPr>
            <p:nvPr/>
          </p:nvSpPr>
          <p:spPr bwMode="auto">
            <a:xfrm>
              <a:off x="960" y="1680"/>
              <a:ext cx="3648" cy="1152"/>
            </a:xfrm>
            <a:prstGeom prst="rect">
              <a:avLst/>
            </a:prstGeom>
            <a:solidFill>
              <a:srgbClr val="333399"/>
            </a:solidFill>
            <a:ln w="9525">
              <a:solidFill>
                <a:schemeClr val="tx1"/>
              </a:solidFill>
              <a:miter lim="800000"/>
              <a:headEnd/>
              <a:tailEnd/>
            </a:ln>
            <a:effectLst/>
          </p:spPr>
          <p:txBody>
            <a:bodyPr wrap="none" anchor="ctr"/>
            <a:lstStyle/>
            <a:p>
              <a:endParaRPr lang="en-US"/>
            </a:p>
          </p:txBody>
        </p:sp>
        <p:sp>
          <p:nvSpPr>
            <p:cNvPr id="487430" name="Text Box 6"/>
            <p:cNvSpPr txBox="1">
              <a:spLocks noChangeArrowheads="1"/>
            </p:cNvSpPr>
            <p:nvPr/>
          </p:nvSpPr>
          <p:spPr bwMode="auto">
            <a:xfrm>
              <a:off x="1104" y="1776"/>
              <a:ext cx="445" cy="826"/>
            </a:xfrm>
            <a:prstGeom prst="rect">
              <a:avLst/>
            </a:prstGeom>
            <a:solidFill>
              <a:srgbClr val="FFFFCC"/>
            </a:solidFill>
            <a:ln w="9525">
              <a:noFill/>
              <a:miter lim="800000"/>
              <a:headEnd/>
              <a:tailEnd/>
            </a:ln>
            <a:effectLst/>
          </p:spPr>
          <p:txBody>
            <a:bodyPr wrap="none">
              <a:spAutoFit/>
            </a:bodyPr>
            <a:lstStyle/>
            <a:p>
              <a:pPr algn="l"/>
              <a:r>
                <a:rPr lang="en-US" sz="2000" b="0"/>
                <a:t>T2-a</a:t>
              </a:r>
            </a:p>
            <a:p>
              <a:pPr algn="l"/>
              <a:r>
                <a:rPr lang="en-US" sz="2000" b="0"/>
                <a:t>T2-b</a:t>
              </a:r>
            </a:p>
            <a:p>
              <a:pPr algn="l"/>
              <a:r>
                <a:rPr lang="en-US" sz="2000" b="0"/>
                <a:t>T2-c</a:t>
              </a:r>
            </a:p>
            <a:p>
              <a:pPr algn="l"/>
              <a:r>
                <a:rPr lang="en-US" sz="2000" b="0"/>
                <a:t>T2-d</a:t>
              </a:r>
            </a:p>
          </p:txBody>
        </p:sp>
        <p:sp>
          <p:nvSpPr>
            <p:cNvPr id="487431" name="Text Box 7"/>
            <p:cNvSpPr txBox="1">
              <a:spLocks noChangeArrowheads="1"/>
            </p:cNvSpPr>
            <p:nvPr/>
          </p:nvSpPr>
          <p:spPr bwMode="auto">
            <a:xfrm>
              <a:off x="1824" y="1776"/>
              <a:ext cx="445" cy="634"/>
            </a:xfrm>
            <a:prstGeom prst="rect">
              <a:avLst/>
            </a:prstGeom>
            <a:solidFill>
              <a:srgbClr val="FFFFCC"/>
            </a:solidFill>
            <a:ln w="9525">
              <a:noFill/>
              <a:miter lim="800000"/>
              <a:headEnd/>
              <a:tailEnd/>
            </a:ln>
            <a:effectLst/>
          </p:spPr>
          <p:txBody>
            <a:bodyPr wrap="none">
              <a:spAutoFit/>
            </a:bodyPr>
            <a:lstStyle/>
            <a:p>
              <a:pPr algn="l"/>
              <a:r>
                <a:rPr lang="en-US" sz="2000" b="0"/>
                <a:t>T3-a</a:t>
              </a:r>
            </a:p>
            <a:p>
              <a:pPr algn="l"/>
              <a:r>
                <a:rPr lang="en-US" sz="2000" b="0"/>
                <a:t>T3-b</a:t>
              </a:r>
            </a:p>
            <a:p>
              <a:pPr algn="l"/>
              <a:r>
                <a:rPr lang="en-US" sz="2000" b="0"/>
                <a:t>T3-c</a:t>
              </a:r>
            </a:p>
          </p:txBody>
        </p:sp>
        <p:sp>
          <p:nvSpPr>
            <p:cNvPr id="487432" name="Text Box 8"/>
            <p:cNvSpPr txBox="1">
              <a:spLocks noChangeArrowheads="1"/>
            </p:cNvSpPr>
            <p:nvPr/>
          </p:nvSpPr>
          <p:spPr bwMode="auto">
            <a:xfrm>
              <a:off x="2561" y="1776"/>
              <a:ext cx="445" cy="1018"/>
            </a:xfrm>
            <a:prstGeom prst="rect">
              <a:avLst/>
            </a:prstGeom>
            <a:solidFill>
              <a:srgbClr val="FFFFCC"/>
            </a:solidFill>
            <a:ln w="9525">
              <a:noFill/>
              <a:miter lim="800000"/>
              <a:headEnd/>
              <a:tailEnd/>
            </a:ln>
            <a:effectLst/>
          </p:spPr>
          <p:txBody>
            <a:bodyPr wrap="none">
              <a:spAutoFit/>
            </a:bodyPr>
            <a:lstStyle/>
            <a:p>
              <a:pPr algn="l"/>
              <a:r>
                <a:rPr lang="en-US" sz="2000" b="0"/>
                <a:t>T4-a</a:t>
              </a:r>
            </a:p>
            <a:p>
              <a:pPr algn="l"/>
              <a:r>
                <a:rPr lang="en-US" sz="2000" b="0"/>
                <a:t>T4-b</a:t>
              </a:r>
            </a:p>
            <a:p>
              <a:pPr algn="l"/>
              <a:r>
                <a:rPr lang="en-US" sz="2000" b="0"/>
                <a:t>T4-c</a:t>
              </a:r>
            </a:p>
            <a:p>
              <a:pPr algn="l"/>
              <a:r>
                <a:rPr lang="en-US" sz="2000" b="0"/>
                <a:t>T4-d</a:t>
              </a:r>
            </a:p>
            <a:p>
              <a:pPr algn="l"/>
              <a:r>
                <a:rPr lang="en-US" sz="2000" b="0"/>
                <a:t>T4-e</a:t>
              </a:r>
            </a:p>
          </p:txBody>
        </p:sp>
        <p:sp>
          <p:nvSpPr>
            <p:cNvPr id="487433" name="Text Box 9"/>
            <p:cNvSpPr txBox="1">
              <a:spLocks noChangeArrowheads="1"/>
            </p:cNvSpPr>
            <p:nvPr/>
          </p:nvSpPr>
          <p:spPr bwMode="auto">
            <a:xfrm>
              <a:off x="3281" y="1776"/>
              <a:ext cx="445" cy="250"/>
            </a:xfrm>
            <a:prstGeom prst="rect">
              <a:avLst/>
            </a:prstGeom>
            <a:solidFill>
              <a:srgbClr val="FFFFCC"/>
            </a:solidFill>
            <a:ln w="9525">
              <a:noFill/>
              <a:miter lim="800000"/>
              <a:headEnd/>
              <a:tailEnd/>
            </a:ln>
            <a:effectLst/>
          </p:spPr>
          <p:txBody>
            <a:bodyPr wrap="none">
              <a:spAutoFit/>
            </a:bodyPr>
            <a:lstStyle/>
            <a:p>
              <a:pPr algn="l"/>
              <a:r>
                <a:rPr lang="en-US" sz="2000" b="0"/>
                <a:t>T5-a</a:t>
              </a:r>
            </a:p>
          </p:txBody>
        </p:sp>
        <p:sp>
          <p:nvSpPr>
            <p:cNvPr id="487434" name="Text Box 10"/>
            <p:cNvSpPr txBox="1">
              <a:spLocks noChangeArrowheads="1"/>
            </p:cNvSpPr>
            <p:nvPr/>
          </p:nvSpPr>
          <p:spPr bwMode="auto">
            <a:xfrm>
              <a:off x="3953" y="1776"/>
              <a:ext cx="445" cy="634"/>
            </a:xfrm>
            <a:prstGeom prst="rect">
              <a:avLst/>
            </a:prstGeom>
            <a:solidFill>
              <a:srgbClr val="FFFFCC"/>
            </a:solidFill>
            <a:ln w="9525">
              <a:noFill/>
              <a:miter lim="800000"/>
              <a:headEnd/>
              <a:tailEnd/>
            </a:ln>
            <a:effectLst/>
          </p:spPr>
          <p:txBody>
            <a:bodyPr wrap="none">
              <a:spAutoFit/>
            </a:bodyPr>
            <a:lstStyle/>
            <a:p>
              <a:pPr algn="l"/>
              <a:r>
                <a:rPr lang="en-US" sz="2000" b="0"/>
                <a:t>T6-a</a:t>
              </a:r>
            </a:p>
            <a:p>
              <a:pPr algn="l"/>
              <a:r>
                <a:rPr lang="en-US" sz="2000" b="0"/>
                <a:t>T6-b</a:t>
              </a:r>
            </a:p>
            <a:p>
              <a:pPr algn="l"/>
              <a:r>
                <a:rPr lang="en-US" sz="2000" b="0"/>
                <a:t>T6-c</a:t>
              </a:r>
              <a:endParaRPr lang="en-US" sz="2000">
                <a:solidFill>
                  <a:srgbClr val="FF0000"/>
                </a:solidFill>
              </a:endParaRPr>
            </a:p>
          </p:txBody>
        </p:sp>
      </p:grpSp>
      <p:sp>
        <p:nvSpPr>
          <p:cNvPr id="487435" name="Text Box 11"/>
          <p:cNvSpPr txBox="1">
            <a:spLocks noChangeArrowheads="1"/>
          </p:cNvSpPr>
          <p:nvPr/>
        </p:nvSpPr>
        <p:spPr bwMode="auto">
          <a:xfrm>
            <a:off x="304800" y="2311400"/>
            <a:ext cx="1568450" cy="366713"/>
          </a:xfrm>
          <a:prstGeom prst="rect">
            <a:avLst/>
          </a:prstGeom>
          <a:noFill/>
          <a:ln w="9525">
            <a:noFill/>
            <a:miter lim="800000"/>
            <a:headEnd/>
            <a:tailEnd/>
          </a:ln>
          <a:effectLst/>
        </p:spPr>
        <p:txBody>
          <a:bodyPr wrap="none">
            <a:spAutoFit/>
          </a:bodyPr>
          <a:lstStyle/>
          <a:p>
            <a:pPr algn="l"/>
            <a:r>
              <a:rPr lang="en-US" sz="1800"/>
              <a:t>Flooding Set</a:t>
            </a:r>
          </a:p>
        </p:txBody>
      </p:sp>
      <p:sp>
        <p:nvSpPr>
          <p:cNvPr id="487436" name="Text Box 12"/>
          <p:cNvSpPr txBox="1">
            <a:spLocks noChangeArrowheads="1"/>
          </p:cNvSpPr>
          <p:nvPr/>
        </p:nvSpPr>
        <p:spPr bwMode="auto">
          <a:xfrm>
            <a:off x="381000" y="4572000"/>
            <a:ext cx="1746250" cy="366713"/>
          </a:xfrm>
          <a:prstGeom prst="rect">
            <a:avLst/>
          </a:prstGeom>
          <a:noFill/>
          <a:ln w="9525">
            <a:noFill/>
            <a:miter lim="800000"/>
            <a:headEnd/>
            <a:tailEnd/>
          </a:ln>
          <a:effectLst/>
        </p:spPr>
        <p:txBody>
          <a:bodyPr wrap="none">
            <a:spAutoFit/>
          </a:bodyPr>
          <a:lstStyle/>
          <a:p>
            <a:pPr algn="l"/>
            <a:r>
              <a:rPr lang="en-US" sz="1800"/>
              <a:t>Target Corpus</a:t>
            </a:r>
          </a:p>
        </p:txBody>
      </p:sp>
      <p:grpSp>
        <p:nvGrpSpPr>
          <p:cNvPr id="3" name="Group 13"/>
          <p:cNvGrpSpPr>
            <a:grpSpLocks/>
          </p:cNvGrpSpPr>
          <p:nvPr/>
        </p:nvGrpSpPr>
        <p:grpSpPr bwMode="auto">
          <a:xfrm>
            <a:off x="2133600" y="2133600"/>
            <a:ext cx="6400800" cy="3733800"/>
            <a:chOff x="1344" y="1344"/>
            <a:chExt cx="4032" cy="2352"/>
          </a:xfrm>
        </p:grpSpPr>
        <p:sp>
          <p:nvSpPr>
            <p:cNvPr id="487438" name="AutoShape 14"/>
            <p:cNvSpPr>
              <a:spLocks noChangeArrowheads="1"/>
            </p:cNvSpPr>
            <p:nvPr/>
          </p:nvSpPr>
          <p:spPr bwMode="auto">
            <a:xfrm>
              <a:off x="1344" y="2496"/>
              <a:ext cx="4032" cy="1200"/>
            </a:xfrm>
            <a:prstGeom prst="foldedCorner">
              <a:avLst>
                <a:gd name="adj" fmla="val 12500"/>
              </a:avLst>
            </a:prstGeom>
            <a:solidFill>
              <a:srgbClr val="FFFFCC"/>
            </a:solidFill>
            <a:ln w="9525">
              <a:solidFill>
                <a:schemeClr val="tx1"/>
              </a:solidFill>
              <a:round/>
              <a:headEnd/>
              <a:tailEnd/>
            </a:ln>
            <a:effectLst/>
          </p:spPr>
          <p:txBody>
            <a:bodyPr wrap="none" anchor="ctr"/>
            <a:lstStyle/>
            <a:p>
              <a:r>
                <a:rPr lang="en-US" sz="1600">
                  <a:solidFill>
                    <a:srgbClr val="B2B2B2"/>
                  </a:solidFill>
                </a:rPr>
                <a:t>T(x) 	T(x) 	T(x)	T(x) 	T(x)	T(x)	T(x) </a:t>
              </a:r>
            </a:p>
            <a:p>
              <a:r>
                <a:rPr lang="en-US" sz="1600">
                  <a:solidFill>
                    <a:srgbClr val="B2B2B2"/>
                  </a:solidFill>
                </a:rPr>
                <a:t>T(x)</a:t>
              </a:r>
              <a:r>
                <a:rPr lang="en-US" sz="1600"/>
                <a:t>	T3-b	</a:t>
              </a:r>
              <a:r>
                <a:rPr lang="en-US" sz="1600">
                  <a:solidFill>
                    <a:srgbClr val="B2B2B2"/>
                  </a:solidFill>
                </a:rPr>
                <a:t>T(x)</a:t>
              </a:r>
              <a:r>
                <a:rPr lang="en-US" sz="1600"/>
                <a:t>	T2-d	</a:t>
              </a:r>
              <a:r>
                <a:rPr lang="en-US" sz="1600">
                  <a:solidFill>
                    <a:srgbClr val="B2B2B2"/>
                  </a:solidFill>
                </a:rPr>
                <a:t>T(x)	T(x)</a:t>
              </a:r>
              <a:r>
                <a:rPr lang="en-US" sz="1600"/>
                <a:t>	T6-c</a:t>
              </a:r>
            </a:p>
            <a:p>
              <a:r>
                <a:rPr lang="en-US" sz="1600">
                  <a:solidFill>
                    <a:srgbClr val="B2B2B2"/>
                  </a:solidFill>
                </a:rPr>
                <a:t>T(x)	T(x) 	T(x)	T(x) 	T(x)	T(x)	 T(x)</a:t>
              </a:r>
            </a:p>
            <a:p>
              <a:r>
                <a:rPr lang="en-US" sz="1600">
                  <a:solidFill>
                    <a:srgbClr val="B2B2B2"/>
                  </a:solidFill>
                </a:rPr>
                <a:t>T(x) 	T(x) 	T(x)	T(x) 	T(x)	T(x)	T(x) </a:t>
              </a:r>
            </a:p>
            <a:p>
              <a:r>
                <a:rPr lang="en-US" sz="1600">
                  <a:solidFill>
                    <a:srgbClr val="B2B2B2"/>
                  </a:solidFill>
                </a:rPr>
                <a:t>T(x)	T(x)	T(x)	T(x)	T(x)	T(x)	T(x)</a:t>
              </a:r>
            </a:p>
            <a:p>
              <a:r>
                <a:rPr lang="en-US" sz="1600">
                  <a:solidFill>
                    <a:srgbClr val="B2B2B2"/>
                  </a:solidFill>
                </a:rPr>
                <a:t>T(x)	T(x) 	T(x)	T(x) 	T(x)	T(x)	 T(x)</a:t>
              </a:r>
              <a:endParaRPr lang="en-US">
                <a:solidFill>
                  <a:srgbClr val="B2B2B2"/>
                </a:solidFill>
              </a:endParaRPr>
            </a:p>
          </p:txBody>
        </p:sp>
        <p:grpSp>
          <p:nvGrpSpPr>
            <p:cNvPr id="4" name="Group 15"/>
            <p:cNvGrpSpPr>
              <a:grpSpLocks/>
            </p:cNvGrpSpPr>
            <p:nvPr/>
          </p:nvGrpSpPr>
          <p:grpSpPr bwMode="auto">
            <a:xfrm>
              <a:off x="1536" y="1344"/>
              <a:ext cx="3792" cy="1536"/>
              <a:chOff x="1536" y="1344"/>
              <a:chExt cx="3792" cy="1536"/>
            </a:xfrm>
          </p:grpSpPr>
          <p:grpSp>
            <p:nvGrpSpPr>
              <p:cNvPr id="5" name="Group 16"/>
              <p:cNvGrpSpPr>
                <a:grpSpLocks/>
              </p:cNvGrpSpPr>
              <p:nvPr/>
            </p:nvGrpSpPr>
            <p:grpSpPr bwMode="auto">
              <a:xfrm>
                <a:off x="1536" y="1344"/>
                <a:ext cx="3264" cy="576"/>
                <a:chOff x="1632" y="3840"/>
                <a:chExt cx="3264" cy="576"/>
              </a:xfrm>
            </p:grpSpPr>
            <p:sp>
              <p:nvSpPr>
                <p:cNvPr id="487441" name="Rectangle 17"/>
                <p:cNvSpPr>
                  <a:spLocks noChangeArrowheads="1"/>
                </p:cNvSpPr>
                <p:nvPr/>
              </p:nvSpPr>
              <p:spPr bwMode="auto">
                <a:xfrm>
                  <a:off x="2352" y="3840"/>
                  <a:ext cx="432" cy="192"/>
                </a:xfrm>
                <a:prstGeom prst="rect">
                  <a:avLst/>
                </a:prstGeom>
                <a:noFill/>
                <a:ln w="38100">
                  <a:solidFill>
                    <a:srgbClr val="FF0000"/>
                  </a:solidFill>
                  <a:miter lim="800000"/>
                  <a:headEnd/>
                  <a:tailEnd/>
                </a:ln>
                <a:effectLst/>
              </p:spPr>
              <p:txBody>
                <a:bodyPr wrap="none" anchor="ctr"/>
                <a:lstStyle/>
                <a:p>
                  <a:endParaRPr lang="en-US"/>
                </a:p>
              </p:txBody>
            </p:sp>
            <p:sp>
              <p:nvSpPr>
                <p:cNvPr id="487442" name="Rectangle 18"/>
                <p:cNvSpPr>
                  <a:spLocks noChangeArrowheads="1"/>
                </p:cNvSpPr>
                <p:nvPr/>
              </p:nvSpPr>
              <p:spPr bwMode="auto">
                <a:xfrm>
                  <a:off x="1632" y="4224"/>
                  <a:ext cx="432" cy="192"/>
                </a:xfrm>
                <a:prstGeom prst="rect">
                  <a:avLst/>
                </a:prstGeom>
                <a:noFill/>
                <a:ln w="38100">
                  <a:solidFill>
                    <a:srgbClr val="FF0000"/>
                  </a:solidFill>
                  <a:miter lim="800000"/>
                  <a:headEnd/>
                  <a:tailEnd/>
                </a:ln>
                <a:effectLst/>
              </p:spPr>
              <p:txBody>
                <a:bodyPr wrap="none" anchor="ctr"/>
                <a:lstStyle/>
                <a:p>
                  <a:endParaRPr lang="en-US"/>
                </a:p>
              </p:txBody>
            </p:sp>
            <p:sp>
              <p:nvSpPr>
                <p:cNvPr id="487443" name="Rectangle 19"/>
                <p:cNvSpPr>
                  <a:spLocks noChangeArrowheads="1"/>
                </p:cNvSpPr>
                <p:nvPr/>
              </p:nvSpPr>
              <p:spPr bwMode="auto">
                <a:xfrm>
                  <a:off x="4464" y="4032"/>
                  <a:ext cx="432" cy="192"/>
                </a:xfrm>
                <a:prstGeom prst="rect">
                  <a:avLst/>
                </a:prstGeom>
                <a:noFill/>
                <a:ln w="38100">
                  <a:solidFill>
                    <a:srgbClr val="FF0000"/>
                  </a:solidFill>
                  <a:miter lim="800000"/>
                  <a:headEnd/>
                  <a:tailEnd/>
                </a:ln>
                <a:effectLst/>
              </p:spPr>
              <p:txBody>
                <a:bodyPr wrap="none" anchor="ctr"/>
                <a:lstStyle/>
                <a:p>
                  <a:endParaRPr lang="en-US"/>
                </a:p>
              </p:txBody>
            </p:sp>
          </p:grpSp>
          <p:sp>
            <p:nvSpPr>
              <p:cNvPr id="487444" name="Rectangle 20"/>
              <p:cNvSpPr>
                <a:spLocks noChangeArrowheads="1"/>
              </p:cNvSpPr>
              <p:nvPr/>
            </p:nvSpPr>
            <p:spPr bwMode="auto">
              <a:xfrm>
                <a:off x="1968" y="2736"/>
                <a:ext cx="3360" cy="144"/>
              </a:xfrm>
              <a:prstGeom prst="rect">
                <a:avLst/>
              </a:prstGeom>
              <a:noFill/>
              <a:ln w="28575">
                <a:solidFill>
                  <a:srgbClr val="FF0000"/>
                </a:solidFill>
                <a:miter lim="800000"/>
                <a:headEnd/>
                <a:tailEnd/>
              </a:ln>
              <a:effectLst/>
            </p:spPr>
            <p:txBody>
              <a:bodyPr wrap="none" anchor="ctr"/>
              <a:lstStyle/>
              <a:p>
                <a:endParaRPr lang="en-US"/>
              </a:p>
            </p:txBody>
          </p:sp>
          <p:sp>
            <p:nvSpPr>
              <p:cNvPr id="487445" name="Line 21"/>
              <p:cNvSpPr>
                <a:spLocks noChangeShapeType="1"/>
              </p:cNvSpPr>
              <p:nvPr/>
            </p:nvSpPr>
            <p:spPr bwMode="auto">
              <a:xfrm flipH="1">
                <a:off x="2208" y="1536"/>
                <a:ext cx="240" cy="1200"/>
              </a:xfrm>
              <a:prstGeom prst="line">
                <a:avLst/>
              </a:prstGeom>
              <a:noFill/>
              <a:ln w="38100">
                <a:solidFill>
                  <a:srgbClr val="FF0000"/>
                </a:solidFill>
                <a:round/>
                <a:headEnd/>
                <a:tailEnd type="triangle" w="med" len="med"/>
              </a:ln>
              <a:effectLst/>
            </p:spPr>
            <p:txBody>
              <a:bodyPr/>
              <a:lstStyle/>
              <a:p>
                <a:endParaRPr lang="en-US"/>
              </a:p>
            </p:txBody>
          </p:sp>
          <p:sp>
            <p:nvSpPr>
              <p:cNvPr id="487446" name="Line 22"/>
              <p:cNvSpPr>
                <a:spLocks noChangeShapeType="1"/>
              </p:cNvSpPr>
              <p:nvPr/>
            </p:nvSpPr>
            <p:spPr bwMode="auto">
              <a:xfrm>
                <a:off x="1776" y="1920"/>
                <a:ext cx="1584" cy="816"/>
              </a:xfrm>
              <a:prstGeom prst="line">
                <a:avLst/>
              </a:prstGeom>
              <a:noFill/>
              <a:ln w="38100">
                <a:solidFill>
                  <a:srgbClr val="FF0000"/>
                </a:solidFill>
                <a:round/>
                <a:headEnd/>
                <a:tailEnd type="triangle" w="med" len="med"/>
              </a:ln>
              <a:effectLst/>
            </p:spPr>
            <p:txBody>
              <a:bodyPr/>
              <a:lstStyle/>
              <a:p>
                <a:endParaRPr lang="en-US"/>
              </a:p>
            </p:txBody>
          </p:sp>
          <p:sp>
            <p:nvSpPr>
              <p:cNvPr id="487447" name="Line 23"/>
              <p:cNvSpPr>
                <a:spLocks noChangeShapeType="1"/>
              </p:cNvSpPr>
              <p:nvPr/>
            </p:nvSpPr>
            <p:spPr bwMode="auto">
              <a:xfrm>
                <a:off x="4608" y="1728"/>
                <a:ext cx="432" cy="1008"/>
              </a:xfrm>
              <a:prstGeom prst="line">
                <a:avLst/>
              </a:prstGeom>
              <a:noFill/>
              <a:ln w="38100">
                <a:solidFill>
                  <a:srgbClr val="FF0000"/>
                </a:solidFill>
                <a:round/>
                <a:headEnd/>
                <a:tailEnd type="triangle" w="med" len="med"/>
              </a:ln>
              <a:effectLst/>
            </p:spPr>
            <p:txBody>
              <a:bodyPr/>
              <a:lstStyle/>
              <a:p>
                <a:endParaRPr lang="en-US"/>
              </a:p>
            </p:txBody>
          </p:sp>
        </p:grpSp>
      </p:grpSp>
      <p:grpSp>
        <p:nvGrpSpPr>
          <p:cNvPr id="6" name="Group 24"/>
          <p:cNvGrpSpPr>
            <a:grpSpLocks/>
          </p:cNvGrpSpPr>
          <p:nvPr/>
        </p:nvGrpSpPr>
        <p:grpSpPr bwMode="auto">
          <a:xfrm>
            <a:off x="304800" y="4267200"/>
            <a:ext cx="8167688" cy="2041525"/>
            <a:chOff x="183" y="2688"/>
            <a:chExt cx="5145" cy="1286"/>
          </a:xfrm>
        </p:grpSpPr>
        <p:sp>
          <p:nvSpPr>
            <p:cNvPr id="487449" name="Rectangle 25"/>
            <p:cNvSpPr>
              <a:spLocks noChangeArrowheads="1"/>
            </p:cNvSpPr>
            <p:nvPr/>
          </p:nvSpPr>
          <p:spPr bwMode="auto">
            <a:xfrm>
              <a:off x="1920" y="2688"/>
              <a:ext cx="3408" cy="230"/>
            </a:xfrm>
            <a:prstGeom prst="rect">
              <a:avLst/>
            </a:prstGeom>
            <a:solidFill>
              <a:srgbClr val="FFFF00"/>
            </a:solidFill>
            <a:ln w="28575">
              <a:solidFill>
                <a:srgbClr val="FF0000"/>
              </a:solidFill>
              <a:miter lim="800000"/>
              <a:headEnd/>
              <a:tailEnd/>
            </a:ln>
            <a:effectLst/>
          </p:spPr>
          <p:txBody>
            <a:bodyPr>
              <a:spAutoFit/>
            </a:bodyPr>
            <a:lstStyle/>
            <a:p>
              <a:pPr algn="l"/>
              <a:r>
                <a:rPr lang="en-US" sz="1600"/>
                <a:t>T3-b	</a:t>
              </a:r>
              <a:r>
                <a:rPr lang="en-US" sz="1600">
                  <a:solidFill>
                    <a:srgbClr val="B2B2B2"/>
                  </a:solidFill>
                </a:rPr>
                <a:t>T(x)</a:t>
              </a:r>
              <a:r>
                <a:rPr lang="en-US" sz="1600"/>
                <a:t>	T2-d	</a:t>
              </a:r>
              <a:r>
                <a:rPr lang="en-US" sz="1600">
                  <a:solidFill>
                    <a:srgbClr val="B2B2B2"/>
                  </a:solidFill>
                </a:rPr>
                <a:t>T(x)	T(x)</a:t>
              </a:r>
              <a:r>
                <a:rPr lang="en-US" sz="1600"/>
                <a:t>	T6-c</a:t>
              </a:r>
            </a:p>
          </p:txBody>
        </p:sp>
        <p:sp>
          <p:nvSpPr>
            <p:cNvPr id="487450" name="Line 26"/>
            <p:cNvSpPr>
              <a:spLocks noChangeShapeType="1"/>
            </p:cNvSpPr>
            <p:nvPr/>
          </p:nvSpPr>
          <p:spPr bwMode="auto">
            <a:xfrm flipV="1">
              <a:off x="1104" y="2928"/>
              <a:ext cx="1008" cy="624"/>
            </a:xfrm>
            <a:prstGeom prst="line">
              <a:avLst/>
            </a:prstGeom>
            <a:noFill/>
            <a:ln w="28575">
              <a:solidFill>
                <a:schemeClr val="tx1"/>
              </a:solidFill>
              <a:round/>
              <a:headEnd/>
              <a:tailEnd type="triangle" w="med" len="med"/>
            </a:ln>
            <a:effectLst/>
          </p:spPr>
          <p:txBody>
            <a:bodyPr/>
            <a:lstStyle/>
            <a:p>
              <a:endParaRPr lang="en-US"/>
            </a:p>
          </p:txBody>
        </p:sp>
        <p:sp>
          <p:nvSpPr>
            <p:cNvPr id="487451" name="Text Box 27"/>
            <p:cNvSpPr txBox="1">
              <a:spLocks noChangeArrowheads="1"/>
            </p:cNvSpPr>
            <p:nvPr/>
          </p:nvSpPr>
          <p:spPr bwMode="auto">
            <a:xfrm>
              <a:off x="183" y="3552"/>
              <a:ext cx="950" cy="422"/>
            </a:xfrm>
            <a:prstGeom prst="rect">
              <a:avLst/>
            </a:prstGeom>
            <a:noFill/>
            <a:ln w="28575">
              <a:solidFill>
                <a:schemeClr val="tx1"/>
              </a:solidFill>
              <a:miter lim="800000"/>
              <a:headEnd/>
              <a:tailEnd/>
            </a:ln>
            <a:effectLst/>
          </p:spPr>
          <p:txBody>
            <a:bodyPr wrap="none">
              <a:spAutoFit/>
            </a:bodyPr>
            <a:lstStyle/>
            <a:p>
              <a:r>
                <a:rPr lang="en-US" sz="1800"/>
                <a:t>Target </a:t>
              </a:r>
            </a:p>
            <a:p>
              <a:r>
                <a:rPr lang="en-US" sz="1800"/>
                <a:t>Candidate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783B8851-1ED5-43D7-BBC0-2122F36B1419}" type="slidenum">
              <a:rPr lang="ar-SA"/>
              <a:pPr/>
              <a:t>2</a:t>
            </a:fld>
            <a:endParaRPr lang="en-US"/>
          </a:p>
        </p:txBody>
      </p:sp>
      <p:sp>
        <p:nvSpPr>
          <p:cNvPr id="834562" name="Rectangle 2"/>
          <p:cNvSpPr>
            <a:spLocks noGrp="1" noChangeArrowheads="1"/>
          </p:cNvSpPr>
          <p:nvPr>
            <p:ph type="title"/>
          </p:nvPr>
        </p:nvSpPr>
        <p:spPr>
          <a:xfrm>
            <a:off x="457200" y="381000"/>
            <a:ext cx="8229600" cy="1004455"/>
          </a:xfrm>
        </p:spPr>
        <p:txBody>
          <a:bodyPr/>
          <a:lstStyle/>
          <a:p>
            <a:r>
              <a:rPr lang="en-US" dirty="0"/>
              <a:t>Low Density Languages</a:t>
            </a:r>
          </a:p>
        </p:txBody>
      </p:sp>
      <p:sp>
        <p:nvSpPr>
          <p:cNvPr id="834563" name="Rectangle 3"/>
          <p:cNvSpPr>
            <a:spLocks noGrp="1" noChangeArrowheads="1"/>
          </p:cNvSpPr>
          <p:nvPr>
            <p:ph type="body" sz="half" idx="1"/>
          </p:nvPr>
        </p:nvSpPr>
        <p:spPr>
          <a:xfrm>
            <a:off x="774700" y="1892300"/>
            <a:ext cx="7010400" cy="4114800"/>
          </a:xfrm>
        </p:spPr>
        <p:txBody>
          <a:bodyPr/>
          <a:lstStyle/>
          <a:p>
            <a:pPr>
              <a:lnSpc>
                <a:spcPct val="65000"/>
              </a:lnSpc>
            </a:pPr>
            <a:r>
              <a:rPr lang="en-US" dirty="0">
                <a:latin typeface="Verdana" pitchFamily="34" charset="0"/>
                <a:ea typeface="Verdana" pitchFamily="34" charset="0"/>
                <a:cs typeface="Verdana" pitchFamily="34" charset="0"/>
              </a:rPr>
              <a:t>6,900 languages in 2000 – </a:t>
            </a:r>
            <a:r>
              <a:rPr lang="en-US" sz="2400" dirty="0" err="1">
                <a:latin typeface="Verdana" pitchFamily="34" charset="0"/>
                <a:ea typeface="Verdana" pitchFamily="34" charset="0"/>
                <a:cs typeface="Verdana" pitchFamily="34" charset="0"/>
              </a:rPr>
              <a:t>Ethnologue</a:t>
            </a:r>
            <a:r>
              <a:rPr lang="en-US" dirty="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hlinkClick r:id="rId2"/>
              </a:rPr>
              <a:t>www.ethnologue.com/ethno_docs/distribution.asp?by=area</a:t>
            </a:r>
            <a:endParaRPr lang="en-US" sz="1600" dirty="0">
              <a:latin typeface="Verdana" pitchFamily="34" charset="0"/>
              <a:ea typeface="Verdana" pitchFamily="34" charset="0"/>
              <a:cs typeface="Verdana" pitchFamily="34" charset="0"/>
            </a:endParaRPr>
          </a:p>
          <a:p>
            <a:pPr>
              <a:lnSpc>
                <a:spcPct val="65000"/>
              </a:lnSpc>
            </a:pPr>
            <a:r>
              <a:rPr lang="en-US" dirty="0">
                <a:latin typeface="Verdana" pitchFamily="34" charset="0"/>
                <a:ea typeface="Verdana" pitchFamily="34" charset="0"/>
                <a:cs typeface="Verdana" pitchFamily="34" charset="0"/>
              </a:rPr>
              <a:t>77 (1.2%) have over 10M speakers</a:t>
            </a:r>
          </a:p>
          <a:p>
            <a:pPr lvl="1">
              <a:lnSpc>
                <a:spcPct val="65000"/>
              </a:lnSpc>
            </a:pPr>
            <a:r>
              <a:rPr lang="en-US" sz="2000" i="0" dirty="0">
                <a:latin typeface="Verdana" pitchFamily="34" charset="0"/>
                <a:ea typeface="Verdana" pitchFamily="34" charset="0"/>
                <a:cs typeface="Verdana" pitchFamily="34" charset="0"/>
              </a:rPr>
              <a:t>1</a:t>
            </a:r>
            <a:r>
              <a:rPr lang="en-US" sz="2000" i="0" baseline="30000" dirty="0">
                <a:latin typeface="Verdana" pitchFamily="34" charset="0"/>
                <a:ea typeface="Verdana" pitchFamily="34" charset="0"/>
                <a:cs typeface="Verdana" pitchFamily="34" charset="0"/>
              </a:rPr>
              <a:t>st</a:t>
            </a:r>
            <a:r>
              <a:rPr lang="en-US" sz="2000" i="0" dirty="0">
                <a:latin typeface="Verdana" pitchFamily="34" charset="0"/>
                <a:ea typeface="Verdana" pitchFamily="34" charset="0"/>
                <a:cs typeface="Verdana" pitchFamily="34" charset="0"/>
              </a:rPr>
              <a:t> is Chinese, 5</a:t>
            </a:r>
            <a:r>
              <a:rPr lang="en-US" sz="2000" i="0" baseline="30000" dirty="0">
                <a:latin typeface="Verdana" pitchFamily="34" charset="0"/>
                <a:ea typeface="Verdana" pitchFamily="34" charset="0"/>
                <a:cs typeface="Verdana" pitchFamily="34" charset="0"/>
              </a:rPr>
              <a:t>th</a:t>
            </a:r>
            <a:r>
              <a:rPr lang="en-US" sz="2000" i="0" dirty="0">
                <a:latin typeface="Verdana" pitchFamily="34" charset="0"/>
                <a:ea typeface="Verdana" pitchFamily="34" charset="0"/>
                <a:cs typeface="Verdana" pitchFamily="34" charset="0"/>
              </a:rPr>
              <a:t> is Bengali, 11</a:t>
            </a:r>
            <a:r>
              <a:rPr lang="en-US" sz="2000" i="0" baseline="30000" dirty="0">
                <a:latin typeface="Verdana" pitchFamily="34" charset="0"/>
                <a:ea typeface="Verdana" pitchFamily="34" charset="0"/>
                <a:cs typeface="Verdana" pitchFamily="34" charset="0"/>
              </a:rPr>
              <a:t>th</a:t>
            </a:r>
            <a:r>
              <a:rPr lang="en-US" sz="2000" i="0" dirty="0">
                <a:latin typeface="Verdana" pitchFamily="34" charset="0"/>
                <a:ea typeface="Verdana" pitchFamily="34" charset="0"/>
                <a:cs typeface="Verdana" pitchFamily="34" charset="0"/>
              </a:rPr>
              <a:t> is Javanese</a:t>
            </a:r>
          </a:p>
          <a:p>
            <a:pPr>
              <a:lnSpc>
                <a:spcPct val="65000"/>
              </a:lnSpc>
            </a:pPr>
            <a:r>
              <a:rPr lang="en-US" dirty="0">
                <a:latin typeface="Verdana" pitchFamily="34" charset="0"/>
                <a:ea typeface="Verdana" pitchFamily="34" charset="0"/>
                <a:cs typeface="Verdana" pitchFamily="34" charset="0"/>
              </a:rPr>
              <a:t>3,000 have over 10,000 speakers each</a:t>
            </a:r>
          </a:p>
          <a:p>
            <a:pPr>
              <a:lnSpc>
                <a:spcPct val="65000"/>
              </a:lnSpc>
            </a:pPr>
            <a:r>
              <a:rPr lang="en-US" dirty="0">
                <a:latin typeface="Verdana" pitchFamily="34" charset="0"/>
                <a:ea typeface="Verdana" pitchFamily="34" charset="0"/>
                <a:cs typeface="Verdana" pitchFamily="34" charset="0"/>
              </a:rPr>
              <a:t>3,000 may survive past 2100</a:t>
            </a:r>
          </a:p>
          <a:p>
            <a:pPr>
              <a:lnSpc>
                <a:spcPct val="65000"/>
              </a:lnSpc>
            </a:pPr>
            <a:r>
              <a:rPr lang="en-US" dirty="0">
                <a:latin typeface="Verdana" pitchFamily="34" charset="0"/>
                <a:ea typeface="Verdana" pitchFamily="34" charset="0"/>
                <a:cs typeface="Verdana" pitchFamily="34" charset="0"/>
              </a:rPr>
              <a:t>5X to 10X number of dialects</a:t>
            </a:r>
          </a:p>
          <a:p>
            <a:pPr>
              <a:lnSpc>
                <a:spcPct val="65000"/>
              </a:lnSpc>
            </a:pPr>
            <a:r>
              <a:rPr lang="en-US" dirty="0"/>
              <a:t> # of L’s in some interesting countries</a:t>
            </a:r>
            <a:r>
              <a:rPr lang="en-US" i="1" dirty="0"/>
              <a:t>:</a:t>
            </a:r>
          </a:p>
          <a:p>
            <a:pPr lvl="1">
              <a:lnSpc>
                <a:spcPct val="65000"/>
              </a:lnSpc>
            </a:pPr>
            <a:r>
              <a:rPr lang="en-US" sz="2000" i="0" dirty="0"/>
              <a:t>Afghanistan: 52, Pakistan: 77, India 400</a:t>
            </a:r>
          </a:p>
          <a:p>
            <a:pPr lvl="1">
              <a:lnSpc>
                <a:spcPct val="65000"/>
              </a:lnSpc>
            </a:pPr>
            <a:r>
              <a:rPr lang="en-US" sz="2000" i="0" dirty="0"/>
              <a:t>North Korea: 1, Indonesia 700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0E223C38-7A36-4A60-B974-472FFAFE913E}" type="slidenum">
              <a:rPr lang="ar-SA"/>
              <a:pPr/>
              <a:t>20</a:t>
            </a:fld>
            <a:endParaRPr lang="en-US"/>
          </a:p>
        </p:txBody>
      </p:sp>
      <p:sp>
        <p:nvSpPr>
          <p:cNvPr id="488450" name="AutoShape 2"/>
          <p:cNvSpPr>
            <a:spLocks noChangeArrowheads="1"/>
          </p:cNvSpPr>
          <p:nvPr/>
        </p:nvSpPr>
        <p:spPr bwMode="auto">
          <a:xfrm>
            <a:off x="2209800" y="4191000"/>
            <a:ext cx="6400800" cy="1905000"/>
          </a:xfrm>
          <a:prstGeom prst="foldedCorner">
            <a:avLst>
              <a:gd name="adj" fmla="val 12500"/>
            </a:avLst>
          </a:prstGeom>
          <a:solidFill>
            <a:srgbClr val="FFFFCC"/>
          </a:solidFill>
          <a:ln w="9525">
            <a:solidFill>
              <a:schemeClr val="tx1"/>
            </a:solidFill>
            <a:round/>
            <a:headEnd/>
            <a:tailEnd/>
          </a:ln>
          <a:effectLst/>
        </p:spPr>
        <p:txBody>
          <a:bodyPr wrap="none" anchor="ctr"/>
          <a:lstStyle/>
          <a:p>
            <a:r>
              <a:rPr lang="en-US" sz="1600">
                <a:solidFill>
                  <a:srgbClr val="B2B2B2"/>
                </a:solidFill>
              </a:rPr>
              <a:t>T(x) 	T(x) 	T(x)	T(x) 	T(x)	T(x)	T(x) </a:t>
            </a:r>
          </a:p>
          <a:p>
            <a:r>
              <a:rPr lang="en-US" sz="1600">
                <a:solidFill>
                  <a:srgbClr val="B2B2B2"/>
                </a:solidFill>
              </a:rPr>
              <a:t>T(x)</a:t>
            </a:r>
            <a:r>
              <a:rPr lang="en-US" sz="1600"/>
              <a:t>	</a:t>
            </a:r>
            <a:r>
              <a:rPr lang="en-US" sz="1600">
                <a:solidFill>
                  <a:srgbClr val="B2B2B2"/>
                </a:solidFill>
              </a:rPr>
              <a:t>T(x)	T(x)	T(x)	T(x)	T(x)	T(x)</a:t>
            </a:r>
          </a:p>
          <a:p>
            <a:r>
              <a:rPr lang="en-US" sz="1600">
                <a:solidFill>
                  <a:srgbClr val="B2B2B2"/>
                </a:solidFill>
              </a:rPr>
              <a:t>T(x)	T(x) 	T(x)	T(x) 	T(x)	T(x)	 T(x)</a:t>
            </a:r>
          </a:p>
          <a:p>
            <a:r>
              <a:rPr lang="en-US" sz="1600">
                <a:solidFill>
                  <a:srgbClr val="B2B2B2"/>
                </a:solidFill>
              </a:rPr>
              <a:t>T(x) 	T(x) 	T(x)	T(x) 	T(x)	T(x)	T(x)</a:t>
            </a:r>
          </a:p>
          <a:p>
            <a:r>
              <a:rPr lang="en-US" sz="1600">
                <a:solidFill>
                  <a:srgbClr val="B2B2B2"/>
                </a:solidFill>
              </a:rPr>
              <a:t>T(x)	T(x)	T(x)	T(x)	T(x)	T(x)	T(x)</a:t>
            </a:r>
          </a:p>
          <a:p>
            <a:r>
              <a:rPr lang="en-US" sz="1600">
                <a:solidFill>
                  <a:srgbClr val="B2B2B2"/>
                </a:solidFill>
              </a:rPr>
              <a:t>T(x)	T(x) 	T(x)	T(x) 	T(x)	T(x)	 T(x)</a:t>
            </a:r>
            <a:endParaRPr lang="en-US">
              <a:solidFill>
                <a:srgbClr val="B2B2B2"/>
              </a:solidFill>
            </a:endParaRPr>
          </a:p>
        </p:txBody>
      </p:sp>
      <p:sp>
        <p:nvSpPr>
          <p:cNvPr id="488451" name="Rectangle 3"/>
          <p:cNvSpPr>
            <a:spLocks noGrp="1" noChangeArrowheads="1"/>
          </p:cNvSpPr>
          <p:nvPr>
            <p:ph type="title"/>
          </p:nvPr>
        </p:nvSpPr>
        <p:spPr>
          <a:xfrm>
            <a:off x="381000" y="304800"/>
            <a:ext cx="8458200" cy="1143000"/>
          </a:xfrm>
          <a:noFill/>
          <a:ln/>
        </p:spPr>
        <p:txBody>
          <a:bodyPr/>
          <a:lstStyle/>
          <a:p>
            <a:pPr algn="ctr"/>
            <a:r>
              <a:rPr lang="en-US" sz="2800"/>
              <a:t>Step 3: Search Target Text (Example)</a:t>
            </a:r>
          </a:p>
        </p:txBody>
      </p:sp>
      <p:grpSp>
        <p:nvGrpSpPr>
          <p:cNvPr id="2" name="Group 4"/>
          <p:cNvGrpSpPr>
            <a:grpSpLocks/>
          </p:cNvGrpSpPr>
          <p:nvPr/>
        </p:nvGrpSpPr>
        <p:grpSpPr bwMode="auto">
          <a:xfrm>
            <a:off x="2209800" y="1600200"/>
            <a:ext cx="5791200" cy="1828800"/>
            <a:chOff x="960" y="1680"/>
            <a:chExt cx="3648" cy="1152"/>
          </a:xfrm>
        </p:grpSpPr>
        <p:sp>
          <p:nvSpPr>
            <p:cNvPr id="488453" name="Rectangle 5"/>
            <p:cNvSpPr>
              <a:spLocks noChangeArrowheads="1"/>
            </p:cNvSpPr>
            <p:nvPr/>
          </p:nvSpPr>
          <p:spPr bwMode="auto">
            <a:xfrm>
              <a:off x="960" y="1680"/>
              <a:ext cx="3648" cy="1152"/>
            </a:xfrm>
            <a:prstGeom prst="rect">
              <a:avLst/>
            </a:prstGeom>
            <a:solidFill>
              <a:srgbClr val="333399"/>
            </a:solidFill>
            <a:ln w="9525">
              <a:solidFill>
                <a:schemeClr val="tx1"/>
              </a:solidFill>
              <a:miter lim="800000"/>
              <a:headEnd/>
              <a:tailEnd/>
            </a:ln>
            <a:effectLst/>
          </p:spPr>
          <p:txBody>
            <a:bodyPr wrap="none" anchor="ctr"/>
            <a:lstStyle/>
            <a:p>
              <a:endParaRPr lang="en-US"/>
            </a:p>
          </p:txBody>
        </p:sp>
        <p:sp>
          <p:nvSpPr>
            <p:cNvPr id="488454" name="Text Box 6"/>
            <p:cNvSpPr txBox="1">
              <a:spLocks noChangeArrowheads="1"/>
            </p:cNvSpPr>
            <p:nvPr/>
          </p:nvSpPr>
          <p:spPr bwMode="auto">
            <a:xfrm>
              <a:off x="1104" y="1776"/>
              <a:ext cx="445" cy="826"/>
            </a:xfrm>
            <a:prstGeom prst="rect">
              <a:avLst/>
            </a:prstGeom>
            <a:solidFill>
              <a:srgbClr val="FFFFCC"/>
            </a:solidFill>
            <a:ln w="9525">
              <a:noFill/>
              <a:miter lim="800000"/>
              <a:headEnd/>
              <a:tailEnd/>
            </a:ln>
            <a:effectLst/>
          </p:spPr>
          <p:txBody>
            <a:bodyPr wrap="none">
              <a:spAutoFit/>
            </a:bodyPr>
            <a:lstStyle/>
            <a:p>
              <a:pPr algn="l"/>
              <a:r>
                <a:rPr lang="en-US" sz="2000" b="0"/>
                <a:t>T2-a</a:t>
              </a:r>
            </a:p>
            <a:p>
              <a:pPr algn="l"/>
              <a:r>
                <a:rPr lang="en-US" sz="2000" b="0"/>
                <a:t>T2-b</a:t>
              </a:r>
            </a:p>
            <a:p>
              <a:pPr algn="l"/>
              <a:r>
                <a:rPr lang="en-US" sz="2000" b="0"/>
                <a:t>T2-c</a:t>
              </a:r>
            </a:p>
            <a:p>
              <a:pPr algn="l"/>
              <a:r>
                <a:rPr lang="en-US" sz="2000" b="0"/>
                <a:t>T2-d</a:t>
              </a:r>
            </a:p>
          </p:txBody>
        </p:sp>
        <p:sp>
          <p:nvSpPr>
            <p:cNvPr id="488455" name="Text Box 7"/>
            <p:cNvSpPr txBox="1">
              <a:spLocks noChangeArrowheads="1"/>
            </p:cNvSpPr>
            <p:nvPr/>
          </p:nvSpPr>
          <p:spPr bwMode="auto">
            <a:xfrm>
              <a:off x="1824" y="1776"/>
              <a:ext cx="445" cy="634"/>
            </a:xfrm>
            <a:prstGeom prst="rect">
              <a:avLst/>
            </a:prstGeom>
            <a:solidFill>
              <a:srgbClr val="FFFFCC"/>
            </a:solidFill>
            <a:ln w="9525">
              <a:noFill/>
              <a:miter lim="800000"/>
              <a:headEnd/>
              <a:tailEnd/>
            </a:ln>
            <a:effectLst/>
          </p:spPr>
          <p:txBody>
            <a:bodyPr wrap="none">
              <a:spAutoFit/>
            </a:bodyPr>
            <a:lstStyle/>
            <a:p>
              <a:pPr algn="l"/>
              <a:r>
                <a:rPr lang="en-US" sz="2000" b="0"/>
                <a:t>T3-a</a:t>
              </a:r>
            </a:p>
            <a:p>
              <a:pPr algn="l"/>
              <a:r>
                <a:rPr lang="en-US" sz="2000" b="0"/>
                <a:t>T3-b</a:t>
              </a:r>
            </a:p>
            <a:p>
              <a:pPr algn="l"/>
              <a:r>
                <a:rPr lang="en-US" sz="2000" b="0"/>
                <a:t>T3-c</a:t>
              </a:r>
            </a:p>
          </p:txBody>
        </p:sp>
        <p:sp>
          <p:nvSpPr>
            <p:cNvPr id="488456" name="Text Box 8"/>
            <p:cNvSpPr txBox="1">
              <a:spLocks noChangeArrowheads="1"/>
            </p:cNvSpPr>
            <p:nvPr/>
          </p:nvSpPr>
          <p:spPr bwMode="auto">
            <a:xfrm>
              <a:off x="2561" y="1776"/>
              <a:ext cx="445" cy="1018"/>
            </a:xfrm>
            <a:prstGeom prst="rect">
              <a:avLst/>
            </a:prstGeom>
            <a:solidFill>
              <a:srgbClr val="FFFFCC"/>
            </a:solidFill>
            <a:ln w="9525">
              <a:noFill/>
              <a:miter lim="800000"/>
              <a:headEnd/>
              <a:tailEnd/>
            </a:ln>
            <a:effectLst/>
          </p:spPr>
          <p:txBody>
            <a:bodyPr wrap="none">
              <a:spAutoFit/>
            </a:bodyPr>
            <a:lstStyle/>
            <a:p>
              <a:pPr algn="l"/>
              <a:r>
                <a:rPr lang="en-US" sz="2000" b="0"/>
                <a:t>T4-a</a:t>
              </a:r>
            </a:p>
            <a:p>
              <a:pPr algn="l"/>
              <a:r>
                <a:rPr lang="en-US" sz="2000" b="0"/>
                <a:t>T4-b</a:t>
              </a:r>
            </a:p>
            <a:p>
              <a:pPr algn="l"/>
              <a:r>
                <a:rPr lang="en-US" sz="2000" b="0"/>
                <a:t>T4-c</a:t>
              </a:r>
            </a:p>
            <a:p>
              <a:pPr algn="l"/>
              <a:r>
                <a:rPr lang="en-US" sz="2000" b="0"/>
                <a:t>T4-d</a:t>
              </a:r>
            </a:p>
            <a:p>
              <a:pPr algn="l"/>
              <a:r>
                <a:rPr lang="en-US" sz="2000" b="0"/>
                <a:t>T4-e</a:t>
              </a:r>
            </a:p>
          </p:txBody>
        </p:sp>
        <p:sp>
          <p:nvSpPr>
            <p:cNvPr id="488457" name="Text Box 9"/>
            <p:cNvSpPr txBox="1">
              <a:spLocks noChangeArrowheads="1"/>
            </p:cNvSpPr>
            <p:nvPr/>
          </p:nvSpPr>
          <p:spPr bwMode="auto">
            <a:xfrm>
              <a:off x="3281" y="1776"/>
              <a:ext cx="445" cy="250"/>
            </a:xfrm>
            <a:prstGeom prst="rect">
              <a:avLst/>
            </a:prstGeom>
            <a:solidFill>
              <a:srgbClr val="FFFFCC"/>
            </a:solidFill>
            <a:ln w="9525">
              <a:noFill/>
              <a:miter lim="800000"/>
              <a:headEnd/>
              <a:tailEnd/>
            </a:ln>
            <a:effectLst/>
          </p:spPr>
          <p:txBody>
            <a:bodyPr wrap="none">
              <a:spAutoFit/>
            </a:bodyPr>
            <a:lstStyle/>
            <a:p>
              <a:pPr algn="l"/>
              <a:r>
                <a:rPr lang="en-US" sz="2000" b="0"/>
                <a:t>T5-a</a:t>
              </a:r>
            </a:p>
          </p:txBody>
        </p:sp>
        <p:sp>
          <p:nvSpPr>
            <p:cNvPr id="488458" name="Text Box 10"/>
            <p:cNvSpPr txBox="1">
              <a:spLocks noChangeArrowheads="1"/>
            </p:cNvSpPr>
            <p:nvPr/>
          </p:nvSpPr>
          <p:spPr bwMode="auto">
            <a:xfrm>
              <a:off x="3953" y="1776"/>
              <a:ext cx="445" cy="634"/>
            </a:xfrm>
            <a:prstGeom prst="rect">
              <a:avLst/>
            </a:prstGeom>
            <a:solidFill>
              <a:srgbClr val="FFFFCC"/>
            </a:solidFill>
            <a:ln w="9525">
              <a:noFill/>
              <a:miter lim="800000"/>
              <a:headEnd/>
              <a:tailEnd/>
            </a:ln>
            <a:effectLst/>
          </p:spPr>
          <p:txBody>
            <a:bodyPr wrap="none">
              <a:spAutoFit/>
            </a:bodyPr>
            <a:lstStyle/>
            <a:p>
              <a:pPr algn="l"/>
              <a:r>
                <a:rPr lang="en-US" sz="2000" b="0"/>
                <a:t>T6-a</a:t>
              </a:r>
            </a:p>
            <a:p>
              <a:pPr algn="l"/>
              <a:r>
                <a:rPr lang="en-US" sz="2000" b="0"/>
                <a:t>T6-b</a:t>
              </a:r>
            </a:p>
            <a:p>
              <a:pPr algn="l"/>
              <a:r>
                <a:rPr lang="en-US" sz="2000" b="0"/>
                <a:t>T6-c</a:t>
              </a:r>
              <a:endParaRPr lang="en-US" sz="2000">
                <a:solidFill>
                  <a:srgbClr val="FF0000"/>
                </a:solidFill>
              </a:endParaRPr>
            </a:p>
          </p:txBody>
        </p:sp>
      </p:grpSp>
      <p:sp>
        <p:nvSpPr>
          <p:cNvPr id="488459" name="Text Box 11"/>
          <p:cNvSpPr txBox="1">
            <a:spLocks noChangeArrowheads="1"/>
          </p:cNvSpPr>
          <p:nvPr/>
        </p:nvSpPr>
        <p:spPr bwMode="auto">
          <a:xfrm>
            <a:off x="304800" y="2311400"/>
            <a:ext cx="1568450" cy="366713"/>
          </a:xfrm>
          <a:prstGeom prst="rect">
            <a:avLst/>
          </a:prstGeom>
          <a:noFill/>
          <a:ln w="9525">
            <a:noFill/>
            <a:miter lim="800000"/>
            <a:headEnd/>
            <a:tailEnd/>
          </a:ln>
          <a:effectLst/>
        </p:spPr>
        <p:txBody>
          <a:bodyPr wrap="none">
            <a:spAutoFit/>
          </a:bodyPr>
          <a:lstStyle/>
          <a:p>
            <a:pPr algn="l"/>
            <a:r>
              <a:rPr lang="en-US" sz="1800"/>
              <a:t>Flooding Set</a:t>
            </a:r>
          </a:p>
        </p:txBody>
      </p:sp>
      <p:sp>
        <p:nvSpPr>
          <p:cNvPr id="488460" name="Text Box 12"/>
          <p:cNvSpPr txBox="1">
            <a:spLocks noChangeArrowheads="1"/>
          </p:cNvSpPr>
          <p:nvPr/>
        </p:nvSpPr>
        <p:spPr bwMode="auto">
          <a:xfrm>
            <a:off x="381000" y="4572000"/>
            <a:ext cx="1746250" cy="366713"/>
          </a:xfrm>
          <a:prstGeom prst="rect">
            <a:avLst/>
          </a:prstGeom>
          <a:noFill/>
          <a:ln w="9525">
            <a:noFill/>
            <a:miter lim="800000"/>
            <a:headEnd/>
            <a:tailEnd/>
          </a:ln>
          <a:effectLst/>
        </p:spPr>
        <p:txBody>
          <a:bodyPr wrap="none">
            <a:spAutoFit/>
          </a:bodyPr>
          <a:lstStyle/>
          <a:p>
            <a:pPr algn="l"/>
            <a:r>
              <a:rPr lang="en-US" sz="1800"/>
              <a:t>Target Corpus</a:t>
            </a:r>
          </a:p>
        </p:txBody>
      </p:sp>
      <p:grpSp>
        <p:nvGrpSpPr>
          <p:cNvPr id="3" name="Group 13"/>
          <p:cNvGrpSpPr>
            <a:grpSpLocks/>
          </p:cNvGrpSpPr>
          <p:nvPr/>
        </p:nvGrpSpPr>
        <p:grpSpPr bwMode="auto">
          <a:xfrm>
            <a:off x="2209800" y="1752600"/>
            <a:ext cx="6400800" cy="4343400"/>
            <a:chOff x="1392" y="1104"/>
            <a:chExt cx="4032" cy="2736"/>
          </a:xfrm>
        </p:grpSpPr>
        <p:grpSp>
          <p:nvGrpSpPr>
            <p:cNvPr id="4" name="Group 14"/>
            <p:cNvGrpSpPr>
              <a:grpSpLocks/>
            </p:cNvGrpSpPr>
            <p:nvPr/>
          </p:nvGrpSpPr>
          <p:grpSpPr bwMode="auto">
            <a:xfrm>
              <a:off x="1536" y="1104"/>
              <a:ext cx="3264" cy="624"/>
              <a:chOff x="-2064" y="4320"/>
              <a:chExt cx="3264" cy="624"/>
            </a:xfrm>
          </p:grpSpPr>
          <p:sp>
            <p:nvSpPr>
              <p:cNvPr id="488463" name="Rectangle 15"/>
              <p:cNvSpPr>
                <a:spLocks noChangeArrowheads="1"/>
              </p:cNvSpPr>
              <p:nvPr/>
            </p:nvSpPr>
            <p:spPr bwMode="auto">
              <a:xfrm>
                <a:off x="-624" y="4320"/>
                <a:ext cx="432" cy="192"/>
              </a:xfrm>
              <a:prstGeom prst="rect">
                <a:avLst/>
              </a:prstGeom>
              <a:noFill/>
              <a:ln w="38100">
                <a:solidFill>
                  <a:srgbClr val="FF0000"/>
                </a:solidFill>
                <a:miter lim="800000"/>
                <a:headEnd/>
                <a:tailEnd/>
              </a:ln>
              <a:effectLst/>
            </p:spPr>
            <p:txBody>
              <a:bodyPr wrap="none" anchor="ctr"/>
              <a:lstStyle/>
              <a:p>
                <a:endParaRPr lang="en-US"/>
              </a:p>
            </p:txBody>
          </p:sp>
          <p:sp>
            <p:nvSpPr>
              <p:cNvPr id="488464" name="Rectangle 16"/>
              <p:cNvSpPr>
                <a:spLocks noChangeArrowheads="1"/>
              </p:cNvSpPr>
              <p:nvPr/>
            </p:nvSpPr>
            <p:spPr bwMode="auto">
              <a:xfrm>
                <a:off x="768" y="4560"/>
                <a:ext cx="432" cy="192"/>
              </a:xfrm>
              <a:prstGeom prst="rect">
                <a:avLst/>
              </a:prstGeom>
              <a:noFill/>
              <a:ln w="38100">
                <a:solidFill>
                  <a:srgbClr val="FF0000"/>
                </a:solidFill>
                <a:miter lim="800000"/>
                <a:headEnd/>
                <a:tailEnd/>
              </a:ln>
              <a:effectLst/>
            </p:spPr>
            <p:txBody>
              <a:bodyPr wrap="none" anchor="ctr"/>
              <a:lstStyle/>
              <a:p>
                <a:endParaRPr lang="en-US" b="0"/>
              </a:p>
            </p:txBody>
          </p:sp>
          <p:sp>
            <p:nvSpPr>
              <p:cNvPr id="488465" name="Rectangle 17"/>
              <p:cNvSpPr>
                <a:spLocks noChangeArrowheads="1"/>
              </p:cNvSpPr>
              <p:nvPr/>
            </p:nvSpPr>
            <p:spPr bwMode="auto">
              <a:xfrm>
                <a:off x="-2064" y="4752"/>
                <a:ext cx="432" cy="192"/>
              </a:xfrm>
              <a:prstGeom prst="rect">
                <a:avLst/>
              </a:prstGeom>
              <a:noFill/>
              <a:ln w="38100">
                <a:solidFill>
                  <a:srgbClr val="FF0000"/>
                </a:solidFill>
                <a:miter lim="800000"/>
                <a:headEnd/>
                <a:tailEnd/>
              </a:ln>
              <a:effectLst/>
            </p:spPr>
            <p:txBody>
              <a:bodyPr wrap="none" anchor="ctr"/>
              <a:lstStyle/>
              <a:p>
                <a:endParaRPr lang="en-US"/>
              </a:p>
            </p:txBody>
          </p:sp>
          <p:sp>
            <p:nvSpPr>
              <p:cNvPr id="488466" name="Rectangle 18"/>
              <p:cNvSpPr>
                <a:spLocks noChangeArrowheads="1"/>
              </p:cNvSpPr>
              <p:nvPr/>
            </p:nvSpPr>
            <p:spPr bwMode="auto">
              <a:xfrm>
                <a:off x="-1344" y="4368"/>
                <a:ext cx="432" cy="192"/>
              </a:xfrm>
              <a:prstGeom prst="rect">
                <a:avLst/>
              </a:prstGeom>
              <a:noFill/>
              <a:ln w="38100">
                <a:solidFill>
                  <a:srgbClr val="FF0000"/>
                </a:solidFill>
                <a:miter lim="800000"/>
                <a:headEnd/>
                <a:tailEnd/>
              </a:ln>
              <a:effectLst/>
            </p:spPr>
            <p:txBody>
              <a:bodyPr wrap="none" anchor="ctr"/>
              <a:lstStyle/>
              <a:p>
                <a:endParaRPr lang="en-US"/>
              </a:p>
            </p:txBody>
          </p:sp>
        </p:grpSp>
        <p:sp>
          <p:nvSpPr>
            <p:cNvPr id="488467" name="AutoShape 19"/>
            <p:cNvSpPr>
              <a:spLocks noChangeArrowheads="1"/>
            </p:cNvSpPr>
            <p:nvPr/>
          </p:nvSpPr>
          <p:spPr bwMode="auto">
            <a:xfrm>
              <a:off x="1392" y="2640"/>
              <a:ext cx="4032" cy="1200"/>
            </a:xfrm>
            <a:prstGeom prst="foldedCorner">
              <a:avLst>
                <a:gd name="adj" fmla="val 12500"/>
              </a:avLst>
            </a:prstGeom>
            <a:solidFill>
              <a:srgbClr val="FFFFCC"/>
            </a:solidFill>
            <a:ln w="9525">
              <a:solidFill>
                <a:schemeClr val="tx1"/>
              </a:solidFill>
              <a:round/>
              <a:headEnd/>
              <a:tailEnd/>
            </a:ln>
            <a:effectLst/>
          </p:spPr>
          <p:txBody>
            <a:bodyPr wrap="none" anchor="ctr"/>
            <a:lstStyle/>
            <a:p>
              <a:r>
                <a:rPr lang="en-US" sz="1600">
                  <a:solidFill>
                    <a:srgbClr val="B2B2B2"/>
                  </a:solidFill>
                </a:rPr>
                <a:t>T(x) 	T(x) 	T(x)	T(x) 	T(x)	T(x)	T(x) </a:t>
              </a:r>
            </a:p>
            <a:p>
              <a:r>
                <a:rPr lang="en-US" sz="1600">
                  <a:solidFill>
                    <a:srgbClr val="B2B2B2"/>
                  </a:solidFill>
                </a:rPr>
                <a:t>T(x)</a:t>
              </a:r>
              <a:r>
                <a:rPr lang="en-US" sz="1600"/>
                <a:t>	</a:t>
              </a:r>
              <a:r>
                <a:rPr lang="en-US" sz="1600">
                  <a:solidFill>
                    <a:srgbClr val="B2B2B2"/>
                  </a:solidFill>
                </a:rPr>
                <a:t>T(x)	T(x)	T(x)	T(x)	T(x)	T(x)</a:t>
              </a:r>
            </a:p>
            <a:p>
              <a:r>
                <a:rPr lang="en-US" sz="1600">
                  <a:solidFill>
                    <a:srgbClr val="B2B2B2"/>
                  </a:solidFill>
                </a:rPr>
                <a:t>T(x)	T(x) 	T(x)	T(x) 	T(x)	T(x)	 T(x)</a:t>
              </a:r>
            </a:p>
            <a:p>
              <a:r>
                <a:rPr lang="en-US" sz="1600">
                  <a:solidFill>
                    <a:srgbClr val="B2B2B2"/>
                  </a:solidFill>
                </a:rPr>
                <a:t>T(x) 	T(x) 	</a:t>
              </a:r>
              <a:r>
                <a:rPr lang="en-US" sz="1600"/>
                <a:t>T4-a	T6-b</a:t>
              </a:r>
              <a:r>
                <a:rPr lang="en-US" sz="1600">
                  <a:solidFill>
                    <a:srgbClr val="B2B2B2"/>
                  </a:solidFill>
                </a:rPr>
                <a:t> 	T(x)	</a:t>
              </a:r>
              <a:r>
                <a:rPr lang="en-US" sz="1600"/>
                <a:t>T2-c	T3-a</a:t>
              </a:r>
              <a:r>
                <a:rPr lang="en-US" sz="1600">
                  <a:solidFill>
                    <a:srgbClr val="B2B2B2"/>
                  </a:solidFill>
                </a:rPr>
                <a:t> </a:t>
              </a:r>
            </a:p>
            <a:p>
              <a:r>
                <a:rPr lang="en-US" sz="1600">
                  <a:solidFill>
                    <a:srgbClr val="B2B2B2"/>
                  </a:solidFill>
                </a:rPr>
                <a:t>T(x)	T(x)	T(x)	T(x)	T(x)	T(x)	T(x)</a:t>
              </a:r>
            </a:p>
            <a:p>
              <a:r>
                <a:rPr lang="en-US" sz="1600">
                  <a:solidFill>
                    <a:srgbClr val="B2B2B2"/>
                  </a:solidFill>
                </a:rPr>
                <a:t>T(x)	T(x) 	T(x)	T(x) 	T(x)	T(x)	 T(x)</a:t>
              </a:r>
              <a:endParaRPr lang="en-US">
                <a:solidFill>
                  <a:srgbClr val="B2B2B2"/>
                </a:solidFill>
              </a:endParaRPr>
            </a:p>
          </p:txBody>
        </p:sp>
        <p:sp>
          <p:nvSpPr>
            <p:cNvPr id="488468" name="Rectangle 20"/>
            <p:cNvSpPr>
              <a:spLocks noChangeArrowheads="1"/>
            </p:cNvSpPr>
            <p:nvPr/>
          </p:nvSpPr>
          <p:spPr bwMode="auto">
            <a:xfrm>
              <a:off x="2640" y="3168"/>
              <a:ext cx="2640" cy="192"/>
            </a:xfrm>
            <a:prstGeom prst="rect">
              <a:avLst/>
            </a:prstGeom>
            <a:noFill/>
            <a:ln w="28575">
              <a:solidFill>
                <a:srgbClr val="FF0000"/>
              </a:solidFill>
              <a:miter lim="800000"/>
              <a:headEnd/>
              <a:tailEnd/>
            </a:ln>
            <a:effectLst/>
          </p:spPr>
          <p:txBody>
            <a:bodyPr wrap="none" anchor="ctr"/>
            <a:lstStyle/>
            <a:p>
              <a:endParaRPr lang="en-US"/>
            </a:p>
          </p:txBody>
        </p:sp>
        <p:sp>
          <p:nvSpPr>
            <p:cNvPr id="488469" name="Line 21"/>
            <p:cNvSpPr>
              <a:spLocks noChangeShapeType="1"/>
            </p:cNvSpPr>
            <p:nvPr/>
          </p:nvSpPr>
          <p:spPr bwMode="auto">
            <a:xfrm flipH="1">
              <a:off x="2832" y="1296"/>
              <a:ext cx="384" cy="1872"/>
            </a:xfrm>
            <a:prstGeom prst="line">
              <a:avLst/>
            </a:prstGeom>
            <a:noFill/>
            <a:ln w="38100">
              <a:solidFill>
                <a:srgbClr val="FF0000"/>
              </a:solidFill>
              <a:round/>
              <a:headEnd/>
              <a:tailEnd type="triangle" w="med" len="med"/>
            </a:ln>
            <a:effectLst/>
          </p:spPr>
          <p:txBody>
            <a:bodyPr/>
            <a:lstStyle/>
            <a:p>
              <a:endParaRPr lang="en-US"/>
            </a:p>
          </p:txBody>
        </p:sp>
        <p:sp>
          <p:nvSpPr>
            <p:cNvPr id="488470" name="Line 22"/>
            <p:cNvSpPr>
              <a:spLocks noChangeShapeType="1"/>
            </p:cNvSpPr>
            <p:nvPr/>
          </p:nvSpPr>
          <p:spPr bwMode="auto">
            <a:xfrm flipH="1">
              <a:off x="3360" y="1536"/>
              <a:ext cx="1248" cy="1632"/>
            </a:xfrm>
            <a:prstGeom prst="line">
              <a:avLst/>
            </a:prstGeom>
            <a:noFill/>
            <a:ln w="38100">
              <a:solidFill>
                <a:srgbClr val="FF0000"/>
              </a:solidFill>
              <a:round/>
              <a:headEnd/>
              <a:tailEnd type="triangle" w="med" len="med"/>
            </a:ln>
            <a:effectLst/>
          </p:spPr>
          <p:txBody>
            <a:bodyPr/>
            <a:lstStyle/>
            <a:p>
              <a:endParaRPr lang="en-US"/>
            </a:p>
          </p:txBody>
        </p:sp>
        <p:sp>
          <p:nvSpPr>
            <p:cNvPr id="488471" name="Line 23"/>
            <p:cNvSpPr>
              <a:spLocks noChangeShapeType="1"/>
            </p:cNvSpPr>
            <p:nvPr/>
          </p:nvSpPr>
          <p:spPr bwMode="auto">
            <a:xfrm>
              <a:off x="1776" y="1728"/>
              <a:ext cx="2784" cy="1440"/>
            </a:xfrm>
            <a:prstGeom prst="line">
              <a:avLst/>
            </a:prstGeom>
            <a:noFill/>
            <a:ln w="38100">
              <a:solidFill>
                <a:srgbClr val="FF0000"/>
              </a:solidFill>
              <a:round/>
              <a:headEnd/>
              <a:tailEnd type="triangle" w="med" len="med"/>
            </a:ln>
            <a:effectLst/>
          </p:spPr>
          <p:txBody>
            <a:bodyPr/>
            <a:lstStyle/>
            <a:p>
              <a:endParaRPr lang="en-US"/>
            </a:p>
          </p:txBody>
        </p:sp>
        <p:sp>
          <p:nvSpPr>
            <p:cNvPr id="488472" name="Line 24"/>
            <p:cNvSpPr>
              <a:spLocks noChangeShapeType="1"/>
            </p:cNvSpPr>
            <p:nvPr/>
          </p:nvSpPr>
          <p:spPr bwMode="auto">
            <a:xfrm>
              <a:off x="2496" y="1344"/>
              <a:ext cx="2640" cy="1824"/>
            </a:xfrm>
            <a:prstGeom prst="line">
              <a:avLst/>
            </a:prstGeom>
            <a:noFill/>
            <a:ln w="38100">
              <a:solidFill>
                <a:srgbClr val="FF0000"/>
              </a:solidFill>
              <a:round/>
              <a:headEnd/>
              <a:tailEnd type="triangle" w="med" len="med"/>
            </a:ln>
            <a:effectLst/>
          </p:spPr>
          <p:txBody>
            <a:bodyPr/>
            <a:lstStyle/>
            <a:p>
              <a:endParaRPr lang="en-US"/>
            </a:p>
          </p:txBody>
        </p:sp>
      </p:grpSp>
      <p:grpSp>
        <p:nvGrpSpPr>
          <p:cNvPr id="5" name="Group 25"/>
          <p:cNvGrpSpPr>
            <a:grpSpLocks/>
          </p:cNvGrpSpPr>
          <p:nvPr/>
        </p:nvGrpSpPr>
        <p:grpSpPr bwMode="auto">
          <a:xfrm>
            <a:off x="381000" y="5029200"/>
            <a:ext cx="8062913" cy="1279525"/>
            <a:chOff x="240" y="3168"/>
            <a:chExt cx="5079" cy="806"/>
          </a:xfrm>
        </p:grpSpPr>
        <p:sp>
          <p:nvSpPr>
            <p:cNvPr id="488474" name="Rectangle 26"/>
            <p:cNvSpPr>
              <a:spLocks noChangeArrowheads="1"/>
            </p:cNvSpPr>
            <p:nvPr/>
          </p:nvSpPr>
          <p:spPr bwMode="auto">
            <a:xfrm>
              <a:off x="2592" y="3168"/>
              <a:ext cx="2727" cy="230"/>
            </a:xfrm>
            <a:prstGeom prst="rect">
              <a:avLst/>
            </a:prstGeom>
            <a:solidFill>
              <a:srgbClr val="FFFF00"/>
            </a:solidFill>
            <a:ln w="28575">
              <a:solidFill>
                <a:srgbClr val="FF0000"/>
              </a:solidFill>
              <a:miter lim="800000"/>
              <a:headEnd/>
              <a:tailEnd/>
            </a:ln>
            <a:effectLst/>
          </p:spPr>
          <p:txBody>
            <a:bodyPr>
              <a:spAutoFit/>
            </a:bodyPr>
            <a:lstStyle/>
            <a:p>
              <a:pPr algn="l"/>
              <a:r>
                <a:rPr lang="en-US" sz="1600"/>
                <a:t>T4-a	T6-b	</a:t>
              </a:r>
              <a:r>
                <a:rPr lang="en-US" sz="1600">
                  <a:solidFill>
                    <a:srgbClr val="B2B2B2"/>
                  </a:solidFill>
                </a:rPr>
                <a:t>T(x)	</a:t>
              </a:r>
              <a:r>
                <a:rPr lang="en-US" sz="1600"/>
                <a:t>T2-c	T3-a</a:t>
              </a:r>
            </a:p>
          </p:txBody>
        </p:sp>
        <p:sp>
          <p:nvSpPr>
            <p:cNvPr id="488475" name="Line 27"/>
            <p:cNvSpPr>
              <a:spLocks noChangeShapeType="1"/>
            </p:cNvSpPr>
            <p:nvPr/>
          </p:nvSpPr>
          <p:spPr bwMode="auto">
            <a:xfrm flipV="1">
              <a:off x="1200" y="3264"/>
              <a:ext cx="1392" cy="288"/>
            </a:xfrm>
            <a:prstGeom prst="line">
              <a:avLst/>
            </a:prstGeom>
            <a:noFill/>
            <a:ln w="28575">
              <a:solidFill>
                <a:schemeClr val="tx1"/>
              </a:solidFill>
              <a:round/>
              <a:headEnd/>
              <a:tailEnd type="triangle" w="med" len="med"/>
            </a:ln>
            <a:effectLst/>
          </p:spPr>
          <p:txBody>
            <a:bodyPr/>
            <a:lstStyle/>
            <a:p>
              <a:endParaRPr lang="en-US"/>
            </a:p>
          </p:txBody>
        </p:sp>
        <p:sp>
          <p:nvSpPr>
            <p:cNvPr id="488476" name="Text Box 28"/>
            <p:cNvSpPr txBox="1">
              <a:spLocks noChangeArrowheads="1"/>
            </p:cNvSpPr>
            <p:nvPr/>
          </p:nvSpPr>
          <p:spPr bwMode="auto">
            <a:xfrm>
              <a:off x="240" y="3552"/>
              <a:ext cx="950" cy="422"/>
            </a:xfrm>
            <a:prstGeom prst="rect">
              <a:avLst/>
            </a:prstGeom>
            <a:noFill/>
            <a:ln w="28575">
              <a:solidFill>
                <a:schemeClr val="tx1"/>
              </a:solidFill>
              <a:miter lim="800000"/>
              <a:headEnd/>
              <a:tailEnd/>
            </a:ln>
            <a:effectLst/>
          </p:spPr>
          <p:txBody>
            <a:bodyPr wrap="none">
              <a:spAutoFit/>
            </a:bodyPr>
            <a:lstStyle/>
            <a:p>
              <a:r>
                <a:rPr lang="en-US" sz="1800"/>
                <a:t>Target </a:t>
              </a:r>
            </a:p>
            <a:p>
              <a:r>
                <a:rPr lang="en-US" sz="1800"/>
                <a:t>Candidate 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9ECC3113-5D81-4E52-AAE6-55580AF40B6A}" type="slidenum">
              <a:rPr lang="ar-SA"/>
              <a:pPr/>
              <a:t>21</a:t>
            </a:fld>
            <a:endParaRPr lang="en-US"/>
          </a:p>
        </p:txBody>
      </p:sp>
      <p:sp>
        <p:nvSpPr>
          <p:cNvPr id="489474" name="AutoShape 2"/>
          <p:cNvSpPr>
            <a:spLocks noChangeArrowheads="1"/>
          </p:cNvSpPr>
          <p:nvPr/>
        </p:nvSpPr>
        <p:spPr bwMode="auto">
          <a:xfrm>
            <a:off x="2209800" y="4114800"/>
            <a:ext cx="6400800" cy="1905000"/>
          </a:xfrm>
          <a:prstGeom prst="foldedCorner">
            <a:avLst>
              <a:gd name="adj" fmla="val 12500"/>
            </a:avLst>
          </a:prstGeom>
          <a:solidFill>
            <a:srgbClr val="FFFFCC"/>
          </a:solidFill>
          <a:ln w="9525">
            <a:solidFill>
              <a:schemeClr val="tx1"/>
            </a:solidFill>
            <a:round/>
            <a:headEnd/>
            <a:tailEnd/>
          </a:ln>
          <a:effectLst/>
        </p:spPr>
        <p:txBody>
          <a:bodyPr wrap="none" anchor="ctr"/>
          <a:lstStyle/>
          <a:p>
            <a:r>
              <a:rPr lang="en-US" sz="1600">
                <a:solidFill>
                  <a:srgbClr val="B2B2B2"/>
                </a:solidFill>
              </a:rPr>
              <a:t>T(x) 	T(x) 	T(x)	T(x) 	T(x)	T(x)	T(x) </a:t>
            </a:r>
          </a:p>
          <a:p>
            <a:r>
              <a:rPr lang="en-US" sz="1600">
                <a:solidFill>
                  <a:srgbClr val="B2B2B2"/>
                </a:solidFill>
              </a:rPr>
              <a:t>T(x)</a:t>
            </a:r>
            <a:r>
              <a:rPr lang="en-US" sz="1600"/>
              <a:t>	</a:t>
            </a:r>
            <a:r>
              <a:rPr lang="en-US" sz="1600">
                <a:solidFill>
                  <a:srgbClr val="B2B2B2"/>
                </a:solidFill>
              </a:rPr>
              <a:t>T(x)	T(x)	T(x)	T(x)	T(x)	T(x)</a:t>
            </a:r>
          </a:p>
          <a:p>
            <a:r>
              <a:rPr lang="en-US" sz="1600">
                <a:solidFill>
                  <a:srgbClr val="B2B2B2"/>
                </a:solidFill>
              </a:rPr>
              <a:t>T(x)	T(x) 	T(x)	T(x) 	T(x)	T(x)	 T(x)</a:t>
            </a:r>
          </a:p>
          <a:p>
            <a:r>
              <a:rPr lang="en-US" sz="1600">
                <a:solidFill>
                  <a:srgbClr val="B2B2B2"/>
                </a:solidFill>
              </a:rPr>
              <a:t>T(x) 	T(x) 	T(x)	T(x) 	T(x)	T(x)	T(x) </a:t>
            </a:r>
          </a:p>
          <a:p>
            <a:r>
              <a:rPr lang="en-US" sz="1600">
                <a:solidFill>
                  <a:srgbClr val="B2B2B2"/>
                </a:solidFill>
              </a:rPr>
              <a:t>T(x)	T(x)	T(x)	T(x)	T(x)	T(x)	T(x)</a:t>
            </a:r>
          </a:p>
          <a:p>
            <a:r>
              <a:rPr lang="en-US" sz="1600">
                <a:solidFill>
                  <a:srgbClr val="B2B2B2"/>
                </a:solidFill>
              </a:rPr>
              <a:t>T(x)	T(x) 	T(x)	T(x) 	T(x)	T(x)	 T(x)</a:t>
            </a:r>
            <a:endParaRPr lang="en-US">
              <a:solidFill>
                <a:srgbClr val="B2B2B2"/>
              </a:solidFill>
            </a:endParaRPr>
          </a:p>
        </p:txBody>
      </p:sp>
      <p:sp>
        <p:nvSpPr>
          <p:cNvPr id="489475" name="Rectangle 3"/>
          <p:cNvSpPr>
            <a:spLocks noGrp="1" noChangeArrowheads="1"/>
          </p:cNvSpPr>
          <p:nvPr>
            <p:ph type="title"/>
          </p:nvPr>
        </p:nvSpPr>
        <p:spPr>
          <a:xfrm>
            <a:off x="381000" y="304800"/>
            <a:ext cx="8458200" cy="1143000"/>
          </a:xfrm>
          <a:noFill/>
          <a:ln/>
        </p:spPr>
        <p:txBody>
          <a:bodyPr/>
          <a:lstStyle/>
          <a:p>
            <a:pPr algn="ctr"/>
            <a:r>
              <a:rPr lang="en-US" sz="2800"/>
              <a:t>Step 3: Search Target Text (Example)</a:t>
            </a:r>
          </a:p>
        </p:txBody>
      </p:sp>
      <p:sp>
        <p:nvSpPr>
          <p:cNvPr id="489476" name="Rectangle 4"/>
          <p:cNvSpPr>
            <a:spLocks noChangeArrowheads="1"/>
          </p:cNvSpPr>
          <p:nvPr/>
        </p:nvSpPr>
        <p:spPr bwMode="auto">
          <a:xfrm>
            <a:off x="2209800" y="1600200"/>
            <a:ext cx="5791200" cy="1828800"/>
          </a:xfrm>
          <a:prstGeom prst="rect">
            <a:avLst/>
          </a:prstGeom>
          <a:solidFill>
            <a:srgbClr val="333399"/>
          </a:solidFill>
          <a:ln w="9525">
            <a:solidFill>
              <a:schemeClr val="tx1"/>
            </a:solidFill>
            <a:miter lim="800000"/>
            <a:headEnd/>
            <a:tailEnd/>
          </a:ln>
          <a:effectLst/>
        </p:spPr>
        <p:txBody>
          <a:bodyPr wrap="none" anchor="ctr"/>
          <a:lstStyle/>
          <a:p>
            <a:endParaRPr lang="en-US"/>
          </a:p>
        </p:txBody>
      </p:sp>
      <p:sp>
        <p:nvSpPr>
          <p:cNvPr id="489477" name="Text Box 5"/>
          <p:cNvSpPr txBox="1">
            <a:spLocks noChangeArrowheads="1"/>
          </p:cNvSpPr>
          <p:nvPr/>
        </p:nvSpPr>
        <p:spPr bwMode="auto">
          <a:xfrm>
            <a:off x="2438400" y="1752600"/>
            <a:ext cx="706438" cy="1311275"/>
          </a:xfrm>
          <a:prstGeom prst="rect">
            <a:avLst/>
          </a:prstGeom>
          <a:solidFill>
            <a:srgbClr val="FFFFCC"/>
          </a:solidFill>
          <a:ln w="9525">
            <a:noFill/>
            <a:miter lim="800000"/>
            <a:headEnd/>
            <a:tailEnd/>
          </a:ln>
          <a:effectLst/>
        </p:spPr>
        <p:txBody>
          <a:bodyPr wrap="none">
            <a:spAutoFit/>
          </a:bodyPr>
          <a:lstStyle/>
          <a:p>
            <a:pPr algn="l"/>
            <a:r>
              <a:rPr lang="en-US" sz="2000" b="0"/>
              <a:t>T2-a</a:t>
            </a:r>
          </a:p>
          <a:p>
            <a:pPr algn="l"/>
            <a:r>
              <a:rPr lang="en-US" sz="2000" b="0"/>
              <a:t>T2-b</a:t>
            </a:r>
          </a:p>
          <a:p>
            <a:pPr algn="l"/>
            <a:r>
              <a:rPr lang="en-US" sz="2000" b="0"/>
              <a:t>T2-c</a:t>
            </a:r>
          </a:p>
          <a:p>
            <a:pPr algn="l"/>
            <a:r>
              <a:rPr lang="en-US" sz="2000" b="0"/>
              <a:t>T2-d</a:t>
            </a:r>
          </a:p>
        </p:txBody>
      </p:sp>
      <p:sp>
        <p:nvSpPr>
          <p:cNvPr id="489478" name="Text Box 6"/>
          <p:cNvSpPr txBox="1">
            <a:spLocks noChangeArrowheads="1"/>
          </p:cNvSpPr>
          <p:nvPr/>
        </p:nvSpPr>
        <p:spPr bwMode="auto">
          <a:xfrm>
            <a:off x="3581400" y="1752600"/>
            <a:ext cx="706438" cy="1006475"/>
          </a:xfrm>
          <a:prstGeom prst="rect">
            <a:avLst/>
          </a:prstGeom>
          <a:solidFill>
            <a:srgbClr val="FFFFCC"/>
          </a:solidFill>
          <a:ln w="9525">
            <a:noFill/>
            <a:miter lim="800000"/>
            <a:headEnd/>
            <a:tailEnd/>
          </a:ln>
          <a:effectLst/>
        </p:spPr>
        <p:txBody>
          <a:bodyPr wrap="none">
            <a:spAutoFit/>
          </a:bodyPr>
          <a:lstStyle/>
          <a:p>
            <a:pPr algn="l"/>
            <a:r>
              <a:rPr lang="en-US" sz="2000" b="0"/>
              <a:t>T3-a</a:t>
            </a:r>
          </a:p>
          <a:p>
            <a:pPr algn="l"/>
            <a:r>
              <a:rPr lang="en-US" sz="2000" b="0"/>
              <a:t>T3-b</a:t>
            </a:r>
          </a:p>
          <a:p>
            <a:pPr algn="l"/>
            <a:r>
              <a:rPr lang="en-US" sz="2000" b="0"/>
              <a:t>T3-c</a:t>
            </a:r>
          </a:p>
        </p:txBody>
      </p:sp>
      <p:sp>
        <p:nvSpPr>
          <p:cNvPr id="489479" name="Text Box 7"/>
          <p:cNvSpPr txBox="1">
            <a:spLocks noChangeArrowheads="1"/>
          </p:cNvSpPr>
          <p:nvPr/>
        </p:nvSpPr>
        <p:spPr bwMode="auto">
          <a:xfrm>
            <a:off x="4751388" y="1752600"/>
            <a:ext cx="706437" cy="1616075"/>
          </a:xfrm>
          <a:prstGeom prst="rect">
            <a:avLst/>
          </a:prstGeom>
          <a:solidFill>
            <a:srgbClr val="FFFFCC"/>
          </a:solidFill>
          <a:ln w="9525">
            <a:noFill/>
            <a:miter lim="800000"/>
            <a:headEnd/>
            <a:tailEnd/>
          </a:ln>
          <a:effectLst/>
        </p:spPr>
        <p:txBody>
          <a:bodyPr wrap="none">
            <a:spAutoFit/>
          </a:bodyPr>
          <a:lstStyle/>
          <a:p>
            <a:pPr algn="l"/>
            <a:r>
              <a:rPr lang="en-US" sz="2000" b="0"/>
              <a:t>T4-a</a:t>
            </a:r>
          </a:p>
          <a:p>
            <a:pPr algn="l"/>
            <a:r>
              <a:rPr lang="en-US" sz="2000" b="0"/>
              <a:t>T4-b</a:t>
            </a:r>
          </a:p>
          <a:p>
            <a:pPr algn="l"/>
            <a:r>
              <a:rPr lang="en-US" sz="2000" b="0"/>
              <a:t>T4-c</a:t>
            </a:r>
          </a:p>
          <a:p>
            <a:pPr algn="l"/>
            <a:r>
              <a:rPr lang="en-US" sz="2000" b="0"/>
              <a:t>T4-d</a:t>
            </a:r>
          </a:p>
          <a:p>
            <a:pPr algn="l"/>
            <a:r>
              <a:rPr lang="en-US" sz="2000" b="0"/>
              <a:t>T4-e</a:t>
            </a:r>
          </a:p>
        </p:txBody>
      </p:sp>
      <p:sp>
        <p:nvSpPr>
          <p:cNvPr id="489480" name="Text Box 8"/>
          <p:cNvSpPr txBox="1">
            <a:spLocks noChangeArrowheads="1"/>
          </p:cNvSpPr>
          <p:nvPr/>
        </p:nvSpPr>
        <p:spPr bwMode="auto">
          <a:xfrm>
            <a:off x="5894388" y="1752600"/>
            <a:ext cx="706437" cy="396875"/>
          </a:xfrm>
          <a:prstGeom prst="rect">
            <a:avLst/>
          </a:prstGeom>
          <a:solidFill>
            <a:srgbClr val="FFFFCC"/>
          </a:solidFill>
          <a:ln w="9525">
            <a:noFill/>
            <a:miter lim="800000"/>
            <a:headEnd/>
            <a:tailEnd/>
          </a:ln>
          <a:effectLst/>
        </p:spPr>
        <p:txBody>
          <a:bodyPr wrap="none">
            <a:spAutoFit/>
          </a:bodyPr>
          <a:lstStyle/>
          <a:p>
            <a:pPr algn="l"/>
            <a:r>
              <a:rPr lang="en-US" sz="2000" b="0"/>
              <a:t>T5-a</a:t>
            </a:r>
          </a:p>
        </p:txBody>
      </p:sp>
      <p:sp>
        <p:nvSpPr>
          <p:cNvPr id="489481" name="Text Box 9"/>
          <p:cNvSpPr txBox="1">
            <a:spLocks noChangeArrowheads="1"/>
          </p:cNvSpPr>
          <p:nvPr/>
        </p:nvSpPr>
        <p:spPr bwMode="auto">
          <a:xfrm>
            <a:off x="6961188" y="1752600"/>
            <a:ext cx="706437" cy="1006475"/>
          </a:xfrm>
          <a:prstGeom prst="rect">
            <a:avLst/>
          </a:prstGeom>
          <a:solidFill>
            <a:srgbClr val="FFFFCC"/>
          </a:solidFill>
          <a:ln w="9525">
            <a:noFill/>
            <a:miter lim="800000"/>
            <a:headEnd/>
            <a:tailEnd/>
          </a:ln>
          <a:effectLst/>
        </p:spPr>
        <p:txBody>
          <a:bodyPr wrap="none">
            <a:spAutoFit/>
          </a:bodyPr>
          <a:lstStyle/>
          <a:p>
            <a:pPr algn="l"/>
            <a:r>
              <a:rPr lang="en-US" sz="2000" b="0"/>
              <a:t>T6-a</a:t>
            </a:r>
          </a:p>
          <a:p>
            <a:pPr algn="l"/>
            <a:r>
              <a:rPr lang="en-US" sz="2000" b="0"/>
              <a:t>T6-b</a:t>
            </a:r>
          </a:p>
          <a:p>
            <a:pPr algn="l"/>
            <a:r>
              <a:rPr lang="en-US" sz="2000" b="0"/>
              <a:t>T6-c</a:t>
            </a:r>
            <a:endParaRPr lang="en-US" sz="2000">
              <a:solidFill>
                <a:srgbClr val="FF0000"/>
              </a:solidFill>
            </a:endParaRPr>
          </a:p>
        </p:txBody>
      </p:sp>
      <p:sp>
        <p:nvSpPr>
          <p:cNvPr id="489482" name="Text Box 10"/>
          <p:cNvSpPr txBox="1">
            <a:spLocks noChangeArrowheads="1"/>
          </p:cNvSpPr>
          <p:nvPr/>
        </p:nvSpPr>
        <p:spPr bwMode="auto">
          <a:xfrm>
            <a:off x="304800" y="2311400"/>
            <a:ext cx="1568450" cy="366713"/>
          </a:xfrm>
          <a:prstGeom prst="rect">
            <a:avLst/>
          </a:prstGeom>
          <a:noFill/>
          <a:ln w="9525">
            <a:noFill/>
            <a:miter lim="800000"/>
            <a:headEnd/>
            <a:tailEnd/>
          </a:ln>
          <a:effectLst/>
        </p:spPr>
        <p:txBody>
          <a:bodyPr wrap="none">
            <a:spAutoFit/>
          </a:bodyPr>
          <a:lstStyle/>
          <a:p>
            <a:pPr algn="l"/>
            <a:r>
              <a:rPr lang="en-US" sz="1800"/>
              <a:t>Flooding Set</a:t>
            </a:r>
          </a:p>
        </p:txBody>
      </p:sp>
      <p:sp>
        <p:nvSpPr>
          <p:cNvPr id="489483" name="Text Box 11"/>
          <p:cNvSpPr txBox="1">
            <a:spLocks noChangeArrowheads="1"/>
          </p:cNvSpPr>
          <p:nvPr/>
        </p:nvSpPr>
        <p:spPr bwMode="auto">
          <a:xfrm>
            <a:off x="457200" y="4510088"/>
            <a:ext cx="1746250" cy="366712"/>
          </a:xfrm>
          <a:prstGeom prst="rect">
            <a:avLst/>
          </a:prstGeom>
          <a:noFill/>
          <a:ln w="9525">
            <a:noFill/>
            <a:miter lim="800000"/>
            <a:headEnd/>
            <a:tailEnd/>
          </a:ln>
          <a:effectLst/>
        </p:spPr>
        <p:txBody>
          <a:bodyPr wrap="none">
            <a:spAutoFit/>
          </a:bodyPr>
          <a:lstStyle/>
          <a:p>
            <a:pPr algn="l"/>
            <a:r>
              <a:rPr lang="en-US" sz="1800"/>
              <a:t>Target Corpus</a:t>
            </a:r>
          </a:p>
        </p:txBody>
      </p:sp>
      <p:grpSp>
        <p:nvGrpSpPr>
          <p:cNvPr id="2" name="Group 12"/>
          <p:cNvGrpSpPr>
            <a:grpSpLocks/>
          </p:cNvGrpSpPr>
          <p:nvPr/>
        </p:nvGrpSpPr>
        <p:grpSpPr bwMode="auto">
          <a:xfrm>
            <a:off x="2209800" y="1752600"/>
            <a:ext cx="6400800" cy="4267200"/>
            <a:chOff x="1392" y="1104"/>
            <a:chExt cx="4032" cy="2688"/>
          </a:xfrm>
        </p:grpSpPr>
        <p:sp>
          <p:nvSpPr>
            <p:cNvPr id="489485" name="AutoShape 13"/>
            <p:cNvSpPr>
              <a:spLocks noChangeArrowheads="1"/>
            </p:cNvSpPr>
            <p:nvPr/>
          </p:nvSpPr>
          <p:spPr bwMode="auto">
            <a:xfrm>
              <a:off x="1392" y="2592"/>
              <a:ext cx="4032" cy="1200"/>
            </a:xfrm>
            <a:prstGeom prst="foldedCorner">
              <a:avLst>
                <a:gd name="adj" fmla="val 12500"/>
              </a:avLst>
            </a:prstGeom>
            <a:solidFill>
              <a:srgbClr val="FFFFCC"/>
            </a:solidFill>
            <a:ln w="9525">
              <a:solidFill>
                <a:schemeClr val="tx1"/>
              </a:solidFill>
              <a:round/>
              <a:headEnd/>
              <a:tailEnd/>
            </a:ln>
            <a:effectLst/>
          </p:spPr>
          <p:txBody>
            <a:bodyPr wrap="none" anchor="ctr"/>
            <a:lstStyle/>
            <a:p>
              <a:r>
                <a:rPr lang="en-US" sz="1600">
                  <a:solidFill>
                    <a:srgbClr val="B2B2B2"/>
                  </a:solidFill>
                </a:rPr>
                <a:t>T(x) 	T(x) 	T(x)	T(x) 	T(x)	T(x)	T(x) </a:t>
              </a:r>
            </a:p>
            <a:p>
              <a:r>
                <a:rPr lang="en-US" sz="1600">
                  <a:solidFill>
                    <a:srgbClr val="B2B2B2"/>
                  </a:solidFill>
                </a:rPr>
                <a:t>T(x)</a:t>
              </a:r>
              <a:r>
                <a:rPr lang="en-US" sz="1600"/>
                <a:t>	</a:t>
              </a:r>
              <a:r>
                <a:rPr lang="en-US" sz="1600">
                  <a:solidFill>
                    <a:srgbClr val="B2B2B2"/>
                  </a:solidFill>
                </a:rPr>
                <a:t>T(x)	T(x)	T(x)	T(x)	T(x)	T(x)</a:t>
              </a:r>
            </a:p>
            <a:p>
              <a:r>
                <a:rPr lang="en-US" sz="1600">
                  <a:solidFill>
                    <a:srgbClr val="B2B2B2"/>
                  </a:solidFill>
                </a:rPr>
                <a:t>T(x)	T(x) 	T(x)	T(x) 	T(x)	T(x)	 T(x)</a:t>
              </a:r>
            </a:p>
            <a:p>
              <a:r>
                <a:rPr lang="en-US" sz="1600">
                  <a:solidFill>
                    <a:srgbClr val="B2B2B2"/>
                  </a:solidFill>
                </a:rPr>
                <a:t>T(x) 	T(x) 	T(x)	T(x) 	T(x)	T(x)	T(x) </a:t>
              </a:r>
            </a:p>
            <a:p>
              <a:r>
                <a:rPr lang="en-US" sz="1600"/>
                <a:t>T3-c	T2-b	T4-e	</a:t>
              </a:r>
              <a:r>
                <a:rPr lang="en-US" sz="1600">
                  <a:solidFill>
                    <a:srgbClr val="B2B2B2"/>
                  </a:solidFill>
                </a:rPr>
                <a:t>T5-a</a:t>
              </a:r>
              <a:r>
                <a:rPr lang="en-US" sz="1600"/>
                <a:t>	T6-a</a:t>
              </a:r>
              <a:r>
                <a:rPr lang="en-US" sz="1600">
                  <a:solidFill>
                    <a:srgbClr val="B2B2B2"/>
                  </a:solidFill>
                </a:rPr>
                <a:t>	T(x)	T(x)</a:t>
              </a:r>
            </a:p>
            <a:p>
              <a:r>
                <a:rPr lang="en-US" sz="1600">
                  <a:solidFill>
                    <a:srgbClr val="B2B2B2"/>
                  </a:solidFill>
                </a:rPr>
                <a:t>T(x)	T(x) 	T(x)	T(x) 	T(x)	T(x)	 T(x)</a:t>
              </a:r>
              <a:endParaRPr lang="en-US">
                <a:solidFill>
                  <a:srgbClr val="B2B2B2"/>
                </a:solidFill>
              </a:endParaRPr>
            </a:p>
          </p:txBody>
        </p:sp>
        <p:grpSp>
          <p:nvGrpSpPr>
            <p:cNvPr id="3" name="Group 14"/>
            <p:cNvGrpSpPr>
              <a:grpSpLocks/>
            </p:cNvGrpSpPr>
            <p:nvPr/>
          </p:nvGrpSpPr>
          <p:grpSpPr bwMode="auto">
            <a:xfrm>
              <a:off x="1536" y="1104"/>
              <a:ext cx="3264" cy="2352"/>
              <a:chOff x="1536" y="1104"/>
              <a:chExt cx="3264" cy="2352"/>
            </a:xfrm>
          </p:grpSpPr>
          <p:sp>
            <p:nvSpPr>
              <p:cNvPr id="489487" name="Rectangle 15"/>
              <p:cNvSpPr>
                <a:spLocks noChangeArrowheads="1"/>
              </p:cNvSpPr>
              <p:nvPr/>
            </p:nvSpPr>
            <p:spPr bwMode="auto">
              <a:xfrm>
                <a:off x="1536" y="1344"/>
                <a:ext cx="432" cy="192"/>
              </a:xfrm>
              <a:prstGeom prst="rect">
                <a:avLst/>
              </a:prstGeom>
              <a:noFill/>
              <a:ln w="38100">
                <a:solidFill>
                  <a:srgbClr val="FF0000"/>
                </a:solidFill>
                <a:miter lim="800000"/>
                <a:headEnd/>
                <a:tailEnd/>
              </a:ln>
              <a:effectLst/>
            </p:spPr>
            <p:txBody>
              <a:bodyPr wrap="none" anchor="ctr"/>
              <a:lstStyle/>
              <a:p>
                <a:endParaRPr lang="en-US"/>
              </a:p>
            </p:txBody>
          </p:sp>
          <p:sp>
            <p:nvSpPr>
              <p:cNvPr id="489488" name="Rectangle 16"/>
              <p:cNvSpPr>
                <a:spLocks noChangeArrowheads="1"/>
              </p:cNvSpPr>
              <p:nvPr/>
            </p:nvSpPr>
            <p:spPr bwMode="auto">
              <a:xfrm>
                <a:off x="2256" y="1536"/>
                <a:ext cx="432" cy="192"/>
              </a:xfrm>
              <a:prstGeom prst="rect">
                <a:avLst/>
              </a:prstGeom>
              <a:noFill/>
              <a:ln w="38100">
                <a:solidFill>
                  <a:srgbClr val="FF0000"/>
                </a:solidFill>
                <a:miter lim="800000"/>
                <a:headEnd/>
                <a:tailEnd/>
              </a:ln>
              <a:effectLst/>
            </p:spPr>
            <p:txBody>
              <a:bodyPr wrap="none" anchor="ctr"/>
              <a:lstStyle/>
              <a:p>
                <a:endParaRPr lang="en-US"/>
              </a:p>
            </p:txBody>
          </p:sp>
          <p:sp>
            <p:nvSpPr>
              <p:cNvPr id="489489" name="Rectangle 17"/>
              <p:cNvSpPr>
                <a:spLocks noChangeArrowheads="1"/>
              </p:cNvSpPr>
              <p:nvPr/>
            </p:nvSpPr>
            <p:spPr bwMode="auto">
              <a:xfrm>
                <a:off x="4368" y="1104"/>
                <a:ext cx="432" cy="240"/>
              </a:xfrm>
              <a:prstGeom prst="rect">
                <a:avLst/>
              </a:prstGeom>
              <a:noFill/>
              <a:ln w="38100">
                <a:solidFill>
                  <a:srgbClr val="FF0000"/>
                </a:solidFill>
                <a:miter lim="800000"/>
                <a:headEnd/>
                <a:tailEnd/>
              </a:ln>
              <a:effectLst/>
            </p:spPr>
            <p:txBody>
              <a:bodyPr wrap="none" anchor="ctr"/>
              <a:lstStyle/>
              <a:p>
                <a:endParaRPr lang="en-US"/>
              </a:p>
            </p:txBody>
          </p:sp>
          <p:sp>
            <p:nvSpPr>
              <p:cNvPr id="489490" name="Rectangle 18"/>
              <p:cNvSpPr>
                <a:spLocks noChangeArrowheads="1"/>
              </p:cNvSpPr>
              <p:nvPr/>
            </p:nvSpPr>
            <p:spPr bwMode="auto">
              <a:xfrm>
                <a:off x="2976" y="1872"/>
                <a:ext cx="432" cy="240"/>
              </a:xfrm>
              <a:prstGeom prst="rect">
                <a:avLst/>
              </a:prstGeom>
              <a:noFill/>
              <a:ln w="38100">
                <a:solidFill>
                  <a:srgbClr val="FF0000"/>
                </a:solidFill>
                <a:miter lim="800000"/>
                <a:headEnd/>
                <a:tailEnd/>
              </a:ln>
              <a:effectLst/>
            </p:spPr>
            <p:txBody>
              <a:bodyPr wrap="none" anchor="ctr"/>
              <a:lstStyle/>
              <a:p>
                <a:endParaRPr lang="en-US"/>
              </a:p>
            </p:txBody>
          </p:sp>
          <p:sp>
            <p:nvSpPr>
              <p:cNvPr id="489491" name="Rectangle 19"/>
              <p:cNvSpPr>
                <a:spLocks noChangeArrowheads="1"/>
              </p:cNvSpPr>
              <p:nvPr/>
            </p:nvSpPr>
            <p:spPr bwMode="auto">
              <a:xfrm>
                <a:off x="1536" y="3264"/>
                <a:ext cx="2640" cy="192"/>
              </a:xfrm>
              <a:prstGeom prst="rect">
                <a:avLst/>
              </a:prstGeom>
              <a:noFill/>
              <a:ln w="28575">
                <a:solidFill>
                  <a:srgbClr val="FF0000"/>
                </a:solidFill>
                <a:miter lim="800000"/>
                <a:headEnd/>
                <a:tailEnd/>
              </a:ln>
              <a:effectLst/>
            </p:spPr>
            <p:txBody>
              <a:bodyPr wrap="none" anchor="ctr"/>
              <a:lstStyle/>
              <a:p>
                <a:endParaRPr lang="en-US"/>
              </a:p>
            </p:txBody>
          </p:sp>
          <p:sp>
            <p:nvSpPr>
              <p:cNvPr id="489492" name="Line 20"/>
              <p:cNvSpPr>
                <a:spLocks noChangeShapeType="1"/>
              </p:cNvSpPr>
              <p:nvPr/>
            </p:nvSpPr>
            <p:spPr bwMode="auto">
              <a:xfrm>
                <a:off x="1728" y="1536"/>
                <a:ext cx="528" cy="1728"/>
              </a:xfrm>
              <a:prstGeom prst="line">
                <a:avLst/>
              </a:prstGeom>
              <a:noFill/>
              <a:ln w="38100">
                <a:solidFill>
                  <a:srgbClr val="FF0000"/>
                </a:solidFill>
                <a:round/>
                <a:headEnd/>
                <a:tailEnd type="triangle" w="med" len="med"/>
              </a:ln>
              <a:effectLst/>
            </p:spPr>
            <p:txBody>
              <a:bodyPr/>
              <a:lstStyle/>
              <a:p>
                <a:endParaRPr lang="en-US"/>
              </a:p>
            </p:txBody>
          </p:sp>
          <p:sp>
            <p:nvSpPr>
              <p:cNvPr id="489493" name="Line 21"/>
              <p:cNvSpPr>
                <a:spLocks noChangeShapeType="1"/>
              </p:cNvSpPr>
              <p:nvPr/>
            </p:nvSpPr>
            <p:spPr bwMode="auto">
              <a:xfrm flipH="1">
                <a:off x="1728" y="1728"/>
                <a:ext cx="768" cy="1536"/>
              </a:xfrm>
              <a:prstGeom prst="line">
                <a:avLst/>
              </a:prstGeom>
              <a:noFill/>
              <a:ln w="38100">
                <a:solidFill>
                  <a:srgbClr val="FF0000"/>
                </a:solidFill>
                <a:round/>
                <a:headEnd/>
                <a:tailEnd type="triangle" w="med" len="med"/>
              </a:ln>
              <a:effectLst/>
            </p:spPr>
            <p:txBody>
              <a:bodyPr/>
              <a:lstStyle/>
              <a:p>
                <a:endParaRPr lang="en-US"/>
              </a:p>
            </p:txBody>
          </p:sp>
          <p:sp>
            <p:nvSpPr>
              <p:cNvPr id="489494" name="Line 22"/>
              <p:cNvSpPr>
                <a:spLocks noChangeShapeType="1"/>
              </p:cNvSpPr>
              <p:nvPr/>
            </p:nvSpPr>
            <p:spPr bwMode="auto">
              <a:xfrm flipH="1">
                <a:off x="2928" y="2112"/>
                <a:ext cx="240" cy="1152"/>
              </a:xfrm>
              <a:prstGeom prst="line">
                <a:avLst/>
              </a:prstGeom>
              <a:noFill/>
              <a:ln w="38100">
                <a:solidFill>
                  <a:srgbClr val="FF0000"/>
                </a:solidFill>
                <a:round/>
                <a:headEnd/>
                <a:tailEnd type="triangle" w="med" len="med"/>
              </a:ln>
              <a:effectLst/>
            </p:spPr>
            <p:txBody>
              <a:bodyPr/>
              <a:lstStyle/>
              <a:p>
                <a:endParaRPr lang="en-US"/>
              </a:p>
            </p:txBody>
          </p:sp>
          <p:sp>
            <p:nvSpPr>
              <p:cNvPr id="489495" name="Line 23"/>
              <p:cNvSpPr>
                <a:spLocks noChangeShapeType="1"/>
              </p:cNvSpPr>
              <p:nvPr/>
            </p:nvSpPr>
            <p:spPr bwMode="auto">
              <a:xfrm flipH="1">
                <a:off x="3984" y="1344"/>
                <a:ext cx="576" cy="1920"/>
              </a:xfrm>
              <a:prstGeom prst="line">
                <a:avLst/>
              </a:prstGeom>
              <a:noFill/>
              <a:ln w="38100">
                <a:solidFill>
                  <a:srgbClr val="FF0000"/>
                </a:solidFill>
                <a:round/>
                <a:headEnd/>
                <a:tailEnd type="triangle" w="med" len="med"/>
              </a:ln>
              <a:effectLst/>
            </p:spPr>
            <p:txBody>
              <a:bodyPr/>
              <a:lstStyle/>
              <a:p>
                <a:endParaRPr lang="en-US"/>
              </a:p>
            </p:txBody>
          </p:sp>
        </p:grpSp>
      </p:grpSp>
      <p:grpSp>
        <p:nvGrpSpPr>
          <p:cNvPr id="4" name="Group 24"/>
          <p:cNvGrpSpPr>
            <a:grpSpLocks/>
          </p:cNvGrpSpPr>
          <p:nvPr/>
        </p:nvGrpSpPr>
        <p:grpSpPr bwMode="auto">
          <a:xfrm>
            <a:off x="381000" y="5181600"/>
            <a:ext cx="6310313" cy="1127125"/>
            <a:chOff x="240" y="3264"/>
            <a:chExt cx="3975" cy="710"/>
          </a:xfrm>
        </p:grpSpPr>
        <p:sp>
          <p:nvSpPr>
            <p:cNvPr id="489497" name="Rectangle 25"/>
            <p:cNvSpPr>
              <a:spLocks noChangeArrowheads="1"/>
            </p:cNvSpPr>
            <p:nvPr/>
          </p:nvSpPr>
          <p:spPr bwMode="auto">
            <a:xfrm>
              <a:off x="1488" y="3264"/>
              <a:ext cx="2727" cy="230"/>
            </a:xfrm>
            <a:prstGeom prst="rect">
              <a:avLst/>
            </a:prstGeom>
            <a:solidFill>
              <a:srgbClr val="FFFF00"/>
            </a:solidFill>
            <a:ln w="28575">
              <a:solidFill>
                <a:srgbClr val="FF0000"/>
              </a:solidFill>
              <a:miter lim="800000"/>
              <a:headEnd/>
              <a:tailEnd/>
            </a:ln>
            <a:effectLst/>
          </p:spPr>
          <p:txBody>
            <a:bodyPr>
              <a:spAutoFit/>
            </a:bodyPr>
            <a:lstStyle/>
            <a:p>
              <a:pPr algn="l"/>
              <a:r>
                <a:rPr lang="en-US" sz="1600"/>
                <a:t>T3-c	T2-b	T4-e</a:t>
              </a:r>
              <a:r>
                <a:rPr lang="en-US" sz="1600">
                  <a:solidFill>
                    <a:srgbClr val="B2B2B2"/>
                  </a:solidFill>
                </a:rPr>
                <a:t>	T5-a</a:t>
              </a:r>
              <a:r>
                <a:rPr lang="en-US" sz="1600"/>
                <a:t>	T6-a</a:t>
              </a:r>
            </a:p>
          </p:txBody>
        </p:sp>
        <p:sp>
          <p:nvSpPr>
            <p:cNvPr id="489498" name="Line 26"/>
            <p:cNvSpPr>
              <a:spLocks noChangeShapeType="1"/>
            </p:cNvSpPr>
            <p:nvPr/>
          </p:nvSpPr>
          <p:spPr bwMode="auto">
            <a:xfrm flipV="1">
              <a:off x="1200" y="3408"/>
              <a:ext cx="288" cy="144"/>
            </a:xfrm>
            <a:prstGeom prst="line">
              <a:avLst/>
            </a:prstGeom>
            <a:noFill/>
            <a:ln w="28575">
              <a:solidFill>
                <a:schemeClr val="tx1"/>
              </a:solidFill>
              <a:round/>
              <a:headEnd/>
              <a:tailEnd type="triangle" w="med" len="med"/>
            </a:ln>
            <a:effectLst/>
          </p:spPr>
          <p:txBody>
            <a:bodyPr/>
            <a:lstStyle/>
            <a:p>
              <a:endParaRPr lang="en-US"/>
            </a:p>
          </p:txBody>
        </p:sp>
        <p:sp>
          <p:nvSpPr>
            <p:cNvPr id="489499" name="Text Box 27"/>
            <p:cNvSpPr txBox="1">
              <a:spLocks noChangeArrowheads="1"/>
            </p:cNvSpPr>
            <p:nvPr/>
          </p:nvSpPr>
          <p:spPr bwMode="auto">
            <a:xfrm>
              <a:off x="240" y="3552"/>
              <a:ext cx="950" cy="422"/>
            </a:xfrm>
            <a:prstGeom prst="rect">
              <a:avLst/>
            </a:prstGeom>
            <a:noFill/>
            <a:ln w="28575">
              <a:solidFill>
                <a:schemeClr val="tx1"/>
              </a:solidFill>
              <a:miter lim="800000"/>
              <a:headEnd/>
              <a:tailEnd/>
            </a:ln>
            <a:effectLst/>
          </p:spPr>
          <p:txBody>
            <a:bodyPr wrap="none">
              <a:spAutoFit/>
            </a:bodyPr>
            <a:lstStyle/>
            <a:p>
              <a:r>
                <a:rPr lang="en-US" sz="1800"/>
                <a:t>Target </a:t>
              </a:r>
            </a:p>
            <a:p>
              <a:r>
                <a:rPr lang="en-US" sz="1800"/>
                <a:t>Candidate 3</a:t>
              </a:r>
            </a:p>
          </p:txBody>
        </p:sp>
      </p:grpSp>
      <p:sp>
        <p:nvSpPr>
          <p:cNvPr id="489500" name="Text Box 28"/>
          <p:cNvSpPr txBox="1">
            <a:spLocks noChangeArrowheads="1"/>
          </p:cNvSpPr>
          <p:nvPr/>
        </p:nvSpPr>
        <p:spPr bwMode="auto">
          <a:xfrm>
            <a:off x="1917700" y="6223000"/>
            <a:ext cx="6273800" cy="366713"/>
          </a:xfrm>
          <a:prstGeom prst="rect">
            <a:avLst/>
          </a:prstGeom>
          <a:noFill/>
          <a:ln w="9525">
            <a:noFill/>
            <a:miter lim="800000"/>
            <a:headEnd/>
            <a:tailEnd/>
          </a:ln>
          <a:effectLst/>
        </p:spPr>
        <p:txBody>
          <a:bodyPr>
            <a:spAutoFit/>
          </a:bodyPr>
          <a:lstStyle/>
          <a:p>
            <a:pPr>
              <a:spcBef>
                <a:spcPct val="50000"/>
              </a:spcBef>
            </a:pPr>
            <a:r>
              <a:rPr lang="en-US" sz="1800" b="0" dirty="0"/>
              <a:t>Reintroduce function words after initial match </a:t>
            </a:r>
            <a:r>
              <a:rPr lang="en-US" sz="1800" b="0" dirty="0" smtClean="0"/>
              <a:t>(T5</a:t>
            </a:r>
            <a:r>
              <a:rPr lang="en-US" sz="1800" b="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61AEAAA2-3345-49A0-8499-B78F1D29EAB8}" type="slidenum">
              <a:rPr lang="ar-SA"/>
              <a:pPr/>
              <a:t>22</a:t>
            </a:fld>
            <a:endParaRPr lang="en-US"/>
          </a:p>
        </p:txBody>
      </p:sp>
      <p:sp>
        <p:nvSpPr>
          <p:cNvPr id="490499" name="Rectangle 3"/>
          <p:cNvSpPr>
            <a:spLocks noGrp="1" noChangeArrowheads="1"/>
          </p:cNvSpPr>
          <p:nvPr>
            <p:ph type="title"/>
          </p:nvPr>
        </p:nvSpPr>
        <p:spPr>
          <a:xfrm>
            <a:off x="533400" y="609600"/>
            <a:ext cx="8305800" cy="914400"/>
          </a:xfrm>
        </p:spPr>
        <p:txBody>
          <a:bodyPr/>
          <a:lstStyle/>
          <a:p>
            <a:pPr algn="ctr"/>
            <a:r>
              <a:rPr lang="en-US" dirty="0"/>
              <a:t>Step 4: Score Word-String Candidates</a:t>
            </a:r>
          </a:p>
        </p:txBody>
      </p:sp>
      <p:sp>
        <p:nvSpPr>
          <p:cNvPr id="490500" name="Rectangle 4"/>
          <p:cNvSpPr>
            <a:spLocks noGrp="1" noChangeArrowheads="1"/>
          </p:cNvSpPr>
          <p:nvPr>
            <p:ph type="body" idx="1"/>
          </p:nvPr>
        </p:nvSpPr>
        <p:spPr/>
        <p:txBody>
          <a:bodyPr/>
          <a:lstStyle/>
          <a:p>
            <a:r>
              <a:rPr lang="en-US" sz="2400"/>
              <a:t>Scoring of candidates based on:</a:t>
            </a:r>
          </a:p>
          <a:p>
            <a:pPr lvl="1"/>
            <a:r>
              <a:rPr lang="en-US" sz="1800" i="0"/>
              <a:t>Proximity (minimize extraneous words in target n-gram </a:t>
            </a:r>
            <a:r>
              <a:rPr lang="en-US" sz="1800" i="0">
                <a:sym typeface="Symbol" pitchFamily="18" charset="2"/>
              </a:rPr>
              <a:t> </a:t>
            </a:r>
            <a:r>
              <a:rPr lang="en-US" sz="1800" i="0"/>
              <a:t>precision)</a:t>
            </a:r>
          </a:p>
          <a:p>
            <a:pPr lvl="1"/>
            <a:r>
              <a:rPr lang="en-US" sz="1800" i="0"/>
              <a:t>Number of word matches (maximize coverage </a:t>
            </a:r>
            <a:r>
              <a:rPr lang="en-US" sz="1700" i="0">
                <a:sym typeface="Symbol" pitchFamily="18" charset="2"/>
              </a:rPr>
              <a:t> recall)</a:t>
            </a:r>
            <a:r>
              <a:rPr lang="en-US" sz="1800" i="0"/>
              <a:t>)</a:t>
            </a:r>
          </a:p>
          <a:p>
            <a:pPr lvl="1"/>
            <a:r>
              <a:rPr lang="en-US" sz="1800" i="0"/>
              <a:t>Regular words given more weight than function words</a:t>
            </a:r>
          </a:p>
          <a:p>
            <a:pPr lvl="1"/>
            <a:r>
              <a:rPr lang="en-US" sz="1800" i="0"/>
              <a:t>Combine results (e.g., optimize F</a:t>
            </a:r>
            <a:r>
              <a:rPr lang="en-US" sz="1800" i="0" baseline="-25000"/>
              <a:t>1</a:t>
            </a:r>
            <a:r>
              <a:rPr lang="en-US" sz="1800" i="0"/>
              <a:t> or p-norm or …)</a:t>
            </a:r>
          </a:p>
        </p:txBody>
      </p:sp>
      <p:sp>
        <p:nvSpPr>
          <p:cNvPr id="490501" name="Rectangle 5"/>
          <p:cNvSpPr>
            <a:spLocks noChangeArrowheads="1"/>
          </p:cNvSpPr>
          <p:nvPr/>
        </p:nvSpPr>
        <p:spPr bwMode="auto">
          <a:xfrm>
            <a:off x="533400" y="4651375"/>
            <a:ext cx="5410200" cy="365125"/>
          </a:xfrm>
          <a:prstGeom prst="rect">
            <a:avLst/>
          </a:prstGeom>
          <a:solidFill>
            <a:srgbClr val="FFFF00"/>
          </a:solidFill>
          <a:ln w="28575">
            <a:solidFill>
              <a:srgbClr val="FF0000"/>
            </a:solidFill>
            <a:miter lim="800000"/>
            <a:headEnd/>
            <a:tailEnd/>
          </a:ln>
          <a:effectLst/>
        </p:spPr>
        <p:txBody>
          <a:bodyPr>
            <a:spAutoFit/>
          </a:bodyPr>
          <a:lstStyle/>
          <a:p>
            <a:pPr algn="l"/>
            <a:r>
              <a:rPr lang="en-US" sz="1600"/>
              <a:t>T3-b	</a:t>
            </a:r>
            <a:r>
              <a:rPr lang="en-US" sz="1600">
                <a:solidFill>
                  <a:srgbClr val="B2B2B2"/>
                </a:solidFill>
              </a:rPr>
              <a:t>T(x)</a:t>
            </a:r>
            <a:r>
              <a:rPr lang="en-US" sz="1600"/>
              <a:t>	T2-d	</a:t>
            </a:r>
            <a:r>
              <a:rPr lang="en-US" sz="1600">
                <a:solidFill>
                  <a:srgbClr val="B2B2B2"/>
                </a:solidFill>
              </a:rPr>
              <a:t>T(x)	T(x)</a:t>
            </a:r>
            <a:r>
              <a:rPr lang="en-US" sz="1600"/>
              <a:t>	T6-c</a:t>
            </a:r>
          </a:p>
        </p:txBody>
      </p:sp>
      <p:sp>
        <p:nvSpPr>
          <p:cNvPr id="490502" name="Rectangle 6"/>
          <p:cNvSpPr>
            <a:spLocks noChangeArrowheads="1"/>
          </p:cNvSpPr>
          <p:nvPr/>
        </p:nvSpPr>
        <p:spPr bwMode="auto">
          <a:xfrm>
            <a:off x="533400" y="5168900"/>
            <a:ext cx="4329113" cy="365125"/>
          </a:xfrm>
          <a:prstGeom prst="rect">
            <a:avLst/>
          </a:prstGeom>
          <a:solidFill>
            <a:srgbClr val="FFFF00"/>
          </a:solidFill>
          <a:ln w="28575">
            <a:solidFill>
              <a:srgbClr val="FF0000"/>
            </a:solidFill>
            <a:miter lim="800000"/>
            <a:headEnd/>
            <a:tailEnd/>
          </a:ln>
          <a:effectLst/>
        </p:spPr>
        <p:txBody>
          <a:bodyPr>
            <a:spAutoFit/>
          </a:bodyPr>
          <a:lstStyle/>
          <a:p>
            <a:pPr algn="l"/>
            <a:r>
              <a:rPr lang="en-US" sz="1600"/>
              <a:t>T4-a	T6-b	</a:t>
            </a:r>
            <a:r>
              <a:rPr lang="en-US" sz="1600">
                <a:solidFill>
                  <a:srgbClr val="B2B2B2"/>
                </a:solidFill>
              </a:rPr>
              <a:t>T(x)	</a:t>
            </a:r>
            <a:r>
              <a:rPr lang="en-US" sz="1600"/>
              <a:t>T2-c	T3-a</a:t>
            </a:r>
          </a:p>
        </p:txBody>
      </p:sp>
      <p:sp>
        <p:nvSpPr>
          <p:cNvPr id="490503" name="Rectangle 7"/>
          <p:cNvSpPr>
            <a:spLocks noChangeArrowheads="1"/>
          </p:cNvSpPr>
          <p:nvPr/>
        </p:nvSpPr>
        <p:spPr bwMode="auto">
          <a:xfrm>
            <a:off x="533400" y="5778500"/>
            <a:ext cx="4329113" cy="365125"/>
          </a:xfrm>
          <a:prstGeom prst="rect">
            <a:avLst/>
          </a:prstGeom>
          <a:solidFill>
            <a:srgbClr val="FFFF00"/>
          </a:solidFill>
          <a:ln w="28575">
            <a:solidFill>
              <a:srgbClr val="FF0000"/>
            </a:solidFill>
            <a:miter lim="800000"/>
            <a:headEnd/>
            <a:tailEnd/>
          </a:ln>
          <a:effectLst/>
        </p:spPr>
        <p:txBody>
          <a:bodyPr>
            <a:spAutoFit/>
          </a:bodyPr>
          <a:lstStyle/>
          <a:p>
            <a:pPr algn="l"/>
            <a:r>
              <a:rPr lang="en-US" sz="1600"/>
              <a:t>T3-c	T2-b	T4-e</a:t>
            </a:r>
            <a:r>
              <a:rPr lang="en-US" sz="1600">
                <a:solidFill>
                  <a:srgbClr val="B2B2B2"/>
                </a:solidFill>
              </a:rPr>
              <a:t>	</a:t>
            </a:r>
            <a:r>
              <a:rPr lang="en-US" sz="1600">
                <a:solidFill>
                  <a:schemeClr val="bg2"/>
                </a:solidFill>
              </a:rPr>
              <a:t>T5-a</a:t>
            </a:r>
            <a:r>
              <a:rPr lang="en-US" sz="1600"/>
              <a:t>	T6-a</a:t>
            </a:r>
          </a:p>
        </p:txBody>
      </p:sp>
      <p:sp>
        <p:nvSpPr>
          <p:cNvPr id="490507" name="Text Box 11"/>
          <p:cNvSpPr txBox="1">
            <a:spLocks noChangeArrowheads="1"/>
          </p:cNvSpPr>
          <p:nvPr/>
        </p:nvSpPr>
        <p:spPr bwMode="auto">
          <a:xfrm>
            <a:off x="7190509" y="4225203"/>
            <a:ext cx="1752600" cy="2071687"/>
          </a:xfrm>
          <a:prstGeom prst="rect">
            <a:avLst/>
          </a:prstGeom>
          <a:solidFill>
            <a:schemeClr val="bg1"/>
          </a:solidFill>
          <a:ln w="57150">
            <a:solidFill>
              <a:srgbClr val="000099"/>
            </a:solidFill>
            <a:miter lim="800000"/>
            <a:headEnd/>
            <a:tailEnd/>
          </a:ln>
          <a:effectLst/>
        </p:spPr>
        <p:txBody>
          <a:bodyPr>
            <a:spAutoFit/>
          </a:bodyPr>
          <a:lstStyle/>
          <a:p>
            <a:r>
              <a:rPr lang="en-US" sz="1800" u="sng" dirty="0"/>
              <a:t>Total Scoring</a:t>
            </a:r>
          </a:p>
          <a:p>
            <a:endParaRPr lang="en-US" sz="1800" b="0" u="sng" dirty="0"/>
          </a:p>
          <a:p>
            <a:r>
              <a:rPr lang="en-US" sz="1800" dirty="0"/>
              <a:t>3rd</a:t>
            </a:r>
          </a:p>
          <a:p>
            <a:endParaRPr lang="en-US" sz="1800" dirty="0"/>
          </a:p>
          <a:p>
            <a:r>
              <a:rPr lang="en-US" sz="1800" dirty="0"/>
              <a:t>2nd</a:t>
            </a:r>
          </a:p>
          <a:p>
            <a:endParaRPr lang="en-US" sz="1800" dirty="0"/>
          </a:p>
          <a:p>
            <a:r>
              <a:rPr lang="en-US" sz="1800" dirty="0"/>
              <a:t>1st</a:t>
            </a:r>
          </a:p>
        </p:txBody>
      </p:sp>
      <p:sp>
        <p:nvSpPr>
          <p:cNvPr id="490508" name="Line 12"/>
          <p:cNvSpPr>
            <a:spLocks noChangeShapeType="1"/>
          </p:cNvSpPr>
          <p:nvPr/>
        </p:nvSpPr>
        <p:spPr bwMode="auto">
          <a:xfrm>
            <a:off x="4953000" y="5930900"/>
            <a:ext cx="2209800" cy="12700"/>
          </a:xfrm>
          <a:prstGeom prst="line">
            <a:avLst/>
          </a:prstGeom>
          <a:noFill/>
          <a:ln w="28575">
            <a:solidFill>
              <a:schemeClr val="tx1"/>
            </a:solidFill>
            <a:prstDash val="dash"/>
            <a:round/>
            <a:headEnd/>
            <a:tailEnd/>
          </a:ln>
          <a:effectLst/>
        </p:spPr>
        <p:txBody>
          <a:bodyPr/>
          <a:lstStyle/>
          <a:p>
            <a:endParaRPr lang="en-US"/>
          </a:p>
        </p:txBody>
      </p:sp>
      <p:sp>
        <p:nvSpPr>
          <p:cNvPr id="490509" name="Line 13"/>
          <p:cNvSpPr>
            <a:spLocks noChangeShapeType="1"/>
          </p:cNvSpPr>
          <p:nvPr/>
        </p:nvSpPr>
        <p:spPr bwMode="auto">
          <a:xfrm>
            <a:off x="4953000" y="5397500"/>
            <a:ext cx="2209800" cy="12700"/>
          </a:xfrm>
          <a:prstGeom prst="line">
            <a:avLst/>
          </a:prstGeom>
          <a:noFill/>
          <a:ln w="28575">
            <a:solidFill>
              <a:schemeClr val="tx1"/>
            </a:solidFill>
            <a:prstDash val="dash"/>
            <a:round/>
            <a:headEnd/>
            <a:tailEnd/>
          </a:ln>
          <a:effectLst/>
        </p:spPr>
        <p:txBody>
          <a:bodyPr/>
          <a:lstStyle/>
          <a:p>
            <a:endParaRPr lang="en-US"/>
          </a:p>
        </p:txBody>
      </p:sp>
      <p:sp>
        <p:nvSpPr>
          <p:cNvPr id="490510" name="Line 14"/>
          <p:cNvSpPr>
            <a:spLocks noChangeShapeType="1"/>
          </p:cNvSpPr>
          <p:nvPr/>
        </p:nvSpPr>
        <p:spPr bwMode="auto">
          <a:xfrm>
            <a:off x="6019800" y="4864100"/>
            <a:ext cx="1143000" cy="12700"/>
          </a:xfrm>
          <a:prstGeom prst="line">
            <a:avLst/>
          </a:prstGeom>
          <a:noFill/>
          <a:ln w="28575">
            <a:solidFill>
              <a:schemeClr val="tx1"/>
            </a:solidFill>
            <a:prstDash val="dash"/>
            <a:round/>
            <a:headEnd/>
            <a:tailEnd/>
          </a:ln>
          <a:effectLst/>
        </p:spPr>
        <p:txBody>
          <a:bodyPr/>
          <a:lstStyle/>
          <a:p>
            <a:endParaRPr lang="en-US"/>
          </a:p>
        </p:txBody>
      </p:sp>
      <p:sp>
        <p:nvSpPr>
          <p:cNvPr id="490511" name="Text Box 15"/>
          <p:cNvSpPr txBox="1">
            <a:spLocks noChangeArrowheads="1"/>
          </p:cNvSpPr>
          <p:nvPr/>
        </p:nvSpPr>
        <p:spPr bwMode="auto">
          <a:xfrm>
            <a:off x="381000" y="4038600"/>
            <a:ext cx="5445125" cy="519113"/>
          </a:xfrm>
          <a:prstGeom prst="rect">
            <a:avLst/>
          </a:prstGeom>
          <a:noFill/>
          <a:ln w="9525">
            <a:noFill/>
            <a:miter lim="800000"/>
            <a:headEnd/>
            <a:tailEnd/>
          </a:ln>
          <a:effectLst/>
        </p:spPr>
        <p:txBody>
          <a:bodyPr wrap="none">
            <a:spAutoFit/>
          </a:bodyPr>
          <a:lstStyle/>
          <a:p>
            <a:pPr algn="l"/>
            <a:r>
              <a:rPr lang="en-US" sz="2800"/>
              <a:t>Target Word-String Candidates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fld id="{47F79926-7CB7-48E1-93AD-021D3F00F623}" type="slidenum">
              <a:rPr lang="ar-SA"/>
              <a:pPr/>
              <a:t>23</a:t>
            </a:fld>
            <a:endParaRPr lang="en-US"/>
          </a:p>
        </p:txBody>
      </p:sp>
      <p:sp>
        <p:nvSpPr>
          <p:cNvPr id="491522" name="Rectangle 2"/>
          <p:cNvSpPr>
            <a:spLocks noChangeArrowheads="1"/>
          </p:cNvSpPr>
          <p:nvPr/>
        </p:nvSpPr>
        <p:spPr bwMode="auto">
          <a:xfrm>
            <a:off x="3200400" y="3505200"/>
            <a:ext cx="5410200" cy="365125"/>
          </a:xfrm>
          <a:prstGeom prst="rect">
            <a:avLst/>
          </a:prstGeom>
          <a:solidFill>
            <a:srgbClr val="FFFF00"/>
          </a:solidFill>
          <a:ln w="28575">
            <a:solidFill>
              <a:srgbClr val="FF0000"/>
            </a:solidFill>
            <a:miter lim="800000"/>
            <a:headEnd/>
            <a:tailEnd/>
          </a:ln>
          <a:effectLst/>
        </p:spPr>
        <p:txBody>
          <a:bodyPr>
            <a:spAutoFit/>
          </a:bodyPr>
          <a:lstStyle/>
          <a:p>
            <a:pPr algn="l"/>
            <a:r>
              <a:rPr lang="en-US" sz="1600"/>
              <a:t>T3-b	T(x3)	T2-d	T(x5)	T(x6)	T6-c</a:t>
            </a:r>
          </a:p>
        </p:txBody>
      </p:sp>
      <p:sp>
        <p:nvSpPr>
          <p:cNvPr id="491523" name="Rectangle 3"/>
          <p:cNvSpPr>
            <a:spLocks noChangeArrowheads="1"/>
          </p:cNvSpPr>
          <p:nvPr/>
        </p:nvSpPr>
        <p:spPr bwMode="auto">
          <a:xfrm>
            <a:off x="3200400" y="3962400"/>
            <a:ext cx="4329113" cy="365125"/>
          </a:xfrm>
          <a:prstGeom prst="rect">
            <a:avLst/>
          </a:prstGeom>
          <a:solidFill>
            <a:srgbClr val="FFFF00"/>
          </a:solidFill>
          <a:ln w="28575">
            <a:solidFill>
              <a:srgbClr val="FF0000"/>
            </a:solidFill>
            <a:miter lim="800000"/>
            <a:headEnd/>
            <a:tailEnd/>
          </a:ln>
          <a:effectLst/>
        </p:spPr>
        <p:txBody>
          <a:bodyPr>
            <a:spAutoFit/>
          </a:bodyPr>
          <a:lstStyle/>
          <a:p>
            <a:pPr algn="l"/>
            <a:r>
              <a:rPr lang="en-US" sz="1600"/>
              <a:t>T4-a	T6-b	T(x3)</a:t>
            </a:r>
            <a:r>
              <a:rPr lang="en-US" sz="1600">
                <a:solidFill>
                  <a:srgbClr val="B2B2B2"/>
                </a:solidFill>
              </a:rPr>
              <a:t>	</a:t>
            </a:r>
            <a:r>
              <a:rPr lang="en-US" sz="1600"/>
              <a:t>T2-c	T3-a</a:t>
            </a:r>
          </a:p>
        </p:txBody>
      </p:sp>
      <p:sp>
        <p:nvSpPr>
          <p:cNvPr id="491524" name="Rectangle 4"/>
          <p:cNvSpPr>
            <a:spLocks noChangeArrowheads="1"/>
          </p:cNvSpPr>
          <p:nvPr/>
        </p:nvSpPr>
        <p:spPr bwMode="auto">
          <a:xfrm>
            <a:off x="3200400" y="4419600"/>
            <a:ext cx="4329113" cy="365125"/>
          </a:xfrm>
          <a:prstGeom prst="rect">
            <a:avLst/>
          </a:prstGeom>
          <a:solidFill>
            <a:srgbClr val="FFFF00"/>
          </a:solidFill>
          <a:ln w="28575">
            <a:solidFill>
              <a:srgbClr val="FF0000"/>
            </a:solidFill>
            <a:miter lim="800000"/>
            <a:headEnd/>
            <a:tailEnd/>
          </a:ln>
          <a:effectLst/>
        </p:spPr>
        <p:txBody>
          <a:bodyPr>
            <a:spAutoFit/>
          </a:bodyPr>
          <a:lstStyle/>
          <a:p>
            <a:pPr algn="l"/>
            <a:r>
              <a:rPr lang="en-US" sz="1600"/>
              <a:t>T3-c	T2-b	T4-e</a:t>
            </a:r>
            <a:r>
              <a:rPr lang="en-US" sz="1600">
                <a:solidFill>
                  <a:srgbClr val="B2B2B2"/>
                </a:solidFill>
              </a:rPr>
              <a:t>	</a:t>
            </a:r>
            <a:r>
              <a:rPr lang="en-US" sz="1600"/>
              <a:t>T5-a	T6-a</a:t>
            </a:r>
          </a:p>
        </p:txBody>
      </p:sp>
      <p:sp>
        <p:nvSpPr>
          <p:cNvPr id="491525" name="Rectangle 5"/>
          <p:cNvSpPr>
            <a:spLocks noChangeArrowheads="1"/>
          </p:cNvSpPr>
          <p:nvPr/>
        </p:nvSpPr>
        <p:spPr bwMode="auto">
          <a:xfrm>
            <a:off x="2209800" y="2851150"/>
            <a:ext cx="4419600" cy="349250"/>
          </a:xfrm>
          <a:prstGeom prst="rect">
            <a:avLst/>
          </a:prstGeom>
          <a:solidFill>
            <a:schemeClr val="bg1"/>
          </a:solidFill>
          <a:ln w="12700">
            <a:solidFill>
              <a:schemeClr val="tx1"/>
            </a:solidFill>
            <a:miter lim="800000"/>
            <a:headEnd/>
            <a:tailEnd/>
          </a:ln>
          <a:effectLst/>
        </p:spPr>
        <p:txBody>
          <a:bodyPr>
            <a:spAutoFit/>
          </a:bodyPr>
          <a:lstStyle/>
          <a:p>
            <a:pPr algn="l"/>
            <a:r>
              <a:rPr lang="en-US" sz="1600"/>
              <a:t>T(x2)	T4-a	T6-b	T(x3)	T2-c</a:t>
            </a:r>
          </a:p>
        </p:txBody>
      </p:sp>
      <p:sp>
        <p:nvSpPr>
          <p:cNvPr id="491526" name="Rectangle 6"/>
          <p:cNvSpPr>
            <a:spLocks noChangeArrowheads="1"/>
          </p:cNvSpPr>
          <p:nvPr/>
        </p:nvSpPr>
        <p:spPr bwMode="auto">
          <a:xfrm>
            <a:off x="2209800" y="1981200"/>
            <a:ext cx="4419600" cy="349250"/>
          </a:xfrm>
          <a:prstGeom prst="rect">
            <a:avLst/>
          </a:prstGeom>
          <a:solidFill>
            <a:schemeClr val="bg1"/>
          </a:solidFill>
          <a:ln w="12700">
            <a:solidFill>
              <a:schemeClr val="tx1"/>
            </a:solidFill>
            <a:miter lim="800000"/>
            <a:headEnd/>
            <a:tailEnd/>
          </a:ln>
          <a:effectLst/>
        </p:spPr>
        <p:txBody>
          <a:bodyPr>
            <a:spAutoFit/>
          </a:bodyPr>
          <a:lstStyle/>
          <a:p>
            <a:pPr algn="l"/>
            <a:r>
              <a:rPr lang="en-US" sz="1600"/>
              <a:t>T(x1)	T2-d	T3-c	T(x2)	T4-b</a:t>
            </a:r>
          </a:p>
        </p:txBody>
      </p:sp>
      <p:sp>
        <p:nvSpPr>
          <p:cNvPr id="491527" name="Rectangle 7"/>
          <p:cNvSpPr>
            <a:spLocks noChangeArrowheads="1"/>
          </p:cNvSpPr>
          <p:nvPr/>
        </p:nvSpPr>
        <p:spPr bwMode="auto">
          <a:xfrm>
            <a:off x="2209800" y="2393950"/>
            <a:ext cx="3429000" cy="349250"/>
          </a:xfrm>
          <a:prstGeom prst="rect">
            <a:avLst/>
          </a:prstGeom>
          <a:solidFill>
            <a:schemeClr val="bg1"/>
          </a:solidFill>
          <a:ln w="12700">
            <a:solidFill>
              <a:schemeClr val="tx1"/>
            </a:solidFill>
            <a:miter lim="800000"/>
            <a:headEnd/>
            <a:tailEnd/>
          </a:ln>
          <a:effectLst/>
        </p:spPr>
        <p:txBody>
          <a:bodyPr>
            <a:spAutoFit/>
          </a:bodyPr>
          <a:lstStyle/>
          <a:p>
            <a:pPr algn="l"/>
            <a:r>
              <a:rPr lang="en-US" sz="1600"/>
              <a:t>T(x1)	T3-c	T2-b	T4-e</a:t>
            </a:r>
          </a:p>
        </p:txBody>
      </p:sp>
      <p:sp>
        <p:nvSpPr>
          <p:cNvPr id="491528" name="Rectangle 8"/>
          <p:cNvSpPr>
            <a:spLocks noChangeArrowheads="1"/>
          </p:cNvSpPr>
          <p:nvPr/>
        </p:nvSpPr>
        <p:spPr bwMode="auto">
          <a:xfrm>
            <a:off x="4191000" y="5518150"/>
            <a:ext cx="4419600" cy="349250"/>
          </a:xfrm>
          <a:prstGeom prst="rect">
            <a:avLst/>
          </a:prstGeom>
          <a:solidFill>
            <a:schemeClr val="bg1"/>
          </a:solidFill>
          <a:ln w="12700">
            <a:solidFill>
              <a:schemeClr val="tx1"/>
            </a:solidFill>
            <a:miter lim="800000"/>
            <a:headEnd/>
            <a:tailEnd/>
          </a:ln>
          <a:effectLst/>
        </p:spPr>
        <p:txBody>
          <a:bodyPr>
            <a:spAutoFit/>
          </a:bodyPr>
          <a:lstStyle/>
          <a:p>
            <a:pPr algn="l"/>
            <a:r>
              <a:rPr lang="en-US" sz="1600"/>
              <a:t>T6-b	T(x11)	T2-c	T3-a	T(x9)</a:t>
            </a:r>
          </a:p>
        </p:txBody>
      </p:sp>
      <p:sp>
        <p:nvSpPr>
          <p:cNvPr id="491529" name="Rectangle 9"/>
          <p:cNvSpPr>
            <a:spLocks noChangeArrowheads="1"/>
          </p:cNvSpPr>
          <p:nvPr/>
        </p:nvSpPr>
        <p:spPr bwMode="auto">
          <a:xfrm>
            <a:off x="4191000" y="5105400"/>
            <a:ext cx="4419600" cy="349250"/>
          </a:xfrm>
          <a:prstGeom prst="rect">
            <a:avLst/>
          </a:prstGeom>
          <a:solidFill>
            <a:schemeClr val="bg1"/>
          </a:solidFill>
          <a:ln w="12700">
            <a:solidFill>
              <a:schemeClr val="tx1"/>
            </a:solidFill>
            <a:miter lim="800000"/>
            <a:headEnd/>
            <a:tailEnd/>
          </a:ln>
          <a:effectLst/>
        </p:spPr>
        <p:txBody>
          <a:bodyPr>
            <a:spAutoFit/>
          </a:bodyPr>
          <a:lstStyle/>
          <a:p>
            <a:pPr algn="l"/>
            <a:r>
              <a:rPr lang="en-US" sz="1600"/>
              <a:t>T2-b	T4-e	T5-a	T6-a	T(x8)</a:t>
            </a:r>
          </a:p>
        </p:txBody>
      </p:sp>
      <p:sp>
        <p:nvSpPr>
          <p:cNvPr id="491530" name="Rectangle 10"/>
          <p:cNvSpPr>
            <a:spLocks noChangeArrowheads="1"/>
          </p:cNvSpPr>
          <p:nvPr/>
        </p:nvSpPr>
        <p:spPr bwMode="auto">
          <a:xfrm>
            <a:off x="4191000" y="5943600"/>
            <a:ext cx="4419600" cy="349250"/>
          </a:xfrm>
          <a:prstGeom prst="rect">
            <a:avLst/>
          </a:prstGeom>
          <a:solidFill>
            <a:schemeClr val="bg1"/>
          </a:solidFill>
          <a:ln w="12700">
            <a:solidFill>
              <a:schemeClr val="tx1"/>
            </a:solidFill>
            <a:miter lim="800000"/>
            <a:headEnd/>
            <a:tailEnd/>
          </a:ln>
          <a:effectLst/>
        </p:spPr>
        <p:txBody>
          <a:bodyPr>
            <a:spAutoFit/>
          </a:bodyPr>
          <a:lstStyle/>
          <a:p>
            <a:pPr algn="l"/>
            <a:r>
              <a:rPr lang="en-US" sz="1600"/>
              <a:t>T6-b	T(x3)	T2-c	T3-a	T(x8)</a:t>
            </a:r>
          </a:p>
        </p:txBody>
      </p:sp>
      <p:sp>
        <p:nvSpPr>
          <p:cNvPr id="491531" name="Rectangle 11"/>
          <p:cNvSpPr>
            <a:spLocks noGrp="1" noChangeArrowheads="1"/>
          </p:cNvSpPr>
          <p:nvPr>
            <p:ph type="title"/>
          </p:nvPr>
        </p:nvSpPr>
        <p:spPr>
          <a:xfrm>
            <a:off x="0" y="457200"/>
            <a:ext cx="9144000" cy="997527"/>
          </a:xfrm>
          <a:noFill/>
          <a:ln/>
        </p:spPr>
        <p:txBody>
          <a:bodyPr/>
          <a:lstStyle/>
          <a:p>
            <a:pPr algn="ctr"/>
            <a:r>
              <a:rPr lang="en-US" sz="2800" dirty="0"/>
              <a:t>Step 5: Select Candidates Using Overlap</a:t>
            </a:r>
            <a:br>
              <a:rPr lang="en-US" sz="2800" dirty="0"/>
            </a:br>
            <a:r>
              <a:rPr lang="en-US" sz="2800" b="0" dirty="0"/>
              <a:t>(Propagate context over entire sentence)</a:t>
            </a:r>
          </a:p>
        </p:txBody>
      </p:sp>
      <p:sp>
        <p:nvSpPr>
          <p:cNvPr id="491532" name="Text Box 12"/>
          <p:cNvSpPr txBox="1">
            <a:spLocks noChangeArrowheads="1"/>
          </p:cNvSpPr>
          <p:nvPr/>
        </p:nvSpPr>
        <p:spPr bwMode="auto">
          <a:xfrm>
            <a:off x="152399" y="2314575"/>
            <a:ext cx="1898073" cy="641350"/>
          </a:xfrm>
          <a:prstGeom prst="rect">
            <a:avLst/>
          </a:prstGeom>
          <a:noFill/>
          <a:ln w="9525">
            <a:noFill/>
            <a:miter lim="800000"/>
            <a:headEnd/>
            <a:tailEnd/>
          </a:ln>
          <a:effectLst/>
        </p:spPr>
        <p:txBody>
          <a:bodyPr wrap="square">
            <a:spAutoFit/>
          </a:bodyPr>
          <a:lstStyle/>
          <a:p>
            <a:r>
              <a:rPr lang="en-US" sz="1800" dirty="0"/>
              <a:t>Word-String 1</a:t>
            </a:r>
          </a:p>
          <a:p>
            <a:r>
              <a:rPr lang="en-US" sz="1800" dirty="0"/>
              <a:t>Candidates</a:t>
            </a:r>
          </a:p>
        </p:txBody>
      </p:sp>
      <p:sp>
        <p:nvSpPr>
          <p:cNvPr id="491533" name="Text Box 13"/>
          <p:cNvSpPr txBox="1">
            <a:spLocks noChangeArrowheads="1"/>
          </p:cNvSpPr>
          <p:nvPr/>
        </p:nvSpPr>
        <p:spPr bwMode="auto">
          <a:xfrm>
            <a:off x="152400" y="3914775"/>
            <a:ext cx="1925782" cy="641350"/>
          </a:xfrm>
          <a:prstGeom prst="rect">
            <a:avLst/>
          </a:prstGeom>
          <a:noFill/>
          <a:ln w="9525">
            <a:noFill/>
            <a:miter lim="800000"/>
            <a:headEnd/>
            <a:tailEnd/>
          </a:ln>
          <a:effectLst/>
        </p:spPr>
        <p:txBody>
          <a:bodyPr wrap="square">
            <a:spAutoFit/>
          </a:bodyPr>
          <a:lstStyle/>
          <a:p>
            <a:r>
              <a:rPr lang="en-US" sz="1800" dirty="0"/>
              <a:t>Word-String 2</a:t>
            </a:r>
          </a:p>
          <a:p>
            <a:r>
              <a:rPr lang="en-US" sz="1800" dirty="0"/>
              <a:t>Candidates</a:t>
            </a:r>
          </a:p>
        </p:txBody>
      </p:sp>
      <p:sp>
        <p:nvSpPr>
          <p:cNvPr id="491534" name="Text Box 14"/>
          <p:cNvSpPr txBox="1">
            <a:spLocks noChangeArrowheads="1"/>
          </p:cNvSpPr>
          <p:nvPr/>
        </p:nvSpPr>
        <p:spPr bwMode="auto">
          <a:xfrm>
            <a:off x="152399" y="5410200"/>
            <a:ext cx="1898073" cy="641350"/>
          </a:xfrm>
          <a:prstGeom prst="rect">
            <a:avLst/>
          </a:prstGeom>
          <a:noFill/>
          <a:ln w="9525">
            <a:noFill/>
            <a:miter lim="800000"/>
            <a:headEnd/>
            <a:tailEnd/>
          </a:ln>
          <a:effectLst/>
        </p:spPr>
        <p:txBody>
          <a:bodyPr wrap="square">
            <a:spAutoFit/>
          </a:bodyPr>
          <a:lstStyle/>
          <a:p>
            <a:r>
              <a:rPr lang="en-US" sz="1800" dirty="0"/>
              <a:t>Word-String 3</a:t>
            </a:r>
          </a:p>
          <a:p>
            <a:r>
              <a:rPr lang="en-US" sz="1800" dirty="0"/>
              <a:t>Candidates</a:t>
            </a:r>
          </a:p>
        </p:txBody>
      </p:sp>
      <p:grpSp>
        <p:nvGrpSpPr>
          <p:cNvPr id="2" name="Group 15"/>
          <p:cNvGrpSpPr>
            <a:grpSpLocks/>
          </p:cNvGrpSpPr>
          <p:nvPr/>
        </p:nvGrpSpPr>
        <p:grpSpPr bwMode="auto">
          <a:xfrm>
            <a:off x="2209800" y="2851150"/>
            <a:ext cx="6400800" cy="3441700"/>
            <a:chOff x="1056" y="1796"/>
            <a:chExt cx="4032" cy="2168"/>
          </a:xfrm>
        </p:grpSpPr>
        <p:sp>
          <p:nvSpPr>
            <p:cNvPr id="491536" name="Rectangle 16"/>
            <p:cNvSpPr>
              <a:spLocks noChangeArrowheads="1"/>
            </p:cNvSpPr>
            <p:nvPr/>
          </p:nvSpPr>
          <p:spPr bwMode="auto">
            <a:xfrm>
              <a:off x="1056" y="1796"/>
              <a:ext cx="2784" cy="220"/>
            </a:xfrm>
            <a:prstGeom prst="rect">
              <a:avLst/>
            </a:prstGeom>
            <a:solidFill>
              <a:srgbClr val="FFCC99"/>
            </a:solidFill>
            <a:ln w="12700">
              <a:solidFill>
                <a:schemeClr val="tx1"/>
              </a:solidFill>
              <a:miter lim="800000"/>
              <a:headEnd/>
              <a:tailEnd/>
            </a:ln>
            <a:effectLst/>
          </p:spPr>
          <p:txBody>
            <a:bodyPr>
              <a:spAutoFit/>
            </a:bodyPr>
            <a:lstStyle/>
            <a:p>
              <a:pPr algn="l"/>
              <a:r>
                <a:rPr lang="en-US" sz="1600"/>
                <a:t>T(x2)	T4-a	T6-b	T(x3)	T2-c</a:t>
              </a:r>
            </a:p>
          </p:txBody>
        </p:sp>
        <p:sp>
          <p:nvSpPr>
            <p:cNvPr id="491537" name="Rectangle 17"/>
            <p:cNvSpPr>
              <a:spLocks noChangeArrowheads="1"/>
            </p:cNvSpPr>
            <p:nvPr/>
          </p:nvSpPr>
          <p:spPr bwMode="auto">
            <a:xfrm>
              <a:off x="1680" y="2496"/>
              <a:ext cx="2727" cy="230"/>
            </a:xfrm>
            <a:prstGeom prst="rect">
              <a:avLst/>
            </a:prstGeom>
            <a:solidFill>
              <a:srgbClr val="FFCC99"/>
            </a:solidFill>
            <a:ln w="28575">
              <a:solidFill>
                <a:srgbClr val="FF0000"/>
              </a:solidFill>
              <a:miter lim="800000"/>
              <a:headEnd/>
              <a:tailEnd/>
            </a:ln>
            <a:effectLst/>
          </p:spPr>
          <p:txBody>
            <a:bodyPr>
              <a:spAutoFit/>
            </a:bodyPr>
            <a:lstStyle/>
            <a:p>
              <a:pPr algn="l"/>
              <a:r>
                <a:rPr lang="en-US" sz="1600"/>
                <a:t>T4-a	T6-b	T(x3)</a:t>
              </a:r>
              <a:r>
                <a:rPr lang="en-US" sz="1600">
                  <a:solidFill>
                    <a:srgbClr val="B2B2B2"/>
                  </a:solidFill>
                </a:rPr>
                <a:t>	</a:t>
              </a:r>
              <a:r>
                <a:rPr lang="en-US" sz="1600"/>
                <a:t>T2-c	T3-a</a:t>
              </a:r>
            </a:p>
          </p:txBody>
        </p:sp>
        <p:sp>
          <p:nvSpPr>
            <p:cNvPr id="491538" name="Rectangle 18"/>
            <p:cNvSpPr>
              <a:spLocks noChangeArrowheads="1"/>
            </p:cNvSpPr>
            <p:nvPr/>
          </p:nvSpPr>
          <p:spPr bwMode="auto">
            <a:xfrm>
              <a:off x="2304" y="3744"/>
              <a:ext cx="2784" cy="220"/>
            </a:xfrm>
            <a:prstGeom prst="rect">
              <a:avLst/>
            </a:prstGeom>
            <a:solidFill>
              <a:srgbClr val="FFCC99"/>
            </a:solidFill>
            <a:ln w="12700">
              <a:solidFill>
                <a:schemeClr val="tx1"/>
              </a:solidFill>
              <a:miter lim="800000"/>
              <a:headEnd/>
              <a:tailEnd/>
            </a:ln>
            <a:effectLst/>
          </p:spPr>
          <p:txBody>
            <a:bodyPr>
              <a:spAutoFit/>
            </a:bodyPr>
            <a:lstStyle/>
            <a:p>
              <a:pPr algn="l"/>
              <a:r>
                <a:rPr lang="en-US" sz="1600"/>
                <a:t>T6-b	T(x3)	T2-c	T3-a	T(x8)</a:t>
              </a:r>
            </a:p>
          </p:txBody>
        </p:sp>
        <p:sp>
          <p:nvSpPr>
            <p:cNvPr id="491539" name="Rectangle 19"/>
            <p:cNvSpPr>
              <a:spLocks noChangeArrowheads="1"/>
            </p:cNvSpPr>
            <p:nvPr/>
          </p:nvSpPr>
          <p:spPr bwMode="auto">
            <a:xfrm>
              <a:off x="1680" y="2784"/>
              <a:ext cx="2727" cy="230"/>
            </a:xfrm>
            <a:prstGeom prst="rect">
              <a:avLst/>
            </a:prstGeom>
            <a:solidFill>
              <a:schemeClr val="bg1"/>
            </a:solidFill>
            <a:ln w="28575">
              <a:solidFill>
                <a:srgbClr val="FF0000"/>
              </a:solidFill>
              <a:miter lim="800000"/>
              <a:headEnd/>
              <a:tailEnd/>
            </a:ln>
            <a:effectLst/>
          </p:spPr>
          <p:txBody>
            <a:bodyPr>
              <a:spAutoFit/>
            </a:bodyPr>
            <a:lstStyle/>
            <a:p>
              <a:pPr algn="l"/>
              <a:r>
                <a:rPr lang="en-US" sz="1600"/>
                <a:t>T3-c	T2-b	T4-e</a:t>
              </a:r>
              <a:r>
                <a:rPr lang="en-US" sz="1600">
                  <a:solidFill>
                    <a:srgbClr val="B2B2B2"/>
                  </a:solidFill>
                </a:rPr>
                <a:t>	</a:t>
              </a:r>
              <a:r>
                <a:rPr lang="en-US" sz="1600"/>
                <a:t>T5-a	T6-a</a:t>
              </a:r>
            </a:p>
          </p:txBody>
        </p:sp>
        <p:sp>
          <p:nvSpPr>
            <p:cNvPr id="491540" name="Rectangle 20"/>
            <p:cNvSpPr>
              <a:spLocks noChangeArrowheads="1"/>
            </p:cNvSpPr>
            <p:nvPr/>
          </p:nvSpPr>
          <p:spPr bwMode="auto">
            <a:xfrm>
              <a:off x="1680" y="2208"/>
              <a:ext cx="3408" cy="230"/>
            </a:xfrm>
            <a:prstGeom prst="rect">
              <a:avLst/>
            </a:prstGeom>
            <a:solidFill>
              <a:schemeClr val="bg1"/>
            </a:solidFill>
            <a:ln w="28575">
              <a:solidFill>
                <a:srgbClr val="FF0000"/>
              </a:solidFill>
              <a:miter lim="800000"/>
              <a:headEnd/>
              <a:tailEnd/>
            </a:ln>
            <a:effectLst/>
          </p:spPr>
          <p:txBody>
            <a:bodyPr>
              <a:spAutoFit/>
            </a:bodyPr>
            <a:lstStyle/>
            <a:p>
              <a:pPr algn="l"/>
              <a:r>
                <a:rPr lang="en-US" sz="1600"/>
                <a:t>T3-b	T(x3)	T2-d	T(x5)	T(x6)	T6-c</a:t>
              </a:r>
            </a:p>
          </p:txBody>
        </p:sp>
      </p:grpSp>
      <p:grpSp>
        <p:nvGrpSpPr>
          <p:cNvPr id="3" name="Group 21"/>
          <p:cNvGrpSpPr>
            <a:grpSpLocks/>
          </p:cNvGrpSpPr>
          <p:nvPr/>
        </p:nvGrpSpPr>
        <p:grpSpPr bwMode="auto">
          <a:xfrm>
            <a:off x="2209800" y="2393950"/>
            <a:ext cx="6400800" cy="3060700"/>
            <a:chOff x="1056" y="1508"/>
            <a:chExt cx="4032" cy="1928"/>
          </a:xfrm>
        </p:grpSpPr>
        <p:sp>
          <p:nvSpPr>
            <p:cNvPr id="491542" name="Rectangle 22"/>
            <p:cNvSpPr>
              <a:spLocks noChangeArrowheads="1"/>
            </p:cNvSpPr>
            <p:nvPr/>
          </p:nvSpPr>
          <p:spPr bwMode="auto">
            <a:xfrm>
              <a:off x="1680" y="2208"/>
              <a:ext cx="3408" cy="230"/>
            </a:xfrm>
            <a:prstGeom prst="rect">
              <a:avLst/>
            </a:prstGeom>
            <a:solidFill>
              <a:schemeClr val="bg1"/>
            </a:solidFill>
            <a:ln w="28575">
              <a:solidFill>
                <a:srgbClr val="FF0000"/>
              </a:solidFill>
              <a:miter lim="800000"/>
              <a:headEnd/>
              <a:tailEnd/>
            </a:ln>
            <a:effectLst/>
          </p:spPr>
          <p:txBody>
            <a:bodyPr>
              <a:spAutoFit/>
            </a:bodyPr>
            <a:lstStyle/>
            <a:p>
              <a:pPr algn="l"/>
              <a:r>
                <a:rPr lang="en-US" sz="1600"/>
                <a:t>T3-b	T(x3)	T2-d	T(x5)	T(x6)	T6-c</a:t>
              </a:r>
            </a:p>
          </p:txBody>
        </p:sp>
        <p:sp>
          <p:nvSpPr>
            <p:cNvPr id="491543" name="Rectangle 23"/>
            <p:cNvSpPr>
              <a:spLocks noChangeArrowheads="1"/>
            </p:cNvSpPr>
            <p:nvPr/>
          </p:nvSpPr>
          <p:spPr bwMode="auto">
            <a:xfrm>
              <a:off x="1680" y="2496"/>
              <a:ext cx="2727" cy="230"/>
            </a:xfrm>
            <a:prstGeom prst="rect">
              <a:avLst/>
            </a:prstGeom>
            <a:solidFill>
              <a:schemeClr val="bg1"/>
            </a:solidFill>
            <a:ln w="28575">
              <a:solidFill>
                <a:srgbClr val="FF0000"/>
              </a:solidFill>
              <a:miter lim="800000"/>
              <a:headEnd/>
              <a:tailEnd/>
            </a:ln>
            <a:effectLst/>
          </p:spPr>
          <p:txBody>
            <a:bodyPr>
              <a:spAutoFit/>
            </a:bodyPr>
            <a:lstStyle/>
            <a:p>
              <a:pPr algn="l"/>
              <a:r>
                <a:rPr lang="en-US" sz="1600"/>
                <a:t>T4-a	T6-b	T(x3)</a:t>
              </a:r>
              <a:r>
                <a:rPr lang="en-US" sz="1600">
                  <a:solidFill>
                    <a:srgbClr val="B2B2B2"/>
                  </a:solidFill>
                </a:rPr>
                <a:t>	</a:t>
              </a:r>
              <a:r>
                <a:rPr lang="en-US" sz="1600"/>
                <a:t>T2-c	T3-a</a:t>
              </a:r>
            </a:p>
          </p:txBody>
        </p:sp>
        <p:sp>
          <p:nvSpPr>
            <p:cNvPr id="491544" name="Rectangle 24"/>
            <p:cNvSpPr>
              <a:spLocks noChangeArrowheads="1"/>
            </p:cNvSpPr>
            <p:nvPr/>
          </p:nvSpPr>
          <p:spPr bwMode="auto">
            <a:xfrm>
              <a:off x="1056" y="1508"/>
              <a:ext cx="2160" cy="220"/>
            </a:xfrm>
            <a:prstGeom prst="rect">
              <a:avLst/>
            </a:prstGeom>
            <a:solidFill>
              <a:schemeClr val="accent1"/>
            </a:solidFill>
            <a:ln w="12700">
              <a:solidFill>
                <a:schemeClr val="tx1"/>
              </a:solidFill>
              <a:miter lim="800000"/>
              <a:headEnd/>
              <a:tailEnd/>
            </a:ln>
            <a:effectLst/>
          </p:spPr>
          <p:txBody>
            <a:bodyPr>
              <a:spAutoFit/>
            </a:bodyPr>
            <a:lstStyle/>
            <a:p>
              <a:pPr algn="l"/>
              <a:r>
                <a:rPr lang="en-US" sz="1600"/>
                <a:t>T(x1)	T3-c	T2-b	T4-e</a:t>
              </a:r>
            </a:p>
          </p:txBody>
        </p:sp>
        <p:sp>
          <p:nvSpPr>
            <p:cNvPr id="491545" name="Rectangle 25"/>
            <p:cNvSpPr>
              <a:spLocks noChangeArrowheads="1"/>
            </p:cNvSpPr>
            <p:nvPr/>
          </p:nvSpPr>
          <p:spPr bwMode="auto">
            <a:xfrm>
              <a:off x="1680" y="2784"/>
              <a:ext cx="2727" cy="230"/>
            </a:xfrm>
            <a:prstGeom prst="rect">
              <a:avLst/>
            </a:prstGeom>
            <a:solidFill>
              <a:schemeClr val="accent1"/>
            </a:solidFill>
            <a:ln w="28575">
              <a:solidFill>
                <a:srgbClr val="FF0000"/>
              </a:solidFill>
              <a:miter lim="800000"/>
              <a:headEnd/>
              <a:tailEnd/>
            </a:ln>
            <a:effectLst/>
          </p:spPr>
          <p:txBody>
            <a:bodyPr>
              <a:spAutoFit/>
            </a:bodyPr>
            <a:lstStyle/>
            <a:p>
              <a:pPr algn="l"/>
              <a:r>
                <a:rPr lang="en-US" sz="1600"/>
                <a:t>T3-c	T2-b	T4-e</a:t>
              </a:r>
              <a:r>
                <a:rPr lang="en-US" sz="1600">
                  <a:solidFill>
                    <a:srgbClr val="B2B2B2"/>
                  </a:solidFill>
                </a:rPr>
                <a:t>	</a:t>
              </a:r>
              <a:r>
                <a:rPr lang="en-US" sz="1600"/>
                <a:t>T5-a	T6-a</a:t>
              </a:r>
            </a:p>
          </p:txBody>
        </p:sp>
        <p:sp>
          <p:nvSpPr>
            <p:cNvPr id="491546" name="Rectangle 26"/>
            <p:cNvSpPr>
              <a:spLocks noChangeArrowheads="1"/>
            </p:cNvSpPr>
            <p:nvPr/>
          </p:nvSpPr>
          <p:spPr bwMode="auto">
            <a:xfrm>
              <a:off x="2304" y="3216"/>
              <a:ext cx="2784" cy="220"/>
            </a:xfrm>
            <a:prstGeom prst="rect">
              <a:avLst/>
            </a:prstGeom>
            <a:solidFill>
              <a:schemeClr val="accent1"/>
            </a:solidFill>
            <a:ln w="12700">
              <a:solidFill>
                <a:schemeClr val="tx1"/>
              </a:solidFill>
              <a:miter lim="800000"/>
              <a:headEnd/>
              <a:tailEnd/>
            </a:ln>
            <a:effectLst/>
          </p:spPr>
          <p:txBody>
            <a:bodyPr>
              <a:spAutoFit/>
            </a:bodyPr>
            <a:lstStyle/>
            <a:p>
              <a:pPr algn="l"/>
              <a:r>
                <a:rPr lang="en-US" sz="1600"/>
                <a:t>T2-b	T4-e	T5-a	T6-a	T(x8)</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AD9D3C0B-0115-4556-8DF7-7A1DD8431D81}" type="slidenum">
              <a:rPr lang="ar-SA"/>
              <a:pPr/>
              <a:t>24</a:t>
            </a:fld>
            <a:endParaRPr lang="en-US"/>
          </a:p>
        </p:txBody>
      </p:sp>
      <p:sp>
        <p:nvSpPr>
          <p:cNvPr id="492546" name="Rectangle 2"/>
          <p:cNvSpPr>
            <a:spLocks noGrp="1" noChangeArrowheads="1"/>
          </p:cNvSpPr>
          <p:nvPr>
            <p:ph type="title"/>
          </p:nvPr>
        </p:nvSpPr>
        <p:spPr>
          <a:xfrm>
            <a:off x="0" y="457200"/>
            <a:ext cx="9144000" cy="936171"/>
          </a:xfrm>
          <a:noFill/>
          <a:ln/>
        </p:spPr>
        <p:txBody>
          <a:bodyPr/>
          <a:lstStyle/>
          <a:p>
            <a:pPr algn="ctr"/>
            <a:r>
              <a:rPr lang="en-US" sz="2800" dirty="0"/>
              <a:t>Step 5: Select Candidates Using Overlap</a:t>
            </a:r>
          </a:p>
        </p:txBody>
      </p:sp>
      <p:grpSp>
        <p:nvGrpSpPr>
          <p:cNvPr id="2" name="Group 3"/>
          <p:cNvGrpSpPr>
            <a:grpSpLocks/>
          </p:cNvGrpSpPr>
          <p:nvPr/>
        </p:nvGrpSpPr>
        <p:grpSpPr bwMode="auto">
          <a:xfrm>
            <a:off x="2286000" y="2667000"/>
            <a:ext cx="6248400" cy="3276600"/>
            <a:chOff x="1440" y="1680"/>
            <a:chExt cx="3936" cy="2064"/>
          </a:xfrm>
        </p:grpSpPr>
        <p:sp>
          <p:nvSpPr>
            <p:cNvPr id="492548" name="Rectangle 4"/>
            <p:cNvSpPr>
              <a:spLocks noChangeArrowheads="1"/>
            </p:cNvSpPr>
            <p:nvPr/>
          </p:nvSpPr>
          <p:spPr bwMode="auto">
            <a:xfrm>
              <a:off x="1440" y="3044"/>
              <a:ext cx="2160" cy="220"/>
            </a:xfrm>
            <a:prstGeom prst="rect">
              <a:avLst/>
            </a:prstGeom>
            <a:solidFill>
              <a:schemeClr val="accent1"/>
            </a:solidFill>
            <a:ln w="12700">
              <a:solidFill>
                <a:schemeClr val="tx1"/>
              </a:solidFill>
              <a:miter lim="800000"/>
              <a:headEnd/>
              <a:tailEnd/>
            </a:ln>
            <a:effectLst/>
          </p:spPr>
          <p:txBody>
            <a:bodyPr>
              <a:spAutoFit/>
            </a:bodyPr>
            <a:lstStyle/>
            <a:p>
              <a:pPr algn="l"/>
              <a:r>
                <a:rPr lang="en-US" sz="1600"/>
                <a:t>T(x1)	T3-c	T2-b	T4-e</a:t>
              </a:r>
            </a:p>
          </p:txBody>
        </p:sp>
        <p:sp>
          <p:nvSpPr>
            <p:cNvPr id="492549" name="Rectangle 5"/>
            <p:cNvSpPr>
              <a:spLocks noChangeArrowheads="1"/>
            </p:cNvSpPr>
            <p:nvPr/>
          </p:nvSpPr>
          <p:spPr bwMode="auto">
            <a:xfrm>
              <a:off x="2016" y="3284"/>
              <a:ext cx="2727" cy="230"/>
            </a:xfrm>
            <a:prstGeom prst="rect">
              <a:avLst/>
            </a:prstGeom>
            <a:solidFill>
              <a:schemeClr val="accent1"/>
            </a:solidFill>
            <a:ln w="28575">
              <a:solidFill>
                <a:srgbClr val="FF0000"/>
              </a:solidFill>
              <a:miter lim="800000"/>
              <a:headEnd/>
              <a:tailEnd/>
            </a:ln>
            <a:effectLst/>
          </p:spPr>
          <p:txBody>
            <a:bodyPr>
              <a:spAutoFit/>
            </a:bodyPr>
            <a:lstStyle/>
            <a:p>
              <a:pPr algn="l"/>
              <a:r>
                <a:rPr lang="en-US" sz="1600"/>
                <a:t>T3-c	T2-b	T4-e</a:t>
              </a:r>
              <a:r>
                <a:rPr lang="en-US" sz="1600">
                  <a:solidFill>
                    <a:srgbClr val="B2B2B2"/>
                  </a:solidFill>
                </a:rPr>
                <a:t>	</a:t>
              </a:r>
              <a:r>
                <a:rPr lang="en-US" sz="1600"/>
                <a:t>T5-a	T6-a</a:t>
              </a:r>
            </a:p>
          </p:txBody>
        </p:sp>
        <p:sp>
          <p:nvSpPr>
            <p:cNvPr id="492550" name="Rectangle 6"/>
            <p:cNvSpPr>
              <a:spLocks noChangeArrowheads="1"/>
            </p:cNvSpPr>
            <p:nvPr/>
          </p:nvSpPr>
          <p:spPr bwMode="auto">
            <a:xfrm>
              <a:off x="2592" y="3524"/>
              <a:ext cx="2736" cy="220"/>
            </a:xfrm>
            <a:prstGeom prst="rect">
              <a:avLst/>
            </a:prstGeom>
            <a:solidFill>
              <a:schemeClr val="accent1"/>
            </a:solidFill>
            <a:ln w="12700">
              <a:solidFill>
                <a:schemeClr val="tx1"/>
              </a:solidFill>
              <a:miter lim="800000"/>
              <a:headEnd/>
              <a:tailEnd/>
            </a:ln>
            <a:effectLst/>
          </p:spPr>
          <p:txBody>
            <a:bodyPr>
              <a:spAutoFit/>
            </a:bodyPr>
            <a:lstStyle/>
            <a:p>
              <a:pPr algn="l"/>
              <a:r>
                <a:rPr lang="en-US" sz="1600"/>
                <a:t>T2-b	T4-e	T5-a	T6-a	T(x8)</a:t>
              </a:r>
            </a:p>
          </p:txBody>
        </p:sp>
        <p:sp>
          <p:nvSpPr>
            <p:cNvPr id="492551" name="Rectangle 7"/>
            <p:cNvSpPr>
              <a:spLocks noChangeArrowheads="1"/>
            </p:cNvSpPr>
            <p:nvPr/>
          </p:nvSpPr>
          <p:spPr bwMode="auto">
            <a:xfrm>
              <a:off x="1440" y="1680"/>
              <a:ext cx="2784" cy="220"/>
            </a:xfrm>
            <a:prstGeom prst="rect">
              <a:avLst/>
            </a:prstGeom>
            <a:solidFill>
              <a:srgbClr val="FFCC99"/>
            </a:solidFill>
            <a:ln w="12700">
              <a:solidFill>
                <a:schemeClr val="tx1"/>
              </a:solidFill>
              <a:miter lim="800000"/>
              <a:headEnd/>
              <a:tailEnd/>
            </a:ln>
            <a:effectLst/>
          </p:spPr>
          <p:txBody>
            <a:bodyPr>
              <a:spAutoFit/>
            </a:bodyPr>
            <a:lstStyle/>
            <a:p>
              <a:pPr algn="l"/>
              <a:r>
                <a:rPr lang="en-US" sz="1600"/>
                <a:t>T(x2)	T4-a	T6-b	T(x3)	T2-c</a:t>
              </a:r>
            </a:p>
          </p:txBody>
        </p:sp>
        <p:sp>
          <p:nvSpPr>
            <p:cNvPr id="492552" name="Rectangle 8"/>
            <p:cNvSpPr>
              <a:spLocks noChangeArrowheads="1"/>
            </p:cNvSpPr>
            <p:nvPr/>
          </p:nvSpPr>
          <p:spPr bwMode="auto">
            <a:xfrm>
              <a:off x="2025" y="1920"/>
              <a:ext cx="2727" cy="230"/>
            </a:xfrm>
            <a:prstGeom prst="rect">
              <a:avLst/>
            </a:prstGeom>
            <a:solidFill>
              <a:srgbClr val="FFCC99"/>
            </a:solidFill>
            <a:ln w="28575">
              <a:solidFill>
                <a:srgbClr val="FF0000"/>
              </a:solidFill>
              <a:miter lim="800000"/>
              <a:headEnd/>
              <a:tailEnd/>
            </a:ln>
            <a:effectLst/>
          </p:spPr>
          <p:txBody>
            <a:bodyPr>
              <a:spAutoFit/>
            </a:bodyPr>
            <a:lstStyle/>
            <a:p>
              <a:pPr algn="l"/>
              <a:r>
                <a:rPr lang="en-US" sz="1600"/>
                <a:t>T4-a	T6-b	T(x3)</a:t>
              </a:r>
              <a:r>
                <a:rPr lang="en-US" sz="1600">
                  <a:solidFill>
                    <a:srgbClr val="B2B2B2"/>
                  </a:solidFill>
                </a:rPr>
                <a:t>	</a:t>
              </a:r>
              <a:r>
                <a:rPr lang="en-US" sz="1600"/>
                <a:t>T2-c	T3-a</a:t>
              </a:r>
            </a:p>
          </p:txBody>
        </p:sp>
        <p:sp>
          <p:nvSpPr>
            <p:cNvPr id="492553" name="Rectangle 9"/>
            <p:cNvSpPr>
              <a:spLocks noChangeArrowheads="1"/>
            </p:cNvSpPr>
            <p:nvPr/>
          </p:nvSpPr>
          <p:spPr bwMode="auto">
            <a:xfrm>
              <a:off x="2640" y="2180"/>
              <a:ext cx="2736" cy="220"/>
            </a:xfrm>
            <a:prstGeom prst="rect">
              <a:avLst/>
            </a:prstGeom>
            <a:solidFill>
              <a:srgbClr val="FFCC99"/>
            </a:solidFill>
            <a:ln w="12700">
              <a:solidFill>
                <a:schemeClr val="tx1"/>
              </a:solidFill>
              <a:miter lim="800000"/>
              <a:headEnd/>
              <a:tailEnd/>
            </a:ln>
            <a:effectLst/>
          </p:spPr>
          <p:txBody>
            <a:bodyPr>
              <a:spAutoFit/>
            </a:bodyPr>
            <a:lstStyle/>
            <a:p>
              <a:pPr algn="l"/>
              <a:r>
                <a:rPr lang="en-US" sz="1600"/>
                <a:t>T6-b	T(x3)	T2-c	T3-a	T(x8)</a:t>
              </a:r>
            </a:p>
          </p:txBody>
        </p:sp>
      </p:grpSp>
      <p:grpSp>
        <p:nvGrpSpPr>
          <p:cNvPr id="3" name="Group 10"/>
          <p:cNvGrpSpPr>
            <a:grpSpLocks/>
          </p:cNvGrpSpPr>
          <p:nvPr/>
        </p:nvGrpSpPr>
        <p:grpSpPr bwMode="auto">
          <a:xfrm>
            <a:off x="2286000" y="3873500"/>
            <a:ext cx="6248400" cy="2451100"/>
            <a:chOff x="1440" y="2440"/>
            <a:chExt cx="3936" cy="1544"/>
          </a:xfrm>
        </p:grpSpPr>
        <p:sp>
          <p:nvSpPr>
            <p:cNvPr id="492555" name="Rectangle 11"/>
            <p:cNvSpPr>
              <a:spLocks noChangeArrowheads="1"/>
            </p:cNvSpPr>
            <p:nvPr/>
          </p:nvSpPr>
          <p:spPr bwMode="auto">
            <a:xfrm>
              <a:off x="1488" y="2440"/>
              <a:ext cx="3888" cy="220"/>
            </a:xfrm>
            <a:prstGeom prst="rect">
              <a:avLst/>
            </a:prstGeom>
            <a:solidFill>
              <a:schemeClr val="accent2"/>
            </a:solidFill>
            <a:ln w="12700">
              <a:solidFill>
                <a:schemeClr val="tx1"/>
              </a:solidFill>
              <a:miter lim="800000"/>
              <a:headEnd/>
              <a:tailEnd/>
            </a:ln>
            <a:effectLst/>
          </p:spPr>
          <p:txBody>
            <a:bodyPr>
              <a:spAutoFit/>
            </a:bodyPr>
            <a:lstStyle/>
            <a:p>
              <a:pPr algn="l"/>
              <a:r>
                <a:rPr lang="en-US" sz="1600">
                  <a:solidFill>
                    <a:schemeClr val="bg1"/>
                  </a:solidFill>
                </a:rPr>
                <a:t>T(x2)	T4-a	T6-b	T(x3)	T2-c	T3-a	T(x8)</a:t>
              </a:r>
            </a:p>
          </p:txBody>
        </p:sp>
        <p:sp>
          <p:nvSpPr>
            <p:cNvPr id="492556" name="Rectangle 12"/>
            <p:cNvSpPr>
              <a:spLocks noChangeArrowheads="1"/>
            </p:cNvSpPr>
            <p:nvPr/>
          </p:nvSpPr>
          <p:spPr bwMode="auto">
            <a:xfrm>
              <a:off x="1440" y="3764"/>
              <a:ext cx="3888" cy="220"/>
            </a:xfrm>
            <a:prstGeom prst="rect">
              <a:avLst/>
            </a:prstGeom>
            <a:solidFill>
              <a:schemeClr val="accent2"/>
            </a:solidFill>
            <a:ln w="12700">
              <a:solidFill>
                <a:schemeClr val="tx1"/>
              </a:solidFill>
              <a:miter lim="800000"/>
              <a:headEnd/>
              <a:tailEnd/>
            </a:ln>
            <a:effectLst/>
          </p:spPr>
          <p:txBody>
            <a:bodyPr>
              <a:spAutoFit/>
            </a:bodyPr>
            <a:lstStyle/>
            <a:p>
              <a:pPr algn="l"/>
              <a:r>
                <a:rPr lang="en-US" sz="1600">
                  <a:solidFill>
                    <a:schemeClr val="bg1"/>
                  </a:solidFill>
                </a:rPr>
                <a:t>T(x1)	T3-c	T2-b	T4-e	T5-a	T6-a	T(x8)</a:t>
              </a:r>
            </a:p>
          </p:txBody>
        </p:sp>
      </p:grpSp>
      <p:grpSp>
        <p:nvGrpSpPr>
          <p:cNvPr id="4" name="Group 13"/>
          <p:cNvGrpSpPr>
            <a:grpSpLocks/>
          </p:cNvGrpSpPr>
          <p:nvPr/>
        </p:nvGrpSpPr>
        <p:grpSpPr bwMode="auto">
          <a:xfrm>
            <a:off x="228600" y="1752600"/>
            <a:ext cx="8447088" cy="3886200"/>
            <a:chOff x="144" y="1104"/>
            <a:chExt cx="5321" cy="2448"/>
          </a:xfrm>
        </p:grpSpPr>
        <p:sp>
          <p:nvSpPr>
            <p:cNvPr id="492558" name="Text Box 14"/>
            <p:cNvSpPr txBox="1">
              <a:spLocks noChangeArrowheads="1"/>
            </p:cNvSpPr>
            <p:nvPr/>
          </p:nvSpPr>
          <p:spPr bwMode="auto">
            <a:xfrm>
              <a:off x="806" y="1104"/>
              <a:ext cx="4659" cy="291"/>
            </a:xfrm>
            <a:prstGeom prst="rect">
              <a:avLst/>
            </a:prstGeom>
            <a:noFill/>
            <a:ln w="9525">
              <a:noFill/>
              <a:miter lim="800000"/>
              <a:headEnd/>
              <a:tailEnd/>
            </a:ln>
            <a:effectLst/>
          </p:spPr>
          <p:txBody>
            <a:bodyPr wrap="none">
              <a:spAutoFit/>
            </a:bodyPr>
            <a:lstStyle/>
            <a:p>
              <a:pPr algn="l"/>
              <a:r>
                <a:rPr lang="en-US" sz="2400" dirty="0"/>
                <a:t>Best translations selected via maximal overlap</a:t>
              </a:r>
            </a:p>
          </p:txBody>
        </p:sp>
        <p:sp>
          <p:nvSpPr>
            <p:cNvPr id="492559" name="Text Box 15"/>
            <p:cNvSpPr txBox="1">
              <a:spLocks noChangeArrowheads="1"/>
            </p:cNvSpPr>
            <p:nvPr/>
          </p:nvSpPr>
          <p:spPr bwMode="auto">
            <a:xfrm>
              <a:off x="144" y="1977"/>
              <a:ext cx="980" cy="231"/>
            </a:xfrm>
            <a:prstGeom prst="rect">
              <a:avLst/>
            </a:prstGeom>
            <a:noFill/>
            <a:ln w="9525">
              <a:noFill/>
              <a:miter lim="800000"/>
              <a:headEnd/>
              <a:tailEnd/>
            </a:ln>
            <a:effectLst/>
          </p:spPr>
          <p:txBody>
            <a:bodyPr wrap="none">
              <a:spAutoFit/>
            </a:bodyPr>
            <a:lstStyle/>
            <a:p>
              <a:pPr algn="l"/>
              <a:r>
                <a:rPr lang="en-US" sz="1800"/>
                <a:t>Alternative 1</a:t>
              </a:r>
            </a:p>
          </p:txBody>
        </p:sp>
        <p:sp>
          <p:nvSpPr>
            <p:cNvPr id="492560" name="Text Box 16"/>
            <p:cNvSpPr txBox="1">
              <a:spLocks noChangeArrowheads="1"/>
            </p:cNvSpPr>
            <p:nvPr/>
          </p:nvSpPr>
          <p:spPr bwMode="auto">
            <a:xfrm>
              <a:off x="144" y="3321"/>
              <a:ext cx="980" cy="231"/>
            </a:xfrm>
            <a:prstGeom prst="rect">
              <a:avLst/>
            </a:prstGeom>
            <a:noFill/>
            <a:ln w="9525">
              <a:noFill/>
              <a:miter lim="800000"/>
              <a:headEnd/>
              <a:tailEnd/>
            </a:ln>
            <a:effectLst/>
          </p:spPr>
          <p:txBody>
            <a:bodyPr wrap="none">
              <a:spAutoFit/>
            </a:bodyPr>
            <a:lstStyle/>
            <a:p>
              <a:pPr algn="l"/>
              <a:r>
                <a:rPr lang="en-US" sz="1800"/>
                <a:t>Alternative 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2359A8CB-9442-4696-B02F-466CBBE07BDD}" type="slidenum">
              <a:rPr lang="ar-SA"/>
              <a:pPr/>
              <a:t>25</a:t>
            </a:fld>
            <a:endParaRPr lang="en-US"/>
          </a:p>
        </p:txBody>
      </p:sp>
      <p:sp>
        <p:nvSpPr>
          <p:cNvPr id="709634" name="Rectangle 2"/>
          <p:cNvSpPr>
            <a:spLocks noGrp="1" noChangeArrowheads="1"/>
          </p:cNvSpPr>
          <p:nvPr>
            <p:ph type="title"/>
          </p:nvPr>
        </p:nvSpPr>
        <p:spPr>
          <a:xfrm>
            <a:off x="0" y="317500"/>
            <a:ext cx="9144000" cy="1143000"/>
          </a:xfrm>
          <a:noFill/>
          <a:ln/>
        </p:spPr>
        <p:txBody>
          <a:bodyPr/>
          <a:lstStyle/>
          <a:p>
            <a:pPr algn="ctr"/>
            <a:r>
              <a:rPr lang="en-US" sz="2800"/>
              <a:t>A (Simple) Real Example of Overlap </a:t>
            </a:r>
          </a:p>
        </p:txBody>
      </p:sp>
      <p:sp>
        <p:nvSpPr>
          <p:cNvPr id="709650" name="Rectangle 18"/>
          <p:cNvSpPr>
            <a:spLocks noChangeArrowheads="1"/>
          </p:cNvSpPr>
          <p:nvPr/>
        </p:nvSpPr>
        <p:spPr bwMode="auto">
          <a:xfrm>
            <a:off x="1995055" y="4673600"/>
            <a:ext cx="7148945" cy="338554"/>
          </a:xfrm>
          <a:prstGeom prst="rect">
            <a:avLst/>
          </a:prstGeom>
          <a:solidFill>
            <a:srgbClr val="000066"/>
          </a:solidFill>
          <a:ln w="12700">
            <a:solidFill>
              <a:schemeClr val="tx1"/>
            </a:solidFill>
            <a:miter lim="800000"/>
            <a:headEnd/>
            <a:tailEnd/>
          </a:ln>
          <a:effectLst/>
        </p:spPr>
        <p:txBody>
          <a:bodyPr wrap="square">
            <a:spAutoFit/>
          </a:bodyPr>
          <a:lstStyle/>
          <a:p>
            <a:pPr algn="l"/>
            <a:r>
              <a:rPr lang="en-US" sz="1600" dirty="0">
                <a:solidFill>
                  <a:schemeClr val="bg1"/>
                </a:solidFill>
              </a:rPr>
              <a:t>A United States soldier died and two others were injured Monday</a:t>
            </a:r>
          </a:p>
        </p:txBody>
      </p:sp>
      <p:sp>
        <p:nvSpPr>
          <p:cNvPr id="709651" name="Rectangle 19"/>
          <p:cNvSpPr>
            <a:spLocks noChangeArrowheads="1"/>
          </p:cNvSpPr>
          <p:nvPr/>
        </p:nvSpPr>
        <p:spPr bwMode="auto">
          <a:xfrm>
            <a:off x="2235200" y="2654300"/>
            <a:ext cx="2738582" cy="349250"/>
          </a:xfrm>
          <a:prstGeom prst="rect">
            <a:avLst/>
          </a:prstGeom>
          <a:solidFill>
            <a:srgbClr val="FFCC99"/>
          </a:solidFill>
          <a:ln w="12700">
            <a:solidFill>
              <a:schemeClr val="tx1"/>
            </a:solidFill>
            <a:miter lim="800000"/>
            <a:headEnd/>
            <a:tailEnd/>
          </a:ln>
          <a:effectLst/>
        </p:spPr>
        <p:txBody>
          <a:bodyPr wrap="square">
            <a:spAutoFit/>
          </a:bodyPr>
          <a:lstStyle/>
          <a:p>
            <a:pPr algn="l"/>
            <a:r>
              <a:rPr lang="en-US" sz="1600"/>
              <a:t>A United States soldier</a:t>
            </a:r>
          </a:p>
        </p:txBody>
      </p:sp>
      <p:sp>
        <p:nvSpPr>
          <p:cNvPr id="709652" name="Rectangle 20"/>
          <p:cNvSpPr>
            <a:spLocks noChangeArrowheads="1"/>
          </p:cNvSpPr>
          <p:nvPr/>
        </p:nvSpPr>
        <p:spPr bwMode="auto">
          <a:xfrm>
            <a:off x="2412999" y="3048000"/>
            <a:ext cx="3087255" cy="349250"/>
          </a:xfrm>
          <a:prstGeom prst="rect">
            <a:avLst/>
          </a:prstGeom>
          <a:solidFill>
            <a:srgbClr val="FFCC99"/>
          </a:solidFill>
          <a:ln w="12700">
            <a:solidFill>
              <a:schemeClr val="tx1"/>
            </a:solidFill>
            <a:miter lim="800000"/>
            <a:headEnd/>
            <a:tailEnd/>
          </a:ln>
          <a:effectLst/>
        </p:spPr>
        <p:txBody>
          <a:bodyPr wrap="square">
            <a:spAutoFit/>
          </a:bodyPr>
          <a:lstStyle/>
          <a:p>
            <a:pPr algn="l"/>
            <a:r>
              <a:rPr lang="en-US" sz="1600" dirty="0"/>
              <a:t>United States soldier died</a:t>
            </a:r>
          </a:p>
        </p:txBody>
      </p:sp>
      <p:sp>
        <p:nvSpPr>
          <p:cNvPr id="709653" name="Rectangle 21"/>
          <p:cNvSpPr>
            <a:spLocks noChangeArrowheads="1"/>
          </p:cNvSpPr>
          <p:nvPr/>
        </p:nvSpPr>
        <p:spPr bwMode="auto">
          <a:xfrm>
            <a:off x="3771899" y="3441700"/>
            <a:ext cx="3169227" cy="349250"/>
          </a:xfrm>
          <a:prstGeom prst="rect">
            <a:avLst/>
          </a:prstGeom>
          <a:solidFill>
            <a:srgbClr val="FFCC99"/>
          </a:solidFill>
          <a:ln w="12700">
            <a:solidFill>
              <a:schemeClr val="tx1"/>
            </a:solidFill>
            <a:miter lim="800000"/>
            <a:headEnd/>
            <a:tailEnd/>
          </a:ln>
          <a:effectLst/>
        </p:spPr>
        <p:txBody>
          <a:bodyPr wrap="square">
            <a:spAutoFit/>
          </a:bodyPr>
          <a:lstStyle/>
          <a:p>
            <a:pPr algn="l"/>
            <a:r>
              <a:rPr lang="en-US" sz="1600"/>
              <a:t>soldier died and two others</a:t>
            </a:r>
          </a:p>
        </p:txBody>
      </p:sp>
      <p:sp>
        <p:nvSpPr>
          <p:cNvPr id="709654" name="Rectangle 22"/>
          <p:cNvSpPr>
            <a:spLocks noChangeArrowheads="1"/>
          </p:cNvSpPr>
          <p:nvPr/>
        </p:nvSpPr>
        <p:spPr bwMode="auto">
          <a:xfrm>
            <a:off x="4483100" y="3848100"/>
            <a:ext cx="3635664" cy="349250"/>
          </a:xfrm>
          <a:prstGeom prst="rect">
            <a:avLst/>
          </a:prstGeom>
          <a:solidFill>
            <a:srgbClr val="FFCC99"/>
          </a:solidFill>
          <a:ln w="12700">
            <a:solidFill>
              <a:schemeClr val="tx1"/>
            </a:solidFill>
            <a:miter lim="800000"/>
            <a:headEnd/>
            <a:tailEnd/>
          </a:ln>
          <a:effectLst/>
        </p:spPr>
        <p:txBody>
          <a:bodyPr wrap="square">
            <a:spAutoFit/>
          </a:bodyPr>
          <a:lstStyle/>
          <a:p>
            <a:pPr algn="l"/>
            <a:r>
              <a:rPr lang="en-US" sz="1600"/>
              <a:t>died and two others were injured</a:t>
            </a:r>
          </a:p>
        </p:txBody>
      </p:sp>
      <p:sp>
        <p:nvSpPr>
          <p:cNvPr id="709655" name="Rectangle 23"/>
          <p:cNvSpPr>
            <a:spLocks noChangeArrowheads="1"/>
          </p:cNvSpPr>
          <p:nvPr/>
        </p:nvSpPr>
        <p:spPr bwMode="auto">
          <a:xfrm>
            <a:off x="5372100" y="4254500"/>
            <a:ext cx="3577936" cy="349250"/>
          </a:xfrm>
          <a:prstGeom prst="rect">
            <a:avLst/>
          </a:prstGeom>
          <a:solidFill>
            <a:srgbClr val="FFCC99"/>
          </a:solidFill>
          <a:ln w="12700">
            <a:solidFill>
              <a:schemeClr val="tx1"/>
            </a:solidFill>
            <a:miter lim="800000"/>
            <a:headEnd/>
            <a:tailEnd/>
          </a:ln>
          <a:effectLst/>
        </p:spPr>
        <p:txBody>
          <a:bodyPr wrap="square">
            <a:spAutoFit/>
          </a:bodyPr>
          <a:lstStyle/>
          <a:p>
            <a:pPr algn="l"/>
            <a:r>
              <a:rPr lang="en-US" sz="1600"/>
              <a:t>two others were injured Monday</a:t>
            </a:r>
          </a:p>
        </p:txBody>
      </p:sp>
      <p:sp>
        <p:nvSpPr>
          <p:cNvPr id="709663" name="Rectangle 31"/>
          <p:cNvSpPr>
            <a:spLocks noChangeArrowheads="1"/>
          </p:cNvSpPr>
          <p:nvPr/>
        </p:nvSpPr>
        <p:spPr bwMode="auto">
          <a:xfrm>
            <a:off x="1165804" y="5791056"/>
            <a:ext cx="7437870" cy="584775"/>
          </a:xfrm>
          <a:prstGeom prst="rect">
            <a:avLst/>
          </a:prstGeom>
          <a:noFill/>
          <a:ln w="9525">
            <a:solidFill>
              <a:schemeClr val="tx1"/>
            </a:solidFill>
            <a:miter lim="800000"/>
            <a:headEnd/>
            <a:tailEnd/>
          </a:ln>
          <a:effectLst/>
        </p:spPr>
        <p:txBody>
          <a:bodyPr wrap="square">
            <a:spAutoFit/>
          </a:bodyPr>
          <a:lstStyle/>
          <a:p>
            <a:r>
              <a:rPr lang="en-US" sz="1600" b="0" dirty="0"/>
              <a:t>A soldier of the </a:t>
            </a:r>
            <a:r>
              <a:rPr lang="en-US" sz="1600" dirty="0"/>
              <a:t>wounded</a:t>
            </a:r>
            <a:r>
              <a:rPr lang="en-US" sz="1600" b="0" dirty="0"/>
              <a:t> United States died and other two were </a:t>
            </a:r>
            <a:r>
              <a:rPr lang="en-US" sz="1600" dirty="0"/>
              <a:t>east</a:t>
            </a:r>
            <a:r>
              <a:rPr lang="en-US" sz="1600" b="0" dirty="0"/>
              <a:t> Monday</a:t>
            </a:r>
          </a:p>
        </p:txBody>
      </p:sp>
      <p:sp>
        <p:nvSpPr>
          <p:cNvPr id="709665" name="Text Box 33"/>
          <p:cNvSpPr txBox="1">
            <a:spLocks noChangeArrowheads="1"/>
          </p:cNvSpPr>
          <p:nvPr/>
        </p:nvSpPr>
        <p:spPr bwMode="auto">
          <a:xfrm>
            <a:off x="346075" y="2909888"/>
            <a:ext cx="1065213" cy="942975"/>
          </a:xfrm>
          <a:prstGeom prst="rect">
            <a:avLst/>
          </a:prstGeom>
          <a:noFill/>
          <a:ln w="9525">
            <a:noFill/>
            <a:miter lim="800000"/>
            <a:headEnd/>
            <a:tailEnd/>
          </a:ln>
          <a:effectLst/>
        </p:spPr>
        <p:txBody>
          <a:bodyPr>
            <a:spAutoFit/>
          </a:bodyPr>
          <a:lstStyle/>
          <a:p>
            <a:r>
              <a:rPr lang="en-US" sz="1400"/>
              <a:t>N-grams generated from Flooding</a:t>
            </a:r>
          </a:p>
        </p:txBody>
      </p:sp>
      <p:sp>
        <p:nvSpPr>
          <p:cNvPr id="709666" name="Text Box 34"/>
          <p:cNvSpPr txBox="1">
            <a:spLocks noChangeArrowheads="1"/>
          </p:cNvSpPr>
          <p:nvPr/>
        </p:nvSpPr>
        <p:spPr bwMode="auto">
          <a:xfrm>
            <a:off x="217776" y="5748770"/>
            <a:ext cx="928687" cy="336550"/>
          </a:xfrm>
          <a:prstGeom prst="rect">
            <a:avLst/>
          </a:prstGeom>
          <a:noFill/>
          <a:ln w="9525">
            <a:noFill/>
            <a:miter lim="800000"/>
            <a:headEnd/>
            <a:tailEnd/>
          </a:ln>
          <a:effectLst/>
        </p:spPr>
        <p:txBody>
          <a:bodyPr wrap="none">
            <a:spAutoFit/>
          </a:bodyPr>
          <a:lstStyle/>
          <a:p>
            <a:r>
              <a:rPr lang="en-US" sz="1600" dirty="0" err="1"/>
              <a:t>Systran</a:t>
            </a:r>
            <a:endParaRPr lang="en-US" sz="1600" dirty="0"/>
          </a:p>
        </p:txBody>
      </p:sp>
      <p:sp>
        <p:nvSpPr>
          <p:cNvPr id="709667" name="Text Box 35"/>
          <p:cNvSpPr txBox="1">
            <a:spLocks noChangeArrowheads="1"/>
          </p:cNvSpPr>
          <p:nvPr/>
        </p:nvSpPr>
        <p:spPr bwMode="auto">
          <a:xfrm>
            <a:off x="584200" y="1423988"/>
            <a:ext cx="8061325" cy="833437"/>
          </a:xfrm>
          <a:prstGeom prst="rect">
            <a:avLst/>
          </a:prstGeom>
          <a:noFill/>
          <a:ln w="9525">
            <a:solidFill>
              <a:srgbClr val="000066"/>
            </a:solidFill>
            <a:miter lim="800000"/>
            <a:headEnd/>
            <a:tailEnd/>
          </a:ln>
          <a:effectLst/>
        </p:spPr>
        <p:txBody>
          <a:bodyPr>
            <a:spAutoFit/>
          </a:bodyPr>
          <a:lstStyle/>
          <a:p>
            <a:r>
              <a:rPr lang="en-US" sz="2000">
                <a:solidFill>
                  <a:schemeClr val="tx2"/>
                </a:solidFill>
              </a:rPr>
              <a:t>Flooding </a:t>
            </a:r>
            <a:r>
              <a:rPr lang="en-US" sz="2000">
                <a:solidFill>
                  <a:schemeClr val="tx2"/>
                </a:solidFill>
                <a:sym typeface="Wingdings" pitchFamily="2" charset="2"/>
              </a:rPr>
              <a:t> N-gram fidelity</a:t>
            </a:r>
          </a:p>
          <a:p>
            <a:pPr>
              <a:spcBef>
                <a:spcPct val="40000"/>
              </a:spcBef>
            </a:pPr>
            <a:r>
              <a:rPr lang="en-US" sz="2000">
                <a:solidFill>
                  <a:schemeClr val="tx2"/>
                </a:solidFill>
                <a:sym typeface="Wingdings" pitchFamily="2" charset="2"/>
              </a:rPr>
              <a:t>Overlap  Long range fidelity</a:t>
            </a:r>
            <a:endParaRPr lang="en-US" sz="2000">
              <a:solidFill>
                <a:schemeClr val="tx2"/>
              </a:solidFill>
            </a:endParaRPr>
          </a:p>
        </p:txBody>
      </p:sp>
      <p:sp>
        <p:nvSpPr>
          <p:cNvPr id="709668" name="AutoShape 36"/>
          <p:cNvSpPr>
            <a:spLocks/>
          </p:cNvSpPr>
          <p:nvPr/>
        </p:nvSpPr>
        <p:spPr bwMode="auto">
          <a:xfrm>
            <a:off x="1638300" y="2692400"/>
            <a:ext cx="342900" cy="1422400"/>
          </a:xfrm>
          <a:prstGeom prst="leftBrace">
            <a:avLst>
              <a:gd name="adj1" fmla="val 34568"/>
              <a:gd name="adj2" fmla="val 50000"/>
            </a:avLst>
          </a:prstGeom>
          <a:noFill/>
          <a:ln w="9525">
            <a:solidFill>
              <a:schemeClr val="tx1"/>
            </a:solidFill>
            <a:round/>
            <a:headEnd/>
            <a:tailEnd/>
          </a:ln>
          <a:effectLst/>
        </p:spPr>
        <p:txBody>
          <a:bodyPr wrap="none" anchor="ctr"/>
          <a:lstStyle/>
          <a:p>
            <a:endParaRPr lang="en-US"/>
          </a:p>
        </p:txBody>
      </p:sp>
      <p:sp>
        <p:nvSpPr>
          <p:cNvPr id="709669" name="Text Box 37"/>
          <p:cNvSpPr txBox="1">
            <a:spLocks noChangeArrowheads="1"/>
          </p:cNvSpPr>
          <p:nvPr/>
        </p:nvSpPr>
        <p:spPr bwMode="auto">
          <a:xfrm>
            <a:off x="231775" y="4611688"/>
            <a:ext cx="1903413" cy="517525"/>
          </a:xfrm>
          <a:prstGeom prst="rect">
            <a:avLst/>
          </a:prstGeom>
          <a:noFill/>
          <a:ln w="9525">
            <a:noFill/>
            <a:miter lim="800000"/>
            <a:headEnd/>
            <a:tailEnd/>
          </a:ln>
          <a:effectLst/>
        </p:spPr>
        <p:txBody>
          <a:bodyPr>
            <a:spAutoFit/>
          </a:bodyPr>
          <a:lstStyle/>
          <a:p>
            <a:r>
              <a:rPr lang="en-US" sz="1400"/>
              <a:t>N-grams connected via Overlap</a:t>
            </a:r>
          </a:p>
        </p:txBody>
      </p:sp>
      <p:sp>
        <p:nvSpPr>
          <p:cNvPr id="709670" name="Line 38"/>
          <p:cNvSpPr>
            <a:spLocks noChangeShapeType="1"/>
          </p:cNvSpPr>
          <p:nvPr/>
        </p:nvSpPr>
        <p:spPr bwMode="auto">
          <a:xfrm>
            <a:off x="304800" y="5461000"/>
            <a:ext cx="8585200" cy="0"/>
          </a:xfrm>
          <a:prstGeom prst="line">
            <a:avLst/>
          </a:prstGeom>
          <a:noFill/>
          <a:ln w="571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fld id="{31657E51-7FEA-49D2-A2CE-088C31ED53E1}" type="slidenum">
              <a:rPr lang="ar-SA"/>
              <a:pPr/>
              <a:t>26</a:t>
            </a:fld>
            <a:endParaRPr lang="en-US"/>
          </a:p>
        </p:txBody>
      </p:sp>
      <p:sp>
        <p:nvSpPr>
          <p:cNvPr id="848934" name="Rectangle 38"/>
          <p:cNvSpPr>
            <a:spLocks noGrp="1" noChangeArrowheads="1"/>
          </p:cNvSpPr>
          <p:nvPr>
            <p:ph type="title"/>
          </p:nvPr>
        </p:nvSpPr>
        <p:spPr>
          <a:xfrm>
            <a:off x="685800" y="609600"/>
            <a:ext cx="7772400" cy="803564"/>
          </a:xfrm>
        </p:spPr>
        <p:txBody>
          <a:bodyPr/>
          <a:lstStyle/>
          <a:p>
            <a:r>
              <a:rPr lang="en-US" dirty="0"/>
              <a:t>Which MT Paradigms are Best?</a:t>
            </a:r>
            <a:br>
              <a:rPr lang="en-US" dirty="0"/>
            </a:br>
            <a:r>
              <a:rPr lang="en-US" dirty="0"/>
              <a:t>    Towards Filling the Table</a:t>
            </a:r>
          </a:p>
        </p:txBody>
      </p:sp>
      <p:graphicFrame>
        <p:nvGraphicFramePr>
          <p:cNvPr id="848955" name="Group 59"/>
          <p:cNvGraphicFramePr>
            <a:graphicFrameLocks noGrp="1"/>
          </p:cNvGraphicFramePr>
          <p:nvPr>
            <p:ph idx="1"/>
          </p:nvPr>
        </p:nvGraphicFramePr>
        <p:xfrm>
          <a:off x="1390072" y="2507672"/>
          <a:ext cx="5113338" cy="2753932"/>
        </p:xfrm>
        <a:graphic>
          <a:graphicData uri="http://schemas.openxmlformats.org/drawingml/2006/table">
            <a:tbl>
              <a:tblPr/>
              <a:tblGrid>
                <a:gridCol w="1277938"/>
                <a:gridCol w="1277937"/>
                <a:gridCol w="1279525"/>
                <a:gridCol w="1277938"/>
              </a:tblGrid>
              <a:tr h="121227">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Times"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Large 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Med 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Small 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Large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SMT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Med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 </a:t>
                      </a:r>
                      <a:r>
                        <a:rPr kumimoji="0" lang="en-US" sz="2600" b="0" i="0" u="none" strike="noStrike" cap="none" normalizeH="0" baseline="0" dirty="0" smtClean="0">
                          <a:ln>
                            <a:noFill/>
                          </a:ln>
                          <a:solidFill>
                            <a:srgbClr val="0070C0"/>
                          </a:solidFill>
                          <a:effectLst/>
                          <a:latin typeface="Times" pitchFamily="18" charset="0"/>
                        </a:rPr>
                        <a:t>CBMT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Small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rgbClr val="0070C0"/>
                          </a:solidFill>
                          <a:effectLst/>
                          <a:latin typeface="Times" pitchFamily="18" charset="0"/>
                        </a:rPr>
                        <a:t>CBMT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8952" name="Rectangle 56"/>
          <p:cNvSpPr>
            <a:spLocks noChangeArrowheads="1"/>
          </p:cNvSpPr>
          <p:nvPr/>
        </p:nvSpPr>
        <p:spPr bwMode="auto">
          <a:xfrm>
            <a:off x="318655" y="5472544"/>
            <a:ext cx="8132617" cy="623455"/>
          </a:xfrm>
          <a:prstGeom prst="rect">
            <a:avLst/>
          </a:prstGeom>
          <a:noFill/>
          <a:ln w="9525">
            <a:noFill/>
            <a:miter lim="800000"/>
            <a:headEnd/>
            <a:tailEnd/>
          </a:ln>
          <a:effectLst/>
        </p:spPr>
        <p:txBody>
          <a:bodyPr/>
          <a:lstStyle/>
          <a:p>
            <a:pPr marL="342900" indent="-342900" algn="l" eaLnBrk="1" hangingPunct="1">
              <a:lnSpc>
                <a:spcPct val="75000"/>
              </a:lnSpc>
              <a:spcBef>
                <a:spcPct val="35000"/>
              </a:spcBef>
              <a:buFontTx/>
              <a:buChar char="•"/>
            </a:pPr>
            <a:r>
              <a:rPr lang="en-US" sz="2400" dirty="0" smtClean="0"/>
              <a:t>Spanish </a:t>
            </a:r>
            <a:r>
              <a:rPr lang="en-US" sz="2400" dirty="0" smtClean="0">
                <a:sym typeface="Wingdings" pitchFamily="2" charset="2"/>
              </a:rPr>
              <a:t> </a:t>
            </a:r>
            <a:r>
              <a:rPr lang="en-US" sz="2400" dirty="0" smtClean="0"/>
              <a:t>English CBMT without parallel text = best Sp </a:t>
            </a:r>
            <a:r>
              <a:rPr lang="en-US" sz="2400" dirty="0" smtClean="0">
                <a:sym typeface="Wingdings" pitchFamily="2" charset="2"/>
              </a:rPr>
              <a:t> Eng SMT with parallel text </a:t>
            </a:r>
            <a:endParaRPr lang="en-US" b="0" i="1" dirty="0"/>
          </a:p>
        </p:txBody>
      </p:sp>
      <p:sp>
        <p:nvSpPr>
          <p:cNvPr id="6" name="TextBox 5"/>
          <p:cNvSpPr txBox="1"/>
          <p:nvPr/>
        </p:nvSpPr>
        <p:spPr>
          <a:xfrm rot="16200000">
            <a:off x="581891" y="3366655"/>
            <a:ext cx="982961" cy="369332"/>
          </a:xfrm>
          <a:prstGeom prst="rect">
            <a:avLst/>
          </a:prstGeom>
          <a:noFill/>
        </p:spPr>
        <p:txBody>
          <a:bodyPr wrap="none" rtlCol="0">
            <a:spAutoFit/>
          </a:bodyPr>
          <a:lstStyle/>
          <a:p>
            <a:r>
              <a:rPr lang="en-US" dirty="0" smtClean="0"/>
              <a:t>Source</a:t>
            </a:r>
            <a:endParaRPr lang="en-US" dirty="0"/>
          </a:p>
        </p:txBody>
      </p:sp>
      <p:sp>
        <p:nvSpPr>
          <p:cNvPr id="7" name="TextBox 6"/>
          <p:cNvSpPr txBox="1"/>
          <p:nvPr/>
        </p:nvSpPr>
        <p:spPr>
          <a:xfrm>
            <a:off x="3325091" y="1898073"/>
            <a:ext cx="909416" cy="369332"/>
          </a:xfrm>
          <a:prstGeom prst="rect">
            <a:avLst/>
          </a:prstGeom>
          <a:noFill/>
        </p:spPr>
        <p:txBody>
          <a:bodyPr wrap="none" rtlCol="0">
            <a:spAutoFit/>
          </a:bodyPr>
          <a:lstStyle/>
          <a:p>
            <a:r>
              <a:rPr lang="en-US" dirty="0" smtClean="0"/>
              <a:t>Target</a:t>
            </a:r>
            <a:endParaRPr lang="en-US" dirty="0"/>
          </a:p>
        </p:txBody>
      </p:sp>
      <p:cxnSp>
        <p:nvCxnSpPr>
          <p:cNvPr id="9" name="Straight Arrow Connector 8"/>
          <p:cNvCxnSpPr/>
          <p:nvPr/>
        </p:nvCxnSpPr>
        <p:spPr bwMode="auto">
          <a:xfrm>
            <a:off x="3643745" y="3338945"/>
            <a:ext cx="526473"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5400000">
            <a:off x="3283528" y="3851563"/>
            <a:ext cx="637309"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2AF5A90E-E6C0-4687-AFB1-5B4034E38AB1}" type="slidenum">
              <a:rPr lang="ar-SA"/>
              <a:pPr/>
              <a:t>27</a:t>
            </a:fld>
            <a:endParaRPr lang="en-US"/>
          </a:p>
        </p:txBody>
      </p:sp>
      <p:sp>
        <p:nvSpPr>
          <p:cNvPr id="817154" name="Date Placeholder 3"/>
          <p:cNvSpPr txBox="1">
            <a:spLocks noGrp="1"/>
          </p:cNvSpPr>
          <p:nvPr/>
        </p:nvSpPr>
        <p:spPr bwMode="auto">
          <a:xfrm>
            <a:off x="685800" y="6248400"/>
            <a:ext cx="1905000" cy="457200"/>
          </a:xfrm>
          <a:prstGeom prst="rect">
            <a:avLst/>
          </a:prstGeom>
          <a:noFill/>
          <a:ln w="9525">
            <a:noFill/>
            <a:miter lim="800000"/>
            <a:headEnd/>
            <a:tailEnd/>
          </a:ln>
        </p:spPr>
        <p:txBody>
          <a:bodyPr/>
          <a:lstStyle/>
          <a:p>
            <a:pPr algn="l" eaLnBrk="1" hangingPunct="1"/>
            <a:fld id="{7CD6D8BF-B6CA-4F65-BF4E-17AF4F757CDE}" type="datetime1">
              <a:rPr lang="en-US" sz="1400" b="0">
                <a:latin typeface="Verdana" pitchFamily="34" charset="0"/>
                <a:cs typeface="Arial" charset="0"/>
              </a:rPr>
              <a:pPr algn="l" eaLnBrk="1" hangingPunct="1"/>
              <a:t>6/30/2010</a:t>
            </a:fld>
            <a:endParaRPr lang="en-US" sz="1400" b="0">
              <a:latin typeface="Verdana" pitchFamily="34" charset="0"/>
              <a:cs typeface="Arial" charset="0"/>
            </a:endParaRPr>
          </a:p>
        </p:txBody>
      </p:sp>
      <p:sp>
        <p:nvSpPr>
          <p:cNvPr id="817156"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1" hangingPunct="1"/>
            <a:endParaRPr lang="en-US" sz="1400" b="0" dirty="0">
              <a:latin typeface="Verdana" pitchFamily="34" charset="0"/>
              <a:cs typeface="Arial" charset="0"/>
            </a:endParaRPr>
          </a:p>
        </p:txBody>
      </p:sp>
      <p:sp>
        <p:nvSpPr>
          <p:cNvPr id="817157" name="Rectangle 2"/>
          <p:cNvSpPr>
            <a:spLocks noGrp="1" noChangeArrowheads="1"/>
          </p:cNvSpPr>
          <p:nvPr>
            <p:ph type="title" idx="4294967295"/>
          </p:nvPr>
        </p:nvSpPr>
        <p:spPr>
          <a:xfrm>
            <a:off x="685800" y="228600"/>
            <a:ext cx="7772400" cy="1143000"/>
          </a:xfrm>
        </p:spPr>
        <p:txBody>
          <a:bodyPr/>
          <a:lstStyle/>
          <a:p>
            <a:r>
              <a:rPr lang="en-US" sz="2800" dirty="0" smtClean="0"/>
              <a:t>Stat-Transfer (STMT): </a:t>
            </a:r>
            <a:r>
              <a:rPr lang="en-US" sz="2800" dirty="0"/>
              <a:t>List of Ingredients</a:t>
            </a:r>
          </a:p>
        </p:txBody>
      </p:sp>
      <p:sp>
        <p:nvSpPr>
          <p:cNvPr id="145411" name="Rectangle 3"/>
          <p:cNvSpPr>
            <a:spLocks noGrp="1" noChangeArrowheads="1"/>
          </p:cNvSpPr>
          <p:nvPr>
            <p:ph type="body" idx="4294967295"/>
          </p:nvPr>
        </p:nvSpPr>
        <p:spPr>
          <a:xfrm>
            <a:off x="685799" y="1842654"/>
            <a:ext cx="7987145" cy="4253345"/>
          </a:xfrm>
        </p:spPr>
        <p:txBody>
          <a:bodyPr/>
          <a:lstStyle/>
          <a:p>
            <a:pPr>
              <a:lnSpc>
                <a:spcPct val="80000"/>
              </a:lnSpc>
            </a:pPr>
            <a:r>
              <a:rPr lang="en-US" sz="1900" b="1" dirty="0">
                <a:solidFill>
                  <a:schemeClr val="accent2"/>
                </a:solidFill>
              </a:rPr>
              <a:t>Framework:</a:t>
            </a:r>
            <a:r>
              <a:rPr lang="en-US" sz="1900" dirty="0">
                <a:solidFill>
                  <a:schemeClr val="accent1"/>
                </a:solidFill>
              </a:rPr>
              <a:t> </a:t>
            </a:r>
            <a:r>
              <a:rPr lang="en-US" sz="1900" dirty="0"/>
              <a:t>Statistical search-based approach with syntactic translation transfer rules that can be acquired from data but also developed and extended by experts</a:t>
            </a:r>
            <a:endParaRPr lang="en-US" sz="1900" dirty="0">
              <a:solidFill>
                <a:schemeClr val="accent1"/>
              </a:solidFill>
            </a:endParaRPr>
          </a:p>
          <a:p>
            <a:pPr>
              <a:lnSpc>
                <a:spcPct val="80000"/>
              </a:lnSpc>
            </a:pPr>
            <a:r>
              <a:rPr lang="en-US" sz="1900" b="1" dirty="0">
                <a:solidFill>
                  <a:schemeClr val="accent2"/>
                </a:solidFill>
              </a:rPr>
              <a:t>SMT-Phrasal Base:</a:t>
            </a:r>
            <a:r>
              <a:rPr lang="en-US" sz="1900" dirty="0">
                <a:solidFill>
                  <a:schemeClr val="accent1"/>
                </a:solidFill>
              </a:rPr>
              <a:t> </a:t>
            </a:r>
            <a:r>
              <a:rPr lang="en-US" sz="1900" dirty="0"/>
              <a:t>Automatic Word and Phrase translation lexicon acquisition from parallel data</a:t>
            </a:r>
          </a:p>
          <a:p>
            <a:pPr>
              <a:lnSpc>
                <a:spcPct val="80000"/>
              </a:lnSpc>
            </a:pPr>
            <a:r>
              <a:rPr lang="en-US" sz="1900" b="1" dirty="0">
                <a:solidFill>
                  <a:schemeClr val="accent2"/>
                </a:solidFill>
              </a:rPr>
              <a:t>Transfer-rule Learning</a:t>
            </a:r>
            <a:r>
              <a:rPr lang="en-US" sz="1900" dirty="0">
                <a:solidFill>
                  <a:schemeClr val="accent1"/>
                </a:solidFill>
              </a:rPr>
              <a:t>:</a:t>
            </a:r>
            <a:r>
              <a:rPr lang="en-US" sz="1900" dirty="0"/>
              <a:t> apply ML-based methods to automatically acquire syntactic transfer rules for translation between the two languages</a:t>
            </a:r>
          </a:p>
          <a:p>
            <a:pPr>
              <a:lnSpc>
                <a:spcPct val="80000"/>
              </a:lnSpc>
            </a:pPr>
            <a:r>
              <a:rPr lang="en-US" sz="1900" b="1" dirty="0">
                <a:solidFill>
                  <a:schemeClr val="accent2"/>
                </a:solidFill>
              </a:rPr>
              <a:t>Elicitation</a:t>
            </a:r>
            <a:r>
              <a:rPr lang="en-US" sz="1900" dirty="0">
                <a:solidFill>
                  <a:schemeClr val="accent1"/>
                </a:solidFill>
              </a:rPr>
              <a:t>:</a:t>
            </a:r>
            <a:r>
              <a:rPr lang="en-US" sz="1900" dirty="0"/>
              <a:t> use bilingual native informants to produce a small high-quality word-aligned bilingual corpus of translated phrases and sentences</a:t>
            </a:r>
          </a:p>
          <a:p>
            <a:pPr>
              <a:lnSpc>
                <a:spcPct val="80000"/>
              </a:lnSpc>
            </a:pPr>
            <a:r>
              <a:rPr lang="en-US" sz="1900" b="1" dirty="0">
                <a:solidFill>
                  <a:schemeClr val="accent2"/>
                </a:solidFill>
              </a:rPr>
              <a:t>Rule Refinement</a:t>
            </a:r>
            <a:r>
              <a:rPr lang="en-US" sz="1900" dirty="0">
                <a:solidFill>
                  <a:schemeClr val="accent1"/>
                </a:solidFill>
              </a:rPr>
              <a:t>:</a:t>
            </a:r>
            <a:r>
              <a:rPr lang="en-US" sz="1900" dirty="0"/>
              <a:t> refine the acquired rules via a process of interaction with bilingual informants</a:t>
            </a:r>
          </a:p>
          <a:p>
            <a:pPr>
              <a:lnSpc>
                <a:spcPct val="80000"/>
              </a:lnSpc>
            </a:pPr>
            <a:r>
              <a:rPr lang="en-US" sz="1900" b="1" dirty="0">
                <a:solidFill>
                  <a:schemeClr val="accent2"/>
                </a:solidFill>
              </a:rPr>
              <a:t>XFER + Decoder</a:t>
            </a:r>
            <a:r>
              <a:rPr lang="en-US" sz="1900" dirty="0">
                <a:solidFill>
                  <a:schemeClr val="accent1"/>
                </a:solidFill>
              </a:rPr>
              <a:t>:</a:t>
            </a:r>
          </a:p>
          <a:p>
            <a:pPr lvl="1">
              <a:lnSpc>
                <a:spcPct val="80000"/>
              </a:lnSpc>
            </a:pPr>
            <a:r>
              <a:rPr lang="en-US" sz="1400" dirty="0"/>
              <a:t>XFER engine produces a lattice of possible transferred structures at all levels</a:t>
            </a:r>
          </a:p>
          <a:p>
            <a:pPr lvl="1">
              <a:lnSpc>
                <a:spcPct val="80000"/>
              </a:lnSpc>
            </a:pPr>
            <a:r>
              <a:rPr lang="en-US" sz="1400" dirty="0"/>
              <a:t>Decoder searches and selects the best scoring combination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411">
                                            <p:txEl>
                                              <p:pRg st="1" end="1"/>
                                            </p:txEl>
                                          </p:spTgt>
                                        </p:tgtEl>
                                        <p:attrNameLst>
                                          <p:attrName>style.visibility</p:attrName>
                                        </p:attrNameLst>
                                      </p:cBhvr>
                                      <p:to>
                                        <p:strVal val="visible"/>
                                      </p:to>
                                    </p:set>
                                    <p:anim calcmode="lin" valueType="num">
                                      <p:cBhvr additive="base">
                                        <p:cTn id="13" dur="500" fill="hold"/>
                                        <p:tgtEl>
                                          <p:spTgt spid="145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5411">
                                            <p:txEl>
                                              <p:pRg st="2" end="2"/>
                                            </p:txEl>
                                          </p:spTgt>
                                        </p:tgtEl>
                                        <p:attrNameLst>
                                          <p:attrName>style.visibility</p:attrName>
                                        </p:attrNameLst>
                                      </p:cBhvr>
                                      <p:to>
                                        <p:strVal val="visible"/>
                                      </p:to>
                                    </p:set>
                                    <p:anim calcmode="lin" valueType="num">
                                      <p:cBhvr additive="base">
                                        <p:cTn id="19" dur="500" fill="hold"/>
                                        <p:tgtEl>
                                          <p:spTgt spid="145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5411">
                                            <p:txEl>
                                              <p:pRg st="3" end="3"/>
                                            </p:txEl>
                                          </p:spTgt>
                                        </p:tgtEl>
                                        <p:attrNameLst>
                                          <p:attrName>style.visibility</p:attrName>
                                        </p:attrNameLst>
                                      </p:cBhvr>
                                      <p:to>
                                        <p:strVal val="visible"/>
                                      </p:to>
                                    </p:set>
                                    <p:anim calcmode="lin" valueType="num">
                                      <p:cBhvr additive="base">
                                        <p:cTn id="25" dur="500" fill="hold"/>
                                        <p:tgtEl>
                                          <p:spTgt spid="145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5411">
                                            <p:txEl>
                                              <p:pRg st="4" end="4"/>
                                            </p:txEl>
                                          </p:spTgt>
                                        </p:tgtEl>
                                        <p:attrNameLst>
                                          <p:attrName>style.visibility</p:attrName>
                                        </p:attrNameLst>
                                      </p:cBhvr>
                                      <p:to>
                                        <p:strVal val="visible"/>
                                      </p:to>
                                    </p:set>
                                    <p:anim calcmode="lin" valueType="num">
                                      <p:cBhvr additive="base">
                                        <p:cTn id="31" dur="500" fill="hold"/>
                                        <p:tgtEl>
                                          <p:spTgt spid="145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5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5411">
                                            <p:txEl>
                                              <p:pRg st="5" end="5"/>
                                            </p:txEl>
                                          </p:spTgt>
                                        </p:tgtEl>
                                        <p:attrNameLst>
                                          <p:attrName>style.visibility</p:attrName>
                                        </p:attrNameLst>
                                      </p:cBhvr>
                                      <p:to>
                                        <p:strVal val="visible"/>
                                      </p:to>
                                    </p:set>
                                    <p:anim calcmode="lin" valueType="num">
                                      <p:cBhvr additive="base">
                                        <p:cTn id="37" dur="500" fill="hold"/>
                                        <p:tgtEl>
                                          <p:spTgt spid="145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5411">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5411">
                                            <p:txEl>
                                              <p:pRg st="6" end="6"/>
                                            </p:txEl>
                                          </p:spTgt>
                                        </p:tgtEl>
                                        <p:attrNameLst>
                                          <p:attrName>style.visibility</p:attrName>
                                        </p:attrNameLst>
                                      </p:cBhvr>
                                      <p:to>
                                        <p:strVal val="visible"/>
                                      </p:to>
                                    </p:set>
                                    <p:anim calcmode="lin" valueType="num">
                                      <p:cBhvr additive="base">
                                        <p:cTn id="41" dur="500" fill="hold"/>
                                        <p:tgtEl>
                                          <p:spTgt spid="145411">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5411">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5411">
                                            <p:txEl>
                                              <p:pRg st="7" end="7"/>
                                            </p:txEl>
                                          </p:spTgt>
                                        </p:tgtEl>
                                        <p:attrNameLst>
                                          <p:attrName>style.visibility</p:attrName>
                                        </p:attrNameLst>
                                      </p:cBhvr>
                                      <p:to>
                                        <p:strVal val="visible"/>
                                      </p:to>
                                    </p:set>
                                    <p:anim calcmode="lin" valueType="num">
                                      <p:cBhvr additive="base">
                                        <p:cTn id="45" dur="500" fill="hold"/>
                                        <p:tgtEl>
                                          <p:spTgt spid="145411">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5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8178" name="Date Placeholder 3"/>
          <p:cNvSpPr txBox="1">
            <a:spLocks noGrp="1"/>
          </p:cNvSpPr>
          <p:nvPr/>
        </p:nvSpPr>
        <p:spPr bwMode="auto">
          <a:xfrm>
            <a:off x="685800" y="6248400"/>
            <a:ext cx="1905000" cy="457200"/>
          </a:xfrm>
          <a:prstGeom prst="rect">
            <a:avLst/>
          </a:prstGeom>
          <a:noFill/>
          <a:ln w="9525">
            <a:noFill/>
            <a:miter lim="800000"/>
            <a:headEnd/>
            <a:tailEnd/>
          </a:ln>
        </p:spPr>
        <p:txBody>
          <a:bodyPr/>
          <a:lstStyle/>
          <a:p>
            <a:pPr algn="l" eaLnBrk="1" hangingPunct="1"/>
            <a:fld id="{8F732EE4-7B3C-4C9C-A678-A2DF2368396D}" type="datetime1">
              <a:rPr lang="en-US" sz="1400" b="0">
                <a:latin typeface="Verdana" pitchFamily="34" charset="0"/>
                <a:cs typeface="Arial" charset="0"/>
              </a:rPr>
              <a:pPr algn="l" eaLnBrk="1" hangingPunct="1"/>
              <a:t>6/30/2010</a:t>
            </a:fld>
            <a:endParaRPr lang="en-US" sz="1400" b="0">
              <a:latin typeface="Verdana" pitchFamily="34" charset="0"/>
              <a:cs typeface="Arial" charset="0"/>
            </a:endParaRPr>
          </a:p>
        </p:txBody>
      </p:sp>
      <p:sp>
        <p:nvSpPr>
          <p:cNvPr id="818179" name="Footer Placeholder 4"/>
          <p:cNvSpPr txBox="1">
            <a:spLocks noGrp="1"/>
          </p:cNvSpPr>
          <p:nvPr/>
        </p:nvSpPr>
        <p:spPr bwMode="auto">
          <a:xfrm>
            <a:off x="3124200" y="6248400"/>
            <a:ext cx="2895600" cy="457200"/>
          </a:xfrm>
          <a:prstGeom prst="rect">
            <a:avLst/>
          </a:prstGeom>
          <a:noFill/>
          <a:ln w="9525">
            <a:noFill/>
            <a:miter lim="800000"/>
            <a:headEnd/>
            <a:tailEnd/>
          </a:ln>
        </p:spPr>
        <p:txBody>
          <a:bodyPr/>
          <a:lstStyle/>
          <a:p>
            <a:pPr eaLnBrk="1" hangingPunct="1"/>
            <a:endParaRPr lang="en-US" sz="1400" b="0">
              <a:latin typeface="Verdana" pitchFamily="34" charset="0"/>
              <a:cs typeface="Arial" charset="0"/>
            </a:endParaRPr>
          </a:p>
        </p:txBody>
      </p:sp>
      <p:sp>
        <p:nvSpPr>
          <p:cNvPr id="818180"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1" hangingPunct="1"/>
            <a:fld id="{9857C551-8977-4EAD-8BBB-6D771F80E29B}" type="slidenum">
              <a:rPr lang="en-US" sz="1400" b="0">
                <a:latin typeface="Verdana" pitchFamily="34" charset="0"/>
                <a:cs typeface="Arial" charset="0"/>
              </a:rPr>
              <a:pPr algn="r" eaLnBrk="1" hangingPunct="1"/>
              <a:t>28</a:t>
            </a:fld>
            <a:endParaRPr lang="en-US" sz="1400" b="0">
              <a:latin typeface="Verdana" pitchFamily="34" charset="0"/>
              <a:cs typeface="Arial" charset="0"/>
            </a:endParaRPr>
          </a:p>
        </p:txBody>
      </p:sp>
      <p:sp>
        <p:nvSpPr>
          <p:cNvPr id="818181" name="Rectangle 2"/>
          <p:cNvSpPr>
            <a:spLocks noGrp="1" noChangeArrowheads="1"/>
          </p:cNvSpPr>
          <p:nvPr>
            <p:ph type="title" idx="4294967295"/>
          </p:nvPr>
        </p:nvSpPr>
        <p:spPr>
          <a:xfrm>
            <a:off x="609600" y="0"/>
            <a:ext cx="7772400" cy="1143000"/>
          </a:xfrm>
        </p:spPr>
        <p:txBody>
          <a:bodyPr/>
          <a:lstStyle/>
          <a:p>
            <a:r>
              <a:rPr lang="en-US" sz="2800" dirty="0"/>
              <a:t>      </a:t>
            </a:r>
            <a:r>
              <a:rPr lang="en-US" sz="2800" dirty="0" smtClean="0"/>
              <a:t>Stat-Transfer (ST) MT Approach</a:t>
            </a:r>
            <a:br>
              <a:rPr lang="en-US" sz="2800" dirty="0" smtClean="0"/>
            </a:br>
            <a:endParaRPr lang="en-US" sz="2800" dirty="0"/>
          </a:p>
        </p:txBody>
      </p:sp>
      <p:sp>
        <p:nvSpPr>
          <p:cNvPr id="818182" name="Rectangle 3"/>
          <p:cNvSpPr>
            <a:spLocks noGrp="1" noChangeArrowheads="1"/>
          </p:cNvSpPr>
          <p:nvPr>
            <p:ph type="body" idx="4294967295"/>
          </p:nvPr>
        </p:nvSpPr>
        <p:spPr>
          <a:xfrm>
            <a:off x="533400" y="990600"/>
            <a:ext cx="7772400" cy="4343400"/>
          </a:xfrm>
        </p:spPr>
        <p:txBody>
          <a:bodyPr/>
          <a:lstStyle/>
          <a:p>
            <a:pPr>
              <a:buFontTx/>
              <a:buNone/>
            </a:pPr>
            <a:r>
              <a:rPr lang="en-US"/>
              <a:t>                              Interlingua</a:t>
            </a:r>
          </a:p>
        </p:txBody>
      </p:sp>
      <p:sp>
        <p:nvSpPr>
          <p:cNvPr id="818183" name="Text Box 4"/>
          <p:cNvSpPr txBox="1">
            <a:spLocks noChangeArrowheads="1"/>
          </p:cNvSpPr>
          <p:nvPr/>
        </p:nvSpPr>
        <p:spPr bwMode="auto">
          <a:xfrm>
            <a:off x="685800" y="3200400"/>
            <a:ext cx="1524000" cy="822325"/>
          </a:xfrm>
          <a:prstGeom prst="rect">
            <a:avLst/>
          </a:prstGeom>
          <a:noFill/>
          <a:ln w="9525">
            <a:noFill/>
            <a:miter lim="800000"/>
            <a:headEnd/>
            <a:tailEnd/>
          </a:ln>
        </p:spPr>
        <p:txBody>
          <a:bodyPr>
            <a:spAutoFit/>
          </a:bodyPr>
          <a:lstStyle/>
          <a:p>
            <a:pPr algn="l" eaLnBrk="1" hangingPunct="1">
              <a:spcBef>
                <a:spcPct val="50000"/>
              </a:spcBef>
            </a:pPr>
            <a:r>
              <a:rPr lang="en-US" b="0">
                <a:latin typeface="Tahoma" pitchFamily="34" charset="0"/>
                <a:cs typeface="Arial" charset="0"/>
              </a:rPr>
              <a:t>Syntactic Parsing</a:t>
            </a:r>
          </a:p>
        </p:txBody>
      </p:sp>
      <p:sp>
        <p:nvSpPr>
          <p:cNvPr id="818184" name="Text Box 5"/>
          <p:cNvSpPr txBox="1">
            <a:spLocks noChangeArrowheads="1"/>
          </p:cNvSpPr>
          <p:nvPr/>
        </p:nvSpPr>
        <p:spPr bwMode="auto">
          <a:xfrm>
            <a:off x="1828800" y="1828800"/>
            <a:ext cx="1524000" cy="822325"/>
          </a:xfrm>
          <a:prstGeom prst="rect">
            <a:avLst/>
          </a:prstGeom>
          <a:noFill/>
          <a:ln w="9525">
            <a:noFill/>
            <a:miter lim="800000"/>
            <a:headEnd/>
            <a:tailEnd/>
          </a:ln>
        </p:spPr>
        <p:txBody>
          <a:bodyPr>
            <a:spAutoFit/>
          </a:bodyPr>
          <a:lstStyle/>
          <a:p>
            <a:pPr algn="l" eaLnBrk="1" hangingPunct="1">
              <a:spcBef>
                <a:spcPct val="50000"/>
              </a:spcBef>
            </a:pPr>
            <a:r>
              <a:rPr lang="en-US" b="0">
                <a:latin typeface="Tahoma" pitchFamily="34" charset="0"/>
                <a:cs typeface="Arial" charset="0"/>
              </a:rPr>
              <a:t>Semantic  Analysis</a:t>
            </a:r>
          </a:p>
        </p:txBody>
      </p:sp>
      <p:sp>
        <p:nvSpPr>
          <p:cNvPr id="818185" name="Text Box 6"/>
          <p:cNvSpPr txBox="1">
            <a:spLocks noChangeArrowheads="1"/>
          </p:cNvSpPr>
          <p:nvPr/>
        </p:nvSpPr>
        <p:spPr bwMode="auto">
          <a:xfrm>
            <a:off x="5638800" y="1828800"/>
            <a:ext cx="1524000" cy="822325"/>
          </a:xfrm>
          <a:prstGeom prst="rect">
            <a:avLst/>
          </a:prstGeom>
          <a:noFill/>
          <a:ln w="9525">
            <a:noFill/>
            <a:miter lim="800000"/>
            <a:headEnd/>
            <a:tailEnd/>
          </a:ln>
        </p:spPr>
        <p:txBody>
          <a:bodyPr>
            <a:spAutoFit/>
          </a:bodyPr>
          <a:lstStyle/>
          <a:p>
            <a:pPr algn="l" eaLnBrk="1" hangingPunct="1">
              <a:spcBef>
                <a:spcPct val="50000"/>
              </a:spcBef>
            </a:pPr>
            <a:r>
              <a:rPr lang="en-US" b="0">
                <a:latin typeface="Tahoma" pitchFamily="34" charset="0"/>
                <a:cs typeface="Arial" charset="0"/>
              </a:rPr>
              <a:t>Sentence Planning</a:t>
            </a:r>
          </a:p>
        </p:txBody>
      </p:sp>
      <p:sp>
        <p:nvSpPr>
          <p:cNvPr id="818186" name="Rectangle 7"/>
          <p:cNvSpPr>
            <a:spLocks noChangeArrowheads="1"/>
          </p:cNvSpPr>
          <p:nvPr/>
        </p:nvSpPr>
        <p:spPr bwMode="auto">
          <a:xfrm>
            <a:off x="6781800" y="3200400"/>
            <a:ext cx="1752600" cy="822325"/>
          </a:xfrm>
          <a:prstGeom prst="rect">
            <a:avLst/>
          </a:prstGeom>
          <a:noFill/>
          <a:ln w="9525">
            <a:noFill/>
            <a:miter lim="800000"/>
            <a:headEnd/>
            <a:tailEnd/>
          </a:ln>
        </p:spPr>
        <p:txBody>
          <a:bodyPr>
            <a:spAutoFit/>
          </a:bodyPr>
          <a:lstStyle/>
          <a:p>
            <a:pPr algn="l" eaLnBrk="1" hangingPunct="1">
              <a:spcBef>
                <a:spcPct val="50000"/>
              </a:spcBef>
            </a:pPr>
            <a:r>
              <a:rPr lang="en-US" b="0">
                <a:latin typeface="Tahoma" pitchFamily="34" charset="0"/>
                <a:cs typeface="Arial" charset="0"/>
              </a:rPr>
              <a:t>Text Generation</a:t>
            </a:r>
          </a:p>
        </p:txBody>
      </p:sp>
      <p:sp>
        <p:nvSpPr>
          <p:cNvPr id="818187" name="Line 8"/>
          <p:cNvSpPr>
            <a:spLocks noChangeShapeType="1"/>
          </p:cNvSpPr>
          <p:nvPr/>
        </p:nvSpPr>
        <p:spPr bwMode="auto">
          <a:xfrm flipV="1">
            <a:off x="1447800" y="1447800"/>
            <a:ext cx="2743200" cy="3124200"/>
          </a:xfrm>
          <a:prstGeom prst="line">
            <a:avLst/>
          </a:prstGeom>
          <a:noFill/>
          <a:ln w="38100">
            <a:solidFill>
              <a:schemeClr val="tx2"/>
            </a:solidFill>
            <a:miter lim="800000"/>
            <a:headEnd/>
            <a:tailEnd type="triangle" w="med" len="med"/>
          </a:ln>
        </p:spPr>
        <p:txBody>
          <a:bodyPr wrap="none"/>
          <a:lstStyle/>
          <a:p>
            <a:endParaRPr lang="en-US"/>
          </a:p>
        </p:txBody>
      </p:sp>
      <p:sp>
        <p:nvSpPr>
          <p:cNvPr id="818188" name="Rectangle 9"/>
          <p:cNvSpPr>
            <a:spLocks noChangeArrowheads="1"/>
          </p:cNvSpPr>
          <p:nvPr/>
        </p:nvSpPr>
        <p:spPr bwMode="auto">
          <a:xfrm>
            <a:off x="304800" y="4495800"/>
            <a:ext cx="1676400" cy="1066800"/>
          </a:xfrm>
          <a:prstGeom prst="rect">
            <a:avLst/>
          </a:prstGeom>
          <a:solidFill>
            <a:schemeClr val="bg1"/>
          </a:solidFill>
          <a:ln w="9525">
            <a:solidFill>
              <a:schemeClr val="tx1"/>
            </a:solidFill>
            <a:miter lim="800000"/>
            <a:headEnd/>
            <a:tailEnd/>
          </a:ln>
        </p:spPr>
        <p:txBody>
          <a:bodyPr wrap="none" anchor="ctr"/>
          <a:lstStyle/>
          <a:p>
            <a:pPr eaLnBrk="1" hangingPunct="1"/>
            <a:r>
              <a:rPr lang="en-US" b="0">
                <a:latin typeface="Tahoma" pitchFamily="34" charset="0"/>
                <a:cs typeface="Arial" charset="0"/>
              </a:rPr>
              <a:t>Source</a:t>
            </a:r>
          </a:p>
          <a:p>
            <a:pPr eaLnBrk="1" hangingPunct="1"/>
            <a:r>
              <a:rPr lang="en-US" b="0">
                <a:latin typeface="Tahoma" pitchFamily="34" charset="0"/>
                <a:cs typeface="Arial" charset="0"/>
              </a:rPr>
              <a:t> (e.g. Urdu)</a:t>
            </a:r>
          </a:p>
        </p:txBody>
      </p:sp>
      <p:sp>
        <p:nvSpPr>
          <p:cNvPr id="818189" name="Rectangle 10"/>
          <p:cNvSpPr>
            <a:spLocks noChangeArrowheads="1"/>
          </p:cNvSpPr>
          <p:nvPr/>
        </p:nvSpPr>
        <p:spPr bwMode="auto">
          <a:xfrm>
            <a:off x="6858000" y="4495800"/>
            <a:ext cx="1828800" cy="1143000"/>
          </a:xfrm>
          <a:prstGeom prst="rect">
            <a:avLst/>
          </a:prstGeom>
          <a:solidFill>
            <a:schemeClr val="bg1"/>
          </a:solidFill>
          <a:ln w="9525">
            <a:solidFill>
              <a:schemeClr val="tx1"/>
            </a:solidFill>
            <a:miter lim="800000"/>
            <a:headEnd/>
            <a:tailEnd/>
          </a:ln>
        </p:spPr>
        <p:txBody>
          <a:bodyPr wrap="none" anchor="ctr"/>
          <a:lstStyle/>
          <a:p>
            <a:pPr eaLnBrk="1" hangingPunct="1"/>
            <a:r>
              <a:rPr lang="en-US" b="0">
                <a:latin typeface="Tahoma" pitchFamily="34" charset="0"/>
                <a:cs typeface="Arial" charset="0"/>
              </a:rPr>
              <a:t>Target</a:t>
            </a:r>
          </a:p>
          <a:p>
            <a:pPr eaLnBrk="1" hangingPunct="1"/>
            <a:r>
              <a:rPr lang="en-US" b="0">
                <a:latin typeface="Tahoma" pitchFamily="34" charset="0"/>
                <a:cs typeface="Arial" charset="0"/>
              </a:rPr>
              <a:t>(e.g. English)</a:t>
            </a:r>
          </a:p>
        </p:txBody>
      </p:sp>
      <p:sp>
        <p:nvSpPr>
          <p:cNvPr id="818190" name="Line 11"/>
          <p:cNvSpPr>
            <a:spLocks noChangeShapeType="1"/>
          </p:cNvSpPr>
          <p:nvPr/>
        </p:nvSpPr>
        <p:spPr bwMode="auto">
          <a:xfrm>
            <a:off x="4572000" y="1524000"/>
            <a:ext cx="2743200" cy="2971800"/>
          </a:xfrm>
          <a:prstGeom prst="line">
            <a:avLst/>
          </a:prstGeom>
          <a:noFill/>
          <a:ln w="38100">
            <a:solidFill>
              <a:schemeClr val="tx2"/>
            </a:solidFill>
            <a:miter lim="800000"/>
            <a:headEnd/>
            <a:tailEnd type="triangle" w="med" len="med"/>
          </a:ln>
        </p:spPr>
        <p:txBody>
          <a:bodyPr wrap="none"/>
          <a:lstStyle/>
          <a:p>
            <a:endParaRPr lang="en-US"/>
          </a:p>
        </p:txBody>
      </p:sp>
      <p:sp>
        <p:nvSpPr>
          <p:cNvPr id="818191" name="Line 12"/>
          <p:cNvSpPr>
            <a:spLocks noChangeShapeType="1"/>
          </p:cNvSpPr>
          <p:nvPr/>
        </p:nvSpPr>
        <p:spPr bwMode="auto">
          <a:xfrm>
            <a:off x="1981200" y="4800600"/>
            <a:ext cx="4876800" cy="0"/>
          </a:xfrm>
          <a:prstGeom prst="line">
            <a:avLst/>
          </a:prstGeom>
          <a:noFill/>
          <a:ln w="28575">
            <a:solidFill>
              <a:schemeClr val="accent1"/>
            </a:solidFill>
            <a:miter lim="800000"/>
            <a:headEnd/>
            <a:tailEnd type="triangle" w="med" len="med"/>
          </a:ln>
        </p:spPr>
        <p:txBody>
          <a:bodyPr wrap="none"/>
          <a:lstStyle/>
          <a:p>
            <a:endParaRPr lang="en-US"/>
          </a:p>
        </p:txBody>
      </p:sp>
      <p:sp>
        <p:nvSpPr>
          <p:cNvPr id="818192" name="Line 13"/>
          <p:cNvSpPr>
            <a:spLocks noChangeShapeType="1"/>
          </p:cNvSpPr>
          <p:nvPr/>
        </p:nvSpPr>
        <p:spPr bwMode="auto">
          <a:xfrm>
            <a:off x="2743200" y="3124200"/>
            <a:ext cx="3276600" cy="0"/>
          </a:xfrm>
          <a:prstGeom prst="line">
            <a:avLst/>
          </a:prstGeom>
          <a:noFill/>
          <a:ln w="28575">
            <a:solidFill>
              <a:schemeClr val="hlink"/>
            </a:solidFill>
            <a:miter lim="800000"/>
            <a:headEnd/>
            <a:tailEnd type="triangle" w="med" len="med"/>
          </a:ln>
        </p:spPr>
        <p:txBody>
          <a:bodyPr wrap="none"/>
          <a:lstStyle/>
          <a:p>
            <a:endParaRPr lang="en-US"/>
          </a:p>
        </p:txBody>
      </p:sp>
      <p:sp>
        <p:nvSpPr>
          <p:cNvPr id="818193" name="Rectangle 14"/>
          <p:cNvSpPr>
            <a:spLocks noChangeArrowheads="1"/>
          </p:cNvSpPr>
          <p:nvPr/>
        </p:nvSpPr>
        <p:spPr bwMode="auto">
          <a:xfrm>
            <a:off x="3200400" y="3200400"/>
            <a:ext cx="2286000" cy="533400"/>
          </a:xfrm>
          <a:prstGeom prst="rect">
            <a:avLst/>
          </a:prstGeom>
          <a:noFill/>
          <a:ln w="9525">
            <a:solidFill>
              <a:schemeClr val="tx1"/>
            </a:solidFill>
            <a:miter lim="800000"/>
            <a:headEnd/>
            <a:tailEnd/>
          </a:ln>
        </p:spPr>
        <p:txBody>
          <a:bodyPr wrap="none" anchor="ctr"/>
          <a:lstStyle/>
          <a:p>
            <a:pPr algn="l" eaLnBrk="1" hangingPunct="1"/>
            <a:endParaRPr lang="en-US" sz="2800" b="0">
              <a:latin typeface="Verdana" pitchFamily="34" charset="0"/>
              <a:cs typeface="Arial" charset="0"/>
            </a:endParaRPr>
          </a:p>
        </p:txBody>
      </p:sp>
      <p:sp>
        <p:nvSpPr>
          <p:cNvPr id="818194" name="Text Box 15"/>
          <p:cNvSpPr txBox="1">
            <a:spLocks noChangeArrowheads="1"/>
          </p:cNvSpPr>
          <p:nvPr/>
        </p:nvSpPr>
        <p:spPr bwMode="auto">
          <a:xfrm>
            <a:off x="3352800" y="3200400"/>
            <a:ext cx="2133600" cy="457200"/>
          </a:xfrm>
          <a:prstGeom prst="rect">
            <a:avLst/>
          </a:prstGeom>
          <a:noFill/>
          <a:ln w="9525">
            <a:noFill/>
            <a:miter lim="800000"/>
            <a:headEnd/>
            <a:tailEnd/>
          </a:ln>
        </p:spPr>
        <p:txBody>
          <a:bodyPr>
            <a:spAutoFit/>
          </a:bodyPr>
          <a:lstStyle/>
          <a:p>
            <a:pPr algn="l" eaLnBrk="1" hangingPunct="1">
              <a:spcBef>
                <a:spcPct val="50000"/>
              </a:spcBef>
            </a:pPr>
            <a:r>
              <a:rPr lang="en-US" b="0">
                <a:latin typeface="Tahoma" pitchFamily="34" charset="0"/>
                <a:cs typeface="Arial" charset="0"/>
              </a:rPr>
              <a:t>Transfer Rules</a:t>
            </a:r>
          </a:p>
        </p:txBody>
      </p:sp>
      <p:sp>
        <p:nvSpPr>
          <p:cNvPr id="818195" name="Rectangle 16"/>
          <p:cNvSpPr>
            <a:spLocks noChangeArrowheads="1"/>
          </p:cNvSpPr>
          <p:nvPr/>
        </p:nvSpPr>
        <p:spPr bwMode="auto">
          <a:xfrm>
            <a:off x="2895600" y="4953000"/>
            <a:ext cx="3124200" cy="457200"/>
          </a:xfrm>
          <a:prstGeom prst="rect">
            <a:avLst/>
          </a:prstGeom>
          <a:noFill/>
          <a:ln w="9525">
            <a:solidFill>
              <a:schemeClr val="tx1"/>
            </a:solidFill>
            <a:miter lim="800000"/>
            <a:headEnd/>
            <a:tailEnd/>
          </a:ln>
        </p:spPr>
        <p:txBody>
          <a:bodyPr wrap="none" anchor="ctr"/>
          <a:lstStyle/>
          <a:p>
            <a:pPr algn="l" eaLnBrk="1" hangingPunct="1"/>
            <a:endParaRPr lang="en-US" sz="2800" b="0">
              <a:latin typeface="Verdana" pitchFamily="34" charset="0"/>
              <a:cs typeface="Arial" charset="0"/>
            </a:endParaRPr>
          </a:p>
        </p:txBody>
      </p:sp>
      <p:sp>
        <p:nvSpPr>
          <p:cNvPr id="818196" name="Text Box 17"/>
          <p:cNvSpPr txBox="1">
            <a:spLocks noChangeArrowheads="1"/>
          </p:cNvSpPr>
          <p:nvPr/>
        </p:nvSpPr>
        <p:spPr bwMode="auto">
          <a:xfrm>
            <a:off x="3048000" y="4953000"/>
            <a:ext cx="2971800" cy="457200"/>
          </a:xfrm>
          <a:prstGeom prst="rect">
            <a:avLst/>
          </a:prstGeom>
          <a:noFill/>
          <a:ln w="9525">
            <a:noFill/>
            <a:miter lim="800000"/>
            <a:headEnd/>
            <a:tailEnd/>
          </a:ln>
        </p:spPr>
        <p:txBody>
          <a:bodyPr>
            <a:spAutoFit/>
          </a:bodyPr>
          <a:lstStyle/>
          <a:p>
            <a:pPr algn="l" eaLnBrk="1" hangingPunct="1">
              <a:spcBef>
                <a:spcPct val="50000"/>
              </a:spcBef>
            </a:pPr>
            <a:r>
              <a:rPr lang="en-US" b="0">
                <a:latin typeface="Tahoma" pitchFamily="34" charset="0"/>
                <a:cs typeface="Arial" charset="0"/>
              </a:rPr>
              <a:t>Direct: SMT, EBMT</a:t>
            </a:r>
          </a:p>
        </p:txBody>
      </p:sp>
      <p:sp>
        <p:nvSpPr>
          <p:cNvPr id="314386" name="Freeform 18"/>
          <p:cNvSpPr>
            <a:spLocks/>
          </p:cNvSpPr>
          <p:nvPr/>
        </p:nvSpPr>
        <p:spPr bwMode="auto">
          <a:xfrm>
            <a:off x="1676400" y="2705100"/>
            <a:ext cx="5626100" cy="1955800"/>
          </a:xfrm>
          <a:custGeom>
            <a:avLst/>
            <a:gdLst>
              <a:gd name="T0" fmla="*/ 0 w 3544"/>
              <a:gd name="T1" fmla="*/ 2147483647 h 1352"/>
              <a:gd name="T2" fmla="*/ 2147483647 w 3544"/>
              <a:gd name="T3" fmla="*/ 2147483647 h 1352"/>
              <a:gd name="T4" fmla="*/ 2147483647 w 3544"/>
              <a:gd name="T5" fmla="*/ 2147483647 h 1352"/>
              <a:gd name="T6" fmla="*/ 2147483647 w 3544"/>
              <a:gd name="T7" fmla="*/ 2147483647 h 1352"/>
              <a:gd name="T8" fmla="*/ 2147483647 w 3544"/>
              <a:gd name="T9" fmla="*/ 2147483647 h 1352"/>
              <a:gd name="T10" fmla="*/ 2147483647 w 3544"/>
              <a:gd name="T11" fmla="*/ 2147483647 h 1352"/>
              <a:gd name="T12" fmla="*/ 2147483647 w 3544"/>
              <a:gd name="T13" fmla="*/ 2147483647 h 1352"/>
              <a:gd name="T14" fmla="*/ 0 60000 65536"/>
              <a:gd name="T15" fmla="*/ 0 60000 65536"/>
              <a:gd name="T16" fmla="*/ 0 60000 65536"/>
              <a:gd name="T17" fmla="*/ 0 60000 65536"/>
              <a:gd name="T18" fmla="*/ 0 60000 65536"/>
              <a:gd name="T19" fmla="*/ 0 60000 65536"/>
              <a:gd name="T20" fmla="*/ 0 60000 65536"/>
              <a:gd name="T21" fmla="*/ 0 w 3544"/>
              <a:gd name="T22" fmla="*/ 0 h 1352"/>
              <a:gd name="T23" fmla="*/ 3544 w 3544"/>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4" h="1352">
                <a:moveTo>
                  <a:pt x="0" y="1200"/>
                </a:moveTo>
                <a:cubicBezTo>
                  <a:pt x="344" y="816"/>
                  <a:pt x="688" y="432"/>
                  <a:pt x="960" y="240"/>
                </a:cubicBezTo>
                <a:cubicBezTo>
                  <a:pt x="1232" y="48"/>
                  <a:pt x="1400" y="56"/>
                  <a:pt x="1632" y="48"/>
                </a:cubicBezTo>
                <a:cubicBezTo>
                  <a:pt x="1864" y="40"/>
                  <a:pt x="2064" y="0"/>
                  <a:pt x="2352" y="192"/>
                </a:cubicBezTo>
                <a:cubicBezTo>
                  <a:pt x="2640" y="384"/>
                  <a:pt x="3176" y="1048"/>
                  <a:pt x="3360" y="1200"/>
                </a:cubicBezTo>
                <a:cubicBezTo>
                  <a:pt x="3544" y="1352"/>
                  <a:pt x="3440" y="1096"/>
                  <a:pt x="3456" y="1104"/>
                </a:cubicBezTo>
                <a:cubicBezTo>
                  <a:pt x="3472" y="1112"/>
                  <a:pt x="3464" y="1180"/>
                  <a:pt x="3456" y="1248"/>
                </a:cubicBezTo>
              </a:path>
            </a:pathLst>
          </a:custGeom>
          <a:noFill/>
          <a:ln w="57150">
            <a:solidFill>
              <a:srgbClr val="FF0066"/>
            </a:solidFill>
            <a:prstDash val="dash"/>
            <a:round/>
            <a:headEnd type="none" w="sm" len="sm"/>
            <a:tailEnd type="none" w="sm" len="sm"/>
          </a:ln>
        </p:spPr>
        <p:txBody>
          <a:bodyPr/>
          <a:lstStyle/>
          <a:p>
            <a:pPr algn="l" eaLnBrk="1" hangingPunct="1"/>
            <a:endParaRPr lang="en-US" sz="2800" b="0">
              <a:latin typeface="Verdana" pitchFamily="34" charset="0"/>
              <a:cs typeface="Arial" charset="0"/>
            </a:endParaRPr>
          </a:p>
        </p:txBody>
      </p:sp>
      <p:sp>
        <p:nvSpPr>
          <p:cNvPr id="314387" name="Text Box 19"/>
          <p:cNvSpPr txBox="1">
            <a:spLocks noChangeArrowheads="1"/>
          </p:cNvSpPr>
          <p:nvPr/>
        </p:nvSpPr>
        <p:spPr bwMode="auto">
          <a:xfrm>
            <a:off x="2209800" y="3962400"/>
            <a:ext cx="4191000"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rgbClr val="FF0066"/>
                </a:solidFill>
                <a:latin typeface="Times New Roman" pitchFamily="18" charset="0"/>
                <a:cs typeface="Arial" charset="0"/>
              </a:rPr>
              <a:t>Statistical-XFER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4387"/>
                                        </p:tgtEl>
                                        <p:attrNameLst>
                                          <p:attrName>style.visibility</p:attrName>
                                        </p:attrNameLst>
                                      </p:cBhvr>
                                      <p:to>
                                        <p:strVal val="visible"/>
                                      </p:to>
                                    </p:set>
                                    <p:anim calcmode="lin" valueType="num">
                                      <p:cBhvr additive="base">
                                        <p:cTn id="7" dur="500" fill="hold"/>
                                        <p:tgtEl>
                                          <p:spTgt spid="314387"/>
                                        </p:tgtEl>
                                        <p:attrNameLst>
                                          <p:attrName>ppt_x</p:attrName>
                                        </p:attrNameLst>
                                      </p:cBhvr>
                                      <p:tavLst>
                                        <p:tav tm="0">
                                          <p:val>
                                            <p:strVal val="#ppt_x"/>
                                          </p:val>
                                        </p:tav>
                                        <p:tav tm="100000">
                                          <p:val>
                                            <p:strVal val="#ppt_x"/>
                                          </p:val>
                                        </p:tav>
                                      </p:tavLst>
                                    </p:anim>
                                    <p:anim calcmode="lin" valueType="num">
                                      <p:cBhvr additive="base">
                                        <p:cTn id="8" dur="500" fill="hold"/>
                                        <p:tgtEl>
                                          <p:spTgt spid="3143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4386"/>
                                        </p:tgtEl>
                                        <p:attrNameLst>
                                          <p:attrName>style.visibility</p:attrName>
                                        </p:attrNameLst>
                                      </p:cBhvr>
                                      <p:to>
                                        <p:strVal val="visible"/>
                                      </p:to>
                                    </p:set>
                                    <p:anim calcmode="lin" valueType="num">
                                      <p:cBhvr additive="base">
                                        <p:cTn id="13" dur="500" fill="hold"/>
                                        <p:tgtEl>
                                          <p:spTgt spid="314386"/>
                                        </p:tgtEl>
                                        <p:attrNameLst>
                                          <p:attrName>ppt_x</p:attrName>
                                        </p:attrNameLst>
                                      </p:cBhvr>
                                      <p:tavLst>
                                        <p:tav tm="0">
                                          <p:val>
                                            <p:strVal val="#ppt_x"/>
                                          </p:val>
                                        </p:tav>
                                        <p:tav tm="100000">
                                          <p:val>
                                            <p:strVal val="#ppt_x"/>
                                          </p:val>
                                        </p:tav>
                                      </p:tavLst>
                                    </p:anim>
                                    <p:anim calcmode="lin" valueType="num">
                                      <p:cBhvr additive="base">
                                        <p:cTn id="14" dur="500" fill="hold"/>
                                        <p:tgtEl>
                                          <p:spTgt spid="314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86" grpId="0" animBg="1"/>
      <p:bldP spid="31438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3"/>
          <p:cNvSpPr>
            <a:spLocks noGrp="1"/>
          </p:cNvSpPr>
          <p:nvPr>
            <p:ph type="sldNum" sz="quarter" idx="12"/>
          </p:nvPr>
        </p:nvSpPr>
        <p:spPr/>
        <p:txBody>
          <a:bodyPr/>
          <a:lstStyle/>
          <a:p>
            <a:fld id="{8F43050D-96DF-4D68-9355-5F218A48F7E0}" type="slidenum">
              <a:rPr lang="ar-SA"/>
              <a:pPr/>
              <a:t>29</a:t>
            </a:fld>
            <a:endParaRPr lang="en-US"/>
          </a:p>
        </p:txBody>
      </p:sp>
      <p:sp>
        <p:nvSpPr>
          <p:cNvPr id="843778" name="Rectangle 2"/>
          <p:cNvSpPr>
            <a:spLocks noGrp="1" noChangeArrowheads="1"/>
          </p:cNvSpPr>
          <p:nvPr>
            <p:ph type="title" idx="4294967295"/>
          </p:nvPr>
        </p:nvSpPr>
        <p:spPr/>
        <p:txBody>
          <a:bodyPr bIns="91440" anchor="b"/>
          <a:lstStyle/>
          <a:p>
            <a:r>
              <a:rPr lang="en-US" sz="2800" dirty="0" smtClean="0">
                <a:solidFill>
                  <a:schemeClr val="accent2"/>
                </a:solidFill>
              </a:rPr>
              <a:t>Avenue/</a:t>
            </a:r>
            <a:r>
              <a:rPr lang="en-US" sz="2800" dirty="0" err="1" smtClean="0">
                <a:solidFill>
                  <a:schemeClr val="accent2"/>
                </a:solidFill>
              </a:rPr>
              <a:t>Letras</a:t>
            </a:r>
            <a:r>
              <a:rPr lang="en-US" sz="2800" dirty="0" smtClean="0">
                <a:solidFill>
                  <a:schemeClr val="accent2"/>
                </a:solidFill>
              </a:rPr>
              <a:t>  STMT Architecture</a:t>
            </a:r>
            <a:endParaRPr lang="en-US" sz="2800" dirty="0">
              <a:solidFill>
                <a:schemeClr val="accent2"/>
              </a:solidFill>
            </a:endParaRPr>
          </a:p>
        </p:txBody>
      </p:sp>
      <p:sp>
        <p:nvSpPr>
          <p:cNvPr id="843779" name="Date Placeholder 3"/>
          <p:cNvSpPr txBox="1">
            <a:spLocks noGrp="1"/>
          </p:cNvSpPr>
          <p:nvPr/>
        </p:nvSpPr>
        <p:spPr bwMode="auto">
          <a:xfrm>
            <a:off x="6172200" y="6191250"/>
            <a:ext cx="2476500" cy="476250"/>
          </a:xfrm>
          <a:prstGeom prst="rect">
            <a:avLst/>
          </a:prstGeom>
          <a:noFill/>
          <a:ln w="9525">
            <a:noFill/>
            <a:miter lim="800000"/>
            <a:headEnd/>
            <a:tailEnd/>
          </a:ln>
        </p:spPr>
        <p:txBody>
          <a:bodyPr anchor="ctr"/>
          <a:lstStyle/>
          <a:p>
            <a:pPr algn="r" eaLnBrk="1" hangingPunct="1"/>
            <a:endParaRPr lang="en-US" sz="1400" b="0" dirty="0">
              <a:solidFill>
                <a:schemeClr val="tx2"/>
              </a:solidFill>
              <a:latin typeface="Arial" charset="0"/>
              <a:cs typeface="Arial" charset="0"/>
            </a:endParaRPr>
          </a:p>
        </p:txBody>
      </p:sp>
      <p:sp>
        <p:nvSpPr>
          <p:cNvPr id="843780" name="Footer Placeholder 4"/>
          <p:cNvSpPr txBox="1">
            <a:spLocks noGrp="1"/>
          </p:cNvSpPr>
          <p:nvPr/>
        </p:nvSpPr>
        <p:spPr bwMode="auto">
          <a:xfrm>
            <a:off x="914400" y="6172200"/>
            <a:ext cx="3962400" cy="457200"/>
          </a:xfrm>
          <a:prstGeom prst="rect">
            <a:avLst/>
          </a:prstGeom>
          <a:noFill/>
          <a:ln w="9525">
            <a:noFill/>
            <a:miter lim="800000"/>
            <a:headEnd/>
            <a:tailEnd/>
          </a:ln>
        </p:spPr>
        <p:txBody>
          <a:bodyPr anchor="ctr"/>
          <a:lstStyle/>
          <a:p>
            <a:pPr algn="l" eaLnBrk="1" hangingPunct="1"/>
            <a:r>
              <a:rPr lang="en-US" sz="1400" b="0" dirty="0">
                <a:solidFill>
                  <a:schemeClr val="tx2"/>
                </a:solidFill>
                <a:latin typeface="Arial" charset="0"/>
                <a:cs typeface="Arial" charset="0"/>
              </a:rPr>
              <a:t>AVENUE/LETRAS</a:t>
            </a:r>
          </a:p>
        </p:txBody>
      </p:sp>
      <p:sp>
        <p:nvSpPr>
          <p:cNvPr id="843782" name="Rectangle 3"/>
          <p:cNvSpPr>
            <a:spLocks noChangeArrowheads="1"/>
          </p:cNvSpPr>
          <p:nvPr/>
        </p:nvSpPr>
        <p:spPr bwMode="auto">
          <a:xfrm>
            <a:off x="838200" y="4267200"/>
            <a:ext cx="1143000" cy="1524000"/>
          </a:xfrm>
          <a:prstGeom prst="rect">
            <a:avLst/>
          </a:prstGeom>
          <a:noFill/>
          <a:ln w="9525">
            <a:solidFill>
              <a:schemeClr val="tx1"/>
            </a:solidFill>
            <a:miter lim="800000"/>
            <a:headEnd/>
            <a:tailEnd/>
          </a:ln>
        </p:spPr>
        <p:txBody>
          <a:bodyPr wrap="none" anchor="ctr"/>
          <a:lstStyle/>
          <a:p>
            <a:pPr algn="l" eaLnBrk="1" hangingPunct="1"/>
            <a:endParaRPr lang="en-US" sz="1800" b="0">
              <a:latin typeface="Arial" charset="0"/>
              <a:cs typeface="Arial" charset="0"/>
            </a:endParaRPr>
          </a:p>
        </p:txBody>
      </p:sp>
      <p:grpSp>
        <p:nvGrpSpPr>
          <p:cNvPr id="2" name="Group 4"/>
          <p:cNvGrpSpPr>
            <a:grpSpLocks/>
          </p:cNvGrpSpPr>
          <p:nvPr/>
        </p:nvGrpSpPr>
        <p:grpSpPr bwMode="auto">
          <a:xfrm>
            <a:off x="3657600" y="2743200"/>
            <a:ext cx="990600" cy="1665288"/>
            <a:chOff x="2304" y="1856"/>
            <a:chExt cx="624" cy="1049"/>
          </a:xfrm>
        </p:grpSpPr>
        <p:sp>
          <p:nvSpPr>
            <p:cNvPr id="843784" name="Text Box 5"/>
            <p:cNvSpPr txBox="1">
              <a:spLocks noChangeArrowheads="1"/>
            </p:cNvSpPr>
            <p:nvPr/>
          </p:nvSpPr>
          <p:spPr bwMode="auto">
            <a:xfrm>
              <a:off x="2352" y="1856"/>
              <a:ext cx="576" cy="352"/>
            </a:xfrm>
            <a:prstGeom prst="rect">
              <a:avLst/>
            </a:prstGeom>
            <a:noFill/>
            <a:ln w="9525">
              <a:solidFill>
                <a:schemeClr val="tx1"/>
              </a:solidFill>
              <a:miter lim="800000"/>
              <a:headEnd/>
              <a:tailEnd/>
            </a:ln>
          </p:spPr>
          <p:txBody>
            <a:bodyPr>
              <a:spAutoFit/>
            </a:bodyPr>
            <a:lstStyle/>
            <a:p>
              <a:pPr algn="l" eaLnBrk="1" hangingPunct="1">
                <a:spcBef>
                  <a:spcPct val="50000"/>
                </a:spcBef>
              </a:pPr>
              <a:r>
                <a:rPr lang="en-US" sz="1200" b="0">
                  <a:latin typeface="Arial" charset="0"/>
                  <a:cs typeface="Arial" charset="0"/>
                </a:rPr>
                <a:t>Learning </a:t>
              </a:r>
            </a:p>
            <a:p>
              <a:pPr algn="l" eaLnBrk="1" hangingPunct="1">
                <a:spcBef>
                  <a:spcPct val="50000"/>
                </a:spcBef>
              </a:pPr>
              <a:r>
                <a:rPr lang="en-US" sz="1200" b="0">
                  <a:latin typeface="Arial" charset="0"/>
                  <a:cs typeface="Arial" charset="0"/>
                </a:rPr>
                <a:t>Module</a:t>
              </a:r>
            </a:p>
          </p:txBody>
        </p:sp>
        <p:sp>
          <p:nvSpPr>
            <p:cNvPr id="843785" name="Text Box 6"/>
            <p:cNvSpPr txBox="1">
              <a:spLocks noChangeArrowheads="1"/>
            </p:cNvSpPr>
            <p:nvPr/>
          </p:nvSpPr>
          <p:spPr bwMode="auto">
            <a:xfrm>
              <a:off x="2304" y="2496"/>
              <a:ext cx="624" cy="409"/>
            </a:xfrm>
            <a:prstGeom prst="rect">
              <a:avLst/>
            </a:prstGeom>
            <a:noFill/>
            <a:ln w="9525">
              <a:solidFill>
                <a:schemeClr val="tx1"/>
              </a:solidFill>
              <a:miter lim="800000"/>
              <a:headEnd/>
              <a:tailEnd/>
            </a:ln>
          </p:spPr>
          <p:txBody>
            <a:bodyPr>
              <a:spAutoFit/>
            </a:bodyPr>
            <a:lstStyle/>
            <a:p>
              <a:pPr eaLnBrk="1" hangingPunct="1">
                <a:spcBef>
                  <a:spcPct val="50000"/>
                </a:spcBef>
              </a:pPr>
              <a:r>
                <a:rPr lang="en-US" sz="1200" b="0">
                  <a:latin typeface="Arial" charset="0"/>
                  <a:cs typeface="Arial" charset="0"/>
                </a:rPr>
                <a:t>Learned Transfer Rules</a:t>
              </a:r>
            </a:p>
          </p:txBody>
        </p:sp>
        <p:sp>
          <p:nvSpPr>
            <p:cNvPr id="843786" name="Line 7"/>
            <p:cNvSpPr>
              <a:spLocks noChangeShapeType="1"/>
            </p:cNvSpPr>
            <p:nvPr/>
          </p:nvSpPr>
          <p:spPr bwMode="auto">
            <a:xfrm>
              <a:off x="2640" y="2208"/>
              <a:ext cx="0" cy="288"/>
            </a:xfrm>
            <a:prstGeom prst="line">
              <a:avLst/>
            </a:prstGeom>
            <a:noFill/>
            <a:ln w="9525">
              <a:solidFill>
                <a:schemeClr val="tx1"/>
              </a:solidFill>
              <a:round/>
              <a:headEnd/>
              <a:tailEnd type="triangle" w="med" len="med"/>
            </a:ln>
          </p:spPr>
          <p:txBody>
            <a:bodyPr/>
            <a:lstStyle/>
            <a:p>
              <a:endParaRPr lang="en-US"/>
            </a:p>
          </p:txBody>
        </p:sp>
      </p:grpSp>
      <p:sp>
        <p:nvSpPr>
          <p:cNvPr id="843787" name="Text Box 8"/>
          <p:cNvSpPr txBox="1">
            <a:spLocks noChangeArrowheads="1"/>
          </p:cNvSpPr>
          <p:nvPr/>
        </p:nvSpPr>
        <p:spPr bwMode="auto">
          <a:xfrm>
            <a:off x="3733800" y="5181600"/>
            <a:ext cx="990600" cy="466725"/>
          </a:xfrm>
          <a:prstGeom prst="rect">
            <a:avLst/>
          </a:prstGeom>
          <a:noFill/>
          <a:ln w="9525">
            <a:solidFill>
              <a:schemeClr val="tx1"/>
            </a:solidFill>
            <a:miter lim="800000"/>
            <a:headEnd/>
            <a:tailEnd/>
          </a:ln>
        </p:spPr>
        <p:txBody>
          <a:bodyPr>
            <a:spAutoFit/>
          </a:bodyPr>
          <a:lstStyle/>
          <a:p>
            <a:pPr eaLnBrk="1" hangingPunct="1">
              <a:spcBef>
                <a:spcPct val="50000"/>
              </a:spcBef>
            </a:pPr>
            <a:r>
              <a:rPr lang="en-US" sz="1200" b="0">
                <a:latin typeface="Arial" charset="0"/>
                <a:cs typeface="Arial" charset="0"/>
              </a:rPr>
              <a:t>Lexical Resources</a:t>
            </a:r>
          </a:p>
        </p:txBody>
      </p:sp>
      <p:sp>
        <p:nvSpPr>
          <p:cNvPr id="843788" name="Text Box 9"/>
          <p:cNvSpPr txBox="1">
            <a:spLocks noChangeArrowheads="1"/>
          </p:cNvSpPr>
          <p:nvPr/>
        </p:nvSpPr>
        <p:spPr bwMode="auto">
          <a:xfrm>
            <a:off x="5105400" y="3657600"/>
            <a:ext cx="1066800" cy="649288"/>
          </a:xfrm>
          <a:prstGeom prst="rect">
            <a:avLst/>
          </a:prstGeom>
          <a:noFill/>
          <a:ln w="9525">
            <a:solidFill>
              <a:schemeClr val="tx1"/>
            </a:solidFill>
            <a:miter lim="800000"/>
            <a:headEnd/>
            <a:tailEnd/>
          </a:ln>
        </p:spPr>
        <p:txBody>
          <a:bodyPr>
            <a:spAutoFit/>
          </a:bodyPr>
          <a:lstStyle/>
          <a:p>
            <a:pPr eaLnBrk="1" hangingPunct="1">
              <a:spcBef>
                <a:spcPct val="50000"/>
              </a:spcBef>
            </a:pPr>
            <a:r>
              <a:rPr lang="en-US" sz="1200" b="0">
                <a:latin typeface="Arial" charset="0"/>
                <a:cs typeface="Arial" charset="0"/>
              </a:rPr>
              <a:t>Run Time Transfer System</a:t>
            </a:r>
          </a:p>
        </p:txBody>
      </p:sp>
      <p:sp>
        <p:nvSpPr>
          <p:cNvPr id="843789" name="Line 10"/>
          <p:cNvSpPr>
            <a:spLocks noChangeShapeType="1"/>
          </p:cNvSpPr>
          <p:nvPr/>
        </p:nvSpPr>
        <p:spPr bwMode="auto">
          <a:xfrm>
            <a:off x="4648200" y="4038600"/>
            <a:ext cx="457200" cy="0"/>
          </a:xfrm>
          <a:prstGeom prst="line">
            <a:avLst/>
          </a:prstGeom>
          <a:noFill/>
          <a:ln w="9525">
            <a:solidFill>
              <a:schemeClr val="tx1"/>
            </a:solidFill>
            <a:round/>
            <a:headEnd/>
            <a:tailEnd type="triangle" w="med" len="med"/>
          </a:ln>
        </p:spPr>
        <p:txBody>
          <a:bodyPr/>
          <a:lstStyle/>
          <a:p>
            <a:endParaRPr lang="en-US"/>
          </a:p>
        </p:txBody>
      </p:sp>
      <p:sp>
        <p:nvSpPr>
          <p:cNvPr id="843790" name="Text Box 11"/>
          <p:cNvSpPr txBox="1">
            <a:spLocks noChangeArrowheads="1"/>
          </p:cNvSpPr>
          <p:nvPr/>
        </p:nvSpPr>
        <p:spPr bwMode="auto">
          <a:xfrm>
            <a:off x="5181600" y="4876800"/>
            <a:ext cx="914400" cy="284163"/>
          </a:xfrm>
          <a:prstGeom prst="rect">
            <a:avLst/>
          </a:prstGeom>
          <a:noFill/>
          <a:ln w="9525">
            <a:solidFill>
              <a:schemeClr val="tx1"/>
            </a:solidFill>
            <a:miter lim="800000"/>
            <a:headEnd/>
            <a:tailEnd/>
          </a:ln>
        </p:spPr>
        <p:txBody>
          <a:bodyPr>
            <a:spAutoFit/>
          </a:bodyPr>
          <a:lstStyle/>
          <a:p>
            <a:pPr eaLnBrk="1" hangingPunct="1">
              <a:spcBef>
                <a:spcPct val="50000"/>
              </a:spcBef>
            </a:pPr>
            <a:r>
              <a:rPr lang="en-US" sz="1200" b="0">
                <a:latin typeface="Arial" charset="0"/>
                <a:cs typeface="Arial" charset="0"/>
              </a:rPr>
              <a:t>Decoder</a:t>
            </a:r>
          </a:p>
        </p:txBody>
      </p:sp>
      <p:sp>
        <p:nvSpPr>
          <p:cNvPr id="843791" name="Text Box 12"/>
          <p:cNvSpPr txBox="1">
            <a:spLocks noChangeArrowheads="1"/>
          </p:cNvSpPr>
          <p:nvPr/>
        </p:nvSpPr>
        <p:spPr bwMode="auto">
          <a:xfrm>
            <a:off x="6553200" y="2895600"/>
            <a:ext cx="1219200" cy="833438"/>
          </a:xfrm>
          <a:prstGeom prst="rect">
            <a:avLst/>
          </a:prstGeom>
          <a:noFill/>
          <a:ln w="9525">
            <a:solidFill>
              <a:schemeClr val="tx1"/>
            </a:solidFill>
            <a:miter lim="800000"/>
            <a:headEnd/>
            <a:tailEnd/>
          </a:ln>
        </p:spPr>
        <p:txBody>
          <a:bodyPr>
            <a:spAutoFit/>
          </a:bodyPr>
          <a:lstStyle/>
          <a:p>
            <a:pPr eaLnBrk="1" hangingPunct="1">
              <a:spcBef>
                <a:spcPct val="50000"/>
              </a:spcBef>
            </a:pPr>
            <a:r>
              <a:rPr lang="en-US" sz="1200" b="0">
                <a:latin typeface="Arial" charset="0"/>
                <a:cs typeface="Arial" charset="0"/>
              </a:rPr>
              <a:t>Translation </a:t>
            </a:r>
          </a:p>
          <a:p>
            <a:pPr eaLnBrk="1" hangingPunct="1">
              <a:spcBef>
                <a:spcPct val="50000"/>
              </a:spcBef>
            </a:pPr>
            <a:r>
              <a:rPr lang="en-US" sz="1200" b="0">
                <a:latin typeface="Arial" charset="0"/>
                <a:cs typeface="Arial" charset="0"/>
              </a:rPr>
              <a:t>Correction </a:t>
            </a:r>
          </a:p>
          <a:p>
            <a:pPr eaLnBrk="1" hangingPunct="1">
              <a:spcBef>
                <a:spcPct val="50000"/>
              </a:spcBef>
            </a:pPr>
            <a:r>
              <a:rPr lang="en-US" sz="1200" b="0">
                <a:latin typeface="Arial" charset="0"/>
                <a:cs typeface="Arial" charset="0"/>
              </a:rPr>
              <a:t>Tool</a:t>
            </a:r>
          </a:p>
        </p:txBody>
      </p:sp>
      <p:sp>
        <p:nvSpPr>
          <p:cNvPr id="843792" name="Line 13"/>
          <p:cNvSpPr>
            <a:spLocks noChangeShapeType="1"/>
          </p:cNvSpPr>
          <p:nvPr/>
        </p:nvSpPr>
        <p:spPr bwMode="auto">
          <a:xfrm>
            <a:off x="4876800" y="2209800"/>
            <a:ext cx="0" cy="3505200"/>
          </a:xfrm>
          <a:prstGeom prst="line">
            <a:avLst/>
          </a:prstGeom>
          <a:noFill/>
          <a:ln w="9525">
            <a:solidFill>
              <a:schemeClr val="tx1"/>
            </a:solidFill>
            <a:prstDash val="dash"/>
            <a:round/>
            <a:headEnd/>
            <a:tailEnd/>
          </a:ln>
        </p:spPr>
        <p:txBody>
          <a:bodyPr/>
          <a:lstStyle/>
          <a:p>
            <a:endParaRPr lang="en-US"/>
          </a:p>
        </p:txBody>
      </p:sp>
      <p:sp>
        <p:nvSpPr>
          <p:cNvPr id="843793" name="Line 14"/>
          <p:cNvSpPr>
            <a:spLocks noChangeShapeType="1"/>
          </p:cNvSpPr>
          <p:nvPr/>
        </p:nvSpPr>
        <p:spPr bwMode="auto">
          <a:xfrm>
            <a:off x="6400800" y="2209800"/>
            <a:ext cx="0" cy="3505200"/>
          </a:xfrm>
          <a:prstGeom prst="line">
            <a:avLst/>
          </a:prstGeom>
          <a:noFill/>
          <a:ln w="9525">
            <a:solidFill>
              <a:schemeClr val="tx1"/>
            </a:solidFill>
            <a:prstDash val="dash"/>
            <a:round/>
            <a:headEnd/>
            <a:tailEnd/>
          </a:ln>
        </p:spPr>
        <p:txBody>
          <a:bodyPr/>
          <a:lstStyle/>
          <a:p>
            <a:endParaRPr lang="en-US"/>
          </a:p>
        </p:txBody>
      </p:sp>
      <p:sp>
        <p:nvSpPr>
          <p:cNvPr id="843794" name="Line 15"/>
          <p:cNvSpPr>
            <a:spLocks noChangeShapeType="1"/>
          </p:cNvSpPr>
          <p:nvPr/>
        </p:nvSpPr>
        <p:spPr bwMode="auto">
          <a:xfrm>
            <a:off x="3505200" y="2209800"/>
            <a:ext cx="0" cy="3505200"/>
          </a:xfrm>
          <a:prstGeom prst="line">
            <a:avLst/>
          </a:prstGeom>
          <a:noFill/>
          <a:ln w="9525">
            <a:solidFill>
              <a:schemeClr val="tx1"/>
            </a:solidFill>
            <a:prstDash val="dash"/>
            <a:round/>
            <a:headEnd/>
            <a:tailEnd/>
          </a:ln>
        </p:spPr>
        <p:txBody>
          <a:bodyPr/>
          <a:lstStyle/>
          <a:p>
            <a:endParaRPr lang="en-US"/>
          </a:p>
        </p:txBody>
      </p:sp>
      <p:sp>
        <p:nvSpPr>
          <p:cNvPr id="843795" name="Text Box 16"/>
          <p:cNvSpPr txBox="1">
            <a:spLocks noChangeArrowheads="1"/>
          </p:cNvSpPr>
          <p:nvPr/>
        </p:nvSpPr>
        <p:spPr bwMode="auto">
          <a:xfrm>
            <a:off x="838200" y="2901950"/>
            <a:ext cx="1066800" cy="831850"/>
          </a:xfrm>
          <a:prstGeom prst="rect">
            <a:avLst/>
          </a:prstGeom>
          <a:noFill/>
          <a:ln w="9525">
            <a:solidFill>
              <a:schemeClr val="tx1"/>
            </a:solidFill>
            <a:miter lim="800000"/>
            <a:headEnd/>
            <a:tailEnd/>
          </a:ln>
        </p:spPr>
        <p:txBody>
          <a:bodyPr>
            <a:spAutoFit/>
          </a:bodyPr>
          <a:lstStyle/>
          <a:p>
            <a:pPr eaLnBrk="1" hangingPunct="1">
              <a:spcBef>
                <a:spcPct val="50000"/>
              </a:spcBef>
            </a:pPr>
            <a:r>
              <a:rPr lang="en-US" sz="1200" b="0">
                <a:latin typeface="Arial" charset="0"/>
                <a:cs typeface="Arial" charset="0"/>
              </a:rPr>
              <a:t>Word-Aligned Parallel Corpus</a:t>
            </a:r>
          </a:p>
        </p:txBody>
      </p:sp>
      <p:sp>
        <p:nvSpPr>
          <p:cNvPr id="843796" name="Line 17"/>
          <p:cNvSpPr>
            <a:spLocks noChangeShapeType="1"/>
          </p:cNvSpPr>
          <p:nvPr/>
        </p:nvSpPr>
        <p:spPr bwMode="auto">
          <a:xfrm>
            <a:off x="1905000" y="3048000"/>
            <a:ext cx="1828800" cy="0"/>
          </a:xfrm>
          <a:prstGeom prst="line">
            <a:avLst/>
          </a:prstGeom>
          <a:noFill/>
          <a:ln w="9525">
            <a:solidFill>
              <a:schemeClr val="tx1"/>
            </a:solidFill>
            <a:round/>
            <a:headEnd/>
            <a:tailEnd type="triangle" w="med" len="med"/>
          </a:ln>
        </p:spPr>
        <p:txBody>
          <a:bodyPr/>
          <a:lstStyle/>
          <a:p>
            <a:endParaRPr lang="en-US"/>
          </a:p>
        </p:txBody>
      </p:sp>
      <p:sp>
        <p:nvSpPr>
          <p:cNvPr id="843797" name="Text Box 18"/>
          <p:cNvSpPr txBox="1">
            <a:spLocks noChangeArrowheads="1"/>
          </p:cNvSpPr>
          <p:nvPr/>
        </p:nvSpPr>
        <p:spPr bwMode="auto">
          <a:xfrm>
            <a:off x="914400" y="5172075"/>
            <a:ext cx="990600" cy="466725"/>
          </a:xfrm>
          <a:prstGeom prst="rect">
            <a:avLst/>
          </a:prstGeom>
          <a:noFill/>
          <a:ln w="9525">
            <a:solidFill>
              <a:schemeClr val="tx1"/>
            </a:solidFill>
            <a:miter lim="800000"/>
            <a:headEnd/>
            <a:tailEnd/>
          </a:ln>
        </p:spPr>
        <p:txBody>
          <a:bodyPr>
            <a:spAutoFit/>
          </a:bodyPr>
          <a:lstStyle/>
          <a:p>
            <a:pPr eaLnBrk="1" hangingPunct="1"/>
            <a:r>
              <a:rPr lang="en-US" sz="1200" b="0">
                <a:latin typeface="Arial" charset="0"/>
                <a:cs typeface="Arial" charset="0"/>
              </a:rPr>
              <a:t>Elicitation Tool</a:t>
            </a:r>
          </a:p>
        </p:txBody>
      </p:sp>
      <p:sp>
        <p:nvSpPr>
          <p:cNvPr id="843798" name="Text Box 19"/>
          <p:cNvSpPr txBox="1">
            <a:spLocks noChangeArrowheads="1"/>
          </p:cNvSpPr>
          <p:nvPr/>
        </p:nvSpPr>
        <p:spPr bwMode="auto">
          <a:xfrm>
            <a:off x="898525" y="4410075"/>
            <a:ext cx="1006475" cy="466725"/>
          </a:xfrm>
          <a:prstGeom prst="rect">
            <a:avLst/>
          </a:prstGeom>
          <a:noFill/>
          <a:ln w="9525">
            <a:solidFill>
              <a:schemeClr val="tx1"/>
            </a:solidFill>
            <a:miter lim="800000"/>
            <a:headEnd/>
            <a:tailEnd/>
          </a:ln>
        </p:spPr>
        <p:txBody>
          <a:bodyPr>
            <a:spAutoFit/>
          </a:bodyPr>
          <a:lstStyle/>
          <a:p>
            <a:pPr eaLnBrk="1" hangingPunct="1"/>
            <a:r>
              <a:rPr lang="en-US" sz="1200" b="0">
                <a:latin typeface="Arial" charset="0"/>
                <a:cs typeface="Arial" charset="0"/>
              </a:rPr>
              <a:t>Elicitation Corpus</a:t>
            </a:r>
          </a:p>
        </p:txBody>
      </p:sp>
      <p:sp>
        <p:nvSpPr>
          <p:cNvPr id="843799" name="Text Box 20"/>
          <p:cNvSpPr txBox="1">
            <a:spLocks noChangeArrowheads="1"/>
          </p:cNvSpPr>
          <p:nvPr/>
        </p:nvSpPr>
        <p:spPr bwMode="auto">
          <a:xfrm>
            <a:off x="838200" y="2209800"/>
            <a:ext cx="1295400" cy="274638"/>
          </a:xfrm>
          <a:prstGeom prst="rect">
            <a:avLst/>
          </a:prstGeom>
          <a:noFill/>
          <a:ln w="9525">
            <a:noFill/>
            <a:miter lim="800000"/>
            <a:headEnd/>
            <a:tailEnd/>
          </a:ln>
        </p:spPr>
        <p:txBody>
          <a:bodyPr>
            <a:spAutoFit/>
          </a:bodyPr>
          <a:lstStyle/>
          <a:p>
            <a:pPr algn="l" eaLnBrk="1" hangingPunct="1">
              <a:spcBef>
                <a:spcPct val="50000"/>
              </a:spcBef>
            </a:pPr>
            <a:r>
              <a:rPr lang="en-US" sz="1200">
                <a:latin typeface="Arial" charset="0"/>
                <a:cs typeface="Arial" charset="0"/>
              </a:rPr>
              <a:t>Elicitation</a:t>
            </a:r>
          </a:p>
        </p:txBody>
      </p:sp>
      <p:sp>
        <p:nvSpPr>
          <p:cNvPr id="843800" name="Text Box 21"/>
          <p:cNvSpPr txBox="1">
            <a:spLocks noChangeArrowheads="1"/>
          </p:cNvSpPr>
          <p:nvPr/>
        </p:nvSpPr>
        <p:spPr bwMode="auto">
          <a:xfrm>
            <a:off x="3505200" y="2209800"/>
            <a:ext cx="1295400" cy="457200"/>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cs typeface="Arial" charset="0"/>
              </a:rPr>
              <a:t>Rule Learning</a:t>
            </a:r>
          </a:p>
        </p:txBody>
      </p:sp>
      <p:sp>
        <p:nvSpPr>
          <p:cNvPr id="843801" name="Text Box 22"/>
          <p:cNvSpPr txBox="1">
            <a:spLocks noChangeArrowheads="1"/>
          </p:cNvSpPr>
          <p:nvPr/>
        </p:nvSpPr>
        <p:spPr bwMode="auto">
          <a:xfrm>
            <a:off x="4953000" y="2209800"/>
            <a:ext cx="1295400" cy="457200"/>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cs typeface="Arial" charset="0"/>
              </a:rPr>
              <a:t>Run-Time System</a:t>
            </a:r>
          </a:p>
        </p:txBody>
      </p:sp>
      <p:sp>
        <p:nvSpPr>
          <p:cNvPr id="843802" name="Text Box 23"/>
          <p:cNvSpPr txBox="1">
            <a:spLocks noChangeArrowheads="1"/>
          </p:cNvSpPr>
          <p:nvPr/>
        </p:nvSpPr>
        <p:spPr bwMode="auto">
          <a:xfrm>
            <a:off x="6781800" y="2209800"/>
            <a:ext cx="1295400" cy="457200"/>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cs typeface="Arial" charset="0"/>
              </a:rPr>
              <a:t>Rule</a:t>
            </a:r>
            <a:r>
              <a:rPr lang="en-US" sz="1200">
                <a:solidFill>
                  <a:schemeClr val="accent2"/>
                </a:solidFill>
                <a:latin typeface="Arial" charset="0"/>
                <a:cs typeface="Arial" charset="0"/>
              </a:rPr>
              <a:t> </a:t>
            </a:r>
            <a:r>
              <a:rPr lang="en-US" sz="1200">
                <a:latin typeface="Arial" charset="0"/>
                <a:cs typeface="Arial" charset="0"/>
              </a:rPr>
              <a:t>Refinement</a:t>
            </a:r>
          </a:p>
        </p:txBody>
      </p:sp>
      <p:sp>
        <p:nvSpPr>
          <p:cNvPr id="843803" name="Rectangle 24"/>
          <p:cNvSpPr>
            <a:spLocks noChangeArrowheads="1"/>
          </p:cNvSpPr>
          <p:nvPr/>
        </p:nvSpPr>
        <p:spPr bwMode="auto">
          <a:xfrm>
            <a:off x="685800" y="1905000"/>
            <a:ext cx="7772400" cy="4038600"/>
          </a:xfrm>
          <a:prstGeom prst="rect">
            <a:avLst/>
          </a:prstGeom>
          <a:noFill/>
          <a:ln w="9525">
            <a:solidFill>
              <a:schemeClr val="tx1"/>
            </a:solidFill>
            <a:miter lim="800000"/>
            <a:headEnd/>
            <a:tailEnd/>
          </a:ln>
        </p:spPr>
        <p:txBody>
          <a:bodyPr wrap="none" anchor="ctr"/>
          <a:lstStyle/>
          <a:p>
            <a:pPr algn="l" eaLnBrk="1" hangingPunct="1"/>
            <a:endParaRPr lang="en-US" sz="1800" b="0">
              <a:latin typeface="Arial" charset="0"/>
              <a:cs typeface="Arial" charset="0"/>
            </a:endParaRPr>
          </a:p>
        </p:txBody>
      </p:sp>
      <p:sp>
        <p:nvSpPr>
          <p:cNvPr id="843804" name="Line 25"/>
          <p:cNvSpPr>
            <a:spLocks noChangeShapeType="1"/>
          </p:cNvSpPr>
          <p:nvPr/>
        </p:nvSpPr>
        <p:spPr bwMode="auto">
          <a:xfrm flipV="1">
            <a:off x="1371600" y="3733800"/>
            <a:ext cx="0" cy="533400"/>
          </a:xfrm>
          <a:prstGeom prst="line">
            <a:avLst/>
          </a:prstGeom>
          <a:noFill/>
          <a:ln w="9525">
            <a:solidFill>
              <a:schemeClr val="tx1"/>
            </a:solidFill>
            <a:round/>
            <a:headEnd/>
            <a:tailEnd type="triangle" w="med" len="med"/>
          </a:ln>
        </p:spPr>
        <p:txBody>
          <a:bodyPr/>
          <a:lstStyle/>
          <a:p>
            <a:endParaRPr lang="en-US"/>
          </a:p>
        </p:txBody>
      </p:sp>
      <p:sp>
        <p:nvSpPr>
          <p:cNvPr id="843805" name="Text Box 26"/>
          <p:cNvSpPr txBox="1">
            <a:spLocks noChangeArrowheads="1"/>
          </p:cNvSpPr>
          <p:nvPr/>
        </p:nvSpPr>
        <p:spPr bwMode="auto">
          <a:xfrm>
            <a:off x="6553200" y="4114800"/>
            <a:ext cx="1219200" cy="1382713"/>
          </a:xfrm>
          <a:prstGeom prst="rect">
            <a:avLst/>
          </a:prstGeom>
          <a:noFill/>
          <a:ln w="9525">
            <a:solidFill>
              <a:schemeClr val="tx1"/>
            </a:solidFill>
            <a:miter lim="800000"/>
            <a:headEnd/>
            <a:tailEnd/>
          </a:ln>
        </p:spPr>
        <p:txBody>
          <a:bodyPr>
            <a:spAutoFit/>
          </a:bodyPr>
          <a:lstStyle/>
          <a:p>
            <a:pPr eaLnBrk="1" hangingPunct="1">
              <a:spcBef>
                <a:spcPct val="50000"/>
              </a:spcBef>
            </a:pPr>
            <a:endParaRPr lang="en-US" sz="1200" b="0">
              <a:latin typeface="Arial" charset="0"/>
              <a:cs typeface="Arial" charset="0"/>
            </a:endParaRPr>
          </a:p>
          <a:p>
            <a:pPr eaLnBrk="1" hangingPunct="1">
              <a:spcBef>
                <a:spcPct val="50000"/>
              </a:spcBef>
            </a:pPr>
            <a:r>
              <a:rPr lang="en-US" sz="1200" b="0">
                <a:latin typeface="Arial" charset="0"/>
                <a:cs typeface="Arial" charset="0"/>
              </a:rPr>
              <a:t>Rule </a:t>
            </a:r>
          </a:p>
          <a:p>
            <a:pPr eaLnBrk="1" hangingPunct="1">
              <a:spcBef>
                <a:spcPct val="50000"/>
              </a:spcBef>
            </a:pPr>
            <a:r>
              <a:rPr lang="en-US" sz="1200" b="0">
                <a:latin typeface="Arial" charset="0"/>
                <a:cs typeface="Arial" charset="0"/>
              </a:rPr>
              <a:t>Refinement </a:t>
            </a:r>
          </a:p>
          <a:p>
            <a:pPr eaLnBrk="1" hangingPunct="1">
              <a:spcBef>
                <a:spcPct val="50000"/>
              </a:spcBef>
            </a:pPr>
            <a:r>
              <a:rPr lang="en-US" sz="1200" b="0">
                <a:latin typeface="Arial" charset="0"/>
                <a:cs typeface="Arial" charset="0"/>
              </a:rPr>
              <a:t>Module</a:t>
            </a:r>
          </a:p>
          <a:p>
            <a:pPr eaLnBrk="1" hangingPunct="1">
              <a:spcBef>
                <a:spcPct val="50000"/>
              </a:spcBef>
            </a:pPr>
            <a:endParaRPr lang="en-US" sz="1200" b="0">
              <a:latin typeface="Arial" charset="0"/>
              <a:cs typeface="Arial" charset="0"/>
            </a:endParaRPr>
          </a:p>
        </p:txBody>
      </p:sp>
      <p:grpSp>
        <p:nvGrpSpPr>
          <p:cNvPr id="3" name="Group 27"/>
          <p:cNvGrpSpPr>
            <a:grpSpLocks/>
          </p:cNvGrpSpPr>
          <p:nvPr/>
        </p:nvGrpSpPr>
        <p:grpSpPr bwMode="auto">
          <a:xfrm>
            <a:off x="8001000" y="2754313"/>
            <a:ext cx="366713" cy="827087"/>
            <a:chOff x="192" y="1200"/>
            <a:chExt cx="288" cy="720"/>
          </a:xfrm>
        </p:grpSpPr>
        <p:sp>
          <p:nvSpPr>
            <p:cNvPr id="843807" name="Oval 28"/>
            <p:cNvSpPr>
              <a:spLocks noChangeArrowheads="1"/>
            </p:cNvSpPr>
            <p:nvPr/>
          </p:nvSpPr>
          <p:spPr bwMode="auto">
            <a:xfrm>
              <a:off x="240" y="1200"/>
              <a:ext cx="192" cy="192"/>
            </a:xfrm>
            <a:prstGeom prst="ellipse">
              <a:avLst/>
            </a:prstGeom>
            <a:noFill/>
            <a:ln w="9525">
              <a:solidFill>
                <a:schemeClr val="tx1"/>
              </a:solidFill>
              <a:round/>
              <a:headEnd/>
              <a:tailEnd/>
            </a:ln>
          </p:spPr>
          <p:txBody>
            <a:bodyPr wrap="none" anchor="ctr"/>
            <a:lstStyle/>
            <a:p>
              <a:pPr algn="l" eaLnBrk="1" hangingPunct="1"/>
              <a:endParaRPr lang="en-US" sz="1800" b="0">
                <a:latin typeface="Arial" charset="0"/>
                <a:cs typeface="Arial" charset="0"/>
              </a:endParaRPr>
            </a:p>
          </p:txBody>
        </p:sp>
        <p:sp>
          <p:nvSpPr>
            <p:cNvPr id="843808" name="Line 29"/>
            <p:cNvSpPr>
              <a:spLocks noChangeShapeType="1"/>
            </p:cNvSpPr>
            <p:nvPr/>
          </p:nvSpPr>
          <p:spPr bwMode="auto">
            <a:xfrm>
              <a:off x="336" y="1392"/>
              <a:ext cx="0" cy="336"/>
            </a:xfrm>
            <a:prstGeom prst="line">
              <a:avLst/>
            </a:prstGeom>
            <a:noFill/>
            <a:ln w="9525">
              <a:solidFill>
                <a:schemeClr val="tx1"/>
              </a:solidFill>
              <a:round/>
              <a:headEnd/>
              <a:tailEnd/>
            </a:ln>
          </p:spPr>
          <p:txBody>
            <a:bodyPr/>
            <a:lstStyle/>
            <a:p>
              <a:endParaRPr lang="en-US"/>
            </a:p>
          </p:txBody>
        </p:sp>
        <p:sp>
          <p:nvSpPr>
            <p:cNvPr id="843809" name="Line 30"/>
            <p:cNvSpPr>
              <a:spLocks noChangeShapeType="1"/>
            </p:cNvSpPr>
            <p:nvPr/>
          </p:nvSpPr>
          <p:spPr bwMode="auto">
            <a:xfrm flipV="1">
              <a:off x="192" y="1536"/>
              <a:ext cx="288" cy="96"/>
            </a:xfrm>
            <a:prstGeom prst="line">
              <a:avLst/>
            </a:prstGeom>
            <a:noFill/>
            <a:ln w="9525">
              <a:solidFill>
                <a:schemeClr val="tx1"/>
              </a:solidFill>
              <a:round/>
              <a:headEnd/>
              <a:tailEnd/>
            </a:ln>
          </p:spPr>
          <p:txBody>
            <a:bodyPr/>
            <a:lstStyle/>
            <a:p>
              <a:endParaRPr lang="en-US"/>
            </a:p>
          </p:txBody>
        </p:sp>
        <p:sp>
          <p:nvSpPr>
            <p:cNvPr id="843810" name="Line 31"/>
            <p:cNvSpPr>
              <a:spLocks noChangeShapeType="1"/>
            </p:cNvSpPr>
            <p:nvPr/>
          </p:nvSpPr>
          <p:spPr bwMode="auto">
            <a:xfrm flipH="1">
              <a:off x="192" y="1728"/>
              <a:ext cx="144" cy="192"/>
            </a:xfrm>
            <a:prstGeom prst="line">
              <a:avLst/>
            </a:prstGeom>
            <a:noFill/>
            <a:ln w="9525">
              <a:solidFill>
                <a:schemeClr val="tx1"/>
              </a:solidFill>
              <a:round/>
              <a:headEnd/>
              <a:tailEnd/>
            </a:ln>
          </p:spPr>
          <p:txBody>
            <a:bodyPr/>
            <a:lstStyle/>
            <a:p>
              <a:endParaRPr lang="en-US"/>
            </a:p>
          </p:txBody>
        </p:sp>
        <p:sp>
          <p:nvSpPr>
            <p:cNvPr id="843811" name="Line 32"/>
            <p:cNvSpPr>
              <a:spLocks noChangeShapeType="1"/>
            </p:cNvSpPr>
            <p:nvPr/>
          </p:nvSpPr>
          <p:spPr bwMode="auto">
            <a:xfrm>
              <a:off x="336" y="1728"/>
              <a:ext cx="144" cy="192"/>
            </a:xfrm>
            <a:prstGeom prst="line">
              <a:avLst/>
            </a:prstGeom>
            <a:noFill/>
            <a:ln w="9525">
              <a:solidFill>
                <a:schemeClr val="tx1"/>
              </a:solidFill>
              <a:round/>
              <a:headEnd/>
              <a:tailEnd/>
            </a:ln>
          </p:spPr>
          <p:txBody>
            <a:bodyPr/>
            <a:lstStyle/>
            <a:p>
              <a:endParaRPr lang="en-US"/>
            </a:p>
          </p:txBody>
        </p:sp>
      </p:grpSp>
      <p:sp>
        <p:nvSpPr>
          <p:cNvPr id="843812" name="Line 33"/>
          <p:cNvSpPr>
            <a:spLocks noChangeShapeType="1"/>
          </p:cNvSpPr>
          <p:nvPr/>
        </p:nvSpPr>
        <p:spPr bwMode="auto">
          <a:xfrm>
            <a:off x="7772400" y="3352800"/>
            <a:ext cx="304800" cy="0"/>
          </a:xfrm>
          <a:prstGeom prst="line">
            <a:avLst/>
          </a:prstGeom>
          <a:noFill/>
          <a:ln w="9525">
            <a:solidFill>
              <a:schemeClr val="tx1"/>
            </a:solidFill>
            <a:round/>
            <a:headEnd type="triangle" w="med" len="med"/>
            <a:tailEnd type="triangle" w="med" len="med"/>
          </a:ln>
        </p:spPr>
        <p:txBody>
          <a:bodyPr/>
          <a:lstStyle/>
          <a:p>
            <a:endParaRPr lang="en-US"/>
          </a:p>
        </p:txBody>
      </p:sp>
      <p:sp>
        <p:nvSpPr>
          <p:cNvPr id="843813" name="Line 34"/>
          <p:cNvSpPr>
            <a:spLocks noChangeShapeType="1"/>
          </p:cNvSpPr>
          <p:nvPr/>
        </p:nvSpPr>
        <p:spPr bwMode="auto">
          <a:xfrm>
            <a:off x="7162800" y="3733800"/>
            <a:ext cx="0" cy="381000"/>
          </a:xfrm>
          <a:prstGeom prst="line">
            <a:avLst/>
          </a:prstGeom>
          <a:noFill/>
          <a:ln w="9525">
            <a:solidFill>
              <a:schemeClr val="tx1"/>
            </a:solidFill>
            <a:round/>
            <a:headEnd/>
            <a:tailEnd type="triangle" w="med" len="med"/>
          </a:ln>
        </p:spPr>
        <p:txBody>
          <a:bodyPr/>
          <a:lstStyle/>
          <a:p>
            <a:endParaRPr lang="en-US"/>
          </a:p>
        </p:txBody>
      </p:sp>
      <p:grpSp>
        <p:nvGrpSpPr>
          <p:cNvPr id="4" name="Group 35"/>
          <p:cNvGrpSpPr>
            <a:grpSpLocks/>
          </p:cNvGrpSpPr>
          <p:nvPr/>
        </p:nvGrpSpPr>
        <p:grpSpPr bwMode="auto">
          <a:xfrm>
            <a:off x="228600" y="4876800"/>
            <a:ext cx="366713" cy="827088"/>
            <a:chOff x="192" y="1200"/>
            <a:chExt cx="288" cy="720"/>
          </a:xfrm>
        </p:grpSpPr>
        <p:sp>
          <p:nvSpPr>
            <p:cNvPr id="843815" name="Oval 36"/>
            <p:cNvSpPr>
              <a:spLocks noChangeArrowheads="1"/>
            </p:cNvSpPr>
            <p:nvPr/>
          </p:nvSpPr>
          <p:spPr bwMode="auto">
            <a:xfrm>
              <a:off x="240" y="1200"/>
              <a:ext cx="192" cy="192"/>
            </a:xfrm>
            <a:prstGeom prst="ellipse">
              <a:avLst/>
            </a:prstGeom>
            <a:noFill/>
            <a:ln w="9525">
              <a:solidFill>
                <a:schemeClr val="tx1"/>
              </a:solidFill>
              <a:round/>
              <a:headEnd/>
              <a:tailEnd/>
            </a:ln>
          </p:spPr>
          <p:txBody>
            <a:bodyPr wrap="none" anchor="ctr"/>
            <a:lstStyle/>
            <a:p>
              <a:pPr algn="l" eaLnBrk="1" hangingPunct="1"/>
              <a:endParaRPr lang="en-US" sz="1800" b="0">
                <a:latin typeface="Arial" charset="0"/>
                <a:cs typeface="Arial" charset="0"/>
              </a:endParaRPr>
            </a:p>
          </p:txBody>
        </p:sp>
        <p:sp>
          <p:nvSpPr>
            <p:cNvPr id="843816" name="Line 37"/>
            <p:cNvSpPr>
              <a:spLocks noChangeShapeType="1"/>
            </p:cNvSpPr>
            <p:nvPr/>
          </p:nvSpPr>
          <p:spPr bwMode="auto">
            <a:xfrm>
              <a:off x="336" y="1392"/>
              <a:ext cx="0" cy="336"/>
            </a:xfrm>
            <a:prstGeom prst="line">
              <a:avLst/>
            </a:prstGeom>
            <a:noFill/>
            <a:ln w="9525">
              <a:solidFill>
                <a:schemeClr val="tx1"/>
              </a:solidFill>
              <a:round/>
              <a:headEnd/>
              <a:tailEnd/>
            </a:ln>
          </p:spPr>
          <p:txBody>
            <a:bodyPr/>
            <a:lstStyle/>
            <a:p>
              <a:endParaRPr lang="en-US"/>
            </a:p>
          </p:txBody>
        </p:sp>
        <p:sp>
          <p:nvSpPr>
            <p:cNvPr id="843817" name="Line 38"/>
            <p:cNvSpPr>
              <a:spLocks noChangeShapeType="1"/>
            </p:cNvSpPr>
            <p:nvPr/>
          </p:nvSpPr>
          <p:spPr bwMode="auto">
            <a:xfrm flipV="1">
              <a:off x="192" y="1536"/>
              <a:ext cx="288" cy="96"/>
            </a:xfrm>
            <a:prstGeom prst="line">
              <a:avLst/>
            </a:prstGeom>
            <a:noFill/>
            <a:ln w="9525">
              <a:solidFill>
                <a:schemeClr val="tx1"/>
              </a:solidFill>
              <a:round/>
              <a:headEnd/>
              <a:tailEnd/>
            </a:ln>
          </p:spPr>
          <p:txBody>
            <a:bodyPr/>
            <a:lstStyle/>
            <a:p>
              <a:endParaRPr lang="en-US"/>
            </a:p>
          </p:txBody>
        </p:sp>
        <p:sp>
          <p:nvSpPr>
            <p:cNvPr id="843818" name="Line 39"/>
            <p:cNvSpPr>
              <a:spLocks noChangeShapeType="1"/>
            </p:cNvSpPr>
            <p:nvPr/>
          </p:nvSpPr>
          <p:spPr bwMode="auto">
            <a:xfrm flipH="1">
              <a:off x="192" y="1728"/>
              <a:ext cx="144" cy="192"/>
            </a:xfrm>
            <a:prstGeom prst="line">
              <a:avLst/>
            </a:prstGeom>
            <a:noFill/>
            <a:ln w="9525">
              <a:solidFill>
                <a:schemeClr val="tx1"/>
              </a:solidFill>
              <a:round/>
              <a:headEnd/>
              <a:tailEnd/>
            </a:ln>
          </p:spPr>
          <p:txBody>
            <a:bodyPr/>
            <a:lstStyle/>
            <a:p>
              <a:endParaRPr lang="en-US"/>
            </a:p>
          </p:txBody>
        </p:sp>
        <p:sp>
          <p:nvSpPr>
            <p:cNvPr id="843819" name="Line 40"/>
            <p:cNvSpPr>
              <a:spLocks noChangeShapeType="1"/>
            </p:cNvSpPr>
            <p:nvPr/>
          </p:nvSpPr>
          <p:spPr bwMode="auto">
            <a:xfrm>
              <a:off x="336" y="1728"/>
              <a:ext cx="144" cy="192"/>
            </a:xfrm>
            <a:prstGeom prst="line">
              <a:avLst/>
            </a:prstGeom>
            <a:noFill/>
            <a:ln w="9525">
              <a:solidFill>
                <a:schemeClr val="tx1"/>
              </a:solidFill>
              <a:round/>
              <a:headEnd/>
              <a:tailEnd/>
            </a:ln>
          </p:spPr>
          <p:txBody>
            <a:bodyPr/>
            <a:lstStyle/>
            <a:p>
              <a:endParaRPr lang="en-US"/>
            </a:p>
          </p:txBody>
        </p:sp>
      </p:grpSp>
      <p:sp>
        <p:nvSpPr>
          <p:cNvPr id="843820" name="Line 41"/>
          <p:cNvSpPr>
            <a:spLocks noChangeShapeType="1"/>
          </p:cNvSpPr>
          <p:nvPr/>
        </p:nvSpPr>
        <p:spPr bwMode="auto">
          <a:xfrm flipV="1">
            <a:off x="6096000" y="3733800"/>
            <a:ext cx="457200" cy="1316038"/>
          </a:xfrm>
          <a:prstGeom prst="line">
            <a:avLst/>
          </a:prstGeom>
          <a:noFill/>
          <a:ln w="9525">
            <a:solidFill>
              <a:schemeClr val="tx1"/>
            </a:solidFill>
            <a:round/>
            <a:headEnd/>
            <a:tailEnd type="triangle" w="med" len="med"/>
          </a:ln>
        </p:spPr>
        <p:txBody>
          <a:bodyPr/>
          <a:lstStyle/>
          <a:p>
            <a:endParaRPr lang="en-US"/>
          </a:p>
        </p:txBody>
      </p:sp>
      <p:sp>
        <p:nvSpPr>
          <p:cNvPr id="843821" name="Line 42"/>
          <p:cNvSpPr>
            <a:spLocks noChangeShapeType="1"/>
          </p:cNvSpPr>
          <p:nvPr/>
        </p:nvSpPr>
        <p:spPr bwMode="auto">
          <a:xfrm>
            <a:off x="2133600" y="2209800"/>
            <a:ext cx="0" cy="3505200"/>
          </a:xfrm>
          <a:prstGeom prst="line">
            <a:avLst/>
          </a:prstGeom>
          <a:noFill/>
          <a:ln w="9525">
            <a:solidFill>
              <a:schemeClr val="tx1"/>
            </a:solidFill>
            <a:prstDash val="dash"/>
            <a:round/>
            <a:headEnd/>
            <a:tailEnd/>
          </a:ln>
        </p:spPr>
        <p:txBody>
          <a:bodyPr/>
          <a:lstStyle/>
          <a:p>
            <a:endParaRPr lang="en-US"/>
          </a:p>
        </p:txBody>
      </p:sp>
      <p:sp>
        <p:nvSpPr>
          <p:cNvPr id="843822" name="Text Box 43"/>
          <p:cNvSpPr txBox="1">
            <a:spLocks noChangeArrowheads="1"/>
          </p:cNvSpPr>
          <p:nvPr/>
        </p:nvSpPr>
        <p:spPr bwMode="auto">
          <a:xfrm>
            <a:off x="2209800" y="2209800"/>
            <a:ext cx="1295400" cy="274638"/>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cs typeface="Arial" charset="0"/>
              </a:rPr>
              <a:t>Morphology</a:t>
            </a:r>
          </a:p>
        </p:txBody>
      </p:sp>
      <p:sp>
        <p:nvSpPr>
          <p:cNvPr id="843823" name="Line 44"/>
          <p:cNvSpPr>
            <a:spLocks noChangeShapeType="1"/>
          </p:cNvSpPr>
          <p:nvPr/>
        </p:nvSpPr>
        <p:spPr bwMode="auto">
          <a:xfrm>
            <a:off x="1371600" y="4876800"/>
            <a:ext cx="0" cy="304800"/>
          </a:xfrm>
          <a:prstGeom prst="line">
            <a:avLst/>
          </a:prstGeom>
          <a:noFill/>
          <a:ln w="9525">
            <a:solidFill>
              <a:schemeClr val="tx1"/>
            </a:solidFill>
            <a:round/>
            <a:headEnd type="triangle" w="med" len="med"/>
            <a:tailEnd type="triangle" w="med" len="med"/>
          </a:ln>
        </p:spPr>
        <p:txBody>
          <a:bodyPr/>
          <a:lstStyle/>
          <a:p>
            <a:endParaRPr lang="en-US"/>
          </a:p>
        </p:txBody>
      </p:sp>
      <p:sp>
        <p:nvSpPr>
          <p:cNvPr id="843824" name="Line 45"/>
          <p:cNvSpPr>
            <a:spLocks noChangeShapeType="1"/>
          </p:cNvSpPr>
          <p:nvPr/>
        </p:nvSpPr>
        <p:spPr bwMode="auto">
          <a:xfrm>
            <a:off x="457200" y="5410200"/>
            <a:ext cx="457200" cy="0"/>
          </a:xfrm>
          <a:prstGeom prst="line">
            <a:avLst/>
          </a:prstGeom>
          <a:noFill/>
          <a:ln w="9525">
            <a:solidFill>
              <a:schemeClr val="tx1"/>
            </a:solidFill>
            <a:round/>
            <a:headEnd type="triangle" w="med" len="med"/>
            <a:tailEnd type="triangle" w="med" len="med"/>
          </a:ln>
        </p:spPr>
        <p:txBody>
          <a:bodyPr/>
          <a:lstStyle/>
          <a:p>
            <a:endParaRPr lang="en-US"/>
          </a:p>
        </p:txBody>
      </p:sp>
      <p:cxnSp>
        <p:nvCxnSpPr>
          <p:cNvPr id="843825" name="AutoShape 46"/>
          <p:cNvCxnSpPr>
            <a:cxnSpLocks noChangeShapeType="1"/>
          </p:cNvCxnSpPr>
          <p:nvPr/>
        </p:nvCxnSpPr>
        <p:spPr bwMode="auto">
          <a:xfrm>
            <a:off x="6553200" y="4953000"/>
            <a:ext cx="0" cy="0"/>
          </a:xfrm>
          <a:prstGeom prst="straightConnector1">
            <a:avLst/>
          </a:prstGeom>
          <a:noFill/>
          <a:ln w="9525">
            <a:solidFill>
              <a:schemeClr val="tx1"/>
            </a:solidFill>
            <a:round/>
            <a:headEnd/>
            <a:tailEnd type="triangle" w="med" len="med"/>
          </a:ln>
        </p:spPr>
      </p:cxnSp>
      <p:grpSp>
        <p:nvGrpSpPr>
          <p:cNvPr id="5" name="Group 47"/>
          <p:cNvGrpSpPr>
            <a:grpSpLocks/>
          </p:cNvGrpSpPr>
          <p:nvPr/>
        </p:nvGrpSpPr>
        <p:grpSpPr bwMode="auto">
          <a:xfrm>
            <a:off x="2209800" y="4367213"/>
            <a:ext cx="1143000" cy="1281112"/>
            <a:chOff x="1416" y="2438"/>
            <a:chExt cx="720" cy="807"/>
          </a:xfrm>
        </p:grpSpPr>
        <p:sp>
          <p:nvSpPr>
            <p:cNvPr id="843827" name="Text Box 48"/>
            <p:cNvSpPr txBox="1">
              <a:spLocks noChangeArrowheads="1"/>
            </p:cNvSpPr>
            <p:nvPr/>
          </p:nvSpPr>
          <p:spPr bwMode="auto">
            <a:xfrm>
              <a:off x="1416" y="2951"/>
              <a:ext cx="720" cy="294"/>
            </a:xfrm>
            <a:prstGeom prst="rect">
              <a:avLst/>
            </a:prstGeom>
            <a:noFill/>
            <a:ln w="9525">
              <a:solidFill>
                <a:schemeClr val="tx1"/>
              </a:solidFill>
              <a:miter lim="800000"/>
              <a:headEnd/>
              <a:tailEnd/>
            </a:ln>
          </p:spPr>
          <p:txBody>
            <a:bodyPr rIns="0">
              <a:spAutoFit/>
            </a:bodyPr>
            <a:lstStyle/>
            <a:p>
              <a:pPr algn="l" eaLnBrk="1" hangingPunct="1"/>
              <a:r>
                <a:rPr lang="en-US" sz="1200" b="0">
                  <a:latin typeface="Arial" charset="0"/>
                  <a:cs typeface="Arial" charset="0"/>
                </a:rPr>
                <a:t>Morphology </a:t>
              </a:r>
            </a:p>
            <a:p>
              <a:pPr algn="l" eaLnBrk="1" hangingPunct="1"/>
              <a:r>
                <a:rPr lang="en-US" sz="1200" b="0">
                  <a:latin typeface="Arial" charset="0"/>
                  <a:cs typeface="Arial" charset="0"/>
                </a:rPr>
                <a:t>Analyzer</a:t>
              </a:r>
              <a:endParaRPr lang="en-GB" sz="1200" b="0">
                <a:latin typeface="Arial" charset="0"/>
                <a:cs typeface="Arial" charset="0"/>
              </a:endParaRPr>
            </a:p>
          </p:txBody>
        </p:sp>
        <p:sp>
          <p:nvSpPr>
            <p:cNvPr id="843828" name="Text Box 49"/>
            <p:cNvSpPr txBox="1">
              <a:spLocks noChangeArrowheads="1"/>
            </p:cNvSpPr>
            <p:nvPr/>
          </p:nvSpPr>
          <p:spPr bwMode="auto">
            <a:xfrm>
              <a:off x="1501" y="2438"/>
              <a:ext cx="576" cy="294"/>
            </a:xfrm>
            <a:prstGeom prst="rect">
              <a:avLst/>
            </a:prstGeom>
            <a:noFill/>
            <a:ln w="9525">
              <a:solidFill>
                <a:schemeClr val="tx1"/>
              </a:solidFill>
              <a:miter lim="800000"/>
              <a:headEnd/>
              <a:tailEnd/>
            </a:ln>
          </p:spPr>
          <p:txBody>
            <a:bodyPr rIns="0">
              <a:spAutoFit/>
            </a:bodyPr>
            <a:lstStyle/>
            <a:p>
              <a:pPr algn="l" eaLnBrk="1" hangingPunct="1">
                <a:spcBef>
                  <a:spcPct val="50000"/>
                </a:spcBef>
              </a:pPr>
              <a:r>
                <a:rPr lang="en-US" sz="1200" b="0">
                  <a:latin typeface="Arial" charset="0"/>
                  <a:cs typeface="Arial" charset="0"/>
                </a:rPr>
                <a:t>Learning Module</a:t>
              </a:r>
            </a:p>
          </p:txBody>
        </p:sp>
        <p:sp>
          <p:nvSpPr>
            <p:cNvPr id="843829" name="Line 50"/>
            <p:cNvSpPr>
              <a:spLocks noChangeShapeType="1"/>
            </p:cNvSpPr>
            <p:nvPr/>
          </p:nvSpPr>
          <p:spPr bwMode="auto">
            <a:xfrm>
              <a:off x="1776" y="2732"/>
              <a:ext cx="0" cy="219"/>
            </a:xfrm>
            <a:prstGeom prst="line">
              <a:avLst/>
            </a:prstGeom>
            <a:noFill/>
            <a:ln w="9525">
              <a:solidFill>
                <a:schemeClr val="tx1"/>
              </a:solidFill>
              <a:round/>
              <a:headEnd/>
              <a:tailEnd type="triangle" w="med" len="med"/>
            </a:ln>
          </p:spPr>
          <p:txBody>
            <a:bodyPr/>
            <a:lstStyle/>
            <a:p>
              <a:endParaRPr lang="en-US"/>
            </a:p>
          </p:txBody>
        </p:sp>
      </p:grpSp>
      <p:grpSp>
        <p:nvGrpSpPr>
          <p:cNvPr id="6" name="Group 51"/>
          <p:cNvGrpSpPr>
            <a:grpSpLocks/>
          </p:cNvGrpSpPr>
          <p:nvPr/>
        </p:nvGrpSpPr>
        <p:grpSpPr bwMode="auto">
          <a:xfrm>
            <a:off x="3657600" y="4572000"/>
            <a:ext cx="1173163" cy="457200"/>
            <a:chOff x="2256" y="2928"/>
            <a:chExt cx="739" cy="288"/>
          </a:xfrm>
        </p:grpSpPr>
        <p:sp>
          <p:nvSpPr>
            <p:cNvPr id="843831" name="Text Box 52"/>
            <p:cNvSpPr txBox="1">
              <a:spLocks noChangeArrowheads="1"/>
            </p:cNvSpPr>
            <p:nvPr/>
          </p:nvSpPr>
          <p:spPr bwMode="auto">
            <a:xfrm>
              <a:off x="2256" y="2928"/>
              <a:ext cx="739" cy="288"/>
            </a:xfrm>
            <a:prstGeom prst="rect">
              <a:avLst/>
            </a:prstGeom>
            <a:noFill/>
            <a:ln w="9525">
              <a:noFill/>
              <a:miter lim="800000"/>
              <a:headEnd/>
              <a:tailEnd/>
            </a:ln>
          </p:spPr>
          <p:txBody>
            <a:bodyPr wrap="none">
              <a:spAutoFit/>
            </a:bodyPr>
            <a:lstStyle/>
            <a:p>
              <a:pPr eaLnBrk="1" hangingPunct="1"/>
              <a:r>
                <a:rPr lang="en-GB" sz="1200" b="0">
                  <a:latin typeface="Arial" charset="0"/>
                  <a:cs typeface="Arial" charset="0"/>
                </a:rPr>
                <a:t>Handcrafted </a:t>
              </a:r>
            </a:p>
            <a:p>
              <a:pPr eaLnBrk="1" hangingPunct="1"/>
              <a:r>
                <a:rPr lang="en-GB" sz="1200" b="0">
                  <a:latin typeface="Arial" charset="0"/>
                  <a:cs typeface="Arial" charset="0"/>
                </a:rPr>
                <a:t>rules</a:t>
              </a:r>
            </a:p>
          </p:txBody>
        </p:sp>
        <p:sp>
          <p:nvSpPr>
            <p:cNvPr id="843832" name="Rectangle 53"/>
            <p:cNvSpPr>
              <a:spLocks noChangeArrowheads="1"/>
            </p:cNvSpPr>
            <p:nvPr/>
          </p:nvSpPr>
          <p:spPr bwMode="auto">
            <a:xfrm>
              <a:off x="2256" y="2928"/>
              <a:ext cx="672" cy="288"/>
            </a:xfrm>
            <a:prstGeom prst="rect">
              <a:avLst/>
            </a:prstGeom>
            <a:noFill/>
            <a:ln w="9525">
              <a:solidFill>
                <a:schemeClr val="tx1"/>
              </a:solidFill>
              <a:miter lim="800000"/>
              <a:headEnd/>
              <a:tailEnd/>
            </a:ln>
          </p:spPr>
          <p:txBody>
            <a:bodyPr wrap="none" anchor="ctr"/>
            <a:lstStyle/>
            <a:p>
              <a:pPr algn="l" eaLnBrk="1" hangingPunct="1"/>
              <a:endParaRPr lang="en-US" sz="1800" b="0">
                <a:latin typeface="Arial" charset="0"/>
                <a:cs typeface="Arial" charset="0"/>
              </a:endParaRPr>
            </a:p>
          </p:txBody>
        </p:sp>
      </p:grpSp>
      <p:sp>
        <p:nvSpPr>
          <p:cNvPr id="843833" name="Text Box 54"/>
          <p:cNvSpPr txBox="1">
            <a:spLocks noChangeArrowheads="1"/>
          </p:cNvSpPr>
          <p:nvPr/>
        </p:nvSpPr>
        <p:spPr bwMode="auto">
          <a:xfrm>
            <a:off x="5032375" y="2949575"/>
            <a:ext cx="1212850" cy="274638"/>
          </a:xfrm>
          <a:prstGeom prst="rect">
            <a:avLst/>
          </a:prstGeom>
          <a:solidFill>
            <a:srgbClr val="C0C0C0"/>
          </a:solidFill>
          <a:ln w="9525">
            <a:noFill/>
            <a:miter lim="800000"/>
            <a:headEnd/>
            <a:tailEnd/>
          </a:ln>
        </p:spPr>
        <p:txBody>
          <a:bodyPr wrap="none">
            <a:spAutoFit/>
          </a:bodyPr>
          <a:lstStyle/>
          <a:p>
            <a:pPr algn="l" eaLnBrk="1" hangingPunct="1"/>
            <a:r>
              <a:rPr lang="en-US" sz="1200">
                <a:latin typeface="Arial" charset="0"/>
                <a:cs typeface="Arial" charset="0"/>
              </a:rPr>
              <a:t>INPUT TEXT</a:t>
            </a:r>
          </a:p>
        </p:txBody>
      </p:sp>
      <p:sp>
        <p:nvSpPr>
          <p:cNvPr id="843834" name="Line 55"/>
          <p:cNvSpPr>
            <a:spLocks noChangeShapeType="1"/>
          </p:cNvSpPr>
          <p:nvPr/>
        </p:nvSpPr>
        <p:spPr bwMode="auto">
          <a:xfrm>
            <a:off x="3352800" y="5410200"/>
            <a:ext cx="381000" cy="0"/>
          </a:xfrm>
          <a:prstGeom prst="line">
            <a:avLst/>
          </a:prstGeom>
          <a:noFill/>
          <a:ln w="9525">
            <a:solidFill>
              <a:schemeClr val="tx1"/>
            </a:solidFill>
            <a:round/>
            <a:headEnd/>
            <a:tailEnd type="triangle" w="med" len="med"/>
          </a:ln>
        </p:spPr>
        <p:txBody>
          <a:bodyPr/>
          <a:lstStyle/>
          <a:p>
            <a:endParaRPr lang="en-US"/>
          </a:p>
        </p:txBody>
      </p:sp>
      <p:sp>
        <p:nvSpPr>
          <p:cNvPr id="843835" name="Line 56"/>
          <p:cNvSpPr>
            <a:spLocks noChangeShapeType="1"/>
          </p:cNvSpPr>
          <p:nvPr/>
        </p:nvSpPr>
        <p:spPr bwMode="auto">
          <a:xfrm flipV="1">
            <a:off x="4724400" y="4267200"/>
            <a:ext cx="381000" cy="533400"/>
          </a:xfrm>
          <a:prstGeom prst="line">
            <a:avLst/>
          </a:prstGeom>
          <a:noFill/>
          <a:ln w="9525">
            <a:solidFill>
              <a:schemeClr val="tx1"/>
            </a:solidFill>
            <a:round/>
            <a:headEnd/>
            <a:tailEnd type="triangle" w="med" len="med"/>
          </a:ln>
        </p:spPr>
        <p:txBody>
          <a:bodyPr/>
          <a:lstStyle/>
          <a:p>
            <a:endParaRPr lang="en-US"/>
          </a:p>
        </p:txBody>
      </p:sp>
      <p:sp>
        <p:nvSpPr>
          <p:cNvPr id="843836" name="Text Box 57"/>
          <p:cNvSpPr txBox="1">
            <a:spLocks noChangeArrowheads="1"/>
          </p:cNvSpPr>
          <p:nvPr/>
        </p:nvSpPr>
        <p:spPr bwMode="auto">
          <a:xfrm>
            <a:off x="4959350" y="5540375"/>
            <a:ext cx="1358900" cy="274638"/>
          </a:xfrm>
          <a:prstGeom prst="rect">
            <a:avLst/>
          </a:prstGeom>
          <a:solidFill>
            <a:srgbClr val="C0C0C0"/>
          </a:solidFill>
          <a:ln w="9525">
            <a:noFill/>
            <a:miter lim="800000"/>
            <a:headEnd/>
            <a:tailEnd/>
          </a:ln>
        </p:spPr>
        <p:txBody>
          <a:bodyPr wrap="none">
            <a:spAutoFit/>
          </a:bodyPr>
          <a:lstStyle/>
          <a:p>
            <a:pPr algn="l" eaLnBrk="1" hangingPunct="1"/>
            <a:r>
              <a:rPr lang="en-US" sz="1200">
                <a:latin typeface="Arial" charset="0"/>
                <a:cs typeface="Arial" charset="0"/>
              </a:rPr>
              <a:t>OUTPUT TEXT</a:t>
            </a:r>
          </a:p>
        </p:txBody>
      </p:sp>
      <p:sp>
        <p:nvSpPr>
          <p:cNvPr id="843837" name="Line 58"/>
          <p:cNvSpPr>
            <a:spLocks noChangeShapeType="1"/>
          </p:cNvSpPr>
          <p:nvPr/>
        </p:nvSpPr>
        <p:spPr bwMode="auto">
          <a:xfrm>
            <a:off x="5638800" y="4343400"/>
            <a:ext cx="0" cy="533400"/>
          </a:xfrm>
          <a:prstGeom prst="line">
            <a:avLst/>
          </a:prstGeom>
          <a:noFill/>
          <a:ln w="9525">
            <a:solidFill>
              <a:schemeClr val="tx1"/>
            </a:solidFill>
            <a:round/>
            <a:headEnd/>
            <a:tailEnd type="triangle" w="med" len="med"/>
          </a:ln>
        </p:spPr>
        <p:txBody>
          <a:bodyPr/>
          <a:lstStyle/>
          <a:p>
            <a:endParaRPr lang="en-US"/>
          </a:p>
        </p:txBody>
      </p:sp>
      <p:sp>
        <p:nvSpPr>
          <p:cNvPr id="843838" name="Line 59"/>
          <p:cNvSpPr>
            <a:spLocks noChangeShapeType="1"/>
          </p:cNvSpPr>
          <p:nvPr/>
        </p:nvSpPr>
        <p:spPr bwMode="auto">
          <a:xfrm flipV="1">
            <a:off x="4724400" y="4343400"/>
            <a:ext cx="457200" cy="1066800"/>
          </a:xfrm>
          <a:prstGeom prst="line">
            <a:avLst/>
          </a:prstGeom>
          <a:noFill/>
          <a:ln w="9525">
            <a:solidFill>
              <a:schemeClr val="tx1"/>
            </a:solidFill>
            <a:round/>
            <a:headEnd/>
            <a:tailEnd type="triangle" w="med" len="med"/>
          </a:ln>
        </p:spPr>
        <p:txBody>
          <a:bodyPr/>
          <a:lstStyle/>
          <a:p>
            <a:endParaRPr lang="en-US"/>
          </a:p>
        </p:txBody>
      </p:sp>
      <p:sp>
        <p:nvSpPr>
          <p:cNvPr id="843839" name="Line 60"/>
          <p:cNvSpPr>
            <a:spLocks noChangeShapeType="1"/>
          </p:cNvSpPr>
          <p:nvPr/>
        </p:nvSpPr>
        <p:spPr bwMode="auto">
          <a:xfrm>
            <a:off x="4648200" y="4343400"/>
            <a:ext cx="1905000" cy="381000"/>
          </a:xfrm>
          <a:prstGeom prst="line">
            <a:avLst/>
          </a:prstGeom>
          <a:noFill/>
          <a:ln w="9525">
            <a:solidFill>
              <a:schemeClr val="tx1"/>
            </a:solidFill>
            <a:round/>
            <a:headEnd type="triangle" w="med" len="med"/>
            <a:tailEnd type="triangle" w="med" len="med"/>
          </a:ln>
        </p:spPr>
        <p:txBody>
          <a:bodyPr/>
          <a:lstStyle/>
          <a:p>
            <a:endParaRPr lang="en-US"/>
          </a:p>
        </p:txBody>
      </p:sp>
      <p:sp>
        <p:nvSpPr>
          <p:cNvPr id="843840" name="Line 61"/>
          <p:cNvSpPr>
            <a:spLocks noChangeShapeType="1"/>
          </p:cNvSpPr>
          <p:nvPr/>
        </p:nvSpPr>
        <p:spPr bwMode="auto">
          <a:xfrm>
            <a:off x="4724400" y="4648200"/>
            <a:ext cx="1752600" cy="76200"/>
          </a:xfrm>
          <a:prstGeom prst="line">
            <a:avLst/>
          </a:prstGeom>
          <a:noFill/>
          <a:ln w="9525">
            <a:solidFill>
              <a:schemeClr val="tx1"/>
            </a:solidFill>
            <a:round/>
            <a:headEnd type="triangle" w="med" len="med"/>
            <a:tailEnd type="triangle" w="med" len="med"/>
          </a:ln>
        </p:spPr>
        <p:txBody>
          <a:bodyPr/>
          <a:lstStyle/>
          <a:p>
            <a:endParaRPr lang="en-US"/>
          </a:p>
        </p:txBody>
      </p:sp>
      <p:sp>
        <p:nvSpPr>
          <p:cNvPr id="843841" name="Line 62"/>
          <p:cNvSpPr>
            <a:spLocks noChangeShapeType="1"/>
          </p:cNvSpPr>
          <p:nvPr/>
        </p:nvSpPr>
        <p:spPr bwMode="auto">
          <a:xfrm flipV="1">
            <a:off x="4724400" y="5181600"/>
            <a:ext cx="1828800" cy="228600"/>
          </a:xfrm>
          <a:prstGeom prst="line">
            <a:avLst/>
          </a:prstGeom>
          <a:noFill/>
          <a:ln w="9525">
            <a:solidFill>
              <a:schemeClr val="tx1"/>
            </a:solidFill>
            <a:round/>
            <a:headEnd type="triangle" w="med" len="med"/>
            <a:tailEnd type="triangle" w="med" len="med"/>
          </a:ln>
        </p:spPr>
        <p:txBody>
          <a:bodyPr/>
          <a:lstStyle/>
          <a:p>
            <a:endParaRPr lang="en-US"/>
          </a:p>
        </p:txBody>
      </p:sp>
      <p:sp>
        <p:nvSpPr>
          <p:cNvPr id="843842" name="Line 63"/>
          <p:cNvSpPr>
            <a:spLocks noChangeShapeType="1"/>
          </p:cNvSpPr>
          <p:nvPr/>
        </p:nvSpPr>
        <p:spPr bwMode="auto">
          <a:xfrm>
            <a:off x="5638800" y="3200400"/>
            <a:ext cx="0" cy="457200"/>
          </a:xfrm>
          <a:prstGeom prst="line">
            <a:avLst/>
          </a:prstGeom>
          <a:noFill/>
          <a:ln w="9525">
            <a:solidFill>
              <a:schemeClr val="tx1"/>
            </a:solidFill>
            <a:round/>
            <a:headEnd/>
            <a:tailEnd type="triangle" w="med" len="med"/>
          </a:ln>
        </p:spPr>
        <p:txBody>
          <a:bodyPr/>
          <a:lstStyle/>
          <a:p>
            <a:endParaRPr lang="en-US"/>
          </a:p>
        </p:txBody>
      </p:sp>
      <p:sp>
        <p:nvSpPr>
          <p:cNvPr id="843843" name="Line 64"/>
          <p:cNvSpPr>
            <a:spLocks noChangeShapeType="1"/>
          </p:cNvSpPr>
          <p:nvPr/>
        </p:nvSpPr>
        <p:spPr bwMode="auto">
          <a:xfrm>
            <a:off x="5638800" y="5181600"/>
            <a:ext cx="0" cy="381000"/>
          </a:xfrm>
          <a:prstGeom prst="line">
            <a:avLst/>
          </a:prstGeom>
          <a:noFill/>
          <a:ln w="9525">
            <a:solidFill>
              <a:schemeClr val="tx1"/>
            </a:solidFill>
            <a:round/>
            <a:headEnd/>
            <a:tailEnd type="triangle" w="med" len="med"/>
          </a:ln>
        </p:spPr>
        <p:txBody>
          <a:bodyPr/>
          <a:lstStyle/>
          <a:p>
            <a:endParaRPr lang="en-US"/>
          </a:p>
        </p:txBody>
      </p:sp>
      <p:sp>
        <p:nvSpPr>
          <p:cNvPr id="843844" name="Line 65"/>
          <p:cNvSpPr>
            <a:spLocks noChangeShapeType="1"/>
          </p:cNvSpPr>
          <p:nvPr/>
        </p:nvSpPr>
        <p:spPr bwMode="auto">
          <a:xfrm>
            <a:off x="6096000" y="5029200"/>
            <a:ext cx="457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9C2A00C-2E77-4F34-93DB-5D2725EB8E1F}" type="slidenum">
              <a:rPr lang="ar-SA"/>
              <a:pPr/>
              <a:t>3</a:t>
            </a:fld>
            <a:endParaRPr lang="en-US"/>
          </a:p>
        </p:txBody>
      </p:sp>
      <p:sp>
        <p:nvSpPr>
          <p:cNvPr id="829452" name="Rectangle 12"/>
          <p:cNvSpPr>
            <a:spLocks noGrp="1" noChangeArrowheads="1"/>
          </p:cNvSpPr>
          <p:nvPr>
            <p:ph type="title"/>
          </p:nvPr>
        </p:nvSpPr>
        <p:spPr>
          <a:xfrm>
            <a:off x="685800" y="332509"/>
            <a:ext cx="7772400" cy="1039091"/>
          </a:xfrm>
        </p:spPr>
        <p:txBody>
          <a:bodyPr/>
          <a:lstStyle/>
          <a:p>
            <a:r>
              <a:rPr lang="en-US" dirty="0"/>
              <a:t>Some Linguistics Maps</a:t>
            </a:r>
          </a:p>
        </p:txBody>
      </p:sp>
      <p:pic>
        <p:nvPicPr>
          <p:cNvPr id="829445" name="Picture 5" descr="world-language-map"/>
          <p:cNvPicPr>
            <a:picLocks noGrp="1" noChangeAspect="1" noChangeArrowheads="1"/>
          </p:cNvPicPr>
          <p:nvPr>
            <p:ph sz="half" idx="1"/>
          </p:nvPr>
        </p:nvPicPr>
        <p:blipFill>
          <a:blip r:embed="rId2" cstate="print"/>
          <a:srcRect/>
          <a:stretch>
            <a:fillRect/>
          </a:stretch>
        </p:blipFill>
        <p:spPr>
          <a:xfrm>
            <a:off x="711200" y="1917700"/>
            <a:ext cx="3125788" cy="3835400"/>
          </a:xfrm>
          <a:noFill/>
          <a:ln/>
        </p:spPr>
      </p:pic>
      <p:pic>
        <p:nvPicPr>
          <p:cNvPr id="829448" name="Picture 8" descr="china_ling_90"/>
          <p:cNvPicPr>
            <a:picLocks noGrp="1" noChangeAspect="1" noChangeArrowheads="1"/>
          </p:cNvPicPr>
          <p:nvPr>
            <p:ph sz="quarter" idx="2"/>
          </p:nvPr>
        </p:nvPicPr>
        <p:blipFill>
          <a:blip r:embed="rId3" cstate="print"/>
          <a:srcRect/>
          <a:stretch>
            <a:fillRect/>
          </a:stretch>
        </p:blipFill>
        <p:spPr>
          <a:xfrm>
            <a:off x="4679950" y="2678545"/>
            <a:ext cx="3028950" cy="3808413"/>
          </a:xfrm>
          <a:noFill/>
          <a:ln/>
        </p:spPr>
      </p:pic>
      <p:pic>
        <p:nvPicPr>
          <p:cNvPr id="829451" name="Picture 11" descr="1afghanistan_ethnoling"/>
          <p:cNvPicPr>
            <a:picLocks noGrp="1" noChangeAspect="1" noChangeArrowheads="1"/>
          </p:cNvPicPr>
          <p:nvPr>
            <p:ph sz="quarter" idx="3"/>
          </p:nvPr>
        </p:nvPicPr>
        <p:blipFill>
          <a:blip r:embed="rId4" cstate="print"/>
          <a:srcRect/>
          <a:stretch>
            <a:fillRect/>
          </a:stretch>
        </p:blipFill>
        <p:spPr>
          <a:xfrm>
            <a:off x="6083300" y="622300"/>
            <a:ext cx="1993900" cy="2046288"/>
          </a:xfrm>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F971B105-46D8-42DD-9198-A97EE18AFD38}" type="slidenum">
              <a:rPr lang="ar-SA"/>
              <a:pPr/>
              <a:t>30</a:t>
            </a:fld>
            <a:endParaRPr lang="en-US"/>
          </a:p>
        </p:txBody>
      </p:sp>
      <p:sp>
        <p:nvSpPr>
          <p:cNvPr id="819202" name="Title 1"/>
          <p:cNvSpPr>
            <a:spLocks noGrp="1"/>
          </p:cNvSpPr>
          <p:nvPr>
            <p:ph type="title" idx="4294967295"/>
          </p:nvPr>
        </p:nvSpPr>
        <p:spPr/>
        <p:txBody>
          <a:bodyPr/>
          <a:lstStyle/>
          <a:p>
            <a:r>
              <a:rPr lang="en-US"/>
              <a:t>Syntax-driven Acquisition Process</a:t>
            </a:r>
          </a:p>
        </p:txBody>
      </p:sp>
      <p:sp>
        <p:nvSpPr>
          <p:cNvPr id="3" name="Content Placeholder 2"/>
          <p:cNvSpPr>
            <a:spLocks noGrp="1"/>
          </p:cNvSpPr>
          <p:nvPr>
            <p:ph idx="4294967295"/>
          </p:nvPr>
        </p:nvSpPr>
        <p:spPr/>
        <p:txBody>
          <a:bodyPr/>
          <a:lstStyle/>
          <a:p>
            <a:pPr marL="609600" indent="-609600">
              <a:lnSpc>
                <a:spcPct val="90000"/>
              </a:lnSpc>
              <a:buFontTx/>
              <a:buNone/>
            </a:pPr>
            <a:r>
              <a:rPr lang="en-US" sz="2100"/>
              <a:t>Automatic Process for Extracting Syntax-driven Rules and Lexicons from sentence-parallel data:</a:t>
            </a:r>
          </a:p>
          <a:p>
            <a:pPr marL="990600" lvl="1" indent="-533400">
              <a:lnSpc>
                <a:spcPct val="90000"/>
              </a:lnSpc>
              <a:buFontTx/>
              <a:buAutoNum type="arabicPeriod"/>
            </a:pPr>
            <a:r>
              <a:rPr lang="en-US" sz="1800" b="1">
                <a:solidFill>
                  <a:schemeClr val="accent2"/>
                </a:solidFill>
              </a:rPr>
              <a:t>Word-align</a:t>
            </a:r>
            <a:r>
              <a:rPr lang="en-US" sz="1800">
                <a:solidFill>
                  <a:schemeClr val="accent1"/>
                </a:solidFill>
              </a:rPr>
              <a:t> </a:t>
            </a:r>
            <a:r>
              <a:rPr lang="en-US" sz="1800"/>
              <a:t>the parallel corpus (GIZA++)</a:t>
            </a:r>
          </a:p>
          <a:p>
            <a:pPr marL="990600" lvl="1" indent="-533400">
              <a:lnSpc>
                <a:spcPct val="90000"/>
              </a:lnSpc>
              <a:buFontTx/>
              <a:buAutoNum type="arabicPeriod"/>
            </a:pPr>
            <a:r>
              <a:rPr lang="en-US" sz="1800" b="1">
                <a:solidFill>
                  <a:schemeClr val="accent2"/>
                </a:solidFill>
              </a:rPr>
              <a:t>Parse the sentences</a:t>
            </a:r>
            <a:r>
              <a:rPr lang="en-US" sz="1800">
                <a:solidFill>
                  <a:schemeClr val="accent1"/>
                </a:solidFill>
              </a:rPr>
              <a:t> </a:t>
            </a:r>
            <a:r>
              <a:rPr lang="en-US" sz="1800" b="1"/>
              <a:t>independently</a:t>
            </a:r>
            <a:r>
              <a:rPr lang="en-US" sz="1800"/>
              <a:t> for both languages</a:t>
            </a:r>
          </a:p>
          <a:p>
            <a:pPr marL="990600" lvl="1" indent="-533400">
              <a:lnSpc>
                <a:spcPct val="90000"/>
              </a:lnSpc>
              <a:buFontTx/>
              <a:buAutoNum type="arabicPeriod"/>
            </a:pPr>
            <a:r>
              <a:rPr lang="en-US" sz="1800" b="1">
                <a:solidFill>
                  <a:schemeClr val="accent2"/>
                </a:solidFill>
              </a:rPr>
              <a:t>Tree-to-tree Constituent Alignment</a:t>
            </a:r>
            <a:r>
              <a:rPr lang="en-US" sz="1800">
                <a:solidFill>
                  <a:schemeClr val="accent1"/>
                </a:solidFill>
              </a:rPr>
              <a:t>:</a:t>
            </a:r>
          </a:p>
          <a:p>
            <a:pPr marL="1390650" lvl="2" indent="-533400">
              <a:lnSpc>
                <a:spcPct val="90000"/>
              </a:lnSpc>
              <a:buFont typeface="Verdana" pitchFamily="34" charset="0"/>
              <a:buAutoNum type="alphaLcParenR"/>
            </a:pPr>
            <a:r>
              <a:rPr lang="en-US" sz="1400" b="1">
                <a:solidFill>
                  <a:schemeClr val="accent2"/>
                </a:solidFill>
              </a:rPr>
              <a:t>Run our new Constituent Aligner</a:t>
            </a:r>
            <a:r>
              <a:rPr lang="en-US" sz="1400">
                <a:solidFill>
                  <a:schemeClr val="accent1"/>
                </a:solidFill>
              </a:rPr>
              <a:t> </a:t>
            </a:r>
            <a:r>
              <a:rPr lang="en-US" sz="1400"/>
              <a:t>over the parsed sentence pairs</a:t>
            </a:r>
          </a:p>
          <a:p>
            <a:pPr marL="1390650" lvl="2" indent="-533400">
              <a:lnSpc>
                <a:spcPct val="90000"/>
              </a:lnSpc>
              <a:buFont typeface="Verdana" pitchFamily="34" charset="0"/>
              <a:buAutoNum type="alphaLcParenR"/>
            </a:pPr>
            <a:r>
              <a:rPr lang="en-US" sz="1400" b="1">
                <a:solidFill>
                  <a:schemeClr val="accent2"/>
                </a:solidFill>
              </a:rPr>
              <a:t>Enhance alignments</a:t>
            </a:r>
            <a:r>
              <a:rPr lang="en-US" sz="1400">
                <a:solidFill>
                  <a:schemeClr val="accent1"/>
                </a:solidFill>
              </a:rPr>
              <a:t> </a:t>
            </a:r>
            <a:r>
              <a:rPr lang="en-US" sz="1400"/>
              <a:t>with additional Constituent Projections</a:t>
            </a:r>
            <a:r>
              <a:rPr lang="en-US" sz="1400">
                <a:solidFill>
                  <a:schemeClr val="accent1"/>
                </a:solidFill>
              </a:rPr>
              <a:t> </a:t>
            </a:r>
          </a:p>
          <a:p>
            <a:pPr marL="990600" lvl="1" indent="-533400">
              <a:lnSpc>
                <a:spcPct val="90000"/>
              </a:lnSpc>
              <a:buFontTx/>
              <a:buAutoNum type="arabicPeriod"/>
            </a:pPr>
            <a:r>
              <a:rPr lang="en-US" sz="1800" b="1">
                <a:solidFill>
                  <a:schemeClr val="accent2"/>
                </a:solidFill>
              </a:rPr>
              <a:t>Extract all aligned constituents</a:t>
            </a:r>
            <a:r>
              <a:rPr lang="en-US" sz="1800">
                <a:solidFill>
                  <a:schemeClr val="accent1"/>
                </a:solidFill>
              </a:rPr>
              <a:t> </a:t>
            </a:r>
            <a:r>
              <a:rPr lang="en-US" sz="1800"/>
              <a:t>from the parallel trees</a:t>
            </a:r>
          </a:p>
          <a:p>
            <a:pPr marL="990600" lvl="1" indent="-533400">
              <a:lnSpc>
                <a:spcPct val="90000"/>
              </a:lnSpc>
              <a:buFontTx/>
              <a:buAutoNum type="arabicPeriod"/>
            </a:pPr>
            <a:r>
              <a:rPr lang="en-US" sz="1800" b="1">
                <a:solidFill>
                  <a:schemeClr val="accent2"/>
                </a:solidFill>
              </a:rPr>
              <a:t>Extract all derived synchronous transfer rules</a:t>
            </a:r>
            <a:r>
              <a:rPr lang="en-US" sz="1800">
                <a:solidFill>
                  <a:schemeClr val="accent1"/>
                </a:solidFill>
              </a:rPr>
              <a:t> </a:t>
            </a:r>
            <a:r>
              <a:rPr lang="en-US" sz="1800"/>
              <a:t>from the constituent-aligned parallel trees</a:t>
            </a:r>
          </a:p>
          <a:p>
            <a:pPr marL="990600" lvl="1" indent="-533400">
              <a:lnSpc>
                <a:spcPct val="90000"/>
              </a:lnSpc>
              <a:buFontTx/>
              <a:buAutoNum type="arabicPeriod"/>
            </a:pPr>
            <a:r>
              <a:rPr lang="en-US" sz="1800" b="1">
                <a:solidFill>
                  <a:schemeClr val="accent2"/>
                </a:solidFill>
              </a:rPr>
              <a:t>Construct a “data-base”</a:t>
            </a:r>
            <a:r>
              <a:rPr lang="en-US" sz="1800">
                <a:solidFill>
                  <a:schemeClr val="accent1"/>
                </a:solidFill>
              </a:rPr>
              <a:t> </a:t>
            </a:r>
            <a:r>
              <a:rPr lang="en-US" sz="1800"/>
              <a:t>of all extracted parallel constituents and synchronous rules </a:t>
            </a:r>
            <a:r>
              <a:rPr lang="en-US" sz="1800" b="1"/>
              <a:t>with their frequencies</a:t>
            </a:r>
            <a:r>
              <a:rPr lang="en-US" sz="1800"/>
              <a:t> and model them statistically (assign them </a:t>
            </a:r>
            <a:r>
              <a:rPr lang="en-US" sz="1800" b="1"/>
              <a:t>relative-likelihood probabilities</a:t>
            </a:r>
            <a:r>
              <a:rPr lang="en-US" sz="1800"/>
              <a:t>)</a:t>
            </a:r>
          </a:p>
          <a:p>
            <a:pPr marL="609600" indent="-609600"/>
            <a:endParaRPr lang="en-US"/>
          </a:p>
        </p:txBody>
      </p:sp>
      <p:sp>
        <p:nvSpPr>
          <p:cNvPr id="819204" name="Date Placeholder 3"/>
          <p:cNvSpPr txBox="1">
            <a:spLocks noGrp="1"/>
          </p:cNvSpPr>
          <p:nvPr/>
        </p:nvSpPr>
        <p:spPr bwMode="auto">
          <a:xfrm>
            <a:off x="685800" y="6248400"/>
            <a:ext cx="1905000" cy="457200"/>
          </a:xfrm>
          <a:prstGeom prst="rect">
            <a:avLst/>
          </a:prstGeom>
          <a:noFill/>
          <a:ln w="9525">
            <a:noFill/>
            <a:miter lim="800000"/>
            <a:headEnd/>
            <a:tailEnd/>
          </a:ln>
        </p:spPr>
        <p:txBody>
          <a:bodyPr/>
          <a:lstStyle/>
          <a:p>
            <a:pPr algn="l" eaLnBrk="1" hangingPunct="1"/>
            <a:fld id="{7708850C-7561-4A76-B612-62742E6F953D}" type="datetime1">
              <a:rPr lang="en-US" sz="1400" b="0">
                <a:latin typeface="Verdana" pitchFamily="34" charset="0"/>
                <a:cs typeface="Arial" charset="0"/>
              </a:rPr>
              <a:pPr algn="l" eaLnBrk="1" hangingPunct="1"/>
              <a:t>6/30/2010</a:t>
            </a:fld>
            <a:endParaRPr lang="en-US" sz="1400" b="0">
              <a:latin typeface="Verdana"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226" name="Title 8"/>
          <p:cNvSpPr>
            <a:spLocks noGrp="1"/>
          </p:cNvSpPr>
          <p:nvPr>
            <p:ph type="title" idx="4294967295"/>
          </p:nvPr>
        </p:nvSpPr>
        <p:spPr>
          <a:xfrm>
            <a:off x="6248400" y="274638"/>
            <a:ext cx="2438400" cy="1477962"/>
          </a:xfrm>
        </p:spPr>
        <p:txBody>
          <a:bodyPr/>
          <a:lstStyle/>
          <a:p>
            <a:r>
              <a:rPr lang="en-US" sz="1400"/>
              <a:t>PFA Node Alignment Algorithm Example</a:t>
            </a:r>
          </a:p>
        </p:txBody>
      </p:sp>
      <p:pic>
        <p:nvPicPr>
          <p:cNvPr id="820227" name="Picture 12" descr="figures-0.jpg"/>
          <p:cNvPicPr>
            <a:picLocks noChangeAspect="1"/>
          </p:cNvPicPr>
          <p:nvPr/>
        </p:nvPicPr>
        <p:blipFill>
          <a:blip r:embed="rId3" cstate="print"/>
          <a:srcRect/>
          <a:stretch>
            <a:fillRect/>
          </a:stretch>
        </p:blipFill>
        <p:spPr bwMode="auto">
          <a:xfrm>
            <a:off x="304800" y="596900"/>
            <a:ext cx="5614988" cy="6013450"/>
          </a:xfrm>
          <a:prstGeom prst="rect">
            <a:avLst/>
          </a:prstGeom>
          <a:noFill/>
          <a:ln w="9525">
            <a:noFill/>
            <a:miter lim="800000"/>
            <a:headEnd/>
            <a:tailEnd/>
          </a:ln>
        </p:spPr>
      </p:pic>
      <p:sp>
        <p:nvSpPr>
          <p:cNvPr id="820228" name="TextBox 13"/>
          <p:cNvSpPr txBox="1">
            <a:spLocks noChangeArrowheads="1"/>
          </p:cNvSpPr>
          <p:nvPr/>
        </p:nvSpPr>
        <p:spPr bwMode="auto">
          <a:xfrm>
            <a:off x="6248400" y="2057400"/>
            <a:ext cx="2667000" cy="4572000"/>
          </a:xfrm>
          <a:prstGeom prst="rect">
            <a:avLst/>
          </a:prstGeom>
          <a:noFill/>
          <a:ln w="9525">
            <a:noFill/>
            <a:miter lim="800000"/>
            <a:headEnd/>
            <a:tailEnd/>
          </a:ln>
        </p:spPr>
        <p:txBody>
          <a:bodyPr/>
          <a:lstStyle/>
          <a:p>
            <a:pPr algn="l" eaLnBrk="1" hangingPunct="1">
              <a:buFont typeface="Arial" charset="0"/>
              <a:buChar char="•"/>
            </a:pPr>
            <a:r>
              <a:rPr lang="en-US" b="0">
                <a:latin typeface="Calibri" pitchFamily="34" charset="0"/>
                <a:cs typeface="Arial" charset="0"/>
              </a:rPr>
              <a:t>Any constituent or sub-constituent is a candidate for alignment</a:t>
            </a:r>
          </a:p>
          <a:p>
            <a:pPr algn="l" eaLnBrk="1" hangingPunct="1">
              <a:buFont typeface="Arial" charset="0"/>
              <a:buChar char="•"/>
            </a:pPr>
            <a:r>
              <a:rPr lang="en-US" b="0">
                <a:latin typeface="Calibri" pitchFamily="34" charset="0"/>
                <a:cs typeface="Arial" charset="0"/>
              </a:rPr>
              <a:t>Triggered by word/phrase alignments</a:t>
            </a:r>
          </a:p>
          <a:p>
            <a:pPr algn="l" eaLnBrk="1" hangingPunct="1">
              <a:buFont typeface="Arial" charset="0"/>
              <a:buChar char="•"/>
            </a:pPr>
            <a:r>
              <a:rPr lang="en-US" b="0">
                <a:latin typeface="Calibri" pitchFamily="34" charset="0"/>
                <a:cs typeface="Arial" charset="0"/>
              </a:rPr>
              <a:t>Tree Structures can be highly divergent</a:t>
            </a:r>
          </a:p>
          <a:p>
            <a:pPr algn="l" eaLnBrk="1" hangingPunct="1"/>
            <a:endParaRPr lang="en-US" sz="2800" b="0">
              <a:latin typeface="Calibri" pitchFamily="34" charset="0"/>
              <a:cs typeface="Arial" charset="0"/>
            </a:endParaRPr>
          </a:p>
          <a:p>
            <a:pPr algn="l" eaLnBrk="1" hangingPunct="1"/>
            <a:endParaRPr lang="en-US" sz="2800" b="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2274" name="Title 8"/>
          <p:cNvSpPr>
            <a:spLocks noGrp="1"/>
          </p:cNvSpPr>
          <p:nvPr>
            <p:ph type="title" idx="4294967295"/>
          </p:nvPr>
        </p:nvSpPr>
        <p:spPr>
          <a:xfrm>
            <a:off x="6248400" y="274638"/>
            <a:ext cx="2438400" cy="1477962"/>
          </a:xfrm>
        </p:spPr>
        <p:txBody>
          <a:bodyPr/>
          <a:lstStyle/>
          <a:p>
            <a:r>
              <a:rPr lang="en-US" sz="1400"/>
              <a:t>PFA Node Alignment Algorithm Example</a:t>
            </a:r>
          </a:p>
        </p:txBody>
      </p:sp>
      <p:pic>
        <p:nvPicPr>
          <p:cNvPr id="822275" name="Picture 12" descr="figures-0.jpg"/>
          <p:cNvPicPr>
            <a:picLocks noChangeAspect="1"/>
          </p:cNvPicPr>
          <p:nvPr/>
        </p:nvPicPr>
        <p:blipFill>
          <a:blip r:embed="rId3" cstate="print"/>
          <a:srcRect/>
          <a:stretch>
            <a:fillRect/>
          </a:stretch>
        </p:blipFill>
        <p:spPr bwMode="auto">
          <a:xfrm>
            <a:off x="0" y="689986"/>
            <a:ext cx="5953125" cy="5699125"/>
          </a:xfrm>
          <a:prstGeom prst="rect">
            <a:avLst/>
          </a:prstGeom>
          <a:noFill/>
          <a:ln w="9525">
            <a:noFill/>
            <a:miter lim="800000"/>
            <a:headEnd/>
            <a:tailEnd/>
          </a:ln>
        </p:spPr>
      </p:pic>
      <p:sp>
        <p:nvSpPr>
          <p:cNvPr id="822276" name="TextBox 13"/>
          <p:cNvSpPr txBox="1">
            <a:spLocks noChangeArrowheads="1"/>
          </p:cNvSpPr>
          <p:nvPr/>
        </p:nvSpPr>
        <p:spPr bwMode="auto">
          <a:xfrm>
            <a:off x="6248400" y="2057400"/>
            <a:ext cx="2667000" cy="4572000"/>
          </a:xfrm>
          <a:prstGeom prst="rect">
            <a:avLst/>
          </a:prstGeom>
          <a:noFill/>
          <a:ln w="9525">
            <a:noFill/>
            <a:miter lim="800000"/>
            <a:headEnd/>
            <a:tailEnd/>
          </a:ln>
        </p:spPr>
        <p:txBody>
          <a:bodyPr/>
          <a:lstStyle/>
          <a:p>
            <a:pPr algn="l" eaLnBrk="1" hangingPunct="1">
              <a:buFont typeface="Arial" charset="0"/>
              <a:buChar char="•"/>
            </a:pPr>
            <a:r>
              <a:rPr lang="en-US" sz="2000" b="0" dirty="0">
                <a:latin typeface="Calibri" pitchFamily="34" charset="0"/>
                <a:cs typeface="Arial" charset="0"/>
              </a:rPr>
              <a:t>Tree-tree aligner enforces  equivalence constraints and optimizes over terminal alignment scores (words/phrases)</a:t>
            </a:r>
          </a:p>
          <a:p>
            <a:pPr algn="l" eaLnBrk="1" hangingPunct="1">
              <a:buFont typeface="Arial" charset="0"/>
              <a:buChar char="•"/>
            </a:pPr>
            <a:endParaRPr lang="en-US" sz="2000" b="0" dirty="0">
              <a:latin typeface="Calibri" pitchFamily="34" charset="0"/>
              <a:cs typeface="Arial" charset="0"/>
            </a:endParaRPr>
          </a:p>
          <a:p>
            <a:pPr algn="l" eaLnBrk="1" hangingPunct="1">
              <a:buFont typeface="Arial" charset="0"/>
              <a:buChar char="•"/>
            </a:pPr>
            <a:r>
              <a:rPr lang="en-US" sz="2000" b="0" dirty="0">
                <a:latin typeface="Calibri" pitchFamily="34" charset="0"/>
                <a:cs typeface="Arial" charset="0"/>
              </a:rPr>
              <a:t>Resulting aligned nodes are highlighted in figure</a:t>
            </a:r>
          </a:p>
          <a:p>
            <a:pPr algn="l" eaLnBrk="1" hangingPunct="1">
              <a:buFont typeface="Arial" charset="0"/>
              <a:buChar char="•"/>
            </a:pPr>
            <a:endParaRPr lang="en-US" sz="2000" b="0" dirty="0">
              <a:latin typeface="Calibri" pitchFamily="34" charset="0"/>
              <a:cs typeface="Arial" charset="0"/>
            </a:endParaRPr>
          </a:p>
          <a:p>
            <a:pPr algn="l" eaLnBrk="1" hangingPunct="1">
              <a:buFont typeface="Arial" charset="0"/>
              <a:buChar char="•"/>
            </a:pPr>
            <a:r>
              <a:rPr lang="en-US" sz="2000" b="0" dirty="0">
                <a:latin typeface="Calibri" pitchFamily="34" charset="0"/>
                <a:cs typeface="Arial" charset="0"/>
              </a:rPr>
              <a:t>Transfer rules are partially lexicalized and read off tree.</a:t>
            </a:r>
            <a:endParaRPr lang="en-US" b="0" dirty="0">
              <a:latin typeface="Calibri" pitchFamily="34" charset="0"/>
              <a:cs typeface="Arial" charset="0"/>
            </a:endParaRPr>
          </a:p>
        </p:txBody>
      </p:sp>
      <p:sp>
        <p:nvSpPr>
          <p:cNvPr id="8222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1" hangingPunct="1"/>
            <a:endParaRPr lang="en-US" sz="1400" b="0" dirty="0">
              <a:latin typeface="Verdana" pitchFamily="34"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fld id="{31657E51-7FEA-49D2-A2CE-088C31ED53E1}" type="slidenum">
              <a:rPr lang="ar-SA"/>
              <a:pPr/>
              <a:t>33</a:t>
            </a:fld>
            <a:endParaRPr lang="en-US"/>
          </a:p>
        </p:txBody>
      </p:sp>
      <p:sp>
        <p:nvSpPr>
          <p:cNvPr id="848934" name="Rectangle 38"/>
          <p:cNvSpPr>
            <a:spLocks noGrp="1" noChangeArrowheads="1"/>
          </p:cNvSpPr>
          <p:nvPr>
            <p:ph type="title"/>
          </p:nvPr>
        </p:nvSpPr>
        <p:spPr>
          <a:xfrm>
            <a:off x="685800" y="609600"/>
            <a:ext cx="7772400" cy="803564"/>
          </a:xfrm>
        </p:spPr>
        <p:txBody>
          <a:bodyPr/>
          <a:lstStyle/>
          <a:p>
            <a:r>
              <a:rPr lang="en-US" dirty="0"/>
              <a:t>Which MT Paradigms are Best?</a:t>
            </a:r>
            <a:br>
              <a:rPr lang="en-US" dirty="0"/>
            </a:br>
            <a:r>
              <a:rPr lang="en-US" dirty="0"/>
              <a:t>    Towards Filling the Table</a:t>
            </a:r>
          </a:p>
        </p:txBody>
      </p:sp>
      <p:graphicFrame>
        <p:nvGraphicFramePr>
          <p:cNvPr id="848955" name="Group 59"/>
          <p:cNvGraphicFramePr>
            <a:graphicFrameLocks noGrp="1"/>
          </p:cNvGraphicFramePr>
          <p:nvPr>
            <p:ph idx="1"/>
          </p:nvPr>
        </p:nvGraphicFramePr>
        <p:xfrm>
          <a:off x="1390072" y="2507672"/>
          <a:ext cx="5113338" cy="2750820"/>
        </p:xfrm>
        <a:graphic>
          <a:graphicData uri="http://schemas.openxmlformats.org/drawingml/2006/table">
            <a:tbl>
              <a:tblPr/>
              <a:tblGrid>
                <a:gridCol w="1277938"/>
                <a:gridCol w="1277937"/>
                <a:gridCol w="1374198"/>
                <a:gridCol w="1183265"/>
              </a:tblGrid>
              <a:tr h="121227">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Times"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Large 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Med 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Low 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Large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SMT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rgbClr val="0070C0"/>
                          </a:solidFill>
                          <a:effectLst/>
                          <a:latin typeface="Times" pitchFamily="18" charset="0"/>
                        </a:rPr>
                        <a:t>STMT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Med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rgbClr val="0070C0"/>
                          </a:solidFill>
                          <a:effectLst/>
                          <a:latin typeface="Times" pitchFamily="18" charset="0"/>
                        </a:rPr>
                        <a:t>STMT CBMT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 (</a:t>
                      </a:r>
                      <a:r>
                        <a:rPr kumimoji="0" lang="en-US" sz="2600" b="0" i="0" u="none" strike="noStrike" cap="none" normalizeH="0" baseline="0" dirty="0" smtClean="0">
                          <a:ln>
                            <a:noFill/>
                          </a:ln>
                          <a:solidFill>
                            <a:srgbClr val="0070C0"/>
                          </a:solidFill>
                          <a:effectLst/>
                          <a:latin typeface="Times" pitchFamily="18" charset="0"/>
                        </a:rPr>
                        <a:t>STMT)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Low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CBMT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5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8952" name="Rectangle 56"/>
          <p:cNvSpPr>
            <a:spLocks noChangeArrowheads="1"/>
          </p:cNvSpPr>
          <p:nvPr/>
        </p:nvSpPr>
        <p:spPr bwMode="auto">
          <a:xfrm>
            <a:off x="685800" y="5472544"/>
            <a:ext cx="6680200" cy="623455"/>
          </a:xfrm>
          <a:prstGeom prst="rect">
            <a:avLst/>
          </a:prstGeom>
          <a:noFill/>
          <a:ln w="9525">
            <a:noFill/>
            <a:miter lim="800000"/>
            <a:headEnd/>
            <a:tailEnd/>
          </a:ln>
          <a:effectLst/>
        </p:spPr>
        <p:txBody>
          <a:bodyPr/>
          <a:lstStyle/>
          <a:p>
            <a:pPr marL="342900" indent="-342900" algn="l" eaLnBrk="1" hangingPunct="1">
              <a:lnSpc>
                <a:spcPct val="75000"/>
              </a:lnSpc>
              <a:spcBef>
                <a:spcPct val="35000"/>
              </a:spcBef>
              <a:buFontTx/>
              <a:buChar char="•"/>
            </a:pPr>
            <a:r>
              <a:rPr lang="en-US" sz="2400" dirty="0" smtClean="0"/>
              <a:t>Urdu </a:t>
            </a:r>
            <a:r>
              <a:rPr lang="en-US" sz="2400" dirty="0" smtClean="0">
                <a:sym typeface="Wingdings" pitchFamily="2" charset="2"/>
              </a:rPr>
              <a:t>English MT (top performer)</a:t>
            </a:r>
            <a:endParaRPr lang="en-US" b="0" i="1" dirty="0"/>
          </a:p>
        </p:txBody>
      </p:sp>
      <p:sp>
        <p:nvSpPr>
          <p:cNvPr id="6" name="TextBox 5"/>
          <p:cNvSpPr txBox="1"/>
          <p:nvPr/>
        </p:nvSpPr>
        <p:spPr>
          <a:xfrm rot="16200000">
            <a:off x="581891" y="3366655"/>
            <a:ext cx="982961" cy="369332"/>
          </a:xfrm>
          <a:prstGeom prst="rect">
            <a:avLst/>
          </a:prstGeom>
          <a:noFill/>
        </p:spPr>
        <p:txBody>
          <a:bodyPr wrap="none" rtlCol="0">
            <a:spAutoFit/>
          </a:bodyPr>
          <a:lstStyle/>
          <a:p>
            <a:r>
              <a:rPr lang="en-US" dirty="0" smtClean="0"/>
              <a:t>Source</a:t>
            </a:r>
            <a:endParaRPr lang="en-US" dirty="0"/>
          </a:p>
        </p:txBody>
      </p:sp>
      <p:sp>
        <p:nvSpPr>
          <p:cNvPr id="7" name="TextBox 6"/>
          <p:cNvSpPr txBox="1"/>
          <p:nvPr/>
        </p:nvSpPr>
        <p:spPr>
          <a:xfrm>
            <a:off x="3325091" y="1898073"/>
            <a:ext cx="909416" cy="369332"/>
          </a:xfrm>
          <a:prstGeom prst="rect">
            <a:avLst/>
          </a:prstGeom>
          <a:noFill/>
        </p:spPr>
        <p:txBody>
          <a:bodyPr wrap="none" rtlCol="0">
            <a:spAutoFit/>
          </a:bodyPr>
          <a:lstStyle/>
          <a:p>
            <a:r>
              <a:rPr lang="en-US" dirty="0" smtClean="0"/>
              <a:t>Target</a:t>
            </a:r>
            <a:endParaRPr lang="en-US" dirty="0"/>
          </a:p>
        </p:txBody>
      </p:sp>
      <p:cxnSp>
        <p:nvCxnSpPr>
          <p:cNvPr id="9" name="Straight Arrow Connector 8"/>
          <p:cNvCxnSpPr/>
          <p:nvPr/>
        </p:nvCxnSpPr>
        <p:spPr bwMode="auto">
          <a:xfrm>
            <a:off x="3643745" y="3338945"/>
            <a:ext cx="526473"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5400000">
            <a:off x="3283528" y="3851563"/>
            <a:ext cx="637309"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Learning for Low Density Language Annotation MT</a:t>
            </a:r>
            <a:endParaRPr lang="en-US" dirty="0"/>
          </a:p>
        </p:txBody>
      </p:sp>
      <p:sp>
        <p:nvSpPr>
          <p:cNvPr id="3" name="Content Placeholder 2"/>
          <p:cNvSpPr>
            <a:spLocks noGrp="1"/>
          </p:cNvSpPr>
          <p:nvPr>
            <p:ph idx="1"/>
          </p:nvPr>
        </p:nvSpPr>
        <p:spPr/>
        <p:txBody>
          <a:bodyPr/>
          <a:lstStyle/>
          <a:p>
            <a:r>
              <a:rPr lang="en-US" dirty="0" smtClean="0"/>
              <a:t>What types of annotations are most useful?</a:t>
            </a:r>
          </a:p>
          <a:p>
            <a:pPr lvl="1"/>
            <a:r>
              <a:rPr lang="en-US" sz="2000" dirty="0" smtClean="0"/>
              <a:t>Translation: monolingual </a:t>
            </a:r>
            <a:r>
              <a:rPr lang="en-US" sz="2000" dirty="0" smtClean="0">
                <a:sym typeface="Wingdings" pitchFamily="2" charset="2"/>
              </a:rPr>
              <a:t> bilingual training text</a:t>
            </a:r>
          </a:p>
          <a:p>
            <a:pPr lvl="1"/>
            <a:r>
              <a:rPr lang="en-US" sz="2000" dirty="0" smtClean="0">
                <a:sym typeface="Wingdings" pitchFamily="2" charset="2"/>
              </a:rPr>
              <a:t>Morphology/</a:t>
            </a:r>
            <a:r>
              <a:rPr lang="en-US" sz="2000" dirty="0" err="1" smtClean="0">
                <a:sym typeface="Wingdings" pitchFamily="2" charset="2"/>
              </a:rPr>
              <a:t>morphosyntax</a:t>
            </a:r>
            <a:r>
              <a:rPr lang="en-US" sz="2000" dirty="0" smtClean="0">
                <a:sym typeface="Wingdings" pitchFamily="2" charset="2"/>
              </a:rPr>
              <a:t>: for rare language</a:t>
            </a:r>
          </a:p>
          <a:p>
            <a:pPr lvl="1"/>
            <a:r>
              <a:rPr lang="en-US" sz="2000" dirty="0" smtClean="0">
                <a:sym typeface="Wingdings" pitchFamily="2" charset="2"/>
              </a:rPr>
              <a:t>Parses: Treebank for rare language</a:t>
            </a:r>
          </a:p>
          <a:p>
            <a:pPr lvl="1"/>
            <a:r>
              <a:rPr lang="en-US" sz="2000" dirty="0" smtClean="0">
                <a:sym typeface="Wingdings" pitchFamily="2" charset="2"/>
              </a:rPr>
              <a:t>Alignment: at S-level, at W-level, at C-level</a:t>
            </a:r>
          </a:p>
          <a:p>
            <a:r>
              <a:rPr lang="en-US" dirty="0" smtClean="0">
                <a:sym typeface="Wingdings" pitchFamily="2" charset="2"/>
              </a:rPr>
              <a:t>What instances (e.g. sentences) to annotate?</a:t>
            </a:r>
          </a:p>
          <a:p>
            <a:pPr lvl="1"/>
            <a:r>
              <a:rPr lang="en-US" sz="2000" dirty="0" smtClean="0">
                <a:sym typeface="Wingdings" pitchFamily="2" charset="2"/>
              </a:rPr>
              <a:t>Which will have maximal coverage</a:t>
            </a:r>
          </a:p>
          <a:p>
            <a:pPr lvl="1"/>
            <a:r>
              <a:rPr lang="en-US" sz="2000" dirty="0" smtClean="0">
                <a:sym typeface="Wingdings" pitchFamily="2" charset="2"/>
              </a:rPr>
              <a:t>Which will maximally amortized MT error</a:t>
            </a:r>
          </a:p>
          <a:p>
            <a:pPr lvl="1"/>
            <a:r>
              <a:rPr lang="en-US" sz="2000" dirty="0" smtClean="0">
                <a:sym typeface="Wingdings" pitchFamily="2" charset="2"/>
              </a:rPr>
              <a:t>Which depend on MT paradigm</a:t>
            </a:r>
          </a:p>
          <a:p>
            <a:pPr lvl="1"/>
            <a:endParaRPr lang="en-US" sz="2000" dirty="0" smtClean="0">
              <a:sym typeface="Wingdings" pitchFamily="2" charset="2"/>
            </a:endParaRPr>
          </a:p>
          <a:p>
            <a:pPr lvl="1">
              <a:buNone/>
            </a:pPr>
            <a:r>
              <a:rPr lang="en-US" sz="2800" dirty="0" smtClean="0">
                <a:sym typeface="Wingdings" pitchFamily="2" charset="2"/>
              </a:rPr>
              <a:t> </a:t>
            </a:r>
            <a:r>
              <a:rPr lang="en-US" sz="2800" i="1" dirty="0" smtClean="0">
                <a:sym typeface="Wingdings" pitchFamily="2" charset="2"/>
              </a:rPr>
              <a:t>Active and Proactive Learning</a:t>
            </a:r>
            <a:endParaRPr lang="en-US" sz="3200" i="1" dirty="0"/>
          </a:p>
        </p:txBody>
      </p:sp>
      <p:sp>
        <p:nvSpPr>
          <p:cNvPr id="4" name="Footer Placeholder 3"/>
          <p:cNvSpPr>
            <a:spLocks noGrp="1"/>
          </p:cNvSpPr>
          <p:nvPr>
            <p:ph type="ftr" sz="quarter" idx="11"/>
          </p:nvPr>
        </p:nvSpPr>
        <p:spPr/>
        <p:txBody>
          <a:bodyPr/>
          <a:lstStyle/>
          <a:p>
            <a:r>
              <a:rPr lang="en-US" smtClean="0"/>
              <a:t>Jaime Carbonell, CMU</a:t>
            </a:r>
            <a:endParaRPr lang="en-US" dirty="0"/>
          </a:p>
        </p:txBody>
      </p:sp>
      <p:sp>
        <p:nvSpPr>
          <p:cNvPr id="5" name="Slide Number Placeholder 4"/>
          <p:cNvSpPr>
            <a:spLocks noGrp="1"/>
          </p:cNvSpPr>
          <p:nvPr>
            <p:ph type="sldNum" sz="quarter" idx="12"/>
          </p:nvPr>
        </p:nvSpPr>
        <p:spPr/>
        <p:txBody>
          <a:bodyPr/>
          <a:lstStyle/>
          <a:p>
            <a:fld id="{0206E3AD-48CF-4FD3-92E1-3557D2581CDF}"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Jaime Carbonell, CMU</a:t>
            </a:r>
            <a:endParaRPr lang="en-US"/>
          </a:p>
        </p:txBody>
      </p:sp>
      <p:sp>
        <p:nvSpPr>
          <p:cNvPr id="6" name="Slide Number Placeholder 5"/>
          <p:cNvSpPr>
            <a:spLocks noGrp="1"/>
          </p:cNvSpPr>
          <p:nvPr>
            <p:ph type="sldNum" sz="quarter" idx="12"/>
          </p:nvPr>
        </p:nvSpPr>
        <p:spPr/>
        <p:txBody>
          <a:bodyPr/>
          <a:lstStyle/>
          <a:p>
            <a:fld id="{E0C569E7-1031-4B69-A0A7-44895E696B74}" type="slidenum">
              <a:rPr lang="en-US"/>
              <a:pPr/>
              <a:t>35</a:t>
            </a:fld>
            <a:endParaRPr lang="en-US"/>
          </a:p>
        </p:txBody>
      </p:sp>
      <p:sp>
        <p:nvSpPr>
          <p:cNvPr id="264194" name="Rectangle 2"/>
          <p:cNvSpPr>
            <a:spLocks noGrp="1" noChangeArrowheads="1"/>
          </p:cNvSpPr>
          <p:nvPr>
            <p:ph type="title"/>
          </p:nvPr>
        </p:nvSpPr>
        <p:spPr>
          <a:xfrm>
            <a:off x="574675" y="304800"/>
            <a:ext cx="8266113" cy="1216025"/>
          </a:xfrm>
        </p:spPr>
        <p:txBody>
          <a:bodyPr/>
          <a:lstStyle/>
          <a:p>
            <a:r>
              <a:rPr lang="en-US" dirty="0"/>
              <a:t>Why is Active Learning Important?</a:t>
            </a:r>
          </a:p>
        </p:txBody>
      </p:sp>
      <p:sp>
        <p:nvSpPr>
          <p:cNvPr id="264195" name="Rectangle 3"/>
          <p:cNvSpPr>
            <a:spLocks noGrp="1" noChangeArrowheads="1"/>
          </p:cNvSpPr>
          <p:nvPr>
            <p:ph type="body" idx="1"/>
          </p:nvPr>
        </p:nvSpPr>
        <p:spPr/>
        <p:txBody>
          <a:bodyPr/>
          <a:lstStyle/>
          <a:p>
            <a:r>
              <a:rPr lang="en-US" dirty="0"/>
              <a:t>Labeled data volumes </a:t>
            </a:r>
            <a:r>
              <a:rPr lang="en-US" dirty="0">
                <a:sym typeface="Symbol" pitchFamily="18" charset="2"/>
              </a:rPr>
              <a:t></a:t>
            </a:r>
            <a:r>
              <a:rPr lang="en-US" dirty="0"/>
              <a:t> unlabeled data volumes</a:t>
            </a:r>
          </a:p>
          <a:p>
            <a:pPr lvl="1"/>
            <a:r>
              <a:rPr lang="en-US" sz="2000" dirty="0"/>
              <a:t>1.2% of all proteins have known structures</a:t>
            </a:r>
          </a:p>
          <a:p>
            <a:pPr lvl="1"/>
            <a:r>
              <a:rPr lang="en-US" sz="2000" dirty="0" smtClean="0"/>
              <a:t>&lt; .</a:t>
            </a:r>
            <a:r>
              <a:rPr lang="en-US" sz="2000" dirty="0"/>
              <a:t>01% of all galaxies in the Sloan Sky Survey have consensus type labels</a:t>
            </a:r>
          </a:p>
          <a:p>
            <a:pPr lvl="1"/>
            <a:r>
              <a:rPr lang="en-US" sz="2000" dirty="0" smtClean="0"/>
              <a:t>&lt; .</a:t>
            </a:r>
            <a:r>
              <a:rPr lang="en-US" sz="2000" dirty="0"/>
              <a:t>0001% of all web pages have topic labels</a:t>
            </a:r>
          </a:p>
          <a:p>
            <a:pPr lvl="1"/>
            <a:r>
              <a:rPr lang="en-US" sz="2000" dirty="0"/>
              <a:t>&lt;&lt; E-10% of all internet sessions are labeled as to fraudulence (malware, etc</a:t>
            </a:r>
            <a:r>
              <a:rPr lang="en-US" sz="2000" dirty="0" smtClean="0"/>
              <a:t>.)</a:t>
            </a:r>
          </a:p>
          <a:p>
            <a:pPr lvl="1"/>
            <a:r>
              <a:rPr lang="en-US" sz="2000" dirty="0" smtClean="0"/>
              <a:t>&lt; .0001 of all financial transactions investigated </a:t>
            </a:r>
            <a:r>
              <a:rPr lang="en-US" sz="2000" dirty="0" err="1" smtClean="0"/>
              <a:t>w.r.t</a:t>
            </a:r>
            <a:r>
              <a:rPr lang="en-US" sz="2000" dirty="0" smtClean="0"/>
              <a:t>. fraudulence</a:t>
            </a:r>
          </a:p>
          <a:p>
            <a:pPr lvl="1"/>
            <a:r>
              <a:rPr lang="en-US" sz="2000" dirty="0" smtClean="0"/>
              <a:t>&lt; .01% of all monolingual text is reliably bilingual</a:t>
            </a:r>
            <a:endParaRPr lang="en-US" sz="2000" dirty="0"/>
          </a:p>
          <a:p>
            <a:r>
              <a:rPr lang="en-US" dirty="0"/>
              <a:t>If labeling is costly, or limited, </a:t>
            </a:r>
            <a:r>
              <a:rPr lang="en-US" dirty="0" smtClean="0"/>
              <a:t>select </a:t>
            </a:r>
            <a:r>
              <a:rPr lang="en-US" dirty="0"/>
              <a:t>the </a:t>
            </a:r>
            <a:r>
              <a:rPr lang="en-US" dirty="0" smtClean="0"/>
              <a:t>instances with maximal impact for learning</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p:txBody>
          <a:bodyPr/>
          <a:lstStyle/>
          <a:p>
            <a:r>
              <a:rPr lang="en-US" smtClean="0"/>
              <a:t>Jaime Carbonell, CMU</a:t>
            </a:r>
            <a:endParaRPr lang="en-US" dirty="0"/>
          </a:p>
        </p:txBody>
      </p:sp>
      <p:sp>
        <p:nvSpPr>
          <p:cNvPr id="11" name="Slide Number Placeholder 7"/>
          <p:cNvSpPr>
            <a:spLocks noGrp="1"/>
          </p:cNvSpPr>
          <p:nvPr>
            <p:ph type="sldNum" sz="quarter" idx="12"/>
          </p:nvPr>
        </p:nvSpPr>
        <p:spPr/>
        <p:txBody>
          <a:bodyPr/>
          <a:lstStyle/>
          <a:p>
            <a:fld id="{9FC1C882-87DF-4666-961B-C4F0CF351F43}" type="slidenum">
              <a:rPr lang="en-US"/>
              <a:pPr/>
              <a:t>36</a:t>
            </a:fld>
            <a:endParaRPr lang="en-US"/>
          </a:p>
        </p:txBody>
      </p:sp>
      <p:sp>
        <p:nvSpPr>
          <p:cNvPr id="249858" name="Rectangle 2"/>
          <p:cNvSpPr>
            <a:spLocks noGrp="1" noChangeArrowheads="1"/>
          </p:cNvSpPr>
          <p:nvPr>
            <p:ph type="title"/>
          </p:nvPr>
        </p:nvSpPr>
        <p:spPr/>
        <p:txBody>
          <a:bodyPr/>
          <a:lstStyle/>
          <a:p>
            <a:r>
              <a:rPr lang="en-US" dirty="0"/>
              <a:t>Active Learning</a:t>
            </a:r>
          </a:p>
        </p:txBody>
      </p:sp>
      <p:sp>
        <p:nvSpPr>
          <p:cNvPr id="249859" name="Rectangle 3"/>
          <p:cNvSpPr>
            <a:spLocks noGrp="1" noChangeArrowheads="1"/>
          </p:cNvSpPr>
          <p:nvPr>
            <p:ph type="body" sz="half" idx="1"/>
          </p:nvPr>
        </p:nvSpPr>
        <p:spPr>
          <a:xfrm>
            <a:off x="566738" y="1752600"/>
            <a:ext cx="6926262" cy="4267200"/>
          </a:xfrm>
        </p:spPr>
        <p:txBody>
          <a:bodyPr/>
          <a:lstStyle/>
          <a:p>
            <a:r>
              <a:rPr lang="en-US" dirty="0"/>
              <a:t>Training data:</a:t>
            </a:r>
          </a:p>
          <a:p>
            <a:pPr lvl="1"/>
            <a:r>
              <a:rPr lang="en-US" dirty="0"/>
              <a:t>Special case:</a:t>
            </a:r>
          </a:p>
          <a:p>
            <a:r>
              <a:rPr lang="en-US" dirty="0"/>
              <a:t>Functional space:</a:t>
            </a:r>
          </a:p>
          <a:p>
            <a:r>
              <a:rPr lang="en-US" dirty="0"/>
              <a:t>Fitness Criterion:</a:t>
            </a:r>
          </a:p>
          <a:p>
            <a:pPr lvl="1"/>
            <a:r>
              <a:rPr lang="en-US" dirty="0"/>
              <a:t>a.k.a. loss function </a:t>
            </a:r>
          </a:p>
          <a:p>
            <a:pPr lvl="1"/>
            <a:endParaRPr lang="en-US" dirty="0"/>
          </a:p>
          <a:p>
            <a:pPr>
              <a:buFont typeface="Wingdings" pitchFamily="2" charset="2"/>
              <a:buNone/>
            </a:pPr>
            <a:endParaRPr lang="en-US" dirty="0"/>
          </a:p>
          <a:p>
            <a:r>
              <a:rPr lang="en-US" dirty="0"/>
              <a:t>Sampling Strategy: </a:t>
            </a:r>
          </a:p>
        </p:txBody>
      </p:sp>
      <p:graphicFrame>
        <p:nvGraphicFramePr>
          <p:cNvPr id="249860" name="Object 4"/>
          <p:cNvGraphicFramePr>
            <a:graphicFrameLocks noChangeAspect="1"/>
          </p:cNvGraphicFramePr>
          <p:nvPr>
            <p:ph sz="quarter" idx="2"/>
          </p:nvPr>
        </p:nvGraphicFramePr>
        <p:xfrm>
          <a:off x="3482975" y="1774825"/>
          <a:ext cx="5281613" cy="561975"/>
        </p:xfrm>
        <a:graphic>
          <a:graphicData uri="http://schemas.openxmlformats.org/presentationml/2006/ole">
            <p:oleObj spid="_x0000_s249860" name="Equation" r:id="rId3" imgW="2260440" imgH="241200" progId="Equation.3">
              <p:embed/>
            </p:oleObj>
          </a:graphicData>
        </a:graphic>
      </p:graphicFrame>
      <p:graphicFrame>
        <p:nvGraphicFramePr>
          <p:cNvPr id="249861" name="Object 5"/>
          <p:cNvGraphicFramePr>
            <a:graphicFrameLocks noChangeAspect="1"/>
          </p:cNvGraphicFramePr>
          <p:nvPr/>
        </p:nvGraphicFramePr>
        <p:xfrm>
          <a:off x="4051300" y="2574925"/>
          <a:ext cx="2212975" cy="657225"/>
        </p:xfrm>
        <a:graphic>
          <a:graphicData uri="http://schemas.openxmlformats.org/presentationml/2006/ole">
            <p:oleObj spid="_x0000_s249861" name="Equation" r:id="rId4" imgW="812520" imgH="241200" progId="Equation.3">
              <p:embed/>
            </p:oleObj>
          </a:graphicData>
        </a:graphic>
      </p:graphicFrame>
      <p:graphicFrame>
        <p:nvGraphicFramePr>
          <p:cNvPr id="249862" name="Object 6"/>
          <p:cNvGraphicFramePr>
            <a:graphicFrameLocks noChangeAspect="1"/>
          </p:cNvGraphicFramePr>
          <p:nvPr>
            <p:ph sz="quarter" idx="3"/>
          </p:nvPr>
        </p:nvGraphicFramePr>
        <p:xfrm>
          <a:off x="2236788" y="3887788"/>
          <a:ext cx="5149850" cy="973137"/>
        </p:xfrm>
        <a:graphic>
          <a:graphicData uri="http://schemas.openxmlformats.org/presentationml/2006/ole">
            <p:oleObj spid="_x0000_s249862" name="Equation" r:id="rId5" imgW="2552400" imgH="482400" progId="Equation.3">
              <p:embed/>
            </p:oleObj>
          </a:graphicData>
        </a:graphic>
      </p:graphicFrame>
      <p:graphicFrame>
        <p:nvGraphicFramePr>
          <p:cNvPr id="249863" name="Object 7"/>
          <p:cNvGraphicFramePr>
            <a:graphicFrameLocks noChangeAspect="1"/>
          </p:cNvGraphicFramePr>
          <p:nvPr/>
        </p:nvGraphicFramePr>
        <p:xfrm>
          <a:off x="3822700" y="2292350"/>
          <a:ext cx="762000" cy="381000"/>
        </p:xfrm>
        <a:graphic>
          <a:graphicData uri="http://schemas.openxmlformats.org/presentationml/2006/ole">
            <p:oleObj spid="_x0000_s249863" name="Equation" r:id="rId6" imgW="355320" imgH="177480" progId="Equation.3">
              <p:embed/>
            </p:oleObj>
          </a:graphicData>
        </a:graphic>
      </p:graphicFrame>
      <p:graphicFrame>
        <p:nvGraphicFramePr>
          <p:cNvPr id="249864" name="Object 8"/>
          <p:cNvGraphicFramePr>
            <a:graphicFrameLocks noChangeAspect="1"/>
          </p:cNvGraphicFramePr>
          <p:nvPr/>
        </p:nvGraphicFramePr>
        <p:xfrm>
          <a:off x="1400175" y="5349875"/>
          <a:ext cx="6732588" cy="741363"/>
        </p:xfrm>
        <a:graphic>
          <a:graphicData uri="http://schemas.openxmlformats.org/presentationml/2006/ole">
            <p:oleObj spid="_x0000_s249864" name="Equation" r:id="rId7" imgW="3377880" imgH="35532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Jaime Carbonell, CMU</a:t>
            </a:r>
            <a:endParaRPr lang="en-US"/>
          </a:p>
        </p:txBody>
      </p:sp>
      <p:sp>
        <p:nvSpPr>
          <p:cNvPr id="6" name="Slide Number Placeholder 5"/>
          <p:cNvSpPr>
            <a:spLocks noGrp="1"/>
          </p:cNvSpPr>
          <p:nvPr>
            <p:ph type="sldNum" sz="quarter" idx="12"/>
          </p:nvPr>
        </p:nvSpPr>
        <p:spPr/>
        <p:txBody>
          <a:bodyPr/>
          <a:lstStyle/>
          <a:p>
            <a:fld id="{44D77850-C113-4A01-B755-F8B5E44E1659}" type="slidenum">
              <a:rPr lang="en-US"/>
              <a:pPr/>
              <a:t>37</a:t>
            </a:fld>
            <a:endParaRPr lang="en-US"/>
          </a:p>
        </p:txBody>
      </p:sp>
      <p:sp>
        <p:nvSpPr>
          <p:cNvPr id="250882" name="Rectangle 2"/>
          <p:cNvSpPr>
            <a:spLocks noGrp="1" noChangeArrowheads="1"/>
          </p:cNvSpPr>
          <p:nvPr>
            <p:ph type="title"/>
          </p:nvPr>
        </p:nvSpPr>
        <p:spPr>
          <a:xfrm>
            <a:off x="457200" y="228600"/>
            <a:ext cx="8229600" cy="1143000"/>
          </a:xfrm>
        </p:spPr>
        <p:txBody>
          <a:bodyPr/>
          <a:lstStyle/>
          <a:p>
            <a:r>
              <a:rPr lang="en-US" dirty="0"/>
              <a:t>Sampling Strategies</a:t>
            </a:r>
          </a:p>
        </p:txBody>
      </p:sp>
      <p:sp>
        <p:nvSpPr>
          <p:cNvPr id="250883" name="Rectangle 3"/>
          <p:cNvSpPr>
            <a:spLocks noGrp="1" noChangeArrowheads="1"/>
          </p:cNvSpPr>
          <p:nvPr>
            <p:ph type="body" idx="1"/>
          </p:nvPr>
        </p:nvSpPr>
        <p:spPr>
          <a:xfrm>
            <a:off x="382588" y="1716088"/>
            <a:ext cx="8229600" cy="4876800"/>
          </a:xfrm>
        </p:spPr>
        <p:txBody>
          <a:bodyPr/>
          <a:lstStyle/>
          <a:p>
            <a:pPr marL="342900" indent="-342900">
              <a:lnSpc>
                <a:spcPct val="90000"/>
              </a:lnSpc>
            </a:pPr>
            <a:r>
              <a:rPr lang="en-US" sz="2000" dirty="0"/>
              <a:t>Random sampling </a:t>
            </a:r>
            <a:r>
              <a:rPr lang="en-US" sz="1800" dirty="0"/>
              <a:t>(preserves distribution)</a:t>
            </a:r>
          </a:p>
          <a:p>
            <a:pPr marL="342900" indent="-342900">
              <a:lnSpc>
                <a:spcPct val="90000"/>
              </a:lnSpc>
            </a:pPr>
            <a:r>
              <a:rPr lang="en-US" sz="2000" dirty="0"/>
              <a:t>Uncertainty sampling </a:t>
            </a:r>
            <a:r>
              <a:rPr lang="en-US" sz="2000" dirty="0" smtClean="0"/>
              <a:t>(</a:t>
            </a:r>
            <a:r>
              <a:rPr lang="en-US" sz="1600" dirty="0" smtClean="0"/>
              <a:t>Lewis, 1996; Tong </a:t>
            </a:r>
            <a:r>
              <a:rPr lang="en-US" sz="1800" dirty="0"/>
              <a:t>&amp; </a:t>
            </a:r>
            <a:r>
              <a:rPr lang="en-US" sz="1800" dirty="0" err="1"/>
              <a:t>Koller</a:t>
            </a:r>
            <a:r>
              <a:rPr lang="en-US" sz="1800" dirty="0"/>
              <a:t>, 2000)</a:t>
            </a:r>
          </a:p>
          <a:p>
            <a:pPr marL="742950" lvl="1" indent="-285750">
              <a:lnSpc>
                <a:spcPct val="90000"/>
              </a:lnSpc>
            </a:pPr>
            <a:r>
              <a:rPr lang="en-US" sz="2000" dirty="0"/>
              <a:t>proximity to decision boundary</a:t>
            </a:r>
          </a:p>
          <a:p>
            <a:pPr marL="742950" lvl="1" indent="-285750">
              <a:lnSpc>
                <a:spcPct val="90000"/>
              </a:lnSpc>
            </a:pPr>
            <a:r>
              <a:rPr lang="en-US" sz="2000" dirty="0"/>
              <a:t>maximal distance to labeled </a:t>
            </a:r>
            <a:r>
              <a:rPr lang="en-US" sz="2000" dirty="0" err="1"/>
              <a:t>x’s</a:t>
            </a:r>
            <a:endParaRPr lang="en-US" sz="2000" dirty="0"/>
          </a:p>
          <a:p>
            <a:pPr marL="342900" indent="-342900">
              <a:lnSpc>
                <a:spcPct val="90000"/>
              </a:lnSpc>
            </a:pPr>
            <a:r>
              <a:rPr lang="en-US" sz="2000" dirty="0"/>
              <a:t>Density sampling </a:t>
            </a:r>
            <a:r>
              <a:rPr lang="en-US" sz="1800" dirty="0"/>
              <a:t>(</a:t>
            </a:r>
            <a:r>
              <a:rPr lang="en-US" sz="1800" dirty="0" err="1"/>
              <a:t>kNN</a:t>
            </a:r>
            <a:r>
              <a:rPr lang="en-US" sz="1800" dirty="0"/>
              <a:t>-inspired McCallum &amp; Nigam, 2004)</a:t>
            </a:r>
          </a:p>
          <a:p>
            <a:pPr marL="342900" indent="-342900">
              <a:lnSpc>
                <a:spcPct val="90000"/>
              </a:lnSpc>
            </a:pPr>
            <a:r>
              <a:rPr lang="en-US" sz="2000" dirty="0"/>
              <a:t>Representative sampling </a:t>
            </a:r>
            <a:r>
              <a:rPr lang="en-US" sz="1800" dirty="0"/>
              <a:t>(</a:t>
            </a:r>
            <a:r>
              <a:rPr lang="en-US" sz="1800" dirty="0" err="1"/>
              <a:t>Xu</a:t>
            </a:r>
            <a:r>
              <a:rPr lang="en-US" sz="1800" dirty="0"/>
              <a:t> et al, 2003)</a:t>
            </a:r>
          </a:p>
          <a:p>
            <a:pPr marL="342900" indent="-342900">
              <a:lnSpc>
                <a:spcPct val="90000"/>
              </a:lnSpc>
            </a:pPr>
            <a:r>
              <a:rPr lang="en-US" sz="2000" dirty="0"/>
              <a:t>Instability sampling </a:t>
            </a:r>
            <a:r>
              <a:rPr lang="en-US" sz="1800" dirty="0"/>
              <a:t>(probability-weighted)</a:t>
            </a:r>
          </a:p>
          <a:p>
            <a:pPr marL="742950" lvl="1" indent="-285750">
              <a:lnSpc>
                <a:spcPct val="90000"/>
              </a:lnSpc>
            </a:pPr>
            <a:r>
              <a:rPr lang="en-US" sz="2000" dirty="0" err="1"/>
              <a:t>x’s</a:t>
            </a:r>
            <a:r>
              <a:rPr lang="en-US" sz="2000" dirty="0"/>
              <a:t> that maximally change decision boundary</a:t>
            </a:r>
          </a:p>
          <a:p>
            <a:pPr marL="342900" indent="-342900">
              <a:lnSpc>
                <a:spcPct val="90000"/>
              </a:lnSpc>
            </a:pPr>
            <a:r>
              <a:rPr lang="en-US" sz="2000" dirty="0"/>
              <a:t>Ensemble Strategies</a:t>
            </a:r>
          </a:p>
          <a:p>
            <a:pPr marL="742950" lvl="1" indent="-285750">
              <a:lnSpc>
                <a:spcPct val="90000"/>
              </a:lnSpc>
            </a:pPr>
            <a:r>
              <a:rPr lang="en-US" sz="2000" dirty="0"/>
              <a:t>Boosting-like ensemble </a:t>
            </a:r>
            <a:r>
              <a:rPr lang="en-US" sz="1800" dirty="0"/>
              <a:t>(</a:t>
            </a:r>
            <a:r>
              <a:rPr lang="en-US" sz="1800" dirty="0" err="1"/>
              <a:t>Baram</a:t>
            </a:r>
            <a:r>
              <a:rPr lang="en-US" sz="1800" dirty="0"/>
              <a:t>, 2003)</a:t>
            </a:r>
          </a:p>
          <a:p>
            <a:pPr marL="742950" lvl="1" indent="-285750">
              <a:lnSpc>
                <a:spcPct val="90000"/>
              </a:lnSpc>
            </a:pPr>
            <a:r>
              <a:rPr lang="en-US" sz="2000" dirty="0"/>
              <a:t>DUAL </a:t>
            </a:r>
            <a:r>
              <a:rPr lang="en-US" sz="1800" dirty="0"/>
              <a:t>(</a:t>
            </a:r>
            <a:r>
              <a:rPr lang="en-US" sz="1800" dirty="0" err="1"/>
              <a:t>Donmez</a:t>
            </a:r>
            <a:r>
              <a:rPr lang="en-US" sz="1800" dirty="0"/>
              <a:t> &amp; </a:t>
            </a:r>
            <a:r>
              <a:rPr lang="en-US" sz="1800" dirty="0" err="1"/>
              <a:t>Carbonell</a:t>
            </a:r>
            <a:r>
              <a:rPr lang="en-US" sz="1800" dirty="0"/>
              <a:t>, 2007)</a:t>
            </a:r>
          </a:p>
          <a:p>
            <a:pPr marL="1143000" lvl="2" indent="-228600">
              <a:lnSpc>
                <a:spcPct val="90000"/>
              </a:lnSpc>
            </a:pPr>
            <a:r>
              <a:rPr lang="en-US" sz="1800" dirty="0"/>
              <a:t>Dynamically switches strategies from Density-Based to Uncertainty-Based by estimating derivative of expected residual error reduction</a:t>
            </a:r>
          </a:p>
          <a:p>
            <a:pPr marL="781050" lvl="1" indent="-342900">
              <a:lnSpc>
                <a:spcPct val="90000"/>
              </a:lnSpc>
            </a:pPr>
            <a:endParaRPr lang="en-US"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304800" y="152400"/>
            <a:ext cx="8229600" cy="762000"/>
          </a:xfrm>
        </p:spPr>
        <p:txBody>
          <a:bodyPr/>
          <a:lstStyle/>
          <a:p>
            <a:r>
              <a:rPr lang="en-US"/>
              <a:t>Which point to sample?</a:t>
            </a:r>
          </a:p>
        </p:txBody>
      </p:sp>
      <p:sp>
        <p:nvSpPr>
          <p:cNvPr id="251907" name="Oval 3"/>
          <p:cNvSpPr>
            <a:spLocks noChangeArrowheads="1"/>
          </p:cNvSpPr>
          <p:nvPr/>
        </p:nvSpPr>
        <p:spPr bwMode="auto">
          <a:xfrm>
            <a:off x="2286000" y="4419600"/>
            <a:ext cx="152400" cy="152400"/>
          </a:xfrm>
          <a:prstGeom prst="ellipse">
            <a:avLst/>
          </a:prstGeom>
          <a:solidFill>
            <a:srgbClr val="FF0000"/>
          </a:solidFill>
          <a:ln w="9525">
            <a:solidFill>
              <a:srgbClr val="FF0066"/>
            </a:solidFill>
            <a:round/>
            <a:headEnd/>
            <a:tailEnd/>
          </a:ln>
          <a:effectLst/>
        </p:spPr>
        <p:txBody>
          <a:bodyPr wrap="none" anchor="ctr"/>
          <a:lstStyle/>
          <a:p>
            <a:endParaRPr lang="en-US"/>
          </a:p>
        </p:txBody>
      </p:sp>
      <p:sp>
        <p:nvSpPr>
          <p:cNvPr id="251908" name="Oval 4"/>
          <p:cNvSpPr>
            <a:spLocks noChangeArrowheads="1"/>
          </p:cNvSpPr>
          <p:nvPr/>
        </p:nvSpPr>
        <p:spPr bwMode="auto">
          <a:xfrm>
            <a:off x="80010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09" name="Oval 5"/>
          <p:cNvSpPr>
            <a:spLocks noChangeArrowheads="1"/>
          </p:cNvSpPr>
          <p:nvPr/>
        </p:nvSpPr>
        <p:spPr bwMode="auto">
          <a:xfrm>
            <a:off x="8077200" y="3733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10" name="Oval 6"/>
          <p:cNvSpPr>
            <a:spLocks noChangeArrowheads="1"/>
          </p:cNvSpPr>
          <p:nvPr/>
        </p:nvSpPr>
        <p:spPr bwMode="auto">
          <a:xfrm>
            <a:off x="43434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11" name="Oval 7"/>
          <p:cNvSpPr>
            <a:spLocks noChangeArrowheads="1"/>
          </p:cNvSpPr>
          <p:nvPr/>
        </p:nvSpPr>
        <p:spPr bwMode="auto">
          <a:xfrm>
            <a:off x="914400" y="5334000"/>
            <a:ext cx="152400" cy="152400"/>
          </a:xfrm>
          <a:prstGeom prst="ellipse">
            <a:avLst/>
          </a:prstGeom>
          <a:solidFill>
            <a:srgbClr val="FF0000"/>
          </a:solidFill>
          <a:ln w="9525">
            <a:solidFill>
              <a:srgbClr val="FF0066"/>
            </a:solidFill>
            <a:round/>
            <a:headEnd/>
            <a:tailEnd/>
          </a:ln>
          <a:effectLst/>
        </p:spPr>
        <p:txBody>
          <a:bodyPr wrap="none" anchor="ctr"/>
          <a:lstStyle/>
          <a:p>
            <a:endParaRPr lang="en-US"/>
          </a:p>
        </p:txBody>
      </p:sp>
      <p:sp>
        <p:nvSpPr>
          <p:cNvPr id="251912" name="Oval 8"/>
          <p:cNvSpPr>
            <a:spLocks noChangeArrowheads="1"/>
          </p:cNvSpPr>
          <p:nvPr/>
        </p:nvSpPr>
        <p:spPr bwMode="auto">
          <a:xfrm>
            <a:off x="1981200" y="2514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13" name="Oval 9"/>
          <p:cNvSpPr>
            <a:spLocks noChangeArrowheads="1"/>
          </p:cNvSpPr>
          <p:nvPr/>
        </p:nvSpPr>
        <p:spPr bwMode="auto">
          <a:xfrm>
            <a:off x="762000" y="236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14" name="Oval 10"/>
          <p:cNvSpPr>
            <a:spLocks noChangeArrowheads="1"/>
          </p:cNvSpPr>
          <p:nvPr/>
        </p:nvSpPr>
        <p:spPr bwMode="auto">
          <a:xfrm>
            <a:off x="1219200" y="3657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15" name="Oval 11"/>
          <p:cNvSpPr>
            <a:spLocks noChangeArrowheads="1"/>
          </p:cNvSpPr>
          <p:nvPr/>
        </p:nvSpPr>
        <p:spPr bwMode="auto">
          <a:xfrm>
            <a:off x="7848600" y="2057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16" name="Oval 12"/>
          <p:cNvSpPr>
            <a:spLocks noChangeArrowheads="1"/>
          </p:cNvSpPr>
          <p:nvPr/>
        </p:nvSpPr>
        <p:spPr bwMode="auto">
          <a:xfrm>
            <a:off x="2971800" y="617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17" name="Oval 13"/>
          <p:cNvSpPr>
            <a:spLocks noChangeArrowheads="1"/>
          </p:cNvSpPr>
          <p:nvPr/>
        </p:nvSpPr>
        <p:spPr bwMode="auto">
          <a:xfrm>
            <a:off x="3886200" y="3581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18" name="Oval 14"/>
          <p:cNvSpPr>
            <a:spLocks noChangeArrowheads="1"/>
          </p:cNvSpPr>
          <p:nvPr/>
        </p:nvSpPr>
        <p:spPr bwMode="auto">
          <a:xfrm>
            <a:off x="5867400" y="5562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19" name="Oval 15"/>
          <p:cNvSpPr>
            <a:spLocks noChangeArrowheads="1"/>
          </p:cNvSpPr>
          <p:nvPr/>
        </p:nvSpPr>
        <p:spPr bwMode="auto">
          <a:xfrm>
            <a:off x="5410200" y="563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20" name="Oval 16"/>
          <p:cNvSpPr>
            <a:spLocks noChangeArrowheads="1"/>
          </p:cNvSpPr>
          <p:nvPr/>
        </p:nvSpPr>
        <p:spPr bwMode="auto">
          <a:xfrm>
            <a:off x="5562600" y="5562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21" name="Oval 17"/>
          <p:cNvSpPr>
            <a:spLocks noChangeArrowheads="1"/>
          </p:cNvSpPr>
          <p:nvPr/>
        </p:nvSpPr>
        <p:spPr bwMode="auto">
          <a:xfrm>
            <a:off x="5715000" y="5486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22" name="Oval 18"/>
          <p:cNvSpPr>
            <a:spLocks noChangeArrowheads="1"/>
          </p:cNvSpPr>
          <p:nvPr/>
        </p:nvSpPr>
        <p:spPr bwMode="auto">
          <a:xfrm>
            <a:off x="8153400" y="5715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23" name="Oval 19"/>
          <p:cNvSpPr>
            <a:spLocks noChangeArrowheads="1"/>
          </p:cNvSpPr>
          <p:nvPr/>
        </p:nvSpPr>
        <p:spPr bwMode="auto">
          <a:xfrm>
            <a:off x="5715000" y="5715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24" name="Oval 20"/>
          <p:cNvSpPr>
            <a:spLocks noChangeArrowheads="1"/>
          </p:cNvSpPr>
          <p:nvPr/>
        </p:nvSpPr>
        <p:spPr bwMode="auto">
          <a:xfrm>
            <a:off x="1752600" y="5257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25" name="Oval 21"/>
          <p:cNvSpPr>
            <a:spLocks noChangeArrowheads="1"/>
          </p:cNvSpPr>
          <p:nvPr/>
        </p:nvSpPr>
        <p:spPr bwMode="auto">
          <a:xfrm>
            <a:off x="6400800" y="2438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26" name="Oval 22"/>
          <p:cNvSpPr>
            <a:spLocks noChangeArrowheads="1"/>
          </p:cNvSpPr>
          <p:nvPr/>
        </p:nvSpPr>
        <p:spPr bwMode="auto">
          <a:xfrm>
            <a:off x="3733800" y="4191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27" name="Oval 23"/>
          <p:cNvSpPr>
            <a:spLocks noChangeArrowheads="1"/>
          </p:cNvSpPr>
          <p:nvPr/>
        </p:nvSpPr>
        <p:spPr bwMode="auto">
          <a:xfrm>
            <a:off x="5486400" y="4038600"/>
            <a:ext cx="152400" cy="152400"/>
          </a:xfrm>
          <a:prstGeom prst="ellipse">
            <a:avLst/>
          </a:prstGeom>
          <a:solidFill>
            <a:schemeClr val="tx1">
              <a:lumMod val="95000"/>
              <a:lumOff val="5000"/>
            </a:schemeClr>
          </a:solidFill>
          <a:ln w="9525">
            <a:solidFill>
              <a:schemeClr val="tx1"/>
            </a:solidFill>
            <a:round/>
            <a:headEnd/>
            <a:tailEnd/>
          </a:ln>
          <a:effectLst/>
        </p:spPr>
        <p:txBody>
          <a:bodyPr wrap="none" anchor="ctr"/>
          <a:lstStyle/>
          <a:p>
            <a:endParaRPr lang="en-US"/>
          </a:p>
        </p:txBody>
      </p:sp>
      <p:sp>
        <p:nvSpPr>
          <p:cNvPr id="251928" name="Oval 24"/>
          <p:cNvSpPr>
            <a:spLocks noChangeArrowheads="1"/>
          </p:cNvSpPr>
          <p:nvPr/>
        </p:nvSpPr>
        <p:spPr bwMode="auto">
          <a:xfrm>
            <a:off x="4267200" y="3124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29" name="Oval 25"/>
          <p:cNvSpPr>
            <a:spLocks noChangeArrowheads="1"/>
          </p:cNvSpPr>
          <p:nvPr/>
        </p:nvSpPr>
        <p:spPr bwMode="auto">
          <a:xfrm>
            <a:off x="36576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30" name="Oval 26"/>
          <p:cNvSpPr>
            <a:spLocks noChangeArrowheads="1"/>
          </p:cNvSpPr>
          <p:nvPr/>
        </p:nvSpPr>
        <p:spPr bwMode="auto">
          <a:xfrm>
            <a:off x="34290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31" name="Oval 27"/>
          <p:cNvSpPr>
            <a:spLocks noChangeArrowheads="1"/>
          </p:cNvSpPr>
          <p:nvPr/>
        </p:nvSpPr>
        <p:spPr bwMode="auto">
          <a:xfrm>
            <a:off x="3886200" y="3352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32" name="Oval 28"/>
          <p:cNvSpPr>
            <a:spLocks noChangeArrowheads="1"/>
          </p:cNvSpPr>
          <p:nvPr/>
        </p:nvSpPr>
        <p:spPr bwMode="auto">
          <a:xfrm>
            <a:off x="35814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33" name="Oval 29"/>
          <p:cNvSpPr>
            <a:spLocks noChangeArrowheads="1"/>
          </p:cNvSpPr>
          <p:nvPr/>
        </p:nvSpPr>
        <p:spPr bwMode="auto">
          <a:xfrm>
            <a:off x="41148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34" name="Oval 30"/>
          <p:cNvSpPr>
            <a:spLocks noChangeArrowheads="1"/>
          </p:cNvSpPr>
          <p:nvPr/>
        </p:nvSpPr>
        <p:spPr bwMode="auto">
          <a:xfrm>
            <a:off x="43434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35" name="Oval 31"/>
          <p:cNvSpPr>
            <a:spLocks noChangeArrowheads="1"/>
          </p:cNvSpPr>
          <p:nvPr/>
        </p:nvSpPr>
        <p:spPr bwMode="auto">
          <a:xfrm>
            <a:off x="4038600" y="3200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36" name="Oval 32"/>
          <p:cNvSpPr>
            <a:spLocks noChangeArrowheads="1"/>
          </p:cNvSpPr>
          <p:nvPr/>
        </p:nvSpPr>
        <p:spPr bwMode="auto">
          <a:xfrm>
            <a:off x="3810000" y="3200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37" name="Oval 33"/>
          <p:cNvSpPr>
            <a:spLocks noChangeArrowheads="1"/>
          </p:cNvSpPr>
          <p:nvPr/>
        </p:nvSpPr>
        <p:spPr bwMode="auto">
          <a:xfrm>
            <a:off x="41910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1938" name="Line 34"/>
          <p:cNvSpPr>
            <a:spLocks noChangeShapeType="1"/>
          </p:cNvSpPr>
          <p:nvPr/>
        </p:nvSpPr>
        <p:spPr bwMode="auto">
          <a:xfrm flipV="1">
            <a:off x="228600" y="1981200"/>
            <a:ext cx="6096000" cy="4038600"/>
          </a:xfrm>
          <a:prstGeom prst="line">
            <a:avLst/>
          </a:prstGeom>
          <a:noFill/>
          <a:ln w="9525">
            <a:solidFill>
              <a:schemeClr val="tx1"/>
            </a:solidFill>
            <a:round/>
            <a:headEnd/>
            <a:tailEnd/>
          </a:ln>
          <a:effectLst/>
        </p:spPr>
        <p:txBody>
          <a:bodyPr/>
          <a:lstStyle/>
          <a:p>
            <a:endParaRPr lang="en-US"/>
          </a:p>
        </p:txBody>
      </p:sp>
      <p:sp>
        <p:nvSpPr>
          <p:cNvPr id="251939" name="Line 35"/>
          <p:cNvSpPr>
            <a:spLocks noChangeShapeType="1"/>
          </p:cNvSpPr>
          <p:nvPr/>
        </p:nvSpPr>
        <p:spPr bwMode="auto">
          <a:xfrm flipV="1">
            <a:off x="1828800" y="2286000"/>
            <a:ext cx="6172200" cy="4343400"/>
          </a:xfrm>
          <a:prstGeom prst="line">
            <a:avLst/>
          </a:prstGeom>
          <a:noFill/>
          <a:ln w="9525">
            <a:solidFill>
              <a:schemeClr val="tx1"/>
            </a:solidFill>
            <a:round/>
            <a:headEnd/>
            <a:tailEnd/>
          </a:ln>
          <a:effectLst/>
        </p:spPr>
        <p:txBody>
          <a:bodyPr/>
          <a:lstStyle/>
          <a:p>
            <a:endParaRPr lang="en-US"/>
          </a:p>
        </p:txBody>
      </p:sp>
      <p:sp>
        <p:nvSpPr>
          <p:cNvPr id="251940" name="Line 36"/>
          <p:cNvSpPr>
            <a:spLocks noChangeShapeType="1"/>
          </p:cNvSpPr>
          <p:nvPr/>
        </p:nvSpPr>
        <p:spPr bwMode="auto">
          <a:xfrm flipV="1">
            <a:off x="914400" y="2057400"/>
            <a:ext cx="6400800" cy="4343400"/>
          </a:xfrm>
          <a:prstGeom prst="line">
            <a:avLst/>
          </a:prstGeom>
          <a:noFill/>
          <a:ln w="19050">
            <a:solidFill>
              <a:schemeClr val="folHlink"/>
            </a:solidFill>
            <a:round/>
            <a:headEnd/>
            <a:tailEnd/>
          </a:ln>
          <a:effectLst/>
        </p:spPr>
        <p:txBody>
          <a:bodyPr/>
          <a:lstStyle/>
          <a:p>
            <a:endParaRPr lang="en-US"/>
          </a:p>
        </p:txBody>
      </p:sp>
      <p:sp>
        <p:nvSpPr>
          <p:cNvPr id="251941" name="Text Box 37"/>
          <p:cNvSpPr txBox="1">
            <a:spLocks noChangeArrowheads="1"/>
          </p:cNvSpPr>
          <p:nvPr/>
        </p:nvSpPr>
        <p:spPr bwMode="auto">
          <a:xfrm>
            <a:off x="2514600" y="1066800"/>
            <a:ext cx="2286000" cy="1192213"/>
          </a:xfrm>
          <a:prstGeom prst="rect">
            <a:avLst/>
          </a:prstGeom>
          <a:noFill/>
          <a:ln w="9525">
            <a:noFill/>
            <a:miter lim="800000"/>
            <a:headEnd/>
            <a:tailEnd/>
          </a:ln>
          <a:effectLst/>
        </p:spPr>
        <p:txBody>
          <a:bodyPr>
            <a:spAutoFit/>
          </a:bodyPr>
          <a:lstStyle/>
          <a:p>
            <a:pPr>
              <a:spcBef>
                <a:spcPct val="50000"/>
              </a:spcBef>
            </a:pPr>
            <a:r>
              <a:rPr lang="en-US" dirty="0" smtClean="0">
                <a:solidFill>
                  <a:schemeClr val="bg1">
                    <a:lumMod val="65000"/>
                  </a:schemeClr>
                </a:solidFill>
                <a:latin typeface="Tahoma" pitchFamily="34" charset="0"/>
              </a:rPr>
              <a:t>Grey</a:t>
            </a:r>
            <a:r>
              <a:rPr lang="en-US" dirty="0" smtClean="0">
                <a:latin typeface="Tahoma" pitchFamily="34" charset="0"/>
              </a:rPr>
              <a:t> </a:t>
            </a:r>
            <a:r>
              <a:rPr lang="en-US" dirty="0">
                <a:latin typeface="Tahoma" pitchFamily="34" charset="0"/>
              </a:rPr>
              <a:t>= unlabeled</a:t>
            </a:r>
          </a:p>
          <a:p>
            <a:pPr>
              <a:spcBef>
                <a:spcPct val="50000"/>
              </a:spcBef>
            </a:pPr>
            <a:r>
              <a:rPr lang="en-US" dirty="0">
                <a:solidFill>
                  <a:srgbClr val="FF0000"/>
                </a:solidFill>
                <a:latin typeface="Tahoma" pitchFamily="34" charset="0"/>
              </a:rPr>
              <a:t>Red</a:t>
            </a:r>
            <a:r>
              <a:rPr lang="en-US" dirty="0">
                <a:latin typeface="Tahoma" pitchFamily="34" charset="0"/>
              </a:rPr>
              <a:t> = class A</a:t>
            </a:r>
          </a:p>
          <a:p>
            <a:pPr>
              <a:spcBef>
                <a:spcPct val="50000"/>
              </a:spcBef>
            </a:pPr>
            <a:r>
              <a:rPr lang="en-US" dirty="0">
                <a:solidFill>
                  <a:srgbClr val="800000"/>
                </a:solidFill>
                <a:latin typeface="Tahoma" pitchFamily="34" charset="0"/>
              </a:rPr>
              <a:t>Brown</a:t>
            </a:r>
            <a:r>
              <a:rPr lang="en-US" dirty="0">
                <a:latin typeface="Tahoma" pitchFamily="34" charset="0"/>
              </a:rPr>
              <a:t> = class B</a:t>
            </a:r>
          </a:p>
        </p:txBody>
      </p:sp>
      <p:sp>
        <p:nvSpPr>
          <p:cNvPr id="39" name="Slide Number Placeholder 38"/>
          <p:cNvSpPr>
            <a:spLocks noGrp="1"/>
          </p:cNvSpPr>
          <p:nvPr>
            <p:ph type="sldNum" sz="quarter" idx="12"/>
          </p:nvPr>
        </p:nvSpPr>
        <p:spPr/>
        <p:txBody>
          <a:bodyPr/>
          <a:lstStyle/>
          <a:p>
            <a:fld id="{3080733E-1EEC-4D9C-AD0C-F62D17581414}" type="slidenum">
              <a:rPr lang="en-US" smtClean="0"/>
              <a:pPr/>
              <a:t>38</a:t>
            </a:fld>
            <a:endParaRPr lang="en-US"/>
          </a:p>
        </p:txBody>
      </p:sp>
      <p:sp>
        <p:nvSpPr>
          <p:cNvPr id="40" name="Footer Placeholder 39"/>
          <p:cNvSpPr>
            <a:spLocks noGrp="1"/>
          </p:cNvSpPr>
          <p:nvPr>
            <p:ph type="ftr" sz="quarter" idx="11"/>
          </p:nvPr>
        </p:nvSpPr>
        <p:spPr/>
        <p:txBody>
          <a:bodyPr/>
          <a:lstStyle/>
          <a:p>
            <a:r>
              <a:rPr lang="en-US" smtClean="0"/>
              <a:t>Jaime Carbonell, CMU</a:t>
            </a:r>
            <a:endParaRPr lang="en-US"/>
          </a:p>
        </p:txBody>
      </p:sp>
      <p:sp>
        <p:nvSpPr>
          <p:cNvPr id="41" name="Oval 23"/>
          <p:cNvSpPr>
            <a:spLocks noChangeArrowheads="1"/>
          </p:cNvSpPr>
          <p:nvPr/>
        </p:nvSpPr>
        <p:spPr bwMode="auto">
          <a:xfrm>
            <a:off x="4253345" y="4869872"/>
            <a:ext cx="152400" cy="152400"/>
          </a:xfrm>
          <a:prstGeom prst="ellipse">
            <a:avLst/>
          </a:prstGeom>
          <a:solidFill>
            <a:schemeClr val="tx1">
              <a:lumMod val="95000"/>
              <a:lumOff val="5000"/>
            </a:schemeClr>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04800" y="152400"/>
            <a:ext cx="8229600" cy="762000"/>
          </a:xfrm>
        </p:spPr>
        <p:txBody>
          <a:bodyPr/>
          <a:lstStyle/>
          <a:p>
            <a:r>
              <a:rPr lang="en-US"/>
              <a:t>Density-Based Sampling</a:t>
            </a:r>
          </a:p>
        </p:txBody>
      </p:sp>
      <p:sp>
        <p:nvSpPr>
          <p:cNvPr id="252931" name="Oval 3"/>
          <p:cNvSpPr>
            <a:spLocks noChangeArrowheads="1"/>
          </p:cNvSpPr>
          <p:nvPr/>
        </p:nvSpPr>
        <p:spPr bwMode="auto">
          <a:xfrm>
            <a:off x="2286000" y="4419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2932" name="Oval 4"/>
          <p:cNvSpPr>
            <a:spLocks noChangeArrowheads="1"/>
          </p:cNvSpPr>
          <p:nvPr/>
        </p:nvSpPr>
        <p:spPr bwMode="auto">
          <a:xfrm>
            <a:off x="80010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33" name="Oval 5"/>
          <p:cNvSpPr>
            <a:spLocks noChangeArrowheads="1"/>
          </p:cNvSpPr>
          <p:nvPr/>
        </p:nvSpPr>
        <p:spPr bwMode="auto">
          <a:xfrm>
            <a:off x="8077200" y="3733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34" name="Oval 6"/>
          <p:cNvSpPr>
            <a:spLocks noChangeArrowheads="1"/>
          </p:cNvSpPr>
          <p:nvPr/>
        </p:nvSpPr>
        <p:spPr bwMode="auto">
          <a:xfrm>
            <a:off x="43434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35" name="Oval 7"/>
          <p:cNvSpPr>
            <a:spLocks noChangeArrowheads="1"/>
          </p:cNvSpPr>
          <p:nvPr/>
        </p:nvSpPr>
        <p:spPr bwMode="auto">
          <a:xfrm>
            <a:off x="914400" y="53340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2936" name="Oval 8"/>
          <p:cNvSpPr>
            <a:spLocks noChangeArrowheads="1"/>
          </p:cNvSpPr>
          <p:nvPr/>
        </p:nvSpPr>
        <p:spPr bwMode="auto">
          <a:xfrm>
            <a:off x="1981200" y="2514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37" name="Oval 9"/>
          <p:cNvSpPr>
            <a:spLocks noChangeArrowheads="1"/>
          </p:cNvSpPr>
          <p:nvPr/>
        </p:nvSpPr>
        <p:spPr bwMode="auto">
          <a:xfrm>
            <a:off x="762000" y="236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38" name="Oval 10"/>
          <p:cNvSpPr>
            <a:spLocks noChangeArrowheads="1"/>
          </p:cNvSpPr>
          <p:nvPr/>
        </p:nvSpPr>
        <p:spPr bwMode="auto">
          <a:xfrm>
            <a:off x="1219200" y="3657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39" name="Oval 11"/>
          <p:cNvSpPr>
            <a:spLocks noChangeArrowheads="1"/>
          </p:cNvSpPr>
          <p:nvPr/>
        </p:nvSpPr>
        <p:spPr bwMode="auto">
          <a:xfrm>
            <a:off x="7848600" y="2057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40" name="Oval 12"/>
          <p:cNvSpPr>
            <a:spLocks noChangeArrowheads="1"/>
          </p:cNvSpPr>
          <p:nvPr/>
        </p:nvSpPr>
        <p:spPr bwMode="auto">
          <a:xfrm>
            <a:off x="2971800" y="617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41" name="Oval 13"/>
          <p:cNvSpPr>
            <a:spLocks noChangeArrowheads="1"/>
          </p:cNvSpPr>
          <p:nvPr/>
        </p:nvSpPr>
        <p:spPr bwMode="auto">
          <a:xfrm>
            <a:off x="3886200" y="3581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42" name="Oval 14"/>
          <p:cNvSpPr>
            <a:spLocks noChangeArrowheads="1"/>
          </p:cNvSpPr>
          <p:nvPr/>
        </p:nvSpPr>
        <p:spPr bwMode="auto">
          <a:xfrm>
            <a:off x="5867400" y="5562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43" name="Oval 15"/>
          <p:cNvSpPr>
            <a:spLocks noChangeArrowheads="1"/>
          </p:cNvSpPr>
          <p:nvPr/>
        </p:nvSpPr>
        <p:spPr bwMode="auto">
          <a:xfrm>
            <a:off x="5410200" y="563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44" name="Oval 16"/>
          <p:cNvSpPr>
            <a:spLocks noChangeArrowheads="1"/>
          </p:cNvSpPr>
          <p:nvPr/>
        </p:nvSpPr>
        <p:spPr bwMode="auto">
          <a:xfrm>
            <a:off x="5562600" y="5562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45" name="Oval 17"/>
          <p:cNvSpPr>
            <a:spLocks noChangeArrowheads="1"/>
          </p:cNvSpPr>
          <p:nvPr/>
        </p:nvSpPr>
        <p:spPr bwMode="auto">
          <a:xfrm>
            <a:off x="5715000" y="5486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46" name="Oval 18"/>
          <p:cNvSpPr>
            <a:spLocks noChangeArrowheads="1"/>
          </p:cNvSpPr>
          <p:nvPr/>
        </p:nvSpPr>
        <p:spPr bwMode="auto">
          <a:xfrm>
            <a:off x="8153400" y="5715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47" name="Oval 19"/>
          <p:cNvSpPr>
            <a:spLocks noChangeArrowheads="1"/>
          </p:cNvSpPr>
          <p:nvPr/>
        </p:nvSpPr>
        <p:spPr bwMode="auto">
          <a:xfrm>
            <a:off x="5715000" y="5715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48" name="Oval 20"/>
          <p:cNvSpPr>
            <a:spLocks noChangeArrowheads="1"/>
          </p:cNvSpPr>
          <p:nvPr/>
        </p:nvSpPr>
        <p:spPr bwMode="auto">
          <a:xfrm>
            <a:off x="1752600" y="5257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49" name="Oval 21"/>
          <p:cNvSpPr>
            <a:spLocks noChangeArrowheads="1"/>
          </p:cNvSpPr>
          <p:nvPr/>
        </p:nvSpPr>
        <p:spPr bwMode="auto">
          <a:xfrm>
            <a:off x="6400800" y="2438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50" name="Oval 22"/>
          <p:cNvSpPr>
            <a:spLocks noChangeArrowheads="1"/>
          </p:cNvSpPr>
          <p:nvPr/>
        </p:nvSpPr>
        <p:spPr bwMode="auto">
          <a:xfrm>
            <a:off x="3733800" y="4191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51" name="Oval 23"/>
          <p:cNvSpPr>
            <a:spLocks noChangeArrowheads="1"/>
          </p:cNvSpPr>
          <p:nvPr/>
        </p:nvSpPr>
        <p:spPr bwMode="auto">
          <a:xfrm>
            <a:off x="5486400" y="4038600"/>
            <a:ext cx="152400" cy="152400"/>
          </a:xfrm>
          <a:prstGeom prst="ellipse">
            <a:avLst/>
          </a:prstGeom>
          <a:solidFill>
            <a:srgbClr val="660033"/>
          </a:solidFill>
          <a:ln w="9525">
            <a:solidFill>
              <a:schemeClr val="tx1"/>
            </a:solidFill>
            <a:round/>
            <a:headEnd/>
            <a:tailEnd/>
          </a:ln>
          <a:effectLst/>
        </p:spPr>
        <p:txBody>
          <a:bodyPr wrap="none" anchor="ctr"/>
          <a:lstStyle/>
          <a:p>
            <a:endParaRPr lang="en-US"/>
          </a:p>
        </p:txBody>
      </p:sp>
      <p:sp>
        <p:nvSpPr>
          <p:cNvPr id="252952" name="Oval 24"/>
          <p:cNvSpPr>
            <a:spLocks noChangeArrowheads="1"/>
          </p:cNvSpPr>
          <p:nvPr/>
        </p:nvSpPr>
        <p:spPr bwMode="auto">
          <a:xfrm>
            <a:off x="4267200" y="3124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53" name="Oval 25"/>
          <p:cNvSpPr>
            <a:spLocks noChangeArrowheads="1"/>
          </p:cNvSpPr>
          <p:nvPr/>
        </p:nvSpPr>
        <p:spPr bwMode="auto">
          <a:xfrm>
            <a:off x="36576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54" name="Oval 26"/>
          <p:cNvSpPr>
            <a:spLocks noChangeArrowheads="1"/>
          </p:cNvSpPr>
          <p:nvPr/>
        </p:nvSpPr>
        <p:spPr bwMode="auto">
          <a:xfrm>
            <a:off x="34290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55" name="Oval 27"/>
          <p:cNvSpPr>
            <a:spLocks noChangeArrowheads="1"/>
          </p:cNvSpPr>
          <p:nvPr/>
        </p:nvSpPr>
        <p:spPr bwMode="auto">
          <a:xfrm>
            <a:off x="3886200" y="3352800"/>
            <a:ext cx="152400" cy="152400"/>
          </a:xfrm>
          <a:prstGeom prst="ellipse">
            <a:avLst/>
          </a:prstGeom>
          <a:solidFill>
            <a:srgbClr val="0000FF"/>
          </a:solidFill>
          <a:ln w="9525">
            <a:solidFill>
              <a:schemeClr val="tx1"/>
            </a:solidFill>
            <a:round/>
            <a:headEnd/>
            <a:tailEnd/>
          </a:ln>
          <a:effectLst/>
        </p:spPr>
        <p:txBody>
          <a:bodyPr wrap="none" anchor="ctr"/>
          <a:lstStyle/>
          <a:p>
            <a:pPr algn="ctr"/>
            <a:endParaRPr lang="en-US">
              <a:solidFill>
                <a:srgbClr val="0000FF"/>
              </a:solidFill>
              <a:latin typeface="Tahoma" pitchFamily="34" charset="0"/>
            </a:endParaRPr>
          </a:p>
        </p:txBody>
      </p:sp>
      <p:sp>
        <p:nvSpPr>
          <p:cNvPr id="252956" name="Oval 28"/>
          <p:cNvSpPr>
            <a:spLocks noChangeArrowheads="1"/>
          </p:cNvSpPr>
          <p:nvPr/>
        </p:nvSpPr>
        <p:spPr bwMode="auto">
          <a:xfrm>
            <a:off x="35814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57" name="Oval 29"/>
          <p:cNvSpPr>
            <a:spLocks noChangeArrowheads="1"/>
          </p:cNvSpPr>
          <p:nvPr/>
        </p:nvSpPr>
        <p:spPr bwMode="auto">
          <a:xfrm>
            <a:off x="41148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58" name="Oval 30"/>
          <p:cNvSpPr>
            <a:spLocks noChangeArrowheads="1"/>
          </p:cNvSpPr>
          <p:nvPr/>
        </p:nvSpPr>
        <p:spPr bwMode="auto">
          <a:xfrm>
            <a:off x="43434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59" name="Oval 31"/>
          <p:cNvSpPr>
            <a:spLocks noChangeArrowheads="1"/>
          </p:cNvSpPr>
          <p:nvPr/>
        </p:nvSpPr>
        <p:spPr bwMode="auto">
          <a:xfrm>
            <a:off x="4038600" y="3200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60" name="Oval 32"/>
          <p:cNvSpPr>
            <a:spLocks noChangeArrowheads="1"/>
          </p:cNvSpPr>
          <p:nvPr/>
        </p:nvSpPr>
        <p:spPr bwMode="auto">
          <a:xfrm>
            <a:off x="3810000" y="3124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61" name="Oval 33"/>
          <p:cNvSpPr>
            <a:spLocks noChangeArrowheads="1"/>
          </p:cNvSpPr>
          <p:nvPr/>
        </p:nvSpPr>
        <p:spPr bwMode="auto">
          <a:xfrm>
            <a:off x="41910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2962" name="Line 34"/>
          <p:cNvSpPr>
            <a:spLocks noChangeShapeType="1"/>
          </p:cNvSpPr>
          <p:nvPr/>
        </p:nvSpPr>
        <p:spPr bwMode="auto">
          <a:xfrm flipV="1">
            <a:off x="228600" y="1981200"/>
            <a:ext cx="6096000" cy="4038600"/>
          </a:xfrm>
          <a:prstGeom prst="line">
            <a:avLst/>
          </a:prstGeom>
          <a:noFill/>
          <a:ln w="9525">
            <a:solidFill>
              <a:schemeClr val="tx1"/>
            </a:solidFill>
            <a:round/>
            <a:headEnd/>
            <a:tailEnd/>
          </a:ln>
          <a:effectLst/>
        </p:spPr>
        <p:txBody>
          <a:bodyPr/>
          <a:lstStyle/>
          <a:p>
            <a:endParaRPr lang="en-US"/>
          </a:p>
        </p:txBody>
      </p:sp>
      <p:sp>
        <p:nvSpPr>
          <p:cNvPr id="252963" name="Line 35"/>
          <p:cNvSpPr>
            <a:spLocks noChangeShapeType="1"/>
          </p:cNvSpPr>
          <p:nvPr/>
        </p:nvSpPr>
        <p:spPr bwMode="auto">
          <a:xfrm flipV="1">
            <a:off x="1828800" y="2286000"/>
            <a:ext cx="6172200" cy="4343400"/>
          </a:xfrm>
          <a:prstGeom prst="line">
            <a:avLst/>
          </a:prstGeom>
          <a:noFill/>
          <a:ln w="9525">
            <a:solidFill>
              <a:schemeClr val="tx1"/>
            </a:solidFill>
            <a:round/>
            <a:headEnd/>
            <a:tailEnd/>
          </a:ln>
          <a:effectLst/>
        </p:spPr>
        <p:txBody>
          <a:bodyPr/>
          <a:lstStyle/>
          <a:p>
            <a:endParaRPr lang="en-US"/>
          </a:p>
        </p:txBody>
      </p:sp>
      <p:sp>
        <p:nvSpPr>
          <p:cNvPr id="252964" name="Line 36"/>
          <p:cNvSpPr>
            <a:spLocks noChangeShapeType="1"/>
          </p:cNvSpPr>
          <p:nvPr/>
        </p:nvSpPr>
        <p:spPr bwMode="auto">
          <a:xfrm flipV="1">
            <a:off x="914400" y="2057400"/>
            <a:ext cx="6400800" cy="4343400"/>
          </a:xfrm>
          <a:prstGeom prst="line">
            <a:avLst/>
          </a:prstGeom>
          <a:noFill/>
          <a:ln w="19050">
            <a:solidFill>
              <a:schemeClr val="folHlink"/>
            </a:solidFill>
            <a:round/>
            <a:headEnd/>
            <a:tailEnd/>
          </a:ln>
          <a:effectLst/>
        </p:spPr>
        <p:txBody>
          <a:bodyPr/>
          <a:lstStyle/>
          <a:p>
            <a:endParaRPr lang="en-US"/>
          </a:p>
        </p:txBody>
      </p:sp>
      <p:sp>
        <p:nvSpPr>
          <p:cNvPr id="252965" name="Line 37"/>
          <p:cNvSpPr>
            <a:spLocks noChangeShapeType="1"/>
          </p:cNvSpPr>
          <p:nvPr/>
        </p:nvSpPr>
        <p:spPr bwMode="auto">
          <a:xfrm flipH="1">
            <a:off x="3962400" y="1828800"/>
            <a:ext cx="533400" cy="1524000"/>
          </a:xfrm>
          <a:prstGeom prst="line">
            <a:avLst/>
          </a:prstGeom>
          <a:noFill/>
          <a:ln w="19050">
            <a:solidFill>
              <a:srgbClr val="000000"/>
            </a:solidFill>
            <a:round/>
            <a:headEnd/>
            <a:tailEnd type="triangle" w="med" len="med"/>
          </a:ln>
          <a:effectLst/>
        </p:spPr>
        <p:txBody>
          <a:bodyPr/>
          <a:lstStyle/>
          <a:p>
            <a:endParaRPr lang="en-US"/>
          </a:p>
        </p:txBody>
      </p:sp>
      <p:sp>
        <p:nvSpPr>
          <p:cNvPr id="252966" name="Text Box 38"/>
          <p:cNvSpPr txBox="1">
            <a:spLocks noChangeArrowheads="1"/>
          </p:cNvSpPr>
          <p:nvPr/>
        </p:nvSpPr>
        <p:spPr bwMode="auto">
          <a:xfrm>
            <a:off x="3124200" y="1371600"/>
            <a:ext cx="3954463" cy="366713"/>
          </a:xfrm>
          <a:prstGeom prst="rect">
            <a:avLst/>
          </a:prstGeom>
          <a:noFill/>
          <a:ln w="9525">
            <a:noFill/>
            <a:miter lim="800000"/>
            <a:headEnd/>
            <a:tailEnd/>
          </a:ln>
          <a:effectLst/>
        </p:spPr>
        <p:txBody>
          <a:bodyPr wrap="none">
            <a:spAutoFit/>
          </a:bodyPr>
          <a:lstStyle/>
          <a:p>
            <a:r>
              <a:rPr lang="en-US">
                <a:latin typeface="Tahoma" pitchFamily="34" charset="0"/>
              </a:rPr>
              <a:t>Centroid of largest unsampled cluster</a:t>
            </a:r>
          </a:p>
        </p:txBody>
      </p:sp>
      <p:sp>
        <p:nvSpPr>
          <p:cNvPr id="40" name="Slide Number Placeholder 39"/>
          <p:cNvSpPr>
            <a:spLocks noGrp="1"/>
          </p:cNvSpPr>
          <p:nvPr>
            <p:ph type="sldNum" sz="quarter" idx="12"/>
          </p:nvPr>
        </p:nvSpPr>
        <p:spPr/>
        <p:txBody>
          <a:bodyPr/>
          <a:lstStyle/>
          <a:p>
            <a:fld id="{3080733E-1EEC-4D9C-AD0C-F62D17581414}" type="slidenum">
              <a:rPr lang="en-US" smtClean="0"/>
              <a:pPr/>
              <a:t>39</a:t>
            </a:fld>
            <a:endParaRPr lang="en-US"/>
          </a:p>
        </p:txBody>
      </p:sp>
      <p:sp>
        <p:nvSpPr>
          <p:cNvPr id="41" name="Footer Placeholder 40"/>
          <p:cNvSpPr>
            <a:spLocks noGrp="1"/>
          </p:cNvSpPr>
          <p:nvPr>
            <p:ph type="ftr" sz="quarter" idx="11"/>
          </p:nvPr>
        </p:nvSpPr>
        <p:spPr/>
        <p:txBody>
          <a:bodyPr/>
          <a:lstStyle/>
          <a:p>
            <a:r>
              <a:rPr lang="en-US" smtClean="0"/>
              <a:t>Jaime Carbonell, CMU</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DD74604-B138-4198-B1ED-21748E92FCB3}" type="slidenum">
              <a:rPr lang="ar-SA"/>
              <a:pPr/>
              <a:t>4</a:t>
            </a:fld>
            <a:endParaRPr lang="en-US"/>
          </a:p>
        </p:txBody>
      </p:sp>
      <p:sp>
        <p:nvSpPr>
          <p:cNvPr id="837637" name="Rectangle 5"/>
          <p:cNvSpPr>
            <a:spLocks noGrp="1" noChangeArrowheads="1"/>
          </p:cNvSpPr>
          <p:nvPr>
            <p:ph type="title"/>
          </p:nvPr>
        </p:nvSpPr>
        <p:spPr>
          <a:xfrm>
            <a:off x="249382" y="304800"/>
            <a:ext cx="8894618" cy="983673"/>
          </a:xfrm>
        </p:spPr>
        <p:txBody>
          <a:bodyPr/>
          <a:lstStyle/>
          <a:p>
            <a:r>
              <a:rPr lang="en-US" dirty="0"/>
              <a:t>Some (very) LD Languages </a:t>
            </a:r>
            <a:r>
              <a:rPr lang="en-US" dirty="0" smtClean="0"/>
              <a:t>in the US</a:t>
            </a:r>
            <a:endParaRPr lang="en-US" dirty="0"/>
          </a:p>
        </p:txBody>
      </p:sp>
      <p:sp>
        <p:nvSpPr>
          <p:cNvPr id="837639" name="Rectangle 7"/>
          <p:cNvSpPr>
            <a:spLocks noGrp="1" noChangeArrowheads="1"/>
          </p:cNvSpPr>
          <p:nvPr>
            <p:ph type="body" idx="1"/>
          </p:nvPr>
        </p:nvSpPr>
        <p:spPr/>
        <p:txBody>
          <a:bodyPr/>
          <a:lstStyle/>
          <a:p>
            <a:pPr marL="571500" indent="-571500">
              <a:buFontTx/>
              <a:buNone/>
            </a:pPr>
            <a:r>
              <a:rPr lang="en-US" sz="2600" dirty="0" err="1"/>
              <a:t>Anishinaabe</a:t>
            </a:r>
            <a:r>
              <a:rPr lang="en-US" sz="2600" dirty="0"/>
              <a:t> (</a:t>
            </a:r>
            <a:r>
              <a:rPr lang="en-US" sz="2600" dirty="0" err="1"/>
              <a:t>Ojibwe</a:t>
            </a:r>
            <a:r>
              <a:rPr lang="en-US" sz="2600" dirty="0"/>
              <a:t>, </a:t>
            </a:r>
            <a:r>
              <a:rPr lang="en-US" sz="2600" dirty="0" err="1">
                <a:solidFill>
                  <a:srgbClr val="000000"/>
                </a:solidFill>
              </a:rPr>
              <a:t>Potawatame</a:t>
            </a:r>
            <a:r>
              <a:rPr lang="en-US" sz="2600" dirty="0">
                <a:solidFill>
                  <a:srgbClr val="000000"/>
                </a:solidFill>
              </a:rPr>
              <a:t>, Odawa) </a:t>
            </a:r>
            <a:endParaRPr lang="en-US" sz="2600" dirty="0" smtClean="0">
              <a:solidFill>
                <a:srgbClr val="000000"/>
              </a:solidFill>
            </a:endParaRPr>
          </a:p>
          <a:p>
            <a:pPr marL="571500" indent="-571500">
              <a:buFontTx/>
              <a:buNone/>
            </a:pPr>
            <a:r>
              <a:rPr lang="en-US" sz="2600" dirty="0" smtClean="0"/>
              <a:t>Great </a:t>
            </a:r>
            <a:r>
              <a:rPr lang="en-US" sz="2600" dirty="0"/>
              <a:t>Lakes</a:t>
            </a:r>
          </a:p>
          <a:p>
            <a:pPr marL="571500" indent="-571500"/>
            <a:endParaRPr lang="en-US" sz="2200" dirty="0"/>
          </a:p>
        </p:txBody>
      </p:sp>
      <p:pic>
        <p:nvPicPr>
          <p:cNvPr id="837636" name="Picture 2"/>
          <p:cNvPicPr>
            <a:picLocks noGrp="1" noChangeAspect="1" noChangeArrowheads="1"/>
          </p:cNvPicPr>
          <p:nvPr>
            <p:ph idx="4294967295"/>
          </p:nvPr>
        </p:nvPicPr>
        <p:blipFill>
          <a:blip r:embed="rId2" cstate="print"/>
          <a:srcRect/>
          <a:stretch>
            <a:fillRect/>
          </a:stretch>
        </p:blipFill>
        <p:spPr>
          <a:xfrm>
            <a:off x="3155950" y="2487324"/>
            <a:ext cx="3892550" cy="3565525"/>
          </a:xfrm>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304800" y="152400"/>
            <a:ext cx="8229600" cy="762000"/>
          </a:xfrm>
        </p:spPr>
        <p:txBody>
          <a:bodyPr/>
          <a:lstStyle/>
          <a:p>
            <a:r>
              <a:rPr lang="en-US"/>
              <a:t>Uncertainty Sampling</a:t>
            </a:r>
          </a:p>
        </p:txBody>
      </p:sp>
      <p:sp>
        <p:nvSpPr>
          <p:cNvPr id="253955" name="Oval 3"/>
          <p:cNvSpPr>
            <a:spLocks noChangeArrowheads="1"/>
          </p:cNvSpPr>
          <p:nvPr/>
        </p:nvSpPr>
        <p:spPr bwMode="auto">
          <a:xfrm>
            <a:off x="2286000" y="4419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3956" name="Oval 4"/>
          <p:cNvSpPr>
            <a:spLocks noChangeArrowheads="1"/>
          </p:cNvSpPr>
          <p:nvPr/>
        </p:nvSpPr>
        <p:spPr bwMode="auto">
          <a:xfrm>
            <a:off x="80010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57" name="Oval 5"/>
          <p:cNvSpPr>
            <a:spLocks noChangeArrowheads="1"/>
          </p:cNvSpPr>
          <p:nvPr/>
        </p:nvSpPr>
        <p:spPr bwMode="auto">
          <a:xfrm>
            <a:off x="8077200" y="3733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58" name="Oval 6"/>
          <p:cNvSpPr>
            <a:spLocks noChangeArrowheads="1"/>
          </p:cNvSpPr>
          <p:nvPr/>
        </p:nvSpPr>
        <p:spPr bwMode="auto">
          <a:xfrm>
            <a:off x="43434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59" name="Oval 7"/>
          <p:cNvSpPr>
            <a:spLocks noChangeArrowheads="1"/>
          </p:cNvSpPr>
          <p:nvPr/>
        </p:nvSpPr>
        <p:spPr bwMode="auto">
          <a:xfrm>
            <a:off x="914400" y="53340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3960" name="Oval 8"/>
          <p:cNvSpPr>
            <a:spLocks noChangeArrowheads="1"/>
          </p:cNvSpPr>
          <p:nvPr/>
        </p:nvSpPr>
        <p:spPr bwMode="auto">
          <a:xfrm>
            <a:off x="1981200" y="2514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61" name="Oval 9"/>
          <p:cNvSpPr>
            <a:spLocks noChangeArrowheads="1"/>
          </p:cNvSpPr>
          <p:nvPr/>
        </p:nvSpPr>
        <p:spPr bwMode="auto">
          <a:xfrm>
            <a:off x="762000" y="236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62" name="Oval 10"/>
          <p:cNvSpPr>
            <a:spLocks noChangeArrowheads="1"/>
          </p:cNvSpPr>
          <p:nvPr/>
        </p:nvSpPr>
        <p:spPr bwMode="auto">
          <a:xfrm>
            <a:off x="1219200" y="3657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63" name="Oval 11"/>
          <p:cNvSpPr>
            <a:spLocks noChangeArrowheads="1"/>
          </p:cNvSpPr>
          <p:nvPr/>
        </p:nvSpPr>
        <p:spPr bwMode="auto">
          <a:xfrm>
            <a:off x="8001000" y="1905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64" name="Oval 12"/>
          <p:cNvSpPr>
            <a:spLocks noChangeArrowheads="1"/>
          </p:cNvSpPr>
          <p:nvPr/>
        </p:nvSpPr>
        <p:spPr bwMode="auto">
          <a:xfrm>
            <a:off x="2971800" y="617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65" name="Oval 13"/>
          <p:cNvSpPr>
            <a:spLocks noChangeArrowheads="1"/>
          </p:cNvSpPr>
          <p:nvPr/>
        </p:nvSpPr>
        <p:spPr bwMode="auto">
          <a:xfrm>
            <a:off x="3886200" y="3581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66" name="Oval 14"/>
          <p:cNvSpPr>
            <a:spLocks noChangeArrowheads="1"/>
          </p:cNvSpPr>
          <p:nvPr/>
        </p:nvSpPr>
        <p:spPr bwMode="auto">
          <a:xfrm>
            <a:off x="5867400" y="5562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67" name="Oval 15"/>
          <p:cNvSpPr>
            <a:spLocks noChangeArrowheads="1"/>
          </p:cNvSpPr>
          <p:nvPr/>
        </p:nvSpPr>
        <p:spPr bwMode="auto">
          <a:xfrm>
            <a:off x="5410200" y="563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68" name="Oval 16"/>
          <p:cNvSpPr>
            <a:spLocks noChangeArrowheads="1"/>
          </p:cNvSpPr>
          <p:nvPr/>
        </p:nvSpPr>
        <p:spPr bwMode="auto">
          <a:xfrm>
            <a:off x="5562600" y="5562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69" name="Oval 17"/>
          <p:cNvSpPr>
            <a:spLocks noChangeArrowheads="1"/>
          </p:cNvSpPr>
          <p:nvPr/>
        </p:nvSpPr>
        <p:spPr bwMode="auto">
          <a:xfrm>
            <a:off x="5715000" y="5486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70" name="Oval 18"/>
          <p:cNvSpPr>
            <a:spLocks noChangeArrowheads="1"/>
          </p:cNvSpPr>
          <p:nvPr/>
        </p:nvSpPr>
        <p:spPr bwMode="auto">
          <a:xfrm>
            <a:off x="8229600" y="5791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71" name="Oval 19"/>
          <p:cNvSpPr>
            <a:spLocks noChangeArrowheads="1"/>
          </p:cNvSpPr>
          <p:nvPr/>
        </p:nvSpPr>
        <p:spPr bwMode="auto">
          <a:xfrm>
            <a:off x="5715000" y="5715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72" name="Oval 20"/>
          <p:cNvSpPr>
            <a:spLocks noChangeArrowheads="1"/>
          </p:cNvSpPr>
          <p:nvPr/>
        </p:nvSpPr>
        <p:spPr bwMode="auto">
          <a:xfrm>
            <a:off x="1752600" y="5257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73" name="Oval 21"/>
          <p:cNvSpPr>
            <a:spLocks noChangeArrowheads="1"/>
          </p:cNvSpPr>
          <p:nvPr/>
        </p:nvSpPr>
        <p:spPr bwMode="auto">
          <a:xfrm>
            <a:off x="6400800" y="24384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53974" name="Oval 22"/>
          <p:cNvSpPr>
            <a:spLocks noChangeArrowheads="1"/>
          </p:cNvSpPr>
          <p:nvPr/>
        </p:nvSpPr>
        <p:spPr bwMode="auto">
          <a:xfrm>
            <a:off x="3733800" y="4191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75" name="Oval 23"/>
          <p:cNvSpPr>
            <a:spLocks noChangeArrowheads="1"/>
          </p:cNvSpPr>
          <p:nvPr/>
        </p:nvSpPr>
        <p:spPr bwMode="auto">
          <a:xfrm>
            <a:off x="5486400" y="4038600"/>
            <a:ext cx="152400" cy="152400"/>
          </a:xfrm>
          <a:prstGeom prst="ellipse">
            <a:avLst/>
          </a:prstGeom>
          <a:solidFill>
            <a:srgbClr val="660033"/>
          </a:solidFill>
          <a:ln w="9525">
            <a:solidFill>
              <a:schemeClr val="tx1"/>
            </a:solidFill>
            <a:round/>
            <a:headEnd/>
            <a:tailEnd/>
          </a:ln>
          <a:effectLst/>
        </p:spPr>
        <p:txBody>
          <a:bodyPr wrap="none" anchor="ctr"/>
          <a:lstStyle/>
          <a:p>
            <a:endParaRPr lang="en-US"/>
          </a:p>
        </p:txBody>
      </p:sp>
      <p:sp>
        <p:nvSpPr>
          <p:cNvPr id="253976" name="Oval 24"/>
          <p:cNvSpPr>
            <a:spLocks noChangeArrowheads="1"/>
          </p:cNvSpPr>
          <p:nvPr/>
        </p:nvSpPr>
        <p:spPr bwMode="auto">
          <a:xfrm>
            <a:off x="4267200" y="3124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77" name="Oval 25"/>
          <p:cNvSpPr>
            <a:spLocks noChangeArrowheads="1"/>
          </p:cNvSpPr>
          <p:nvPr/>
        </p:nvSpPr>
        <p:spPr bwMode="auto">
          <a:xfrm>
            <a:off x="36576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78" name="Oval 26"/>
          <p:cNvSpPr>
            <a:spLocks noChangeArrowheads="1"/>
          </p:cNvSpPr>
          <p:nvPr/>
        </p:nvSpPr>
        <p:spPr bwMode="auto">
          <a:xfrm>
            <a:off x="34290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79" name="Oval 27"/>
          <p:cNvSpPr>
            <a:spLocks noChangeArrowheads="1"/>
          </p:cNvSpPr>
          <p:nvPr/>
        </p:nvSpPr>
        <p:spPr bwMode="auto">
          <a:xfrm>
            <a:off x="3886200" y="3352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80" name="Oval 28"/>
          <p:cNvSpPr>
            <a:spLocks noChangeArrowheads="1"/>
          </p:cNvSpPr>
          <p:nvPr/>
        </p:nvSpPr>
        <p:spPr bwMode="auto">
          <a:xfrm>
            <a:off x="35814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81" name="Oval 29"/>
          <p:cNvSpPr>
            <a:spLocks noChangeArrowheads="1"/>
          </p:cNvSpPr>
          <p:nvPr/>
        </p:nvSpPr>
        <p:spPr bwMode="auto">
          <a:xfrm>
            <a:off x="41148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82" name="Oval 30"/>
          <p:cNvSpPr>
            <a:spLocks noChangeArrowheads="1"/>
          </p:cNvSpPr>
          <p:nvPr/>
        </p:nvSpPr>
        <p:spPr bwMode="auto">
          <a:xfrm>
            <a:off x="43434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83" name="Oval 31"/>
          <p:cNvSpPr>
            <a:spLocks noChangeArrowheads="1"/>
          </p:cNvSpPr>
          <p:nvPr/>
        </p:nvSpPr>
        <p:spPr bwMode="auto">
          <a:xfrm>
            <a:off x="4038600" y="3200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84" name="Oval 32"/>
          <p:cNvSpPr>
            <a:spLocks noChangeArrowheads="1"/>
          </p:cNvSpPr>
          <p:nvPr/>
        </p:nvSpPr>
        <p:spPr bwMode="auto">
          <a:xfrm>
            <a:off x="3810000" y="3200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85" name="Oval 33"/>
          <p:cNvSpPr>
            <a:spLocks noChangeArrowheads="1"/>
          </p:cNvSpPr>
          <p:nvPr/>
        </p:nvSpPr>
        <p:spPr bwMode="auto">
          <a:xfrm>
            <a:off x="41910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3986" name="Line 34"/>
          <p:cNvSpPr>
            <a:spLocks noChangeShapeType="1"/>
          </p:cNvSpPr>
          <p:nvPr/>
        </p:nvSpPr>
        <p:spPr bwMode="auto">
          <a:xfrm flipV="1">
            <a:off x="228600" y="1981200"/>
            <a:ext cx="6096000" cy="4038600"/>
          </a:xfrm>
          <a:prstGeom prst="line">
            <a:avLst/>
          </a:prstGeom>
          <a:noFill/>
          <a:ln w="9525">
            <a:solidFill>
              <a:schemeClr val="tx1"/>
            </a:solidFill>
            <a:round/>
            <a:headEnd/>
            <a:tailEnd/>
          </a:ln>
          <a:effectLst/>
        </p:spPr>
        <p:txBody>
          <a:bodyPr/>
          <a:lstStyle/>
          <a:p>
            <a:endParaRPr lang="en-US"/>
          </a:p>
        </p:txBody>
      </p:sp>
      <p:sp>
        <p:nvSpPr>
          <p:cNvPr id="253987" name="Line 35"/>
          <p:cNvSpPr>
            <a:spLocks noChangeShapeType="1"/>
          </p:cNvSpPr>
          <p:nvPr/>
        </p:nvSpPr>
        <p:spPr bwMode="auto">
          <a:xfrm flipV="1">
            <a:off x="1828800" y="2286000"/>
            <a:ext cx="6172200" cy="4343400"/>
          </a:xfrm>
          <a:prstGeom prst="line">
            <a:avLst/>
          </a:prstGeom>
          <a:noFill/>
          <a:ln w="9525">
            <a:solidFill>
              <a:schemeClr val="tx1"/>
            </a:solidFill>
            <a:round/>
            <a:headEnd/>
            <a:tailEnd/>
          </a:ln>
          <a:effectLst/>
        </p:spPr>
        <p:txBody>
          <a:bodyPr/>
          <a:lstStyle/>
          <a:p>
            <a:endParaRPr lang="en-US"/>
          </a:p>
        </p:txBody>
      </p:sp>
      <p:sp>
        <p:nvSpPr>
          <p:cNvPr id="253988" name="Line 36"/>
          <p:cNvSpPr>
            <a:spLocks noChangeShapeType="1"/>
          </p:cNvSpPr>
          <p:nvPr/>
        </p:nvSpPr>
        <p:spPr bwMode="auto">
          <a:xfrm flipV="1">
            <a:off x="914400" y="2057400"/>
            <a:ext cx="6400800" cy="4343400"/>
          </a:xfrm>
          <a:prstGeom prst="line">
            <a:avLst/>
          </a:prstGeom>
          <a:noFill/>
          <a:ln w="19050">
            <a:solidFill>
              <a:schemeClr val="folHlink"/>
            </a:solidFill>
            <a:round/>
            <a:headEnd/>
            <a:tailEnd/>
          </a:ln>
          <a:effectLst/>
        </p:spPr>
        <p:txBody>
          <a:bodyPr/>
          <a:lstStyle/>
          <a:p>
            <a:endParaRPr lang="en-US"/>
          </a:p>
        </p:txBody>
      </p:sp>
      <p:sp>
        <p:nvSpPr>
          <p:cNvPr id="253989" name="Text Box 37"/>
          <p:cNvSpPr txBox="1">
            <a:spLocks noChangeArrowheads="1"/>
          </p:cNvSpPr>
          <p:nvPr/>
        </p:nvSpPr>
        <p:spPr bwMode="auto">
          <a:xfrm>
            <a:off x="4191000" y="1219200"/>
            <a:ext cx="4038600" cy="366713"/>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Closest to decision boundary</a:t>
            </a:r>
          </a:p>
        </p:txBody>
      </p:sp>
      <p:sp>
        <p:nvSpPr>
          <p:cNvPr id="253990" name="Line 38"/>
          <p:cNvSpPr>
            <a:spLocks noChangeShapeType="1"/>
          </p:cNvSpPr>
          <p:nvPr/>
        </p:nvSpPr>
        <p:spPr bwMode="auto">
          <a:xfrm>
            <a:off x="5638800" y="1600200"/>
            <a:ext cx="762000" cy="838200"/>
          </a:xfrm>
          <a:prstGeom prst="line">
            <a:avLst/>
          </a:prstGeom>
          <a:noFill/>
          <a:ln w="19050">
            <a:solidFill>
              <a:srgbClr val="000000"/>
            </a:solidFill>
            <a:round/>
            <a:headEnd/>
            <a:tailEnd type="triangle" w="med" len="med"/>
          </a:ln>
          <a:effectLst/>
        </p:spPr>
        <p:txBody>
          <a:bodyPr/>
          <a:lstStyle/>
          <a:p>
            <a:endParaRPr lang="en-US"/>
          </a:p>
        </p:txBody>
      </p:sp>
      <p:sp>
        <p:nvSpPr>
          <p:cNvPr id="40" name="Slide Number Placeholder 39"/>
          <p:cNvSpPr>
            <a:spLocks noGrp="1"/>
          </p:cNvSpPr>
          <p:nvPr>
            <p:ph type="sldNum" sz="quarter" idx="12"/>
          </p:nvPr>
        </p:nvSpPr>
        <p:spPr/>
        <p:txBody>
          <a:bodyPr/>
          <a:lstStyle/>
          <a:p>
            <a:fld id="{3080733E-1EEC-4D9C-AD0C-F62D17581414}" type="slidenum">
              <a:rPr lang="en-US" smtClean="0"/>
              <a:pPr/>
              <a:t>40</a:t>
            </a:fld>
            <a:endParaRPr lang="en-US"/>
          </a:p>
        </p:txBody>
      </p:sp>
      <p:sp>
        <p:nvSpPr>
          <p:cNvPr id="41" name="Footer Placeholder 40"/>
          <p:cNvSpPr>
            <a:spLocks noGrp="1"/>
          </p:cNvSpPr>
          <p:nvPr>
            <p:ph type="ftr" sz="quarter" idx="11"/>
          </p:nvPr>
        </p:nvSpPr>
        <p:spPr/>
        <p:txBody>
          <a:bodyPr/>
          <a:lstStyle/>
          <a:p>
            <a:r>
              <a:rPr lang="en-US" smtClean="0"/>
              <a:t>Jaime Carbonell, CMU</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04800" y="152400"/>
            <a:ext cx="8229600" cy="762000"/>
          </a:xfrm>
        </p:spPr>
        <p:txBody>
          <a:bodyPr/>
          <a:lstStyle/>
          <a:p>
            <a:r>
              <a:rPr lang="en-US"/>
              <a:t>Maximal Diversity Sampling</a:t>
            </a:r>
          </a:p>
        </p:txBody>
      </p:sp>
      <p:sp>
        <p:nvSpPr>
          <p:cNvPr id="254979" name="Oval 3"/>
          <p:cNvSpPr>
            <a:spLocks noChangeArrowheads="1"/>
          </p:cNvSpPr>
          <p:nvPr/>
        </p:nvSpPr>
        <p:spPr bwMode="auto">
          <a:xfrm>
            <a:off x="2286000" y="4419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4980" name="Oval 4"/>
          <p:cNvSpPr>
            <a:spLocks noChangeArrowheads="1"/>
          </p:cNvSpPr>
          <p:nvPr/>
        </p:nvSpPr>
        <p:spPr bwMode="auto">
          <a:xfrm>
            <a:off x="80010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81" name="Oval 5"/>
          <p:cNvSpPr>
            <a:spLocks noChangeArrowheads="1"/>
          </p:cNvSpPr>
          <p:nvPr/>
        </p:nvSpPr>
        <p:spPr bwMode="auto">
          <a:xfrm>
            <a:off x="8077200" y="3733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82" name="Oval 6"/>
          <p:cNvSpPr>
            <a:spLocks noChangeArrowheads="1"/>
          </p:cNvSpPr>
          <p:nvPr/>
        </p:nvSpPr>
        <p:spPr bwMode="auto">
          <a:xfrm>
            <a:off x="43434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83" name="Oval 7"/>
          <p:cNvSpPr>
            <a:spLocks noChangeArrowheads="1"/>
          </p:cNvSpPr>
          <p:nvPr/>
        </p:nvSpPr>
        <p:spPr bwMode="auto">
          <a:xfrm>
            <a:off x="914400" y="53340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4984" name="Oval 8"/>
          <p:cNvSpPr>
            <a:spLocks noChangeArrowheads="1"/>
          </p:cNvSpPr>
          <p:nvPr/>
        </p:nvSpPr>
        <p:spPr bwMode="auto">
          <a:xfrm>
            <a:off x="1981200" y="2514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85" name="Oval 9"/>
          <p:cNvSpPr>
            <a:spLocks noChangeArrowheads="1"/>
          </p:cNvSpPr>
          <p:nvPr/>
        </p:nvSpPr>
        <p:spPr bwMode="auto">
          <a:xfrm>
            <a:off x="762000" y="2438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86" name="Oval 10"/>
          <p:cNvSpPr>
            <a:spLocks noChangeArrowheads="1"/>
          </p:cNvSpPr>
          <p:nvPr/>
        </p:nvSpPr>
        <p:spPr bwMode="auto">
          <a:xfrm>
            <a:off x="1219200" y="3657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87" name="Oval 11"/>
          <p:cNvSpPr>
            <a:spLocks noChangeArrowheads="1"/>
          </p:cNvSpPr>
          <p:nvPr/>
        </p:nvSpPr>
        <p:spPr bwMode="auto">
          <a:xfrm>
            <a:off x="8001000" y="19050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54988" name="Oval 12"/>
          <p:cNvSpPr>
            <a:spLocks noChangeArrowheads="1"/>
          </p:cNvSpPr>
          <p:nvPr/>
        </p:nvSpPr>
        <p:spPr bwMode="auto">
          <a:xfrm>
            <a:off x="2971800" y="617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89" name="Oval 13"/>
          <p:cNvSpPr>
            <a:spLocks noChangeArrowheads="1"/>
          </p:cNvSpPr>
          <p:nvPr/>
        </p:nvSpPr>
        <p:spPr bwMode="auto">
          <a:xfrm>
            <a:off x="3886200" y="3581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90" name="Oval 14"/>
          <p:cNvSpPr>
            <a:spLocks noChangeArrowheads="1"/>
          </p:cNvSpPr>
          <p:nvPr/>
        </p:nvSpPr>
        <p:spPr bwMode="auto">
          <a:xfrm>
            <a:off x="5867400" y="5562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91" name="Oval 15"/>
          <p:cNvSpPr>
            <a:spLocks noChangeArrowheads="1"/>
          </p:cNvSpPr>
          <p:nvPr/>
        </p:nvSpPr>
        <p:spPr bwMode="auto">
          <a:xfrm>
            <a:off x="5410200" y="563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92" name="Oval 16"/>
          <p:cNvSpPr>
            <a:spLocks noChangeArrowheads="1"/>
          </p:cNvSpPr>
          <p:nvPr/>
        </p:nvSpPr>
        <p:spPr bwMode="auto">
          <a:xfrm>
            <a:off x="5562600" y="5562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93" name="Oval 17"/>
          <p:cNvSpPr>
            <a:spLocks noChangeArrowheads="1"/>
          </p:cNvSpPr>
          <p:nvPr/>
        </p:nvSpPr>
        <p:spPr bwMode="auto">
          <a:xfrm>
            <a:off x="5715000" y="5486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94" name="Oval 18"/>
          <p:cNvSpPr>
            <a:spLocks noChangeArrowheads="1"/>
          </p:cNvSpPr>
          <p:nvPr/>
        </p:nvSpPr>
        <p:spPr bwMode="auto">
          <a:xfrm>
            <a:off x="8153400" y="57150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54995" name="Oval 19"/>
          <p:cNvSpPr>
            <a:spLocks noChangeArrowheads="1"/>
          </p:cNvSpPr>
          <p:nvPr/>
        </p:nvSpPr>
        <p:spPr bwMode="auto">
          <a:xfrm>
            <a:off x="5715000" y="5715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96" name="Oval 20"/>
          <p:cNvSpPr>
            <a:spLocks noChangeArrowheads="1"/>
          </p:cNvSpPr>
          <p:nvPr/>
        </p:nvSpPr>
        <p:spPr bwMode="auto">
          <a:xfrm>
            <a:off x="1752600" y="5257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97" name="Oval 21"/>
          <p:cNvSpPr>
            <a:spLocks noChangeArrowheads="1"/>
          </p:cNvSpPr>
          <p:nvPr/>
        </p:nvSpPr>
        <p:spPr bwMode="auto">
          <a:xfrm>
            <a:off x="6400800" y="2438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98" name="Oval 22"/>
          <p:cNvSpPr>
            <a:spLocks noChangeArrowheads="1"/>
          </p:cNvSpPr>
          <p:nvPr/>
        </p:nvSpPr>
        <p:spPr bwMode="auto">
          <a:xfrm>
            <a:off x="3733800" y="4191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4999" name="Oval 23"/>
          <p:cNvSpPr>
            <a:spLocks noChangeArrowheads="1"/>
          </p:cNvSpPr>
          <p:nvPr/>
        </p:nvSpPr>
        <p:spPr bwMode="auto">
          <a:xfrm>
            <a:off x="5486400" y="4038600"/>
            <a:ext cx="152400" cy="152400"/>
          </a:xfrm>
          <a:prstGeom prst="ellipse">
            <a:avLst/>
          </a:prstGeom>
          <a:solidFill>
            <a:srgbClr val="660033"/>
          </a:solidFill>
          <a:ln w="9525">
            <a:solidFill>
              <a:schemeClr val="tx1"/>
            </a:solidFill>
            <a:round/>
            <a:headEnd/>
            <a:tailEnd/>
          </a:ln>
          <a:effectLst/>
        </p:spPr>
        <p:txBody>
          <a:bodyPr wrap="none" anchor="ctr"/>
          <a:lstStyle/>
          <a:p>
            <a:endParaRPr lang="en-US"/>
          </a:p>
        </p:txBody>
      </p:sp>
      <p:sp>
        <p:nvSpPr>
          <p:cNvPr id="255000" name="Oval 24"/>
          <p:cNvSpPr>
            <a:spLocks noChangeArrowheads="1"/>
          </p:cNvSpPr>
          <p:nvPr/>
        </p:nvSpPr>
        <p:spPr bwMode="auto">
          <a:xfrm>
            <a:off x="4267200" y="3124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5001" name="Oval 25"/>
          <p:cNvSpPr>
            <a:spLocks noChangeArrowheads="1"/>
          </p:cNvSpPr>
          <p:nvPr/>
        </p:nvSpPr>
        <p:spPr bwMode="auto">
          <a:xfrm>
            <a:off x="36576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5002" name="Oval 26"/>
          <p:cNvSpPr>
            <a:spLocks noChangeArrowheads="1"/>
          </p:cNvSpPr>
          <p:nvPr/>
        </p:nvSpPr>
        <p:spPr bwMode="auto">
          <a:xfrm>
            <a:off x="34290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5003" name="Oval 27"/>
          <p:cNvSpPr>
            <a:spLocks noChangeArrowheads="1"/>
          </p:cNvSpPr>
          <p:nvPr/>
        </p:nvSpPr>
        <p:spPr bwMode="auto">
          <a:xfrm>
            <a:off x="3886200" y="3352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5004" name="Oval 28"/>
          <p:cNvSpPr>
            <a:spLocks noChangeArrowheads="1"/>
          </p:cNvSpPr>
          <p:nvPr/>
        </p:nvSpPr>
        <p:spPr bwMode="auto">
          <a:xfrm>
            <a:off x="35814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5005" name="Oval 29"/>
          <p:cNvSpPr>
            <a:spLocks noChangeArrowheads="1"/>
          </p:cNvSpPr>
          <p:nvPr/>
        </p:nvSpPr>
        <p:spPr bwMode="auto">
          <a:xfrm>
            <a:off x="41148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5006" name="Oval 30"/>
          <p:cNvSpPr>
            <a:spLocks noChangeArrowheads="1"/>
          </p:cNvSpPr>
          <p:nvPr/>
        </p:nvSpPr>
        <p:spPr bwMode="auto">
          <a:xfrm>
            <a:off x="43434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5007" name="Oval 31"/>
          <p:cNvSpPr>
            <a:spLocks noChangeArrowheads="1"/>
          </p:cNvSpPr>
          <p:nvPr/>
        </p:nvSpPr>
        <p:spPr bwMode="auto">
          <a:xfrm>
            <a:off x="4038600" y="3200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5008" name="Oval 32"/>
          <p:cNvSpPr>
            <a:spLocks noChangeArrowheads="1"/>
          </p:cNvSpPr>
          <p:nvPr/>
        </p:nvSpPr>
        <p:spPr bwMode="auto">
          <a:xfrm>
            <a:off x="3810000" y="3200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5009" name="Oval 33"/>
          <p:cNvSpPr>
            <a:spLocks noChangeArrowheads="1"/>
          </p:cNvSpPr>
          <p:nvPr/>
        </p:nvSpPr>
        <p:spPr bwMode="auto">
          <a:xfrm>
            <a:off x="41910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5010" name="Line 34"/>
          <p:cNvSpPr>
            <a:spLocks noChangeShapeType="1"/>
          </p:cNvSpPr>
          <p:nvPr/>
        </p:nvSpPr>
        <p:spPr bwMode="auto">
          <a:xfrm flipV="1">
            <a:off x="228600" y="1981200"/>
            <a:ext cx="6096000" cy="4038600"/>
          </a:xfrm>
          <a:prstGeom prst="line">
            <a:avLst/>
          </a:prstGeom>
          <a:noFill/>
          <a:ln w="9525">
            <a:solidFill>
              <a:schemeClr val="tx1"/>
            </a:solidFill>
            <a:round/>
            <a:headEnd/>
            <a:tailEnd/>
          </a:ln>
          <a:effectLst/>
        </p:spPr>
        <p:txBody>
          <a:bodyPr/>
          <a:lstStyle/>
          <a:p>
            <a:endParaRPr lang="en-US"/>
          </a:p>
        </p:txBody>
      </p:sp>
      <p:sp>
        <p:nvSpPr>
          <p:cNvPr id="255011" name="Line 35"/>
          <p:cNvSpPr>
            <a:spLocks noChangeShapeType="1"/>
          </p:cNvSpPr>
          <p:nvPr/>
        </p:nvSpPr>
        <p:spPr bwMode="auto">
          <a:xfrm flipV="1">
            <a:off x="1828800" y="2286000"/>
            <a:ext cx="6172200" cy="4343400"/>
          </a:xfrm>
          <a:prstGeom prst="line">
            <a:avLst/>
          </a:prstGeom>
          <a:noFill/>
          <a:ln w="9525">
            <a:solidFill>
              <a:schemeClr val="tx1"/>
            </a:solidFill>
            <a:round/>
            <a:headEnd/>
            <a:tailEnd/>
          </a:ln>
          <a:effectLst/>
        </p:spPr>
        <p:txBody>
          <a:bodyPr/>
          <a:lstStyle/>
          <a:p>
            <a:endParaRPr lang="en-US"/>
          </a:p>
        </p:txBody>
      </p:sp>
      <p:sp>
        <p:nvSpPr>
          <p:cNvPr id="255012" name="Line 36"/>
          <p:cNvSpPr>
            <a:spLocks noChangeShapeType="1"/>
          </p:cNvSpPr>
          <p:nvPr/>
        </p:nvSpPr>
        <p:spPr bwMode="auto">
          <a:xfrm flipV="1">
            <a:off x="914400" y="2057400"/>
            <a:ext cx="6400800" cy="4343400"/>
          </a:xfrm>
          <a:prstGeom prst="line">
            <a:avLst/>
          </a:prstGeom>
          <a:noFill/>
          <a:ln w="19050">
            <a:solidFill>
              <a:schemeClr val="folHlink"/>
            </a:solidFill>
            <a:round/>
            <a:headEnd/>
            <a:tailEnd/>
          </a:ln>
          <a:effectLst/>
        </p:spPr>
        <p:txBody>
          <a:bodyPr/>
          <a:lstStyle/>
          <a:p>
            <a:endParaRPr lang="en-US"/>
          </a:p>
        </p:txBody>
      </p:sp>
      <p:sp>
        <p:nvSpPr>
          <p:cNvPr id="255013" name="Text Box 37"/>
          <p:cNvSpPr txBox="1">
            <a:spLocks noChangeArrowheads="1"/>
          </p:cNvSpPr>
          <p:nvPr/>
        </p:nvSpPr>
        <p:spPr bwMode="auto">
          <a:xfrm>
            <a:off x="5181600" y="1295400"/>
            <a:ext cx="3598863" cy="366713"/>
          </a:xfrm>
          <a:prstGeom prst="rect">
            <a:avLst/>
          </a:prstGeom>
          <a:noFill/>
          <a:ln w="9525">
            <a:noFill/>
            <a:miter lim="800000"/>
            <a:headEnd/>
            <a:tailEnd/>
          </a:ln>
          <a:effectLst/>
        </p:spPr>
        <p:txBody>
          <a:bodyPr wrap="none">
            <a:spAutoFit/>
          </a:bodyPr>
          <a:lstStyle/>
          <a:p>
            <a:r>
              <a:rPr lang="en-US">
                <a:latin typeface="Tahoma" pitchFamily="34" charset="0"/>
              </a:rPr>
              <a:t>Maximally distant from labeled x’s</a:t>
            </a:r>
          </a:p>
        </p:txBody>
      </p:sp>
      <p:sp>
        <p:nvSpPr>
          <p:cNvPr id="255014" name="Line 38"/>
          <p:cNvSpPr>
            <a:spLocks noChangeShapeType="1"/>
          </p:cNvSpPr>
          <p:nvPr/>
        </p:nvSpPr>
        <p:spPr bwMode="auto">
          <a:xfrm>
            <a:off x="7086600" y="1676400"/>
            <a:ext cx="1066800" cy="4038600"/>
          </a:xfrm>
          <a:prstGeom prst="line">
            <a:avLst/>
          </a:prstGeom>
          <a:noFill/>
          <a:ln w="19050">
            <a:solidFill>
              <a:srgbClr val="000000"/>
            </a:solidFill>
            <a:round/>
            <a:headEnd/>
            <a:tailEnd type="triangle" w="med" len="med"/>
          </a:ln>
          <a:effectLst/>
        </p:spPr>
        <p:txBody>
          <a:bodyPr/>
          <a:lstStyle/>
          <a:p>
            <a:endParaRPr lang="en-US"/>
          </a:p>
        </p:txBody>
      </p:sp>
      <p:sp>
        <p:nvSpPr>
          <p:cNvPr id="255015" name="Line 39"/>
          <p:cNvSpPr>
            <a:spLocks noChangeShapeType="1"/>
          </p:cNvSpPr>
          <p:nvPr/>
        </p:nvSpPr>
        <p:spPr bwMode="auto">
          <a:xfrm>
            <a:off x="7086600" y="1676400"/>
            <a:ext cx="914400" cy="304800"/>
          </a:xfrm>
          <a:prstGeom prst="line">
            <a:avLst/>
          </a:prstGeom>
          <a:noFill/>
          <a:ln w="19050">
            <a:solidFill>
              <a:srgbClr val="000000"/>
            </a:solidFill>
            <a:round/>
            <a:headEnd/>
            <a:tailEnd type="triangle" w="med" len="med"/>
          </a:ln>
          <a:effectLst/>
        </p:spPr>
        <p:txBody>
          <a:bodyPr/>
          <a:lstStyle/>
          <a:p>
            <a:endParaRPr lang="en-US"/>
          </a:p>
        </p:txBody>
      </p:sp>
      <p:sp>
        <p:nvSpPr>
          <p:cNvPr id="41" name="Slide Number Placeholder 40"/>
          <p:cNvSpPr>
            <a:spLocks noGrp="1"/>
          </p:cNvSpPr>
          <p:nvPr>
            <p:ph type="sldNum" sz="quarter" idx="12"/>
          </p:nvPr>
        </p:nvSpPr>
        <p:spPr/>
        <p:txBody>
          <a:bodyPr/>
          <a:lstStyle/>
          <a:p>
            <a:fld id="{3080733E-1EEC-4D9C-AD0C-F62D17581414}" type="slidenum">
              <a:rPr lang="en-US" smtClean="0"/>
              <a:pPr/>
              <a:t>41</a:t>
            </a:fld>
            <a:endParaRPr lang="en-US"/>
          </a:p>
        </p:txBody>
      </p:sp>
      <p:sp>
        <p:nvSpPr>
          <p:cNvPr id="42" name="Footer Placeholder 41"/>
          <p:cNvSpPr>
            <a:spLocks noGrp="1"/>
          </p:cNvSpPr>
          <p:nvPr>
            <p:ph type="ftr" sz="quarter" idx="11"/>
          </p:nvPr>
        </p:nvSpPr>
        <p:spPr/>
        <p:txBody>
          <a:bodyPr/>
          <a:lstStyle/>
          <a:p>
            <a:r>
              <a:rPr lang="en-US" smtClean="0"/>
              <a:t>Jaime Carbonell, CMU</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304800" y="152400"/>
            <a:ext cx="8229600" cy="762000"/>
          </a:xfrm>
        </p:spPr>
        <p:txBody>
          <a:bodyPr/>
          <a:lstStyle/>
          <a:p>
            <a:r>
              <a:rPr lang="en-US"/>
              <a:t>Ensemble-Based Possibilities</a:t>
            </a:r>
          </a:p>
        </p:txBody>
      </p:sp>
      <p:sp>
        <p:nvSpPr>
          <p:cNvPr id="256003" name="Oval 3"/>
          <p:cNvSpPr>
            <a:spLocks noChangeArrowheads="1"/>
          </p:cNvSpPr>
          <p:nvPr/>
        </p:nvSpPr>
        <p:spPr bwMode="auto">
          <a:xfrm>
            <a:off x="2286000" y="4419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6004" name="Oval 4"/>
          <p:cNvSpPr>
            <a:spLocks noChangeArrowheads="1"/>
          </p:cNvSpPr>
          <p:nvPr/>
        </p:nvSpPr>
        <p:spPr bwMode="auto">
          <a:xfrm>
            <a:off x="80010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05" name="Oval 5"/>
          <p:cNvSpPr>
            <a:spLocks noChangeArrowheads="1"/>
          </p:cNvSpPr>
          <p:nvPr/>
        </p:nvSpPr>
        <p:spPr bwMode="auto">
          <a:xfrm>
            <a:off x="8077200" y="3733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06" name="Oval 6"/>
          <p:cNvSpPr>
            <a:spLocks noChangeArrowheads="1"/>
          </p:cNvSpPr>
          <p:nvPr/>
        </p:nvSpPr>
        <p:spPr bwMode="auto">
          <a:xfrm>
            <a:off x="4343400" y="35052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56007" name="Oval 7"/>
          <p:cNvSpPr>
            <a:spLocks noChangeArrowheads="1"/>
          </p:cNvSpPr>
          <p:nvPr/>
        </p:nvSpPr>
        <p:spPr bwMode="auto">
          <a:xfrm>
            <a:off x="914400" y="53340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6008" name="Oval 8"/>
          <p:cNvSpPr>
            <a:spLocks noChangeArrowheads="1"/>
          </p:cNvSpPr>
          <p:nvPr/>
        </p:nvSpPr>
        <p:spPr bwMode="auto">
          <a:xfrm>
            <a:off x="1981200" y="2514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09" name="Oval 9"/>
          <p:cNvSpPr>
            <a:spLocks noChangeArrowheads="1"/>
          </p:cNvSpPr>
          <p:nvPr/>
        </p:nvSpPr>
        <p:spPr bwMode="auto">
          <a:xfrm>
            <a:off x="762000" y="236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10" name="Oval 10"/>
          <p:cNvSpPr>
            <a:spLocks noChangeArrowheads="1"/>
          </p:cNvSpPr>
          <p:nvPr/>
        </p:nvSpPr>
        <p:spPr bwMode="auto">
          <a:xfrm>
            <a:off x="1219200" y="3657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11" name="Oval 11"/>
          <p:cNvSpPr>
            <a:spLocks noChangeArrowheads="1"/>
          </p:cNvSpPr>
          <p:nvPr/>
        </p:nvSpPr>
        <p:spPr bwMode="auto">
          <a:xfrm>
            <a:off x="8001000" y="19050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56012" name="Oval 12"/>
          <p:cNvSpPr>
            <a:spLocks noChangeArrowheads="1"/>
          </p:cNvSpPr>
          <p:nvPr/>
        </p:nvSpPr>
        <p:spPr bwMode="auto">
          <a:xfrm>
            <a:off x="2971800" y="617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13" name="Oval 13"/>
          <p:cNvSpPr>
            <a:spLocks noChangeArrowheads="1"/>
          </p:cNvSpPr>
          <p:nvPr/>
        </p:nvSpPr>
        <p:spPr bwMode="auto">
          <a:xfrm>
            <a:off x="3886200" y="3581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14" name="Oval 14"/>
          <p:cNvSpPr>
            <a:spLocks noChangeArrowheads="1"/>
          </p:cNvSpPr>
          <p:nvPr/>
        </p:nvSpPr>
        <p:spPr bwMode="auto">
          <a:xfrm>
            <a:off x="5867400" y="5562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15" name="Oval 15"/>
          <p:cNvSpPr>
            <a:spLocks noChangeArrowheads="1"/>
          </p:cNvSpPr>
          <p:nvPr/>
        </p:nvSpPr>
        <p:spPr bwMode="auto">
          <a:xfrm>
            <a:off x="5410200" y="563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16" name="Oval 16"/>
          <p:cNvSpPr>
            <a:spLocks noChangeArrowheads="1"/>
          </p:cNvSpPr>
          <p:nvPr/>
        </p:nvSpPr>
        <p:spPr bwMode="auto">
          <a:xfrm>
            <a:off x="5562600" y="5562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17" name="Oval 17"/>
          <p:cNvSpPr>
            <a:spLocks noChangeArrowheads="1"/>
          </p:cNvSpPr>
          <p:nvPr/>
        </p:nvSpPr>
        <p:spPr bwMode="auto">
          <a:xfrm>
            <a:off x="5715000" y="5486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18" name="Oval 18"/>
          <p:cNvSpPr>
            <a:spLocks noChangeArrowheads="1"/>
          </p:cNvSpPr>
          <p:nvPr/>
        </p:nvSpPr>
        <p:spPr bwMode="auto">
          <a:xfrm>
            <a:off x="8229600" y="5791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19" name="Oval 19"/>
          <p:cNvSpPr>
            <a:spLocks noChangeArrowheads="1"/>
          </p:cNvSpPr>
          <p:nvPr/>
        </p:nvSpPr>
        <p:spPr bwMode="auto">
          <a:xfrm>
            <a:off x="5715000" y="5715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20" name="Oval 20"/>
          <p:cNvSpPr>
            <a:spLocks noChangeArrowheads="1"/>
          </p:cNvSpPr>
          <p:nvPr/>
        </p:nvSpPr>
        <p:spPr bwMode="auto">
          <a:xfrm>
            <a:off x="1752600" y="5257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21" name="Oval 21"/>
          <p:cNvSpPr>
            <a:spLocks noChangeArrowheads="1"/>
          </p:cNvSpPr>
          <p:nvPr/>
        </p:nvSpPr>
        <p:spPr bwMode="auto">
          <a:xfrm>
            <a:off x="6400800" y="24384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56022" name="Oval 22"/>
          <p:cNvSpPr>
            <a:spLocks noChangeArrowheads="1"/>
          </p:cNvSpPr>
          <p:nvPr/>
        </p:nvSpPr>
        <p:spPr bwMode="auto">
          <a:xfrm>
            <a:off x="3733800" y="4191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23" name="Oval 23"/>
          <p:cNvSpPr>
            <a:spLocks noChangeArrowheads="1"/>
          </p:cNvSpPr>
          <p:nvPr/>
        </p:nvSpPr>
        <p:spPr bwMode="auto">
          <a:xfrm>
            <a:off x="5486400" y="4038600"/>
            <a:ext cx="152400" cy="152400"/>
          </a:xfrm>
          <a:prstGeom prst="ellipse">
            <a:avLst/>
          </a:prstGeom>
          <a:solidFill>
            <a:srgbClr val="660033"/>
          </a:solidFill>
          <a:ln w="9525">
            <a:solidFill>
              <a:schemeClr val="tx1"/>
            </a:solidFill>
            <a:round/>
            <a:headEnd/>
            <a:tailEnd/>
          </a:ln>
          <a:effectLst/>
        </p:spPr>
        <p:txBody>
          <a:bodyPr wrap="none" anchor="ctr"/>
          <a:lstStyle/>
          <a:p>
            <a:endParaRPr lang="en-US"/>
          </a:p>
        </p:txBody>
      </p:sp>
      <p:sp>
        <p:nvSpPr>
          <p:cNvPr id="256024" name="Oval 24"/>
          <p:cNvSpPr>
            <a:spLocks noChangeArrowheads="1"/>
          </p:cNvSpPr>
          <p:nvPr/>
        </p:nvSpPr>
        <p:spPr bwMode="auto">
          <a:xfrm>
            <a:off x="4267200" y="3124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25" name="Oval 25"/>
          <p:cNvSpPr>
            <a:spLocks noChangeArrowheads="1"/>
          </p:cNvSpPr>
          <p:nvPr/>
        </p:nvSpPr>
        <p:spPr bwMode="auto">
          <a:xfrm>
            <a:off x="36576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26" name="Oval 26"/>
          <p:cNvSpPr>
            <a:spLocks noChangeArrowheads="1"/>
          </p:cNvSpPr>
          <p:nvPr/>
        </p:nvSpPr>
        <p:spPr bwMode="auto">
          <a:xfrm>
            <a:off x="34290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27" name="Oval 27"/>
          <p:cNvSpPr>
            <a:spLocks noChangeArrowheads="1"/>
          </p:cNvSpPr>
          <p:nvPr/>
        </p:nvSpPr>
        <p:spPr bwMode="auto">
          <a:xfrm>
            <a:off x="3886200" y="3352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28" name="Oval 28"/>
          <p:cNvSpPr>
            <a:spLocks noChangeArrowheads="1"/>
          </p:cNvSpPr>
          <p:nvPr/>
        </p:nvSpPr>
        <p:spPr bwMode="auto">
          <a:xfrm>
            <a:off x="35814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29" name="Oval 29"/>
          <p:cNvSpPr>
            <a:spLocks noChangeArrowheads="1"/>
          </p:cNvSpPr>
          <p:nvPr/>
        </p:nvSpPr>
        <p:spPr bwMode="auto">
          <a:xfrm>
            <a:off x="41148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30" name="Oval 30"/>
          <p:cNvSpPr>
            <a:spLocks noChangeArrowheads="1"/>
          </p:cNvSpPr>
          <p:nvPr/>
        </p:nvSpPr>
        <p:spPr bwMode="auto">
          <a:xfrm>
            <a:off x="43434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31" name="Oval 31"/>
          <p:cNvSpPr>
            <a:spLocks noChangeArrowheads="1"/>
          </p:cNvSpPr>
          <p:nvPr/>
        </p:nvSpPr>
        <p:spPr bwMode="auto">
          <a:xfrm>
            <a:off x="4038600" y="3200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32" name="Oval 32"/>
          <p:cNvSpPr>
            <a:spLocks noChangeArrowheads="1"/>
          </p:cNvSpPr>
          <p:nvPr/>
        </p:nvSpPr>
        <p:spPr bwMode="auto">
          <a:xfrm>
            <a:off x="3810000" y="3200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33" name="Oval 33"/>
          <p:cNvSpPr>
            <a:spLocks noChangeArrowheads="1"/>
          </p:cNvSpPr>
          <p:nvPr/>
        </p:nvSpPr>
        <p:spPr bwMode="auto">
          <a:xfrm>
            <a:off x="41910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6034" name="Line 34"/>
          <p:cNvSpPr>
            <a:spLocks noChangeShapeType="1"/>
          </p:cNvSpPr>
          <p:nvPr/>
        </p:nvSpPr>
        <p:spPr bwMode="auto">
          <a:xfrm flipV="1">
            <a:off x="228600" y="1981200"/>
            <a:ext cx="6096000" cy="4038600"/>
          </a:xfrm>
          <a:prstGeom prst="line">
            <a:avLst/>
          </a:prstGeom>
          <a:noFill/>
          <a:ln w="9525">
            <a:solidFill>
              <a:schemeClr val="tx1"/>
            </a:solidFill>
            <a:round/>
            <a:headEnd/>
            <a:tailEnd/>
          </a:ln>
          <a:effectLst/>
        </p:spPr>
        <p:txBody>
          <a:bodyPr/>
          <a:lstStyle/>
          <a:p>
            <a:endParaRPr lang="en-US"/>
          </a:p>
        </p:txBody>
      </p:sp>
      <p:sp>
        <p:nvSpPr>
          <p:cNvPr id="256035" name="Line 35"/>
          <p:cNvSpPr>
            <a:spLocks noChangeShapeType="1"/>
          </p:cNvSpPr>
          <p:nvPr/>
        </p:nvSpPr>
        <p:spPr bwMode="auto">
          <a:xfrm flipV="1">
            <a:off x="1828800" y="2286000"/>
            <a:ext cx="6172200" cy="4343400"/>
          </a:xfrm>
          <a:prstGeom prst="line">
            <a:avLst/>
          </a:prstGeom>
          <a:noFill/>
          <a:ln w="9525">
            <a:solidFill>
              <a:schemeClr val="tx1"/>
            </a:solidFill>
            <a:round/>
            <a:headEnd/>
            <a:tailEnd/>
          </a:ln>
          <a:effectLst/>
        </p:spPr>
        <p:txBody>
          <a:bodyPr/>
          <a:lstStyle/>
          <a:p>
            <a:endParaRPr lang="en-US"/>
          </a:p>
        </p:txBody>
      </p:sp>
      <p:sp>
        <p:nvSpPr>
          <p:cNvPr id="256036" name="Line 36"/>
          <p:cNvSpPr>
            <a:spLocks noChangeShapeType="1"/>
          </p:cNvSpPr>
          <p:nvPr/>
        </p:nvSpPr>
        <p:spPr bwMode="auto">
          <a:xfrm flipV="1">
            <a:off x="914400" y="2057400"/>
            <a:ext cx="6400800" cy="4343400"/>
          </a:xfrm>
          <a:prstGeom prst="line">
            <a:avLst/>
          </a:prstGeom>
          <a:noFill/>
          <a:ln w="19050">
            <a:solidFill>
              <a:schemeClr val="folHlink"/>
            </a:solidFill>
            <a:round/>
            <a:headEnd/>
            <a:tailEnd/>
          </a:ln>
          <a:effectLst/>
        </p:spPr>
        <p:txBody>
          <a:bodyPr/>
          <a:lstStyle/>
          <a:p>
            <a:endParaRPr lang="en-US"/>
          </a:p>
        </p:txBody>
      </p:sp>
      <p:sp>
        <p:nvSpPr>
          <p:cNvPr id="256037" name="Text Box 37"/>
          <p:cNvSpPr txBox="1">
            <a:spLocks noChangeArrowheads="1"/>
          </p:cNvSpPr>
          <p:nvPr/>
        </p:nvSpPr>
        <p:spPr bwMode="auto">
          <a:xfrm>
            <a:off x="4191000" y="1219200"/>
            <a:ext cx="4038600" cy="366713"/>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Uncertainty + Diversity criteria</a:t>
            </a:r>
          </a:p>
        </p:txBody>
      </p:sp>
      <p:sp>
        <p:nvSpPr>
          <p:cNvPr id="256038" name="Line 38"/>
          <p:cNvSpPr>
            <a:spLocks noChangeShapeType="1"/>
          </p:cNvSpPr>
          <p:nvPr/>
        </p:nvSpPr>
        <p:spPr bwMode="auto">
          <a:xfrm>
            <a:off x="5638800" y="1600200"/>
            <a:ext cx="762000" cy="838200"/>
          </a:xfrm>
          <a:prstGeom prst="line">
            <a:avLst/>
          </a:prstGeom>
          <a:noFill/>
          <a:ln w="19050">
            <a:solidFill>
              <a:srgbClr val="000000"/>
            </a:solidFill>
            <a:round/>
            <a:headEnd/>
            <a:tailEnd type="triangle" w="med" len="med"/>
          </a:ln>
          <a:effectLst/>
        </p:spPr>
        <p:txBody>
          <a:bodyPr/>
          <a:lstStyle/>
          <a:p>
            <a:endParaRPr lang="en-US"/>
          </a:p>
        </p:txBody>
      </p:sp>
      <p:sp>
        <p:nvSpPr>
          <p:cNvPr id="256039" name="Text Box 39"/>
          <p:cNvSpPr txBox="1">
            <a:spLocks noChangeArrowheads="1"/>
          </p:cNvSpPr>
          <p:nvPr/>
        </p:nvSpPr>
        <p:spPr bwMode="auto">
          <a:xfrm>
            <a:off x="5029200" y="4648200"/>
            <a:ext cx="3133725" cy="366713"/>
          </a:xfrm>
          <a:prstGeom prst="rect">
            <a:avLst/>
          </a:prstGeom>
          <a:noFill/>
          <a:ln w="9525">
            <a:noFill/>
            <a:miter lim="800000"/>
            <a:headEnd/>
            <a:tailEnd/>
          </a:ln>
          <a:effectLst/>
        </p:spPr>
        <p:txBody>
          <a:bodyPr wrap="none">
            <a:spAutoFit/>
          </a:bodyPr>
          <a:lstStyle/>
          <a:p>
            <a:r>
              <a:rPr lang="en-US">
                <a:latin typeface="Tahoma" pitchFamily="34" charset="0"/>
              </a:rPr>
              <a:t>Density + uncertainty criteria</a:t>
            </a:r>
          </a:p>
        </p:txBody>
      </p:sp>
      <p:sp>
        <p:nvSpPr>
          <p:cNvPr id="256040" name="Line 40"/>
          <p:cNvSpPr>
            <a:spLocks noChangeShapeType="1"/>
          </p:cNvSpPr>
          <p:nvPr/>
        </p:nvSpPr>
        <p:spPr bwMode="auto">
          <a:xfrm flipH="1" flipV="1">
            <a:off x="4495800" y="3657600"/>
            <a:ext cx="1600200" cy="1066800"/>
          </a:xfrm>
          <a:prstGeom prst="line">
            <a:avLst/>
          </a:prstGeom>
          <a:noFill/>
          <a:ln w="19050">
            <a:solidFill>
              <a:srgbClr val="000000"/>
            </a:solidFill>
            <a:round/>
            <a:headEnd/>
            <a:tailEnd type="triangle" w="med" len="med"/>
          </a:ln>
          <a:effectLst/>
        </p:spPr>
        <p:txBody>
          <a:bodyPr/>
          <a:lstStyle/>
          <a:p>
            <a:endParaRPr lang="en-US"/>
          </a:p>
        </p:txBody>
      </p:sp>
      <p:sp>
        <p:nvSpPr>
          <p:cNvPr id="256041" name="Line 41"/>
          <p:cNvSpPr>
            <a:spLocks noChangeShapeType="1"/>
          </p:cNvSpPr>
          <p:nvPr/>
        </p:nvSpPr>
        <p:spPr bwMode="auto">
          <a:xfrm>
            <a:off x="5638800" y="1600200"/>
            <a:ext cx="2362200" cy="381000"/>
          </a:xfrm>
          <a:prstGeom prst="line">
            <a:avLst/>
          </a:prstGeom>
          <a:noFill/>
          <a:ln w="19050">
            <a:solidFill>
              <a:srgbClr val="000000"/>
            </a:solidFill>
            <a:round/>
            <a:headEnd/>
            <a:tailEnd type="triangle" w="med" len="med"/>
          </a:ln>
          <a:effectLst/>
        </p:spPr>
        <p:txBody>
          <a:bodyPr/>
          <a:lstStyle/>
          <a:p>
            <a:endParaRPr lang="en-US"/>
          </a:p>
        </p:txBody>
      </p:sp>
      <p:sp>
        <p:nvSpPr>
          <p:cNvPr id="43" name="Slide Number Placeholder 42"/>
          <p:cNvSpPr>
            <a:spLocks noGrp="1"/>
          </p:cNvSpPr>
          <p:nvPr>
            <p:ph type="sldNum" sz="quarter" idx="12"/>
          </p:nvPr>
        </p:nvSpPr>
        <p:spPr/>
        <p:txBody>
          <a:bodyPr/>
          <a:lstStyle/>
          <a:p>
            <a:fld id="{3080733E-1EEC-4D9C-AD0C-F62D17581414}" type="slidenum">
              <a:rPr lang="en-US" smtClean="0"/>
              <a:pPr/>
              <a:t>42</a:t>
            </a:fld>
            <a:endParaRPr lang="en-US"/>
          </a:p>
        </p:txBody>
      </p:sp>
      <p:sp>
        <p:nvSpPr>
          <p:cNvPr id="44" name="Footer Placeholder 43"/>
          <p:cNvSpPr>
            <a:spLocks noGrp="1"/>
          </p:cNvSpPr>
          <p:nvPr>
            <p:ph type="ftr" sz="quarter" idx="11"/>
          </p:nvPr>
        </p:nvSpPr>
        <p:spPr/>
        <p:txBody>
          <a:bodyPr/>
          <a:lstStyle/>
          <a:p>
            <a:r>
              <a:rPr lang="en-US" smtClean="0"/>
              <a:t>Jaime Carbonell, CMU</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Jaime Carbonell, CMU</a:t>
            </a:r>
            <a:endParaRPr lang="en-US"/>
          </a:p>
        </p:txBody>
      </p:sp>
      <p:sp>
        <p:nvSpPr>
          <p:cNvPr id="7" name="Slide Number Placeholder 5"/>
          <p:cNvSpPr>
            <a:spLocks noGrp="1"/>
          </p:cNvSpPr>
          <p:nvPr>
            <p:ph type="sldNum" sz="quarter" idx="12"/>
          </p:nvPr>
        </p:nvSpPr>
        <p:spPr/>
        <p:txBody>
          <a:bodyPr/>
          <a:lstStyle/>
          <a:p>
            <a:fld id="{311D2F16-FE94-46BE-BE4D-5F8D0BCC6C32}" type="slidenum">
              <a:rPr lang="en-US"/>
              <a:pPr/>
              <a:t>43</a:t>
            </a:fld>
            <a:endParaRPr lang="en-US"/>
          </a:p>
        </p:txBody>
      </p:sp>
      <p:sp>
        <p:nvSpPr>
          <p:cNvPr id="258050" name="Rectangle 2"/>
          <p:cNvSpPr>
            <a:spLocks noGrp="1" noChangeArrowheads="1"/>
          </p:cNvSpPr>
          <p:nvPr>
            <p:ph type="title"/>
          </p:nvPr>
        </p:nvSpPr>
        <p:spPr/>
        <p:txBody>
          <a:bodyPr/>
          <a:lstStyle/>
          <a:p>
            <a:r>
              <a:rPr lang="en-US" sz="3200"/>
              <a:t>Strategy Selection: </a:t>
            </a:r>
            <a:br>
              <a:rPr lang="en-US" sz="3200"/>
            </a:br>
            <a:r>
              <a:rPr lang="en-US" sz="3200"/>
              <a:t>No Universal Optimum</a:t>
            </a:r>
          </a:p>
        </p:txBody>
      </p:sp>
      <p:pic>
        <p:nvPicPr>
          <p:cNvPr id="258051" name="Picture 3" descr="Diabetes"/>
          <p:cNvPicPr>
            <a:picLocks noGrp="1" noChangeAspect="1" noChangeArrowheads="1"/>
          </p:cNvPicPr>
          <p:nvPr>
            <p:ph idx="1"/>
          </p:nvPr>
        </p:nvPicPr>
        <p:blipFill>
          <a:blip r:embed="rId2" cstate="print"/>
          <a:srcRect/>
          <a:stretch>
            <a:fillRect/>
          </a:stretch>
        </p:blipFill>
        <p:spPr>
          <a:xfrm>
            <a:off x="609600" y="2133600"/>
            <a:ext cx="4419600" cy="4114800"/>
          </a:xfrm>
          <a:noFill/>
          <a:ln/>
        </p:spPr>
      </p:pic>
      <p:sp>
        <p:nvSpPr>
          <p:cNvPr id="258052" name="Text Box 4"/>
          <p:cNvSpPr txBox="1">
            <a:spLocks noChangeArrowheads="1"/>
          </p:cNvSpPr>
          <p:nvPr/>
        </p:nvSpPr>
        <p:spPr bwMode="auto">
          <a:xfrm>
            <a:off x="5181600" y="2438400"/>
            <a:ext cx="3733800" cy="3013075"/>
          </a:xfrm>
          <a:prstGeom prst="rect">
            <a:avLst/>
          </a:prstGeom>
          <a:noFill/>
          <a:ln w="9525">
            <a:noFill/>
            <a:miter lim="800000"/>
            <a:headEnd/>
            <a:tailEnd/>
          </a:ln>
          <a:effectLst/>
        </p:spPr>
        <p:txBody>
          <a:bodyPr>
            <a:spAutoFit/>
          </a:bodyPr>
          <a:lstStyle/>
          <a:p>
            <a:pPr>
              <a:spcBef>
                <a:spcPct val="50000"/>
              </a:spcBef>
              <a:buFontTx/>
              <a:buChar char="•"/>
            </a:pPr>
            <a:r>
              <a:rPr lang="en-US" sz="2400">
                <a:latin typeface="Tahoma" pitchFamily="34" charset="0"/>
              </a:rPr>
              <a:t>  Optimal operating range for AL sampling strategies differs</a:t>
            </a:r>
          </a:p>
          <a:p>
            <a:pPr>
              <a:spcBef>
                <a:spcPct val="50000"/>
              </a:spcBef>
              <a:buFontTx/>
              <a:buChar char="•"/>
            </a:pPr>
            <a:r>
              <a:rPr lang="en-US" sz="2400">
                <a:latin typeface="Tahoma" pitchFamily="34" charset="0"/>
              </a:rPr>
              <a:t>  How to get the best of both worlds?</a:t>
            </a:r>
          </a:p>
          <a:p>
            <a:pPr>
              <a:spcBef>
                <a:spcPct val="50000"/>
              </a:spcBef>
              <a:buFontTx/>
              <a:buChar char="•"/>
            </a:pPr>
            <a:r>
              <a:rPr lang="en-US" sz="2400">
                <a:latin typeface="Tahoma" pitchFamily="34" charset="0"/>
              </a:rPr>
              <a:t>  (Hint: ensemble methods, e.g. DUAL)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6"/>
          <p:cNvSpPr>
            <a:spLocks noGrp="1"/>
          </p:cNvSpPr>
          <p:nvPr>
            <p:ph type="ftr" sz="quarter" idx="11"/>
          </p:nvPr>
        </p:nvSpPr>
        <p:spPr/>
        <p:txBody>
          <a:bodyPr/>
          <a:lstStyle/>
          <a:p>
            <a:r>
              <a:rPr lang="en-US" smtClean="0"/>
              <a:t>Jaime Carbonell, CMU</a:t>
            </a:r>
            <a:endParaRPr lang="en-US"/>
          </a:p>
        </p:txBody>
      </p:sp>
      <p:sp>
        <p:nvSpPr>
          <p:cNvPr id="13" name="Slide Number Placeholder 7"/>
          <p:cNvSpPr>
            <a:spLocks noGrp="1"/>
          </p:cNvSpPr>
          <p:nvPr>
            <p:ph type="sldNum" sz="quarter" idx="12"/>
          </p:nvPr>
        </p:nvSpPr>
        <p:spPr/>
        <p:txBody>
          <a:bodyPr/>
          <a:lstStyle/>
          <a:p>
            <a:fld id="{93C76411-91EE-4F68-83B7-78285060A116}" type="slidenum">
              <a:rPr lang="en-US"/>
              <a:pPr/>
              <a:t>44</a:t>
            </a:fld>
            <a:endParaRPr lang="en-US"/>
          </a:p>
        </p:txBody>
      </p:sp>
      <p:sp>
        <p:nvSpPr>
          <p:cNvPr id="274434" name="Rectangle 2"/>
          <p:cNvSpPr>
            <a:spLocks noGrp="1" noChangeArrowheads="1"/>
          </p:cNvSpPr>
          <p:nvPr>
            <p:ph type="title"/>
          </p:nvPr>
        </p:nvSpPr>
        <p:spPr/>
        <p:txBody>
          <a:bodyPr/>
          <a:lstStyle/>
          <a:p>
            <a:r>
              <a:rPr lang="en-US"/>
              <a:t>How does DUAL do better?</a:t>
            </a:r>
          </a:p>
        </p:txBody>
      </p:sp>
      <p:sp>
        <p:nvSpPr>
          <p:cNvPr id="274435" name="Rectangle 3"/>
          <p:cNvSpPr>
            <a:spLocks noGrp="1" noChangeArrowheads="1"/>
          </p:cNvSpPr>
          <p:nvPr>
            <p:ph type="body" sz="half" idx="1"/>
          </p:nvPr>
        </p:nvSpPr>
        <p:spPr>
          <a:xfrm>
            <a:off x="914400" y="1747838"/>
            <a:ext cx="7848600" cy="4530725"/>
          </a:xfrm>
        </p:spPr>
        <p:txBody>
          <a:bodyPr/>
          <a:lstStyle/>
          <a:p>
            <a:pPr marL="342900" indent="-342900">
              <a:lnSpc>
                <a:spcPct val="80000"/>
              </a:lnSpc>
            </a:pPr>
            <a:r>
              <a:rPr lang="en-US" sz="1800"/>
              <a:t>Runs DWUS until it estimates a cross-over</a:t>
            </a:r>
          </a:p>
          <a:p>
            <a:pPr marL="342900" indent="-342900">
              <a:lnSpc>
                <a:spcPct val="80000"/>
              </a:lnSpc>
              <a:buFont typeface="Wingdings" pitchFamily="2" charset="2"/>
              <a:buNone/>
            </a:pPr>
            <a:endParaRPr lang="en-US" sz="1800"/>
          </a:p>
          <a:p>
            <a:pPr marL="342900" indent="-342900">
              <a:lnSpc>
                <a:spcPct val="80000"/>
              </a:lnSpc>
              <a:buFont typeface="Wingdings" pitchFamily="2" charset="2"/>
              <a:buNone/>
            </a:pPr>
            <a:endParaRPr lang="en-US" sz="1800"/>
          </a:p>
          <a:p>
            <a:pPr marL="342900" indent="-342900">
              <a:lnSpc>
                <a:spcPct val="80000"/>
              </a:lnSpc>
            </a:pPr>
            <a:r>
              <a:rPr lang="en-US" sz="1800"/>
              <a:t>Monitor the change in expected error at each iteration to detect when it is stuck in local minima</a:t>
            </a:r>
          </a:p>
          <a:p>
            <a:pPr marL="342900" indent="-342900">
              <a:lnSpc>
                <a:spcPct val="80000"/>
              </a:lnSpc>
              <a:buFont typeface="Wingdings" pitchFamily="2" charset="2"/>
              <a:buNone/>
            </a:pPr>
            <a:endParaRPr lang="en-US" sz="1800"/>
          </a:p>
          <a:p>
            <a:pPr marL="342900" indent="-342900">
              <a:lnSpc>
                <a:spcPct val="80000"/>
              </a:lnSpc>
              <a:buFont typeface="Wingdings" pitchFamily="2" charset="2"/>
              <a:buNone/>
            </a:pPr>
            <a:endParaRPr lang="en-US" sz="1800"/>
          </a:p>
          <a:p>
            <a:pPr marL="342900" indent="-342900">
              <a:lnSpc>
                <a:spcPct val="80000"/>
              </a:lnSpc>
            </a:pPr>
            <a:r>
              <a:rPr lang="en-US" sz="1800"/>
              <a:t>DUAL uses a mixture model after the cross-over ( saturation ) point</a:t>
            </a:r>
          </a:p>
          <a:p>
            <a:pPr marL="342900" indent="-342900">
              <a:lnSpc>
                <a:spcPct val="80000"/>
              </a:lnSpc>
            </a:pPr>
            <a:endParaRPr lang="en-US" sz="1800"/>
          </a:p>
          <a:p>
            <a:pPr marL="342900" indent="-342900">
              <a:lnSpc>
                <a:spcPct val="80000"/>
              </a:lnSpc>
              <a:buFont typeface="Wingdings" pitchFamily="2" charset="2"/>
              <a:buNone/>
            </a:pPr>
            <a:endParaRPr lang="en-US" sz="1800"/>
          </a:p>
          <a:p>
            <a:pPr marL="342900" indent="-342900">
              <a:lnSpc>
                <a:spcPct val="80000"/>
              </a:lnSpc>
            </a:pPr>
            <a:r>
              <a:rPr lang="en-US" sz="1800"/>
              <a:t>Our goal should be to minimize the expected future error</a:t>
            </a:r>
          </a:p>
          <a:p>
            <a:pPr marL="742950" lvl="1" indent="-285750">
              <a:lnSpc>
                <a:spcPct val="80000"/>
              </a:lnSpc>
            </a:pPr>
            <a:r>
              <a:rPr lang="en-US" sz="1800"/>
              <a:t>If we knew the future error of Uncertainty Sampling (US) to be zero, then we’d force </a:t>
            </a:r>
            <a:endParaRPr lang="en-US" sz="1800">
              <a:cs typeface="Arial" charset="0"/>
            </a:endParaRPr>
          </a:p>
          <a:p>
            <a:pPr marL="742950" lvl="1" indent="-285750">
              <a:lnSpc>
                <a:spcPct val="80000"/>
              </a:lnSpc>
            </a:pPr>
            <a:r>
              <a:rPr lang="en-US" sz="1800">
                <a:cs typeface="Arial" charset="0"/>
              </a:rPr>
              <a:t>But in practice, we do not know it </a:t>
            </a:r>
            <a:endParaRPr lang="en-US" sz="1800">
              <a:cs typeface="Arial" charset="0"/>
              <a:sym typeface="Wingdings" pitchFamily="2" charset="2"/>
            </a:endParaRPr>
          </a:p>
          <a:p>
            <a:pPr marL="742950" lvl="1" indent="-285750">
              <a:lnSpc>
                <a:spcPct val="80000"/>
              </a:lnSpc>
              <a:buFont typeface="Wingdings" pitchFamily="2" charset="2"/>
              <a:buNone/>
            </a:pPr>
            <a:endParaRPr lang="el-GR" sz="1800">
              <a:cs typeface="Arial" charset="0"/>
            </a:endParaRPr>
          </a:p>
        </p:txBody>
      </p:sp>
      <p:graphicFrame>
        <p:nvGraphicFramePr>
          <p:cNvPr id="274436" name="Object 4"/>
          <p:cNvGraphicFramePr>
            <a:graphicFrameLocks noChangeAspect="1"/>
          </p:cNvGraphicFramePr>
          <p:nvPr>
            <p:ph sz="quarter" idx="2"/>
          </p:nvPr>
        </p:nvGraphicFramePr>
        <p:xfrm>
          <a:off x="3900488" y="2111375"/>
          <a:ext cx="1333500" cy="466725"/>
        </p:xfrm>
        <a:graphic>
          <a:graphicData uri="http://schemas.openxmlformats.org/presentationml/2006/ole">
            <p:oleObj spid="_x0000_s274436" name="Equation" r:id="rId4" imgW="1218960" imgH="495000" progId="">
              <p:embed/>
            </p:oleObj>
          </a:graphicData>
        </a:graphic>
      </p:graphicFrame>
      <p:graphicFrame>
        <p:nvGraphicFramePr>
          <p:cNvPr id="274437" name="Object 5"/>
          <p:cNvGraphicFramePr>
            <a:graphicFrameLocks noChangeAspect="1"/>
          </p:cNvGraphicFramePr>
          <p:nvPr>
            <p:ph sz="quarter" idx="3"/>
          </p:nvPr>
        </p:nvGraphicFramePr>
        <p:xfrm>
          <a:off x="4984750" y="2970213"/>
          <a:ext cx="3500438" cy="479425"/>
        </p:xfrm>
        <a:graphic>
          <a:graphicData uri="http://schemas.openxmlformats.org/presentationml/2006/ole">
            <p:oleObj spid="_x0000_s274437" name="Equation" r:id="rId5" imgW="3111480" imgH="495000" progId="">
              <p:embed/>
            </p:oleObj>
          </a:graphicData>
        </a:graphic>
      </p:graphicFrame>
      <p:graphicFrame>
        <p:nvGraphicFramePr>
          <p:cNvPr id="274438" name="Object 6"/>
          <p:cNvGraphicFramePr>
            <a:graphicFrameLocks noChangeAspect="1"/>
          </p:cNvGraphicFramePr>
          <p:nvPr/>
        </p:nvGraphicFramePr>
        <p:xfrm>
          <a:off x="2597150" y="4191000"/>
          <a:ext cx="3949700" cy="482600"/>
        </p:xfrm>
        <a:graphic>
          <a:graphicData uri="http://schemas.openxmlformats.org/presentationml/2006/ole">
            <p:oleObj spid="_x0000_s274438" name="Equation" r:id="rId6" imgW="3949560" imgH="482400" progId="">
              <p:embed/>
            </p:oleObj>
          </a:graphicData>
        </a:graphic>
      </p:graphicFrame>
      <p:graphicFrame>
        <p:nvGraphicFramePr>
          <p:cNvPr id="274439" name="Object 7"/>
          <p:cNvGraphicFramePr>
            <a:graphicFrameLocks noChangeAspect="1"/>
          </p:cNvGraphicFramePr>
          <p:nvPr/>
        </p:nvGraphicFramePr>
        <p:xfrm>
          <a:off x="4629150" y="5119688"/>
          <a:ext cx="576263" cy="271462"/>
        </p:xfrm>
        <a:graphic>
          <a:graphicData uri="http://schemas.openxmlformats.org/presentationml/2006/ole">
            <p:oleObj spid="_x0000_s274439" name="Equation" r:id="rId7" imgW="431640" imgH="203040" progId="">
              <p:embed/>
            </p:oleObj>
          </a:graphicData>
        </a:graphic>
      </p:graphicFrame>
      <p:pic>
        <p:nvPicPr>
          <p:cNvPr id="274440" name="Picture 8"/>
          <p:cNvPicPr>
            <a:picLocks noChangeAspect="1" noChangeArrowheads="1"/>
          </p:cNvPicPr>
          <p:nvPr/>
        </p:nvPicPr>
        <p:blipFill>
          <a:blip r:embed="rId8" cstate="print"/>
          <a:srcRect/>
          <a:stretch>
            <a:fillRect/>
          </a:stretch>
        </p:blipFill>
        <p:spPr bwMode="auto">
          <a:xfrm>
            <a:off x="5962650" y="5218113"/>
            <a:ext cx="1190625" cy="1219200"/>
          </a:xfrm>
          <a:prstGeom prst="rect">
            <a:avLst/>
          </a:prstGeom>
          <a:noFill/>
          <a:ln w="9525">
            <a:noFill/>
            <a:miter lim="800000"/>
            <a:headEnd/>
            <a:tailEnd/>
          </a:ln>
          <a:effectLst/>
        </p:spPr>
      </p:pic>
      <p:pic>
        <p:nvPicPr>
          <p:cNvPr id="274441" name="Picture 9" descr="LTI-logo2"/>
          <p:cNvPicPr>
            <a:picLocks noChangeAspect="1" noChangeArrowheads="1"/>
          </p:cNvPicPr>
          <p:nvPr/>
        </p:nvPicPr>
        <p:blipFill>
          <a:blip r:embed="rId9" cstate="print"/>
          <a:srcRect/>
          <a:stretch>
            <a:fillRect/>
          </a:stretch>
        </p:blipFill>
        <p:spPr bwMode="auto">
          <a:xfrm>
            <a:off x="7429500" y="0"/>
            <a:ext cx="1714500" cy="1019175"/>
          </a:xfrm>
          <a:prstGeom prst="rect">
            <a:avLst/>
          </a:prstGeom>
          <a:noFill/>
        </p:spPr>
      </p:pic>
      <p:pic>
        <p:nvPicPr>
          <p:cNvPr id="274442" name="Picture 10"/>
          <p:cNvPicPr>
            <a:picLocks noChangeAspect="1" noChangeArrowheads="1"/>
          </p:cNvPicPr>
          <p:nvPr/>
        </p:nvPicPr>
        <p:blipFill>
          <a:blip r:embed="rId10" cstate="print"/>
          <a:srcRect/>
          <a:stretch>
            <a:fillRect/>
          </a:stretch>
        </p:blipFill>
        <p:spPr bwMode="auto">
          <a:xfrm>
            <a:off x="0" y="0"/>
            <a:ext cx="714375"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6"/>
          <p:cNvSpPr>
            <a:spLocks noGrp="1"/>
          </p:cNvSpPr>
          <p:nvPr>
            <p:ph type="ftr" sz="quarter" idx="11"/>
          </p:nvPr>
        </p:nvSpPr>
        <p:spPr/>
        <p:txBody>
          <a:bodyPr/>
          <a:lstStyle/>
          <a:p>
            <a:r>
              <a:rPr lang="en-US" smtClean="0"/>
              <a:t>Jaime Carbonell, CMU</a:t>
            </a:r>
            <a:endParaRPr lang="en-US"/>
          </a:p>
        </p:txBody>
      </p:sp>
      <p:sp>
        <p:nvSpPr>
          <p:cNvPr id="15" name="Slide Number Placeholder 7"/>
          <p:cNvSpPr>
            <a:spLocks noGrp="1"/>
          </p:cNvSpPr>
          <p:nvPr>
            <p:ph type="sldNum" sz="quarter" idx="12"/>
          </p:nvPr>
        </p:nvSpPr>
        <p:spPr/>
        <p:txBody>
          <a:bodyPr/>
          <a:lstStyle/>
          <a:p>
            <a:fld id="{CA086554-CF11-4227-90FD-A3BCBB2CE0BC}" type="slidenum">
              <a:rPr lang="en-US"/>
              <a:pPr/>
              <a:t>45</a:t>
            </a:fld>
            <a:endParaRPr lang="en-US"/>
          </a:p>
        </p:txBody>
      </p:sp>
      <p:sp>
        <p:nvSpPr>
          <p:cNvPr id="276482" name="Rectangle 2"/>
          <p:cNvSpPr>
            <a:spLocks noGrp="1" noChangeArrowheads="1"/>
          </p:cNvSpPr>
          <p:nvPr>
            <p:ph type="title"/>
          </p:nvPr>
        </p:nvSpPr>
        <p:spPr/>
        <p:txBody>
          <a:bodyPr/>
          <a:lstStyle/>
          <a:p>
            <a:r>
              <a:rPr lang="en-US"/>
              <a:t>More on DUAL </a:t>
            </a:r>
            <a:r>
              <a:rPr lang="en-US" sz="2800"/>
              <a:t>[ECML 2007]</a:t>
            </a:r>
          </a:p>
        </p:txBody>
      </p:sp>
      <p:sp>
        <p:nvSpPr>
          <p:cNvPr id="276483" name="Rectangle 3"/>
          <p:cNvSpPr>
            <a:spLocks noGrp="1" noChangeArrowheads="1"/>
          </p:cNvSpPr>
          <p:nvPr>
            <p:ph type="body" sz="half" idx="1"/>
          </p:nvPr>
        </p:nvSpPr>
        <p:spPr>
          <a:xfrm>
            <a:off x="566738" y="1752600"/>
            <a:ext cx="7834312" cy="4267200"/>
          </a:xfrm>
        </p:spPr>
        <p:txBody>
          <a:bodyPr/>
          <a:lstStyle/>
          <a:p>
            <a:pPr marL="342900" indent="-342900">
              <a:lnSpc>
                <a:spcPct val="90000"/>
              </a:lnSpc>
            </a:pPr>
            <a:r>
              <a:rPr lang="en-US" sz="1800"/>
              <a:t>After cross-over, US does better =&gt; uncertainty score should be given more weight </a:t>
            </a:r>
            <a:endParaRPr lang="el-GR" sz="1800">
              <a:cs typeface="Arial" charset="0"/>
            </a:endParaRPr>
          </a:p>
          <a:p>
            <a:pPr marL="342900" indent="-342900">
              <a:lnSpc>
                <a:spcPct val="90000"/>
              </a:lnSpc>
            </a:pPr>
            <a:r>
              <a:rPr lang="en-US" sz="1800"/>
              <a:t>     should reflect how well US performs</a:t>
            </a:r>
          </a:p>
          <a:p>
            <a:pPr marL="742950" lvl="1" indent="-285750">
              <a:lnSpc>
                <a:spcPct val="90000"/>
              </a:lnSpc>
            </a:pPr>
            <a:r>
              <a:rPr lang="en-US" sz="1800"/>
              <a:t>can be calculated by the expected error of </a:t>
            </a:r>
          </a:p>
          <a:p>
            <a:pPr marL="342900" indent="-342900">
              <a:lnSpc>
                <a:spcPct val="90000"/>
              </a:lnSpc>
              <a:buFont typeface="Wingdings" pitchFamily="2" charset="2"/>
              <a:buNone/>
            </a:pPr>
            <a:r>
              <a:rPr lang="en-US" sz="1800"/>
              <a:t>	      US on the unlabeled data</a:t>
            </a:r>
            <a:r>
              <a:rPr lang="en-US">
                <a:solidFill>
                  <a:schemeClr val="accent2"/>
                </a:solidFill>
              </a:rPr>
              <a:t>*</a:t>
            </a:r>
            <a:r>
              <a:rPr lang="en-US" sz="1800"/>
              <a:t>  =&gt; </a:t>
            </a:r>
          </a:p>
          <a:p>
            <a:pPr marL="342900" indent="-342900">
              <a:lnSpc>
                <a:spcPct val="90000"/>
              </a:lnSpc>
              <a:buFont typeface="Wingdings" pitchFamily="2" charset="2"/>
              <a:buNone/>
            </a:pPr>
            <a:endParaRPr lang="en-US" sz="1800"/>
          </a:p>
          <a:p>
            <a:pPr marL="342900" indent="-342900">
              <a:lnSpc>
                <a:spcPct val="90000"/>
              </a:lnSpc>
            </a:pPr>
            <a:r>
              <a:rPr lang="en-US" sz="1800"/>
              <a:t>Finally, we have the following selection criterion for DUAL:</a:t>
            </a:r>
          </a:p>
          <a:p>
            <a:pPr marL="342900" indent="-342900">
              <a:lnSpc>
                <a:spcPct val="90000"/>
              </a:lnSpc>
            </a:pPr>
            <a:endParaRPr lang="en-US" sz="1800"/>
          </a:p>
          <a:p>
            <a:pPr marL="342900" indent="-342900">
              <a:lnSpc>
                <a:spcPct val="90000"/>
              </a:lnSpc>
              <a:buFont typeface="Wingdings" pitchFamily="2" charset="2"/>
              <a:buNone/>
            </a:pPr>
            <a:endParaRPr lang="en-US" sz="1800"/>
          </a:p>
          <a:p>
            <a:pPr marL="342900" indent="-342900">
              <a:lnSpc>
                <a:spcPct val="90000"/>
              </a:lnSpc>
            </a:pPr>
            <a:endParaRPr lang="en-US" sz="1800"/>
          </a:p>
          <a:p>
            <a:pPr marL="342900" indent="-342900">
              <a:lnSpc>
                <a:spcPct val="90000"/>
              </a:lnSpc>
              <a:buFont typeface="Wingdings" pitchFamily="2" charset="2"/>
              <a:buNone/>
            </a:pPr>
            <a:r>
              <a:rPr lang="en-US">
                <a:solidFill>
                  <a:schemeClr val="accent2"/>
                </a:solidFill>
              </a:rPr>
              <a:t>*</a:t>
            </a:r>
            <a:r>
              <a:rPr lang="en-US" sz="1800"/>
              <a:t>   US is allowed to choose data only from among the already sampled instances, and          is calculated on the remaining unlabeled set         to</a:t>
            </a:r>
          </a:p>
          <a:p>
            <a:pPr marL="742950" lvl="1" indent="-285750">
              <a:lnSpc>
                <a:spcPct val="90000"/>
              </a:lnSpc>
              <a:buFont typeface="Wingdings" pitchFamily="2" charset="2"/>
              <a:buNone/>
            </a:pPr>
            <a:endParaRPr lang="en-US" sz="1800"/>
          </a:p>
        </p:txBody>
      </p:sp>
      <p:graphicFrame>
        <p:nvGraphicFramePr>
          <p:cNvPr id="276484" name="Rectangle 4"/>
          <p:cNvGraphicFramePr>
            <a:graphicFrameLocks/>
          </p:cNvGraphicFramePr>
          <p:nvPr>
            <p:ph sz="quarter" idx="2"/>
          </p:nvPr>
        </p:nvGraphicFramePr>
        <p:xfrm>
          <a:off x="5186363" y="1752600"/>
          <a:ext cx="3592512" cy="2062163"/>
        </p:xfrm>
        <a:graphic>
          <a:graphicData uri="http://schemas.openxmlformats.org/presentationml/2006/ole">
            <p:oleObj spid="_x0000_s276484" name="Equation" r:id="rId4" imgW="0" imgH="0" progId="">
              <p:embed/>
            </p:oleObj>
          </a:graphicData>
        </a:graphic>
      </p:graphicFrame>
      <p:graphicFrame>
        <p:nvGraphicFramePr>
          <p:cNvPr id="276485" name="Object 5"/>
          <p:cNvGraphicFramePr>
            <a:graphicFrameLocks noChangeAspect="1"/>
          </p:cNvGraphicFramePr>
          <p:nvPr>
            <p:ph sz="quarter" idx="3"/>
          </p:nvPr>
        </p:nvGraphicFramePr>
        <p:xfrm>
          <a:off x="1066800" y="4049713"/>
          <a:ext cx="7462838" cy="668337"/>
        </p:xfrm>
        <a:graphic>
          <a:graphicData uri="http://schemas.openxmlformats.org/presentationml/2006/ole">
            <p:oleObj spid="_x0000_s276485" name="Equation" r:id="rId5" imgW="4635360" imgH="482400" progId="">
              <p:embed/>
            </p:oleObj>
          </a:graphicData>
        </a:graphic>
      </p:graphicFrame>
      <p:graphicFrame>
        <p:nvGraphicFramePr>
          <p:cNvPr id="276486" name="Object 6"/>
          <p:cNvGraphicFramePr>
            <a:graphicFrameLocks noChangeAspect="1"/>
          </p:cNvGraphicFramePr>
          <p:nvPr/>
        </p:nvGraphicFramePr>
        <p:xfrm>
          <a:off x="5334000" y="2819400"/>
          <a:ext cx="1143000" cy="474663"/>
        </p:xfrm>
        <a:graphic>
          <a:graphicData uri="http://schemas.openxmlformats.org/presentationml/2006/ole">
            <p:oleObj spid="_x0000_s276486" name="Equation" r:id="rId6" imgW="825480" imgH="342720" progId="">
              <p:embed/>
            </p:oleObj>
          </a:graphicData>
        </a:graphic>
      </p:graphicFrame>
      <p:graphicFrame>
        <p:nvGraphicFramePr>
          <p:cNvPr id="276487" name="Object 7"/>
          <p:cNvGraphicFramePr>
            <a:graphicFrameLocks noChangeAspect="1"/>
          </p:cNvGraphicFramePr>
          <p:nvPr/>
        </p:nvGraphicFramePr>
        <p:xfrm>
          <a:off x="2709863" y="5437188"/>
          <a:ext cx="381000" cy="352425"/>
        </p:xfrm>
        <a:graphic>
          <a:graphicData uri="http://schemas.openxmlformats.org/presentationml/2006/ole">
            <p:oleObj spid="_x0000_s276487" name="Equation" r:id="rId7" imgW="164880" imgH="152280" progId="">
              <p:embed/>
            </p:oleObj>
          </a:graphicData>
        </a:graphic>
      </p:graphicFrame>
      <p:graphicFrame>
        <p:nvGraphicFramePr>
          <p:cNvPr id="276488" name="Object 8"/>
          <p:cNvGraphicFramePr>
            <a:graphicFrameLocks noChangeAspect="1"/>
          </p:cNvGraphicFramePr>
          <p:nvPr/>
        </p:nvGraphicFramePr>
        <p:xfrm>
          <a:off x="4003675" y="5187950"/>
          <a:ext cx="381000" cy="352425"/>
        </p:xfrm>
        <a:graphic>
          <a:graphicData uri="http://schemas.openxmlformats.org/presentationml/2006/ole">
            <p:oleObj spid="_x0000_s276488" name="Equation" r:id="rId8" imgW="164880" imgH="152280" progId="">
              <p:embed/>
            </p:oleObj>
          </a:graphicData>
        </a:graphic>
      </p:graphicFrame>
      <p:pic>
        <p:nvPicPr>
          <p:cNvPr id="276489" name="Picture 9"/>
          <p:cNvPicPr>
            <a:picLocks noChangeAspect="1" noChangeArrowheads="1"/>
          </p:cNvPicPr>
          <p:nvPr/>
        </p:nvPicPr>
        <p:blipFill>
          <a:blip r:embed="rId9" cstate="print"/>
          <a:srcRect/>
          <a:stretch>
            <a:fillRect/>
          </a:stretch>
        </p:blipFill>
        <p:spPr bwMode="auto">
          <a:xfrm>
            <a:off x="7010400" y="2508250"/>
            <a:ext cx="1066800" cy="920750"/>
          </a:xfrm>
          <a:prstGeom prst="rect">
            <a:avLst/>
          </a:prstGeom>
          <a:noFill/>
          <a:ln w="9525">
            <a:noFill/>
            <a:miter lim="800000"/>
            <a:headEnd/>
            <a:tailEnd/>
          </a:ln>
          <a:effectLst/>
        </p:spPr>
      </p:pic>
      <p:graphicFrame>
        <p:nvGraphicFramePr>
          <p:cNvPr id="276490" name="Object 10"/>
          <p:cNvGraphicFramePr>
            <a:graphicFrameLocks noChangeAspect="1"/>
          </p:cNvGraphicFramePr>
          <p:nvPr/>
        </p:nvGraphicFramePr>
        <p:xfrm>
          <a:off x="3825875" y="5381625"/>
          <a:ext cx="660400" cy="444500"/>
        </p:xfrm>
        <a:graphic>
          <a:graphicData uri="http://schemas.openxmlformats.org/presentationml/2006/ole">
            <p:oleObj spid="_x0000_s276490" name="Equation" r:id="rId10" imgW="507960" imgH="342720" progId="">
              <p:embed/>
            </p:oleObj>
          </a:graphicData>
        </a:graphic>
      </p:graphicFrame>
      <p:pic>
        <p:nvPicPr>
          <p:cNvPr id="276491" name="Picture 11" descr="LTI-logo2"/>
          <p:cNvPicPr>
            <a:picLocks noChangeAspect="1" noChangeArrowheads="1"/>
          </p:cNvPicPr>
          <p:nvPr/>
        </p:nvPicPr>
        <p:blipFill>
          <a:blip r:embed="rId11" cstate="print"/>
          <a:srcRect/>
          <a:stretch>
            <a:fillRect/>
          </a:stretch>
        </p:blipFill>
        <p:spPr bwMode="auto">
          <a:xfrm>
            <a:off x="7429500" y="5838825"/>
            <a:ext cx="1714500" cy="1019175"/>
          </a:xfrm>
          <a:prstGeom prst="rect">
            <a:avLst/>
          </a:prstGeom>
          <a:noFill/>
        </p:spPr>
      </p:pic>
      <p:pic>
        <p:nvPicPr>
          <p:cNvPr id="276492" name="Picture 12"/>
          <p:cNvPicPr>
            <a:picLocks noChangeAspect="1" noChangeArrowheads="1"/>
          </p:cNvPicPr>
          <p:nvPr/>
        </p:nvPicPr>
        <p:blipFill>
          <a:blip r:embed="rId12" cstate="print"/>
          <a:srcRect/>
          <a:stretch>
            <a:fillRect/>
          </a:stretch>
        </p:blipFill>
        <p:spPr bwMode="auto">
          <a:xfrm>
            <a:off x="0" y="6115050"/>
            <a:ext cx="714375"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mtClean="0"/>
              <a:t>Jaime Carbonell, CMU</a:t>
            </a:r>
            <a:endParaRPr lang="en-US"/>
          </a:p>
        </p:txBody>
      </p:sp>
      <p:sp>
        <p:nvSpPr>
          <p:cNvPr id="9" name="Slide Number Placeholder 8"/>
          <p:cNvSpPr>
            <a:spLocks noGrp="1"/>
          </p:cNvSpPr>
          <p:nvPr>
            <p:ph type="sldNum" sz="quarter" idx="12"/>
          </p:nvPr>
        </p:nvSpPr>
        <p:spPr/>
        <p:txBody>
          <a:bodyPr/>
          <a:lstStyle/>
          <a:p>
            <a:fld id="{0ABC14F8-2130-4F5D-921B-BCD50A21A1B3}" type="slidenum">
              <a:rPr lang="en-US"/>
              <a:pPr/>
              <a:t>46</a:t>
            </a:fld>
            <a:endParaRPr lang="en-US"/>
          </a:p>
        </p:txBody>
      </p:sp>
      <p:sp>
        <p:nvSpPr>
          <p:cNvPr id="278530" name="Rectangle 2"/>
          <p:cNvSpPr>
            <a:spLocks noGrp="1" noChangeArrowheads="1"/>
          </p:cNvSpPr>
          <p:nvPr>
            <p:ph type="title" sz="quarter"/>
          </p:nvPr>
        </p:nvSpPr>
        <p:spPr/>
        <p:txBody>
          <a:bodyPr/>
          <a:lstStyle/>
          <a:p>
            <a:r>
              <a:rPr lang="en-US"/>
              <a:t>Results: </a:t>
            </a:r>
            <a:r>
              <a:rPr lang="en-US">
                <a:solidFill>
                  <a:srgbClr val="FF5050"/>
                </a:solidFill>
              </a:rPr>
              <a:t>DUAL</a:t>
            </a:r>
            <a:r>
              <a:rPr lang="en-US"/>
              <a:t> vs </a:t>
            </a:r>
            <a:r>
              <a:rPr lang="en-US">
                <a:solidFill>
                  <a:srgbClr val="009900"/>
                </a:solidFill>
              </a:rPr>
              <a:t>DWUS</a:t>
            </a:r>
          </a:p>
        </p:txBody>
      </p:sp>
      <p:pic>
        <p:nvPicPr>
          <p:cNvPr id="278531" name="Picture 3"/>
          <p:cNvPicPr>
            <a:picLocks noGrp="1" noChangeAspect="1" noChangeArrowheads="1"/>
          </p:cNvPicPr>
          <p:nvPr>
            <p:ph sz="quarter" idx="1"/>
          </p:nvPr>
        </p:nvPicPr>
        <p:blipFill>
          <a:blip r:embed="rId3" cstate="print"/>
          <a:srcRect/>
          <a:stretch>
            <a:fillRect/>
          </a:stretch>
        </p:blipFill>
        <p:spPr>
          <a:xfrm>
            <a:off x="1017588" y="1752600"/>
            <a:ext cx="3265487" cy="2062163"/>
          </a:xfrm>
          <a:noFill/>
          <a:ln/>
        </p:spPr>
      </p:pic>
      <p:pic>
        <p:nvPicPr>
          <p:cNvPr id="278532" name="Picture 4"/>
          <p:cNvPicPr>
            <a:picLocks noGrp="1" noChangeAspect="1" noChangeArrowheads="1"/>
          </p:cNvPicPr>
          <p:nvPr>
            <p:ph sz="quarter" idx="2"/>
          </p:nvPr>
        </p:nvPicPr>
        <p:blipFill>
          <a:blip r:embed="rId4" cstate="print"/>
          <a:srcRect/>
          <a:stretch>
            <a:fillRect/>
          </a:stretch>
        </p:blipFill>
        <p:spPr>
          <a:xfrm>
            <a:off x="5356225" y="1752600"/>
            <a:ext cx="3255963" cy="2062163"/>
          </a:xfrm>
          <a:noFill/>
          <a:ln/>
        </p:spPr>
      </p:pic>
      <p:pic>
        <p:nvPicPr>
          <p:cNvPr id="278533" name="Picture 5"/>
          <p:cNvPicPr>
            <a:picLocks noGrp="1" noChangeAspect="1" noChangeArrowheads="1"/>
          </p:cNvPicPr>
          <p:nvPr>
            <p:ph sz="quarter" idx="3"/>
          </p:nvPr>
        </p:nvPicPr>
        <p:blipFill>
          <a:blip r:embed="rId5" cstate="print"/>
          <a:srcRect/>
          <a:stretch>
            <a:fillRect/>
          </a:stretch>
        </p:blipFill>
        <p:spPr>
          <a:xfrm>
            <a:off x="1033463" y="3957638"/>
            <a:ext cx="3233737" cy="2062162"/>
          </a:xfrm>
          <a:noFill/>
          <a:ln/>
        </p:spPr>
      </p:pic>
      <p:pic>
        <p:nvPicPr>
          <p:cNvPr id="278534" name="Picture 6"/>
          <p:cNvPicPr>
            <a:picLocks noGrp="1" noChangeAspect="1" noChangeArrowheads="1"/>
          </p:cNvPicPr>
          <p:nvPr>
            <p:ph sz="quarter" idx="4"/>
          </p:nvPr>
        </p:nvPicPr>
        <p:blipFill>
          <a:blip r:embed="rId6" cstate="print"/>
          <a:srcRect/>
          <a:stretch>
            <a:fillRect/>
          </a:stretch>
        </p:blipFill>
        <p:spPr>
          <a:xfrm>
            <a:off x="5360988" y="3957638"/>
            <a:ext cx="3246437" cy="2062162"/>
          </a:xfrm>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Jaime Carbonell, CMU</a:t>
            </a:r>
            <a:endParaRPr lang="en-US"/>
          </a:p>
        </p:txBody>
      </p:sp>
      <p:sp>
        <p:nvSpPr>
          <p:cNvPr id="6" name="Slide Number Placeholder 5"/>
          <p:cNvSpPr>
            <a:spLocks noGrp="1"/>
          </p:cNvSpPr>
          <p:nvPr>
            <p:ph type="sldNum" sz="quarter" idx="12"/>
          </p:nvPr>
        </p:nvSpPr>
        <p:spPr/>
        <p:txBody>
          <a:bodyPr/>
          <a:lstStyle/>
          <a:p>
            <a:fld id="{C95D12DC-C202-4E19-A90C-AAC1D420C2AE}" type="slidenum">
              <a:rPr lang="en-US"/>
              <a:pPr/>
              <a:t>47</a:t>
            </a:fld>
            <a:endParaRPr lang="en-US"/>
          </a:p>
        </p:txBody>
      </p:sp>
      <p:sp>
        <p:nvSpPr>
          <p:cNvPr id="402434" name="Rectangle 2"/>
          <p:cNvSpPr>
            <a:spLocks noGrp="1" noChangeArrowheads="1"/>
          </p:cNvSpPr>
          <p:nvPr>
            <p:ph type="title"/>
          </p:nvPr>
        </p:nvSpPr>
        <p:spPr/>
        <p:txBody>
          <a:bodyPr/>
          <a:lstStyle/>
          <a:p>
            <a:r>
              <a:rPr lang="en-US" dirty="0" smtClean="0"/>
              <a:t>Active Learning Beyond </a:t>
            </a:r>
            <a:r>
              <a:rPr lang="en-US" dirty="0"/>
              <a:t>Dual</a:t>
            </a:r>
          </a:p>
        </p:txBody>
      </p:sp>
      <p:sp>
        <p:nvSpPr>
          <p:cNvPr id="402435" name="Rectangle 3"/>
          <p:cNvSpPr>
            <a:spLocks noGrp="1" noChangeArrowheads="1"/>
          </p:cNvSpPr>
          <p:nvPr>
            <p:ph type="body" idx="1"/>
          </p:nvPr>
        </p:nvSpPr>
        <p:spPr/>
        <p:txBody>
          <a:bodyPr/>
          <a:lstStyle/>
          <a:p>
            <a:r>
              <a:rPr lang="en-US" dirty="0"/>
              <a:t>Paired Sampling with Geodesic Density Estimation</a:t>
            </a:r>
          </a:p>
          <a:p>
            <a:pPr lvl="1"/>
            <a:r>
              <a:rPr lang="en-US" sz="2000" dirty="0" err="1"/>
              <a:t>Donmez</a:t>
            </a:r>
            <a:r>
              <a:rPr lang="en-US" sz="2000" dirty="0"/>
              <a:t> &amp; </a:t>
            </a:r>
            <a:r>
              <a:rPr lang="en-US" sz="2000" dirty="0" err="1"/>
              <a:t>Carbonell</a:t>
            </a:r>
            <a:r>
              <a:rPr lang="en-US" sz="2000" dirty="0"/>
              <a:t>, SIAM 2008</a:t>
            </a:r>
          </a:p>
          <a:p>
            <a:r>
              <a:rPr lang="en-US" dirty="0"/>
              <a:t>Active Rank Learning </a:t>
            </a:r>
          </a:p>
          <a:p>
            <a:pPr lvl="1"/>
            <a:r>
              <a:rPr lang="en-US" sz="2000" dirty="0"/>
              <a:t>Search results: </a:t>
            </a:r>
            <a:r>
              <a:rPr lang="en-US" sz="2000" dirty="0" err="1"/>
              <a:t>Donmez</a:t>
            </a:r>
            <a:r>
              <a:rPr lang="en-US" sz="2000" dirty="0"/>
              <a:t> &amp; </a:t>
            </a:r>
            <a:r>
              <a:rPr lang="en-US" sz="2000" dirty="0" err="1"/>
              <a:t>Carbonell</a:t>
            </a:r>
            <a:r>
              <a:rPr lang="en-US" sz="2000" dirty="0"/>
              <a:t>, WWW 2008</a:t>
            </a:r>
          </a:p>
          <a:p>
            <a:pPr lvl="1"/>
            <a:r>
              <a:rPr lang="en-US" sz="2000" dirty="0"/>
              <a:t>In general: </a:t>
            </a:r>
            <a:r>
              <a:rPr lang="en-US" sz="2000" dirty="0" err="1"/>
              <a:t>Donmez</a:t>
            </a:r>
            <a:r>
              <a:rPr lang="en-US" sz="2000" dirty="0"/>
              <a:t> &amp; </a:t>
            </a:r>
            <a:r>
              <a:rPr lang="en-US" sz="2000" dirty="0" err="1"/>
              <a:t>Carbonell</a:t>
            </a:r>
            <a:r>
              <a:rPr lang="en-US" sz="2000" dirty="0"/>
              <a:t>, ICML 2008</a:t>
            </a:r>
          </a:p>
          <a:p>
            <a:r>
              <a:rPr lang="en-US" dirty="0"/>
              <a:t>Structure Learning</a:t>
            </a:r>
          </a:p>
          <a:p>
            <a:pPr lvl="1"/>
            <a:r>
              <a:rPr lang="en-US" sz="2000" dirty="0"/>
              <a:t>Inferring 3D protein structure from 1D sequence</a:t>
            </a:r>
          </a:p>
          <a:p>
            <a:pPr lvl="1"/>
            <a:r>
              <a:rPr lang="en-US" sz="2000" dirty="0" smtClean="0"/>
              <a:t>Dependency parsing (e.g. Random Markov Fields)</a:t>
            </a:r>
            <a:endParaRPr lang="en-US" dirty="0" smtClean="0"/>
          </a:p>
          <a:p>
            <a:r>
              <a:rPr lang="en-US" dirty="0" smtClean="0"/>
              <a:t>Learning from crowds of amateurs</a:t>
            </a:r>
          </a:p>
          <a:p>
            <a:pPr lvl="1"/>
            <a:r>
              <a:rPr lang="en-US" sz="2000" dirty="0" smtClean="0"/>
              <a:t>AMT </a:t>
            </a:r>
            <a:r>
              <a:rPr lang="en-US" sz="2000" dirty="0" smtClean="0">
                <a:sym typeface="Wingdings" pitchFamily="2" charset="2"/>
              </a:rPr>
              <a:t> MT (reliability or volume?)</a:t>
            </a: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Jaime Carbonell, CMU</a:t>
            </a:r>
            <a:endParaRPr lang="en-US"/>
          </a:p>
        </p:txBody>
      </p:sp>
      <p:sp>
        <p:nvSpPr>
          <p:cNvPr id="32" name="Slide Number Placeholder 4"/>
          <p:cNvSpPr>
            <a:spLocks noGrp="1"/>
          </p:cNvSpPr>
          <p:nvPr>
            <p:ph type="sldNum" sz="quarter" idx="12"/>
          </p:nvPr>
        </p:nvSpPr>
        <p:spPr/>
        <p:txBody>
          <a:bodyPr/>
          <a:lstStyle/>
          <a:p>
            <a:fld id="{1F7E2E61-8B04-4848-B290-7ABBAEF6FB31}" type="slidenum">
              <a:rPr lang="en-US"/>
              <a:pPr/>
              <a:t>48</a:t>
            </a:fld>
            <a:endParaRPr lang="en-US"/>
          </a:p>
        </p:txBody>
      </p:sp>
      <p:sp>
        <p:nvSpPr>
          <p:cNvPr id="421892" name="Rectangle 4"/>
          <p:cNvSpPr>
            <a:spLocks noGrp="1" noChangeArrowheads="1"/>
          </p:cNvSpPr>
          <p:nvPr>
            <p:ph type="title"/>
          </p:nvPr>
        </p:nvSpPr>
        <p:spPr/>
        <p:txBody>
          <a:bodyPr/>
          <a:lstStyle/>
          <a:p>
            <a:r>
              <a:rPr lang="en-US"/>
              <a:t>Active vs Proactive Learning</a:t>
            </a:r>
          </a:p>
        </p:txBody>
      </p:sp>
      <p:graphicFrame>
        <p:nvGraphicFramePr>
          <p:cNvPr id="422003" name="Group 115"/>
          <p:cNvGraphicFramePr>
            <a:graphicFrameLocks noGrp="1"/>
          </p:cNvGraphicFramePr>
          <p:nvPr/>
        </p:nvGraphicFramePr>
        <p:xfrm>
          <a:off x="663575" y="1784350"/>
          <a:ext cx="7786688" cy="3806826"/>
        </p:xfrm>
        <a:graphic>
          <a:graphicData uri="http://schemas.openxmlformats.org/drawingml/2006/table">
            <a:tbl>
              <a:tblPr/>
              <a:tblGrid>
                <a:gridCol w="2024063"/>
                <a:gridCol w="2649537"/>
                <a:gridCol w="3113088"/>
              </a:tblGrid>
              <a:tr h="4556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Active Learning</a:t>
                      </a:r>
                      <a:endParaRPr kumimoji="0" lang="en-US"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Proactive Learning</a:t>
                      </a:r>
                      <a:endParaRPr kumimoji="0" lang="en-US"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Number of Oracles</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33CC"/>
                          </a:solidFill>
                          <a:effectLst/>
                          <a:latin typeface="Arial" charset="0"/>
                          <a:cs typeface="Times New Roman" pitchFamily="18" charset="0"/>
                        </a:rPr>
                        <a:t>Individual (only one)</a:t>
                      </a:r>
                      <a:endParaRPr kumimoji="0" lang="en-US" sz="24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CC0000"/>
                          </a:solidFill>
                          <a:effectLst/>
                          <a:latin typeface="Arial" charset="0"/>
                          <a:cs typeface="Times New Roman" pitchFamily="18" charset="0"/>
                        </a:rPr>
                        <a:t>Multiple, with different capabilities, costs and areas of expertise</a:t>
                      </a:r>
                      <a:endParaRPr kumimoji="0" lang="en-US" sz="2400" b="1" i="0" u="none" strike="noStrike" cap="none" normalizeH="0" baseline="0" smtClean="0">
                        <a:ln>
                          <a:noFill/>
                        </a:ln>
                        <a:solidFill>
                          <a:srgbClr val="CC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Reliability </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33CC"/>
                          </a:solidFill>
                          <a:effectLst/>
                          <a:latin typeface="Arial" charset="0"/>
                          <a:cs typeface="Times New Roman" pitchFamily="18" charset="0"/>
                        </a:rPr>
                        <a:t>Infallible (100% right)</a:t>
                      </a:r>
                      <a:endParaRPr kumimoji="0" lang="en-US" sz="24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CC0000"/>
                          </a:solidFill>
                          <a:effectLst/>
                          <a:latin typeface="Arial" charset="0"/>
                          <a:cs typeface="Times New Roman" pitchFamily="18" charset="0"/>
                        </a:rPr>
                        <a:t>Variable across oracles and queries, depending on difficulty, expertise, …</a:t>
                      </a:r>
                      <a:endParaRPr kumimoji="0" lang="en-US" sz="2400" b="1" i="0" u="none" strike="noStrike" cap="none" normalizeH="0" baseline="0" smtClean="0">
                        <a:ln>
                          <a:noFill/>
                        </a:ln>
                        <a:solidFill>
                          <a:srgbClr val="CC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Reluctance</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33CC"/>
                          </a:solidFill>
                          <a:effectLst/>
                          <a:latin typeface="Arial" charset="0"/>
                          <a:cs typeface="Times New Roman" pitchFamily="18" charset="0"/>
                        </a:rPr>
                        <a:t>Indefatigable (always answers)</a:t>
                      </a:r>
                      <a:endParaRPr kumimoji="0" lang="en-US" sz="24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CC0000"/>
                          </a:solidFill>
                          <a:effectLst/>
                          <a:latin typeface="Arial" charset="0"/>
                          <a:cs typeface="Times New Roman" pitchFamily="18" charset="0"/>
                        </a:rPr>
                        <a:t>Variable across oracles and queries, depending on workload, certainty, …</a:t>
                      </a:r>
                      <a:endParaRPr kumimoji="0" lang="en-US" sz="2400" b="1" i="0" u="none" strike="noStrike" cap="none" normalizeH="0" baseline="0" smtClean="0">
                        <a:ln>
                          <a:noFill/>
                        </a:ln>
                        <a:solidFill>
                          <a:srgbClr val="CC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Cost per query</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33CC"/>
                          </a:solidFill>
                          <a:effectLst/>
                          <a:latin typeface="Arial" charset="0"/>
                          <a:cs typeface="Times New Roman" pitchFamily="18" charset="0"/>
                        </a:rPr>
                        <a:t>Invariant (free or constant)</a:t>
                      </a:r>
                      <a:endParaRPr kumimoji="0" lang="en-US" sz="24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CC0000"/>
                          </a:solidFill>
                          <a:effectLst/>
                          <a:latin typeface="Arial" charset="0"/>
                          <a:cs typeface="Times New Roman" pitchFamily="18" charset="0"/>
                        </a:rPr>
                        <a:t>Variable across oracles and queries, depending on workload, difficulty, …</a:t>
                      </a:r>
                      <a:endParaRPr kumimoji="0" lang="en-US" sz="2400" b="1" i="0" u="none" strike="noStrike" cap="none" normalizeH="0" baseline="0" smtClean="0">
                        <a:ln>
                          <a:noFill/>
                        </a:ln>
                        <a:solidFill>
                          <a:srgbClr val="CC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22002" name="Rectangle 114"/>
          <p:cNvSpPr>
            <a:spLocks noChangeArrowheads="1"/>
          </p:cNvSpPr>
          <p:nvPr/>
        </p:nvSpPr>
        <p:spPr bwMode="auto">
          <a:xfrm>
            <a:off x="1104900" y="5738813"/>
            <a:ext cx="6611938" cy="366712"/>
          </a:xfrm>
          <a:prstGeom prst="rect">
            <a:avLst/>
          </a:prstGeom>
          <a:noFill/>
          <a:ln w="9525">
            <a:noFill/>
            <a:miter lim="800000"/>
            <a:headEnd/>
            <a:tailEnd/>
          </a:ln>
          <a:effectLst/>
        </p:spPr>
        <p:txBody>
          <a:bodyPr wrap="none">
            <a:spAutoFit/>
          </a:bodyPr>
          <a:lstStyle/>
          <a:p>
            <a:pPr>
              <a:spcBef>
                <a:spcPct val="50000"/>
              </a:spcBef>
            </a:pPr>
            <a:r>
              <a:rPr lang="en-US"/>
              <a:t>Note: “Oracle” </a:t>
            </a:r>
            <a:r>
              <a:rPr lang="en-US">
                <a:sym typeface="Symbol" pitchFamily="18" charset="2"/>
              </a:rPr>
              <a:t> {expert, experiment, computation,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Jaime Carbonell, CMU</a:t>
            </a:r>
            <a:endParaRPr lang="en-US"/>
          </a:p>
        </p:txBody>
      </p:sp>
      <p:sp>
        <p:nvSpPr>
          <p:cNvPr id="7" name="Slide Number Placeholder 5"/>
          <p:cNvSpPr>
            <a:spLocks noGrp="1"/>
          </p:cNvSpPr>
          <p:nvPr>
            <p:ph type="sldNum" sz="quarter" idx="12"/>
          </p:nvPr>
        </p:nvSpPr>
        <p:spPr/>
        <p:txBody>
          <a:bodyPr/>
          <a:lstStyle/>
          <a:p>
            <a:fld id="{13B76022-EB21-4C84-AFD0-74E599430B8B}" type="slidenum">
              <a:rPr lang="en-US"/>
              <a:pPr/>
              <a:t>49</a:t>
            </a:fld>
            <a:endParaRPr lang="en-US"/>
          </a:p>
        </p:txBody>
      </p:sp>
      <p:sp>
        <p:nvSpPr>
          <p:cNvPr id="300034" name="Rectangle 2"/>
          <p:cNvSpPr>
            <a:spLocks noGrp="1" noChangeArrowheads="1"/>
          </p:cNvSpPr>
          <p:nvPr>
            <p:ph type="title"/>
          </p:nvPr>
        </p:nvSpPr>
        <p:spPr/>
        <p:txBody>
          <a:bodyPr/>
          <a:lstStyle/>
          <a:p>
            <a:r>
              <a:rPr lang="en-US" dirty="0" smtClean="0"/>
              <a:t>Reluctance or Unreliability</a:t>
            </a:r>
            <a:endParaRPr lang="en-US" dirty="0"/>
          </a:p>
        </p:txBody>
      </p:sp>
      <p:sp>
        <p:nvSpPr>
          <p:cNvPr id="300035" name="Rectangle 3"/>
          <p:cNvSpPr>
            <a:spLocks noGrp="1" noChangeArrowheads="1"/>
          </p:cNvSpPr>
          <p:nvPr>
            <p:ph type="body" idx="1"/>
          </p:nvPr>
        </p:nvSpPr>
        <p:spPr/>
        <p:txBody>
          <a:bodyPr/>
          <a:lstStyle/>
          <a:p>
            <a:r>
              <a:rPr lang="en-US"/>
              <a:t>2 oracles:</a:t>
            </a:r>
          </a:p>
          <a:p>
            <a:pPr lvl="1"/>
            <a:r>
              <a:rPr lang="en-US"/>
              <a:t>reliable oracle: expensive but always answers with a correct label</a:t>
            </a:r>
          </a:p>
          <a:p>
            <a:pPr lvl="1"/>
            <a:r>
              <a:rPr lang="en-US"/>
              <a:t>reluctant oracle: cheap but may not respond to some queries</a:t>
            </a:r>
          </a:p>
          <a:p>
            <a:r>
              <a:rPr lang="en-US"/>
              <a:t>Define a utility score as expected value of information at unit cost</a:t>
            </a:r>
          </a:p>
        </p:txBody>
      </p:sp>
      <p:graphicFrame>
        <p:nvGraphicFramePr>
          <p:cNvPr id="300036" name="Object 4"/>
          <p:cNvGraphicFramePr>
            <a:graphicFrameLocks noChangeAspect="1"/>
          </p:cNvGraphicFramePr>
          <p:nvPr/>
        </p:nvGraphicFramePr>
        <p:xfrm>
          <a:off x="2209800" y="4908550"/>
          <a:ext cx="3886200" cy="788988"/>
        </p:xfrm>
        <a:graphic>
          <a:graphicData uri="http://schemas.openxmlformats.org/presentationml/2006/ole">
            <p:oleObj spid="_x0000_s300036" name="Equation" r:id="rId4" imgW="2438280" imgH="495000"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05AC5CA-CCE9-4CE9-96CB-C2774749E3D8}" type="slidenum">
              <a:rPr lang="ar-SA"/>
              <a:pPr/>
              <a:t>5</a:t>
            </a:fld>
            <a:endParaRPr lang="en-US"/>
          </a:p>
        </p:txBody>
      </p:sp>
      <p:sp>
        <p:nvSpPr>
          <p:cNvPr id="836610" name="Rectangle 2"/>
          <p:cNvSpPr>
            <a:spLocks noGrp="1" noChangeArrowheads="1"/>
          </p:cNvSpPr>
          <p:nvPr>
            <p:ph type="title"/>
          </p:nvPr>
        </p:nvSpPr>
        <p:spPr>
          <a:xfrm>
            <a:off x="673100" y="520700"/>
            <a:ext cx="7772400" cy="864755"/>
          </a:xfrm>
        </p:spPr>
        <p:txBody>
          <a:bodyPr/>
          <a:lstStyle/>
          <a:p>
            <a:r>
              <a:rPr lang="en-US" dirty="0"/>
              <a:t>Challenges for General MT</a:t>
            </a:r>
          </a:p>
        </p:txBody>
      </p:sp>
      <p:sp>
        <p:nvSpPr>
          <p:cNvPr id="836611" name="Rectangle 3"/>
          <p:cNvSpPr>
            <a:spLocks noGrp="1" noChangeArrowheads="1"/>
          </p:cNvSpPr>
          <p:nvPr>
            <p:ph type="body" idx="1"/>
          </p:nvPr>
        </p:nvSpPr>
        <p:spPr>
          <a:xfrm>
            <a:off x="685800" y="1953490"/>
            <a:ext cx="7772400" cy="4142509"/>
          </a:xfrm>
        </p:spPr>
        <p:txBody>
          <a:bodyPr/>
          <a:lstStyle/>
          <a:p>
            <a:pPr>
              <a:lnSpc>
                <a:spcPct val="65000"/>
              </a:lnSpc>
            </a:pPr>
            <a:r>
              <a:rPr lang="en-US" dirty="0"/>
              <a:t>Ambiguity Resolution</a:t>
            </a:r>
          </a:p>
          <a:p>
            <a:pPr lvl="1">
              <a:lnSpc>
                <a:spcPct val="65000"/>
              </a:lnSpc>
            </a:pPr>
            <a:r>
              <a:rPr lang="en-US" sz="2000" dirty="0"/>
              <a:t>Lexical, phrasal, structural</a:t>
            </a:r>
            <a:endParaRPr lang="en-US" dirty="0"/>
          </a:p>
          <a:p>
            <a:pPr>
              <a:lnSpc>
                <a:spcPct val="65000"/>
              </a:lnSpc>
            </a:pPr>
            <a:r>
              <a:rPr lang="en-US" dirty="0"/>
              <a:t>Structural divergence</a:t>
            </a:r>
          </a:p>
          <a:p>
            <a:pPr lvl="1">
              <a:lnSpc>
                <a:spcPct val="65000"/>
              </a:lnSpc>
            </a:pPr>
            <a:r>
              <a:rPr lang="en-US" sz="2000" dirty="0"/>
              <a:t>Reordering, vanishing/appearing words, …</a:t>
            </a:r>
          </a:p>
          <a:p>
            <a:pPr>
              <a:lnSpc>
                <a:spcPct val="65000"/>
              </a:lnSpc>
            </a:pPr>
            <a:r>
              <a:rPr lang="en-US" dirty="0"/>
              <a:t>Inflectional morphology</a:t>
            </a:r>
          </a:p>
          <a:p>
            <a:pPr lvl="1">
              <a:lnSpc>
                <a:spcPct val="65000"/>
              </a:lnSpc>
            </a:pPr>
            <a:r>
              <a:rPr lang="en-US" sz="2000" dirty="0"/>
              <a:t>Spanish 40+ verb conjugations, Arabic has more</a:t>
            </a:r>
            <a:r>
              <a:rPr lang="en-US" sz="2000" dirty="0" smtClean="0"/>
              <a:t>.</a:t>
            </a:r>
          </a:p>
          <a:p>
            <a:pPr lvl="1">
              <a:lnSpc>
                <a:spcPct val="65000"/>
              </a:lnSpc>
            </a:pPr>
            <a:r>
              <a:rPr lang="en-US" sz="2000" dirty="0" smtClean="0"/>
              <a:t>Mapudungun, </a:t>
            </a:r>
            <a:r>
              <a:rPr lang="en-US" sz="2000" dirty="0" err="1" smtClean="0"/>
              <a:t>Anupiac</a:t>
            </a:r>
            <a:r>
              <a:rPr lang="en-US" sz="2000" dirty="0" smtClean="0"/>
              <a:t>, … </a:t>
            </a:r>
            <a:r>
              <a:rPr lang="en-US" sz="2000" dirty="0" smtClean="0">
                <a:sym typeface="Wingdings" pitchFamily="2" charset="2"/>
              </a:rPr>
              <a:t> agglomerative</a:t>
            </a:r>
            <a:endParaRPr lang="en-US" sz="2000" dirty="0"/>
          </a:p>
          <a:p>
            <a:pPr>
              <a:lnSpc>
                <a:spcPct val="65000"/>
              </a:lnSpc>
            </a:pPr>
            <a:r>
              <a:rPr lang="en-US" dirty="0"/>
              <a:t>Training Data</a:t>
            </a:r>
          </a:p>
          <a:p>
            <a:pPr lvl="1">
              <a:lnSpc>
                <a:spcPct val="65000"/>
              </a:lnSpc>
            </a:pPr>
            <a:r>
              <a:rPr lang="en-US" sz="2000" dirty="0"/>
              <a:t>Bilingual corpora, aligned corpora, annotated </a:t>
            </a:r>
            <a:r>
              <a:rPr lang="en-US" sz="2000" dirty="0" smtClean="0"/>
              <a:t>corpora, bilingual dictionaries</a:t>
            </a:r>
          </a:p>
          <a:p>
            <a:pPr>
              <a:lnSpc>
                <a:spcPct val="65000"/>
              </a:lnSpc>
            </a:pPr>
            <a:r>
              <a:rPr lang="en-US" dirty="0" smtClean="0"/>
              <a:t>Human informants</a:t>
            </a:r>
          </a:p>
          <a:p>
            <a:pPr lvl="1">
              <a:lnSpc>
                <a:spcPct val="65000"/>
              </a:lnSpc>
            </a:pPr>
            <a:r>
              <a:rPr lang="en-US" sz="2000" dirty="0" smtClean="0"/>
              <a:t>Trained linguists, lexicographers, translators</a:t>
            </a:r>
          </a:p>
          <a:p>
            <a:pPr lvl="1">
              <a:lnSpc>
                <a:spcPct val="65000"/>
              </a:lnSpc>
            </a:pPr>
            <a:r>
              <a:rPr lang="en-US" sz="2000" dirty="0" smtClean="0"/>
              <a:t>Untrained bilingual speakers (e.g. crowd sourcing)</a:t>
            </a:r>
            <a:endParaRPr lang="en-US" sz="2000" dirty="0"/>
          </a:p>
          <a:p>
            <a:pPr>
              <a:lnSpc>
                <a:spcPct val="65000"/>
              </a:lnSpc>
            </a:pPr>
            <a:r>
              <a:rPr lang="en-US" dirty="0"/>
              <a:t>Evaluation</a:t>
            </a:r>
          </a:p>
          <a:p>
            <a:pPr lvl="1">
              <a:lnSpc>
                <a:spcPct val="65000"/>
              </a:lnSpc>
            </a:pPr>
            <a:r>
              <a:rPr lang="en-US" sz="2000" dirty="0"/>
              <a:t>Automated (BLEU, METEOR, TER) </a:t>
            </a:r>
            <a:r>
              <a:rPr lang="en-US" sz="2000" dirty="0" err="1"/>
              <a:t>vs</a:t>
            </a:r>
            <a:r>
              <a:rPr lang="en-US" sz="2000" dirty="0"/>
              <a:t> HTER </a:t>
            </a:r>
            <a:r>
              <a:rPr lang="en-US" sz="2000" dirty="0" err="1"/>
              <a:t>vs</a:t>
            </a:r>
            <a:r>
              <a:rPr lang="en-US" sz="2000"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Jaime Carbonell, CMU</a:t>
            </a:r>
            <a:endParaRPr lang="en-US"/>
          </a:p>
        </p:txBody>
      </p:sp>
      <p:sp>
        <p:nvSpPr>
          <p:cNvPr id="11" name="Slide Number Placeholder 5"/>
          <p:cNvSpPr>
            <a:spLocks noGrp="1"/>
          </p:cNvSpPr>
          <p:nvPr>
            <p:ph type="sldNum" sz="quarter" idx="12"/>
          </p:nvPr>
        </p:nvSpPr>
        <p:spPr/>
        <p:txBody>
          <a:bodyPr/>
          <a:lstStyle/>
          <a:p>
            <a:fld id="{893732F2-066A-41BA-AD08-2A3B32785E16}" type="slidenum">
              <a:rPr lang="en-US"/>
              <a:pPr/>
              <a:t>50</a:t>
            </a:fld>
            <a:endParaRPr lang="en-US"/>
          </a:p>
        </p:txBody>
      </p:sp>
      <p:sp>
        <p:nvSpPr>
          <p:cNvPr id="304130" name="Rectangle 2"/>
          <p:cNvSpPr>
            <a:spLocks noGrp="1" noChangeArrowheads="1"/>
          </p:cNvSpPr>
          <p:nvPr>
            <p:ph type="title"/>
          </p:nvPr>
        </p:nvSpPr>
        <p:spPr>
          <a:xfrm>
            <a:off x="574675" y="304800"/>
            <a:ext cx="8001000" cy="1127125"/>
          </a:xfrm>
        </p:spPr>
        <p:txBody>
          <a:bodyPr/>
          <a:lstStyle/>
          <a:p>
            <a:r>
              <a:rPr lang="en-US"/>
              <a:t>How to estimate                 ?</a:t>
            </a:r>
          </a:p>
        </p:txBody>
      </p:sp>
      <p:sp>
        <p:nvSpPr>
          <p:cNvPr id="304131" name="Rectangle 3"/>
          <p:cNvSpPr>
            <a:spLocks noGrp="1" noChangeArrowheads="1"/>
          </p:cNvSpPr>
          <p:nvPr>
            <p:ph type="body" idx="1"/>
          </p:nvPr>
        </p:nvSpPr>
        <p:spPr>
          <a:xfrm>
            <a:off x="301625" y="1673225"/>
            <a:ext cx="8842375" cy="4425950"/>
          </a:xfrm>
        </p:spPr>
        <p:txBody>
          <a:bodyPr/>
          <a:lstStyle/>
          <a:p>
            <a:pPr marL="342900" indent="-342900">
              <a:lnSpc>
                <a:spcPct val="90000"/>
              </a:lnSpc>
            </a:pPr>
            <a:r>
              <a:rPr lang="en-US" sz="2000"/>
              <a:t>Cluster unlabeled data using k-means</a:t>
            </a:r>
          </a:p>
          <a:p>
            <a:pPr marL="342900" indent="-342900">
              <a:lnSpc>
                <a:spcPct val="90000"/>
              </a:lnSpc>
            </a:pPr>
            <a:r>
              <a:rPr lang="en-US" sz="2000"/>
              <a:t>Ask the label of each cluster centroid to the reluctant oracle. If</a:t>
            </a:r>
          </a:p>
          <a:p>
            <a:pPr marL="742950" lvl="1" indent="-285750">
              <a:lnSpc>
                <a:spcPct val="90000"/>
              </a:lnSpc>
            </a:pPr>
            <a:r>
              <a:rPr lang="en-US" sz="2000"/>
              <a:t>label received: increase                             of nearby points</a:t>
            </a:r>
          </a:p>
          <a:p>
            <a:pPr marL="742950" lvl="1" indent="-285750">
              <a:lnSpc>
                <a:spcPct val="90000"/>
              </a:lnSpc>
            </a:pPr>
            <a:r>
              <a:rPr lang="en-US" sz="2000"/>
              <a:t>no label: decrease                                of nearby points</a:t>
            </a:r>
          </a:p>
          <a:p>
            <a:pPr marL="742950" lvl="1" indent="-285750">
              <a:lnSpc>
                <a:spcPct val="90000"/>
              </a:lnSpc>
              <a:buFont typeface="Wingdings" pitchFamily="2" charset="2"/>
              <a:buNone/>
            </a:pPr>
            <a:endParaRPr lang="en-US" sz="2000"/>
          </a:p>
          <a:p>
            <a:pPr marL="742950" lvl="1" indent="-285750">
              <a:lnSpc>
                <a:spcPct val="90000"/>
              </a:lnSpc>
              <a:buFont typeface="Wingdings" pitchFamily="2" charset="2"/>
              <a:buNone/>
            </a:pPr>
            <a:endParaRPr lang="en-US" sz="2000"/>
          </a:p>
          <a:p>
            <a:pPr marL="742950" lvl="1" indent="-285750">
              <a:lnSpc>
                <a:spcPct val="90000"/>
              </a:lnSpc>
              <a:buFont typeface="Wingdings" pitchFamily="2" charset="2"/>
              <a:buNone/>
            </a:pPr>
            <a:endParaRPr lang="en-US" sz="2000"/>
          </a:p>
          <a:p>
            <a:pPr marL="342900" indent="-342900">
              <a:lnSpc>
                <a:spcPct val="90000"/>
              </a:lnSpc>
              <a:buFont typeface="Wingdings" pitchFamily="2" charset="2"/>
              <a:buNone/>
            </a:pPr>
            <a:r>
              <a:rPr lang="en-US" sz="2000"/>
              <a:t>                 </a:t>
            </a:r>
          </a:p>
          <a:p>
            <a:pPr marL="342900" indent="-342900">
              <a:lnSpc>
                <a:spcPct val="90000"/>
              </a:lnSpc>
              <a:buFont typeface="Wingdings" pitchFamily="2" charset="2"/>
              <a:buNone/>
            </a:pPr>
            <a:r>
              <a:rPr lang="en-US" sz="2000"/>
              <a:t>			     equals 1 when label received, -1 otherwise</a:t>
            </a:r>
          </a:p>
          <a:p>
            <a:pPr marL="342900" indent="-342900">
              <a:lnSpc>
                <a:spcPct val="90000"/>
              </a:lnSpc>
            </a:pPr>
            <a:endParaRPr lang="en-US" sz="2000"/>
          </a:p>
          <a:p>
            <a:pPr marL="342900" indent="-342900">
              <a:lnSpc>
                <a:spcPct val="90000"/>
              </a:lnSpc>
            </a:pPr>
            <a:r>
              <a:rPr lang="en-US" sz="2000"/>
              <a:t># clusters depend on the clustering budget and oracle fee</a:t>
            </a:r>
          </a:p>
          <a:p>
            <a:pPr marL="342900" indent="-342900">
              <a:lnSpc>
                <a:spcPct val="90000"/>
              </a:lnSpc>
            </a:pPr>
            <a:endParaRPr lang="en-US" sz="2000"/>
          </a:p>
        </p:txBody>
      </p:sp>
      <p:graphicFrame>
        <p:nvGraphicFramePr>
          <p:cNvPr id="304132" name="Object 4"/>
          <p:cNvGraphicFramePr>
            <a:graphicFrameLocks noChangeAspect="1"/>
          </p:cNvGraphicFramePr>
          <p:nvPr/>
        </p:nvGraphicFramePr>
        <p:xfrm>
          <a:off x="4581525" y="833438"/>
          <a:ext cx="2406650" cy="638175"/>
        </p:xfrm>
        <a:graphic>
          <a:graphicData uri="http://schemas.openxmlformats.org/presentationml/2006/ole">
            <p:oleObj spid="_x0000_s304132" name="Equation" r:id="rId4" imgW="1054080" imgH="279360" progId="">
              <p:embed/>
            </p:oleObj>
          </a:graphicData>
        </a:graphic>
      </p:graphicFrame>
      <p:graphicFrame>
        <p:nvGraphicFramePr>
          <p:cNvPr id="304133" name="Object 5"/>
          <p:cNvGraphicFramePr>
            <a:graphicFrameLocks noChangeAspect="1"/>
          </p:cNvGraphicFramePr>
          <p:nvPr/>
        </p:nvGraphicFramePr>
        <p:xfrm>
          <a:off x="3698875" y="2635250"/>
          <a:ext cx="2265363" cy="387350"/>
        </p:xfrm>
        <a:graphic>
          <a:graphicData uri="http://schemas.openxmlformats.org/presentationml/2006/ole">
            <p:oleObj spid="_x0000_s304133" name="Equation" r:id="rId5" imgW="1638000" imgH="279360" progId="">
              <p:embed/>
            </p:oleObj>
          </a:graphicData>
        </a:graphic>
      </p:graphicFrame>
      <p:graphicFrame>
        <p:nvGraphicFramePr>
          <p:cNvPr id="304134" name="Object 6"/>
          <p:cNvGraphicFramePr>
            <a:graphicFrameLocks noChangeAspect="1"/>
          </p:cNvGraphicFramePr>
          <p:nvPr/>
        </p:nvGraphicFramePr>
        <p:xfrm>
          <a:off x="4327525" y="2314575"/>
          <a:ext cx="2249488" cy="384175"/>
        </p:xfrm>
        <a:graphic>
          <a:graphicData uri="http://schemas.openxmlformats.org/presentationml/2006/ole">
            <p:oleObj spid="_x0000_s304134" name="Equation" r:id="rId6" imgW="1638000" imgH="279360" progId="">
              <p:embed/>
            </p:oleObj>
          </a:graphicData>
        </a:graphic>
      </p:graphicFrame>
      <p:graphicFrame>
        <p:nvGraphicFramePr>
          <p:cNvPr id="304135" name="Object 7"/>
          <p:cNvGraphicFramePr>
            <a:graphicFrameLocks noChangeAspect="1"/>
          </p:cNvGraphicFramePr>
          <p:nvPr/>
        </p:nvGraphicFramePr>
        <p:xfrm>
          <a:off x="536575" y="3233738"/>
          <a:ext cx="8128000" cy="939800"/>
        </p:xfrm>
        <a:graphic>
          <a:graphicData uri="http://schemas.openxmlformats.org/presentationml/2006/ole">
            <p:oleObj spid="_x0000_s304135" name="Equation" r:id="rId7" imgW="5511600" imgH="672840" progId="">
              <p:embed/>
            </p:oleObj>
          </a:graphicData>
        </a:graphic>
      </p:graphicFrame>
      <p:graphicFrame>
        <p:nvGraphicFramePr>
          <p:cNvPr id="304136" name="Object 8"/>
          <p:cNvGraphicFramePr>
            <a:graphicFrameLocks noChangeAspect="1"/>
          </p:cNvGraphicFramePr>
          <p:nvPr/>
        </p:nvGraphicFramePr>
        <p:xfrm>
          <a:off x="420688" y="4359275"/>
          <a:ext cx="2068512" cy="360363"/>
        </p:xfrm>
        <a:graphic>
          <a:graphicData uri="http://schemas.openxmlformats.org/presentationml/2006/ole">
            <p:oleObj spid="_x0000_s304136" name="Equation" r:id="rId8" imgW="1587240" imgH="253800" progId="">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Jaime Carbonell, CMU</a:t>
            </a:r>
            <a:endParaRPr lang="en-US"/>
          </a:p>
        </p:txBody>
      </p:sp>
      <p:sp>
        <p:nvSpPr>
          <p:cNvPr id="9" name="Slide Number Placeholder 5"/>
          <p:cNvSpPr>
            <a:spLocks noGrp="1"/>
          </p:cNvSpPr>
          <p:nvPr>
            <p:ph type="sldNum" sz="quarter" idx="12"/>
          </p:nvPr>
        </p:nvSpPr>
        <p:spPr/>
        <p:txBody>
          <a:bodyPr/>
          <a:lstStyle/>
          <a:p>
            <a:fld id="{53176D33-727D-43EE-8607-6CF14BAD7638}" type="slidenum">
              <a:rPr lang="en-US"/>
              <a:pPr/>
              <a:t>51</a:t>
            </a:fld>
            <a:endParaRPr lang="en-US"/>
          </a:p>
        </p:txBody>
      </p:sp>
      <p:sp>
        <p:nvSpPr>
          <p:cNvPr id="322562" name="Rectangle 2"/>
          <p:cNvSpPr>
            <a:spLocks noGrp="1" noChangeArrowheads="1"/>
          </p:cNvSpPr>
          <p:nvPr>
            <p:ph type="title"/>
          </p:nvPr>
        </p:nvSpPr>
        <p:spPr/>
        <p:txBody>
          <a:bodyPr/>
          <a:lstStyle/>
          <a:p>
            <a:r>
              <a:rPr lang="en-US"/>
              <a:t>Underlying Sampling Strategy</a:t>
            </a:r>
          </a:p>
        </p:txBody>
      </p:sp>
      <p:sp>
        <p:nvSpPr>
          <p:cNvPr id="322563" name="Rectangle 3"/>
          <p:cNvSpPr>
            <a:spLocks noGrp="1" noChangeArrowheads="1"/>
          </p:cNvSpPr>
          <p:nvPr>
            <p:ph type="body" idx="1"/>
          </p:nvPr>
        </p:nvSpPr>
        <p:spPr/>
        <p:txBody>
          <a:bodyPr/>
          <a:lstStyle/>
          <a:p>
            <a:pPr marL="342900" indent="-342900"/>
            <a:r>
              <a:rPr lang="en-US" sz="2000"/>
              <a:t>Conditional entropy based sampling, weighted by a density measure</a:t>
            </a:r>
          </a:p>
          <a:p>
            <a:pPr marL="342900" indent="-342900">
              <a:buFont typeface="Wingdings" pitchFamily="2" charset="2"/>
              <a:buNone/>
            </a:pPr>
            <a:endParaRPr lang="en-US" sz="2000"/>
          </a:p>
          <a:p>
            <a:pPr marL="342900" indent="-342900"/>
            <a:r>
              <a:rPr lang="en-US" sz="2000"/>
              <a:t>Captures the information content of a close neighborhood</a:t>
            </a:r>
          </a:p>
        </p:txBody>
      </p:sp>
      <p:graphicFrame>
        <p:nvGraphicFramePr>
          <p:cNvPr id="322564" name="Object 4"/>
          <p:cNvGraphicFramePr>
            <a:graphicFrameLocks noChangeAspect="1"/>
          </p:cNvGraphicFramePr>
          <p:nvPr/>
        </p:nvGraphicFramePr>
        <p:xfrm>
          <a:off x="611188" y="3902075"/>
          <a:ext cx="8115300" cy="950913"/>
        </p:xfrm>
        <a:graphic>
          <a:graphicData uri="http://schemas.openxmlformats.org/presentationml/2006/ole">
            <p:oleObj spid="_x0000_s322564" name="Equation" r:id="rId4" imgW="5879880" imgH="571320" progId="">
              <p:embed/>
            </p:oleObj>
          </a:graphicData>
        </a:graphic>
      </p:graphicFrame>
      <p:sp>
        <p:nvSpPr>
          <p:cNvPr id="322565" name="Line 5"/>
          <p:cNvSpPr>
            <a:spLocks noChangeShapeType="1"/>
          </p:cNvSpPr>
          <p:nvPr/>
        </p:nvSpPr>
        <p:spPr bwMode="auto">
          <a:xfrm>
            <a:off x="4518025" y="4832350"/>
            <a:ext cx="76200" cy="609600"/>
          </a:xfrm>
          <a:prstGeom prst="line">
            <a:avLst/>
          </a:prstGeom>
          <a:noFill/>
          <a:ln w="9525">
            <a:solidFill>
              <a:schemeClr val="tx1"/>
            </a:solidFill>
            <a:round/>
            <a:headEnd/>
            <a:tailEnd type="triangle" w="med" len="med"/>
          </a:ln>
          <a:effectLst/>
        </p:spPr>
        <p:txBody>
          <a:bodyPr/>
          <a:lstStyle/>
          <a:p>
            <a:endParaRPr lang="en-US"/>
          </a:p>
        </p:txBody>
      </p:sp>
      <p:sp>
        <p:nvSpPr>
          <p:cNvPr id="322566" name="Text Box 6"/>
          <p:cNvSpPr txBox="1">
            <a:spLocks noChangeArrowheads="1"/>
          </p:cNvSpPr>
          <p:nvPr/>
        </p:nvSpPr>
        <p:spPr bwMode="auto">
          <a:xfrm>
            <a:off x="4438650" y="5530850"/>
            <a:ext cx="2200275" cy="366713"/>
          </a:xfrm>
          <a:prstGeom prst="rect">
            <a:avLst/>
          </a:prstGeom>
          <a:noFill/>
          <a:ln w="9525">
            <a:noFill/>
            <a:miter lim="800000"/>
            <a:headEnd/>
            <a:tailEnd/>
          </a:ln>
          <a:effectLst/>
        </p:spPr>
        <p:txBody>
          <a:bodyPr wrap="none">
            <a:spAutoFit/>
          </a:bodyPr>
          <a:lstStyle/>
          <a:p>
            <a:r>
              <a:rPr lang="en-US">
                <a:latin typeface="Tahoma" pitchFamily="34" charset="0"/>
              </a:rPr>
              <a:t>close neighbors of x</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smtClean="0"/>
              <a:t>Jaime Carbonell, CMU</a:t>
            </a:r>
            <a:endParaRPr lang="en-US"/>
          </a:p>
        </p:txBody>
      </p:sp>
      <p:sp>
        <p:nvSpPr>
          <p:cNvPr id="6" name="Slide Number Placeholder 4"/>
          <p:cNvSpPr>
            <a:spLocks noGrp="1"/>
          </p:cNvSpPr>
          <p:nvPr>
            <p:ph type="sldNum" sz="quarter" idx="12"/>
          </p:nvPr>
        </p:nvSpPr>
        <p:spPr/>
        <p:txBody>
          <a:bodyPr/>
          <a:lstStyle/>
          <a:p>
            <a:fld id="{E9973F28-B8C6-4123-A1F1-8CA18E654459}" type="slidenum">
              <a:rPr lang="en-US"/>
              <a:pPr/>
              <a:t>52</a:t>
            </a:fld>
            <a:endParaRPr lang="en-US"/>
          </a:p>
        </p:txBody>
      </p:sp>
      <p:sp>
        <p:nvSpPr>
          <p:cNvPr id="326658" name="Rectangle 2"/>
          <p:cNvSpPr>
            <a:spLocks noGrp="1" noChangeArrowheads="1"/>
          </p:cNvSpPr>
          <p:nvPr>
            <p:ph type="title"/>
          </p:nvPr>
        </p:nvSpPr>
        <p:spPr>
          <a:xfrm>
            <a:off x="301625" y="0"/>
            <a:ext cx="8540750" cy="1143000"/>
          </a:xfrm>
        </p:spPr>
        <p:txBody>
          <a:bodyPr/>
          <a:lstStyle/>
          <a:p>
            <a:r>
              <a:rPr lang="en-US"/>
              <a:t>Results: Reluctance</a:t>
            </a:r>
          </a:p>
        </p:txBody>
      </p:sp>
      <p:pic>
        <p:nvPicPr>
          <p:cNvPr id="326660" name="Picture 4"/>
          <p:cNvPicPr>
            <a:picLocks noGrp="1" noChangeAspect="1" noChangeArrowheads="1"/>
          </p:cNvPicPr>
          <p:nvPr>
            <p:ph sz="half" idx="4294967295"/>
          </p:nvPr>
        </p:nvPicPr>
        <p:blipFill>
          <a:blip r:embed="rId3" cstate="print"/>
          <a:srcRect/>
          <a:stretch>
            <a:fillRect/>
          </a:stretch>
        </p:blipFill>
        <p:spPr>
          <a:xfrm>
            <a:off x="317500" y="2217738"/>
            <a:ext cx="8629650" cy="350202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Jaime Carbonell, CMU</a:t>
            </a:r>
            <a:endParaRPr lang="en-US"/>
          </a:p>
        </p:txBody>
      </p:sp>
      <p:sp>
        <p:nvSpPr>
          <p:cNvPr id="6" name="Slide Number Placeholder 5"/>
          <p:cNvSpPr>
            <a:spLocks noGrp="1"/>
          </p:cNvSpPr>
          <p:nvPr>
            <p:ph type="sldNum" sz="quarter" idx="12"/>
          </p:nvPr>
        </p:nvSpPr>
        <p:spPr/>
        <p:txBody>
          <a:bodyPr/>
          <a:lstStyle/>
          <a:p>
            <a:fld id="{95A13BAE-8E13-493C-938B-781EE02C1829}" type="slidenum">
              <a:rPr lang="en-US"/>
              <a:pPr/>
              <a:t>53</a:t>
            </a:fld>
            <a:endParaRPr lang="en-US"/>
          </a:p>
        </p:txBody>
      </p:sp>
      <p:sp>
        <p:nvSpPr>
          <p:cNvPr id="332802" name="Rectangle 2"/>
          <p:cNvSpPr>
            <a:spLocks noGrp="1" noChangeArrowheads="1"/>
          </p:cNvSpPr>
          <p:nvPr>
            <p:ph type="title"/>
          </p:nvPr>
        </p:nvSpPr>
        <p:spPr/>
        <p:txBody>
          <a:bodyPr/>
          <a:lstStyle/>
          <a:p>
            <a:r>
              <a:rPr lang="en-US"/>
              <a:t>Proactive Learning in General</a:t>
            </a:r>
          </a:p>
        </p:txBody>
      </p:sp>
      <p:sp>
        <p:nvSpPr>
          <p:cNvPr id="332804" name="Rectangle 4"/>
          <p:cNvSpPr>
            <a:spLocks noGrp="1" noChangeArrowheads="1"/>
          </p:cNvSpPr>
          <p:nvPr>
            <p:ph type="body" idx="1"/>
          </p:nvPr>
        </p:nvSpPr>
        <p:spPr>
          <a:xfrm>
            <a:off x="415636" y="1752600"/>
            <a:ext cx="8652164" cy="4267200"/>
          </a:xfrm>
        </p:spPr>
        <p:txBody>
          <a:bodyPr/>
          <a:lstStyle/>
          <a:p>
            <a:pPr>
              <a:lnSpc>
                <a:spcPct val="90000"/>
              </a:lnSpc>
            </a:pPr>
            <a:r>
              <a:rPr lang="en-US" dirty="0"/>
              <a:t>Multiple </a:t>
            </a:r>
            <a:r>
              <a:rPr lang="en-US" dirty="0" smtClean="0"/>
              <a:t>Informants </a:t>
            </a:r>
            <a:r>
              <a:rPr lang="en-US" dirty="0"/>
              <a:t>(a.k.a. Oracles)</a:t>
            </a:r>
          </a:p>
          <a:p>
            <a:pPr lvl="1">
              <a:lnSpc>
                <a:spcPct val="90000"/>
              </a:lnSpc>
            </a:pPr>
            <a:r>
              <a:rPr lang="en-US" dirty="0"/>
              <a:t>Different areas of expertise </a:t>
            </a:r>
          </a:p>
          <a:p>
            <a:pPr lvl="1">
              <a:lnSpc>
                <a:spcPct val="90000"/>
              </a:lnSpc>
            </a:pPr>
            <a:r>
              <a:rPr lang="en-US" dirty="0"/>
              <a:t>Different costs</a:t>
            </a:r>
          </a:p>
          <a:p>
            <a:pPr lvl="1">
              <a:lnSpc>
                <a:spcPct val="90000"/>
              </a:lnSpc>
            </a:pPr>
            <a:r>
              <a:rPr lang="en-US" dirty="0"/>
              <a:t>Different reliabilities</a:t>
            </a:r>
          </a:p>
          <a:p>
            <a:pPr lvl="1">
              <a:lnSpc>
                <a:spcPct val="90000"/>
              </a:lnSpc>
            </a:pPr>
            <a:r>
              <a:rPr lang="en-US" dirty="0"/>
              <a:t>Different availability</a:t>
            </a:r>
          </a:p>
          <a:p>
            <a:pPr>
              <a:lnSpc>
                <a:spcPct val="90000"/>
              </a:lnSpc>
            </a:pPr>
            <a:r>
              <a:rPr lang="en-US" dirty="0"/>
              <a:t>What question to ask and whom to query?</a:t>
            </a:r>
          </a:p>
          <a:p>
            <a:pPr lvl="1">
              <a:lnSpc>
                <a:spcPct val="90000"/>
              </a:lnSpc>
            </a:pPr>
            <a:r>
              <a:rPr lang="en-US" dirty="0"/>
              <a:t>Joint optimization of query </a:t>
            </a:r>
            <a:r>
              <a:rPr lang="en-US" dirty="0" smtClean="0"/>
              <a:t>&amp; informant selection</a:t>
            </a:r>
            <a:endParaRPr lang="en-US" dirty="0"/>
          </a:p>
          <a:p>
            <a:pPr lvl="1">
              <a:lnSpc>
                <a:spcPct val="90000"/>
              </a:lnSpc>
            </a:pPr>
            <a:r>
              <a:rPr lang="en-US" dirty="0" smtClean="0"/>
              <a:t>Scalable from 2 to N oracles</a:t>
            </a:r>
            <a:endParaRPr lang="en-US" dirty="0"/>
          </a:p>
          <a:p>
            <a:pPr lvl="1">
              <a:lnSpc>
                <a:spcPct val="90000"/>
              </a:lnSpc>
            </a:pPr>
            <a:r>
              <a:rPr lang="en-US" dirty="0"/>
              <a:t>Learn about </a:t>
            </a:r>
            <a:r>
              <a:rPr lang="en-US" dirty="0" err="1" smtClean="0"/>
              <a:t>infromant</a:t>
            </a:r>
            <a:r>
              <a:rPr lang="en-US" dirty="0" smtClean="0"/>
              <a:t> </a:t>
            </a:r>
            <a:r>
              <a:rPr lang="en-US" dirty="0"/>
              <a:t>capabilities as well as solving the Active Learning problem at </a:t>
            </a:r>
            <a:r>
              <a:rPr lang="en-US" dirty="0" smtClean="0"/>
              <a:t>hand</a:t>
            </a:r>
          </a:p>
          <a:p>
            <a:pPr lvl="1">
              <a:lnSpc>
                <a:spcPct val="90000"/>
              </a:lnSpc>
            </a:pPr>
            <a:r>
              <a:rPr lang="en-US" dirty="0" smtClean="0"/>
              <a:t>Cope with time-varying oracles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Jaime Carbonell, CMU</a:t>
            </a:r>
            <a:endParaRPr lang="en-US"/>
          </a:p>
        </p:txBody>
      </p:sp>
      <p:sp>
        <p:nvSpPr>
          <p:cNvPr id="6" name="Slide Number Placeholder 5"/>
          <p:cNvSpPr>
            <a:spLocks noGrp="1"/>
          </p:cNvSpPr>
          <p:nvPr>
            <p:ph type="sldNum" sz="quarter" idx="12"/>
          </p:nvPr>
        </p:nvSpPr>
        <p:spPr/>
        <p:txBody>
          <a:bodyPr/>
          <a:lstStyle/>
          <a:p>
            <a:fld id="{C88E459A-2269-4D19-9057-84C3AE81E61B}" type="slidenum">
              <a:rPr lang="en-US"/>
              <a:pPr/>
              <a:t>54</a:t>
            </a:fld>
            <a:endParaRPr lang="en-US"/>
          </a:p>
        </p:txBody>
      </p:sp>
      <p:sp>
        <p:nvSpPr>
          <p:cNvPr id="401410" name="Rectangle 2"/>
          <p:cNvSpPr>
            <a:spLocks noGrp="1" noChangeArrowheads="1"/>
          </p:cNvSpPr>
          <p:nvPr>
            <p:ph type="title"/>
          </p:nvPr>
        </p:nvSpPr>
        <p:spPr/>
        <p:txBody>
          <a:bodyPr/>
          <a:lstStyle/>
          <a:p>
            <a:r>
              <a:rPr lang="en-US" dirty="0" smtClean="0"/>
              <a:t>New </a:t>
            </a:r>
            <a:r>
              <a:rPr lang="en-US" dirty="0"/>
              <a:t>Steps in Proactive Learning</a:t>
            </a:r>
          </a:p>
        </p:txBody>
      </p:sp>
      <p:sp>
        <p:nvSpPr>
          <p:cNvPr id="401411" name="Rectangle 3"/>
          <p:cNvSpPr>
            <a:spLocks noGrp="1" noChangeArrowheads="1"/>
          </p:cNvSpPr>
          <p:nvPr>
            <p:ph type="body" idx="1"/>
          </p:nvPr>
        </p:nvSpPr>
        <p:spPr>
          <a:xfrm>
            <a:off x="290945" y="1752600"/>
            <a:ext cx="8776855" cy="4267200"/>
          </a:xfrm>
        </p:spPr>
        <p:txBody>
          <a:bodyPr/>
          <a:lstStyle/>
          <a:p>
            <a:r>
              <a:rPr lang="en-US" dirty="0"/>
              <a:t>Large numbers of </a:t>
            </a:r>
            <a:r>
              <a:rPr lang="en-US" dirty="0" smtClean="0"/>
              <a:t>oracles </a:t>
            </a:r>
            <a:r>
              <a:rPr lang="en-US" sz="1400" dirty="0" smtClean="0"/>
              <a:t>[</a:t>
            </a:r>
            <a:r>
              <a:rPr lang="en-US" sz="1400" dirty="0" err="1" smtClean="0"/>
              <a:t>Donmez</a:t>
            </a:r>
            <a:r>
              <a:rPr lang="en-US" sz="1400" dirty="0" smtClean="0"/>
              <a:t>, </a:t>
            </a:r>
            <a:r>
              <a:rPr lang="en-US" sz="1400" dirty="0" err="1" smtClean="0"/>
              <a:t>Carbonell</a:t>
            </a:r>
            <a:r>
              <a:rPr lang="en-US" sz="1400" dirty="0" smtClean="0"/>
              <a:t> &amp; Schneider, KDD-2009]</a:t>
            </a:r>
            <a:endParaRPr lang="en-US" sz="1400" dirty="0"/>
          </a:p>
          <a:p>
            <a:pPr lvl="1"/>
            <a:r>
              <a:rPr lang="en-US" sz="2000" dirty="0" smtClean="0"/>
              <a:t>Based on </a:t>
            </a:r>
            <a:r>
              <a:rPr lang="en-US" sz="2000" dirty="0"/>
              <a:t>multi-armed </a:t>
            </a:r>
            <a:r>
              <a:rPr lang="en-US" sz="2000" dirty="0" smtClean="0"/>
              <a:t>bandit approach</a:t>
            </a:r>
            <a:endParaRPr lang="en-US" sz="2000" dirty="0"/>
          </a:p>
          <a:p>
            <a:r>
              <a:rPr lang="en-US" dirty="0" smtClean="0"/>
              <a:t>Non-stationary oracles </a:t>
            </a:r>
            <a:r>
              <a:rPr lang="en-US" sz="1400" dirty="0" smtClean="0"/>
              <a:t>[</a:t>
            </a:r>
            <a:r>
              <a:rPr lang="en-US" sz="1400" dirty="0" err="1" smtClean="0"/>
              <a:t>Donmez</a:t>
            </a:r>
            <a:r>
              <a:rPr lang="en-US" sz="1400" dirty="0" smtClean="0"/>
              <a:t>, </a:t>
            </a:r>
            <a:r>
              <a:rPr lang="en-US" sz="1400" dirty="0" err="1" smtClean="0"/>
              <a:t>Carbonell</a:t>
            </a:r>
            <a:r>
              <a:rPr lang="en-US" sz="1400" dirty="0" smtClean="0"/>
              <a:t> &amp; Schneider, SDM-2010]</a:t>
            </a:r>
            <a:endParaRPr lang="en-US" sz="1400" dirty="0"/>
          </a:p>
          <a:p>
            <a:pPr lvl="1"/>
            <a:r>
              <a:rPr lang="en-US" sz="2000" dirty="0"/>
              <a:t>Expertise changes with time (improve or decay)</a:t>
            </a:r>
          </a:p>
          <a:p>
            <a:pPr lvl="1"/>
            <a:r>
              <a:rPr lang="en-US" sz="2000" dirty="0"/>
              <a:t>Exploration </a:t>
            </a:r>
            <a:r>
              <a:rPr lang="en-US" sz="2000" dirty="0" err="1"/>
              <a:t>vs</a:t>
            </a:r>
            <a:r>
              <a:rPr lang="en-US" sz="2000" dirty="0"/>
              <a:t> exploitation tradeoff</a:t>
            </a:r>
          </a:p>
          <a:p>
            <a:r>
              <a:rPr lang="en-US" dirty="0"/>
              <a:t>What if labeled set is empty for some classes?</a:t>
            </a:r>
          </a:p>
          <a:p>
            <a:pPr lvl="1"/>
            <a:r>
              <a:rPr lang="en-US" sz="2000" dirty="0"/>
              <a:t>Minority class discovery (unsupervised</a:t>
            </a:r>
            <a:r>
              <a:rPr lang="en-US" sz="2000" dirty="0" smtClean="0"/>
              <a:t>) </a:t>
            </a:r>
            <a:r>
              <a:rPr lang="en-US" sz="1400" dirty="0" smtClean="0"/>
              <a:t>[He </a:t>
            </a:r>
            <a:r>
              <a:rPr lang="en-US" sz="1400" dirty="0"/>
              <a:t>&amp; </a:t>
            </a:r>
            <a:r>
              <a:rPr lang="en-US" sz="1400" dirty="0" err="1"/>
              <a:t>Carbonell</a:t>
            </a:r>
            <a:r>
              <a:rPr lang="en-US" sz="1400" dirty="0"/>
              <a:t>, NIPS 2007, SIAM 2008, SDM </a:t>
            </a:r>
            <a:r>
              <a:rPr lang="en-US" sz="1400" dirty="0" smtClean="0"/>
              <a:t>2009]</a:t>
            </a:r>
            <a:endParaRPr lang="en-US" sz="1400" dirty="0"/>
          </a:p>
          <a:p>
            <a:pPr lvl="1"/>
            <a:r>
              <a:rPr lang="en-US" sz="2000" dirty="0"/>
              <a:t>After first instance discovery </a:t>
            </a:r>
            <a:r>
              <a:rPr lang="en-US" sz="2000" dirty="0">
                <a:sym typeface="Wingdings" pitchFamily="2" charset="2"/>
              </a:rPr>
              <a:t> proactive </a:t>
            </a:r>
            <a:r>
              <a:rPr lang="en-US" sz="2000" dirty="0" smtClean="0">
                <a:sym typeface="Wingdings" pitchFamily="2" charset="2"/>
              </a:rPr>
              <a:t>learning, or  minority-class characterization </a:t>
            </a:r>
            <a:r>
              <a:rPr lang="en-US" sz="1400" dirty="0" smtClean="0">
                <a:sym typeface="Wingdings" pitchFamily="2" charset="2"/>
              </a:rPr>
              <a:t>[He &amp; </a:t>
            </a:r>
            <a:r>
              <a:rPr lang="en-US" sz="1400" dirty="0" err="1" smtClean="0">
                <a:sym typeface="Wingdings" pitchFamily="2" charset="2"/>
              </a:rPr>
              <a:t>Carbonell</a:t>
            </a:r>
            <a:r>
              <a:rPr lang="en-US" sz="1400" dirty="0" smtClean="0">
                <a:sym typeface="Wingdings" pitchFamily="2" charset="2"/>
              </a:rPr>
              <a:t>, SIAM 2010]</a:t>
            </a:r>
          </a:p>
          <a:p>
            <a:r>
              <a:rPr lang="en-US" dirty="0" smtClean="0">
                <a:sym typeface="Wingdings" pitchFamily="2" charset="2"/>
              </a:rPr>
              <a:t>Learning Differential Expertise  Referral Networks</a:t>
            </a:r>
          </a:p>
          <a:p>
            <a:pPr>
              <a:buNone/>
            </a:pPr>
            <a:endParaRPr lang="en-US" dirty="0" smtClean="0">
              <a:sym typeface="Wingdings" pitchFamily="2" charset="2"/>
            </a:endParaRPr>
          </a:p>
          <a:p>
            <a:pPr lvl="1"/>
            <a:endParaRPr lang="en-US" sz="1400" dirty="0"/>
          </a:p>
          <a:p>
            <a:pPr lvl="1"/>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1"/>
            <a:ext cx="8001000" cy="914400"/>
          </a:xfrm>
        </p:spPr>
        <p:txBody>
          <a:bodyPr>
            <a:normAutofit/>
          </a:bodyPr>
          <a:lstStyle/>
          <a:p>
            <a:r>
              <a:rPr lang="en-US" dirty="0" smtClean="0"/>
              <a:t>What if Oracle Reliability “Drifts”?</a:t>
            </a:r>
            <a:endParaRPr lang="en-US" dirty="0"/>
          </a:p>
        </p:txBody>
      </p:sp>
      <p:pic>
        <p:nvPicPr>
          <p:cNvPr id="8" name="Content Placeholder 7" descr="phoneme.eps"/>
          <p:cNvPicPr>
            <a:picLocks noGrp="1" noChangeAspect="1"/>
          </p:cNvPicPr>
          <p:nvPr>
            <p:ph sz="half" idx="2"/>
          </p:nvPr>
        </p:nvPicPr>
        <p:blipFill>
          <a:blip r:embed="rId3" cstate="print"/>
          <a:srcRect t="-24534" b="-24534"/>
          <a:stretch>
            <a:fillRect/>
          </a:stretch>
        </p:blipFill>
        <p:spPr>
          <a:xfrm>
            <a:off x="4648200" y="1620983"/>
            <a:ext cx="4553788" cy="5103322"/>
          </a:xfrm>
        </p:spPr>
      </p:pic>
      <p:sp>
        <p:nvSpPr>
          <p:cNvPr id="6" name="Slide Number Placeholder 5"/>
          <p:cNvSpPr>
            <a:spLocks noGrp="1"/>
          </p:cNvSpPr>
          <p:nvPr>
            <p:ph type="sldNum" sz="quarter" idx="12"/>
          </p:nvPr>
        </p:nvSpPr>
        <p:spPr/>
        <p:txBody>
          <a:bodyPr/>
          <a:lstStyle/>
          <a:p>
            <a:fld id="{5A03722B-3BD6-3444-B5BE-8845BCAA321F}" type="slidenum">
              <a:rPr lang="en-US" smtClean="0"/>
              <a:pPr/>
              <a:t>55</a:t>
            </a:fld>
            <a:endParaRPr lang="en-US"/>
          </a:p>
        </p:txBody>
      </p:sp>
      <p:pic>
        <p:nvPicPr>
          <p:cNvPr id="11" name="Content Placeholder 10" descr="JobTalkFigure.eps"/>
          <p:cNvPicPr>
            <a:picLocks noGrp="1" noChangeAspect="1"/>
          </p:cNvPicPr>
          <p:nvPr>
            <p:ph sz="half" idx="1"/>
          </p:nvPr>
        </p:nvPicPr>
        <p:blipFill>
          <a:blip r:embed="rId4" cstate="print"/>
          <a:stretch>
            <a:fillRect/>
          </a:stretch>
        </p:blipFill>
        <p:spPr>
          <a:xfrm>
            <a:off x="0" y="2372807"/>
            <a:ext cx="4989295" cy="3750902"/>
          </a:xfrm>
          <a:prstGeom prst="rect">
            <a:avLst/>
          </a:prstGeom>
        </p:spPr>
      </p:pic>
      <p:sp>
        <p:nvSpPr>
          <p:cNvPr id="14" name="TextBox 13"/>
          <p:cNvSpPr txBox="1"/>
          <p:nvPr/>
        </p:nvSpPr>
        <p:spPr>
          <a:xfrm>
            <a:off x="1579992" y="3089564"/>
            <a:ext cx="516488" cy="307777"/>
          </a:xfrm>
          <a:prstGeom prst="rect">
            <a:avLst/>
          </a:prstGeom>
          <a:noFill/>
        </p:spPr>
        <p:txBody>
          <a:bodyPr wrap="square" rtlCol="0">
            <a:spAutoFit/>
          </a:bodyPr>
          <a:lstStyle/>
          <a:p>
            <a:r>
              <a:rPr lang="en-US" sz="1400" dirty="0" smtClean="0"/>
              <a:t>t=1</a:t>
            </a:r>
          </a:p>
        </p:txBody>
      </p:sp>
      <p:sp>
        <p:nvSpPr>
          <p:cNvPr id="16" name="TextBox 15"/>
          <p:cNvSpPr txBox="1"/>
          <p:nvPr/>
        </p:nvSpPr>
        <p:spPr>
          <a:xfrm>
            <a:off x="2258863" y="4968696"/>
            <a:ext cx="747573" cy="307777"/>
          </a:xfrm>
          <a:prstGeom prst="rect">
            <a:avLst/>
          </a:prstGeom>
          <a:noFill/>
        </p:spPr>
        <p:txBody>
          <a:bodyPr wrap="square" rtlCol="0">
            <a:spAutoFit/>
          </a:bodyPr>
          <a:lstStyle/>
          <a:p>
            <a:r>
              <a:rPr lang="en-US" sz="1400" dirty="0" smtClean="0"/>
              <a:t>t=25</a:t>
            </a:r>
          </a:p>
        </p:txBody>
      </p:sp>
      <p:sp>
        <p:nvSpPr>
          <p:cNvPr id="17" name="TextBox 16"/>
          <p:cNvSpPr txBox="1"/>
          <p:nvPr/>
        </p:nvSpPr>
        <p:spPr>
          <a:xfrm>
            <a:off x="1746247" y="3929605"/>
            <a:ext cx="630301" cy="307777"/>
          </a:xfrm>
          <a:prstGeom prst="rect">
            <a:avLst/>
          </a:prstGeom>
          <a:noFill/>
        </p:spPr>
        <p:txBody>
          <a:bodyPr wrap="none" rtlCol="0">
            <a:spAutoFit/>
          </a:bodyPr>
          <a:lstStyle/>
          <a:p>
            <a:r>
              <a:rPr lang="en-US" sz="1400" dirty="0" smtClean="0"/>
              <a:t>t=10</a:t>
            </a:r>
          </a:p>
        </p:txBody>
      </p:sp>
      <p:sp>
        <p:nvSpPr>
          <p:cNvPr id="18" name="TextBox 17"/>
          <p:cNvSpPr txBox="1"/>
          <p:nvPr/>
        </p:nvSpPr>
        <p:spPr>
          <a:xfrm>
            <a:off x="2729919" y="3126041"/>
            <a:ext cx="1814372" cy="307777"/>
          </a:xfrm>
          <a:prstGeom prst="rect">
            <a:avLst/>
          </a:prstGeom>
          <a:noFill/>
        </p:spPr>
        <p:txBody>
          <a:bodyPr wrap="square" rtlCol="0">
            <a:spAutoFit/>
          </a:bodyPr>
          <a:lstStyle/>
          <a:p>
            <a:r>
              <a:rPr lang="en-US" sz="1400" dirty="0" smtClean="0"/>
              <a:t>Drift ~ N(µ,f(t)) </a:t>
            </a:r>
          </a:p>
        </p:txBody>
      </p:sp>
      <p:sp>
        <p:nvSpPr>
          <p:cNvPr id="19" name="TextBox 18"/>
          <p:cNvSpPr txBox="1"/>
          <p:nvPr/>
        </p:nvSpPr>
        <p:spPr>
          <a:xfrm>
            <a:off x="637882" y="2078182"/>
            <a:ext cx="3657027" cy="307777"/>
          </a:xfrm>
          <a:prstGeom prst="rect">
            <a:avLst/>
          </a:prstGeom>
          <a:noFill/>
        </p:spPr>
        <p:txBody>
          <a:bodyPr wrap="square" rtlCol="0">
            <a:spAutoFit/>
          </a:bodyPr>
          <a:lstStyle/>
          <a:p>
            <a:r>
              <a:rPr lang="en-US" sz="1400" dirty="0" smtClean="0"/>
              <a:t>Resample Oracles if </a:t>
            </a:r>
            <a:r>
              <a:rPr lang="en-US" sz="1400" dirty="0" err="1" smtClean="0"/>
              <a:t>Prob</a:t>
            </a:r>
            <a:r>
              <a:rPr lang="en-US" sz="1400" dirty="0" smtClean="0"/>
              <a:t>(correct )&gt; </a:t>
            </a:r>
            <a:r>
              <a:rPr lang="en-US" sz="1400" dirty="0" smtClean="0">
                <a:sym typeface="Symbol"/>
              </a:rPr>
              <a:t></a:t>
            </a:r>
            <a:endParaRPr lang="en-US" sz="14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a:off x="914400" y="4800600"/>
            <a:ext cx="1520567" cy="1336357"/>
          </a:xfrm>
          <a:prstGeom prst="can">
            <a:avLst/>
          </a:prstGeom>
          <a:solidFill>
            <a:srgbClr val="FF9966"/>
          </a:solidFill>
          <a:ln>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b="1" dirty="0">
                <a:solidFill>
                  <a:srgbClr val="000000"/>
                </a:solidFill>
              </a:rPr>
              <a:t>Source</a:t>
            </a:r>
          </a:p>
          <a:p>
            <a:pPr algn="ctr">
              <a:defRPr/>
            </a:pPr>
            <a:r>
              <a:rPr lang="en-US" sz="1400" b="1" dirty="0">
                <a:solidFill>
                  <a:srgbClr val="000000"/>
                </a:solidFill>
              </a:rPr>
              <a:t>Language</a:t>
            </a:r>
          </a:p>
          <a:p>
            <a:pPr algn="ctr">
              <a:defRPr/>
            </a:pPr>
            <a:r>
              <a:rPr lang="en-US" sz="1400" b="1" dirty="0">
                <a:solidFill>
                  <a:srgbClr val="000000"/>
                </a:solidFill>
              </a:rPr>
              <a:t>Corpus</a:t>
            </a:r>
            <a:endParaRPr lang="en-US" sz="2400" dirty="0"/>
          </a:p>
        </p:txBody>
      </p:sp>
      <p:grpSp>
        <p:nvGrpSpPr>
          <p:cNvPr id="2" name="Group 54"/>
          <p:cNvGrpSpPr>
            <a:grpSpLocks/>
          </p:cNvGrpSpPr>
          <p:nvPr/>
        </p:nvGrpSpPr>
        <p:grpSpPr bwMode="auto">
          <a:xfrm>
            <a:off x="6286500" y="3151188"/>
            <a:ext cx="1341438" cy="719137"/>
            <a:chOff x="5943600" y="2819400"/>
            <a:chExt cx="2133600" cy="914400"/>
          </a:xfrm>
        </p:grpSpPr>
        <p:sp>
          <p:nvSpPr>
            <p:cNvPr id="16" name="Rectangle 15"/>
            <p:cNvSpPr/>
            <p:nvPr/>
          </p:nvSpPr>
          <p:spPr>
            <a:xfrm>
              <a:off x="5943600" y="2819400"/>
              <a:ext cx="2133600" cy="91440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10" name="Flowchart: Preparation 9"/>
            <p:cNvSpPr/>
            <p:nvPr/>
          </p:nvSpPr>
          <p:spPr>
            <a:xfrm>
              <a:off x="6004199" y="2972809"/>
              <a:ext cx="1939177" cy="609600"/>
            </a:xfrm>
            <a:prstGeom prst="flowChartPreparation">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400" b="1" dirty="0">
                  <a:solidFill>
                    <a:schemeClr val="tx1"/>
                  </a:solidFill>
                </a:rPr>
                <a:t>Model</a:t>
              </a:r>
            </a:p>
          </p:txBody>
        </p:sp>
      </p:grpSp>
      <p:sp>
        <p:nvSpPr>
          <p:cNvPr id="12" name="Cube 11"/>
          <p:cNvSpPr/>
          <p:nvPr/>
        </p:nvSpPr>
        <p:spPr>
          <a:xfrm>
            <a:off x="6344508" y="1981200"/>
            <a:ext cx="1225378" cy="660083"/>
          </a:xfrm>
          <a:prstGeom prst="cube">
            <a:avLst/>
          </a:prstGeom>
          <a:solidFill>
            <a:srgbClr val="92D050"/>
          </a:solidFill>
          <a:ln>
            <a:solidFill>
              <a:schemeClr val="tx1"/>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600" b="1" dirty="0">
                <a:solidFill>
                  <a:schemeClr val="tx1"/>
                </a:solidFill>
              </a:rPr>
              <a:t>Trainer</a:t>
            </a:r>
          </a:p>
        </p:txBody>
      </p:sp>
      <p:sp>
        <p:nvSpPr>
          <p:cNvPr id="17" name="Cube 16"/>
          <p:cNvSpPr/>
          <p:nvPr/>
        </p:nvSpPr>
        <p:spPr>
          <a:xfrm>
            <a:off x="6169454" y="4401502"/>
            <a:ext cx="1517135" cy="780098"/>
          </a:xfrm>
          <a:prstGeom prst="cube">
            <a:avLst/>
          </a:prstGeom>
          <a:solidFill>
            <a:srgbClr val="9999FF"/>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schemeClr val="tx1"/>
                </a:solidFill>
              </a:rPr>
              <a:t>MT System</a:t>
            </a:r>
          </a:p>
        </p:txBody>
      </p:sp>
      <p:sp>
        <p:nvSpPr>
          <p:cNvPr id="20" name="Can 19"/>
          <p:cNvSpPr/>
          <p:nvPr/>
        </p:nvSpPr>
        <p:spPr>
          <a:xfrm>
            <a:off x="1981200" y="3200400"/>
            <a:ext cx="533400" cy="550863"/>
          </a:xfrm>
          <a:prstGeom prst="can">
            <a:avLst/>
          </a:prstGeom>
          <a:solidFill>
            <a:schemeClr val="accent3">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b="1" dirty="0"/>
              <a:t>S</a:t>
            </a:r>
          </a:p>
        </p:txBody>
      </p:sp>
      <p:sp>
        <p:nvSpPr>
          <p:cNvPr id="4109" name="AutoShape 24"/>
          <p:cNvSpPr>
            <a:spLocks noChangeArrowheads="1"/>
          </p:cNvSpPr>
          <p:nvPr/>
        </p:nvSpPr>
        <p:spPr bwMode="auto">
          <a:xfrm>
            <a:off x="3352800" y="4876800"/>
            <a:ext cx="1925638" cy="1139825"/>
          </a:xfrm>
          <a:prstGeom prst="cube">
            <a:avLst>
              <a:gd name="adj" fmla="val 25000"/>
            </a:avLst>
          </a:prstGeom>
          <a:solidFill>
            <a:srgbClr val="FFFF99"/>
          </a:solidFill>
          <a:ln w="9525">
            <a:solidFill>
              <a:schemeClr val="tx1"/>
            </a:solidFill>
            <a:miter lim="800000"/>
            <a:headEnd/>
            <a:tailEnd/>
          </a:ln>
        </p:spPr>
        <p:txBody>
          <a:bodyPr wrap="none" anchor="ctr"/>
          <a:lstStyle/>
          <a:p>
            <a:pPr algn="ctr"/>
            <a:r>
              <a:rPr lang="en-US" sz="2400" b="1"/>
              <a:t>Active</a:t>
            </a:r>
            <a:r>
              <a:rPr lang="en-US" sz="2000" b="1"/>
              <a:t> </a:t>
            </a:r>
          </a:p>
          <a:p>
            <a:pPr algn="ctr"/>
            <a:r>
              <a:rPr lang="en-US" sz="2400" b="1"/>
              <a:t>Learner</a:t>
            </a:r>
          </a:p>
        </p:txBody>
      </p:sp>
      <p:cxnSp>
        <p:nvCxnSpPr>
          <p:cNvPr id="29" name="Straight Arrow Connector 28"/>
          <p:cNvCxnSpPr/>
          <p:nvPr/>
        </p:nvCxnSpPr>
        <p:spPr>
          <a:xfrm>
            <a:off x="2514600" y="5486400"/>
            <a:ext cx="75882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V="1">
            <a:off x="2133600" y="3962400"/>
            <a:ext cx="12954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1889126" y="2803525"/>
            <a:ext cx="633412" cy="79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514600" y="2133600"/>
            <a:ext cx="1285875" cy="41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Can 37"/>
          <p:cNvSpPr/>
          <p:nvPr/>
        </p:nvSpPr>
        <p:spPr>
          <a:xfrm>
            <a:off x="3876675" y="1905000"/>
            <a:ext cx="466725" cy="479425"/>
          </a:xfrm>
          <a:prstGeom prst="can">
            <a:avLst/>
          </a:prstGeom>
          <a:solidFill>
            <a:srgbClr val="99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b="1" dirty="0"/>
              <a:t>S,T</a:t>
            </a:r>
            <a:endParaRPr lang="en-US" sz="1100" b="1" baseline="-25000" dirty="0"/>
          </a:p>
        </p:txBody>
      </p:sp>
      <p:cxnSp>
        <p:nvCxnSpPr>
          <p:cNvPr id="54" name="Straight Arrow Connector 53"/>
          <p:cNvCxnSpPr/>
          <p:nvPr/>
        </p:nvCxnSpPr>
        <p:spPr>
          <a:xfrm flipV="1">
            <a:off x="4419600" y="2209800"/>
            <a:ext cx="1828800" cy="79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6718300" y="2940050"/>
            <a:ext cx="42068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6718300" y="4132263"/>
            <a:ext cx="420687"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Curved Left Arrow 34"/>
          <p:cNvSpPr/>
          <p:nvPr/>
        </p:nvSpPr>
        <p:spPr>
          <a:xfrm rot="12598709">
            <a:off x="646113" y="-214313"/>
            <a:ext cx="1538287" cy="406400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 name="Curved Left Arrow 36"/>
          <p:cNvSpPr/>
          <p:nvPr/>
        </p:nvSpPr>
        <p:spPr>
          <a:xfrm rot="1976602">
            <a:off x="6848475" y="3063875"/>
            <a:ext cx="1539875" cy="406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120" name="Rectangle 39"/>
          <p:cNvSpPr>
            <a:spLocks noChangeArrowheads="1"/>
          </p:cNvSpPr>
          <p:nvPr/>
        </p:nvSpPr>
        <p:spPr bwMode="auto">
          <a:xfrm>
            <a:off x="3034145" y="484909"/>
            <a:ext cx="6109855" cy="646331"/>
          </a:xfrm>
          <a:prstGeom prst="rect">
            <a:avLst/>
          </a:prstGeom>
          <a:noFill/>
          <a:ln w="9525">
            <a:noFill/>
            <a:miter lim="800000"/>
            <a:headEnd/>
            <a:tailEnd/>
          </a:ln>
        </p:spPr>
        <p:txBody>
          <a:bodyPr wrap="square">
            <a:spAutoFit/>
          </a:bodyPr>
          <a:lstStyle/>
          <a:p>
            <a:r>
              <a:rPr lang="en-US" sz="3600" b="1" dirty="0"/>
              <a:t>Active Learning for MT</a:t>
            </a:r>
          </a:p>
        </p:txBody>
      </p:sp>
      <p:cxnSp>
        <p:nvCxnSpPr>
          <p:cNvPr id="49" name="Straight Connector 48"/>
          <p:cNvCxnSpPr/>
          <p:nvPr/>
        </p:nvCxnSpPr>
        <p:spPr>
          <a:xfrm rot="5400000">
            <a:off x="6745288" y="5372100"/>
            <a:ext cx="3794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a:off x="5334000" y="5562600"/>
            <a:ext cx="1600200"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4123" name="Picture 2"/>
          <p:cNvPicPr>
            <a:picLocks noChangeAspect="1" noChangeArrowheads="1"/>
          </p:cNvPicPr>
          <p:nvPr/>
        </p:nvPicPr>
        <p:blipFill>
          <a:blip r:embed="rId3" cstate="print"/>
          <a:srcRect/>
          <a:stretch>
            <a:fillRect/>
          </a:stretch>
        </p:blipFill>
        <p:spPr bwMode="auto">
          <a:xfrm>
            <a:off x="1752600" y="1371600"/>
            <a:ext cx="1143000" cy="1023938"/>
          </a:xfrm>
          <a:prstGeom prst="rect">
            <a:avLst/>
          </a:prstGeom>
          <a:noFill/>
          <a:ln w="9525">
            <a:noFill/>
            <a:miter lim="800000"/>
            <a:headEnd/>
            <a:tailEnd/>
          </a:ln>
        </p:spPr>
      </p:pic>
      <p:sp>
        <p:nvSpPr>
          <p:cNvPr id="4124" name="TextBox 23"/>
          <p:cNvSpPr txBox="1">
            <a:spLocks noChangeArrowheads="1"/>
          </p:cNvSpPr>
          <p:nvPr/>
        </p:nvSpPr>
        <p:spPr bwMode="auto">
          <a:xfrm>
            <a:off x="838200" y="1676400"/>
            <a:ext cx="1219200" cy="523875"/>
          </a:xfrm>
          <a:prstGeom prst="rect">
            <a:avLst/>
          </a:prstGeom>
          <a:noFill/>
          <a:ln w="9525">
            <a:noFill/>
            <a:miter lim="800000"/>
            <a:headEnd/>
            <a:tailEnd/>
          </a:ln>
        </p:spPr>
        <p:txBody>
          <a:bodyPr>
            <a:spAutoFit/>
          </a:bodyPr>
          <a:lstStyle/>
          <a:p>
            <a:r>
              <a:rPr lang="en-US" sz="1400" b="1"/>
              <a:t>Expert</a:t>
            </a:r>
          </a:p>
          <a:p>
            <a:r>
              <a:rPr lang="en-US" sz="1400" b="1"/>
              <a:t>Translator</a:t>
            </a:r>
          </a:p>
        </p:txBody>
      </p:sp>
      <p:sp>
        <p:nvSpPr>
          <p:cNvPr id="4125" name="TextBox 24"/>
          <p:cNvSpPr txBox="1">
            <a:spLocks noChangeArrowheads="1"/>
          </p:cNvSpPr>
          <p:nvPr/>
        </p:nvSpPr>
        <p:spPr bwMode="auto">
          <a:xfrm>
            <a:off x="2590799" y="3103418"/>
            <a:ext cx="1149927" cy="600164"/>
          </a:xfrm>
          <a:prstGeom prst="rect">
            <a:avLst/>
          </a:prstGeom>
          <a:noFill/>
          <a:ln w="9525">
            <a:noFill/>
            <a:miter lim="800000"/>
            <a:headEnd/>
            <a:tailEnd/>
          </a:ln>
        </p:spPr>
        <p:txBody>
          <a:bodyPr wrap="square">
            <a:spAutoFit/>
          </a:bodyPr>
          <a:lstStyle/>
          <a:p>
            <a:r>
              <a:rPr lang="en-US" sz="1100" dirty="0" smtClean="0"/>
              <a:t>Monolingual source </a:t>
            </a:r>
            <a:r>
              <a:rPr lang="en-US" sz="1100" dirty="0"/>
              <a:t>corpus</a:t>
            </a:r>
          </a:p>
        </p:txBody>
      </p:sp>
      <p:sp>
        <p:nvSpPr>
          <p:cNvPr id="4126" name="TextBox 25"/>
          <p:cNvSpPr txBox="1">
            <a:spLocks noChangeArrowheads="1"/>
          </p:cNvSpPr>
          <p:nvPr/>
        </p:nvSpPr>
        <p:spPr bwMode="auto">
          <a:xfrm>
            <a:off x="4260273" y="1731819"/>
            <a:ext cx="838200" cy="430887"/>
          </a:xfrm>
          <a:prstGeom prst="rect">
            <a:avLst/>
          </a:prstGeom>
          <a:noFill/>
          <a:ln w="9525">
            <a:noFill/>
            <a:miter lim="800000"/>
            <a:headEnd/>
            <a:tailEnd/>
          </a:ln>
        </p:spPr>
        <p:txBody>
          <a:bodyPr wrap="square">
            <a:spAutoFit/>
          </a:bodyPr>
          <a:lstStyle/>
          <a:p>
            <a:r>
              <a:rPr lang="en-US" sz="1100" dirty="0"/>
              <a:t>Parallel corpus</a:t>
            </a:r>
          </a:p>
        </p:txBody>
      </p:sp>
      <p:sp>
        <p:nvSpPr>
          <p:cNvPr id="27" name="Slide Number Placeholder 26"/>
          <p:cNvSpPr>
            <a:spLocks noGrp="1"/>
          </p:cNvSpPr>
          <p:nvPr>
            <p:ph type="sldNum" sz="quarter" idx="12"/>
          </p:nvPr>
        </p:nvSpPr>
        <p:spPr/>
        <p:txBody>
          <a:bodyPr/>
          <a:lstStyle/>
          <a:p>
            <a:fld id="{EDF85517-F1AE-447F-9D04-EACF8580A70C}" type="slidenum">
              <a:rPr lang="en-US" smtClean="0"/>
              <a:pPr/>
              <a:t>56</a:t>
            </a:fld>
            <a:endParaRPr lang="en-US"/>
          </a:p>
        </p:txBody>
      </p:sp>
      <p:sp>
        <p:nvSpPr>
          <p:cNvPr id="28" name="Footer Placeholder 27"/>
          <p:cNvSpPr>
            <a:spLocks noGrp="1"/>
          </p:cNvSpPr>
          <p:nvPr>
            <p:ph type="ftr" sz="quarter" idx="11"/>
          </p:nvPr>
        </p:nvSpPr>
        <p:spPr/>
        <p:txBody>
          <a:bodyPr/>
          <a:lstStyle/>
          <a:p>
            <a:r>
              <a:rPr lang="en-US" smtClean="0"/>
              <a:t>Jaime Carbonell, CMU</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Oval 47"/>
          <p:cNvSpPr/>
          <p:nvPr/>
        </p:nvSpPr>
        <p:spPr>
          <a:xfrm>
            <a:off x="3717925" y="1169988"/>
            <a:ext cx="992188" cy="288131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 name="Can 2"/>
          <p:cNvSpPr/>
          <p:nvPr/>
        </p:nvSpPr>
        <p:spPr>
          <a:xfrm>
            <a:off x="4010025" y="1470025"/>
            <a:ext cx="466725" cy="481013"/>
          </a:xfrm>
          <a:prstGeom prst="can">
            <a:avLst/>
          </a:prstGeom>
          <a:solidFill>
            <a:srgbClr val="99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b="1" dirty="0"/>
              <a:t>S,T</a:t>
            </a:r>
            <a:r>
              <a:rPr lang="en-US" sz="1100" b="1" baseline="-25000" dirty="0"/>
              <a:t>1</a:t>
            </a:r>
          </a:p>
        </p:txBody>
      </p:sp>
      <p:sp>
        <p:nvSpPr>
          <p:cNvPr id="4" name="Can 3"/>
          <p:cNvSpPr/>
          <p:nvPr/>
        </p:nvSpPr>
        <p:spPr>
          <a:xfrm>
            <a:off x="914400" y="4800600"/>
            <a:ext cx="1520567" cy="1336357"/>
          </a:xfrm>
          <a:prstGeom prst="can">
            <a:avLst/>
          </a:prstGeom>
          <a:solidFill>
            <a:srgbClr val="FF9966"/>
          </a:solidFill>
          <a:ln>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b="1" dirty="0">
                <a:solidFill>
                  <a:srgbClr val="000000"/>
                </a:solidFill>
              </a:rPr>
              <a:t>Source</a:t>
            </a:r>
          </a:p>
          <a:p>
            <a:pPr algn="ctr">
              <a:defRPr/>
            </a:pPr>
            <a:r>
              <a:rPr lang="en-US" sz="1400" b="1" dirty="0">
                <a:solidFill>
                  <a:srgbClr val="000000"/>
                </a:solidFill>
              </a:rPr>
              <a:t>Language</a:t>
            </a:r>
          </a:p>
          <a:p>
            <a:pPr algn="ctr">
              <a:defRPr/>
            </a:pPr>
            <a:r>
              <a:rPr lang="en-US" sz="1400" b="1" dirty="0">
                <a:solidFill>
                  <a:srgbClr val="000000"/>
                </a:solidFill>
              </a:rPr>
              <a:t>Corpus</a:t>
            </a:r>
            <a:endParaRPr lang="en-US" sz="2400" dirty="0"/>
          </a:p>
        </p:txBody>
      </p:sp>
      <p:grpSp>
        <p:nvGrpSpPr>
          <p:cNvPr id="2" name="Group 54"/>
          <p:cNvGrpSpPr>
            <a:grpSpLocks/>
          </p:cNvGrpSpPr>
          <p:nvPr/>
        </p:nvGrpSpPr>
        <p:grpSpPr bwMode="auto">
          <a:xfrm>
            <a:off x="6286500" y="3151188"/>
            <a:ext cx="1341438" cy="719137"/>
            <a:chOff x="5943600" y="2819400"/>
            <a:chExt cx="2133600" cy="914400"/>
          </a:xfrm>
        </p:grpSpPr>
        <p:sp>
          <p:nvSpPr>
            <p:cNvPr id="16" name="Rectangle 15"/>
            <p:cNvSpPr/>
            <p:nvPr/>
          </p:nvSpPr>
          <p:spPr>
            <a:xfrm>
              <a:off x="5943600" y="2819400"/>
              <a:ext cx="2133600" cy="91440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10" name="Flowchart: Preparation 9"/>
            <p:cNvSpPr/>
            <p:nvPr/>
          </p:nvSpPr>
          <p:spPr>
            <a:xfrm>
              <a:off x="6004199" y="2972809"/>
              <a:ext cx="1939177" cy="609600"/>
            </a:xfrm>
            <a:prstGeom prst="flowChartPreparation">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400" b="1" dirty="0">
                  <a:solidFill>
                    <a:schemeClr val="tx1"/>
                  </a:solidFill>
                </a:rPr>
                <a:t>Model</a:t>
              </a:r>
            </a:p>
          </p:txBody>
        </p:sp>
      </p:grpSp>
      <p:sp>
        <p:nvSpPr>
          <p:cNvPr id="12" name="Cube 11"/>
          <p:cNvSpPr/>
          <p:nvPr/>
        </p:nvSpPr>
        <p:spPr>
          <a:xfrm>
            <a:off x="6344508" y="1981200"/>
            <a:ext cx="1225378" cy="660083"/>
          </a:xfrm>
          <a:prstGeom prst="cube">
            <a:avLst/>
          </a:prstGeom>
          <a:solidFill>
            <a:srgbClr val="92D050"/>
          </a:solidFill>
          <a:ln>
            <a:solidFill>
              <a:schemeClr val="tx1"/>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600" b="1" dirty="0">
                <a:solidFill>
                  <a:schemeClr val="tx1"/>
                </a:solidFill>
              </a:rPr>
              <a:t>Trainer</a:t>
            </a:r>
          </a:p>
        </p:txBody>
      </p:sp>
      <p:sp>
        <p:nvSpPr>
          <p:cNvPr id="17" name="Cube 16"/>
          <p:cNvSpPr/>
          <p:nvPr/>
        </p:nvSpPr>
        <p:spPr>
          <a:xfrm>
            <a:off x="6169454" y="4401502"/>
            <a:ext cx="1517135" cy="780098"/>
          </a:xfrm>
          <a:prstGeom prst="cube">
            <a:avLst/>
          </a:prstGeom>
          <a:solidFill>
            <a:srgbClr val="9999FF"/>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schemeClr val="tx1"/>
                </a:solidFill>
              </a:rPr>
              <a:t>MT System</a:t>
            </a:r>
          </a:p>
        </p:txBody>
      </p:sp>
      <p:sp>
        <p:nvSpPr>
          <p:cNvPr id="20" name="Can 19"/>
          <p:cNvSpPr/>
          <p:nvPr/>
        </p:nvSpPr>
        <p:spPr>
          <a:xfrm>
            <a:off x="2057400" y="3733800"/>
            <a:ext cx="533400" cy="550863"/>
          </a:xfrm>
          <a:prstGeom prst="can">
            <a:avLst/>
          </a:prstGeom>
          <a:solidFill>
            <a:schemeClr val="accent3">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b="1" dirty="0"/>
              <a:t>S</a:t>
            </a:r>
          </a:p>
        </p:txBody>
      </p:sp>
      <p:sp>
        <p:nvSpPr>
          <p:cNvPr id="5135" name="AutoShape 24"/>
          <p:cNvSpPr>
            <a:spLocks noChangeArrowheads="1"/>
          </p:cNvSpPr>
          <p:nvPr/>
        </p:nvSpPr>
        <p:spPr bwMode="auto">
          <a:xfrm>
            <a:off x="3352800" y="4876800"/>
            <a:ext cx="1925638" cy="1139825"/>
          </a:xfrm>
          <a:prstGeom prst="cube">
            <a:avLst>
              <a:gd name="adj" fmla="val 25000"/>
            </a:avLst>
          </a:prstGeom>
          <a:solidFill>
            <a:srgbClr val="FFFF99"/>
          </a:solidFill>
          <a:ln w="9525">
            <a:solidFill>
              <a:schemeClr val="tx1"/>
            </a:solidFill>
            <a:miter lim="800000"/>
            <a:headEnd/>
            <a:tailEnd/>
          </a:ln>
        </p:spPr>
        <p:txBody>
          <a:bodyPr wrap="none" anchor="ctr"/>
          <a:lstStyle/>
          <a:p>
            <a:pPr algn="ctr"/>
            <a:r>
              <a:rPr lang="en-US" sz="2800" b="1">
                <a:solidFill>
                  <a:srgbClr val="FF0000"/>
                </a:solidFill>
              </a:rPr>
              <a:t>ACT</a:t>
            </a:r>
            <a:r>
              <a:rPr lang="en-US" b="1"/>
              <a:t> </a:t>
            </a:r>
          </a:p>
          <a:p>
            <a:pPr algn="ctr"/>
            <a:r>
              <a:rPr lang="en-US" b="1"/>
              <a:t>Framework</a:t>
            </a:r>
            <a:endParaRPr lang="en-US" sz="2400" b="1"/>
          </a:p>
        </p:txBody>
      </p:sp>
      <p:pic>
        <p:nvPicPr>
          <p:cNvPr id="5136" name="Picture 9"/>
          <p:cNvPicPr>
            <a:picLocks noChangeAspect="1" noChangeArrowheads="1"/>
          </p:cNvPicPr>
          <p:nvPr/>
        </p:nvPicPr>
        <p:blipFill>
          <a:blip r:embed="rId3" cstate="print"/>
          <a:srcRect/>
          <a:stretch>
            <a:fillRect/>
          </a:stretch>
        </p:blipFill>
        <p:spPr bwMode="auto">
          <a:xfrm>
            <a:off x="1066800" y="1524000"/>
            <a:ext cx="2176463" cy="1524000"/>
          </a:xfrm>
          <a:prstGeom prst="rect">
            <a:avLst/>
          </a:prstGeom>
          <a:noFill/>
          <a:ln w="9525">
            <a:noFill/>
            <a:miter lim="800000"/>
            <a:headEnd/>
            <a:tailEnd/>
          </a:ln>
        </p:spPr>
      </p:pic>
      <p:pic>
        <p:nvPicPr>
          <p:cNvPr id="5137" name="Picture 3"/>
          <p:cNvPicPr>
            <a:picLocks noChangeAspect="1" noChangeArrowheads="1"/>
          </p:cNvPicPr>
          <p:nvPr/>
        </p:nvPicPr>
        <p:blipFill>
          <a:blip r:embed="rId4" cstate="print"/>
          <a:srcRect/>
          <a:stretch>
            <a:fillRect/>
          </a:stretch>
        </p:blipFill>
        <p:spPr bwMode="auto">
          <a:xfrm>
            <a:off x="1399309" y="1142279"/>
            <a:ext cx="1860550" cy="307975"/>
          </a:xfrm>
          <a:prstGeom prst="rect">
            <a:avLst/>
          </a:prstGeom>
          <a:noFill/>
          <a:ln w="9525">
            <a:noFill/>
            <a:miter lim="800000"/>
            <a:headEnd/>
            <a:tailEnd/>
          </a:ln>
        </p:spPr>
      </p:pic>
      <p:cxnSp>
        <p:nvCxnSpPr>
          <p:cNvPr id="29" name="Straight Arrow Connector 28"/>
          <p:cNvCxnSpPr/>
          <p:nvPr/>
        </p:nvCxnSpPr>
        <p:spPr>
          <a:xfrm>
            <a:off x="2514600" y="5486400"/>
            <a:ext cx="75882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V="1">
            <a:off x="2667000" y="4267200"/>
            <a:ext cx="7620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1973263" y="3425825"/>
            <a:ext cx="633412" cy="79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200400" y="1651000"/>
            <a:ext cx="752475" cy="17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276600" y="2209800"/>
            <a:ext cx="676275" cy="41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835400" y="3151188"/>
            <a:ext cx="817563" cy="779462"/>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43" name="Straight Arrow Connector 42"/>
          <p:cNvCxnSpPr/>
          <p:nvPr/>
        </p:nvCxnSpPr>
        <p:spPr>
          <a:xfrm rot="16200000" flipH="1">
            <a:off x="3162300" y="2552700"/>
            <a:ext cx="7620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45" name="TextBox 45"/>
          <p:cNvSpPr txBox="1">
            <a:spLocks noChangeArrowheads="1"/>
          </p:cNvSpPr>
          <p:nvPr/>
        </p:nvSpPr>
        <p:spPr bwMode="auto">
          <a:xfrm>
            <a:off x="4127500" y="2438400"/>
            <a:ext cx="215900" cy="954088"/>
          </a:xfrm>
          <a:prstGeom prst="rect">
            <a:avLst/>
          </a:prstGeom>
          <a:noFill/>
          <a:ln w="9525">
            <a:noFill/>
            <a:miter lim="800000"/>
            <a:headEnd/>
            <a:tailEnd/>
          </a:ln>
        </p:spPr>
        <p:txBody>
          <a:bodyPr>
            <a:spAutoFit/>
          </a:bodyPr>
          <a:lstStyle/>
          <a:p>
            <a:r>
              <a:rPr lang="en-US" b="1"/>
              <a:t>.</a:t>
            </a:r>
          </a:p>
          <a:p>
            <a:r>
              <a:rPr lang="en-US" b="1"/>
              <a:t>.</a:t>
            </a:r>
          </a:p>
          <a:p>
            <a:r>
              <a:rPr lang="en-US" sz="2000" b="1"/>
              <a:t>.</a:t>
            </a:r>
          </a:p>
        </p:txBody>
      </p:sp>
      <p:cxnSp>
        <p:nvCxnSpPr>
          <p:cNvPr id="50" name="Straight Arrow Connector 49"/>
          <p:cNvCxnSpPr/>
          <p:nvPr/>
        </p:nvCxnSpPr>
        <p:spPr>
          <a:xfrm rot="5400000" flipH="1" flipV="1">
            <a:off x="3821113" y="4451350"/>
            <a:ext cx="762000" cy="222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Can 37"/>
          <p:cNvSpPr/>
          <p:nvPr/>
        </p:nvSpPr>
        <p:spPr>
          <a:xfrm>
            <a:off x="4010025" y="2070100"/>
            <a:ext cx="466725" cy="481013"/>
          </a:xfrm>
          <a:prstGeom prst="can">
            <a:avLst/>
          </a:prstGeom>
          <a:solidFill>
            <a:srgbClr val="99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b="1" dirty="0"/>
              <a:t>S,T</a:t>
            </a:r>
            <a:r>
              <a:rPr lang="en-US" sz="1100" b="1" baseline="-25000" dirty="0"/>
              <a:t>2</a:t>
            </a:r>
          </a:p>
        </p:txBody>
      </p:sp>
      <p:sp>
        <p:nvSpPr>
          <p:cNvPr id="39" name="Can 38"/>
          <p:cNvSpPr/>
          <p:nvPr/>
        </p:nvSpPr>
        <p:spPr>
          <a:xfrm>
            <a:off x="4010025" y="3330575"/>
            <a:ext cx="466725" cy="481013"/>
          </a:xfrm>
          <a:prstGeom prst="can">
            <a:avLst/>
          </a:prstGeom>
          <a:solidFill>
            <a:srgbClr val="99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b="1" dirty="0"/>
              <a:t>S,T</a:t>
            </a:r>
            <a:r>
              <a:rPr lang="en-US" sz="1100" b="1" baseline="-25000" dirty="0"/>
              <a:t>n</a:t>
            </a:r>
          </a:p>
        </p:txBody>
      </p:sp>
      <p:cxnSp>
        <p:nvCxnSpPr>
          <p:cNvPr id="54" name="Straight Arrow Connector 53"/>
          <p:cNvCxnSpPr/>
          <p:nvPr/>
        </p:nvCxnSpPr>
        <p:spPr>
          <a:xfrm flipV="1">
            <a:off x="4535488" y="2430463"/>
            <a:ext cx="1751012" cy="11398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6718300" y="2940050"/>
            <a:ext cx="42068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6718300" y="4132263"/>
            <a:ext cx="420687"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Curved Left Arrow 34"/>
          <p:cNvSpPr/>
          <p:nvPr/>
        </p:nvSpPr>
        <p:spPr>
          <a:xfrm rot="12598709">
            <a:off x="646113" y="-214313"/>
            <a:ext cx="1538287" cy="406400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 name="Curved Left Arrow 36"/>
          <p:cNvSpPr/>
          <p:nvPr/>
        </p:nvSpPr>
        <p:spPr>
          <a:xfrm rot="1976602">
            <a:off x="6848475" y="3063875"/>
            <a:ext cx="1539875" cy="406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154" name="Rectangle 39"/>
          <p:cNvSpPr>
            <a:spLocks noChangeArrowheads="1"/>
          </p:cNvSpPr>
          <p:nvPr/>
        </p:nvSpPr>
        <p:spPr bwMode="auto">
          <a:xfrm>
            <a:off x="3034145" y="304800"/>
            <a:ext cx="6109855" cy="646331"/>
          </a:xfrm>
          <a:prstGeom prst="rect">
            <a:avLst/>
          </a:prstGeom>
          <a:noFill/>
          <a:ln w="9525">
            <a:noFill/>
            <a:miter lim="800000"/>
            <a:headEnd/>
            <a:tailEnd/>
          </a:ln>
        </p:spPr>
        <p:txBody>
          <a:bodyPr wrap="square">
            <a:spAutoFit/>
          </a:bodyPr>
          <a:lstStyle/>
          <a:p>
            <a:r>
              <a:rPr lang="en-US" sz="3600" b="1" dirty="0">
                <a:solidFill>
                  <a:srgbClr val="FF0000"/>
                </a:solidFill>
              </a:rPr>
              <a:t>A</a:t>
            </a:r>
            <a:r>
              <a:rPr lang="en-US" sz="3200" b="1" dirty="0"/>
              <a:t>ctive </a:t>
            </a:r>
            <a:r>
              <a:rPr lang="en-US" sz="3600" b="1" dirty="0">
                <a:solidFill>
                  <a:srgbClr val="FF0000"/>
                </a:solidFill>
              </a:rPr>
              <a:t>C</a:t>
            </a:r>
            <a:r>
              <a:rPr lang="en-US" sz="3200" b="1" dirty="0"/>
              <a:t>rowd </a:t>
            </a:r>
            <a:r>
              <a:rPr lang="en-US" sz="3600" b="1" dirty="0">
                <a:solidFill>
                  <a:srgbClr val="FF0000"/>
                </a:solidFill>
              </a:rPr>
              <a:t>T</a:t>
            </a:r>
            <a:r>
              <a:rPr lang="en-US" sz="3200" b="1" dirty="0"/>
              <a:t>ranslation</a:t>
            </a:r>
          </a:p>
        </p:txBody>
      </p:sp>
      <p:cxnSp>
        <p:nvCxnSpPr>
          <p:cNvPr id="49" name="Straight Connector 48"/>
          <p:cNvCxnSpPr/>
          <p:nvPr/>
        </p:nvCxnSpPr>
        <p:spPr>
          <a:xfrm rot="5400000">
            <a:off x="6745288" y="5372100"/>
            <a:ext cx="3794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a:off x="5334000" y="5562600"/>
            <a:ext cx="1600200"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157" name="TextBox 32"/>
          <p:cNvSpPr txBox="1">
            <a:spLocks noChangeArrowheads="1"/>
          </p:cNvSpPr>
          <p:nvPr/>
        </p:nvSpPr>
        <p:spPr bwMode="auto">
          <a:xfrm>
            <a:off x="2971800" y="4191000"/>
            <a:ext cx="1032164" cy="430213"/>
          </a:xfrm>
          <a:prstGeom prst="rect">
            <a:avLst/>
          </a:prstGeom>
          <a:noFill/>
          <a:ln w="9525">
            <a:noFill/>
            <a:miter lim="800000"/>
            <a:headEnd/>
            <a:tailEnd/>
          </a:ln>
        </p:spPr>
        <p:txBody>
          <a:bodyPr wrap="square">
            <a:spAutoFit/>
          </a:bodyPr>
          <a:lstStyle/>
          <a:p>
            <a:r>
              <a:rPr lang="en-US" sz="1100" b="1" dirty="0"/>
              <a:t>Sentence</a:t>
            </a:r>
          </a:p>
          <a:p>
            <a:r>
              <a:rPr lang="en-US" sz="1100" b="1" dirty="0"/>
              <a:t>Selection</a:t>
            </a:r>
          </a:p>
        </p:txBody>
      </p:sp>
      <p:sp>
        <p:nvSpPr>
          <p:cNvPr id="5158" name="TextBox 39"/>
          <p:cNvSpPr txBox="1">
            <a:spLocks noChangeArrowheads="1"/>
          </p:cNvSpPr>
          <p:nvPr/>
        </p:nvSpPr>
        <p:spPr bwMode="auto">
          <a:xfrm>
            <a:off x="4876800" y="2514600"/>
            <a:ext cx="1219200" cy="430213"/>
          </a:xfrm>
          <a:prstGeom prst="rect">
            <a:avLst/>
          </a:prstGeom>
          <a:noFill/>
          <a:ln w="9525">
            <a:noFill/>
            <a:miter lim="800000"/>
            <a:headEnd/>
            <a:tailEnd/>
          </a:ln>
        </p:spPr>
        <p:txBody>
          <a:bodyPr>
            <a:spAutoFit/>
          </a:bodyPr>
          <a:lstStyle/>
          <a:p>
            <a:r>
              <a:rPr lang="en-US" sz="1100" b="1"/>
              <a:t>Translation</a:t>
            </a:r>
          </a:p>
          <a:p>
            <a:r>
              <a:rPr lang="en-US" sz="1100" b="1"/>
              <a:t>Selection</a:t>
            </a:r>
          </a:p>
        </p:txBody>
      </p:sp>
      <p:sp>
        <p:nvSpPr>
          <p:cNvPr id="40" name="Slide Number Placeholder 39"/>
          <p:cNvSpPr>
            <a:spLocks noGrp="1"/>
          </p:cNvSpPr>
          <p:nvPr>
            <p:ph type="sldNum" sz="quarter" idx="12"/>
          </p:nvPr>
        </p:nvSpPr>
        <p:spPr/>
        <p:txBody>
          <a:bodyPr/>
          <a:lstStyle/>
          <a:p>
            <a:fld id="{EDF85517-F1AE-447F-9D04-EACF8580A70C}" type="slidenum">
              <a:rPr lang="en-US" smtClean="0"/>
              <a:pPr/>
              <a:t>57</a:t>
            </a:fld>
            <a:endParaRPr lang="en-US"/>
          </a:p>
        </p:txBody>
      </p:sp>
      <p:sp>
        <p:nvSpPr>
          <p:cNvPr id="42" name="Footer Placeholder 41"/>
          <p:cNvSpPr>
            <a:spLocks noGrp="1"/>
          </p:cNvSpPr>
          <p:nvPr>
            <p:ph type="ftr" sz="quarter" idx="11"/>
          </p:nvPr>
        </p:nvSpPr>
        <p:spPr/>
        <p:txBody>
          <a:bodyPr/>
          <a:lstStyle/>
          <a:p>
            <a:r>
              <a:rPr lang="en-US" smtClean="0"/>
              <a:t>Jaime Carbonell, CMU</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
          <p:cNvSpPr>
            <a:spLocks noGrp="1"/>
          </p:cNvSpPr>
          <p:nvPr>
            <p:ph type="title"/>
          </p:nvPr>
        </p:nvSpPr>
        <p:spPr>
          <a:xfrm>
            <a:off x="0" y="274638"/>
            <a:ext cx="9144000" cy="1143000"/>
          </a:xfrm>
        </p:spPr>
        <p:txBody>
          <a:bodyPr/>
          <a:lstStyle/>
          <a:p>
            <a:r>
              <a:rPr lang="en-US" sz="2800" smtClean="0"/>
              <a:t>Active Learning Strategy:</a:t>
            </a:r>
            <a:br>
              <a:rPr lang="en-US" sz="2800" smtClean="0"/>
            </a:br>
            <a:r>
              <a:rPr lang="en-US" sz="2800" smtClean="0"/>
              <a:t>Diminishing Density Weighted Diversity Sampling</a:t>
            </a:r>
            <a:endParaRPr lang="en-US" sz="2000" smtClean="0"/>
          </a:p>
        </p:txBody>
      </p:sp>
      <p:sp>
        <p:nvSpPr>
          <p:cNvPr id="1030" name="Slide Number Placeholder 3"/>
          <p:cNvSpPr>
            <a:spLocks noGrp="1"/>
          </p:cNvSpPr>
          <p:nvPr>
            <p:ph type="sldNum" sz="quarter" idx="12"/>
          </p:nvPr>
        </p:nvSpPr>
        <p:spPr>
          <a:noFill/>
        </p:spPr>
        <p:txBody>
          <a:bodyPr/>
          <a:lstStyle/>
          <a:p>
            <a:fld id="{0AF54569-5D33-4B52-82DA-E23E57332536}" type="slidenum">
              <a:rPr lang="en-US" smtClean="0"/>
              <a:pPr/>
              <a:t>58</a:t>
            </a:fld>
            <a:endParaRPr lang="en-US" smtClean="0"/>
          </a:p>
        </p:txBody>
      </p:sp>
      <p:graphicFrame>
        <p:nvGraphicFramePr>
          <p:cNvPr id="1026" name="Object 2"/>
          <p:cNvGraphicFramePr>
            <a:graphicFrameLocks noChangeAspect="1"/>
          </p:cNvGraphicFramePr>
          <p:nvPr/>
        </p:nvGraphicFramePr>
        <p:xfrm>
          <a:off x="152400" y="1371600"/>
          <a:ext cx="4694238" cy="1066800"/>
        </p:xfrm>
        <a:graphic>
          <a:graphicData uri="http://schemas.openxmlformats.org/presentationml/2006/ole">
            <p:oleObj spid="_x0000_s423938" name="Equation" r:id="rId4" imgW="3124080" imgH="888840" progId="Equation.3">
              <p:embed/>
            </p:oleObj>
          </a:graphicData>
        </a:graphic>
      </p:graphicFrame>
      <p:graphicFrame>
        <p:nvGraphicFramePr>
          <p:cNvPr id="1027" name="Object 3"/>
          <p:cNvGraphicFramePr>
            <a:graphicFrameLocks noChangeAspect="1"/>
          </p:cNvGraphicFramePr>
          <p:nvPr/>
        </p:nvGraphicFramePr>
        <p:xfrm>
          <a:off x="5334000" y="1219200"/>
          <a:ext cx="3475038" cy="1673225"/>
        </p:xfrm>
        <a:graphic>
          <a:graphicData uri="http://schemas.openxmlformats.org/presentationml/2006/ole">
            <p:oleObj spid="_x0000_s423939" name="Equation" r:id="rId5" imgW="2057400" imgH="1346040" progId="Equation.3">
              <p:embed/>
            </p:oleObj>
          </a:graphicData>
        </a:graphic>
      </p:graphicFrame>
      <p:graphicFrame>
        <p:nvGraphicFramePr>
          <p:cNvPr id="1028" name="Object 4"/>
          <p:cNvGraphicFramePr>
            <a:graphicFrameLocks noChangeAspect="1"/>
          </p:cNvGraphicFramePr>
          <p:nvPr/>
        </p:nvGraphicFramePr>
        <p:xfrm>
          <a:off x="228600" y="2514600"/>
          <a:ext cx="5060950" cy="939800"/>
        </p:xfrm>
        <a:graphic>
          <a:graphicData uri="http://schemas.openxmlformats.org/presentationml/2006/ole">
            <p:oleObj spid="_x0000_s423940" name="Equation" r:id="rId6" imgW="2717640" imgH="685800" progId="Equation.3">
              <p:embed/>
            </p:oleObj>
          </a:graphicData>
        </a:graphic>
      </p:graphicFrame>
      <p:sp>
        <p:nvSpPr>
          <p:cNvPr id="1032" name="TextBox 7"/>
          <p:cNvSpPr txBox="1">
            <a:spLocks noChangeArrowheads="1"/>
          </p:cNvSpPr>
          <p:nvPr/>
        </p:nvSpPr>
        <p:spPr bwMode="auto">
          <a:xfrm>
            <a:off x="5562600" y="3657600"/>
            <a:ext cx="3276600" cy="2585323"/>
          </a:xfrm>
          <a:prstGeom prst="rect">
            <a:avLst/>
          </a:prstGeom>
          <a:noFill/>
          <a:ln w="9525">
            <a:noFill/>
            <a:miter lim="800000"/>
            <a:headEnd/>
            <a:tailEnd/>
          </a:ln>
        </p:spPr>
        <p:txBody>
          <a:bodyPr>
            <a:spAutoFit/>
          </a:bodyPr>
          <a:lstStyle/>
          <a:p>
            <a:r>
              <a:rPr lang="en-US" dirty="0"/>
              <a:t>Experiments:</a:t>
            </a:r>
          </a:p>
          <a:p>
            <a:r>
              <a:rPr lang="en-US" sz="1400" dirty="0"/>
              <a:t>Language Pair: Spanish-English</a:t>
            </a:r>
          </a:p>
          <a:p>
            <a:r>
              <a:rPr lang="en-US" sz="1400" dirty="0" smtClean="0"/>
              <a:t>Batch </a:t>
            </a:r>
            <a:r>
              <a:rPr lang="en-US" sz="1400" dirty="0"/>
              <a:t>Size: 1000 sentences each</a:t>
            </a:r>
          </a:p>
          <a:p>
            <a:r>
              <a:rPr lang="en-US" sz="1400" dirty="0"/>
              <a:t>Translation: Moses Phrase SMT</a:t>
            </a:r>
          </a:p>
          <a:p>
            <a:r>
              <a:rPr lang="en-US" sz="1400" dirty="0"/>
              <a:t>Development Set: 343 </a:t>
            </a:r>
            <a:r>
              <a:rPr lang="en-US" sz="1400" dirty="0" err="1"/>
              <a:t>sens</a:t>
            </a:r>
            <a:endParaRPr lang="en-US" sz="1400" dirty="0"/>
          </a:p>
          <a:p>
            <a:r>
              <a:rPr lang="en-US" sz="1400" dirty="0"/>
              <a:t>Test Set: 506 </a:t>
            </a:r>
            <a:r>
              <a:rPr lang="en-US" sz="1400" dirty="0" err="1"/>
              <a:t>sens</a:t>
            </a:r>
            <a:endParaRPr lang="en-US" sz="1400" dirty="0"/>
          </a:p>
          <a:p>
            <a:endParaRPr lang="en-US" sz="1400" dirty="0"/>
          </a:p>
          <a:p>
            <a:r>
              <a:rPr lang="en-US" dirty="0"/>
              <a:t>Graph:</a:t>
            </a:r>
          </a:p>
          <a:p>
            <a:r>
              <a:rPr lang="en-US" sz="1400" dirty="0"/>
              <a:t>X:  Performance (BLEU )</a:t>
            </a:r>
          </a:p>
          <a:p>
            <a:r>
              <a:rPr lang="en-US" sz="1400" dirty="0"/>
              <a:t>Y: Data (Thousand words) </a:t>
            </a:r>
          </a:p>
          <a:p>
            <a:endParaRPr lang="en-US" sz="1400" dirty="0"/>
          </a:p>
        </p:txBody>
      </p:sp>
      <p:sp>
        <p:nvSpPr>
          <p:cNvPr id="9" name="Footer Placeholder 8"/>
          <p:cNvSpPr>
            <a:spLocks noGrp="1"/>
          </p:cNvSpPr>
          <p:nvPr>
            <p:ph type="ftr" sz="quarter" idx="11"/>
          </p:nvPr>
        </p:nvSpPr>
        <p:spPr/>
        <p:txBody>
          <a:bodyPr/>
          <a:lstStyle/>
          <a:p>
            <a:endParaRPr lang="en-US" dirty="0"/>
          </a:p>
        </p:txBody>
      </p:sp>
      <p:pic>
        <p:nvPicPr>
          <p:cNvPr id="10" name="Picture 2"/>
          <p:cNvPicPr>
            <a:picLocks noChangeAspect="1" noChangeArrowheads="1"/>
          </p:cNvPicPr>
          <p:nvPr/>
        </p:nvPicPr>
        <p:blipFill>
          <a:blip r:embed="rId7" cstate="print"/>
          <a:srcRect/>
          <a:stretch>
            <a:fillRect/>
          </a:stretch>
        </p:blipFill>
        <p:spPr bwMode="auto">
          <a:xfrm>
            <a:off x="618258" y="3574472"/>
            <a:ext cx="4036869" cy="2549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600" dirty="0" smtClean="0"/>
              <a:t>Translation Selection from Mechanical Turk</a:t>
            </a:r>
          </a:p>
        </p:txBody>
      </p:sp>
      <p:pic>
        <p:nvPicPr>
          <p:cNvPr id="6148" name="Picture 4"/>
          <p:cNvPicPr>
            <a:picLocks noChangeAspect="1" noChangeArrowheads="1"/>
          </p:cNvPicPr>
          <p:nvPr/>
        </p:nvPicPr>
        <p:blipFill>
          <a:blip r:embed="rId3" cstate="print"/>
          <a:srcRect/>
          <a:stretch>
            <a:fillRect/>
          </a:stretch>
        </p:blipFill>
        <p:spPr bwMode="auto">
          <a:xfrm>
            <a:off x="1649506" y="3778437"/>
            <a:ext cx="5659438" cy="2344738"/>
          </a:xfrm>
          <a:prstGeom prst="rect">
            <a:avLst/>
          </a:prstGeom>
          <a:noFill/>
          <a:ln w="9525">
            <a:noFill/>
            <a:miter lim="800000"/>
            <a:headEnd/>
            <a:tailEnd/>
          </a:ln>
        </p:spPr>
      </p:pic>
      <p:sp>
        <p:nvSpPr>
          <p:cNvPr id="5" name="Content Placeholder 2"/>
          <p:cNvSpPr txBox="1">
            <a:spLocks/>
          </p:cNvSpPr>
          <p:nvPr/>
        </p:nvSpPr>
        <p:spPr bwMode="auto">
          <a:xfrm>
            <a:off x="4724400" y="1792941"/>
            <a:ext cx="3594847" cy="412377"/>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kern="0" dirty="0">
                <a:latin typeface="+mn-lt"/>
              </a:rPr>
              <a:t>Translator Reliability</a:t>
            </a:r>
          </a:p>
          <a:p>
            <a:pPr marL="342900" indent="-342900" eaLnBrk="0" hangingPunct="0">
              <a:spcBef>
                <a:spcPct val="20000"/>
              </a:spcBef>
              <a:buFontTx/>
              <a:buChar char="•"/>
              <a:defRPr/>
            </a:pPr>
            <a:endParaRPr lang="en-US" sz="2000" kern="0" dirty="0">
              <a:latin typeface="+mn-lt"/>
            </a:endParaRPr>
          </a:p>
        </p:txBody>
      </p:sp>
      <p:pic>
        <p:nvPicPr>
          <p:cNvPr id="6150" name="Picture 5"/>
          <p:cNvPicPr>
            <a:picLocks noChangeAspect="1" noChangeArrowheads="1"/>
          </p:cNvPicPr>
          <p:nvPr/>
        </p:nvPicPr>
        <p:blipFill>
          <a:blip r:embed="rId4" cstate="print"/>
          <a:srcRect/>
          <a:stretch>
            <a:fillRect/>
          </a:stretch>
        </p:blipFill>
        <p:spPr bwMode="auto">
          <a:xfrm>
            <a:off x="5069541" y="2097741"/>
            <a:ext cx="3118330" cy="1693769"/>
          </a:xfrm>
          <a:prstGeom prst="rect">
            <a:avLst/>
          </a:prstGeom>
          <a:noFill/>
          <a:ln w="9525">
            <a:noFill/>
            <a:miter lim="800000"/>
            <a:headEnd/>
            <a:tailEnd/>
          </a:ln>
        </p:spPr>
      </p:pic>
      <p:sp>
        <p:nvSpPr>
          <p:cNvPr id="8" name="Content Placeholder 2"/>
          <p:cNvSpPr txBox="1">
            <a:spLocks/>
          </p:cNvSpPr>
          <p:nvPr/>
        </p:nvSpPr>
        <p:spPr bwMode="auto">
          <a:xfrm>
            <a:off x="246529" y="3285565"/>
            <a:ext cx="7848600" cy="10668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kern="0" dirty="0">
                <a:latin typeface="+mn-lt"/>
              </a:rPr>
              <a:t>Translation Selection:</a:t>
            </a:r>
          </a:p>
          <a:p>
            <a:pPr marL="342900" indent="-342900" eaLnBrk="0" hangingPunct="0">
              <a:spcBef>
                <a:spcPct val="20000"/>
              </a:spcBef>
              <a:buFontTx/>
              <a:buChar char="•"/>
              <a:defRPr/>
            </a:pPr>
            <a:endParaRPr lang="en-US" sz="2000" kern="0" dirty="0">
              <a:latin typeface="+mn-lt"/>
            </a:endParaRPr>
          </a:p>
        </p:txBody>
      </p:sp>
      <p:sp>
        <p:nvSpPr>
          <p:cNvPr id="9" name="Oval 8"/>
          <p:cNvSpPr/>
          <p:nvPr/>
        </p:nvSpPr>
        <p:spPr>
          <a:xfrm>
            <a:off x="5548746" y="5382490"/>
            <a:ext cx="817563" cy="38100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0" name="Oval 9"/>
          <p:cNvSpPr/>
          <p:nvPr/>
        </p:nvSpPr>
        <p:spPr>
          <a:xfrm>
            <a:off x="5507182" y="5678920"/>
            <a:ext cx="817563" cy="38100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1" name="Content Placeholder 10"/>
          <p:cNvSpPr>
            <a:spLocks noGrp="1"/>
          </p:cNvSpPr>
          <p:nvPr>
            <p:ph idx="1"/>
          </p:nvPr>
        </p:nvSpPr>
        <p:spPr>
          <a:xfrm>
            <a:off x="442047" y="1724891"/>
            <a:ext cx="8501062" cy="4267200"/>
          </a:xfrm>
        </p:spPr>
        <p:txBody>
          <a:bodyPr/>
          <a:lstStyle/>
          <a:p>
            <a:endParaRPr lang="en-US" dirty="0"/>
          </a:p>
        </p:txBody>
      </p:sp>
      <p:sp>
        <p:nvSpPr>
          <p:cNvPr id="12" name="Slide Number Placeholder 11"/>
          <p:cNvSpPr>
            <a:spLocks noGrp="1"/>
          </p:cNvSpPr>
          <p:nvPr>
            <p:ph type="sldNum" sz="quarter" idx="12"/>
          </p:nvPr>
        </p:nvSpPr>
        <p:spPr/>
        <p:txBody>
          <a:bodyPr/>
          <a:lstStyle/>
          <a:p>
            <a:fld id="{0206E3AD-48CF-4FD3-92E1-3557D2581CDF}" type="slidenum">
              <a:rPr lang="en-US" smtClean="0"/>
              <a:pPr/>
              <a:t>59</a:t>
            </a:fld>
            <a:endParaRPr lang="en-US"/>
          </a:p>
        </p:txBody>
      </p:sp>
      <p:sp>
        <p:nvSpPr>
          <p:cNvPr id="13" name="Footer Placeholder 12"/>
          <p:cNvSpPr>
            <a:spLocks noGrp="1"/>
          </p:cNvSpPr>
          <p:nvPr>
            <p:ph type="ftr" sz="quarter" idx="11"/>
          </p:nvPr>
        </p:nvSpPr>
        <p:spPr/>
        <p:txBody>
          <a:bodyPr/>
          <a:lstStyle/>
          <a:p>
            <a:r>
              <a:rPr lang="en-US" smtClean="0"/>
              <a:t>Jaime Carbonell, CMU</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DFE8C2-4986-40CC-98E9-A1DBA804EC7C}" type="slidenum">
              <a:rPr lang="ar-SA"/>
              <a:pPr/>
              <a:t>6</a:t>
            </a:fld>
            <a:endParaRPr lang="en-US"/>
          </a:p>
        </p:txBody>
      </p:sp>
      <p:sp>
        <p:nvSpPr>
          <p:cNvPr id="779266" name="Rectangle 2"/>
          <p:cNvSpPr>
            <a:spLocks noGrp="1" noChangeArrowheads="1"/>
          </p:cNvSpPr>
          <p:nvPr>
            <p:ph type="title"/>
          </p:nvPr>
        </p:nvSpPr>
        <p:spPr>
          <a:xfrm>
            <a:off x="495300" y="660400"/>
            <a:ext cx="8039100" cy="731838"/>
          </a:xfrm>
        </p:spPr>
        <p:txBody>
          <a:bodyPr/>
          <a:lstStyle/>
          <a:p>
            <a:r>
              <a:rPr lang="en-US"/>
              <a:t> Context Needed to Resolve Ambiguity</a:t>
            </a:r>
          </a:p>
        </p:txBody>
      </p:sp>
      <p:sp>
        <p:nvSpPr>
          <p:cNvPr id="779267" name="Rectangle 3"/>
          <p:cNvSpPr>
            <a:spLocks noGrp="1" noChangeArrowheads="1"/>
          </p:cNvSpPr>
          <p:nvPr>
            <p:ph type="body" idx="1"/>
          </p:nvPr>
        </p:nvSpPr>
        <p:spPr>
          <a:xfrm>
            <a:off x="393700" y="1778000"/>
            <a:ext cx="8534400" cy="4724400"/>
          </a:xfrm>
        </p:spPr>
        <p:txBody>
          <a:bodyPr/>
          <a:lstStyle/>
          <a:p>
            <a:pPr>
              <a:spcBef>
                <a:spcPct val="10000"/>
              </a:spcBef>
              <a:buFontTx/>
              <a:buNone/>
            </a:pPr>
            <a:r>
              <a:rPr lang="en-US" dirty="0"/>
              <a:t>Example: English </a:t>
            </a:r>
            <a:r>
              <a:rPr lang="en-US" dirty="0">
                <a:sym typeface="Wingdings" pitchFamily="2" charset="2"/>
              </a:rPr>
              <a:t> Japanese</a:t>
            </a:r>
          </a:p>
          <a:p>
            <a:pPr>
              <a:spcBef>
                <a:spcPct val="10000"/>
              </a:spcBef>
            </a:pPr>
            <a:endParaRPr lang="en-US" sz="800" dirty="0">
              <a:sym typeface="Wingdings" pitchFamily="2" charset="2"/>
            </a:endParaRPr>
          </a:p>
          <a:p>
            <a:pPr>
              <a:spcBef>
                <a:spcPct val="10000"/>
              </a:spcBef>
              <a:buFontTx/>
              <a:buNone/>
            </a:pPr>
            <a:r>
              <a:rPr lang="en-US" sz="2000" dirty="0"/>
              <a:t>       </a:t>
            </a:r>
            <a:r>
              <a:rPr lang="en-US" sz="2000" dirty="0" smtClean="0">
                <a:solidFill>
                  <a:schemeClr val="hlink"/>
                </a:solidFill>
              </a:rPr>
              <a:t>Power</a:t>
            </a:r>
            <a:r>
              <a:rPr lang="en-US" sz="2000" dirty="0" smtClean="0"/>
              <a:t> </a:t>
            </a:r>
            <a:r>
              <a:rPr lang="en-US" sz="2000" b="1" dirty="0">
                <a:solidFill>
                  <a:srgbClr val="CC3300"/>
                </a:solidFill>
              </a:rPr>
              <a:t>line </a:t>
            </a:r>
            <a:r>
              <a:rPr lang="en-US" sz="2000" dirty="0"/>
              <a:t> </a:t>
            </a:r>
            <a:r>
              <a:rPr lang="en-US" sz="2400" dirty="0"/>
              <a:t>–  </a:t>
            </a:r>
            <a:r>
              <a:rPr lang="en-US" sz="2000" dirty="0" err="1"/>
              <a:t>densen</a:t>
            </a:r>
            <a:r>
              <a:rPr lang="en-US" sz="2000" dirty="0"/>
              <a:t> (</a:t>
            </a:r>
            <a:r>
              <a:rPr lang="ja-JP" altLang="en-US" sz="2000">
                <a:ea typeface="MS PGothic" pitchFamily="34" charset="-128"/>
              </a:rPr>
              <a:t>電線)</a:t>
            </a:r>
          </a:p>
          <a:p>
            <a:pPr>
              <a:spcBef>
                <a:spcPct val="10000"/>
              </a:spcBef>
              <a:buFontTx/>
              <a:buNone/>
            </a:pPr>
            <a:r>
              <a:rPr lang="en-US" sz="2000" dirty="0">
                <a:solidFill>
                  <a:schemeClr val="hlink"/>
                </a:solidFill>
              </a:rPr>
              <a:t>       Subway</a:t>
            </a:r>
            <a:r>
              <a:rPr lang="en-US" sz="2000" dirty="0"/>
              <a:t> </a:t>
            </a:r>
            <a:r>
              <a:rPr lang="en-US" sz="2000" b="1" dirty="0">
                <a:solidFill>
                  <a:srgbClr val="CC3300"/>
                </a:solidFill>
              </a:rPr>
              <a:t>line </a:t>
            </a:r>
            <a:r>
              <a:rPr lang="en-US" sz="2000" dirty="0"/>
              <a:t> –  </a:t>
            </a:r>
            <a:r>
              <a:rPr lang="en-US" sz="2000" dirty="0" err="1"/>
              <a:t>chikatetsu</a:t>
            </a:r>
            <a:r>
              <a:rPr lang="en-US" altLang="ja-JP" sz="2000" dirty="0">
                <a:ea typeface="MS PGothic" pitchFamily="34" charset="-128"/>
              </a:rPr>
              <a:t> </a:t>
            </a:r>
            <a:r>
              <a:rPr lang="en-US" sz="2000" dirty="0"/>
              <a:t>(</a:t>
            </a:r>
            <a:r>
              <a:rPr lang="ja-JP" altLang="en-US" sz="2000">
                <a:ea typeface="MS PGothic" pitchFamily="34" charset="-128"/>
              </a:rPr>
              <a:t>地下鉄)</a:t>
            </a:r>
          </a:p>
          <a:p>
            <a:pPr>
              <a:spcBef>
                <a:spcPct val="10000"/>
              </a:spcBef>
              <a:buFontTx/>
              <a:buNone/>
            </a:pPr>
            <a:r>
              <a:rPr lang="en-US" sz="2000" dirty="0"/>
              <a:t>	  </a:t>
            </a:r>
            <a:r>
              <a:rPr lang="en-US" sz="2000" dirty="0" smtClean="0">
                <a:solidFill>
                  <a:schemeClr val="hlink"/>
                </a:solidFill>
              </a:rPr>
              <a:t>(</a:t>
            </a:r>
            <a:r>
              <a:rPr lang="en-US" sz="2000" dirty="0">
                <a:solidFill>
                  <a:schemeClr val="hlink"/>
                </a:solidFill>
              </a:rPr>
              <a:t>Be) on</a:t>
            </a:r>
            <a:r>
              <a:rPr lang="en-US" sz="2000" dirty="0"/>
              <a:t> </a:t>
            </a:r>
            <a:r>
              <a:rPr lang="en-US" sz="2000" b="1" dirty="0">
                <a:solidFill>
                  <a:srgbClr val="CC3300"/>
                </a:solidFill>
              </a:rPr>
              <a:t>line</a:t>
            </a:r>
            <a:r>
              <a:rPr lang="en-US" sz="2000" dirty="0"/>
              <a:t>  –  </a:t>
            </a:r>
            <a:r>
              <a:rPr lang="en-US" sz="2000" dirty="0" err="1"/>
              <a:t>onrain</a:t>
            </a:r>
            <a:r>
              <a:rPr lang="en-US" sz="2000" dirty="0"/>
              <a:t> (</a:t>
            </a:r>
            <a:r>
              <a:rPr lang="ja-JP" altLang="en-US" sz="2000">
                <a:ea typeface="MS PGothic" pitchFamily="34" charset="-128"/>
              </a:rPr>
              <a:t>オンライン)</a:t>
            </a:r>
          </a:p>
          <a:p>
            <a:pPr>
              <a:spcBef>
                <a:spcPct val="10000"/>
              </a:spcBef>
              <a:buFontTx/>
              <a:buNone/>
            </a:pPr>
            <a:r>
              <a:rPr lang="en-US" sz="2000" dirty="0"/>
              <a:t>       </a:t>
            </a:r>
            <a:r>
              <a:rPr lang="en-US" sz="2000" dirty="0">
                <a:solidFill>
                  <a:schemeClr val="hlink"/>
                </a:solidFill>
              </a:rPr>
              <a:t>(Be) on the</a:t>
            </a:r>
            <a:r>
              <a:rPr lang="en-US" sz="2000" dirty="0"/>
              <a:t> </a:t>
            </a:r>
            <a:r>
              <a:rPr lang="en-US" sz="2000" b="1" dirty="0">
                <a:solidFill>
                  <a:srgbClr val="CC3300"/>
                </a:solidFill>
              </a:rPr>
              <a:t>line</a:t>
            </a:r>
            <a:r>
              <a:rPr lang="en-US" sz="2000" dirty="0"/>
              <a:t>  –  </a:t>
            </a:r>
            <a:r>
              <a:rPr lang="en-US" sz="2000" dirty="0" err="1"/>
              <a:t>denwachuu</a:t>
            </a:r>
            <a:r>
              <a:rPr lang="en-US" sz="2000" dirty="0"/>
              <a:t> (</a:t>
            </a:r>
            <a:r>
              <a:rPr lang="ja-JP" altLang="en-US" sz="2000">
                <a:ea typeface="MS PGothic" pitchFamily="34" charset="-128"/>
              </a:rPr>
              <a:t>電話中)</a:t>
            </a:r>
          </a:p>
          <a:p>
            <a:pPr>
              <a:spcBef>
                <a:spcPct val="10000"/>
              </a:spcBef>
              <a:buFontTx/>
              <a:buNone/>
            </a:pPr>
            <a:r>
              <a:rPr lang="en-US" sz="2000" dirty="0"/>
              <a:t>       </a:t>
            </a:r>
            <a:r>
              <a:rPr lang="en-US" sz="2000" b="1" dirty="0">
                <a:solidFill>
                  <a:srgbClr val="CC3300"/>
                </a:solidFill>
              </a:rPr>
              <a:t>Line</a:t>
            </a:r>
            <a:r>
              <a:rPr lang="en-US" sz="2000" dirty="0"/>
              <a:t> </a:t>
            </a:r>
            <a:r>
              <a:rPr lang="en-US" sz="2000" dirty="0">
                <a:solidFill>
                  <a:schemeClr val="hlink"/>
                </a:solidFill>
              </a:rPr>
              <a:t>up</a:t>
            </a:r>
            <a:r>
              <a:rPr lang="en-US" sz="2000" dirty="0"/>
              <a:t>  –  </a:t>
            </a:r>
            <a:r>
              <a:rPr lang="en-US" sz="2000" dirty="0" err="1"/>
              <a:t>narabu</a:t>
            </a:r>
            <a:r>
              <a:rPr lang="en-US" sz="2000" dirty="0"/>
              <a:t> (</a:t>
            </a:r>
            <a:r>
              <a:rPr lang="ja-JP" altLang="en-US" sz="2000">
                <a:ea typeface="MS PGothic" pitchFamily="34" charset="-128"/>
              </a:rPr>
              <a:t>並ぶ)</a:t>
            </a:r>
          </a:p>
          <a:p>
            <a:pPr>
              <a:spcBef>
                <a:spcPct val="10000"/>
              </a:spcBef>
              <a:buFontTx/>
              <a:buNone/>
            </a:pPr>
            <a:r>
              <a:rPr lang="en-US" sz="2000" dirty="0"/>
              <a:t>       </a:t>
            </a:r>
            <a:r>
              <a:rPr lang="en-US" sz="2000" b="1" dirty="0">
                <a:solidFill>
                  <a:srgbClr val="CC3300"/>
                </a:solidFill>
              </a:rPr>
              <a:t>Line</a:t>
            </a:r>
            <a:r>
              <a:rPr lang="en-US" sz="2000" dirty="0"/>
              <a:t> </a:t>
            </a:r>
            <a:r>
              <a:rPr lang="en-US" sz="2000" dirty="0">
                <a:solidFill>
                  <a:schemeClr val="hlink"/>
                </a:solidFill>
              </a:rPr>
              <a:t>one’s pockets  </a:t>
            </a:r>
            <a:r>
              <a:rPr lang="en-US" sz="2000" dirty="0"/>
              <a:t>–  </a:t>
            </a:r>
            <a:r>
              <a:rPr lang="en-US" sz="2000" dirty="0" err="1"/>
              <a:t>kanemochi</a:t>
            </a:r>
            <a:r>
              <a:rPr lang="en-US" sz="2000" dirty="0"/>
              <a:t> </a:t>
            </a:r>
            <a:r>
              <a:rPr lang="en-US" sz="2000" dirty="0" err="1"/>
              <a:t>ni</a:t>
            </a:r>
            <a:r>
              <a:rPr lang="en-US" sz="2000" dirty="0"/>
              <a:t> </a:t>
            </a:r>
            <a:r>
              <a:rPr lang="en-US" sz="2000" dirty="0" err="1"/>
              <a:t>naru</a:t>
            </a:r>
            <a:r>
              <a:rPr lang="en-US" sz="2000" dirty="0"/>
              <a:t> (</a:t>
            </a:r>
            <a:r>
              <a:rPr lang="ja-JP" altLang="en-US" sz="2000">
                <a:ea typeface="MS PGothic" pitchFamily="34" charset="-128"/>
              </a:rPr>
              <a:t>金持ちになる)</a:t>
            </a:r>
          </a:p>
          <a:p>
            <a:pPr>
              <a:spcBef>
                <a:spcPct val="10000"/>
              </a:spcBef>
              <a:buFontTx/>
              <a:buNone/>
            </a:pPr>
            <a:r>
              <a:rPr lang="en-US" sz="2000" dirty="0"/>
              <a:t>       </a:t>
            </a:r>
            <a:r>
              <a:rPr lang="en-US" sz="2000" b="1" dirty="0">
                <a:solidFill>
                  <a:srgbClr val="CC3300"/>
                </a:solidFill>
              </a:rPr>
              <a:t>Line </a:t>
            </a:r>
            <a:r>
              <a:rPr lang="en-US" sz="2000" dirty="0">
                <a:solidFill>
                  <a:schemeClr val="hlink"/>
                </a:solidFill>
              </a:rPr>
              <a:t>one’s jacket  </a:t>
            </a:r>
            <a:r>
              <a:rPr lang="en-US" sz="2000" dirty="0"/>
              <a:t>– </a:t>
            </a:r>
            <a:r>
              <a:rPr lang="en-US" sz="1800" dirty="0" err="1"/>
              <a:t>uwagi</a:t>
            </a:r>
            <a:r>
              <a:rPr lang="en-US" sz="1800" dirty="0"/>
              <a:t> o </a:t>
            </a:r>
            <a:r>
              <a:rPr lang="en-US" sz="1800" dirty="0" err="1"/>
              <a:t>nijuu</a:t>
            </a:r>
            <a:r>
              <a:rPr lang="en-US" sz="1800" dirty="0"/>
              <a:t> </a:t>
            </a:r>
            <a:r>
              <a:rPr lang="en-US" sz="1800" dirty="0" err="1"/>
              <a:t>ni</a:t>
            </a:r>
            <a:r>
              <a:rPr lang="en-US" sz="1800" dirty="0"/>
              <a:t> </a:t>
            </a:r>
            <a:r>
              <a:rPr lang="en-US" sz="1800" dirty="0" err="1"/>
              <a:t>suru</a:t>
            </a:r>
            <a:r>
              <a:rPr lang="en-US" sz="2000" dirty="0"/>
              <a:t> (</a:t>
            </a:r>
            <a:r>
              <a:rPr lang="ja-JP" altLang="en-US" sz="2000">
                <a:ea typeface="MS PGothic" pitchFamily="34" charset="-128"/>
              </a:rPr>
              <a:t>上着を二重にする)</a:t>
            </a:r>
          </a:p>
          <a:p>
            <a:pPr>
              <a:spcBef>
                <a:spcPct val="10000"/>
              </a:spcBef>
              <a:buFontTx/>
              <a:buNone/>
            </a:pPr>
            <a:r>
              <a:rPr lang="en-US" sz="2000" dirty="0"/>
              <a:t>       </a:t>
            </a:r>
            <a:r>
              <a:rPr lang="en-US" sz="2000" dirty="0">
                <a:solidFill>
                  <a:schemeClr val="hlink"/>
                </a:solidFill>
              </a:rPr>
              <a:t>Actor’s </a:t>
            </a:r>
            <a:r>
              <a:rPr lang="en-US" sz="2000" b="1" dirty="0">
                <a:solidFill>
                  <a:srgbClr val="CC3300"/>
                </a:solidFill>
              </a:rPr>
              <a:t>line</a:t>
            </a:r>
            <a:r>
              <a:rPr lang="en-US" sz="2000" dirty="0"/>
              <a:t>  –  </a:t>
            </a:r>
            <a:r>
              <a:rPr lang="en-US" sz="2000" dirty="0" err="1"/>
              <a:t>serifu</a:t>
            </a:r>
            <a:r>
              <a:rPr lang="en-US" sz="2000" dirty="0"/>
              <a:t> (</a:t>
            </a:r>
            <a:r>
              <a:rPr lang="ja-JP" altLang="en-US" sz="2000">
                <a:ea typeface="MS PGothic" pitchFamily="34" charset="-128"/>
              </a:rPr>
              <a:t>セリフ)</a:t>
            </a:r>
          </a:p>
          <a:p>
            <a:pPr>
              <a:spcBef>
                <a:spcPct val="10000"/>
              </a:spcBef>
              <a:buFontTx/>
              <a:buNone/>
            </a:pPr>
            <a:r>
              <a:rPr lang="en-US" sz="2000" dirty="0"/>
              <a:t>       </a:t>
            </a:r>
            <a:r>
              <a:rPr lang="en-US" sz="2000" dirty="0">
                <a:solidFill>
                  <a:schemeClr val="hlink"/>
                </a:solidFill>
              </a:rPr>
              <a:t>Get a</a:t>
            </a:r>
            <a:r>
              <a:rPr lang="en-US" sz="2000" dirty="0"/>
              <a:t> </a:t>
            </a:r>
            <a:r>
              <a:rPr lang="en-US" sz="2000" b="1" dirty="0">
                <a:solidFill>
                  <a:srgbClr val="CC3300"/>
                </a:solidFill>
              </a:rPr>
              <a:t>line</a:t>
            </a:r>
            <a:r>
              <a:rPr lang="en-US" sz="2000" dirty="0"/>
              <a:t> </a:t>
            </a:r>
            <a:r>
              <a:rPr lang="en-US" sz="2000" dirty="0">
                <a:solidFill>
                  <a:schemeClr val="hlink"/>
                </a:solidFill>
              </a:rPr>
              <a:t>on </a:t>
            </a:r>
            <a:r>
              <a:rPr lang="en-US" sz="2000" dirty="0"/>
              <a:t>– </a:t>
            </a:r>
            <a:r>
              <a:rPr lang="en-US" sz="2000" dirty="0" err="1"/>
              <a:t>joho</a:t>
            </a:r>
            <a:r>
              <a:rPr lang="en-US" sz="2000" dirty="0"/>
              <a:t> o </a:t>
            </a:r>
            <a:r>
              <a:rPr lang="en-US" sz="2000" dirty="0" err="1"/>
              <a:t>eru</a:t>
            </a:r>
            <a:r>
              <a:rPr lang="en-US" sz="2000" dirty="0"/>
              <a:t> (</a:t>
            </a:r>
            <a:r>
              <a:rPr lang="ja-JP" altLang="en-US" sz="2000">
                <a:ea typeface="MS PGothic" pitchFamily="34" charset="-128"/>
              </a:rPr>
              <a:t>情報を得る)</a:t>
            </a:r>
          </a:p>
          <a:p>
            <a:pPr>
              <a:spcBef>
                <a:spcPct val="10000"/>
              </a:spcBef>
              <a:buFontTx/>
              <a:buNone/>
            </a:pPr>
            <a:endParaRPr lang="en-US" sz="2400" b="1" dirty="0"/>
          </a:p>
          <a:p>
            <a:pPr>
              <a:spcBef>
                <a:spcPct val="10000"/>
              </a:spcBef>
              <a:buFontTx/>
              <a:buNone/>
            </a:pPr>
            <a:r>
              <a:rPr lang="en-US" sz="2000" dirty="0"/>
              <a:t>Sometimes local context suffices (as above) </a:t>
            </a:r>
            <a:r>
              <a:rPr lang="en-US" sz="2000" dirty="0">
                <a:sym typeface="Wingdings" pitchFamily="2" charset="2"/>
              </a:rPr>
              <a:t> n-grams help</a:t>
            </a:r>
            <a:endParaRPr lang="en-US" sz="2000" dirty="0"/>
          </a:p>
          <a:p>
            <a:pPr>
              <a:spcBef>
                <a:spcPct val="10000"/>
              </a:spcBef>
              <a:buFontTx/>
              <a:buNone/>
            </a:pPr>
            <a:r>
              <a:rPr lang="en-US" sz="2000" dirty="0"/>
              <a:t>. . . but sometimes not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rPr>
              <a:t>Match the MT method to language resources</a:t>
            </a:r>
          </a:p>
          <a:p>
            <a:pPr lvl="1"/>
            <a:r>
              <a:rPr lang="en-US" sz="2000" dirty="0" smtClean="0"/>
              <a:t>SMT </a:t>
            </a:r>
            <a:r>
              <a:rPr lang="en-US" sz="2000" dirty="0" smtClean="0">
                <a:sym typeface="Wingdings" pitchFamily="2" charset="2"/>
              </a:rPr>
              <a:t> L/L, CMBT  S/L, STMT  M/M, …</a:t>
            </a:r>
          </a:p>
          <a:p>
            <a:r>
              <a:rPr lang="en-US" dirty="0" smtClean="0">
                <a:solidFill>
                  <a:srgbClr val="002060"/>
                </a:solidFill>
                <a:sym typeface="Wingdings" pitchFamily="2" charset="2"/>
              </a:rPr>
              <a:t>(Pro)active learning for on-line resource elicitation</a:t>
            </a:r>
          </a:p>
          <a:p>
            <a:pPr lvl="1"/>
            <a:r>
              <a:rPr lang="en-US" sz="2000" dirty="0" smtClean="0">
                <a:sym typeface="Wingdings" pitchFamily="2" charset="2"/>
              </a:rPr>
              <a:t>Density sampling, crowd sourcing are viable</a:t>
            </a:r>
            <a:endParaRPr lang="en-US" dirty="0" smtClean="0">
              <a:sym typeface="Wingdings" pitchFamily="2" charset="2"/>
            </a:endParaRPr>
          </a:p>
          <a:p>
            <a:r>
              <a:rPr lang="en-US" dirty="0" smtClean="0">
                <a:solidFill>
                  <a:srgbClr val="002060"/>
                </a:solidFill>
                <a:sym typeface="Wingdings" pitchFamily="2" charset="2"/>
              </a:rPr>
              <a:t>Open Challenges abound</a:t>
            </a:r>
          </a:p>
          <a:p>
            <a:pPr lvl="1"/>
            <a:r>
              <a:rPr lang="en-US" sz="2000" dirty="0" smtClean="0">
                <a:sym typeface="Wingdings" pitchFamily="2" charset="2"/>
              </a:rPr>
              <a:t>Corpus-based MT methods for L/S, S/S, etc.</a:t>
            </a:r>
          </a:p>
          <a:p>
            <a:pPr lvl="1"/>
            <a:r>
              <a:rPr lang="en-US" sz="2000" dirty="0" smtClean="0">
                <a:sym typeface="Wingdings" pitchFamily="2" charset="2"/>
              </a:rPr>
              <a:t>Proactive learning with mixed-skill informants</a:t>
            </a:r>
          </a:p>
          <a:p>
            <a:pPr lvl="1"/>
            <a:r>
              <a:rPr lang="en-US" sz="2000" dirty="0" smtClean="0">
                <a:sym typeface="Wingdings" pitchFamily="2" charset="2"/>
              </a:rPr>
              <a:t>Proactive learning for MT beyond translations</a:t>
            </a:r>
          </a:p>
          <a:p>
            <a:pPr lvl="2"/>
            <a:r>
              <a:rPr lang="en-US" sz="2000" dirty="0" smtClean="0">
                <a:sym typeface="Wingdings" pitchFamily="2" charset="2"/>
              </a:rPr>
              <a:t>Alignments, </a:t>
            </a:r>
            <a:r>
              <a:rPr lang="en-US" sz="2000" dirty="0" err="1" smtClean="0">
                <a:sym typeface="Wingdings" pitchFamily="2" charset="2"/>
              </a:rPr>
              <a:t>morpho</a:t>
            </a:r>
            <a:r>
              <a:rPr lang="en-US" sz="2000" dirty="0" smtClean="0">
                <a:sym typeface="Wingdings" pitchFamily="2" charset="2"/>
              </a:rPr>
              <a:t>-syntax, general </a:t>
            </a:r>
            <a:r>
              <a:rPr lang="en-US" sz="2000" dirty="0" err="1" smtClean="0">
                <a:sym typeface="Wingdings" pitchFamily="2" charset="2"/>
              </a:rPr>
              <a:t>lingustic</a:t>
            </a:r>
            <a:r>
              <a:rPr lang="en-US" sz="2000" dirty="0" smtClean="0">
                <a:sym typeface="Wingdings" pitchFamily="2" charset="2"/>
              </a:rPr>
              <a:t> features (e.g. SOV, </a:t>
            </a:r>
            <a:r>
              <a:rPr lang="en-US" sz="2000" dirty="0" err="1" smtClean="0">
                <a:sym typeface="Wingdings" pitchFamily="2" charset="2"/>
              </a:rPr>
              <a:t>vs</a:t>
            </a:r>
            <a:r>
              <a:rPr lang="en-US" sz="2000" dirty="0" smtClean="0">
                <a:sym typeface="Wingdings" pitchFamily="2" charset="2"/>
              </a:rPr>
              <a:t> SVO), …</a:t>
            </a:r>
          </a:p>
          <a:p>
            <a:pPr lvl="2"/>
            <a:endParaRPr lang="en-US" dirty="0" smtClean="0">
              <a:sym typeface="Wingdings" pitchFamily="2" charset="2"/>
            </a:endParaRPr>
          </a:p>
          <a:p>
            <a:pPr lvl="1"/>
            <a:endParaRPr lang="en-US" dirty="0" smtClean="0">
              <a:sym typeface="Wingdings" pitchFamily="2" charset="2"/>
            </a:endParaRPr>
          </a:p>
          <a:p>
            <a:pPr>
              <a:buNone/>
            </a:pPr>
            <a:endParaRPr lang="en-US" dirty="0"/>
          </a:p>
        </p:txBody>
      </p:sp>
      <p:sp>
        <p:nvSpPr>
          <p:cNvPr id="4" name="Footer Placeholder 3"/>
          <p:cNvSpPr>
            <a:spLocks noGrp="1"/>
          </p:cNvSpPr>
          <p:nvPr>
            <p:ph type="ftr" sz="quarter" idx="11"/>
          </p:nvPr>
        </p:nvSpPr>
        <p:spPr/>
        <p:txBody>
          <a:bodyPr/>
          <a:lstStyle/>
          <a:p>
            <a:r>
              <a:rPr lang="en-US" smtClean="0"/>
              <a:t>Jaime Carbonell, CMU</a:t>
            </a:r>
            <a:endParaRPr lang="en-US" dirty="0"/>
          </a:p>
        </p:txBody>
      </p:sp>
      <p:sp>
        <p:nvSpPr>
          <p:cNvPr id="5" name="Slide Number Placeholder 4"/>
          <p:cNvSpPr>
            <a:spLocks noGrp="1"/>
          </p:cNvSpPr>
          <p:nvPr>
            <p:ph type="sldNum" sz="quarter" idx="12"/>
          </p:nvPr>
        </p:nvSpPr>
        <p:spPr/>
        <p:txBody>
          <a:bodyPr/>
          <a:lstStyle/>
          <a:p>
            <a:fld id="{0206E3AD-48CF-4FD3-92E1-3557D2581CDF}" type="slidenum">
              <a:rPr lang="en-US" smtClean="0"/>
              <a:pPr/>
              <a:t>60</a:t>
            </a:fld>
            <a:endParaRPr lang="en-US"/>
          </a:p>
        </p:txBody>
      </p:sp>
      <p:sp>
        <p:nvSpPr>
          <p:cNvPr id="6" name="Title 5"/>
          <p:cNvSpPr>
            <a:spLocks noGrp="1"/>
          </p:cNvSpPr>
          <p:nvPr>
            <p:ph type="title"/>
          </p:nvPr>
        </p:nvSpPr>
        <p:spPr>
          <a:xfrm>
            <a:off x="574675" y="304800"/>
            <a:ext cx="8001000" cy="942109"/>
          </a:xfrm>
        </p:spPr>
        <p:txBody>
          <a:bodyPr/>
          <a:lstStyle/>
          <a:p>
            <a:r>
              <a:rPr lang="en-US" b="1" dirty="0" smtClean="0">
                <a:solidFill>
                  <a:srgbClr val="002060"/>
                </a:solidFill>
              </a:rPr>
              <a:t>Conclusions and Directions</a:t>
            </a:r>
            <a:endParaRPr lang="en-US" b="1" dirty="0">
              <a:solidFill>
                <a:srgbClr val="00206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Jaime Carbonell, CMU</a:t>
            </a:r>
            <a:endParaRPr lang="en-US"/>
          </a:p>
        </p:txBody>
      </p:sp>
      <p:sp>
        <p:nvSpPr>
          <p:cNvPr id="6" name="Slide Number Placeholder 5"/>
          <p:cNvSpPr>
            <a:spLocks noGrp="1"/>
          </p:cNvSpPr>
          <p:nvPr>
            <p:ph type="sldNum" sz="quarter" idx="12"/>
          </p:nvPr>
        </p:nvSpPr>
        <p:spPr/>
        <p:txBody>
          <a:bodyPr/>
          <a:lstStyle/>
          <a:p>
            <a:fld id="{776E5765-9D19-453F-90C1-4D8833F01F79}" type="slidenum">
              <a:rPr lang="en-US"/>
              <a:pPr/>
              <a:t>61</a:t>
            </a:fld>
            <a:endParaRPr lang="en-US"/>
          </a:p>
        </p:txBody>
      </p:sp>
      <p:sp>
        <p:nvSpPr>
          <p:cNvPr id="280578" name="Rectangle 2"/>
          <p:cNvSpPr>
            <a:spLocks noGrp="1" noChangeArrowheads="1"/>
          </p:cNvSpPr>
          <p:nvPr>
            <p:ph type="title"/>
          </p:nvPr>
        </p:nvSpPr>
        <p:spPr/>
        <p:txBody>
          <a:bodyPr/>
          <a:lstStyle/>
          <a:p>
            <a:r>
              <a:rPr lang="en-US"/>
              <a:t>THANK YOU!</a:t>
            </a:r>
          </a:p>
        </p:txBody>
      </p:sp>
      <p:pic>
        <p:nvPicPr>
          <p:cNvPr id="280579" name="Picture 3"/>
          <p:cNvPicPr>
            <a:picLocks noGrp="1" noChangeAspect="1" noChangeArrowheads="1"/>
          </p:cNvPicPr>
          <p:nvPr>
            <p:ph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53BFA8F-DECE-462A-A774-901EA839BA87}" type="slidenum">
              <a:rPr lang="ar-SA"/>
              <a:pPr/>
              <a:t>7</a:t>
            </a:fld>
            <a:endParaRPr lang="en-US"/>
          </a:p>
        </p:txBody>
      </p:sp>
      <p:sp>
        <p:nvSpPr>
          <p:cNvPr id="689154" name="Rectangle 2"/>
          <p:cNvSpPr>
            <a:spLocks noGrp="1" noChangeArrowheads="1"/>
          </p:cNvSpPr>
          <p:nvPr>
            <p:ph type="title"/>
          </p:nvPr>
        </p:nvSpPr>
        <p:spPr>
          <a:xfrm>
            <a:off x="685800" y="571500"/>
            <a:ext cx="7772400" cy="675409"/>
          </a:xfrm>
        </p:spPr>
        <p:txBody>
          <a:bodyPr/>
          <a:lstStyle/>
          <a:p>
            <a:pPr algn="ctr"/>
            <a:r>
              <a:rPr lang="en-US" dirty="0"/>
              <a:t>CONTEXT: More is Better</a:t>
            </a:r>
          </a:p>
        </p:txBody>
      </p:sp>
      <p:sp>
        <p:nvSpPr>
          <p:cNvPr id="689155" name="Rectangle 3"/>
          <p:cNvSpPr>
            <a:spLocks noGrp="1" noChangeArrowheads="1"/>
          </p:cNvSpPr>
          <p:nvPr>
            <p:ph type="body" idx="1"/>
          </p:nvPr>
        </p:nvSpPr>
        <p:spPr>
          <a:xfrm>
            <a:off x="685799" y="1733550"/>
            <a:ext cx="8181109" cy="4360863"/>
          </a:xfrm>
        </p:spPr>
        <p:txBody>
          <a:bodyPr/>
          <a:lstStyle/>
          <a:p>
            <a:pPr>
              <a:lnSpc>
                <a:spcPct val="90000"/>
              </a:lnSpc>
              <a:spcBef>
                <a:spcPct val="50000"/>
              </a:spcBef>
            </a:pPr>
            <a:r>
              <a:rPr lang="en-US" b="1" dirty="0">
                <a:solidFill>
                  <a:srgbClr val="CC0000"/>
                </a:solidFill>
              </a:rPr>
              <a:t>Examples requiring longer-range context:</a:t>
            </a:r>
            <a:endParaRPr lang="en-US" dirty="0"/>
          </a:p>
          <a:p>
            <a:pPr lvl="1">
              <a:lnSpc>
                <a:spcPct val="90000"/>
              </a:lnSpc>
              <a:spcBef>
                <a:spcPct val="50000"/>
              </a:spcBef>
            </a:pPr>
            <a:r>
              <a:rPr lang="en-US" sz="2000" dirty="0"/>
              <a:t>“The </a:t>
            </a:r>
            <a:r>
              <a:rPr lang="en-US" sz="2000" b="1" dirty="0">
                <a:solidFill>
                  <a:schemeClr val="hlink"/>
                </a:solidFill>
              </a:rPr>
              <a:t>line</a:t>
            </a:r>
            <a:r>
              <a:rPr lang="en-US" sz="2000" dirty="0">
                <a:solidFill>
                  <a:schemeClr val="accent2"/>
                </a:solidFill>
              </a:rPr>
              <a:t> </a:t>
            </a:r>
            <a:r>
              <a:rPr lang="en-US" sz="2000" dirty="0"/>
              <a:t>for the new play </a:t>
            </a:r>
            <a:r>
              <a:rPr lang="en-US" sz="2000" b="1" dirty="0">
                <a:solidFill>
                  <a:schemeClr val="hlink"/>
                </a:solidFill>
              </a:rPr>
              <a:t>extended for 3 blocks</a:t>
            </a:r>
            <a:r>
              <a:rPr lang="en-US" sz="2000" dirty="0"/>
              <a:t>.”</a:t>
            </a:r>
          </a:p>
          <a:p>
            <a:pPr lvl="1">
              <a:lnSpc>
                <a:spcPct val="90000"/>
              </a:lnSpc>
              <a:spcBef>
                <a:spcPct val="50000"/>
              </a:spcBef>
            </a:pPr>
            <a:r>
              <a:rPr lang="en-US" sz="2000" dirty="0"/>
              <a:t>“The </a:t>
            </a:r>
            <a:r>
              <a:rPr lang="en-US" sz="2000" b="1" dirty="0">
                <a:solidFill>
                  <a:schemeClr val="hlink"/>
                </a:solidFill>
              </a:rPr>
              <a:t>line</a:t>
            </a:r>
            <a:r>
              <a:rPr lang="en-US" sz="2000" dirty="0"/>
              <a:t> for the new play was changed by the </a:t>
            </a:r>
            <a:r>
              <a:rPr lang="en-US" sz="2000" b="1" dirty="0">
                <a:solidFill>
                  <a:schemeClr val="hlink"/>
                </a:solidFill>
              </a:rPr>
              <a:t>scriptwriter</a:t>
            </a:r>
            <a:r>
              <a:rPr lang="en-US" sz="2000" dirty="0"/>
              <a:t>.”</a:t>
            </a:r>
          </a:p>
          <a:p>
            <a:pPr lvl="1">
              <a:lnSpc>
                <a:spcPct val="90000"/>
              </a:lnSpc>
              <a:spcBef>
                <a:spcPct val="50000"/>
              </a:spcBef>
            </a:pPr>
            <a:r>
              <a:rPr lang="en-US" sz="2000" dirty="0"/>
              <a:t>“The </a:t>
            </a:r>
            <a:r>
              <a:rPr lang="en-US" sz="2000" b="1" dirty="0">
                <a:solidFill>
                  <a:schemeClr val="hlink"/>
                </a:solidFill>
              </a:rPr>
              <a:t>line</a:t>
            </a:r>
            <a:r>
              <a:rPr lang="en-US" sz="2000" dirty="0"/>
              <a:t> for the new play got </a:t>
            </a:r>
            <a:r>
              <a:rPr lang="en-US" sz="2000" b="1" dirty="0">
                <a:solidFill>
                  <a:schemeClr val="hlink"/>
                </a:solidFill>
              </a:rPr>
              <a:t>tangled with the other props</a:t>
            </a:r>
            <a:r>
              <a:rPr lang="en-US" sz="2000" dirty="0"/>
              <a:t>.”</a:t>
            </a:r>
          </a:p>
          <a:p>
            <a:pPr lvl="1">
              <a:lnSpc>
                <a:spcPct val="90000"/>
              </a:lnSpc>
              <a:spcBef>
                <a:spcPct val="50000"/>
              </a:spcBef>
            </a:pPr>
            <a:r>
              <a:rPr lang="en-US" sz="2000" dirty="0"/>
              <a:t>“The </a:t>
            </a:r>
            <a:r>
              <a:rPr lang="en-US" sz="2000" b="1" dirty="0">
                <a:solidFill>
                  <a:schemeClr val="hlink"/>
                </a:solidFill>
              </a:rPr>
              <a:t>line</a:t>
            </a:r>
            <a:r>
              <a:rPr lang="en-US" sz="2000" dirty="0"/>
              <a:t> for the </a:t>
            </a:r>
            <a:r>
              <a:rPr lang="en-US" sz="2000" b="1" dirty="0">
                <a:solidFill>
                  <a:schemeClr val="hlink"/>
                </a:solidFill>
              </a:rPr>
              <a:t>new play</a:t>
            </a:r>
            <a:r>
              <a:rPr lang="en-US" sz="2000" dirty="0"/>
              <a:t> better protected the </a:t>
            </a:r>
            <a:r>
              <a:rPr lang="en-US" sz="2000" b="1" dirty="0">
                <a:solidFill>
                  <a:schemeClr val="hlink"/>
                </a:solidFill>
              </a:rPr>
              <a:t>quarterback</a:t>
            </a:r>
            <a:r>
              <a:rPr lang="en-US" sz="2000" dirty="0"/>
              <a:t>.”</a:t>
            </a:r>
          </a:p>
          <a:p>
            <a:pPr>
              <a:lnSpc>
                <a:spcPct val="90000"/>
              </a:lnSpc>
              <a:spcBef>
                <a:spcPct val="50000"/>
              </a:spcBef>
            </a:pPr>
            <a:r>
              <a:rPr lang="en-US" b="1" dirty="0">
                <a:solidFill>
                  <a:srgbClr val="CC0000"/>
                </a:solidFill>
              </a:rPr>
              <a:t>Challenges:</a:t>
            </a:r>
          </a:p>
          <a:p>
            <a:pPr lvl="1">
              <a:lnSpc>
                <a:spcPct val="90000"/>
              </a:lnSpc>
              <a:spcBef>
                <a:spcPct val="50000"/>
              </a:spcBef>
            </a:pPr>
            <a:r>
              <a:rPr lang="en-US" sz="2000" i="0" dirty="0"/>
              <a:t>Short n-grams (3-4 words) insufficient</a:t>
            </a:r>
          </a:p>
          <a:p>
            <a:pPr lvl="1">
              <a:lnSpc>
                <a:spcPct val="90000"/>
              </a:lnSpc>
              <a:spcBef>
                <a:spcPct val="50000"/>
              </a:spcBef>
            </a:pPr>
            <a:r>
              <a:rPr lang="en-US" sz="2000" i="0" dirty="0"/>
              <a:t>Requires more general </a:t>
            </a:r>
            <a:r>
              <a:rPr lang="en-US" sz="2000" i="0" dirty="0" smtClean="0"/>
              <a:t>syntax &amp; semantics</a:t>
            </a:r>
            <a:endParaRPr lang="en-US" sz="2000" i="0" dirty="0"/>
          </a:p>
          <a:p>
            <a:pPr lvl="1">
              <a:lnSpc>
                <a:spcPct val="90000"/>
              </a:lnSpc>
              <a:spcBef>
                <a:spcPct val="50000"/>
              </a:spcBef>
              <a:buFontTx/>
              <a:buNone/>
            </a:pPr>
            <a:endParaRPr lang="en-US" sz="2000" i="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E571BD9-9BF9-40D2-A98F-6B8BFBBE80D7}" type="slidenum">
              <a:rPr lang="ar-SA"/>
              <a:pPr/>
              <a:t>8</a:t>
            </a:fld>
            <a:endParaRPr lang="en-US"/>
          </a:p>
        </p:txBody>
      </p:sp>
      <p:sp>
        <p:nvSpPr>
          <p:cNvPr id="846850" name="Rectangle 2"/>
          <p:cNvSpPr>
            <a:spLocks noGrp="1" noChangeArrowheads="1"/>
          </p:cNvSpPr>
          <p:nvPr>
            <p:ph type="title"/>
          </p:nvPr>
        </p:nvSpPr>
        <p:spPr/>
        <p:txBody>
          <a:bodyPr/>
          <a:lstStyle/>
          <a:p>
            <a:r>
              <a:rPr lang="en-US"/>
              <a:t>Additional Challenges for LD MT</a:t>
            </a:r>
          </a:p>
        </p:txBody>
      </p:sp>
      <p:sp>
        <p:nvSpPr>
          <p:cNvPr id="846851" name="Rectangle 3"/>
          <p:cNvSpPr>
            <a:spLocks noGrp="1" noChangeArrowheads="1"/>
          </p:cNvSpPr>
          <p:nvPr>
            <p:ph type="body" idx="1"/>
          </p:nvPr>
        </p:nvSpPr>
        <p:spPr>
          <a:xfrm>
            <a:off x="685800" y="1981200"/>
            <a:ext cx="8077200" cy="4114800"/>
          </a:xfrm>
        </p:spPr>
        <p:txBody>
          <a:bodyPr/>
          <a:lstStyle/>
          <a:p>
            <a:r>
              <a:rPr lang="en-US">
                <a:sym typeface="Wingdings" pitchFamily="2" charset="2"/>
              </a:rPr>
              <a:t>Morpho-syntactics is plentiful</a:t>
            </a:r>
          </a:p>
          <a:p>
            <a:pPr lvl="1"/>
            <a:r>
              <a:rPr lang="en-US"/>
              <a:t>Beyond inflection: verb-incorporation, agglomeration, …</a:t>
            </a:r>
          </a:p>
          <a:p>
            <a:r>
              <a:rPr lang="en-US"/>
              <a:t>Data is scarce</a:t>
            </a:r>
          </a:p>
          <a:p>
            <a:pPr lvl="1"/>
            <a:r>
              <a:rPr lang="en-US"/>
              <a:t>Insignificant bilingual or annotated data</a:t>
            </a:r>
          </a:p>
          <a:p>
            <a:r>
              <a:rPr lang="en-US"/>
              <a:t>Fluent computational linguists are scarce</a:t>
            </a:r>
          </a:p>
          <a:p>
            <a:pPr lvl="1"/>
            <a:r>
              <a:rPr lang="en-US"/>
              <a:t>Field linguists know LD languages best</a:t>
            </a:r>
          </a:p>
          <a:p>
            <a:r>
              <a:rPr lang="en-US"/>
              <a:t>Standardization is scarce</a:t>
            </a:r>
          </a:p>
          <a:p>
            <a:pPr lvl="1"/>
            <a:r>
              <a:rPr lang="en-US"/>
              <a:t>Orthographic, dialectal, rapid evolution, …</a:t>
            </a:r>
          </a:p>
          <a:p>
            <a:pPr lvl="1"/>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58B26B1F-7E02-4964-AB62-588AF854004D}" type="slidenum">
              <a:rPr lang="ar-SA"/>
              <a:pPr/>
              <a:t>9</a:t>
            </a:fld>
            <a:endParaRPr lang="en-US"/>
          </a:p>
        </p:txBody>
      </p:sp>
      <p:sp>
        <p:nvSpPr>
          <p:cNvPr id="840706" name="Title 1"/>
          <p:cNvSpPr>
            <a:spLocks noGrp="1"/>
          </p:cNvSpPr>
          <p:nvPr>
            <p:ph type="title" idx="4294967295"/>
          </p:nvPr>
        </p:nvSpPr>
        <p:spPr>
          <a:xfrm>
            <a:off x="685800" y="609600"/>
            <a:ext cx="7772400" cy="749300"/>
          </a:xfrm>
        </p:spPr>
        <p:txBody>
          <a:bodyPr bIns="91440" anchor="b"/>
          <a:lstStyle/>
          <a:p>
            <a:r>
              <a:rPr lang="en-US" sz="2800"/>
              <a:t>Morpho-Syntactics &amp; Multi-Morphemics</a:t>
            </a:r>
          </a:p>
        </p:txBody>
      </p:sp>
      <p:sp>
        <p:nvSpPr>
          <p:cNvPr id="840707" name="Content Placeholder 2"/>
          <p:cNvSpPr>
            <a:spLocks noGrp="1"/>
          </p:cNvSpPr>
          <p:nvPr>
            <p:ph sz="quarter" idx="4294967295"/>
          </p:nvPr>
        </p:nvSpPr>
        <p:spPr>
          <a:xfrm>
            <a:off x="457200" y="1600200"/>
            <a:ext cx="8686800" cy="4724400"/>
          </a:xfrm>
        </p:spPr>
        <p:txBody>
          <a:bodyPr/>
          <a:lstStyle/>
          <a:p>
            <a:pPr marL="273050" indent="-273050"/>
            <a:r>
              <a:rPr lang="en-US" sz="2800" dirty="0" err="1"/>
              <a:t>Iñupiaq</a:t>
            </a:r>
            <a:r>
              <a:rPr lang="en-US" sz="2800" dirty="0"/>
              <a:t> (North Slope Alaska, Lori Levin)</a:t>
            </a:r>
          </a:p>
          <a:p>
            <a:pPr marL="547688" lvl="1" indent="-228600"/>
            <a:r>
              <a:rPr lang="en-US" dirty="0" err="1"/>
              <a:t>Tauqsiġñiaġviŋmuŋniaŋitchugut</a:t>
            </a:r>
            <a:r>
              <a:rPr lang="en-US" dirty="0"/>
              <a:t>. </a:t>
            </a:r>
          </a:p>
          <a:p>
            <a:pPr marL="547688" lvl="1" indent="-228600"/>
            <a:r>
              <a:rPr lang="en-US" dirty="0"/>
              <a:t>‘We won’t go to the store.’</a:t>
            </a:r>
          </a:p>
          <a:p>
            <a:pPr marL="547688" lvl="1" indent="-228600">
              <a:buFontTx/>
              <a:buNone/>
            </a:pPr>
            <a:endParaRPr lang="en-US" dirty="0"/>
          </a:p>
          <a:p>
            <a:pPr marL="547688" lvl="1" indent="-228600">
              <a:buFontTx/>
              <a:buNone/>
            </a:pPr>
            <a:endParaRPr lang="en-US" dirty="0"/>
          </a:p>
          <a:p>
            <a:pPr marL="273050" indent="-273050"/>
            <a:r>
              <a:rPr lang="en-US" sz="2900" dirty="0" err="1"/>
              <a:t>Kalaallisut</a:t>
            </a:r>
            <a:r>
              <a:rPr lang="en-US" sz="2900" dirty="0"/>
              <a:t> (Greenlandic, Per </a:t>
            </a:r>
            <a:r>
              <a:rPr lang="en-US" sz="2900" dirty="0" err="1" smtClean="0"/>
              <a:t>Langaard</a:t>
            </a:r>
            <a:r>
              <a:rPr lang="en-US" sz="2900" dirty="0" smtClean="0"/>
              <a:t>)</a:t>
            </a:r>
            <a:endParaRPr lang="en-US" sz="2900" dirty="0"/>
          </a:p>
          <a:p>
            <a:pPr marL="547688" lvl="1" indent="-228600">
              <a:lnSpc>
                <a:spcPct val="80000"/>
              </a:lnSpc>
            </a:pPr>
            <a:r>
              <a:rPr lang="en-US" dirty="0" err="1"/>
              <a:t>Pittsburghimukarthussaqarnavianngilaq</a:t>
            </a:r>
            <a:endParaRPr lang="en-US" dirty="0"/>
          </a:p>
          <a:p>
            <a:pPr marL="547688" lvl="1" indent="-228600">
              <a:lnSpc>
                <a:spcPct val="80000"/>
              </a:lnSpc>
            </a:pPr>
            <a:r>
              <a:rPr lang="en-US" dirty="0"/>
              <a:t>Pittsburgh+PROP+Trim+SG+kar+tuq+ssaq+qar+naviar+nngit+v+IND+3SG </a:t>
            </a:r>
          </a:p>
          <a:p>
            <a:pPr marL="547688" lvl="1" indent="-228600">
              <a:lnSpc>
                <a:spcPct val="80000"/>
              </a:lnSpc>
            </a:pPr>
            <a:r>
              <a:rPr lang="en-US" dirty="0"/>
              <a:t>"It is not likely that anyone is going to Pittsburgh" </a:t>
            </a:r>
          </a:p>
          <a:p>
            <a:pPr marL="273050" indent="-273050"/>
            <a:endParaRPr lang="en-US" sz="2700" dirty="0"/>
          </a:p>
          <a:p>
            <a:pPr marL="273050" indent="-273050"/>
            <a:endParaRPr lang="en-US" sz="2700" dirty="0"/>
          </a:p>
        </p:txBody>
      </p:sp>
      <p:pic>
        <p:nvPicPr>
          <p:cNvPr id="840708" name="Content Placeholder 3" descr="eskimo-aleut-map.bmp"/>
          <p:cNvPicPr>
            <a:picLocks noChangeAspect="1"/>
          </p:cNvPicPr>
          <p:nvPr/>
        </p:nvPicPr>
        <p:blipFill>
          <a:blip r:embed="rId2" cstate="print"/>
          <a:srcRect/>
          <a:stretch>
            <a:fillRect/>
          </a:stretch>
        </p:blipFill>
        <p:spPr bwMode="auto">
          <a:xfrm>
            <a:off x="6223000" y="2235200"/>
            <a:ext cx="2122488" cy="14906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ISRI-distance-ed-producer-template">
  <a:themeElements>
    <a:clrScheme name="ISRI-distance-ed-producer-templat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SRI-distance-ed-producer-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SRI-distance-ed-producer-templat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SRI-distance-ed-producer-templat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SRI-distance-ed-producer-templat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SRI-distance-ed-producer-templat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SRI-distance-ed-producer-templat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SRI-distance-ed-producer-templat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SRI-distance-ed-producer-templat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SRI-distance-ed-producer-templat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SRI-distance-ed-producer-templat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ISRI-distance-ed-producer-template</Template>
  <TotalTime>5159</TotalTime>
  <Words>3970</Words>
  <Application>Microsoft Office PowerPoint</Application>
  <PresentationFormat>On-screen Show (4:3)</PresentationFormat>
  <Paragraphs>876</Paragraphs>
  <Slides>61</Slides>
  <Notes>26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61</vt:i4>
      </vt:variant>
    </vt:vector>
  </HeadingPairs>
  <TitlesOfParts>
    <vt:vector size="65" baseType="lpstr">
      <vt:lpstr>ISRI-distance-ed-producer-template</vt:lpstr>
      <vt:lpstr>Custom Design</vt:lpstr>
      <vt:lpstr>Chart</vt:lpstr>
      <vt:lpstr>Equation</vt:lpstr>
      <vt:lpstr> MT and Resource Collection for Low-Density Languages:  From new MT Paradigms to Proactive Learning and Crowd Sourcing  </vt:lpstr>
      <vt:lpstr>Low Density Languages</vt:lpstr>
      <vt:lpstr>Some Linguistics Maps</vt:lpstr>
      <vt:lpstr>Some (very) LD Languages in the US</vt:lpstr>
      <vt:lpstr>Challenges for General MT</vt:lpstr>
      <vt:lpstr> Context Needed to Resolve Ambiguity</vt:lpstr>
      <vt:lpstr>CONTEXT: More is Better</vt:lpstr>
      <vt:lpstr>Additional Challenges for LD MT</vt:lpstr>
      <vt:lpstr>Morpho-Syntactics &amp; Multi-Morphemics</vt:lpstr>
      <vt:lpstr>Slide 10</vt:lpstr>
      <vt:lpstr>Type-Token Curve for Mapudungun</vt:lpstr>
      <vt:lpstr>Paradigms for Machine Translation</vt:lpstr>
      <vt:lpstr>Which MT Paradigms are Best?     Towards Filling the Table</vt:lpstr>
      <vt:lpstr> Evolutionary Tree of MT Paradigms</vt:lpstr>
      <vt:lpstr>Parallel Text: Requiring Less is Better (Requiring None is Best )</vt:lpstr>
      <vt:lpstr>CMBT System</vt:lpstr>
      <vt:lpstr>Step 1: Source Sentence Chunking</vt:lpstr>
      <vt:lpstr>Step 2: Dictionary Lookup</vt:lpstr>
      <vt:lpstr>Step 3: Search Target Text (Example)</vt:lpstr>
      <vt:lpstr>Step 3: Search Target Text (Example)</vt:lpstr>
      <vt:lpstr>Step 3: Search Target Text (Example)</vt:lpstr>
      <vt:lpstr>Step 4: Score Word-String Candidates</vt:lpstr>
      <vt:lpstr>Step 5: Select Candidates Using Overlap (Propagate context over entire sentence)</vt:lpstr>
      <vt:lpstr>Step 5: Select Candidates Using Overlap</vt:lpstr>
      <vt:lpstr>A (Simple) Real Example of Overlap </vt:lpstr>
      <vt:lpstr>Which MT Paradigms are Best?     Towards Filling the Table</vt:lpstr>
      <vt:lpstr>Stat-Transfer (STMT): List of Ingredients</vt:lpstr>
      <vt:lpstr>      Stat-Transfer (ST) MT Approach </vt:lpstr>
      <vt:lpstr>Avenue/Letras  STMT Architecture</vt:lpstr>
      <vt:lpstr>Syntax-driven Acquisition Process</vt:lpstr>
      <vt:lpstr>PFA Node Alignment Algorithm Example</vt:lpstr>
      <vt:lpstr>PFA Node Alignment Algorithm Example</vt:lpstr>
      <vt:lpstr>Which MT Paradigms are Best?     Towards Filling the Table</vt:lpstr>
      <vt:lpstr>Active Learning for Low Density Language Annotation MT</vt:lpstr>
      <vt:lpstr>Why is Active Learning Important?</vt:lpstr>
      <vt:lpstr>Active Learning</vt:lpstr>
      <vt:lpstr>Sampling Strategies</vt:lpstr>
      <vt:lpstr>Which point to sample?</vt:lpstr>
      <vt:lpstr>Density-Based Sampling</vt:lpstr>
      <vt:lpstr>Uncertainty Sampling</vt:lpstr>
      <vt:lpstr>Maximal Diversity Sampling</vt:lpstr>
      <vt:lpstr>Ensemble-Based Possibilities</vt:lpstr>
      <vt:lpstr>Strategy Selection:  No Universal Optimum</vt:lpstr>
      <vt:lpstr>How does DUAL do better?</vt:lpstr>
      <vt:lpstr>More on DUAL [ECML 2007]</vt:lpstr>
      <vt:lpstr>Results: DUAL vs DWUS</vt:lpstr>
      <vt:lpstr>Active Learning Beyond Dual</vt:lpstr>
      <vt:lpstr>Active vs Proactive Learning</vt:lpstr>
      <vt:lpstr>Reluctance or Unreliability</vt:lpstr>
      <vt:lpstr>How to estimate                 ?</vt:lpstr>
      <vt:lpstr>Underlying Sampling Strategy</vt:lpstr>
      <vt:lpstr>Results: Reluctance</vt:lpstr>
      <vt:lpstr>Proactive Learning in General</vt:lpstr>
      <vt:lpstr>New Steps in Proactive Learning</vt:lpstr>
      <vt:lpstr>What if Oracle Reliability “Drifts”?</vt:lpstr>
      <vt:lpstr>Slide 56</vt:lpstr>
      <vt:lpstr>Slide 57</vt:lpstr>
      <vt:lpstr>Active Learning Strategy: Diminishing Density Weighted Diversity Sampling</vt:lpstr>
      <vt:lpstr>Translation Selection from Mechanical Turk</vt:lpstr>
      <vt:lpstr>Conclusions and Directions</vt:lpstr>
      <vt:lpstr>THANK YOU!</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and Proactive Learning</dc:title>
  <dc:creator>Jaime Carbonell</dc:creator>
  <cp:lastModifiedBy>Michelle Pagnani</cp:lastModifiedBy>
  <cp:revision>114</cp:revision>
  <dcterms:created xsi:type="dcterms:W3CDTF">2005-05-31T19:46:30Z</dcterms:created>
  <dcterms:modified xsi:type="dcterms:W3CDTF">2010-06-30T18:15:28Z</dcterms:modified>
</cp:coreProperties>
</file>