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11" autoAdjust="0"/>
    <p:restoredTop sz="82118" autoAdjust="0"/>
  </p:normalViewPr>
  <p:slideViewPr>
    <p:cSldViewPr>
      <p:cViewPr varScale="1">
        <p:scale>
          <a:sx n="63" d="100"/>
          <a:sy n="63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E84A-4232-4671-82B0-E1C25DB8144B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9907D-22D8-4DC2-BBA7-4DBD80764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audio not already played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907D-22D8-4DC2-BBA7-4DBD807647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fonts; title style</a:t>
            </a:r>
            <a:r>
              <a:rPr lang="en-US" baseline="0" dirty="0" smtClean="0"/>
              <a:t> doesn’t match earlier titles; need more info to motivate segue:  Model self-questioning responses: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 FSG to generate questions; 2. Add arcs to model </a:t>
            </a:r>
            <a:r>
              <a:rPr lang="en-US" baseline="0" dirty="0" err="1" smtClean="0"/>
              <a:t>disfluency</a:t>
            </a:r>
            <a:r>
              <a:rPr lang="en-US" baseline="0" dirty="0" smtClean="0"/>
              <a:t>; 3. Add trigrams to model off-task speech.</a:t>
            </a:r>
          </a:p>
          <a:p>
            <a:pPr marL="228600" indent="-228600">
              <a:buNone/>
            </a:pPr>
            <a:r>
              <a:rPr lang="en-US" baseline="0" dirty="0" smtClean="0"/>
              <a:t>Use real examples.  If can’t mix and match N and VP, fix diagram to reflect reality.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907D-22D8-4DC2-BBA7-4DBD807647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where source text fits in:  animate? Text instantiating THING, VP; mix and match any N w/ any VP?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907D-22D8-4DC2-BBA7-4DBD807647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gratuitous</a:t>
            </a:r>
            <a:r>
              <a:rPr lang="en-US" baseline="0" dirty="0" smtClean="0"/>
              <a:t> color.</a:t>
            </a:r>
          </a:p>
          <a:p>
            <a:r>
              <a:rPr lang="en-US" dirty="0" smtClean="0"/>
              <a:t>Distinguish data from process?</a:t>
            </a:r>
          </a:p>
          <a:p>
            <a:r>
              <a:rPr lang="en-US" dirty="0" smtClean="0"/>
              <a:t>Distinguish decision from data – What do “Questioning” and “Off-task” boxes represent?</a:t>
            </a:r>
          </a:p>
          <a:p>
            <a:r>
              <a:rPr lang="en-US" dirty="0" smtClean="0"/>
              <a:t>Avoid mixing arrows</a:t>
            </a:r>
            <a:r>
              <a:rPr lang="en-US" baseline="0" dirty="0" smtClean="0"/>
              <a:t> with different meanings (data flow vs. decision tree)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907D-22D8-4DC2-BBA7-4DBD807647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informative acoustic features are …</a:t>
            </a:r>
          </a:p>
          <a:p>
            <a:r>
              <a:rPr lang="en-US" dirty="0" smtClean="0"/>
              <a:t>Use animation to associate</a:t>
            </a:r>
            <a:r>
              <a:rPr lang="en-US" baseline="0" dirty="0" smtClean="0"/>
              <a:t> words with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907D-22D8-4DC2-BBA7-4DBD807647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“story trigrams” results</a:t>
            </a:r>
            <a:r>
              <a:rPr lang="en-US" baseline="0" dirty="0" smtClean="0"/>
              <a:t> as animation.</a:t>
            </a:r>
          </a:p>
          <a:p>
            <a:r>
              <a:rPr lang="en-US" baseline="0" dirty="0" smtClean="0"/>
              <a:t>Move R&amp;P below boxes (moved up to make room).</a:t>
            </a:r>
          </a:p>
          <a:p>
            <a:r>
              <a:rPr lang="en-US" baseline="0" dirty="0" smtClean="0"/>
              <a:t>QG-based model – may need concise self-explanatory name.</a:t>
            </a:r>
          </a:p>
          <a:p>
            <a:r>
              <a:rPr lang="en-US" baseline="0" dirty="0" smtClean="0"/>
              <a:t>Mark significant differences if any.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907D-22D8-4DC2-BBA7-4DBD807647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consistent red</a:t>
            </a:r>
            <a:r>
              <a:rPr lang="en-US" baseline="0" dirty="0" smtClean="0"/>
              <a:t> and blue throughout.</a:t>
            </a:r>
          </a:p>
          <a:p>
            <a:r>
              <a:rPr lang="en-US" baseline="0" dirty="0" smtClean="0"/>
              <a:t>Clarify structure of text.</a:t>
            </a:r>
          </a:p>
          <a:p>
            <a:r>
              <a:rPr lang="en-US" baseline="0" dirty="0" smtClean="0"/>
              <a:t>Move main point into title?</a:t>
            </a:r>
          </a:p>
          <a:p>
            <a:r>
              <a:rPr lang="en-US" baseline="0" dirty="0" smtClean="0"/>
              <a:t>Missing:  so what?  Future? …?  Take-away?  Lesson(s)?  </a:t>
            </a:r>
            <a:r>
              <a:rPr lang="en-US" baseline="0" smtClean="0"/>
              <a:t>How generalize?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9907D-22D8-4DC2-BBA7-4DBD807647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4AE3-E195-4C9F-9575-878953622E4E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4686-5725-42F7-B15F-6E044E45D04D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736E-1E55-42F7-BC0A-D9CCF0AF56C1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DF2E-D754-456C-AA03-929C999029AA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B67-51A2-4819-A2F2-92904B7F6BB6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B8E-319F-4097-9BB9-69932200C6A7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DF13-6BD2-4135-8885-D50EBB6F4DB3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E0BF-3357-42AE-97EE-DF13C35702D2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B0C1-DCEA-48B1-844C-797B1786663D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906F-7818-4046-BB02-CE808CC66E77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A3E8-DAA3-49AD-9D0B-E148489E16A3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320-CC8B-410F-8AE7-50BD26BEB477}" type="datetime1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list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62773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Using Automatic Question Generation </a:t>
            </a:r>
            <a:br>
              <a:rPr lang="en-US" b="1" dirty="0" smtClean="0"/>
            </a:br>
            <a:r>
              <a:rPr lang="en-US" b="1" dirty="0" smtClean="0"/>
              <a:t>to Evaluate Questions </a:t>
            </a:r>
            <a:br>
              <a:rPr lang="en-US" b="1" dirty="0" smtClean="0"/>
            </a:br>
            <a:r>
              <a:rPr lang="en-US" b="1" dirty="0" smtClean="0"/>
              <a:t>Generated by Children 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177" y="5943600"/>
            <a:ext cx="2655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148773"/>
          <a:ext cx="7620000" cy="2871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tx1"/>
                          </a:solidFill>
                        </a:rPr>
                        <a:t>Wei Chen, Jack </a:t>
                      </a:r>
                      <a:r>
                        <a:rPr lang="en-US" sz="2800" i="0" dirty="0" err="1" smtClean="0">
                          <a:solidFill>
                            <a:schemeClr val="tx1"/>
                          </a:solidFill>
                        </a:rPr>
                        <a:t>Mostow</a:t>
                      </a:r>
                      <a:endParaRPr lang="en-US" sz="28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tx1"/>
                          </a:solidFill>
                        </a:rPr>
                        <a:t>Gregory</a:t>
                      </a:r>
                      <a:r>
                        <a:rPr lang="en-US" sz="28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i="0" baseline="0" dirty="0" err="1" smtClean="0">
                          <a:solidFill>
                            <a:schemeClr val="tx1"/>
                          </a:solidFill>
                        </a:rPr>
                        <a:t>Aist</a:t>
                      </a:r>
                      <a:endParaRPr lang="en-US" sz="28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03282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i="0" dirty="0" smtClean="0">
                          <a:solidFill>
                            <a:schemeClr val="tx1"/>
                          </a:solidFill>
                        </a:rPr>
                        <a:t>Project LISTEN</a:t>
                      </a:r>
                    </a:p>
                    <a:p>
                      <a:pPr algn="ctr">
                        <a:defRPr/>
                      </a:pPr>
                      <a:r>
                        <a:rPr lang="en-US" sz="2400" i="0" dirty="0" smtClean="0">
                          <a:solidFill>
                            <a:schemeClr val="tx1"/>
                          </a:solidFill>
                        </a:rPr>
                        <a:t>School of Computer Science</a:t>
                      </a:r>
                    </a:p>
                    <a:p>
                      <a:pPr algn="ctr">
                        <a:defRPr/>
                      </a:pPr>
                      <a:r>
                        <a:rPr lang="en-US" sz="2400" i="1" dirty="0" smtClean="0">
                          <a:solidFill>
                            <a:schemeClr val="tx1"/>
                          </a:solidFill>
                          <a:hlinkClick r:id="rId3"/>
                        </a:rPr>
                        <a:t>www.cs.cmu.edu/~listen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defRPr/>
                      </a:pPr>
                      <a:r>
                        <a:rPr lang="en-US" sz="2400" i="0" dirty="0" smtClean="0">
                          <a:solidFill>
                            <a:schemeClr val="tx1"/>
                          </a:solidFill>
                        </a:rPr>
                        <a:t>Carnegie Mellon University</a:t>
                      </a:r>
                      <a:endParaRPr lang="en-US" sz="24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Studies and Applied Linguistics Department of English</a:t>
                      </a:r>
                    </a:p>
                    <a:p>
                      <a:pPr algn="ctr"/>
                      <a:r>
                        <a:rPr lang="en-US" sz="2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Iowa State University</a:t>
                      </a:r>
                      <a:endParaRPr lang="en-US" sz="2400" i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ank Rounded Rectangular Callout 11"/>
          <p:cNvSpPr/>
          <p:nvPr/>
        </p:nvSpPr>
        <p:spPr>
          <a:xfrm>
            <a:off x="3733800" y="3429000"/>
            <a:ext cx="5105400" cy="1185182"/>
          </a:xfrm>
          <a:prstGeom prst="wedgeRoundRectCallout">
            <a:avLst>
              <a:gd name="adj1" fmla="val -73416"/>
              <a:gd name="adj2" fmla="val 266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8" name="or off-task speech?7"/>
          <p:cNvSpPr>
            <a:spLocks noGrp="1"/>
          </p:cNvSpPr>
          <p:nvPr>
            <p:ph idx="1"/>
          </p:nvPr>
        </p:nvSpPr>
        <p:spPr>
          <a:xfrm>
            <a:off x="4800600" y="3733800"/>
            <a:ext cx="3124200" cy="609600"/>
          </a:xfr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2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off-task speech</a:t>
            </a:r>
            <a:r>
              <a: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What are you wondering about now? r Callout 6"/>
          <p:cNvSpPr/>
          <p:nvPr/>
        </p:nvSpPr>
        <p:spPr>
          <a:xfrm>
            <a:off x="3810000" y="1447800"/>
            <a:ext cx="5105400" cy="1185182"/>
          </a:xfrm>
          <a:prstGeom prst="wedgeRoundRectCallout">
            <a:avLst>
              <a:gd name="adj1" fmla="val -73416"/>
              <a:gd name="adj2" fmla="val 266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Cambria" pitchFamily="18" charset="0"/>
              </a:rPr>
              <a:t>What are you wondering about now? </a:t>
            </a:r>
            <a:endParaRPr lang="en-US" sz="24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of tutor" descr="C:\Users\weichen\Documents\listen\Listen\Documentation\Papers\2011 AAAI Question Generation Symposium\Wei - Evaluating Children's Questions\tuto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19200"/>
            <a:ext cx="1905000" cy="2163441"/>
          </a:xfrm>
          <a:prstGeom prst="rect">
            <a:avLst/>
          </a:prstGeom>
          <a:noFill/>
        </p:spPr>
      </p:pic>
      <p:pic>
        <p:nvPicPr>
          <p:cNvPr id="13" name="What are you wondering about now.wav">
            <a:hlinkClick r:id="" action="ppaction://media"/>
          </p:cNvPr>
          <p:cNvPicPr>
            <a:picLocks noRot="1" noChangeAspect="1"/>
          </p:cNvPicPr>
          <p:nvPr>
            <a:wavAudioFile r:embed="rId1" name="What are you wondering about now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2362200"/>
            <a:ext cx="304800" cy="304800"/>
          </a:xfrm>
          <a:prstGeom prst="rect">
            <a:avLst/>
          </a:prstGeom>
        </p:spPr>
      </p:pic>
      <p:sp>
        <p:nvSpPr>
          <p:cNvPr id="2" name="Title Problem:  classify speech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792162"/>
          </a:xfrm>
        </p:spPr>
        <p:txBody>
          <a:bodyPr>
            <a:normAutofit/>
          </a:bodyPr>
          <a:lstStyle/>
          <a:p>
            <a:r>
              <a:rPr lang="en-US" b="1" i="0" dirty="0" smtClean="0"/>
              <a:t>Problem:</a:t>
            </a:r>
            <a:r>
              <a:rPr lang="en-US" b="1" i="0" baseline="0" dirty="0" smtClean="0"/>
              <a:t>  classify speech</a:t>
            </a:r>
            <a:endParaRPr lang="en-US" i="1" dirty="0"/>
          </a:p>
        </p:txBody>
      </p:sp>
      <p:pic>
        <p:nvPicPr>
          <p:cNvPr id="17" name="9 I wonder how the cool cat survives in the cold and snowy place.wav">
            <a:hlinkClick r:id="" action="ppaction://media"/>
          </p:cNvPr>
          <p:cNvPicPr>
            <a:picLocks noRot="1" noChangeAspect="1"/>
          </p:cNvPicPr>
          <p:nvPr>
            <a:wavAudioFile r:embed="rId2" name="9 I wonder how the cool cat survives in the cold and snowy place.wav"/>
          </p:nvPr>
        </p:nvPicPr>
        <p:blipFill>
          <a:blip r:embed="rId7" cstate="print"/>
          <a:stretch>
            <a:fillRect/>
          </a:stretch>
        </p:blipFill>
        <p:spPr>
          <a:xfrm>
            <a:off x="9144000" y="4267200"/>
            <a:ext cx="304800" cy="304800"/>
          </a:xfrm>
          <a:prstGeom prst="rect">
            <a:avLst/>
          </a:prstGeom>
        </p:spPr>
      </p:pic>
      <p:pic>
        <p:nvPicPr>
          <p:cNvPr id="18" name="yes...I can't wait till this book is over.  Please tell me that this book is over NOW.wav">
            <a:hlinkClick r:id="" action="ppaction://media"/>
          </p:cNvPr>
          <p:cNvPicPr>
            <a:picLocks noRot="1" noChangeAspect="1"/>
          </p:cNvPicPr>
          <p:nvPr>
            <a:wavAudioFile r:embed="rId3" name="yes...I can't wait till this book is over.  Please tell me that this book is over NOW.wav"/>
          </p:nvPr>
        </p:nvPicPr>
        <p:blipFill>
          <a:blip r:embed="rId8" cstate="print"/>
          <a:stretch>
            <a:fillRect/>
          </a:stretch>
        </p:blipFill>
        <p:spPr>
          <a:xfrm>
            <a:off x="9144000" y="3429000"/>
            <a:ext cx="304800" cy="304800"/>
          </a:xfrm>
          <a:prstGeom prst="rect">
            <a:avLst/>
          </a:prstGeom>
        </p:spPr>
      </p:pic>
      <p:sp>
        <p:nvSpPr>
          <p:cNvPr id="19" name="Spoken question? 7"/>
          <p:cNvSpPr txBox="1">
            <a:spLocks/>
          </p:cNvSpPr>
          <p:nvPr/>
        </p:nvSpPr>
        <p:spPr>
          <a:xfrm>
            <a:off x="4724400" y="3733800"/>
            <a:ext cx="3276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Spoken question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3" name="smile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3733800"/>
            <a:ext cx="996588" cy="103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frown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3733800"/>
            <a:ext cx="914401" cy="9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3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31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 animBg="1"/>
      <p:bldP spid="8" grpId="0" build="p"/>
      <p:bldP spid="7" grpId="0" animBg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Types of Responses</a:t>
            </a:r>
            <a:endParaRPr lang="en-US" b="1" dirty="0"/>
          </a:p>
        </p:txBody>
      </p:sp>
      <p:sp>
        <p:nvSpPr>
          <p:cNvPr id="4" name="I wonder how the cool cat survives in the cold and"/>
          <p:cNvSpPr/>
          <p:nvPr/>
        </p:nvSpPr>
        <p:spPr>
          <a:xfrm>
            <a:off x="533400" y="2057400"/>
            <a:ext cx="8077200" cy="762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rgbClr val="0070C0"/>
                </a:solidFill>
                <a:latin typeface="Cambria" pitchFamily="18" charset="0"/>
              </a:rPr>
              <a:t>I wonder how the cool cat survives in the cold and snowy place</a:t>
            </a:r>
            <a:endParaRPr lang="en-US" sz="24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" name="Yes ... I can't wait till this book is over please tell"/>
          <p:cNvSpPr/>
          <p:nvPr/>
        </p:nvSpPr>
        <p:spPr>
          <a:xfrm>
            <a:off x="533400" y="4724400"/>
            <a:ext cx="8610600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rgbClr val="FF0000"/>
                </a:solidFill>
                <a:latin typeface="Cambria" pitchFamily="18" charset="0"/>
              </a:rPr>
              <a:t>Yes … I can’t wait till this book is over please tell me this book is over now</a:t>
            </a:r>
          </a:p>
        </p:txBody>
      </p:sp>
      <p:sp>
        <p:nvSpPr>
          <p:cNvPr id="8" name="a complete question"/>
          <p:cNvSpPr/>
          <p:nvPr/>
        </p:nvSpPr>
        <p:spPr>
          <a:xfrm>
            <a:off x="381000" y="1447800"/>
            <a:ext cx="381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1. </a:t>
            </a:r>
            <a:r>
              <a:rPr lang="en-US" sz="2800" b="1" dirty="0" smtClean="0">
                <a:solidFill>
                  <a:srgbClr val="0070C0"/>
                </a:solidFill>
              </a:rPr>
              <a:t>A complete question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a partial question"/>
          <p:cNvSpPr/>
          <p:nvPr/>
        </p:nvSpPr>
        <p:spPr>
          <a:xfrm>
            <a:off x="152400" y="2819400"/>
            <a:ext cx="381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2. </a:t>
            </a:r>
            <a:r>
              <a:rPr lang="en-US" sz="2800" b="1" dirty="0" smtClean="0">
                <a:solidFill>
                  <a:srgbClr val="0070C0"/>
                </a:solidFill>
              </a:rPr>
              <a:t>A partial question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off-task speech"/>
          <p:cNvSpPr/>
          <p:nvPr/>
        </p:nvSpPr>
        <p:spPr>
          <a:xfrm>
            <a:off x="457200" y="4191000"/>
            <a:ext cx="2971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3. </a:t>
            </a:r>
            <a:r>
              <a:rPr lang="en-US" sz="2800" b="1" dirty="0" smtClean="0">
                <a:solidFill>
                  <a:srgbClr val="FF0000"/>
                </a:solidFill>
              </a:rPr>
              <a:t>Off-task speech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No response"/>
          <p:cNvSpPr/>
          <p:nvPr/>
        </p:nvSpPr>
        <p:spPr>
          <a:xfrm>
            <a:off x="228600" y="5486400"/>
            <a:ext cx="2971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4. </a:t>
            </a:r>
            <a:r>
              <a:rPr lang="en-US" sz="2800" b="1" dirty="0" smtClean="0">
                <a:solidFill>
                  <a:srgbClr val="FF0000"/>
                </a:solidFill>
              </a:rPr>
              <a:t>No response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6" name="I'm wondering how will Tony"/>
          <p:cNvGrpSpPr/>
          <p:nvPr/>
        </p:nvGrpSpPr>
        <p:grpSpPr>
          <a:xfrm>
            <a:off x="533400" y="3429000"/>
            <a:ext cx="6934200" cy="609600"/>
            <a:chOff x="533400" y="3429000"/>
            <a:chExt cx="6934200" cy="609600"/>
          </a:xfrm>
        </p:grpSpPr>
        <p:sp>
          <p:nvSpPr>
            <p:cNvPr id="5" name="Rectangle 4"/>
            <p:cNvSpPr/>
            <p:nvPr/>
          </p:nvSpPr>
          <p:spPr>
            <a:xfrm>
              <a:off x="533400" y="3429000"/>
              <a:ext cx="6934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i="1" dirty="0" smtClean="0">
                  <a:solidFill>
                    <a:srgbClr val="0070C0"/>
                  </a:solidFill>
                  <a:latin typeface="Cambria" pitchFamily="18" charset="0"/>
                </a:rPr>
                <a:t>I’m wondering how will Tony</a:t>
              </a:r>
            </a:p>
          </p:txBody>
        </p:sp>
        <p:pic>
          <p:nvPicPr>
            <p:cNvPr id="15" name="I'm wondering how will tony.wav">
              <a:hlinkClick r:id="" action="ppaction://media"/>
            </p:cNvPr>
            <p:cNvPicPr>
              <a:picLocks noRot="1" noChangeAspect="1"/>
            </p:cNvPicPr>
            <p:nvPr>
              <a:wavAudioFile r:embed="rId2" name="I'm wondering how will tony.wav"/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5029200" y="3581400"/>
              <a:ext cx="304800" cy="304800"/>
            </a:xfrm>
            <a:prstGeom prst="rect">
              <a:avLst/>
            </a:prstGeom>
          </p:spPr>
        </p:pic>
      </p:grpSp>
      <p:grpSp>
        <p:nvGrpSpPr>
          <p:cNvPr id="19" name="..."/>
          <p:cNvGrpSpPr/>
          <p:nvPr/>
        </p:nvGrpSpPr>
        <p:grpSpPr>
          <a:xfrm>
            <a:off x="609600" y="5943600"/>
            <a:ext cx="7010400" cy="609600"/>
            <a:chOff x="609600" y="5943600"/>
            <a:chExt cx="7010400" cy="609600"/>
          </a:xfrm>
        </p:grpSpPr>
        <p:sp>
          <p:nvSpPr>
            <p:cNvPr id="7" name="Rectangle 6"/>
            <p:cNvSpPr/>
            <p:nvPr/>
          </p:nvSpPr>
          <p:spPr>
            <a:xfrm>
              <a:off x="609600" y="5943600"/>
              <a:ext cx="70104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Cambria" pitchFamily="18" charset="0"/>
                </a:rPr>
                <a:t>…</a:t>
              </a:r>
            </a:p>
          </p:txBody>
        </p:sp>
        <p:pic>
          <p:nvPicPr>
            <p:cNvPr id="18" name="background.wav">
              <a:hlinkClick r:id="" action="ppaction://media"/>
            </p:cNvPr>
            <p:cNvPicPr>
              <a:picLocks noRot="1" noChangeAspect="1"/>
            </p:cNvPicPr>
            <p:nvPr>
              <a:wavAudioFile r:embed="rId1" name="background.wav"/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3124200" y="60960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191000" y="35814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&lt;THING&gt;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Generate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3500735"/>
            <a:ext cx="1371600" cy="461665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Cambria" pitchFamily="18" charset="0"/>
              </a:rPr>
              <a:t>wind</a:t>
            </a:r>
            <a:endParaRPr lang="en-US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733800"/>
            <a:ext cx="152400" cy="152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3733800"/>
            <a:ext cx="152400" cy="152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733800"/>
            <a:ext cx="152400" cy="152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67400" y="3733800"/>
            <a:ext cx="152400" cy="152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839200" y="3733800"/>
            <a:ext cx="152400" cy="152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971800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 wonder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6200" y="4038600"/>
            <a:ext cx="2590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I’m wondering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72200" y="3505200"/>
            <a:ext cx="2667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&lt;VERB PHRASE&gt;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Arc 53"/>
          <p:cNvSpPr/>
          <p:nvPr/>
        </p:nvSpPr>
        <p:spPr>
          <a:xfrm>
            <a:off x="2057400" y="2057400"/>
            <a:ext cx="2057400" cy="2971800"/>
          </a:xfrm>
          <a:prstGeom prst="arc">
            <a:avLst>
              <a:gd name="adj1" fmla="val 10900127"/>
              <a:gd name="adj2" fmla="val 630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381000" y="3352800"/>
            <a:ext cx="1600200" cy="914400"/>
          </a:xfrm>
          <a:prstGeom prst="arc">
            <a:avLst>
              <a:gd name="adj1" fmla="val 11216510"/>
              <a:gd name="adj2" fmla="val 210727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flipV="1">
            <a:off x="381000" y="3429000"/>
            <a:ext cx="1600200" cy="838200"/>
          </a:xfrm>
          <a:prstGeom prst="arc">
            <a:avLst>
              <a:gd name="adj1" fmla="val 11279798"/>
              <a:gd name="adj2" fmla="val 211827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flipV="1">
            <a:off x="2057400" y="2286000"/>
            <a:ext cx="3962400" cy="3810000"/>
          </a:xfrm>
          <a:prstGeom prst="arc">
            <a:avLst>
              <a:gd name="adj1" fmla="val 10453927"/>
              <a:gd name="adj2" fmla="val 5088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>
            <a:off x="2057400" y="2819400"/>
            <a:ext cx="2057400" cy="1600200"/>
          </a:xfrm>
          <a:prstGeom prst="arc">
            <a:avLst>
              <a:gd name="adj1" fmla="val 1079204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2133600" y="3505200"/>
            <a:ext cx="1905000" cy="457200"/>
          </a:xfrm>
          <a:prstGeom prst="arc">
            <a:avLst>
              <a:gd name="adj1" fmla="val 1096102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V="1">
            <a:off x="2133600" y="3429000"/>
            <a:ext cx="1981200" cy="1066800"/>
          </a:xfrm>
          <a:prstGeom prst="arc">
            <a:avLst>
              <a:gd name="adj1" fmla="val 1085055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flipV="1">
            <a:off x="2057400" y="2895600"/>
            <a:ext cx="3962400" cy="2362200"/>
          </a:xfrm>
          <a:prstGeom prst="arc">
            <a:avLst>
              <a:gd name="adj1" fmla="val 10363532"/>
              <a:gd name="adj2" fmla="val 3910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67000" y="1905000"/>
            <a:ext cx="8382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000" y="2667000"/>
            <a:ext cx="8382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43200" y="3429000"/>
            <a:ext cx="685800" cy="228600"/>
          </a:xfrm>
          <a:prstGeom prst="rect">
            <a:avLst/>
          </a:prstGeom>
          <a:solidFill>
            <a:schemeClr val="l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90800" y="4267200"/>
            <a:ext cx="9906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1400" y="5105400"/>
            <a:ext cx="7620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5200" y="5943600"/>
            <a:ext cx="9144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>
            <a:off x="4114800" y="2819400"/>
            <a:ext cx="1828800" cy="1676400"/>
          </a:xfrm>
          <a:prstGeom prst="arc">
            <a:avLst>
              <a:gd name="adj1" fmla="val 1079204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>
            <a:off x="4191000" y="3429000"/>
            <a:ext cx="1676400" cy="533400"/>
          </a:xfrm>
          <a:prstGeom prst="arc">
            <a:avLst>
              <a:gd name="adj1" fmla="val 1096102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flipV="1">
            <a:off x="4191000" y="3657600"/>
            <a:ext cx="1676400" cy="533400"/>
          </a:xfrm>
          <a:prstGeom prst="arc">
            <a:avLst>
              <a:gd name="adj1" fmla="val 1096102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flipV="1">
            <a:off x="4114800" y="3200400"/>
            <a:ext cx="1828800" cy="1447800"/>
          </a:xfrm>
          <a:prstGeom prst="arc">
            <a:avLst>
              <a:gd name="adj1" fmla="val 1096102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6019800" y="3124200"/>
            <a:ext cx="2819400" cy="1143000"/>
          </a:xfrm>
          <a:prstGeom prst="arc">
            <a:avLst>
              <a:gd name="adj1" fmla="val 10978038"/>
              <a:gd name="adj2" fmla="val 214081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flipV="1">
            <a:off x="6019800" y="3200400"/>
            <a:ext cx="2819400" cy="1219200"/>
          </a:xfrm>
          <a:prstGeom prst="arc">
            <a:avLst>
              <a:gd name="adj1" fmla="val 10978038"/>
              <a:gd name="adj2" fmla="val 214081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648200" y="3048000"/>
            <a:ext cx="8382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48200" y="4267200"/>
            <a:ext cx="8382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Arc 70"/>
          <p:cNvSpPr/>
          <p:nvPr/>
        </p:nvSpPr>
        <p:spPr>
          <a:xfrm>
            <a:off x="5943600" y="2286000"/>
            <a:ext cx="2971800" cy="2514600"/>
          </a:xfrm>
          <a:prstGeom prst="arc">
            <a:avLst>
              <a:gd name="adj1" fmla="val 1081067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flipV="1">
            <a:off x="6019800" y="2895600"/>
            <a:ext cx="2895600" cy="2362200"/>
          </a:xfrm>
          <a:prstGeom prst="arc">
            <a:avLst>
              <a:gd name="adj1" fmla="val 10603013"/>
              <a:gd name="adj2" fmla="val 3481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010400" y="2590800"/>
            <a:ext cx="8382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10400" y="4572000"/>
            <a:ext cx="8382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67000" y="19050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Cambria" pitchFamily="18" charset="0"/>
              </a:rPr>
              <a:t>how</a:t>
            </a:r>
            <a:endParaRPr lang="en-US" sz="2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48400" y="3505200"/>
            <a:ext cx="2667000" cy="461665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Cambria" pitchFamily="18" charset="0"/>
              </a:rPr>
              <a:t>makes electricity</a:t>
            </a:r>
            <a:endParaRPr lang="en-US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1000" y="2971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Cambria" pitchFamily="18" charset="0"/>
              </a:rPr>
              <a:t>I wonder</a:t>
            </a:r>
            <a:endParaRPr lang="en-US" sz="2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05200" y="5943600"/>
            <a:ext cx="9144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Cambria" pitchFamily="18" charset="0"/>
              </a:rPr>
              <a:t>what</a:t>
            </a:r>
            <a:endParaRPr lang="en-US" sz="2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248400" y="3505200"/>
            <a:ext cx="2438400" cy="461665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Cambria" pitchFamily="18" charset="0"/>
              </a:rPr>
              <a:t>lives on Mars</a:t>
            </a:r>
            <a:endParaRPr lang="en-US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92" name="backward arc"/>
          <p:cNvSpPr/>
          <p:nvPr/>
        </p:nvSpPr>
        <p:spPr>
          <a:xfrm flipH="1">
            <a:off x="1981200" y="1524000"/>
            <a:ext cx="4038600" cy="3962400"/>
          </a:xfrm>
          <a:prstGeom prst="arc">
            <a:avLst>
              <a:gd name="adj1" fmla="val 10777234"/>
              <a:gd name="adj2" fmla="val 0"/>
            </a:avLst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oreward arc"/>
          <p:cNvSpPr/>
          <p:nvPr/>
        </p:nvSpPr>
        <p:spPr>
          <a:xfrm>
            <a:off x="4114800" y="1371600"/>
            <a:ext cx="4800600" cy="4419600"/>
          </a:xfrm>
          <a:prstGeom prst="arc">
            <a:avLst>
              <a:gd name="adj1" fmla="val 10777234"/>
              <a:gd name="adj2" fmla="val 0"/>
            </a:avLst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7" name="disfluency"/>
          <p:cNvSpPr txBox="1"/>
          <p:nvPr/>
        </p:nvSpPr>
        <p:spPr>
          <a:xfrm>
            <a:off x="5889308" y="5943600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disfluency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7" grpId="0" animBg="1"/>
      <p:bldP spid="77" grpId="1" animBg="1"/>
      <p:bldP spid="78" grpId="0" animBg="1"/>
      <p:bldP spid="78" grpId="1" animBg="1"/>
      <p:bldP spid="76" grpId="0" animBg="1"/>
      <p:bldP spid="76" grpId="1" animBg="1"/>
      <p:bldP spid="76" grpId="2" animBg="1"/>
      <p:bldP spid="79" grpId="0" animBg="1"/>
      <p:bldP spid="81" grpId="0" animBg="1"/>
      <p:bldP spid="92" grpId="0" animBg="1"/>
      <p:bldP spid="93" grpId="1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Self-Questioning Responses</a:t>
            </a: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9" name="example off-task trigrams"/>
          <p:cNvGrpSpPr/>
          <p:nvPr/>
        </p:nvGrpSpPr>
        <p:grpSpPr>
          <a:xfrm>
            <a:off x="685800" y="4953000"/>
            <a:ext cx="8382000" cy="1600200"/>
            <a:chOff x="685800" y="5181600"/>
            <a:chExt cx="8382000" cy="1600200"/>
          </a:xfrm>
        </p:grpSpPr>
        <p:sp>
          <p:nvSpPr>
            <p:cNvPr id="82" name="Rectangle 81"/>
            <p:cNvSpPr/>
            <p:nvPr/>
          </p:nvSpPr>
          <p:spPr>
            <a:xfrm>
              <a:off x="2743200" y="6096000"/>
              <a:ext cx="247815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and I’m like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334000" y="5486400"/>
              <a:ext cx="2590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back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back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back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172200" y="5943600"/>
              <a:ext cx="2590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can’t go 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477000" y="5181600"/>
              <a:ext cx="2590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now I’m 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66800" y="5943600"/>
              <a:ext cx="2590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of it right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419600" y="6172200"/>
              <a:ext cx="2590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okay let’s go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85800" y="5486400"/>
              <a:ext cx="2703443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already read this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52800" y="5181600"/>
              <a:ext cx="2590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oh my god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43200" y="5638800"/>
              <a:ext cx="3041374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Reyna come here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on-task LM"/>
          <p:cNvGrpSpPr/>
          <p:nvPr/>
        </p:nvGrpSpPr>
        <p:grpSpPr>
          <a:xfrm>
            <a:off x="609600" y="1143000"/>
            <a:ext cx="7772400" cy="3352800"/>
            <a:chOff x="152400" y="1143000"/>
            <a:chExt cx="8610600" cy="3962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52400" y="1447800"/>
              <a:ext cx="8610600" cy="3657600"/>
              <a:chOff x="-76200" y="533400"/>
              <a:chExt cx="9067800" cy="4169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91000" y="2209800"/>
                <a:ext cx="15240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70C0"/>
                    </a:solidFill>
                  </a:rPr>
                  <a:t>&lt;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THING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&gt;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8600" y="2362200"/>
                <a:ext cx="152400" cy="1524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981200" y="2362200"/>
                <a:ext cx="152400" cy="1524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038600" y="2362200"/>
                <a:ext cx="152400" cy="1524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867400" y="2362200"/>
                <a:ext cx="152400" cy="1524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8839200" y="2362200"/>
                <a:ext cx="152400" cy="1524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81000" y="1600200"/>
                <a:ext cx="16002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I wonder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-76200" y="2667000"/>
                <a:ext cx="2590800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I’m wondering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172200" y="2133600"/>
                <a:ext cx="26670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&lt;VERB PHRASE&gt;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7" name="Arc 96"/>
              <p:cNvSpPr/>
              <p:nvPr/>
            </p:nvSpPr>
            <p:spPr>
              <a:xfrm>
                <a:off x="2057400" y="685800"/>
                <a:ext cx="2057400" cy="2971800"/>
              </a:xfrm>
              <a:prstGeom prst="arc">
                <a:avLst>
                  <a:gd name="adj1" fmla="val 10900127"/>
                  <a:gd name="adj2" fmla="val 6306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8" name="Arc 97"/>
              <p:cNvSpPr/>
              <p:nvPr/>
            </p:nvSpPr>
            <p:spPr>
              <a:xfrm>
                <a:off x="381000" y="1981200"/>
                <a:ext cx="1600200" cy="914400"/>
              </a:xfrm>
              <a:prstGeom prst="arc">
                <a:avLst>
                  <a:gd name="adj1" fmla="val 11216510"/>
                  <a:gd name="adj2" fmla="val 2107279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9" name="Arc 98"/>
              <p:cNvSpPr/>
              <p:nvPr/>
            </p:nvSpPr>
            <p:spPr>
              <a:xfrm flipV="1">
                <a:off x="381000" y="2057400"/>
                <a:ext cx="1600200" cy="838200"/>
              </a:xfrm>
              <a:prstGeom prst="arc">
                <a:avLst>
                  <a:gd name="adj1" fmla="val 11279798"/>
                  <a:gd name="adj2" fmla="val 2118271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0" name="Arc 99"/>
              <p:cNvSpPr/>
              <p:nvPr/>
            </p:nvSpPr>
            <p:spPr>
              <a:xfrm flipV="1">
                <a:off x="2057400" y="914399"/>
                <a:ext cx="3962400" cy="3614927"/>
              </a:xfrm>
              <a:prstGeom prst="arc">
                <a:avLst>
                  <a:gd name="adj1" fmla="val 10453927"/>
                  <a:gd name="adj2" fmla="val 50881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2057400" y="1447800"/>
                <a:ext cx="2057400" cy="1600200"/>
              </a:xfrm>
              <a:prstGeom prst="arc">
                <a:avLst>
                  <a:gd name="adj1" fmla="val 10792045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2133600" y="2133600"/>
                <a:ext cx="1905000" cy="457200"/>
              </a:xfrm>
              <a:prstGeom prst="arc">
                <a:avLst>
                  <a:gd name="adj1" fmla="val 10961025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3" name="Arc 102"/>
              <p:cNvSpPr/>
              <p:nvPr/>
            </p:nvSpPr>
            <p:spPr>
              <a:xfrm flipV="1">
                <a:off x="2133600" y="2057400"/>
                <a:ext cx="1981200" cy="1066800"/>
              </a:xfrm>
              <a:prstGeom prst="arc">
                <a:avLst>
                  <a:gd name="adj1" fmla="val 10850551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4" name="Arc 103"/>
              <p:cNvSpPr/>
              <p:nvPr/>
            </p:nvSpPr>
            <p:spPr>
              <a:xfrm flipV="1">
                <a:off x="2057400" y="1524000"/>
                <a:ext cx="3962400" cy="2362200"/>
              </a:xfrm>
              <a:prstGeom prst="arc">
                <a:avLst>
                  <a:gd name="adj1" fmla="val 10363532"/>
                  <a:gd name="adj2" fmla="val 39101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667000" y="533400"/>
                <a:ext cx="8382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how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667000" y="1295400"/>
                <a:ext cx="8382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why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743200" y="2057400"/>
                <a:ext cx="685800" cy="228600"/>
              </a:xfrm>
              <a:prstGeom prst="rect">
                <a:avLst/>
              </a:prstGeom>
              <a:solidFill>
                <a:schemeClr val="lt1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if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590800" y="2895600"/>
                <a:ext cx="9906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when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581400" y="3733800"/>
                <a:ext cx="7620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who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505200" y="4398265"/>
                <a:ext cx="9144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what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1" name="Arc 110"/>
              <p:cNvSpPr/>
              <p:nvPr/>
            </p:nvSpPr>
            <p:spPr>
              <a:xfrm>
                <a:off x="4114800" y="1447800"/>
                <a:ext cx="1828800" cy="1676400"/>
              </a:xfrm>
              <a:prstGeom prst="arc">
                <a:avLst>
                  <a:gd name="adj1" fmla="val 10792045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2" name="Arc 111"/>
              <p:cNvSpPr/>
              <p:nvPr/>
            </p:nvSpPr>
            <p:spPr>
              <a:xfrm>
                <a:off x="4279900" y="2033847"/>
                <a:ext cx="1676400" cy="533400"/>
              </a:xfrm>
              <a:prstGeom prst="arc">
                <a:avLst>
                  <a:gd name="adj1" fmla="val 10961025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3" name="Arc 112"/>
              <p:cNvSpPr/>
              <p:nvPr/>
            </p:nvSpPr>
            <p:spPr>
              <a:xfrm flipV="1">
                <a:off x="4191000" y="2286000"/>
                <a:ext cx="1676400" cy="533400"/>
              </a:xfrm>
              <a:prstGeom prst="arc">
                <a:avLst>
                  <a:gd name="adj1" fmla="val 10961025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4" name="Arc 113"/>
              <p:cNvSpPr/>
              <p:nvPr/>
            </p:nvSpPr>
            <p:spPr>
              <a:xfrm flipV="1">
                <a:off x="4114800" y="1828800"/>
                <a:ext cx="1828800" cy="1447800"/>
              </a:xfrm>
              <a:prstGeom prst="arc">
                <a:avLst>
                  <a:gd name="adj1" fmla="val 10961026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5" name="Arc 114"/>
              <p:cNvSpPr/>
              <p:nvPr/>
            </p:nvSpPr>
            <p:spPr>
              <a:xfrm>
                <a:off x="6019800" y="1752600"/>
                <a:ext cx="2819400" cy="1143000"/>
              </a:xfrm>
              <a:prstGeom prst="arc">
                <a:avLst>
                  <a:gd name="adj1" fmla="val 10978038"/>
                  <a:gd name="adj2" fmla="val 2140810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6" name="Arc 115"/>
              <p:cNvSpPr/>
              <p:nvPr/>
            </p:nvSpPr>
            <p:spPr>
              <a:xfrm flipV="1">
                <a:off x="6019800" y="1828800"/>
                <a:ext cx="2819400" cy="1219200"/>
              </a:xfrm>
              <a:prstGeom prst="arc">
                <a:avLst>
                  <a:gd name="adj1" fmla="val 10978038"/>
                  <a:gd name="adj2" fmla="val 2140810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648200" y="1676400"/>
                <a:ext cx="8382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70C0"/>
                    </a:solidFill>
                  </a:rPr>
                  <a:t>…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648200" y="2895600"/>
                <a:ext cx="8382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70C0"/>
                    </a:solidFill>
                  </a:rPr>
                  <a:t>…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9" name="Arc 118"/>
              <p:cNvSpPr/>
              <p:nvPr/>
            </p:nvSpPr>
            <p:spPr>
              <a:xfrm>
                <a:off x="5943600" y="914400"/>
                <a:ext cx="2971800" cy="2514600"/>
              </a:xfrm>
              <a:prstGeom prst="arc">
                <a:avLst>
                  <a:gd name="adj1" fmla="val 10810672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0" name="Arc 119"/>
              <p:cNvSpPr/>
              <p:nvPr/>
            </p:nvSpPr>
            <p:spPr>
              <a:xfrm flipV="1">
                <a:off x="6019800" y="1524000"/>
                <a:ext cx="2895600" cy="2362200"/>
              </a:xfrm>
              <a:prstGeom prst="arc">
                <a:avLst>
                  <a:gd name="adj1" fmla="val 10603013"/>
                  <a:gd name="adj2" fmla="val 34813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010400" y="1219200"/>
                <a:ext cx="8382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70C0"/>
                    </a:solidFill>
                  </a:rPr>
                  <a:t>…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010400" y="3200400"/>
                <a:ext cx="8382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70C0"/>
                    </a:solidFill>
                  </a:rPr>
                  <a:t>…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0" name="Arc 129"/>
            <p:cNvSpPr/>
            <p:nvPr/>
          </p:nvSpPr>
          <p:spPr>
            <a:xfrm flipH="1">
              <a:off x="2057399" y="1143000"/>
              <a:ext cx="3782181" cy="3741682"/>
            </a:xfrm>
            <a:prstGeom prst="arc">
              <a:avLst>
                <a:gd name="adj1" fmla="val 10777234"/>
                <a:gd name="adj2" fmla="val 0"/>
              </a:avLst>
            </a:prstGeom>
            <a:ln w="3175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/>
            <p:cNvSpPr/>
            <p:nvPr/>
          </p:nvSpPr>
          <p:spPr>
            <a:xfrm>
              <a:off x="4191001" y="1143000"/>
              <a:ext cx="4495800" cy="3810000"/>
            </a:xfrm>
            <a:prstGeom prst="arc">
              <a:avLst>
                <a:gd name="adj1" fmla="val 10777234"/>
                <a:gd name="adj2" fmla="val 0"/>
              </a:avLst>
            </a:prstGeom>
            <a:ln w="3175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lide Number Placeholder 1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3164" y="4495800"/>
            <a:ext cx="2661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Off-task trigrams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QG in Response Classification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76600" y="2743200"/>
            <a:ext cx="1219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ASR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762000" y="1295400"/>
            <a:ext cx="17526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Generate Questions</a:t>
            </a:r>
            <a:endParaRPr lang="en-US" sz="2400" dirty="0"/>
          </a:p>
        </p:txBody>
      </p:sp>
      <p:cxnSp>
        <p:nvCxnSpPr>
          <p:cNvPr id="52" name="Straight Arrow Connector 51"/>
          <p:cNvCxnSpPr>
            <a:stCxn id="24" idx="5"/>
            <a:endCxn id="5" idx="1"/>
          </p:cNvCxnSpPr>
          <p:nvPr/>
        </p:nvCxnSpPr>
        <p:spPr>
          <a:xfrm>
            <a:off x="2423160" y="3048000"/>
            <a:ext cx="85344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" idx="2"/>
            <a:endCxn id="21" idx="1"/>
          </p:cNvCxnSpPr>
          <p:nvPr/>
        </p:nvCxnSpPr>
        <p:spPr>
          <a:xfrm>
            <a:off x="3886200" y="3352800"/>
            <a:ext cx="1028700" cy="8382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5" idx="2"/>
            <a:endCxn id="21" idx="1"/>
          </p:cNvCxnSpPr>
          <p:nvPr/>
        </p:nvCxnSpPr>
        <p:spPr>
          <a:xfrm flipH="1">
            <a:off x="4914900" y="3429000"/>
            <a:ext cx="1714501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4" idx="2"/>
            <a:endCxn id="24" idx="0"/>
          </p:cNvCxnSpPr>
          <p:nvPr/>
        </p:nvCxnSpPr>
        <p:spPr>
          <a:xfrm>
            <a:off x="1638300" y="2286000"/>
            <a:ext cx="5334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5" name="wave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2819399"/>
            <a:ext cx="1981199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lowchart: Data 20"/>
          <p:cNvSpPr/>
          <p:nvPr/>
        </p:nvSpPr>
        <p:spPr>
          <a:xfrm>
            <a:off x="1600200" y="4191000"/>
            <a:ext cx="6629400" cy="76200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Feature vector for utterance</a:t>
            </a:r>
          </a:p>
        </p:txBody>
      </p:sp>
      <p:sp>
        <p:nvSpPr>
          <p:cNvPr id="24" name="Flowchart: Data 23"/>
          <p:cNvSpPr/>
          <p:nvPr/>
        </p:nvSpPr>
        <p:spPr>
          <a:xfrm>
            <a:off x="228600" y="2667000"/>
            <a:ext cx="2438400" cy="76200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Language model</a:t>
            </a:r>
            <a:endParaRPr lang="en-US" sz="2400" dirty="0" smtClean="0">
              <a:solidFill>
                <a:schemeClr val="dk1"/>
              </a:solidFill>
            </a:endParaRPr>
          </a:p>
        </p:txBody>
      </p:sp>
      <p:pic>
        <p:nvPicPr>
          <p:cNvPr id="29" name="smi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91000"/>
            <a:ext cx="996588" cy="103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frow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191000"/>
            <a:ext cx="914401" cy="9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4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Classifying Responses</a:t>
            </a:r>
            <a:endParaRPr lang="en-US" b="1" dirty="0"/>
          </a:p>
        </p:txBody>
      </p:sp>
      <p:pic>
        <p:nvPicPr>
          <p:cNvPr id="4" name="wavef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24000"/>
            <a:ext cx="1981199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733800" y="1295400"/>
            <a:ext cx="4648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  <a:latin typeface="Miriam Fixed" pitchFamily="49" charset="-79"/>
                <a:cs typeface="Miriam Fixed" pitchFamily="49" charset="-79"/>
              </a:rPr>
              <a:t> WONDER IF</a:t>
            </a:r>
            <a:r>
              <a:rPr lang="en-US" sz="2000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WAS? A </a:t>
            </a:r>
            <a:r>
              <a:rPr lang="en-US" sz="2000" b="1" dirty="0" smtClean="0">
                <a:solidFill>
                  <a:srgbClr val="0070C0"/>
                </a:solidFill>
                <a:latin typeface="Miriam Fixed" pitchFamily="49" charset="-79"/>
                <a:cs typeface="Miriam Fixed" pitchFamily="49" charset="-79"/>
              </a:rPr>
              <a:t>NATIONAL YELLOWSTONE </a:t>
            </a:r>
            <a:r>
              <a:rPr lang="en-US" sz="2000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DONE? </a:t>
            </a:r>
            <a:r>
              <a:rPr lang="en-US" sz="2000" b="1" dirty="0" smtClean="0">
                <a:solidFill>
                  <a:srgbClr val="0070C0"/>
                </a:solidFill>
                <a:latin typeface="Miriam Fixed" pitchFamily="49" charset="-79"/>
                <a:cs typeface="Miriam Fixed" pitchFamily="49" charset="-79"/>
              </a:rPr>
              <a:t>EXIST</a:t>
            </a:r>
            <a:endParaRPr lang="en-US" sz="2000" b="1" dirty="0">
              <a:solidFill>
                <a:srgbClr val="FF0000"/>
              </a:solidFill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648200"/>
            <a:ext cx="1219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SVM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4" idx="2"/>
            <a:endCxn id="17" idx="0"/>
          </p:cNvCxnSpPr>
          <p:nvPr/>
        </p:nvCxnSpPr>
        <p:spPr>
          <a:xfrm>
            <a:off x="2133600" y="2133601"/>
            <a:ext cx="0" cy="99059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66800" y="3124200"/>
            <a:ext cx="21336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Pitch, intensity, duration, MFCC, …</a:t>
            </a:r>
            <a:endParaRPr lang="en-US" sz="2000" dirty="0"/>
          </a:p>
        </p:txBody>
      </p:sp>
      <p:cxnSp>
        <p:nvCxnSpPr>
          <p:cNvPr id="21" name="Straight Arrow Connector 20"/>
          <p:cNvCxnSpPr>
            <a:stCxn id="5" idx="2"/>
            <a:endCxn id="22" idx="0"/>
          </p:cNvCxnSpPr>
          <p:nvPr/>
        </p:nvCxnSpPr>
        <p:spPr>
          <a:xfrm>
            <a:off x="6057900" y="1981200"/>
            <a:ext cx="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000" y="2895600"/>
            <a:ext cx="44958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en-US" sz="2000" dirty="0" smtClean="0"/>
              <a:t>% </a:t>
            </a:r>
            <a:r>
              <a:rPr lang="en-US" sz="2000" dirty="0" smtClean="0">
                <a:solidFill>
                  <a:srgbClr val="FF0000"/>
                </a:solidFill>
              </a:rPr>
              <a:t>off-task words</a:t>
            </a:r>
            <a:r>
              <a:rPr lang="en-US" sz="2000" dirty="0" smtClean="0">
                <a:solidFill>
                  <a:schemeClr val="tx1"/>
                </a:solidFill>
              </a:rPr>
              <a:t>: 4/9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en-US" sz="2000" dirty="0" smtClean="0"/>
              <a:t>% </a:t>
            </a:r>
            <a:r>
              <a:rPr lang="en-US" sz="2000" dirty="0" smtClean="0">
                <a:solidFill>
                  <a:srgbClr val="FF0000"/>
                </a:solidFill>
              </a:rPr>
              <a:t>off-task words </a:t>
            </a:r>
            <a:r>
              <a:rPr lang="en-US" sz="2000" dirty="0" smtClean="0"/>
              <a:t>with ASR confident: 2/9 </a:t>
            </a:r>
          </a:p>
          <a:p>
            <a:pPr marL="514350" indent="-514350"/>
            <a:r>
              <a:rPr lang="en-US" sz="2000" dirty="0" smtClean="0"/>
              <a:t>% </a:t>
            </a:r>
            <a:r>
              <a:rPr lang="en-US" sz="2000" dirty="0" smtClean="0">
                <a:solidFill>
                  <a:srgbClr val="0070C0"/>
                </a:solidFill>
              </a:rPr>
              <a:t>on-task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with ASR uncertain: 0</a:t>
            </a:r>
            <a:endParaRPr lang="en-US" sz="2000" dirty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600200" y="5638800"/>
            <a:ext cx="1905000" cy="5334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Questioning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800600" y="5638800"/>
            <a:ext cx="1981200" cy="533400"/>
          </a:xfrm>
          <a:prstGeom prst="rect">
            <a:avLst/>
          </a:prstGeom>
          <a:solidFill>
            <a:srgbClr val="FFFFFF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Off-task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>
            <a:stCxn id="10" idx="2"/>
            <a:endCxn id="34" idx="0"/>
          </p:cNvCxnSpPr>
          <p:nvPr/>
        </p:nvCxnSpPr>
        <p:spPr>
          <a:xfrm flipH="1">
            <a:off x="2552700" y="5029200"/>
            <a:ext cx="14859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35" idx="0"/>
          </p:cNvCxnSpPr>
          <p:nvPr/>
        </p:nvCxnSpPr>
        <p:spPr>
          <a:xfrm>
            <a:off x="4038600" y="5029200"/>
            <a:ext cx="17526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2"/>
            <a:endCxn id="10" idx="0"/>
          </p:cNvCxnSpPr>
          <p:nvPr/>
        </p:nvCxnSpPr>
        <p:spPr>
          <a:xfrm>
            <a:off x="2133600" y="3886200"/>
            <a:ext cx="1905000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2" idx="2"/>
            <a:endCxn id="10" idx="0"/>
          </p:cNvCxnSpPr>
          <p:nvPr/>
        </p:nvCxnSpPr>
        <p:spPr>
          <a:xfrm flipH="1">
            <a:off x="4038600" y="3886200"/>
            <a:ext cx="2019300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31 faint then strong I wonder if National... Yellowstone National Park still exists.wav">
            <a:hlinkClick r:id="" action="ppaction://media"/>
          </p:cNvPr>
          <p:cNvPicPr>
            <a:picLocks noRot="1" noChangeAspect="1"/>
          </p:cNvPicPr>
          <p:nvPr>
            <a:wavAudioFile r:embed="rId1" name="131 faint then strong I wonder if National... Yellowstone National Park still exists.wav"/>
          </p:nvPr>
        </p:nvPicPr>
        <p:blipFill>
          <a:blip r:embed="rId5" cstate="print"/>
          <a:stretch>
            <a:fillRect/>
          </a:stretch>
        </p:blipFill>
        <p:spPr>
          <a:xfrm>
            <a:off x="1981200" y="106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9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" grpId="0" animBg="1"/>
      <p:bldP spid="10" grpId="0" animBg="1"/>
      <p:bldP spid="17" grpId="0" animBg="1"/>
      <p:bldP spid="2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600" y="5410200"/>
            <a:ext cx="2971800" cy="533400"/>
          </a:xfrm>
          <a:prstGeom prst="rect">
            <a:avLst/>
          </a:prstGeom>
          <a:solidFill>
            <a:srgbClr val="FFFFFF"/>
          </a:solidFill>
          <a:ln w="317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Involves questioning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6200" y="5410200"/>
            <a:ext cx="3428999" cy="533400"/>
          </a:xfrm>
          <a:prstGeom prst="rect">
            <a:avLst/>
          </a:prstGeom>
          <a:solidFill>
            <a:srgbClr val="FFFFFF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No questioning involved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3124200"/>
            <a:ext cx="38862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Feature vector of utterance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17" idx="2"/>
            <a:endCxn id="11" idx="0"/>
          </p:cNvCxnSpPr>
          <p:nvPr/>
        </p:nvCxnSpPr>
        <p:spPr>
          <a:xfrm flipH="1">
            <a:off x="2095500" y="3657600"/>
            <a:ext cx="1676400" cy="17526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2" idx="0"/>
          </p:cNvCxnSpPr>
          <p:nvPr/>
        </p:nvCxnSpPr>
        <p:spPr>
          <a:xfrm>
            <a:off x="3771900" y="3657600"/>
            <a:ext cx="1828800" cy="175260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" y="3962400"/>
            <a:ext cx="1710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Recall: 0.59</a:t>
            </a:r>
          </a:p>
          <a:p>
            <a:r>
              <a:rPr lang="en-US" sz="2000" dirty="0" smtClean="0"/>
              <a:t>Precision: 0.85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48571" y="3962400"/>
            <a:ext cx="1710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Recall: 0.83</a:t>
            </a:r>
          </a:p>
          <a:p>
            <a:r>
              <a:rPr lang="en-US" sz="2000" dirty="0" smtClean="0"/>
              <a:t>Precision: 0.55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676400" y="398002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vs. 0.55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423939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vs. 0.76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4423" y="3962400"/>
            <a:ext cx="143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vs. 0.80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5423" y="4267200"/>
            <a:ext cx="127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vs. 0.50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8400" y="2819400"/>
            <a:ext cx="2767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 generation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vs. story trigrams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0" y="1066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250 responses in Reading Tutor by 34 children ages 7-10</a:t>
            </a:r>
          </a:p>
          <a:p>
            <a:endParaRPr lang="en-US" sz="2400" dirty="0" smtClean="0"/>
          </a:p>
          <a:p>
            <a:r>
              <a:rPr lang="en-US" sz="2400" dirty="0" smtClean="0"/>
              <a:t>Words correctly recognized:  38% </a:t>
            </a:r>
          </a:p>
          <a:p>
            <a:endParaRPr lang="en-US" sz="2400" dirty="0" smtClean="0"/>
          </a:p>
          <a:p>
            <a:r>
              <a:rPr lang="en-US" sz="2400" dirty="0" smtClean="0"/>
              <a:t>OOV rate:  19%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Generated questions to help detect </a:t>
            </a:r>
            <a:r>
              <a:rPr lang="en-US" dirty="0" smtClean="0">
                <a:solidFill>
                  <a:srgbClr val="FF0000"/>
                </a:solidFill>
              </a:rPr>
              <a:t>off-task speech</a:t>
            </a:r>
          </a:p>
          <a:p>
            <a:endParaRPr lang="en-US" dirty="0" smtClean="0"/>
          </a:p>
          <a:p>
            <a:r>
              <a:rPr lang="en-US" dirty="0" smtClean="0"/>
              <a:t>Generate questions to model </a:t>
            </a:r>
            <a:r>
              <a:rPr lang="en-US" dirty="0" smtClean="0">
                <a:solidFill>
                  <a:srgbClr val="00B0F0"/>
                </a:solidFill>
              </a:rPr>
              <a:t>on-task speech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Interpolate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language model of off-task speech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563</Words>
  <Application>Microsoft Office PowerPoint</Application>
  <PresentationFormat>On-screen Show (4:3)</PresentationFormat>
  <Paragraphs>141</Paragraphs>
  <Slides>9</Slides>
  <Notes>7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Using Automatic Question Generation  to Evaluate Questions  Generated by Children  </vt:lpstr>
      <vt:lpstr>Problem:  classify speech</vt:lpstr>
      <vt:lpstr>Four Types of Responses</vt:lpstr>
      <vt:lpstr> Generate Questions</vt:lpstr>
      <vt:lpstr>Model Self-Questioning Responses</vt:lpstr>
      <vt:lpstr>QG in Response Classification</vt:lpstr>
      <vt:lpstr>Classifying Responses</vt:lpstr>
      <vt:lpstr>Evaluation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Automatic Question Generation  to Evaluate Questions  Generated by Children</dc:title>
  <dc:creator>weichen</dc:creator>
  <cp:lastModifiedBy>weichen</cp:lastModifiedBy>
  <cp:revision>382</cp:revision>
  <dcterms:created xsi:type="dcterms:W3CDTF">2006-08-16T00:00:00Z</dcterms:created>
  <dcterms:modified xsi:type="dcterms:W3CDTF">2011-11-03T04:32:41Z</dcterms:modified>
</cp:coreProperties>
</file>