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theme/theme5.xml" ContentType="application/vnd.openxmlformats-officedocument.theme+xml"/>
  <Override PartName="/ppt/slides/slide11.xml" ContentType="application/vnd.openxmlformats-officedocument.presentationml.slide+xml"/>
  <Override PartName="/ppt/slideLayouts/slideLayout4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9.xml" ContentType="application/vnd.openxmlformats-officedocument.presentationml.slide+xml"/>
  <Override PartName="/ppt/slides/slide38.xml" ContentType="application/vnd.openxmlformats-officedocument.presentationml.slide+xml"/>
  <Default Extension="xls" ContentType="application/vnd.ms-exce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4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28.xml" ContentType="application/vnd.openxmlformats-officedocument.presentationml.slide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3.xml" ContentType="application/vnd.openxmlformats-officedocument.presentationml.slideLayout+xml"/>
  <Default Extension="emf" ContentType="image/x-emf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3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theme/theme7.xml" ContentType="application/vnd.openxmlformats-officedocument.theme+xml"/>
  <Override PartName="/ppt/slideMasters/slideMaster5.xml" ContentType="application/vnd.openxmlformats-officedocument.presentationml.slideMaster+xml"/>
  <Override PartName="/ppt/slideLayouts/slideLayout4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Layouts/slideLayout2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1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7"/>
  </p:notesMasterIdLst>
  <p:handoutMasterIdLst>
    <p:handoutMasterId r:id="rId48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2" r:id="rId36"/>
    <p:sldId id="290" r:id="rId37"/>
    <p:sldId id="293" r:id="rId38"/>
    <p:sldId id="291" r:id="rId39"/>
    <p:sldId id="277" r:id="rId40"/>
    <p:sldId id="286" r:id="rId41"/>
    <p:sldId id="287" r:id="rId42"/>
    <p:sldId id="294" r:id="rId43"/>
    <p:sldId id="295" r:id="rId44"/>
    <p:sldId id="296" r:id="rId45"/>
    <p:sldId id="297" r:id="rId4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Calibri" charset="0"/>
              </a:rPr>
              <a:t>Second level</a:t>
            </a:r>
          </a:p>
          <a:p>
            <a:pPr lvl="2"/>
            <a:r>
              <a:rPr lang="en-US" dirty="0" smtClean="0">
                <a:sym typeface="Calibri" charset="0"/>
              </a:rPr>
              <a:t>Third level</a:t>
            </a:r>
          </a:p>
          <a:p>
            <a:pPr lvl="3"/>
            <a:r>
              <a:rPr lang="en-US" dirty="0" smtClean="0">
                <a:sym typeface="Calibri" charset="0"/>
              </a:rPr>
              <a:t>Fourth level</a:t>
            </a:r>
          </a:p>
          <a:p>
            <a:pPr lvl="4"/>
            <a:r>
              <a:rPr lang="en-US" dirty="0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Calibri" charset="0"/>
              </a:rPr>
              <a:t>Second level</a:t>
            </a:r>
          </a:p>
          <a:p>
            <a:pPr lvl="2"/>
            <a:r>
              <a:rPr lang="en-US" smtClean="0">
                <a:sym typeface="Calibri" charset="0"/>
              </a:rPr>
              <a:t>Third level</a:t>
            </a:r>
          </a:p>
          <a:p>
            <a:pPr lvl="3"/>
            <a:r>
              <a:rPr lang="en-US" smtClean="0">
                <a:sym typeface="Calibri" charset="0"/>
              </a:rPr>
              <a:t>Fourth level</a:t>
            </a:r>
          </a:p>
          <a:p>
            <a:pPr lvl="4"/>
            <a:r>
              <a:rPr lang="en-US" smtClean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1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xcel_97_-_2004_Worksheet2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5055395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 charset="0"/>
                <a:cs typeface="Calibri Bold" charset="0"/>
                <a:sym typeface="Calibri Bold" charset="0"/>
              </a:rPr>
              <a:t>Instructors: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  <a:p>
            <a:pPr algn="l">
              <a:spcBef>
                <a:spcPts val="475"/>
              </a:spcBef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Dave O’Hallaron, Greg Ganger, and Greg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Kesden</a:t>
            </a:r>
            <a:endParaRPr lang="en-US" sz="20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 smtClean="0">
                <a:latin typeface="+mn-lt"/>
              </a:rPr>
              <a:t>Floating Point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dirty="0" smtClean="0"/>
              <a:t>4</a:t>
            </a:r>
            <a:r>
              <a:rPr lang="en-US" sz="2000" baseline="30000" dirty="0" smtClean="0"/>
              <a:t>th</a:t>
            </a:r>
            <a:r>
              <a:rPr lang="en-US" sz="2000" b="0" dirty="0" smtClean="0"/>
              <a:t> Lecture, Sep 8,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Precision options</a:t>
            </a: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/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/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smtClean="0"/>
              <a:t>“Normalized” </a:t>
            </a:r>
            <a:r>
              <a:rPr lang="en-US" dirty="0"/>
              <a:t>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When: </a:t>
            </a:r>
            <a:r>
              <a:rPr lang="en-US" dirty="0"/>
              <a:t>exp ≠ 000…0 and exp ≠ 111…1</a:t>
            </a:r>
          </a:p>
          <a:p>
            <a:endParaRPr lang="en-US" dirty="0"/>
          </a:p>
          <a:p>
            <a:r>
              <a:rPr lang="en-US" dirty="0"/>
              <a:t>Exponent coded as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/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1.xxx…x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 marL="552450" lvl="1"/>
            <a:r>
              <a:rPr lang="en-US" dirty="0"/>
              <a:t> 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xxx…x</a:t>
            </a:r>
            <a:r>
              <a:rPr lang="en-US" dirty="0"/>
              <a:t>: bits of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endParaRPr lang="en-US" dirty="0"/>
          </a:p>
          <a:p>
            <a:pPr marL="552450" lvl="1"/>
            <a:r>
              <a:rPr lang="en-US" dirty="0"/>
              <a:t>Minimum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=000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…0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1.0)</a:t>
            </a:r>
          </a:p>
          <a:p>
            <a:pPr marL="552450" lvl="1"/>
            <a:r>
              <a:rPr lang="en-US" dirty="0"/>
              <a:t>Maximum when</a:t>
            </a:r>
            <a:r>
              <a:rPr lang="en-US" dirty="0" smtClean="0"/>
              <a:t> </a:t>
            </a:r>
            <a:r>
              <a:rPr lang="en-US" dirty="0" err="1" smtClean="0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=111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…1</a:t>
            </a:r>
            <a:r>
              <a:rPr lang="en-US" dirty="0"/>
              <a:t> (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24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Value: </a:t>
            </a:r>
            <a:r>
              <a:rPr lang="en-US" sz="1800" dirty="0" smtClean="0">
                <a:latin typeface="Courier New" pitchFamily="49" charset="0"/>
              </a:rPr>
              <a:t>Float </a:t>
            </a:r>
            <a:r>
              <a:rPr lang="en-US" sz="1800" dirty="0">
                <a:latin typeface="Courier New" pitchFamily="49" charset="0"/>
              </a:rPr>
              <a:t>F = 15213.0;</a:t>
            </a:r>
            <a:endParaRPr lang="en-US" sz="1800" dirty="0"/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  <a:endParaRPr lang="en-US" sz="1800" b="0" dirty="0" smtClean="0"/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 smtClean="0"/>
              <a:t>                     </a:t>
            </a:r>
            <a:r>
              <a:rPr lang="en-US" sz="1800" b="0" dirty="0" smtClean="0"/>
              <a:t>= </a:t>
            </a:r>
            <a:r>
              <a:rPr lang="en-US" sz="1800" b="0" dirty="0"/>
              <a:t>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</a:t>
            </a:r>
            <a:r>
              <a:rPr lang="en-US" sz="1800" b="0" dirty="0" smtClean="0"/>
              <a:t>x </a:t>
            </a:r>
            <a:r>
              <a:rPr lang="en-US" sz="1800" b="0" dirty="0"/>
              <a:t>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 smtClean="0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u="sng" dirty="0" smtClean="0">
                <a:latin typeface="Courier New" pitchFamily="49" charset="0"/>
              </a:rPr>
              <a:t>1101101101101</a:t>
            </a:r>
            <a:r>
              <a:rPr lang="en-US" sz="1800" b="1" dirty="0" smtClean="0">
                <a:latin typeface="Courier New" pitchFamily="49" charset="0"/>
              </a:rPr>
              <a:t>0000000000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 smtClean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Exponent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	</a:t>
            </a:r>
            <a:r>
              <a:rPr lang="en-US" sz="1800" dirty="0" smtClean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Bias</a:t>
            </a:r>
            <a:r>
              <a:rPr lang="en-US" sz="1800" dirty="0" smtClean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 smtClean="0"/>
              <a:t>Exp</a:t>
            </a:r>
            <a:r>
              <a:rPr lang="en-US" sz="1800" dirty="0" smtClean="0"/>
              <a:t> 	= 	140 	=	</a:t>
            </a:r>
            <a:r>
              <a:rPr lang="en-US" sz="1800" b="1" dirty="0" smtClean="0">
                <a:latin typeface="Courier New" pitchFamily="49" charset="0"/>
              </a:rPr>
              <a:t>10001100</a:t>
            </a:r>
            <a:r>
              <a:rPr lang="en-US" sz="1800" b="1" baseline="-25000" dirty="0" smtClean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 smtClean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smtClean="0"/>
              <a:t>Result: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72200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4498" y="6172200"/>
            <a:ext cx="737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9153" y="6172200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Denormalized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exp = 000…0</a:t>
            </a:r>
            <a:endParaRPr lang="en-US" dirty="0"/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–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 + 1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838200" lvl="2"/>
            <a:r>
              <a:rPr lang="en-US" dirty="0"/>
              <a:t>Numbers</a:t>
            </a:r>
            <a:r>
              <a:rPr lang="en-US" dirty="0" smtClean="0"/>
              <a:t> closest </a:t>
            </a:r>
            <a:r>
              <a:rPr lang="en-US" dirty="0"/>
              <a:t>to 0.0</a:t>
            </a:r>
            <a:endParaRPr lang="en-US" dirty="0" smtClean="0"/>
          </a:p>
          <a:p>
            <a:pPr marL="838200" lvl="2"/>
            <a:r>
              <a:rPr lang="en-US" dirty="0" err="1" smtClean="0"/>
              <a:t>Equispaced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Represents value </a:t>
            </a:r>
            <a:r>
              <a:rPr lang="en-US" sz="2400" dirty="0" smtClean="0">
                <a:sym typeface="Symbol"/>
              </a:rPr>
              <a:t></a:t>
            </a:r>
            <a:r>
              <a:rPr lang="en-US" dirty="0" smtClean="0"/>
              <a:t> </a:t>
            </a:r>
            <a:r>
              <a:rPr lang="en-US" dirty="0"/>
              <a:t>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</a:t>
            </a:r>
            <a:r>
              <a:rPr lang="en-US" dirty="0" smtClean="0"/>
              <a:t>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,  </a:t>
            </a:r>
            <a:r>
              <a:rPr lang="en-US" dirty="0"/>
              <a:t>1.0/−0.0 = </a:t>
            </a:r>
            <a:r>
              <a:rPr lang="en-US" dirty="0" smtClean="0"/>
              <a:t>−</a:t>
            </a:r>
            <a:r>
              <a:rPr lang="en-US" dirty="0" smtClean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000…0</a:t>
            </a:r>
            <a:endParaRPr lang="en-US" dirty="0"/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−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, 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 smtClean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 smtClean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</a:rPr>
              <a:t>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+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 smtClean="0">
                <a:latin typeface="+mn-lt"/>
              </a:rPr>
              <a:t>−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/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p:oleObj spid="_x0000_s29730" name="Worksheet" r:id="rId3" imgW="7848600" imgH="952500" progId="Excel.Sheet.8">
              <p:embed/>
            </p:oleObj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23-1-1 = 3</a:t>
            </a:r>
          </a:p>
          <a:p>
            <a:pPr marL="552450" lvl="1"/>
            <a:endParaRPr lang="en-US"/>
          </a:p>
          <a:p>
            <a:r>
              <a:rPr lang="en-US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</a:t>
            </a: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Background: Fractional binary numbers</a:t>
            </a:r>
          </a:p>
          <a:p>
            <a:r>
              <a:rPr lang="en-US" smtClean="0"/>
              <a:t>IEEE floating point standard: Definition</a:t>
            </a:r>
          </a:p>
          <a:p>
            <a:r>
              <a:rPr lang="en-US" smtClean="0"/>
              <a:t>Example and properties</a:t>
            </a:r>
          </a:p>
          <a:p>
            <a:r>
              <a:rPr lang="en-US" smtClean="0"/>
              <a:t>Rounding, addition, multiplication</a:t>
            </a:r>
          </a:p>
          <a:p>
            <a:r>
              <a:rPr lang="en-US" smtClean="0"/>
              <a:t>Floating point in C</a:t>
            </a:r>
          </a:p>
          <a:p>
            <a:r>
              <a:rPr lang="en-US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/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p:oleObj spid="_x0000_s30751" name="Worksheet" r:id="rId3" imgW="7848600" imgH="96520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Special Properties of Encoding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</a:t>
            </a:r>
            <a:r>
              <a:rPr lang="en-US" dirty="0" smtClean="0"/>
              <a:t>−0 </a:t>
            </a:r>
            <a:r>
              <a:rPr lang="en-US" dirty="0"/>
              <a:t>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 smtClean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 = Round(x </a:t>
            </a:r>
            <a:r>
              <a:rPr lang="en-US" dirty="0" smtClean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</a:t>
            </a:r>
            <a:r>
              <a:rPr lang="en-US" dirty="0" smtClean="0"/>
              <a:t>(−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</a:t>
            </a:r>
            <a:r>
              <a:rPr lang="en-US" dirty="0"/>
              <a:t>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</a:t>
            </a:r>
            <a:r>
              <a:rPr lang="en-US" dirty="0" smtClean="0"/>
              <a:t>(+</a:t>
            </a:r>
            <a:r>
              <a:rPr lang="en-US" dirty="0" smtClean="0">
                <a:sym typeface="Symbol"/>
              </a:rPr>
              <a:t></a:t>
            </a:r>
            <a:r>
              <a:rPr lang="en-US" dirty="0" smtClean="0"/>
              <a:t>) </a:t>
            </a:r>
            <a:r>
              <a:rPr lang="en-US" dirty="0"/>
              <a:t>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 smtClean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 smtClean="0"/>
              <a:t>	1.2349999</a:t>
            </a:r>
            <a:r>
              <a:rPr lang="en-US" dirty="0"/>
              <a:t>	1.23	(Less than half way)</a:t>
            </a:r>
          </a:p>
          <a:p>
            <a:pPr marL="838200" lvl="2">
              <a:buNone/>
            </a:pPr>
            <a:r>
              <a:rPr lang="en-US" dirty="0" smtClean="0"/>
              <a:t>	1.2350001</a:t>
            </a:r>
            <a:r>
              <a:rPr lang="en-US" dirty="0"/>
              <a:t>	1.24	(Greater than half way)</a:t>
            </a:r>
          </a:p>
          <a:p>
            <a:pPr marL="838200" lvl="2">
              <a:buNone/>
            </a:pPr>
            <a:r>
              <a:rPr lang="en-US" dirty="0" smtClean="0"/>
              <a:t>	1.2350000</a:t>
            </a:r>
            <a:r>
              <a:rPr lang="en-US" dirty="0"/>
              <a:t>	1.24	(Half way—round up)</a:t>
            </a:r>
          </a:p>
          <a:p>
            <a:pPr marL="838200" lvl="2">
              <a:buNone/>
            </a:pPr>
            <a:r>
              <a:rPr lang="en-US" dirty="0" smtClean="0"/>
              <a:t>	1.2450000</a:t>
            </a:r>
            <a:r>
              <a:rPr lang="en-US" dirty="0"/>
              <a:t>	1.24	(Half way—round down)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endParaRPr lang="en-US" dirty="0"/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100…</a:t>
            </a:r>
            <a:r>
              <a:rPr lang="en-US" sz="1800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</a:t>
            </a:r>
            <a:r>
              <a:rPr lang="en-US" dirty="0" smtClean="0"/>
              <a:t>x </a:t>
            </a:r>
            <a:r>
              <a:rPr lang="en-US" dirty="0"/>
              <a:t>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1011.101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 Guarantees Two Levels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	single precision</a:t>
            </a:r>
          </a:p>
          <a:p>
            <a:pPr marL="317500" lvl="1" indent="0"/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/>
              <a:t>Conversions/Casting</a:t>
            </a:r>
          </a:p>
          <a:p>
            <a:pPr marL="317500" lvl="1" indent="0"/>
            <a:r>
              <a:rPr lang="en-US"/>
              <a:t>Casting between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,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, and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 changes bit representation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/>
              <a:t>/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/>
          </a:p>
          <a:p>
            <a:pPr marL="838200" lvl="2"/>
            <a:r>
              <a:rPr lang="en-US"/>
              <a:t>Truncates fractional part</a:t>
            </a:r>
          </a:p>
          <a:p>
            <a:pPr marL="838200" lvl="2"/>
            <a:r>
              <a:rPr lang="en-US"/>
              <a:t>Like rounding toward zero</a:t>
            </a:r>
          </a:p>
          <a:p>
            <a:pPr marL="838200" lvl="2"/>
            <a:r>
              <a:rPr lang="en-US"/>
              <a:t>Not defined when out of range or NaN: Generally sets to TMin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/>
          </a:p>
          <a:p>
            <a:pPr marL="838200" lvl="2"/>
            <a:r>
              <a:rPr lang="en-US"/>
              <a:t>Exact conversion, as long as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has ≤ 53 bit word size</a:t>
            </a:r>
          </a:p>
          <a:p>
            <a:pPr marL="317500" lvl="1" indent="0"/>
            <a:r>
              <a:rPr lang="en-US"/>
              <a:t>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/>
              <a:t> →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/>
          </a:p>
          <a:p>
            <a:pPr marL="838200" lvl="2"/>
            <a:r>
              <a:rPr lang="en-US"/>
              <a:t>Will round according to rounding mode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(int)(float)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x == (int)(double) x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(float)(double) f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== (float) 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 == -(-f);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2/3 == 2/3.0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&lt; 0.0	 ⇒ 	((d*2) &lt; 0.0)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&gt; f	 ⇒ 	-f &gt; -d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 * d &gt;= 0.0</a:t>
            </a:r>
            <a:endParaRPr lang="en-US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(d+f)-d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int x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float f = …;</a:t>
            </a:r>
            <a:endParaRPr lang="en-US" sz="2400">
              <a:solidFill>
                <a:schemeClr val="tx1"/>
              </a:solidFill>
              <a:latin typeface="Monaco" charset="0"/>
              <a:ea typeface="Monaco" charset="0"/>
              <a:cs typeface="Monaco" charset="0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More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/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Mathematical Properties of FP Add</a:t>
            </a:r>
            <a:endParaRPr lang="en-US"/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Compare to those of Abelian Group</a:t>
            </a:r>
          </a:p>
          <a:p>
            <a:pPr lvl="1"/>
            <a:r>
              <a:rPr lang="en-US" smtClean="0"/>
              <a:t>Closed under addition?			</a:t>
            </a:r>
          </a:p>
          <a:p>
            <a:pPr lvl="2"/>
            <a:r>
              <a:rPr lang="en-US" smtClean="0"/>
              <a:t>But may generate infinity or NaN</a:t>
            </a:r>
          </a:p>
          <a:p>
            <a:pPr lvl="1"/>
            <a:r>
              <a:rPr lang="en-US" smtClean="0"/>
              <a:t>Commutative?</a:t>
            </a:r>
          </a:p>
          <a:p>
            <a:pPr lvl="1"/>
            <a:r>
              <a:rPr lang="en-US" smtClean="0"/>
              <a:t>Associative?</a:t>
            </a:r>
          </a:p>
          <a:p>
            <a:pPr lvl="2"/>
            <a:r>
              <a:rPr lang="en-US" smtClean="0"/>
              <a:t>Overflow and inexactness of rounding</a:t>
            </a:r>
          </a:p>
          <a:p>
            <a:pPr lvl="1"/>
            <a:r>
              <a:rPr lang="en-US" smtClean="0"/>
              <a:t>0 is additive identity?</a:t>
            </a:r>
          </a:p>
          <a:p>
            <a:pPr lvl="1"/>
            <a:r>
              <a:rPr lang="en-US" smtClean="0"/>
              <a:t>Every element has additive inverse</a:t>
            </a:r>
          </a:p>
          <a:p>
            <a:pPr lvl="2"/>
            <a:r>
              <a:rPr lang="en-US" smtClean="0"/>
              <a:t>Except for infinities &amp; NaNs</a:t>
            </a:r>
          </a:p>
          <a:p>
            <a:r>
              <a:rPr lang="en-US" smtClean="0"/>
              <a:t>Monotonicity</a:t>
            </a:r>
          </a:p>
          <a:p>
            <a:pPr lvl="1"/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 ⇒ </a:t>
            </a:r>
            <a:r>
              <a:rPr lang="en-US" smtClean="0">
                <a:sym typeface="Calibri Italic" charset="0"/>
              </a:rPr>
              <a:t>a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 ≥ </a:t>
            </a:r>
            <a:r>
              <a:rPr lang="en-US" smtClean="0">
                <a:sym typeface="Calibri Italic" charset="0"/>
              </a:rPr>
              <a:t>b</a:t>
            </a:r>
            <a:r>
              <a:rPr lang="en-US" smtClean="0"/>
              <a:t>+</a:t>
            </a:r>
            <a:r>
              <a:rPr lang="en-US" smtClean="0">
                <a:sym typeface="Calibri Italic" charset="0"/>
              </a:rPr>
              <a:t>c</a:t>
            </a:r>
            <a:r>
              <a:rPr lang="en-US" smtClean="0"/>
              <a:t>?</a:t>
            </a:r>
          </a:p>
          <a:p>
            <a:pPr lvl="2"/>
            <a:r>
              <a:rPr lang="en-US" smtClean="0"/>
              <a:t>Except for infinities &amp; NaNs</a:t>
            </a:r>
            <a:endParaRPr lang="en-US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689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67350" y="39830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67350" y="5156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5" name="Rectangle 15"/>
          <p:cNvSpPr>
            <a:spLocks/>
          </p:cNvSpPr>
          <p:nvPr/>
        </p:nvSpPr>
        <p:spPr bwMode="auto">
          <a:xfrm>
            <a:off x="5270500" y="1689100"/>
            <a:ext cx="1358900" cy="40259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Compare to Commutative Ring</a:t>
            </a:r>
          </a:p>
          <a:p>
            <a:pPr marL="552450" lvl="1"/>
            <a:r>
              <a:rPr lang="en-US"/>
              <a:t>Closed under multiplication?</a:t>
            </a:r>
          </a:p>
          <a:p>
            <a:pPr marL="838200" lvl="2"/>
            <a:r>
              <a:rPr lang="en-US"/>
              <a:t>But may generate infinity or NaN</a:t>
            </a:r>
          </a:p>
          <a:p>
            <a:pPr marL="552450" lvl="1"/>
            <a:r>
              <a:rPr lang="en-US"/>
              <a:t>Multiplication Commutative?</a:t>
            </a:r>
          </a:p>
          <a:p>
            <a:pPr marL="552450" lvl="1"/>
            <a:r>
              <a:rPr lang="en-US"/>
              <a:t>Multiplication is Associative?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pPr marL="552450" lvl="1"/>
            <a:r>
              <a:rPr lang="en-US"/>
              <a:t>1 is multiplicative identity?</a:t>
            </a:r>
          </a:p>
          <a:p>
            <a:pPr marL="552450" lvl="1"/>
            <a:r>
              <a:rPr lang="en-US"/>
              <a:t>Multiplication distributes over addition?</a:t>
            </a:r>
          </a:p>
          <a:p>
            <a:pPr marL="838200" lvl="2"/>
            <a:r>
              <a:rPr lang="en-US"/>
              <a:t>Possibility of overflow, inexactness of rounding</a:t>
            </a:r>
          </a:p>
          <a:p>
            <a:endParaRPr lang="en-US"/>
          </a:p>
          <a:p>
            <a:r>
              <a:rPr lang="en-US"/>
              <a:t>Monotonicity</a:t>
            </a:r>
          </a:p>
          <a:p>
            <a:pPr marL="552450" lvl="1"/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 &amp;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0  ⇒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/>
              <a:t> *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 ≥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/>
              <a:t> *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/>
              <a:t>?</a:t>
            </a:r>
          </a:p>
          <a:p>
            <a:pPr marL="838200" lvl="2"/>
            <a:r>
              <a:rPr lang="en-US"/>
              <a:t>Except for infinities &amp; NaNs</a:t>
            </a:r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7138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7138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7138" y="36068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3990975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05550" y="5583238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1999" name="Rectangle 15"/>
          <p:cNvSpPr>
            <a:spLocks/>
          </p:cNvSpPr>
          <p:nvPr/>
        </p:nvSpPr>
        <p:spPr bwMode="auto">
          <a:xfrm>
            <a:off x="6121400" y="1790700"/>
            <a:ext cx="1358900" cy="42418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35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/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00001101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1.1010000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00010011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1.0011000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1.0001010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00111111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1.1111100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endParaRPr lang="en-US" dirty="0">
              <a:latin typeface="Monaco" charset="0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/>
                <a:gridCol w="1397000"/>
                <a:gridCol w="2286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/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 smtClean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/>
                <a:gridCol w="584200"/>
                <a:gridCol w="685800"/>
                <a:gridCol w="571500"/>
                <a:gridCol w="571500"/>
                <a:gridCol w="571500"/>
                <a:gridCol w="571500"/>
                <a:gridCol w="571500"/>
                <a:gridCol w="571500"/>
                <a:gridCol w="685800"/>
                <a:gridCol w="571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17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N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19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1010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011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1.111</a:t>
            </a:r>
            <a:r>
              <a:rPr lang="en-US" sz="1800" dirty="0">
                <a:solidFill>
                  <a:srgbClr val="980002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1100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111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Y</a:t>
            </a:r>
            <a:r>
              <a:rPr lang="en-US" sz="1800" dirty="0">
                <a:latin typeface="Monaco" charset="0"/>
                <a:sym typeface="Monaco" charset="0"/>
              </a:rPr>
              <a:t>	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endParaRPr lang="en-US" sz="1800" dirty="0">
              <a:latin typeface="Monaco" charset="0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51263" y="698500"/>
            <a:ext cx="255905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1.BBG</a:t>
            </a:r>
            <a:r>
              <a:rPr lang="en-US" sz="3600">
                <a:solidFill>
                  <a:srgbClr val="CC0000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128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128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1.101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3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15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17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16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19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1.010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4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20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138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1.001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7</a:t>
            </a:r>
            <a:r>
              <a:rPr lang="en-US" dirty="0">
                <a:latin typeface="Monaco" charset="0"/>
                <a:sym typeface="Monaco" charset="0"/>
              </a:rPr>
              <a:t>	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134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 63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10.000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5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1.000/6</a:t>
            </a:r>
            <a:r>
              <a:rPr lang="en-US" dirty="0">
                <a:latin typeface="Monaco" charset="0"/>
                <a:sym typeface="Monaco" charset="0"/>
              </a:rPr>
              <a:t>	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64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5 3/4	101.11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2 7/8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10.111</a:t>
            </a:r>
            <a:r>
              <a:rPr lang="en-US" sz="2000" baseline="-6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63</a:t>
            </a:r>
            <a:r>
              <a:rPr lang="en-US" sz="2000" dirty="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/64</a:t>
            </a: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 </a:t>
            </a: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0</a:t>
            </a:r>
            <a:r>
              <a:rPr lang="en-US" sz="2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.111111</a:t>
            </a:r>
            <a:r>
              <a:rPr lang="en-US" sz="2000" baseline="-6000" smtClean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</a:t>
            </a:r>
            <a:r>
              <a:rPr lang="en-US" sz="2000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 smtClean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  <a:endParaRPr lang="en-US" dirty="0" smtClean="0"/>
          </a:p>
          <a:p>
            <a:pPr lvl="4">
              <a:tabLst>
                <a:tab pos="1828800" algn="l"/>
              </a:tabLst>
            </a:pPr>
            <a:endParaRPr lang="en-US" sz="200" dirty="0" smtClean="0"/>
          </a:p>
          <a:p>
            <a:pPr lvl="1">
              <a:tabLst>
                <a:tab pos="1828800" algn="l"/>
              </a:tabLst>
            </a:pPr>
            <a:r>
              <a:rPr lang="en-US" dirty="0" smtClean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1/3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0.0101010101[01]…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1/5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1/10	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0.0001100110011[0011]…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 smtClean="0">
              <a:latin typeface="Monaco" charset="0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 smtClean="0"/>
          </a:p>
          <a:p>
            <a:pPr>
              <a:tabLst>
                <a:tab pos="1828800" algn="l"/>
              </a:tabLst>
            </a:pPr>
            <a:r>
              <a:rPr lang="en-US" dirty="0" smtClean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smtClean="0"/>
              <a:t>Just one setting of decimal point within the </a:t>
            </a:r>
            <a:r>
              <a:rPr lang="en-US" i="1" dirty="0" err="1" smtClean="0"/>
              <a:t>w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dirty="0" smtClean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 smtClean="0"/>
              <a:t>Limited range of numbers (very small values?  very large?)</a:t>
            </a:r>
            <a:endParaRPr lang="en-US" dirty="0" smtClean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Numerical Form: </a:t>
            </a:r>
            <a:br>
              <a:rPr lang="en-US"/>
            </a:br>
            <a:r>
              <a:rPr lang="en-US"/>
              <a:t>			(–1)</a:t>
            </a:r>
            <a:r>
              <a:rPr lang="en-US" baseline="32000"/>
              <a:t>s</a:t>
            </a:r>
            <a:r>
              <a:rPr lang="en-US"/>
              <a:t> </a:t>
            </a:r>
            <a:r>
              <a:rPr lang="en-US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2</a:t>
            </a:r>
            <a:r>
              <a:rPr lang="en-US" baseline="3200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/>
              <a:t> determines whether number is negative or positive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 normally a fractional value in range [1.0,2.0).</a:t>
            </a:r>
          </a:p>
          <a:p>
            <a:pPr marL="552450" lvl="1"/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/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weights value by power of two</a:t>
            </a:r>
          </a:p>
          <a:p>
            <a:endParaRPr lang="en-US"/>
          </a:p>
          <a:p>
            <a:r>
              <a:rPr lang="en-US"/>
              <a:t>Encoding</a:t>
            </a:r>
          </a:p>
          <a:p>
            <a:pPr marL="552450" lvl="1"/>
            <a:r>
              <a:rPr lang="en-US"/>
              <a:t>MSB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/>
              <a:t> is sign bit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/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/>
              <a:t> (but is not equal to E)</a:t>
            </a:r>
          </a:p>
          <a:p>
            <a:pPr marL="552450" lvl="1"/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/>
              <a:t> field encodes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/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/>
                <a:gridCol w="1841500"/>
                <a:gridCol w="5143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Pages>0</Pages>
  <Words>3216</Words>
  <Characters>0</Characters>
  <Application>Microsoft Macintosh PowerPoint</Application>
  <PresentationFormat>On-screen Show (4:3)</PresentationFormat>
  <Lines>0</Lines>
  <Paragraphs>574</Paragraphs>
  <Slides>41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15-213: Introduction to Computer Systems 4th Lecture, Sep 8, 2011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Today: Floating Point</vt:lpstr>
      <vt:lpstr>Floating Point in C</vt:lpstr>
      <vt:lpstr>Summary</vt:lpstr>
      <vt:lpstr>Floating Point Puzzles</vt:lpstr>
      <vt:lpstr>More Slides</vt:lpstr>
      <vt:lpstr>Today: Floating Point</vt:lpstr>
      <vt:lpstr>Interesting Numbers</vt:lpstr>
      <vt:lpstr>Mathematical Properties of FP Add</vt:lpstr>
      <vt:lpstr>Mathematical Properties of FP Mult</vt:lpstr>
      <vt:lpstr>Creating Floating Point Number</vt:lpstr>
      <vt:lpstr>Normalize</vt:lpstr>
      <vt:lpstr>Rounding</vt:lpstr>
      <vt:lpstr>Postnormalize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David O'Hallaron</cp:lastModifiedBy>
  <cp:revision>24</cp:revision>
  <cp:lastPrinted>2011-09-07T21:19:28Z</cp:lastPrinted>
  <dcterms:created xsi:type="dcterms:W3CDTF">2011-10-18T13:41:21Z</dcterms:created>
  <dcterms:modified xsi:type="dcterms:W3CDTF">2011-10-18T13:42:56Z</dcterms:modified>
</cp:coreProperties>
</file>