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36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notesSlides/notesSlide4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notesSlides/notesSlide41.xml" ContentType="application/vnd.openxmlformats-officedocument.presentationml.notesSlid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542" r:id="rId2"/>
    <p:sldId id="645" r:id="rId3"/>
    <p:sldId id="580" r:id="rId4"/>
    <p:sldId id="581" r:id="rId5"/>
    <p:sldId id="633" r:id="rId6"/>
    <p:sldId id="582" r:id="rId7"/>
    <p:sldId id="584" r:id="rId8"/>
    <p:sldId id="585" r:id="rId9"/>
    <p:sldId id="586" r:id="rId10"/>
    <p:sldId id="646" r:id="rId11"/>
    <p:sldId id="632" r:id="rId12"/>
    <p:sldId id="587" r:id="rId13"/>
    <p:sldId id="588" r:id="rId14"/>
    <p:sldId id="589" r:id="rId15"/>
    <p:sldId id="590" r:id="rId16"/>
    <p:sldId id="637" r:id="rId17"/>
    <p:sldId id="591" r:id="rId18"/>
    <p:sldId id="592" r:id="rId19"/>
    <p:sldId id="593" r:id="rId20"/>
    <p:sldId id="594" r:id="rId21"/>
    <p:sldId id="595" r:id="rId22"/>
    <p:sldId id="647" r:id="rId23"/>
    <p:sldId id="639" r:id="rId24"/>
    <p:sldId id="649" r:id="rId25"/>
    <p:sldId id="597" r:id="rId26"/>
    <p:sldId id="598" r:id="rId27"/>
    <p:sldId id="599" r:id="rId28"/>
    <p:sldId id="600" r:id="rId29"/>
    <p:sldId id="601" r:id="rId30"/>
    <p:sldId id="602" r:id="rId31"/>
    <p:sldId id="603" r:id="rId32"/>
    <p:sldId id="604" r:id="rId33"/>
    <p:sldId id="605" r:id="rId34"/>
    <p:sldId id="606" r:id="rId35"/>
    <p:sldId id="607" r:id="rId36"/>
    <p:sldId id="608" r:id="rId37"/>
    <p:sldId id="609" r:id="rId38"/>
    <p:sldId id="660" r:id="rId39"/>
    <p:sldId id="650" r:id="rId40"/>
    <p:sldId id="651" r:id="rId41"/>
    <p:sldId id="652" r:id="rId42"/>
    <p:sldId id="656" r:id="rId43"/>
    <p:sldId id="657" r:id="rId44"/>
    <p:sldId id="658" r:id="rId45"/>
    <p:sldId id="659" r:id="rId46"/>
  </p:sldIdLst>
  <p:sldSz cx="9144000" cy="6858000" type="screen4x3"/>
  <p:notesSz cx="7302500" cy="9586913"/>
  <p:custDataLst>
    <p:tags r:id="rId5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  <p:clrMru>
    <a:srgbClr val="EFBFBF"/>
    <a:srgbClr val="F6F5BD"/>
    <a:srgbClr val="CC6600"/>
    <a:srgbClr val="FF9999"/>
    <a:srgbClr val="A8E799"/>
    <a:srgbClr val="FFFF99"/>
    <a:srgbClr val="CDF1C5"/>
    <a:srgbClr val="F1C7C7"/>
    <a:srgbClr val="C5FEB8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 autoAdjust="0"/>
    <p:restoredTop sz="94660"/>
  </p:normalViewPr>
  <p:slideViewPr>
    <p:cSldViewPr snapToObjects="1">
      <p:cViewPr varScale="1">
        <p:scale>
          <a:sx n="109" d="100"/>
          <a:sy n="109" d="100"/>
        </p:scale>
        <p:origin x="-128" y="32"/>
      </p:cViewPr>
      <p:guideLst>
        <p:guide orient="horz" pos="25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00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tags" Target="tags/tag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9262F6-BF62-48B3-9B2E-845651183BA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035143" y="6724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Machine-Level Programming I: Basics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15-213/18-213</a:t>
            </a:r>
            <a:r>
              <a:rPr lang="en-US" sz="2000" b="0" dirty="0" smtClean="0">
                <a:solidFill>
                  <a:srgbClr val="000000"/>
                </a:solidFill>
                <a:latin typeface="Calibri" charset="0"/>
                <a:sym typeface="Calibri" charset="0"/>
              </a:rPr>
              <a:t>:</a:t>
            </a:r>
            <a:r>
              <a:rPr lang="en-US" sz="2000" b="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Introduction to Computer Systems 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5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Sep. 13, 2011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  <a:defRPr/>
            </a:pPr>
            <a:r>
              <a:rPr lang="en-US" b="1" dirty="0" smtClean="0">
                <a:solidFill>
                  <a:srgbClr val="000000"/>
                </a:solidFill>
                <a:latin typeface="Calibri"/>
                <a:ea typeface="Calibri Bold" charset="0"/>
                <a:cs typeface="Calibri"/>
                <a:sym typeface="Calibri Bold" charset="0"/>
              </a:rPr>
              <a:t>Instructors:</a:t>
            </a: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  <a:sym typeface="Calibri" charset="0"/>
              </a:rPr>
              <a:t> </a:t>
            </a:r>
          </a:p>
          <a:p>
            <a:pPr lvl="0">
              <a:spcBef>
                <a:spcPts val="500"/>
              </a:spcBef>
              <a:buClrTx/>
              <a:buSzTx/>
              <a:defRPr/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  <a:sym typeface="Calibri" charset="0"/>
              </a:rPr>
              <a:t>Dave O’Hallaron, Greg Ganger, and Greg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  <a:sym typeface="Calibri" charset="0"/>
              </a:rPr>
              <a:t>Kesden</a:t>
            </a:r>
            <a:endParaRPr lang="en-US" dirty="0">
              <a:solidFill>
                <a:srgbClr val="000000"/>
              </a:solidFill>
              <a:latin typeface="Calibri"/>
              <a:cs typeface="Calibri"/>
              <a:sym typeface="Calibr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/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 to x86-64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Architecture:</a:t>
            </a:r>
            <a:r>
              <a:rPr lang="en-US" dirty="0" smtClean="0"/>
              <a:t> (also</a:t>
            </a:r>
            <a:r>
              <a:rPr lang="en-US" dirty="0" smtClean="0"/>
              <a:t> ISA: instruction </a:t>
            </a:r>
            <a:r>
              <a:rPr lang="en-US" dirty="0" smtClean="0"/>
              <a:t>set </a:t>
            </a:r>
            <a:r>
              <a:rPr lang="en-US" dirty="0" smtClean="0"/>
              <a:t>architecture) </a:t>
            </a:r>
            <a:r>
              <a:rPr lang="en-US" dirty="0" smtClean="0"/>
              <a:t>The parts of a processor design that one needs to understand to write assembly code. 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instruction set specification, registers.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Microarchitecture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Implementation of the architecture.</a:t>
            </a:r>
          </a:p>
          <a:p>
            <a:pPr lvl="1"/>
            <a:r>
              <a:rPr lang="en-US" dirty="0" smtClean="0"/>
              <a:t>Examples: cache sizes and core frequency.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Example ISAs (Intel): x86, </a:t>
            </a:r>
            <a:r>
              <a:rPr lang="en-US" dirty="0" smtClean="0"/>
              <a:t>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/>
          <a:lstStyle/>
          <a:p>
            <a:r>
              <a:rPr lang="en-US"/>
              <a:t>Assembly Programmer’s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9113" y="3352800"/>
            <a:ext cx="4357687" cy="3092450"/>
          </a:xfrm>
        </p:spPr>
        <p:txBody>
          <a:bodyPr/>
          <a:lstStyle/>
          <a:p>
            <a:pPr marL="227013" indent="-227013" defTabSz="895350">
              <a:buNone/>
              <a:tabLst>
                <a:tab pos="1371600" algn="l"/>
                <a:tab pos="4572000" algn="l"/>
              </a:tabLst>
            </a:pPr>
            <a:r>
              <a:rPr lang="en-US" sz="24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 smtClean="0"/>
              <a:t>PC: Program</a:t>
            </a:r>
            <a:r>
              <a:rPr lang="en-US" sz="2000" b="1" dirty="0" smtClean="0"/>
              <a:t> </a:t>
            </a:r>
            <a:r>
              <a:rPr lang="en-US" sz="2000" b="1" dirty="0" smtClean="0"/>
              <a:t>c</a:t>
            </a:r>
            <a:r>
              <a:rPr lang="en-US" sz="2000" b="1" dirty="0" smtClean="0"/>
              <a:t>ounter</a:t>
            </a:r>
            <a:endParaRPr lang="en-US" sz="2000" b="1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Address of next instruction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Called “EIP” (IA32) or “RIP” (x86-64)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Register </a:t>
            </a:r>
            <a:r>
              <a:rPr lang="en-US" sz="2000" b="1" dirty="0" smtClean="0"/>
              <a:t>file</a:t>
            </a:r>
            <a:endParaRPr lang="en-US" sz="2000" b="1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Condition </a:t>
            </a:r>
            <a:r>
              <a:rPr lang="en-US" sz="2000" b="1" dirty="0" smtClean="0"/>
              <a:t>codes</a:t>
            </a:r>
            <a:endParaRPr lang="en-US" sz="2000" b="1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Store status information about most recent arithmetic operation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409700" y="19812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371600"/>
            <a:ext cx="13716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1066800"/>
            <a:ext cx="175260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324600" y="1730102"/>
            <a:ext cx="11430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Code</a:t>
            </a:r>
          </a:p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Data</a:t>
            </a:r>
          </a:p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Stack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018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352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768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2954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Addresses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854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3876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Instructions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362200" y="2286000"/>
            <a:ext cx="13716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Condition</a:t>
            </a:r>
          </a:p>
          <a:p>
            <a:pPr algn="ctr"/>
            <a:r>
              <a:rPr lang="en-US" dirty="0">
                <a:latin typeface="Calibri" pitchFamily="34" charset="0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5372100" y="3702050"/>
            <a:ext cx="3619500" cy="1568450"/>
          </a:xfrm>
        </p:spPr>
        <p:txBody>
          <a:bodyPr/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800" dirty="0"/>
              <a:t>Byte addressable array</a:t>
            </a:r>
          </a:p>
          <a:p>
            <a:pPr marL="571500" lvl="2" indent="-165100"/>
            <a:r>
              <a:rPr lang="en-US" sz="1800" dirty="0" smtClean="0"/>
              <a:t>Code and user data</a:t>
            </a:r>
          </a:p>
          <a:p>
            <a:pPr marL="571500" lvl="2" indent="-165100"/>
            <a:r>
              <a:rPr lang="en-US" sz="1800" dirty="0" smtClean="0"/>
              <a:t>Stack to support procedures</a:t>
            </a:r>
          </a:p>
          <a:p>
            <a:pPr marL="0" indent="0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101725" y="25146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1101725" y="36557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828675" y="4724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828675" y="5867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3989388" y="2977233"/>
            <a:ext cx="0" cy="680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4295775" y="3124200"/>
            <a:ext cx="25019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Compiler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ourier New" pitchFamily="49" charset="0"/>
              </a:rPr>
              <a:t> -S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4279900" y="4191000"/>
            <a:ext cx="30480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Assembler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 </a:t>
            </a:r>
            <a:r>
              <a:rPr lang="en-US" sz="2000" dirty="0">
                <a:latin typeface="Courier New" pitchFamily="49" charset="0"/>
              </a:rPr>
              <a:t>as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4295775" y="5334000"/>
            <a:ext cx="26384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Linker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</a:t>
            </a:r>
            <a:r>
              <a:rPr lang="en-US" sz="2000" dirty="0">
                <a:latin typeface="Courier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ld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373313" y="2579688"/>
            <a:ext cx="32639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>
                <a:latin typeface="Courier New" pitchFamily="49" charset="0"/>
              </a:rPr>
              <a:t>p1.c p2.c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259013" y="3657600"/>
            <a:ext cx="34925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program (</a:t>
            </a:r>
            <a:r>
              <a:rPr lang="en-US" sz="2000" dirty="0">
                <a:latin typeface="Courier New" pitchFamily="49" charset="0"/>
              </a:rPr>
              <a:t>p1.s p2.s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144713" y="4800600"/>
            <a:ext cx="37211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131219" y="5943600"/>
            <a:ext cx="3748088" cy="39754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>
                <a:latin typeface="Courier New" pitchFamily="49" charset="0"/>
              </a:rPr>
              <a:t>p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3989388" y="4055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3989388" y="5198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6858000" y="4800600"/>
            <a:ext cx="2044700" cy="705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H="1">
            <a:off x="5865813" y="5334000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8" name="Rectangle 18"/>
          <p:cNvSpPr>
            <a:spLocks noGrp="1" noChangeArrowheads="1"/>
          </p:cNvSpPr>
          <p:nvPr>
            <p:ph type="title"/>
          </p:nvPr>
        </p:nvSpPr>
        <p:spPr>
          <a:xfrm>
            <a:off x="381000" y="341312"/>
            <a:ext cx="6997700" cy="573088"/>
          </a:xfrm>
        </p:spPr>
        <p:txBody>
          <a:bodyPr/>
          <a:lstStyle/>
          <a:p>
            <a:r>
              <a:rPr lang="en-US"/>
              <a:t>Turning C into Object Code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463675"/>
          </a:xfrm>
        </p:spPr>
        <p:txBody>
          <a:bodyPr/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Code in files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</a:rPr>
              <a:t>p1</a:t>
            </a:r>
            <a:r>
              <a:rPr lang="en-US" b="1" dirty="0">
                <a:latin typeface="Courier New" pitchFamily="49" charset="0"/>
              </a:rPr>
              <a:t>.c p2.c</a:t>
            </a:r>
            <a:endParaRPr lang="en-US" b="1" dirty="0">
              <a:latin typeface="Courier" pitchFamily="49" charset="0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Compile with command: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</a:rPr>
              <a:t>gcc</a:t>
            </a:r>
            <a:r>
              <a:rPr lang="en-US" b="1" dirty="0" smtClean="0">
                <a:latin typeface="Courier New" pitchFamily="49" charset="0"/>
              </a:rPr>
              <a:t> –O1 </a:t>
            </a:r>
            <a:r>
              <a:rPr lang="en-US" b="1" dirty="0">
                <a:latin typeface="Courier New" pitchFamily="49" charset="0"/>
              </a:rPr>
              <a:t>p1.c p2.c -o p</a:t>
            </a:r>
            <a:endParaRPr lang="en-US" b="1" dirty="0">
              <a:latin typeface="Courier" pitchFamily="49" charset="0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Use </a:t>
            </a:r>
            <a:r>
              <a:rPr lang="en-US" dirty="0" smtClean="0"/>
              <a:t>basic optimizations </a:t>
            </a:r>
            <a:r>
              <a:rPr lang="en-US" dirty="0"/>
              <a:t>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O1</a:t>
            </a:r>
            <a:r>
              <a:rPr lang="en-US" dirty="0" smtClean="0"/>
              <a:t>)</a:t>
            </a:r>
            <a:endParaRPr lang="en-US" dirty="0"/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Put resulting binary in file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  <a:noFill/>
          <a:ln/>
          <a:effectLst/>
        </p:spPr>
        <p:txBody>
          <a:bodyPr/>
          <a:lstStyle/>
          <a:p>
            <a:r>
              <a:rPr lang="en-US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1622425" cy="363538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/>
              <a:t>C Code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304800" y="1600200"/>
            <a:ext cx="388302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sum(int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x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y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t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x+y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419600" y="111125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IA32 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495800" y="1592263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sum: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pushl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12(%ebp),%eax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addl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8(%ebp),%</a:t>
            </a:r>
            <a:r>
              <a:rPr lang="en-US" sz="1800" dirty="0" smtClean="0">
                <a:latin typeface="Courier New" pitchFamily="49" charset="0"/>
              </a:rPr>
              <a:t>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popl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457200" y="4986104"/>
            <a:ext cx="7467600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with 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usr/local/bin/gcc</a:t>
            </a:r>
            <a:r>
              <a:rPr lang="en-US" dirty="0" smtClean="0">
                <a:latin typeface="Courier New" pitchFamily="49" charset="0"/>
              </a:rPr>
              <a:t> –O1 </a:t>
            </a:r>
            <a:r>
              <a:rPr lang="en-US" dirty="0">
                <a:latin typeface="Courier New" pitchFamily="49" charset="0"/>
              </a:rPr>
              <a:t>-S </a:t>
            </a:r>
            <a:r>
              <a:rPr lang="en-US" dirty="0" err="1">
                <a:latin typeface="Courier New" pitchFamily="49" charset="0"/>
              </a:rPr>
              <a:t>code.c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Produces file </a:t>
            </a:r>
            <a:r>
              <a:rPr lang="en-US" dirty="0" err="1">
                <a:latin typeface="Courier New" pitchFamily="49" charset="0"/>
              </a:rPr>
              <a:t>code.s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52400" y="3225006"/>
            <a:ext cx="4799012" cy="1651794"/>
            <a:chOff x="228600" y="3074963"/>
            <a:chExt cx="4799012" cy="1651794"/>
          </a:xfrm>
        </p:grpSpPr>
        <p:sp>
          <p:nvSpPr>
            <p:cNvPr id="149513" name="Line 9"/>
            <p:cNvSpPr>
              <a:spLocks noChangeShapeType="1"/>
            </p:cNvSpPr>
            <p:nvPr/>
          </p:nvSpPr>
          <p:spPr bwMode="auto">
            <a:xfrm flipH="1">
              <a:off x="3856037" y="3074963"/>
              <a:ext cx="1171575" cy="1236663"/>
            </a:xfrm>
            <a:prstGeom prst="lin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  <a:round/>
              <a:headEnd type="triangle" w="lg" len="med"/>
              <a:tailEnd type="none" w="sm" len="sm"/>
            </a:ln>
            <a:effectLst/>
          </p:spPr>
          <p:txBody>
            <a:bodyPr wrap="square" lIns="45720" rIns="45720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9514" name="Text Box 10"/>
            <p:cNvSpPr txBox="1">
              <a:spLocks noChangeArrowheads="1"/>
            </p:cNvSpPr>
            <p:nvPr/>
          </p:nvSpPr>
          <p:spPr bwMode="auto">
            <a:xfrm>
              <a:off x="228600" y="3896494"/>
              <a:ext cx="3627437" cy="83026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dirty="0">
                  <a:latin typeface="Calibri" pitchFamily="34" charset="0"/>
                </a:rPr>
                <a:t>Some compilers use </a:t>
              </a:r>
              <a:r>
                <a:rPr lang="en-US" dirty="0" smtClean="0">
                  <a:latin typeface="Calibri" pitchFamily="34" charset="0"/>
                </a:rPr>
                <a:t>instruction </a:t>
              </a:r>
              <a:r>
                <a:rPr lang="en-US" dirty="0">
                  <a:latin typeface="Calibri" pitchFamily="34" charset="0"/>
                </a:rPr>
                <a:t>“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leave</a:t>
              </a:r>
              <a:r>
                <a:rPr lang="en-US" dirty="0">
                  <a:latin typeface="Calibri" pitchFamily="34" charset="0"/>
                </a:rPr>
                <a:t>”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/>
              <a:t>Assembly </a:t>
            </a:r>
            <a:r>
              <a:rPr lang="en-US" dirty="0" smtClean="0"/>
              <a:t>Characteristics: Data Types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548687" cy="553085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Integer” data of 1, 2, or 4 bytes</a:t>
            </a:r>
          </a:p>
          <a:p>
            <a:pPr lvl="1"/>
            <a:r>
              <a:rPr lang="en-US" dirty="0"/>
              <a:t>Data values</a:t>
            </a:r>
          </a:p>
          <a:p>
            <a:pPr lvl="1"/>
            <a:r>
              <a:rPr lang="en-US" dirty="0"/>
              <a:t>Addresses (</a:t>
            </a:r>
            <a:r>
              <a:rPr lang="en-US" dirty="0" err="1"/>
              <a:t>untyped</a:t>
            </a:r>
            <a:r>
              <a:rPr lang="en-US" dirty="0"/>
              <a:t> pointers)</a:t>
            </a:r>
          </a:p>
          <a:p>
            <a:endParaRPr lang="en-US" dirty="0" smtClean="0"/>
          </a:p>
          <a:p>
            <a:r>
              <a:rPr lang="en-US" dirty="0" smtClean="0"/>
              <a:t>Floating </a:t>
            </a:r>
            <a:r>
              <a:rPr lang="en-US" dirty="0"/>
              <a:t>point data of 4, 8, or 10 bytes</a:t>
            </a:r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aggregate types such as arrays or structures</a:t>
            </a:r>
          </a:p>
          <a:p>
            <a:pPr lvl="1"/>
            <a:r>
              <a:rPr lang="en-US" dirty="0"/>
              <a:t>Just contiguously allocated bytes in </a:t>
            </a:r>
            <a:r>
              <a:rPr lang="en-US" dirty="0" smtClean="0"/>
              <a:t>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/>
              <a:t>Assembly </a:t>
            </a:r>
            <a:r>
              <a:rPr lang="en-US" dirty="0" smtClean="0"/>
              <a:t>Characteristics: Operations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27150"/>
            <a:ext cx="8548687" cy="4921250"/>
          </a:xfrm>
        </p:spPr>
        <p:txBody>
          <a:bodyPr/>
          <a:lstStyle/>
          <a:p>
            <a:r>
              <a:rPr lang="en-US" dirty="0" smtClean="0"/>
              <a:t>Perform </a:t>
            </a:r>
            <a:r>
              <a:rPr lang="en-US" dirty="0"/>
              <a:t>arithmetic function on register or memory data</a:t>
            </a:r>
          </a:p>
          <a:p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data between memory and register</a:t>
            </a:r>
          </a:p>
          <a:p>
            <a:pPr lvl="1"/>
            <a:r>
              <a:rPr lang="en-US" dirty="0"/>
              <a:t>Load data from memory into register</a:t>
            </a:r>
          </a:p>
          <a:p>
            <a:pPr lvl="1"/>
            <a:r>
              <a:rPr lang="en-US" dirty="0"/>
              <a:t>Store register data into memory</a:t>
            </a:r>
          </a:p>
          <a:p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control</a:t>
            </a:r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42900" y="914400"/>
            <a:ext cx="2514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Code for </a:t>
            </a:r>
            <a:r>
              <a:rPr lang="en-US" sz="2400" dirty="0">
                <a:latin typeface="Courier New" pitchFamily="49" charset="0"/>
              </a:rPr>
              <a:t>sum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44488" y="1447800"/>
            <a:ext cx="2511425" cy="3413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0x401040 &lt;sum&gt;</a:t>
            </a:r>
            <a:r>
              <a:rPr lang="en-US" sz="1800" dirty="0" smtClean="0">
                <a:latin typeface="Courier New" pitchFamily="49" charset="0"/>
              </a:rPr>
              <a:t>:    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0xe5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0x0c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0x5d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0xc3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524500" cy="573088"/>
          </a:xfrm>
        </p:spPr>
        <p:txBody>
          <a:bodyPr/>
          <a:lstStyle/>
          <a:p>
            <a:r>
              <a:rPr lang="en-US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5200" y="1143000"/>
            <a:ext cx="54864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295400" y="4038600"/>
            <a:ext cx="23622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Total of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Each instruction 1, 2, or 3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0x401040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791200"/>
          </a:xfrm>
        </p:spPr>
        <p:txBody>
          <a:bodyPr/>
          <a:lstStyle/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Add two signed integers</a:t>
            </a:r>
          </a:p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Add 2 4-byte integers</a:t>
            </a:r>
          </a:p>
          <a:p>
            <a:pPr marL="839788" lvl="2" indent="-165100" defTabSz="895350">
              <a:tabLst>
                <a:tab pos="1143000" algn="l"/>
                <a:tab pos="2514600" algn="l"/>
              </a:tabLst>
            </a:pPr>
            <a:r>
              <a:rPr lang="en-US" dirty="0"/>
              <a:t>“Long” words in GCC parlance</a:t>
            </a:r>
          </a:p>
          <a:p>
            <a:pPr marL="839788" lvl="2" indent="-165100" defTabSz="895350">
              <a:tabLst>
                <a:tab pos="1143000" algn="l"/>
                <a:tab pos="2514600" algn="l"/>
              </a:tabLst>
            </a:pPr>
            <a:r>
              <a:rPr lang="en-US" dirty="0"/>
              <a:t>Same instruction whether signed or unsigned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y</a:t>
            </a:r>
            <a:r>
              <a:rPr lang="en-US" b="1" dirty="0"/>
              <a:t>:</a:t>
            </a:r>
            <a:r>
              <a:rPr lang="en-US" dirty="0"/>
              <a:t>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%ebp+8]</a:t>
            </a:r>
            <a:endParaRPr lang="en-US" b="1" dirty="0"/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1120775" lvl="3" indent="-166688" defTabSz="895350">
              <a:tabLst>
                <a:tab pos="1143000" algn="l"/>
                <a:tab pos="2514600" algn="l"/>
              </a:tabLst>
            </a:pPr>
            <a:r>
              <a:rPr lang="en-US" dirty="0"/>
              <a:t>Return function value in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endParaRPr lang="en-US" b="1" dirty="0"/>
          </a:p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Object Code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 smtClean="0">
                <a:latin typeface="Courier New" pitchFamily="49" charset="0"/>
              </a:rPr>
              <a:t>0x80483ca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 = </a:t>
            </a:r>
            <a:r>
              <a:rPr lang="en-US" sz="1800" dirty="0" err="1">
                <a:latin typeface="Courier New" pitchFamily="49" charset="0"/>
              </a:rPr>
              <a:t>x+y</a:t>
            </a:r>
            <a:r>
              <a:rPr lang="en-US" sz="1800" dirty="0">
                <a:latin typeface="Courier New" pitchFamily="49" charset="0"/>
              </a:rPr>
              <a:t>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dirty="0" err="1" smtClean="0">
                <a:latin typeface="Courier New" pitchFamily="49" charset="0"/>
              </a:rPr>
              <a:t>addl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3400" y="54864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 dirty="0" smtClean="0">
                <a:latin typeface="Courier New" pitchFamily="49" charset="0"/>
              </a:rPr>
              <a:t>0x80483ca:  03 </a:t>
            </a:r>
            <a:r>
              <a:rPr lang="en-US" sz="1800" dirty="0">
                <a:latin typeface="Courier New" pitchFamily="49" charset="0"/>
              </a:rPr>
              <a:t>45 08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762000" y="2819400"/>
            <a:ext cx="3429000" cy="2169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Similar to expression: </a:t>
            </a:r>
            <a:r>
              <a:rPr lang="en-US" sz="1800" dirty="0">
                <a:latin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err="1" smtClean="0">
                <a:latin typeface="Courier New" pitchFamily="49" charset="0"/>
              </a:rPr>
              <a:t>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+= y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smtClean="0">
                <a:latin typeface="Calibri" pitchFamily="34" charset="0"/>
              </a:rPr>
              <a:t>More precisely: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;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;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+= ebp[2]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9017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40700" cy="2249488"/>
          </a:xfrm>
        </p:spPr>
        <p:txBody>
          <a:bodyPr/>
          <a:lstStyle/>
          <a:p>
            <a:r>
              <a:rPr lang="en-US" dirty="0" err="1"/>
              <a:t>Disassembler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-d p</a:t>
            </a: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4900" y="1628839"/>
            <a:ext cx="60960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080483c4 &lt;sum&gt;: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80483c4:  55        push   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80483c5:  89 e5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%</a:t>
            </a:r>
            <a:r>
              <a:rPr lang="en-US" sz="1800" dirty="0" err="1" smtClean="0">
                <a:latin typeface="Courier New" pitchFamily="49" charset="0"/>
              </a:rPr>
              <a:t>esp,%ebp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80483c7:  8b 45 0c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0xc(%ebp),%eax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80483ca:  03 45 08  add    0x8(%ebp),%eax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80483cd:  5d        pop    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80483ce:  c3        ret </a:t>
            </a:r>
            <a:endParaRPr lang="en-US" sz="1800" i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 to x86-64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191000" y="9144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2438400" y="1705039"/>
            <a:ext cx="65532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Dump of assembler code for function sum: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0x080483c4 &lt;sum+0&gt;:     push   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0x080483c5 &lt;sum+1&gt;: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%</a:t>
            </a:r>
            <a:r>
              <a:rPr lang="en-US" sz="1800" dirty="0" err="1" smtClean="0">
                <a:latin typeface="Courier New" pitchFamily="49" charset="0"/>
              </a:rPr>
              <a:t>esp,%ebp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0x080483c7 &lt;sum+3&gt;: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0xc(%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0x080483ca &lt;sum+6&gt;:     add    0x8(%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0x080483cd &lt;sum+9&gt;:     pop    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0x080483ce &lt;sum+10&gt;:    ret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2"/>
            <a:ext cx="6248400" cy="573088"/>
          </a:xfrm>
        </p:spPr>
        <p:txBody>
          <a:bodyPr/>
          <a:lstStyle/>
          <a:p>
            <a:r>
              <a:rPr lang="en-US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97113" y="4195763"/>
            <a:ext cx="6300787" cy="2249487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p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sum</a:t>
            </a:r>
          </a:p>
          <a:p>
            <a:pPr lvl="1"/>
            <a:r>
              <a:rPr lang="en-US" dirty="0"/>
              <a:t>Disassemble procedure</a:t>
            </a:r>
          </a:p>
          <a:p>
            <a:pPr lvl="1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x/11xb </a:t>
            </a:r>
            <a:r>
              <a:rPr lang="en-US" b="1" dirty="0">
                <a:latin typeface="Courier New" pitchFamily="49" charset="0"/>
              </a:rPr>
              <a:t>sum</a:t>
            </a:r>
          </a:p>
          <a:p>
            <a:pPr lvl="1"/>
            <a:r>
              <a:rPr lang="en-US" dirty="0"/>
              <a:t>Examine the </a:t>
            </a:r>
            <a:r>
              <a:rPr lang="en-US" dirty="0" smtClean="0"/>
              <a:t>11 </a:t>
            </a:r>
            <a:r>
              <a:rPr lang="en-US" dirty="0"/>
              <a:t>bytes starting at </a:t>
            </a:r>
            <a:r>
              <a:rPr lang="en-US" dirty="0">
                <a:latin typeface="Courier New" pitchFamily="49" charset="0"/>
              </a:rPr>
              <a:t>sum</a:t>
            </a: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858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609600" y="1524000"/>
            <a:ext cx="1524000" cy="34137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0x401040: 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0xe5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0x0c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0x5d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0xc3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7150100" cy="573088"/>
          </a:xfrm>
        </p:spPr>
        <p:txBody>
          <a:bodyPr/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551488"/>
            <a:ext cx="8624887" cy="1306512"/>
          </a:xfrm>
        </p:spPr>
        <p:txBody>
          <a:bodyPr/>
          <a:lstStyle/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533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dirty="0" err="1">
                <a:latin typeface="Courier New" pitchFamily="49" charset="0"/>
              </a:rPr>
              <a:t>objdump</a:t>
            </a:r>
            <a:r>
              <a:rPr lang="en-US" sz="1800" dirty="0">
                <a:latin typeface="Courier New" pitchFamily="49" charset="0"/>
              </a:rPr>
              <a:t> -</a:t>
            </a:r>
            <a:r>
              <a:rPr lang="en-US" sz="1800" dirty="0" err="1">
                <a:latin typeface="Courier New" pitchFamily="49" charset="0"/>
              </a:rPr>
              <a:t>d</a:t>
            </a:r>
            <a:r>
              <a:rPr lang="en-US" sz="1800" dirty="0">
                <a:latin typeface="Courier New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WINWORD.EXE:  </a:t>
            </a:r>
            <a:r>
              <a:rPr lang="en-US" sz="1800" dirty="0" smtClean="0">
                <a:latin typeface="Courier New" pitchFamily="49" charset="0"/>
              </a:rPr>
              <a:t> file </a:t>
            </a:r>
            <a:r>
              <a:rPr lang="en-US" sz="1800" dirty="0">
                <a:latin typeface="Courier New" pitchFamily="49" charset="0"/>
              </a:rPr>
              <a:t>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</a:t>
            </a:r>
            <a:r>
              <a:rPr lang="en-US" sz="1800" dirty="0" smtClean="0">
                <a:latin typeface="Courier New" pitchFamily="49" charset="0"/>
              </a:rPr>
              <a:t>:  55            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30001001</a:t>
            </a:r>
            <a:r>
              <a:rPr lang="en-US" sz="1800" dirty="0" smtClean="0">
                <a:latin typeface="Courier New" pitchFamily="49" charset="0"/>
              </a:rPr>
              <a:t>:  8b </a:t>
            </a:r>
            <a:r>
              <a:rPr lang="en-US" sz="1800" dirty="0" err="1">
                <a:latin typeface="Courier New" pitchFamily="49" charset="0"/>
              </a:rPr>
              <a:t>ec</a:t>
            </a:r>
            <a:r>
              <a:rPr lang="en-US" sz="1800" dirty="0">
                <a:latin typeface="Courier New" pitchFamily="49" charset="0"/>
              </a:rPr>
              <a:t>    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30001003</a:t>
            </a:r>
            <a:r>
              <a:rPr lang="en-US" sz="1800" dirty="0" smtClean="0">
                <a:latin typeface="Courier New" pitchFamily="49" charset="0"/>
              </a:rPr>
              <a:t>:  6a </a:t>
            </a:r>
            <a:r>
              <a:rPr lang="en-US" sz="1800" dirty="0">
                <a:latin typeface="Courier New" pitchFamily="49" charset="0"/>
              </a:rPr>
              <a:t>ff         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30001005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90 10 00 30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3000100a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91 dc 4c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$0x304cdc91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/>
              <a:t>Assembly Basics: Registers, operands, move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 to x86-64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Registers (IA32)</a:t>
            </a:r>
            <a:endParaRPr lang="en-US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295400" y="1333501"/>
            <a:ext cx="5715000" cy="4533902"/>
            <a:chOff x="3984" y="1008"/>
            <a:chExt cx="1584" cy="22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eax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84326" y="1404970"/>
            <a:ext cx="2819400" cy="343694"/>
            <a:chOff x="4495800" y="1404970"/>
            <a:chExt cx="2819400" cy="34369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9" name="Straight Connector 18"/>
            <p:cNvCxnSpPr>
              <a:stCxn id="13" idx="0"/>
              <a:endCxn id="1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4184326" y="1989024"/>
            <a:ext cx="2819400" cy="343694"/>
            <a:chOff x="4495800" y="1404970"/>
            <a:chExt cx="2819400" cy="343694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184326" y="2558580"/>
            <a:ext cx="2819400" cy="343694"/>
            <a:chOff x="4495800" y="1404970"/>
            <a:chExt cx="2819400" cy="34369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8" name="Straight Connector 27"/>
            <p:cNvCxnSpPr>
              <a:stCxn id="27" idx="0"/>
              <a:endCxn id="27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4184326" y="3141484"/>
            <a:ext cx="2819400" cy="343694"/>
            <a:chOff x="4495800" y="1404970"/>
            <a:chExt cx="2819400" cy="3436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31" name="Straight Connector 30"/>
            <p:cNvCxnSpPr>
              <a:stCxn id="30" idx="0"/>
              <a:endCxn id="30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2"/>
          <p:cNvSpPr/>
          <p:nvPr/>
        </p:nvSpPr>
        <p:spPr bwMode="auto">
          <a:xfrm>
            <a:off x="4184326" y="3717666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84326" y="4301720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84326" y="4871276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184326" y="5454180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" name="TextBox 52"/>
          <p:cNvSpPr txBox="1"/>
          <p:nvPr/>
        </p:nvSpPr>
        <p:spPr>
          <a:xfrm>
            <a:off x="35814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814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14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81400" y="37080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1400" y="42872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81400" y="485769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%sp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81400" y="544357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20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720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6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9436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436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9436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AutoShape 7"/>
          <p:cNvSpPr>
            <a:spLocks/>
          </p:cNvSpPr>
          <p:nvPr/>
        </p:nvSpPr>
        <p:spPr bwMode="auto">
          <a:xfrm rot="5400000">
            <a:off x="5451983" y="4671257"/>
            <a:ext cx="279400" cy="2824085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67200" y="6172200"/>
            <a:ext cx="2660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16-bit virtual registers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(backwards compatibility)</a:t>
            </a:r>
          </a:p>
        </p:txBody>
      </p:sp>
      <p:sp>
        <p:nvSpPr>
          <p:cNvPr id="75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31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221736" y="2812536"/>
            <a:ext cx="17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general purpose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555159" y="1391622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accumulate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55159" y="1975438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555159" y="254129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555159" y="313178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base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5159" y="3626836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source 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555159" y="4204648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555159" y="4701317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stack 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55159" y="5313528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base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93942" y="649069"/>
            <a:ext cx="1850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Origin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(mostly obsolete)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9" grpId="0" animBg="1"/>
      <p:bldP spid="4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9" grpId="0"/>
      <p:bldP spid="70" grpId="0"/>
      <p:bldP spid="71" grpId="0"/>
      <p:bldP spid="72" grpId="0"/>
      <p:bldP spid="73" grpId="0" animBg="1"/>
      <p:bldP spid="74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/>
              <a:t>Moving Data: IA32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00138"/>
            <a:ext cx="8396287" cy="5224462"/>
          </a:xfrm>
        </p:spPr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movl</a:t>
            </a:r>
            <a:r>
              <a:rPr lang="en-US" b="1" dirty="0"/>
              <a:t> </a:t>
            </a:r>
            <a:r>
              <a:rPr lang="en-US" b="1" i="1" dirty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Operand </a:t>
            </a:r>
            <a:r>
              <a:rPr lang="en-US" dirty="0"/>
              <a:t>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$0x400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$-533</a:t>
            </a:r>
            <a:endParaRPr lang="en-US" dirty="0" smtClean="0"/>
          </a:p>
          <a:p>
            <a:pPr lvl="2"/>
            <a:r>
              <a:rPr lang="en-US" dirty="0" smtClean="0"/>
              <a:t>Like </a:t>
            </a:r>
            <a:r>
              <a:rPr lang="en-US" dirty="0"/>
              <a:t>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 smtClean="0"/>
              <a:t>Encoded </a:t>
            </a:r>
            <a:r>
              <a:rPr lang="en-US" dirty="0"/>
              <a:t>with 1, 2, or 4 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8 integer </a:t>
            </a:r>
            <a:r>
              <a:rPr lang="en-US" dirty="0" smtClean="0"/>
              <a:t>registers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</a:rPr>
              <a:t>, %</a:t>
            </a:r>
            <a:r>
              <a:rPr lang="en-US" b="1" dirty="0" err="1" smtClean="0">
                <a:latin typeface="Courier New" pitchFamily="49" charset="0"/>
              </a:rPr>
              <a:t>edx</a:t>
            </a:r>
            <a:endParaRPr lang="en-US" b="1" dirty="0" smtClean="0">
              <a:latin typeface="Courier New" pitchFamily="49" charset="0"/>
            </a:endParaRPr>
          </a:p>
          <a:p>
            <a:pPr lvl="2"/>
            <a:r>
              <a:rPr lang="en-US" dirty="0"/>
              <a:t>But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esp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ebp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reserved 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4 consecutive bytes of </a:t>
            </a:r>
            <a:r>
              <a:rPr lang="en-US" dirty="0" smtClean="0"/>
              <a:t>memory at address given by register</a:t>
            </a:r>
          </a:p>
          <a:p>
            <a:pPr lvl="2"/>
            <a:r>
              <a:rPr lang="en-US" dirty="0" smtClean="0"/>
              <a:t>Simplest example: </a:t>
            </a:r>
            <a:r>
              <a:rPr lang="en-US" b="1" dirty="0" smtClean="0">
                <a:latin typeface="Courier New" pitchFamily="49" charset="0"/>
              </a:rPr>
              <a:t>(%</a:t>
            </a:r>
            <a:r>
              <a:rPr lang="en-US" b="1" dirty="0" err="1" smtClean="0">
                <a:latin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Various </a:t>
            </a:r>
            <a:r>
              <a:rPr lang="en-US" dirty="0" smtClean="0"/>
              <a:t>other “address </a:t>
            </a:r>
            <a:r>
              <a:rPr lang="en-US" dirty="0"/>
              <a:t>modes”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172200" y="609600"/>
            <a:ext cx="2514600" cy="3581400"/>
            <a:chOff x="3984" y="1008"/>
            <a:chExt cx="1584" cy="2256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movl</a:t>
            </a:r>
            <a:r>
              <a:rPr lang="en-US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943600"/>
            <a:ext cx="8140700" cy="533400"/>
          </a:xfrm>
          <a:noFill/>
        </p:spPr>
        <p:txBody>
          <a:bodyPr lIns="0" tIns="0" rIns="0" bIns="0"/>
          <a:lstStyle/>
          <a:p>
            <a:pPr marL="0" indent="0" algn="ctr">
              <a:buNone/>
            </a:pPr>
            <a:r>
              <a:rPr lang="en-US" i="1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144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ourier New" pitchFamily="49" charset="0"/>
              </a:rPr>
              <a:t>movl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$0x4,%eax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774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$-147,(%eax)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%eax,%edx</a:t>
            </a: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22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22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(%eax),%edx</a:t>
            </a: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Memory Addressing </a:t>
            </a:r>
            <a:r>
              <a:rPr lang="en-US" dirty="0"/>
              <a:t>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 smtClean="0"/>
              <a:t>Normal	(</a:t>
            </a:r>
            <a:r>
              <a:rPr lang="en-US" dirty="0"/>
              <a:t>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memory address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movl</a:t>
            </a:r>
            <a:r>
              <a:rPr lang="en-US" sz="2400" b="1" dirty="0">
                <a:latin typeface="Courier New" pitchFamily="49" charset="0"/>
              </a:rPr>
              <a:t> (%</a:t>
            </a:r>
            <a:r>
              <a:rPr lang="en-US" sz="2400" b="1" dirty="0" err="1">
                <a:latin typeface="Courier New" pitchFamily="49" charset="0"/>
              </a:rPr>
              <a:t>ecx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eax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movl</a:t>
            </a:r>
            <a:r>
              <a:rPr lang="en-US" sz="2400" b="1" dirty="0">
                <a:latin typeface="Courier New" pitchFamily="49" charset="0"/>
              </a:rPr>
              <a:t> 8(%</a:t>
            </a:r>
            <a:r>
              <a:rPr lang="en-US" sz="2400" b="1" dirty="0" err="1">
                <a:latin typeface="Courier New" pitchFamily="49" charset="0"/>
              </a:rPr>
              <a:t>ebp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edx</a:t>
            </a: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 dirty="0"/>
              <a:t>Using Simple 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16002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swap(int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7786688" y="2514600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8134350" y="3282950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7778750" y="1447800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134350" y="1546225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Up</a:t>
            </a:r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7777163" y="4800600"/>
            <a:ext cx="280987" cy="887115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8134350" y="5029200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Finish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91000" y="1066800"/>
            <a:ext cx="4191000" cy="4706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swap: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pushl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ebp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esp,%ebp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pushl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8(%ebp),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12(%ebp), 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 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popl</a:t>
            </a:r>
            <a:r>
              <a:rPr lang="en-US" sz="2000" dirty="0" smtClean="0">
                <a:latin typeface="Courier New" pitchFamily="49" charset="0"/>
              </a:rPr>
              <a:t> 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popl</a:t>
            </a:r>
            <a:r>
              <a:rPr lang="en-US" sz="2000" dirty="0" smtClean="0">
                <a:latin typeface="Courier New" pitchFamily="49" charset="0"/>
              </a:rPr>
              <a:t>  %</a:t>
            </a:r>
            <a:r>
              <a:rPr lang="en-US" sz="2000" dirty="0" err="1" smtClean="0">
                <a:latin typeface="Courier New" pitchFamily="49" charset="0"/>
              </a:rPr>
              <a:t>ebp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  ret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/>
              <a:t>Using Simple Addressing Modes</a:t>
            </a:r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152400" y="16002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swap(int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4191000" y="1066800"/>
            <a:ext cx="3657600" cy="4706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r>
              <a:rPr lang="en-US" sz="2000" dirty="0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pushl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ebp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movl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esp,%ebp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pushl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ebx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8(%ebp),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12(%</a:t>
            </a:r>
            <a:r>
              <a:rPr lang="en-US" sz="2000" dirty="0" err="1" smtClean="0">
                <a:latin typeface="Courier New" pitchFamily="49" charset="0"/>
              </a:rPr>
              <a:t>ebp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98463" algn="l"/>
                <a:tab pos="1201738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398463" algn="l"/>
                <a:tab pos="1201738" algn="l"/>
              </a:tabLst>
            </a:pPr>
            <a:endParaRPr lang="en-US" sz="20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popl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%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ebx</a:t>
            </a: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popl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%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ebp</a:t>
            </a: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ret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89445" name="AutoShape 5"/>
          <p:cNvSpPr>
            <a:spLocks/>
          </p:cNvSpPr>
          <p:nvPr/>
        </p:nvSpPr>
        <p:spPr bwMode="auto">
          <a:xfrm>
            <a:off x="7786688" y="2514600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8134350" y="3282950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89447" name="AutoShape 7"/>
          <p:cNvSpPr>
            <a:spLocks/>
          </p:cNvSpPr>
          <p:nvPr/>
        </p:nvSpPr>
        <p:spPr bwMode="auto">
          <a:xfrm>
            <a:off x="7778750" y="1447800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8134350" y="1546225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Up</a:t>
            </a:r>
          </a:p>
        </p:txBody>
      </p:sp>
      <p:sp>
        <p:nvSpPr>
          <p:cNvPr id="189449" name="AutoShape 9"/>
          <p:cNvSpPr>
            <a:spLocks/>
          </p:cNvSpPr>
          <p:nvPr/>
        </p:nvSpPr>
        <p:spPr bwMode="auto">
          <a:xfrm>
            <a:off x="7777163" y="4800600"/>
            <a:ext cx="280987" cy="887115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50" name="Text Box 10"/>
          <p:cNvSpPr txBox="1">
            <a:spLocks noChangeArrowheads="1"/>
          </p:cNvSpPr>
          <p:nvPr/>
        </p:nvSpPr>
        <p:spPr bwMode="auto">
          <a:xfrm>
            <a:off x="8134350" y="5029200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Finish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04800" y="12954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391400" y="1371600"/>
            <a:ext cx="1763368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Stack</a:t>
            </a:r>
          </a:p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(in memory)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alibri" pitchFamily="34" charset="0"/>
              </a:rPr>
              <a:t>Register	</a:t>
            </a:r>
            <a:r>
              <a:rPr lang="en-US" sz="1800" dirty="0" smtClean="0">
                <a:latin typeface="Calibri" pitchFamily="34" charset="0"/>
              </a:rPr>
              <a:t>Value</a:t>
            </a:r>
            <a:endParaRPr lang="en-US" sz="1800" dirty="0">
              <a:latin typeface="Calibri" pitchFamily="34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t0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t1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257800" y="914400"/>
            <a:ext cx="3311024" cy="3355419"/>
            <a:chOff x="5257800" y="914400"/>
            <a:chExt cx="3311024" cy="3355419"/>
          </a:xfrm>
        </p:grpSpPr>
        <p:grpSp>
          <p:nvGrpSpPr>
            <p:cNvPr id="25" name="Group 24"/>
            <p:cNvGrpSpPr/>
            <p:nvPr/>
          </p:nvGrpSpPr>
          <p:grpSpPr>
            <a:xfrm>
              <a:off x="5257800" y="914400"/>
              <a:ext cx="3305175" cy="3352800"/>
              <a:chOff x="5257800" y="914400"/>
              <a:chExt cx="3305175" cy="3352800"/>
            </a:xfrm>
          </p:grpSpPr>
          <p:sp>
            <p:nvSpPr>
              <p:cNvPr id="160776" name="Rectangle 8"/>
              <p:cNvSpPr>
                <a:spLocks noChangeArrowheads="1"/>
              </p:cNvSpPr>
              <p:nvPr/>
            </p:nvSpPr>
            <p:spPr bwMode="auto">
              <a:xfrm>
                <a:off x="6172200" y="2362200"/>
                <a:ext cx="1066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yp</a:t>
                </a:r>
              </a:p>
            </p:txBody>
          </p:sp>
          <p:sp>
            <p:nvSpPr>
              <p:cNvPr id="160777" name="Rectangle 9"/>
              <p:cNvSpPr>
                <a:spLocks noChangeArrowheads="1"/>
              </p:cNvSpPr>
              <p:nvPr/>
            </p:nvSpPr>
            <p:spPr bwMode="auto">
              <a:xfrm>
                <a:off x="6172200" y="2743200"/>
                <a:ext cx="1066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xp</a:t>
                </a:r>
              </a:p>
            </p:txBody>
          </p:sp>
          <p:sp>
            <p:nvSpPr>
              <p:cNvPr id="160778" name="Rectangle 10"/>
              <p:cNvSpPr>
                <a:spLocks noChangeArrowheads="1"/>
              </p:cNvSpPr>
              <p:nvPr/>
            </p:nvSpPr>
            <p:spPr bwMode="auto">
              <a:xfrm>
                <a:off x="6172200" y="3124200"/>
                <a:ext cx="1066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dirty="0" err="1">
                    <a:latin typeface="Calibri" pitchFamily="34" charset="0"/>
                  </a:rPr>
                  <a:t>Rtn</a:t>
                </a:r>
                <a:r>
                  <a:rPr lang="en-US" sz="1800" dirty="0">
                    <a:latin typeface="Calibri" pitchFamily="34" charset="0"/>
                  </a:rPr>
                  <a:t> </a:t>
                </a:r>
                <a:r>
                  <a:rPr lang="en-US" sz="1800" dirty="0" err="1">
                    <a:latin typeface="Calibri" pitchFamily="34" charset="0"/>
                  </a:rPr>
                  <a:t>adr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0779" name="Rectangle 11"/>
              <p:cNvSpPr>
                <a:spLocks noChangeArrowheads="1"/>
              </p:cNvSpPr>
              <p:nvPr/>
            </p:nvSpPr>
            <p:spPr bwMode="auto">
              <a:xfrm>
                <a:off x="6172200" y="3505200"/>
                <a:ext cx="1066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Old %</a:t>
                </a:r>
                <a:r>
                  <a:rPr lang="en-US" sz="1800" dirty="0" err="1">
                    <a:latin typeface="Courier New" pitchFamily="49" charset="0"/>
                  </a:rPr>
                  <a:t>ebp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0780" name="Line 12"/>
              <p:cNvSpPr>
                <a:spLocks noChangeShapeType="1"/>
              </p:cNvSpPr>
              <p:nvPr/>
            </p:nvSpPr>
            <p:spPr bwMode="auto">
              <a:xfrm flipH="1">
                <a:off x="7239000" y="3690938"/>
                <a:ext cx="457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0781" name="Text Box 13"/>
              <p:cNvSpPr txBox="1">
                <a:spLocks noChangeArrowheads="1"/>
              </p:cNvSpPr>
              <p:nvPr/>
            </p:nvSpPr>
            <p:spPr bwMode="auto">
              <a:xfrm>
                <a:off x="7832725" y="3519488"/>
                <a:ext cx="730250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%</a:t>
                </a:r>
                <a:r>
                  <a:rPr lang="en-US" sz="1800" dirty="0" err="1">
                    <a:latin typeface="Courier New" pitchFamily="49" charset="0"/>
                  </a:rPr>
                  <a:t>ebp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60782" name="Text Box 14"/>
              <p:cNvSpPr txBox="1">
                <a:spLocks noChangeArrowheads="1"/>
              </p:cNvSpPr>
              <p:nvPr/>
            </p:nvSpPr>
            <p:spPr bwMode="auto">
              <a:xfrm>
                <a:off x="5638800" y="3505200"/>
                <a:ext cx="5937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 0 </a:t>
                </a:r>
              </a:p>
            </p:txBody>
          </p:sp>
          <p:sp>
            <p:nvSpPr>
              <p:cNvPr id="160783" name="Text Box 15"/>
              <p:cNvSpPr txBox="1">
                <a:spLocks noChangeArrowheads="1"/>
              </p:cNvSpPr>
              <p:nvPr/>
            </p:nvSpPr>
            <p:spPr bwMode="auto">
              <a:xfrm>
                <a:off x="5638800" y="3124200"/>
                <a:ext cx="5937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 4 </a:t>
                </a:r>
              </a:p>
            </p:txBody>
          </p:sp>
          <p:sp>
            <p:nvSpPr>
              <p:cNvPr id="160784" name="Text Box 16"/>
              <p:cNvSpPr txBox="1">
                <a:spLocks noChangeArrowheads="1"/>
              </p:cNvSpPr>
              <p:nvPr/>
            </p:nvSpPr>
            <p:spPr bwMode="auto">
              <a:xfrm>
                <a:off x="5638800" y="2743200"/>
                <a:ext cx="5937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 8 </a:t>
                </a:r>
              </a:p>
            </p:txBody>
          </p:sp>
          <p:sp>
            <p:nvSpPr>
              <p:cNvPr id="160785" name="Text Box 17"/>
              <p:cNvSpPr txBox="1">
                <a:spLocks noChangeArrowheads="1"/>
              </p:cNvSpPr>
              <p:nvPr/>
            </p:nvSpPr>
            <p:spPr bwMode="auto">
              <a:xfrm>
                <a:off x="5638800" y="2362200"/>
                <a:ext cx="5937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12 </a:t>
                </a:r>
              </a:p>
            </p:txBody>
          </p:sp>
          <p:sp>
            <p:nvSpPr>
              <p:cNvPr id="160786" name="Text Box 18"/>
              <p:cNvSpPr txBox="1">
                <a:spLocks noChangeArrowheads="1"/>
              </p:cNvSpPr>
              <p:nvPr/>
            </p:nvSpPr>
            <p:spPr bwMode="auto">
              <a:xfrm>
                <a:off x="5257800" y="1905000"/>
                <a:ext cx="769938" cy="3698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Offset</a:t>
                </a:r>
              </a:p>
            </p:txBody>
          </p:sp>
          <p:sp>
            <p:nvSpPr>
              <p:cNvPr id="160787" name="Rectangle 19"/>
              <p:cNvSpPr>
                <a:spLocks noChangeArrowheads="1"/>
              </p:cNvSpPr>
              <p:nvPr/>
            </p:nvSpPr>
            <p:spPr bwMode="auto">
              <a:xfrm>
                <a:off x="6172200" y="914400"/>
                <a:ext cx="1066800" cy="1447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•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•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•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60788" name="Rectangle 20"/>
              <p:cNvSpPr>
                <a:spLocks noChangeArrowheads="1"/>
              </p:cNvSpPr>
              <p:nvPr/>
            </p:nvSpPr>
            <p:spPr bwMode="auto">
              <a:xfrm>
                <a:off x="6172200" y="3886200"/>
                <a:ext cx="1066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dirty="0">
                    <a:latin typeface="Calibri" pitchFamily="34" charset="0"/>
                  </a:rPr>
                  <a:t>Old %</a:t>
                </a:r>
                <a:r>
                  <a:rPr lang="en-US" sz="1800" dirty="0" err="1">
                    <a:latin typeface="Courier New" pitchFamily="49" charset="0"/>
                  </a:rPr>
                  <a:t>ebx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0789" name="Text Box 21"/>
              <p:cNvSpPr txBox="1">
                <a:spLocks noChangeArrowheads="1"/>
              </p:cNvSpPr>
              <p:nvPr/>
            </p:nvSpPr>
            <p:spPr bwMode="auto">
              <a:xfrm>
                <a:off x="5638800" y="3886200"/>
                <a:ext cx="5937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-4 </a:t>
                </a:r>
              </a:p>
            </p:txBody>
          </p:sp>
        </p:grp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flipH="1">
              <a:off x="7239000" y="4071937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auto">
            <a:xfrm>
              <a:off x="7832725" y="3900487"/>
              <a:ext cx="736099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055938" y="4915319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 smtClean="0"/>
              <a:t>Intel x86 Processors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62075"/>
            <a:ext cx="7896225" cy="4972050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Totally </a:t>
            </a:r>
            <a:r>
              <a:rPr lang="en-US" dirty="0" smtClean="0"/>
              <a:t>dominate laptop/desktop/server market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Evolutionary design</a:t>
            </a:r>
            <a:endParaRPr lang="en-US" dirty="0"/>
          </a:p>
          <a:p>
            <a:pPr lvl="1"/>
            <a:r>
              <a:rPr lang="en-US" dirty="0" smtClean="0"/>
              <a:t>Backwards compatible up until 8086, introduced in 1978</a:t>
            </a:r>
            <a:endParaRPr lang="en-US" dirty="0"/>
          </a:p>
          <a:p>
            <a:pPr lvl="1"/>
            <a:r>
              <a:rPr lang="en-US" dirty="0"/>
              <a:t>Added more features as time goes on</a:t>
            </a:r>
          </a:p>
          <a:p>
            <a:endParaRPr lang="en-US" dirty="0" smtClean="0"/>
          </a:p>
          <a:p>
            <a:r>
              <a:rPr lang="en-US" dirty="0" smtClean="0"/>
              <a:t>Complex instruction set computer </a:t>
            </a:r>
            <a:r>
              <a:rPr lang="en-US" dirty="0"/>
              <a:t>(CISC)</a:t>
            </a:r>
          </a:p>
          <a:p>
            <a:pPr lvl="1"/>
            <a:r>
              <a:rPr lang="en-US" dirty="0"/>
              <a:t>Many different instructions with many different formats</a:t>
            </a:r>
          </a:p>
          <a:p>
            <a:pPr lvl="2"/>
            <a:r>
              <a:rPr lang="en-US" dirty="0"/>
              <a:t>But, only small subset encountered with Linux programs</a:t>
            </a:r>
          </a:p>
          <a:p>
            <a:pPr lvl="1"/>
            <a:r>
              <a:rPr lang="en-US" dirty="0"/>
              <a:t>Hard to match performance of Reduced Instruction Set Computers (RISC)</a:t>
            </a:r>
          </a:p>
          <a:p>
            <a:pPr lvl="1"/>
            <a:r>
              <a:rPr lang="en-US" dirty="0"/>
              <a:t>But, Intel has done just that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In terms of speed.  Less so for low power.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6141" name="Text Box 13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6142" name="Text Box 14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6145" name="Text Box 17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6148" name="Rectangle 20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49" name="Text Box 21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6151" name="Rectangle 23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6153" name="Rectangle 25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5" name="Rectangle 27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6" name="Text Box 28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6159" name="Text Box 31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6160" name="Text Box 32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6161" name="Text Box 33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6162" name="Text Box 34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6163" name="Text Box 35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6164" name="Text Box 36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6165" name="Text Box 37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6167" name="Rectangle 39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6168" name="Rectangle 40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6171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6172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3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ecx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4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6175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6176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6177" name="Rectangle 49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76178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176180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1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2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3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4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5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6" name="Rectangle 58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7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0x104</a:t>
              </a:r>
            </a:p>
          </p:txBody>
        </p:sp>
      </p:grp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7167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7169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7170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7171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2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3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4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7175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7176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7177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7178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7179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7180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7181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7182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7183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7184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7185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7186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7188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7189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7190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7191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7192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7193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7194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7195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77197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98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0x124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77199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177200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201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202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203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204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77215" name="Rectangle 63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7216" name="Rectangle 64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8(%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), 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#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xp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231" name="Rectangle 55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0x120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8185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8187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8188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8190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8191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8192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8193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8194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8195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6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7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8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8200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8201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8202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8203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8204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8205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8206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8207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8208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8209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8210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8212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8213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78214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8215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8216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8217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8218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78219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78221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3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0x120</a:t>
            </a:r>
          </a:p>
        </p:txBody>
      </p:sp>
      <p:sp>
        <p:nvSpPr>
          <p:cNvPr id="178224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5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6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7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8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78230" name="Rectangle 54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8222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0x124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12(%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), 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#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yp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57" name="Rectangle 57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9256" name="Rectangle 56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9208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9211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9213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9214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9215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9218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9219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0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1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2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9223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9224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9225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9227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9228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9229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9230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9231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9232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9233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9234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9236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9237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79238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9239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9240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9241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9242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9243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79246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9247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9248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123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79249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0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1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2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79245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), 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#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*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xp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78" name="Rectangle 54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0233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0235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0237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0238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0239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0240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80241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0242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0243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4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5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6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0248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0249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0250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0251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0252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0253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0254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0255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0256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80257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0258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0260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0261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0262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0263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0264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0265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0266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80267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0269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180270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0271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0273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4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5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6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0280" name="Rectangle 56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0272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), 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eax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#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eax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*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yp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13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C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183314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3305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3310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83315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6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8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3319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3320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3321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3324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3325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3326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3327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3328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83329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3330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3332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3333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3334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3335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3336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3337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3338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83339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3350" name="Rectangle 54"/>
          <p:cNvSpPr>
            <a:spLocks noChangeArrowheads="1"/>
          </p:cNvSpPr>
          <p:nvPr/>
        </p:nvSpPr>
        <p:spPr bwMode="auto">
          <a:xfrm>
            <a:off x="1447800" y="1524000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3341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3342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3343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3344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3345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6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7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8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3351" name="Rectangle 55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183352" name="Rectangle 56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eax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, 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	# *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xp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4333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4334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4335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smtClean="0">
                <a:solidFill>
                  <a:srgbClr val="CC0000"/>
                </a:solidFill>
                <a:latin typeface="Courier New" pitchFamily="49" charset="0"/>
              </a:rPr>
              <a:t>123</a:t>
            </a: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4343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4344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4346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4348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4351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4352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4354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4356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4357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4358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4359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4360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4361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4362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84363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4365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4366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4367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4369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0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1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2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4374" name="Rectangle 54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4368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, 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	# *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yp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077200" cy="573088"/>
          </a:xfrm>
        </p:spPr>
        <p:txBody>
          <a:bodyPr/>
          <a:lstStyle/>
          <a:p>
            <a:r>
              <a:rPr lang="en-US" dirty="0" smtClean="0"/>
              <a:t>Complete Memory </a:t>
            </a:r>
            <a:r>
              <a:rPr lang="en-US" dirty="0"/>
              <a:t>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307387" cy="5530850"/>
          </a:xfrm>
        </p:spPr>
        <p:txBody>
          <a:bodyPr/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Most General Form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D: 	Constant “displacement”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Rb</a:t>
            </a:r>
            <a:r>
              <a:rPr lang="en-US" dirty="0"/>
              <a:t>: 	Base register: Any of 8 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esp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tabLst>
                <a:tab pos="1206500" algn="l"/>
                <a:tab pos="3657600" algn="l"/>
              </a:tabLst>
            </a:pPr>
            <a:r>
              <a:rPr lang="en-US" sz="2000" dirty="0"/>
              <a:t>Unlikely you’d use </a:t>
            </a:r>
            <a:r>
              <a:rPr lang="en-US" sz="2000" b="1" dirty="0">
                <a:latin typeface="Courier New" pitchFamily="49" charset="0"/>
              </a:rPr>
              <a:t>%</a:t>
            </a:r>
            <a:r>
              <a:rPr lang="en-US" sz="2000" b="1" dirty="0" err="1">
                <a:latin typeface="Courier New" pitchFamily="49" charset="0"/>
              </a:rPr>
              <a:t>ebp</a:t>
            </a:r>
            <a:r>
              <a:rPr lang="en-US" sz="2000" b="0" dirty="0"/>
              <a:t>,</a:t>
            </a:r>
            <a:r>
              <a:rPr lang="en-US" sz="2000" dirty="0"/>
              <a:t> either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S: 	Scale: 1, 2, 4, or </a:t>
            </a:r>
            <a:r>
              <a:rPr lang="en-US" dirty="0" smtClean="0"/>
              <a:t>8 (</a:t>
            </a:r>
            <a:r>
              <a:rPr lang="en-US" i="1" dirty="0" smtClean="0">
                <a:solidFill>
                  <a:srgbClr val="C00000"/>
                </a:solidFill>
              </a:rPr>
              <a:t>why these numbers?</a:t>
            </a:r>
            <a:r>
              <a:rPr lang="en-US" dirty="0" smtClean="0"/>
              <a:t>)</a:t>
            </a:r>
            <a:endParaRPr lang="en-US" dirty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 smtClean="0"/>
              <a:t>Special </a:t>
            </a:r>
            <a:r>
              <a:rPr lang="en-US" dirty="0"/>
              <a:t>Cases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 smtClean="0"/>
              <a:t>Intro to x86-64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1181100" y="4779963"/>
            <a:ext cx="6451600" cy="685800"/>
          </a:xfrm>
          <a:prstGeom prst="rect">
            <a:avLst/>
          </a:prstGeom>
          <a:solidFill>
            <a:srgbClr val="CCCCCC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1181100" y="2933700"/>
            <a:ext cx="6451600" cy="381000"/>
          </a:xfrm>
          <a:prstGeom prst="rect">
            <a:avLst/>
          </a:prstGeom>
          <a:solidFill>
            <a:srgbClr val="CCCCCC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Data Representations: IA32 + x86-64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Sizes of C Objects (in Bytes)</a:t>
            </a:r>
          </a:p>
          <a:p>
            <a:pPr marL="0" lvl="1" indent="0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  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   C Data Type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Generic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32-bit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Intel IA32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x86-64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unsigned	4	4	4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 err="1"/>
              <a:t>int</a:t>
            </a:r>
            <a:r>
              <a:rPr lang="en-US" dirty="0"/>
              <a:t>	4	4	4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long </a:t>
            </a:r>
            <a:r>
              <a:rPr lang="en-US" dirty="0" err="1"/>
              <a:t>int</a:t>
            </a:r>
            <a:r>
              <a:rPr lang="en-US" dirty="0"/>
              <a:t>	4	4	8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char	1	1	1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short	2	2	2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float	4	4	4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double	8	8	8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long double	8	10/12	16</a:t>
            </a:r>
          </a:p>
          <a:p>
            <a:pPr marL="838200" lvl="2"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char *	4	4	8</a:t>
            </a:r>
          </a:p>
          <a:p>
            <a:pPr marL="1181100" lvl="3">
              <a:spcBef>
                <a:spcPts val="100"/>
              </a:spcBef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>
                <a:solidFill>
                  <a:srgbClr val="999999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Or any other pointer</a:t>
            </a:r>
            <a:endParaRPr lang="en-US" dirty="0">
              <a:solidFill>
                <a:srgbClr val="999999"/>
              </a:solidFill>
              <a:latin typeface="Calibri Italic" charset="0"/>
              <a:sym typeface="Calibri Italic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8229600" cy="573088"/>
          </a:xfrm>
        </p:spPr>
        <p:txBody>
          <a:bodyPr/>
          <a:lstStyle/>
          <a:p>
            <a:r>
              <a:rPr lang="en-US" dirty="0" smtClean="0"/>
              <a:t>Intel x86 Evolution: Milestones</a:t>
            </a:r>
            <a:endParaRPr 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924800" cy="5105400"/>
          </a:xfrm>
        </p:spPr>
        <p:txBody>
          <a:bodyPr/>
          <a:lstStyle/>
          <a:p>
            <a:pPr marL="223838" indent="-223838" defTabSz="895350">
              <a:buNone/>
              <a:tabLst>
                <a:tab pos="2055813" algn="l"/>
                <a:tab pos="3884613" algn="l"/>
                <a:tab pos="5946775" algn="l"/>
              </a:tabLst>
            </a:pPr>
            <a:r>
              <a:rPr lang="en-US" i="1" dirty="0" smtClean="0">
                <a:solidFill>
                  <a:srgbClr val="C00000"/>
                </a:solidFill>
              </a:rPr>
              <a:t>	Name</a:t>
            </a:r>
            <a:r>
              <a:rPr lang="en-US" i="1" dirty="0">
                <a:solidFill>
                  <a:srgbClr val="C00000"/>
                </a:solidFill>
              </a:rPr>
              <a:t>	Date	</a:t>
            </a:r>
            <a:r>
              <a:rPr lang="en-US" i="1" dirty="0" smtClean="0">
                <a:solidFill>
                  <a:srgbClr val="C00000"/>
                </a:solidFill>
              </a:rPr>
              <a:t>Transistors	MHz</a:t>
            </a:r>
            <a:endParaRPr lang="en-US" i="1" dirty="0">
              <a:solidFill>
                <a:srgbClr val="C00000"/>
              </a:solidFill>
            </a:endParaRP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8086	1978	</a:t>
            </a:r>
            <a:r>
              <a:rPr lang="en-US" dirty="0" smtClean="0"/>
              <a:t>29K	5-10</a:t>
            </a:r>
            <a:endParaRPr lang="en-US" dirty="0"/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16-bit </a:t>
            </a:r>
            <a:r>
              <a:rPr lang="en-US" dirty="0"/>
              <a:t>processor.  Basis for IBM PC &amp; DOS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1MB </a:t>
            </a:r>
            <a:r>
              <a:rPr lang="en-US" dirty="0"/>
              <a:t>address </a:t>
            </a:r>
            <a:r>
              <a:rPr lang="en-US" dirty="0" smtClean="0"/>
              <a:t>space</a:t>
            </a:r>
            <a:endParaRPr lang="en-US" dirty="0"/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386	1985	</a:t>
            </a:r>
            <a:r>
              <a:rPr lang="en-US" dirty="0" smtClean="0"/>
              <a:t>275K	16-33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32 bit processor , referred to as IA32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Added </a:t>
            </a:r>
            <a:r>
              <a:rPr lang="en-US" dirty="0"/>
              <a:t>“flat addressing”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Capable of running Unix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32-bit </a:t>
            </a:r>
            <a:r>
              <a:rPr lang="en-US" dirty="0"/>
              <a:t>Linux/</a:t>
            </a:r>
            <a:r>
              <a:rPr lang="en-US" dirty="0" err="1"/>
              <a:t>gcc</a:t>
            </a:r>
            <a:r>
              <a:rPr lang="en-US" dirty="0"/>
              <a:t> uses no instructions introduced in later </a:t>
            </a:r>
            <a:r>
              <a:rPr lang="en-US" dirty="0" smtClean="0"/>
              <a:t>models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Pentium 4F	2004	125M	2800-3800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64-bit processor, referred to as x86-64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Core i7	2008	731M	2667-3333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Our shark machines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6019800"/>
            <a:ext cx="7329487" cy="838200"/>
          </a:xfrm>
          <a:ln/>
        </p:spPr>
        <p:txBody>
          <a:bodyPr/>
          <a:lstStyle/>
          <a:p>
            <a:pPr lvl="1">
              <a:spcBef>
                <a:spcPct val="0"/>
              </a:spcBef>
            </a:pPr>
            <a:r>
              <a:rPr lang="en-US"/>
              <a:t>Extend existing registers.  Add 8 new ones.</a:t>
            </a:r>
          </a:p>
          <a:p>
            <a:pPr lvl="1"/>
            <a:r>
              <a:rPr lang="en-US"/>
              <a:t>Make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/>
              <a:t>general purpose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25527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25527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25527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%ecx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25527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%edx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25527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%esi</a:t>
            </a: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25527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%edi</a:t>
            </a: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2552700" y="4838700"/>
            <a:ext cx="1752600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2552700" y="54356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65151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%r8d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65151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%r9d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65151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%r10d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65151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%r11d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65151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%r12d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65151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%r13d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6515100" y="4838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%r14d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6515100" y="5448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%r15d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Instructions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Long word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l</a:t>
            </a:r>
            <a:r>
              <a:rPr lang="en-US"/>
              <a:t> (4 Bytes) ↔ Quad word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q</a:t>
            </a:r>
            <a:r>
              <a:rPr lang="en-US"/>
              <a:t> (8 Bytes)</a:t>
            </a:r>
          </a:p>
          <a:p>
            <a:endParaRPr lang="en-US"/>
          </a:p>
          <a:p>
            <a:r>
              <a:rPr lang="en-US"/>
              <a:t>New instructions:</a:t>
            </a:r>
          </a:p>
          <a:p>
            <a:pPr marL="552450" lvl="1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movl</a:t>
            </a:r>
            <a:r>
              <a:rPr lang="en-US">
                <a:ea typeface="Zapf Dingbats" charset="0"/>
                <a:cs typeface="Zapf Dingbats" charset="0"/>
              </a:rPr>
              <a:t> ➙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movq</a:t>
            </a:r>
            <a:endParaRPr lang="en-US"/>
          </a:p>
          <a:p>
            <a:pPr marL="552450" lvl="1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addl</a:t>
            </a:r>
            <a:r>
              <a:rPr lang="en-US">
                <a:ea typeface="Zapf Dingbats" charset="0"/>
                <a:cs typeface="Zapf Dingbats" charset="0"/>
              </a:rPr>
              <a:t> ➙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endParaRPr lang="en-US"/>
          </a:p>
          <a:p>
            <a:pPr marL="552450" lvl="1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sall</a:t>
            </a:r>
            <a:r>
              <a:rPr lang="en-US">
                <a:ea typeface="Zapf Dingbats" charset="0"/>
                <a:cs typeface="Zapf Dingbats" charset="0"/>
              </a:rPr>
              <a:t> ➙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salq</a:t>
            </a:r>
            <a:endParaRPr lang="en-US"/>
          </a:p>
          <a:p>
            <a:pPr marL="552450" lvl="1"/>
            <a:r>
              <a:rPr lang="en-US"/>
              <a:t>etc.</a:t>
            </a:r>
          </a:p>
          <a:p>
            <a:pPr marL="552450" lvl="1"/>
            <a:endParaRPr lang="en-US"/>
          </a:p>
          <a:p>
            <a:r>
              <a:rPr lang="en-US"/>
              <a:t>32-bit instructions that generate 32-bit results</a:t>
            </a:r>
          </a:p>
          <a:p>
            <a:pPr marL="552450" lvl="1"/>
            <a:r>
              <a:rPr lang="en-US"/>
              <a:t>Set higher order bits of destination register to 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endParaRPr lang="en-US"/>
          </a:p>
          <a:p>
            <a:pPr marL="552450" lvl="1"/>
            <a:r>
              <a:rPr lang="en-US"/>
              <a:t>Example: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addl</a:t>
            </a:r>
            <a:endParaRPr lang="en-US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 dirty="0" smtClean="0"/>
              <a:t>32-bit code for swap</a:t>
            </a:r>
            <a:endParaRPr lang="en-US" dirty="0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228600" y="1546225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swap(int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7786688" y="2514600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8134350" y="3282950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7778750" y="1447800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134350" y="1546225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Up</a:t>
            </a:r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7777163" y="4800600"/>
            <a:ext cx="280987" cy="887115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8134350" y="5029200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Finish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91000" y="1066800"/>
            <a:ext cx="4191000" cy="4706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ebp</a:t>
            </a:r>
            <a:endParaRPr lang="en-US" sz="20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 %</a:t>
            </a:r>
            <a:r>
              <a:rPr lang="en-US" sz="2000" dirty="0" err="1">
                <a:latin typeface="Courier New" pitchFamily="49" charset="0"/>
              </a:rPr>
              <a:t>esp,%ebp</a:t>
            </a:r>
            <a:endParaRPr lang="en-US" sz="20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endParaRPr lang="en-US" sz="20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8(%</a:t>
            </a:r>
            <a:r>
              <a:rPr lang="en-US" sz="2000" dirty="0" err="1" smtClean="0">
                <a:latin typeface="Courier New" pitchFamily="49" charset="0"/>
              </a:rPr>
              <a:t>ebp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12(%</a:t>
            </a:r>
            <a:r>
              <a:rPr lang="en-US" sz="2000" dirty="0" err="1" smtClean="0">
                <a:latin typeface="Courier New" pitchFamily="49" charset="0"/>
              </a:rPr>
              <a:t>ebp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popl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popl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ebp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ret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64-bit code for swap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96875" y="4038600"/>
            <a:ext cx="7896225" cy="1789410"/>
          </a:xfrm>
        </p:spPr>
        <p:txBody>
          <a:bodyPr/>
          <a:lstStyle/>
          <a:p>
            <a:r>
              <a:rPr lang="en-US" dirty="0" smtClean="0"/>
              <a:t>Operands passed in registers (why useful?)</a:t>
            </a:r>
          </a:p>
          <a:p>
            <a:pPr marL="552450" lvl="1"/>
            <a:r>
              <a:rPr lang="en-US" dirty="0" smtClean="0"/>
              <a:t>First (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xp</a:t>
            </a:r>
            <a:r>
              <a:rPr lang="en-US" dirty="0" smtClean="0"/>
              <a:t>) in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dirty="0" smtClean="0"/>
              <a:t>, second (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yp</a:t>
            </a:r>
            <a:r>
              <a:rPr lang="en-US" dirty="0" smtClean="0"/>
              <a:t>) in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dirty="0" smtClean="0"/>
          </a:p>
          <a:p>
            <a:pPr marL="552450" lvl="1"/>
            <a:r>
              <a:rPr lang="en-US" dirty="0" smtClean="0"/>
              <a:t>64-bit pointers</a:t>
            </a:r>
          </a:p>
          <a:p>
            <a:r>
              <a:rPr lang="en-US" dirty="0" smtClean="0"/>
              <a:t>No stack operations required</a:t>
            </a:r>
          </a:p>
          <a:p>
            <a:r>
              <a:rPr lang="en-US" dirty="0" smtClean="0"/>
              <a:t>32-bit data</a:t>
            </a:r>
          </a:p>
          <a:p>
            <a:pPr marL="552450" lvl="1"/>
            <a:r>
              <a:rPr lang="en-US" dirty="0" smtClean="0"/>
              <a:t>Data held in registers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r>
              <a:rPr lang="en-US" dirty="0" smtClean="0"/>
              <a:t> and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endParaRPr lang="en-US" dirty="0" smtClean="0"/>
          </a:p>
          <a:p>
            <a:pPr marL="552450" lvl="1"/>
            <a:r>
              <a:rPr lang="en-US" dirty="0" smtClean="0"/>
              <a:t>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movl</a:t>
            </a:r>
            <a:r>
              <a:rPr lang="en-US" dirty="0" smtClean="0"/>
              <a:t> operation</a:t>
            </a:r>
          </a:p>
          <a:p>
            <a:endParaRPr lang="en-US" dirty="0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228600" y="1546225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swap(int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7786688" y="2133600"/>
            <a:ext cx="271462" cy="1143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8134350" y="2438400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7778750" y="1447800"/>
            <a:ext cx="279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134350" y="1295400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Up</a:t>
            </a:r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7777163" y="3505200"/>
            <a:ext cx="280987" cy="381000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8134350" y="3505200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Finish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91000" y="1066800"/>
            <a:ext cx="4191000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rdi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rsi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rdi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rsi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ret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64-bit code for long </a:t>
            </a:r>
            <a:r>
              <a:rPr lang="en-US" dirty="0" err="1" smtClean="0"/>
              <a:t>int</a:t>
            </a:r>
            <a:r>
              <a:rPr lang="en-US" dirty="0" smtClean="0"/>
              <a:t> swap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09575" y="4038600"/>
            <a:ext cx="7896225" cy="1789410"/>
          </a:xfrm>
        </p:spPr>
        <p:txBody>
          <a:bodyPr/>
          <a:lstStyle/>
          <a:p>
            <a:r>
              <a:rPr lang="en-US" dirty="0" smtClean="0"/>
              <a:t>64-bit data</a:t>
            </a:r>
          </a:p>
          <a:p>
            <a:pPr marL="552450" lvl="1"/>
            <a:r>
              <a:rPr lang="en-US" dirty="0" smtClean="0"/>
              <a:t>Data held in registers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dirty="0" smtClean="0"/>
              <a:t> and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dirty="0" smtClean="0"/>
          </a:p>
          <a:p>
            <a:pPr marL="552450" lvl="1"/>
            <a:r>
              <a:rPr lang="en-US" dirty="0" smtClean="0"/>
              <a:t>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mov</a:t>
            </a:r>
            <a:r>
              <a:rPr lang="en-US" dirty="0" err="1" smtClean="0">
                <a:latin typeface="Courier New Bold Italic" charset="0"/>
                <a:cs typeface="Courier New Bold Italic" charset="0"/>
                <a:sym typeface="Courier New Bold Italic" charset="0"/>
              </a:rPr>
              <a:t>q</a:t>
            </a:r>
            <a:r>
              <a:rPr lang="en-US" dirty="0" smtClean="0"/>
              <a:t> operation</a:t>
            </a:r>
          </a:p>
          <a:p>
            <a:pPr marL="952500" lvl="2"/>
            <a:r>
              <a:rPr lang="en-US" dirty="0" smtClean="0"/>
              <a:t>“q” stands for quad-word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1546225"/>
            <a:ext cx="41910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</a:t>
            </a:r>
            <a:r>
              <a:rPr lang="en-US" sz="1800" dirty="0" err="1" smtClean="0">
                <a:latin typeface="Courier New" pitchFamily="49" charset="0"/>
              </a:rPr>
              <a:t>(long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</a:t>
            </a:r>
            <a:r>
              <a:rPr lang="en-US" sz="1800" dirty="0" smtClean="0">
                <a:latin typeface="Courier New" pitchFamily="49" charset="0"/>
              </a:rPr>
              <a:t> 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long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long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7786688" y="2133600"/>
            <a:ext cx="271462" cy="1143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8134350" y="2438400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7778750" y="1447800"/>
            <a:ext cx="279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134350" y="1295400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Up</a:t>
            </a:r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7777163" y="3505200"/>
            <a:ext cx="280987" cy="381000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8134350" y="3505200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Finish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91000" y="1066800"/>
            <a:ext cx="4191000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7663" algn="l"/>
                <a:tab pos="1312863" algn="l"/>
              </a:tabLst>
            </a:pPr>
            <a:r>
              <a:rPr lang="en-US" sz="2000" dirty="0" err="1" smtClean="0">
                <a:latin typeface="Courier New" pitchFamily="49" charset="0"/>
              </a:rPr>
              <a:t>swap_l</a:t>
            </a:r>
            <a:r>
              <a:rPr lang="en-US" sz="2000" dirty="0" smtClean="0">
                <a:latin typeface="Courier New" pitchFamily="49" charset="0"/>
              </a:rPr>
              <a:t>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   (%</a:t>
            </a:r>
            <a:r>
              <a:rPr lang="en-US" sz="2000" dirty="0" err="1" smtClean="0">
                <a:latin typeface="Courier New" pitchFamily="49" charset="0"/>
              </a:rPr>
              <a:t>rdi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rdx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   (%</a:t>
            </a:r>
            <a:r>
              <a:rPr lang="en-US" sz="2000" dirty="0" err="1" smtClean="0">
                <a:latin typeface="Courier New" pitchFamily="49" charset="0"/>
              </a:rPr>
              <a:t>rsi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rax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   %</a:t>
            </a:r>
            <a:r>
              <a:rPr lang="en-US" sz="2000" dirty="0" err="1" smtClean="0">
                <a:latin typeface="Courier New" pitchFamily="49" charset="0"/>
              </a:rPr>
              <a:t>rax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rdi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   %</a:t>
            </a:r>
            <a:r>
              <a:rPr lang="en-US" sz="2000" dirty="0" err="1" smtClean="0">
                <a:latin typeface="Courier New" pitchFamily="49" charset="0"/>
              </a:rPr>
              <a:t>rdx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rsi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ret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Programming I: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Intel processors and architectures</a:t>
            </a:r>
          </a:p>
          <a:p>
            <a:pPr lvl="1"/>
            <a:r>
              <a:rPr lang="en-US" dirty="0" smtClean="0"/>
              <a:t>Evolutionary design leads to many quirks and artifacts</a:t>
            </a:r>
          </a:p>
          <a:p>
            <a:r>
              <a:rPr lang="en-US" dirty="0" smtClean="0"/>
              <a:t>C, assembly, machine code</a:t>
            </a:r>
          </a:p>
          <a:p>
            <a:pPr lvl="1"/>
            <a:r>
              <a:rPr lang="en-US" dirty="0" smtClean="0"/>
              <a:t>Compiler must transform statements, expressions, procedures into low-level instruction sequences</a:t>
            </a:r>
          </a:p>
          <a:p>
            <a:r>
              <a:rPr lang="en-US" dirty="0" smtClean="0"/>
              <a:t>Assembly Basics: Registers, operands, move</a:t>
            </a:r>
          </a:p>
          <a:p>
            <a:pPr lvl="1"/>
            <a:r>
              <a:rPr lang="en-US" dirty="0" smtClean="0"/>
              <a:t>The x86 move instructions cover wide range of data movement forms</a:t>
            </a:r>
          </a:p>
          <a:p>
            <a:r>
              <a:rPr lang="en-US" dirty="0" smtClean="0"/>
              <a:t>Intro to x86-64</a:t>
            </a:r>
          </a:p>
          <a:p>
            <a:pPr lvl="1"/>
            <a:r>
              <a:rPr lang="en-US" dirty="0" smtClean="0"/>
              <a:t>A major departure from the style of code seen in IA32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524000" y="1409700"/>
            <a:ext cx="1905000" cy="4724400"/>
          </a:xfrm>
          <a:prstGeom prst="rect">
            <a:avLst/>
          </a:prstGeom>
          <a:solidFill>
            <a:srgbClr val="CFC183"/>
          </a:solidFill>
          <a:ln w="2540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 dirty="0">
              <a:latin typeface="Calibri" pitchFamily="34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274638" y="325438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Intel x86 Processors: Overview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905000" y="1409700"/>
            <a:ext cx="1524000" cy="3581400"/>
          </a:xfrm>
          <a:prstGeom prst="rect">
            <a:avLst/>
          </a:prstGeom>
          <a:solidFill>
            <a:srgbClr val="DDD3A7"/>
          </a:solidFill>
          <a:ln w="2540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 dirty="0">
              <a:latin typeface="Calibri" pitchFamily="34" charset="0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1582021" y="4937125"/>
            <a:ext cx="18469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 dirty="0">
                <a:latin typeface="Calibri" pitchFamily="34" charset="0"/>
              </a:rPr>
              <a:t>X86-64 / </a:t>
            </a:r>
            <a:r>
              <a:rPr lang="en-US" sz="2000" dirty="0" smtClean="0">
                <a:latin typeface="Calibri" pitchFamily="34" charset="0"/>
              </a:rPr>
              <a:t>EM64t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2286000" y="1409700"/>
            <a:ext cx="1143000" cy="914400"/>
          </a:xfrm>
          <a:prstGeom prst="rect">
            <a:avLst/>
          </a:prstGeom>
          <a:solidFill>
            <a:srgbClr val="EAE4C8"/>
          </a:solidFill>
          <a:ln w="2540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 dirty="0">
              <a:latin typeface="Calibri" pitchFamily="34" charset="0"/>
            </a:endParaRPr>
          </a:p>
        </p:txBody>
      </p:sp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1981200" y="2305050"/>
            <a:ext cx="1518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</a:rPr>
              <a:t>X86-32/IA32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152" name="TextBox 11"/>
          <p:cNvSpPr txBox="1">
            <a:spLocks noChangeArrowheads="1"/>
          </p:cNvSpPr>
          <p:nvPr/>
        </p:nvSpPr>
        <p:spPr bwMode="auto">
          <a:xfrm>
            <a:off x="2565400" y="137160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X86-16</a:t>
            </a:r>
          </a:p>
        </p:txBody>
      </p:sp>
      <p:cxnSp>
        <p:nvCxnSpPr>
          <p:cNvPr id="6155" name="Straight Connector 15"/>
          <p:cNvCxnSpPr>
            <a:cxnSpLocks noChangeShapeType="1"/>
          </p:cNvCxnSpPr>
          <p:nvPr/>
        </p:nvCxnSpPr>
        <p:spPr bwMode="auto">
          <a:xfrm>
            <a:off x="3429000" y="2324100"/>
            <a:ext cx="2667000" cy="1588"/>
          </a:xfrm>
          <a:prstGeom prst="line">
            <a:avLst/>
          </a:prstGeom>
          <a:noFill/>
          <a:ln w="12700" algn="ctr">
            <a:solidFill>
              <a:srgbClr val="C0B46C"/>
            </a:solidFill>
            <a:round/>
            <a:headEnd/>
            <a:tailEnd/>
          </a:ln>
        </p:spPr>
      </p:cxnSp>
      <p:cxnSp>
        <p:nvCxnSpPr>
          <p:cNvPr id="6156" name="Straight Connector 18"/>
          <p:cNvCxnSpPr>
            <a:cxnSpLocks noChangeShapeType="1"/>
          </p:cNvCxnSpPr>
          <p:nvPr/>
        </p:nvCxnSpPr>
        <p:spPr bwMode="auto">
          <a:xfrm>
            <a:off x="3429000" y="4991100"/>
            <a:ext cx="2743200" cy="1588"/>
          </a:xfrm>
          <a:prstGeom prst="line">
            <a:avLst/>
          </a:prstGeom>
          <a:noFill/>
          <a:ln w="12700" algn="ctr">
            <a:solidFill>
              <a:srgbClr val="C0B46C"/>
            </a:solidFill>
            <a:round/>
            <a:headEnd/>
            <a:tailEnd/>
          </a:ln>
        </p:spPr>
      </p:cxnSp>
      <p:sp>
        <p:nvSpPr>
          <p:cNvPr id="6157" name="TextBox 19"/>
          <p:cNvSpPr txBox="1">
            <a:spLocks noChangeArrowheads="1"/>
          </p:cNvSpPr>
          <p:nvPr/>
        </p:nvSpPr>
        <p:spPr bwMode="auto">
          <a:xfrm>
            <a:off x="4724400" y="1400175"/>
            <a:ext cx="65274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8086</a:t>
            </a:r>
          </a:p>
          <a:p>
            <a:pPr eaLnBrk="0" hangingPunct="0"/>
            <a:endParaRPr lang="en-US" sz="1800" dirty="0">
              <a:latin typeface="Calibri" pitchFamily="34" charset="0"/>
            </a:endParaRPr>
          </a:p>
          <a:p>
            <a:pPr eaLnBrk="0" hangingPunct="0"/>
            <a:r>
              <a:rPr lang="en-US" sz="1800" dirty="0">
                <a:latin typeface="Calibri" pitchFamily="34" charset="0"/>
              </a:rPr>
              <a:t>286</a:t>
            </a:r>
          </a:p>
        </p:txBody>
      </p:sp>
      <p:sp>
        <p:nvSpPr>
          <p:cNvPr id="6158" name="TextBox 22"/>
          <p:cNvSpPr txBox="1">
            <a:spLocks noChangeArrowheads="1"/>
          </p:cNvSpPr>
          <p:nvPr/>
        </p:nvSpPr>
        <p:spPr bwMode="auto">
          <a:xfrm>
            <a:off x="4724400" y="2314575"/>
            <a:ext cx="1571841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386</a:t>
            </a:r>
          </a:p>
          <a:p>
            <a:pPr eaLnBrk="0" hangingPunct="0"/>
            <a:r>
              <a:rPr lang="en-US" sz="1800" dirty="0">
                <a:latin typeface="Calibri" pitchFamily="34" charset="0"/>
              </a:rPr>
              <a:t>486</a:t>
            </a:r>
          </a:p>
          <a:p>
            <a:pPr eaLnBrk="0" hangingPunct="0"/>
            <a:r>
              <a:rPr lang="en-US" sz="1800" dirty="0">
                <a:latin typeface="Calibri" pitchFamily="34" charset="0"/>
              </a:rPr>
              <a:t>Pentium</a:t>
            </a:r>
          </a:p>
          <a:p>
            <a:pPr eaLnBrk="0" hangingPunct="0"/>
            <a:r>
              <a:rPr lang="en-US" sz="1800" dirty="0">
                <a:latin typeface="Calibri" pitchFamily="34" charset="0"/>
              </a:rPr>
              <a:t>Pentium MMX</a:t>
            </a:r>
          </a:p>
          <a:p>
            <a:pPr eaLnBrk="0" hangingPunct="0">
              <a:spcBef>
                <a:spcPts val="1600"/>
              </a:spcBef>
            </a:pPr>
            <a:r>
              <a:rPr lang="en-US" sz="1800" dirty="0">
                <a:latin typeface="Calibri" pitchFamily="34" charset="0"/>
              </a:rPr>
              <a:t>Pentium III</a:t>
            </a:r>
          </a:p>
          <a:p>
            <a:pPr eaLnBrk="0" hangingPunct="0">
              <a:spcBef>
                <a:spcPts val="1600"/>
              </a:spcBef>
            </a:pPr>
            <a:r>
              <a:rPr lang="en-US" sz="1800" dirty="0">
                <a:latin typeface="Calibri" pitchFamily="34" charset="0"/>
              </a:rPr>
              <a:t>Pentium 4</a:t>
            </a:r>
          </a:p>
          <a:p>
            <a:pPr eaLnBrk="0" hangingPunct="0">
              <a:spcBef>
                <a:spcPts val="1600"/>
              </a:spcBef>
            </a:pPr>
            <a:r>
              <a:rPr lang="en-US" sz="1800" dirty="0">
                <a:latin typeface="Calibri" pitchFamily="34" charset="0"/>
              </a:rPr>
              <a:t>Pentium 4E</a:t>
            </a:r>
          </a:p>
        </p:txBody>
      </p:sp>
      <p:sp>
        <p:nvSpPr>
          <p:cNvPr id="6159" name="TextBox 23"/>
          <p:cNvSpPr txBox="1">
            <a:spLocks noChangeArrowheads="1"/>
          </p:cNvSpPr>
          <p:nvPr/>
        </p:nvSpPr>
        <p:spPr bwMode="auto">
          <a:xfrm>
            <a:off x="4724400" y="4968875"/>
            <a:ext cx="12640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Pentium 4F</a:t>
            </a:r>
          </a:p>
          <a:p>
            <a:pPr eaLnBrk="0" hangingPunct="0"/>
            <a:endParaRPr lang="en-US" sz="1800" dirty="0">
              <a:latin typeface="Calibri" pitchFamily="34" charset="0"/>
            </a:endParaRPr>
          </a:p>
          <a:p>
            <a:pPr eaLnBrk="0" hangingPunct="0"/>
            <a:r>
              <a:rPr lang="en-US" sz="1800" dirty="0">
                <a:latin typeface="Calibri" pitchFamily="34" charset="0"/>
              </a:rPr>
              <a:t>Core 2 </a:t>
            </a:r>
            <a:r>
              <a:rPr lang="en-US" sz="1800" dirty="0" smtClean="0">
                <a:latin typeface="Calibri" pitchFamily="34" charset="0"/>
              </a:rPr>
              <a:t>Duo</a:t>
            </a:r>
          </a:p>
          <a:p>
            <a:pPr eaLnBrk="0" hangingPunct="0"/>
            <a:r>
              <a:rPr lang="en-US" sz="1800" dirty="0" smtClean="0">
                <a:latin typeface="Calibri" pitchFamily="34" charset="0"/>
              </a:rPr>
              <a:t>Core i7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160" name="TextBox 26"/>
          <p:cNvSpPr txBox="1">
            <a:spLocks noChangeArrowheads="1"/>
          </p:cNvSpPr>
          <p:nvPr/>
        </p:nvSpPr>
        <p:spPr bwMode="auto">
          <a:xfrm>
            <a:off x="1748161" y="6248400"/>
            <a:ext cx="5948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Calibri" pitchFamily="34" charset="0"/>
              </a:rPr>
              <a:t>IA: </a:t>
            </a:r>
            <a:r>
              <a:rPr lang="en-US" dirty="0">
                <a:latin typeface="Calibri" pitchFamily="34" charset="0"/>
              </a:rPr>
              <a:t>often redefined as latest Intel architecture</a:t>
            </a:r>
          </a:p>
        </p:txBody>
      </p:sp>
      <p:sp>
        <p:nvSpPr>
          <p:cNvPr id="6161" name="AutoShape 18"/>
          <p:cNvSpPr>
            <a:spLocks noChangeArrowheads="1"/>
          </p:cNvSpPr>
          <p:nvPr/>
        </p:nvSpPr>
        <p:spPr bwMode="auto">
          <a:xfrm>
            <a:off x="7162800" y="1485900"/>
            <a:ext cx="914400" cy="4724400"/>
          </a:xfrm>
          <a:prstGeom prst="downArrow">
            <a:avLst>
              <a:gd name="adj1" fmla="val 50000"/>
              <a:gd name="adj2" fmla="val 1291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6162" name="Text Box 20"/>
          <p:cNvSpPr txBox="1">
            <a:spLocks noChangeArrowheads="1"/>
          </p:cNvSpPr>
          <p:nvPr/>
        </p:nvSpPr>
        <p:spPr bwMode="auto">
          <a:xfrm>
            <a:off x="7239000" y="4991100"/>
            <a:ext cx="7729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6163" name="Text Box 21"/>
          <p:cNvSpPr txBox="1">
            <a:spLocks noChangeArrowheads="1"/>
          </p:cNvSpPr>
          <p:nvPr/>
        </p:nvSpPr>
        <p:spPr bwMode="auto">
          <a:xfrm>
            <a:off x="1585913" y="990600"/>
            <a:ext cx="18882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8AA58"/>
                </a:solidFill>
                <a:latin typeface="Calibri" pitchFamily="34" charset="0"/>
              </a:rPr>
              <a:t>Architectures</a:t>
            </a:r>
          </a:p>
        </p:txBody>
      </p:sp>
      <p:sp>
        <p:nvSpPr>
          <p:cNvPr id="6164" name="Text Box 29"/>
          <p:cNvSpPr txBox="1">
            <a:spLocks noChangeArrowheads="1"/>
          </p:cNvSpPr>
          <p:nvPr/>
        </p:nvSpPr>
        <p:spPr bwMode="auto">
          <a:xfrm>
            <a:off x="4451350" y="990600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8AA58"/>
                </a:solidFill>
                <a:latin typeface="Calibri" pitchFamily="34" charset="0"/>
              </a:rPr>
              <a:t>Processors</a:t>
            </a:r>
          </a:p>
        </p:txBody>
      </p:sp>
      <p:sp>
        <p:nvSpPr>
          <p:cNvPr id="19" name="TextBox 12"/>
          <p:cNvSpPr txBox="1">
            <a:spLocks noChangeArrowheads="1"/>
          </p:cNvSpPr>
          <p:nvPr/>
        </p:nvSpPr>
        <p:spPr bwMode="auto">
          <a:xfrm>
            <a:off x="2771384" y="3154363"/>
            <a:ext cx="65761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i="1" dirty="0">
                <a:latin typeface="Calibri" pitchFamily="34" charset="0"/>
              </a:rPr>
              <a:t>MMX</a:t>
            </a:r>
          </a:p>
          <a:p>
            <a:pPr algn="r" eaLnBrk="0" hangingPunct="0"/>
            <a:endParaRPr lang="en-US" sz="1600" i="1" dirty="0">
              <a:latin typeface="Calibri" pitchFamily="34" charset="0"/>
            </a:endParaRPr>
          </a:p>
          <a:p>
            <a:pPr algn="r" eaLnBrk="0" hangingPunct="0"/>
            <a:r>
              <a:rPr lang="en-US" sz="1600" i="1" dirty="0">
                <a:latin typeface="Calibri" pitchFamily="34" charset="0"/>
              </a:rPr>
              <a:t>SSE</a:t>
            </a:r>
          </a:p>
          <a:p>
            <a:pPr algn="r" eaLnBrk="0" hangingPunct="0"/>
            <a:endParaRPr lang="en-US" sz="1600" i="1" dirty="0">
              <a:latin typeface="Calibri" pitchFamily="34" charset="0"/>
            </a:endParaRPr>
          </a:p>
          <a:p>
            <a:pPr algn="r" eaLnBrk="0" hangingPunct="0"/>
            <a:r>
              <a:rPr lang="en-US" sz="1600" i="1" dirty="0">
                <a:latin typeface="Calibri" pitchFamily="34" charset="0"/>
              </a:rPr>
              <a:t>SSE2</a:t>
            </a:r>
          </a:p>
          <a:p>
            <a:pPr algn="r" eaLnBrk="0" hangingPunct="0"/>
            <a:endParaRPr lang="en-US" sz="1600" i="1" dirty="0">
              <a:latin typeface="Calibri" pitchFamily="34" charset="0"/>
            </a:endParaRPr>
          </a:p>
          <a:p>
            <a:pPr algn="r" eaLnBrk="0" hangingPunct="0"/>
            <a:r>
              <a:rPr lang="en-US" sz="1600" i="1" dirty="0">
                <a:latin typeface="Calibri" pitchFamily="34" charset="0"/>
              </a:rPr>
              <a:t>SSE3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848393" y="5753100"/>
            <a:ext cx="5806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i="1">
                <a:latin typeface="Calibri" pitchFamily="34" charset="0"/>
              </a:rPr>
              <a:t>SSE4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 dirty="0" smtClean="0"/>
              <a:t>Intel x86 Processors, contd.</a:t>
            </a:r>
            <a:endParaRPr lang="en-US" dirty="0"/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77888"/>
            <a:ext cx="7896225" cy="4972050"/>
          </a:xfrm>
        </p:spPr>
        <p:txBody>
          <a:bodyPr/>
          <a:lstStyle/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Machine Evolution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386</a:t>
            </a:r>
            <a:r>
              <a:rPr lang="en-US" dirty="0"/>
              <a:t>	</a:t>
            </a:r>
            <a:r>
              <a:rPr lang="en-US" dirty="0" smtClean="0"/>
              <a:t>1985</a:t>
            </a:r>
            <a:r>
              <a:rPr lang="en-US" dirty="0"/>
              <a:t>	</a:t>
            </a:r>
            <a:r>
              <a:rPr lang="en-US" dirty="0" smtClean="0"/>
              <a:t>0.3M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	1993	3.1M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Pentium/MMX	1997	4.5M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err="1"/>
              <a:t>PentiumPro</a:t>
            </a:r>
            <a:r>
              <a:rPr lang="en-US" dirty="0"/>
              <a:t>	1995	6.5M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III	1999	8.2M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4	2001	42M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Core </a:t>
            </a:r>
            <a:r>
              <a:rPr lang="en-US" dirty="0" smtClean="0"/>
              <a:t>2 Duo</a:t>
            </a:r>
            <a:r>
              <a:rPr lang="en-US" dirty="0"/>
              <a:t>	2006	</a:t>
            </a:r>
            <a:r>
              <a:rPr lang="en-US" dirty="0" smtClean="0"/>
              <a:t>291M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Core i7	2008	731M</a:t>
            </a:r>
            <a:endParaRPr lang="en-US" dirty="0"/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Added Features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Instructions to support multimedia operations</a:t>
            </a:r>
          </a:p>
          <a:p>
            <a:pPr marL="839788" lvl="2" indent="-165100" defTabSz="895350">
              <a:tabLst>
                <a:tab pos="2349500" algn="l"/>
              </a:tabLst>
            </a:pPr>
            <a:r>
              <a:rPr lang="en-US" dirty="0"/>
              <a:t>Parallel operations on 1, 2, and 4-byte data, both integer &amp; FP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Instructions to enable more efficient conditional operations</a:t>
            </a:r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Linux/GCC Evolution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Two major steps: 1) support 32-bit 386.  2) support 64-bit x86-64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143000"/>
            <a:ext cx="42481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573088"/>
          </a:xfrm>
        </p:spPr>
        <p:txBody>
          <a:bodyPr/>
          <a:lstStyle/>
          <a:p>
            <a:r>
              <a:rPr lang="en-US" dirty="0" smtClean="0"/>
              <a:t>x86 Clones: Advanced Micro Devices (AMD)</a:t>
            </a:r>
            <a:endParaRPr lang="en-US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447800"/>
            <a:ext cx="7896225" cy="4972050"/>
          </a:xfrm>
        </p:spPr>
        <p:txBody>
          <a:bodyPr/>
          <a:lstStyle/>
          <a:p>
            <a:pPr marL="160338" indent="-222250" defTabSz="895350">
              <a:tabLst>
                <a:tab pos="2349500" algn="l"/>
              </a:tabLst>
            </a:pPr>
            <a:r>
              <a:rPr lang="en-US" dirty="0" smtClean="0"/>
              <a:t>Historically</a:t>
            </a:r>
            <a:endParaRPr lang="en-US" dirty="0"/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AMD has followed just behind Intel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 little bit slower, a lot cheaper</a:t>
            </a:r>
          </a:p>
          <a:p>
            <a:pPr marL="160338" indent="-222250" defTabSz="895350">
              <a:tabLst>
                <a:tab pos="2349500" algn="l"/>
              </a:tabLst>
            </a:pPr>
            <a:r>
              <a:rPr lang="en-US" dirty="0" smtClean="0"/>
              <a:t>Then</a:t>
            </a:r>
            <a:endParaRPr lang="en-US" dirty="0"/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Recruited top circuit designers from Digital Equipment Corp. and other downward trending companies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Built </a:t>
            </a:r>
            <a:r>
              <a:rPr lang="en-US" dirty="0" err="1" smtClean="0"/>
              <a:t>Opteron</a:t>
            </a:r>
            <a:r>
              <a:rPr lang="en-US" dirty="0" smtClean="0"/>
              <a:t>: tough competitor to Pentium 4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Developed x86-64, their own extension to 64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Intel’s </a:t>
            </a:r>
            <a:r>
              <a:rPr lang="en-US" dirty="0" smtClean="0"/>
              <a:t>64-Bit</a:t>
            </a:r>
            <a:endParaRPr lang="en-US" dirty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4972050"/>
          </a:xfrm>
        </p:spPr>
        <p:txBody>
          <a:bodyPr/>
          <a:lstStyle/>
          <a:p>
            <a:r>
              <a:rPr lang="en-US" dirty="0"/>
              <a:t>Intel Attempted Radical Shift from IA32 to IA64</a:t>
            </a:r>
          </a:p>
          <a:p>
            <a:pPr lvl="1"/>
            <a:r>
              <a:rPr lang="en-US" dirty="0"/>
              <a:t>Totally different </a:t>
            </a:r>
            <a:r>
              <a:rPr lang="en-US" dirty="0" smtClean="0"/>
              <a:t>architecture (Itanium)</a:t>
            </a:r>
            <a:endParaRPr lang="en-US" dirty="0"/>
          </a:p>
          <a:p>
            <a:pPr lvl="1"/>
            <a:r>
              <a:rPr lang="en-US" dirty="0"/>
              <a:t>Executes </a:t>
            </a:r>
            <a:r>
              <a:rPr lang="en-US" dirty="0" smtClean="0"/>
              <a:t>IA32 </a:t>
            </a:r>
            <a:r>
              <a:rPr lang="en-US" dirty="0"/>
              <a:t>code only as legacy</a:t>
            </a:r>
          </a:p>
          <a:p>
            <a:pPr lvl="1"/>
            <a:r>
              <a:rPr lang="en-US" dirty="0"/>
              <a:t>Performance disappointing</a:t>
            </a:r>
          </a:p>
          <a:p>
            <a:r>
              <a:rPr lang="en-US" dirty="0"/>
              <a:t>AMD Stepped in with Evolutionary Solution</a:t>
            </a:r>
          </a:p>
          <a:p>
            <a:pPr lvl="1"/>
            <a:r>
              <a:rPr lang="en-US" dirty="0"/>
              <a:t>x86-64 (now called “AMD64”)</a:t>
            </a:r>
          </a:p>
          <a:p>
            <a:r>
              <a:rPr lang="en-US" dirty="0"/>
              <a:t>Intel Felt Obligated to Focus on IA64</a:t>
            </a:r>
          </a:p>
          <a:p>
            <a:pPr lvl="1"/>
            <a:r>
              <a:rPr lang="en-US" dirty="0"/>
              <a:t>Hard to admit mistake or that AMD is better</a:t>
            </a:r>
          </a:p>
          <a:p>
            <a:r>
              <a:rPr lang="en-US" dirty="0"/>
              <a:t>2004: Intel Announces EM64T extension to IA32</a:t>
            </a:r>
          </a:p>
          <a:p>
            <a:pPr lvl="1"/>
            <a:r>
              <a:rPr lang="en-US" dirty="0"/>
              <a:t>Extended Memory 64-bit Technology</a:t>
            </a:r>
          </a:p>
          <a:p>
            <a:pPr lvl="1"/>
            <a:r>
              <a:rPr lang="en-US" dirty="0"/>
              <a:t>Almost identical to x86-64!</a:t>
            </a:r>
          </a:p>
          <a:p>
            <a:r>
              <a:rPr lang="en-US" dirty="0" smtClean="0"/>
              <a:t>All but low-end x86 processors support x86-64</a:t>
            </a:r>
          </a:p>
          <a:p>
            <a:pPr lvl="1"/>
            <a:r>
              <a:rPr lang="en-US" dirty="0" smtClean="0"/>
              <a:t>But, lots of code still runs in 32-bit mode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Coverage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IA32</a:t>
            </a:r>
          </a:p>
          <a:p>
            <a:pPr lvl="1"/>
            <a:r>
              <a:rPr lang="en-US" dirty="0"/>
              <a:t>The traditional </a:t>
            </a:r>
            <a:r>
              <a:rPr lang="en-US" dirty="0" smtClean="0"/>
              <a:t>x86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shark&gt; </a:t>
            </a:r>
            <a:r>
              <a:rPr lang="en-US" dirty="0" err="1" smtClean="0">
                <a:latin typeface="Courier New"/>
                <a:cs typeface="Courier New"/>
              </a:rPr>
              <a:t>gcc</a:t>
            </a:r>
            <a:r>
              <a:rPr lang="en-US" dirty="0" smtClean="0">
                <a:latin typeface="Courier New"/>
                <a:cs typeface="Courier New"/>
              </a:rPr>
              <a:t> –m32 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 smtClean="0"/>
          </a:p>
          <a:p>
            <a:r>
              <a:rPr lang="en-US" dirty="0" smtClean="0"/>
              <a:t>x86</a:t>
            </a:r>
            <a:r>
              <a:rPr lang="en-US" dirty="0" smtClean="0"/>
              <a:t>-</a:t>
            </a:r>
            <a:r>
              <a:rPr lang="en-US" dirty="0" smtClean="0"/>
              <a:t>64</a:t>
            </a:r>
          </a:p>
          <a:p>
            <a:pPr lvl="1"/>
            <a:r>
              <a:rPr lang="en-US" dirty="0"/>
              <a:t>The emerging </a:t>
            </a:r>
            <a:r>
              <a:rPr lang="en-US" dirty="0" smtClean="0"/>
              <a:t>standard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</a:t>
            </a:r>
            <a:r>
              <a:rPr lang="en-US" dirty="0" smtClean="0">
                <a:latin typeface="Courier New"/>
                <a:cs typeface="Courier New"/>
              </a:rPr>
              <a:t>hark&gt; </a:t>
            </a:r>
            <a:r>
              <a:rPr lang="en-US" dirty="0" err="1" smtClean="0">
                <a:latin typeface="Courier New"/>
                <a:cs typeface="Courier New"/>
              </a:rPr>
              <a:t>gcc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</a:t>
            </a:r>
            <a:r>
              <a:rPr lang="en-US" dirty="0" smtClean="0">
                <a:latin typeface="Courier New"/>
                <a:cs typeface="Courier New"/>
              </a:rPr>
              <a:t>hark&gt; </a:t>
            </a:r>
            <a:r>
              <a:rPr lang="en-US" dirty="0" err="1" smtClean="0">
                <a:latin typeface="Courier New"/>
                <a:cs typeface="Courier New"/>
              </a:rPr>
              <a:t>gcc</a:t>
            </a:r>
            <a:r>
              <a:rPr lang="en-US" dirty="0" smtClean="0">
                <a:latin typeface="Courier New"/>
                <a:cs typeface="Courier New"/>
              </a:rPr>
              <a:t> –m64 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/>
          </a:p>
          <a:p>
            <a:r>
              <a:rPr lang="en-US" dirty="0" smtClean="0"/>
              <a:t>Presentation</a:t>
            </a:r>
            <a:endParaRPr lang="en-US" dirty="0"/>
          </a:p>
          <a:p>
            <a:pPr lvl="1"/>
            <a:r>
              <a:rPr lang="en-US" dirty="0"/>
              <a:t>Book </a:t>
            </a:r>
            <a:r>
              <a:rPr lang="en-US" dirty="0" smtClean="0"/>
              <a:t>presents IA32 in Sections 3.1—3.12</a:t>
            </a:r>
            <a:endParaRPr lang="en-US" dirty="0"/>
          </a:p>
          <a:p>
            <a:pPr lvl="1"/>
            <a:r>
              <a:rPr lang="en-US" dirty="0" smtClean="0"/>
              <a:t>Covers x86-64 in 3.13</a:t>
            </a:r>
          </a:p>
          <a:p>
            <a:pPr lvl="1"/>
            <a:r>
              <a:rPr lang="en-US" dirty="0" smtClean="0"/>
              <a:t>We will cover both simultaneously</a:t>
            </a:r>
          </a:p>
          <a:p>
            <a:pPr lvl="1"/>
            <a:r>
              <a:rPr lang="en-US" dirty="0" smtClean="0"/>
              <a:t>Some labs will be based on x86-64, others on </a:t>
            </a:r>
            <a:r>
              <a:rPr lang="en-US" dirty="0" smtClean="0"/>
              <a:t>IA32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12271</TotalTime>
  <Words>4532</Words>
  <Application>Microsoft Macintosh PowerPoint</Application>
  <PresentationFormat>On-screen Show (4:3)</PresentationFormat>
  <Paragraphs>1002</Paragraphs>
  <Slides>45</Slides>
  <Notes>42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template2007</vt:lpstr>
      <vt:lpstr>Machine-Level Programming I: Basics  15-213/18-213: Introduction to Computer Systems  5th Lecture, Sep. 13, 2011</vt:lpstr>
      <vt:lpstr>Today: Machine Programming I: Basics</vt:lpstr>
      <vt:lpstr>Intel x86 Processors</vt:lpstr>
      <vt:lpstr>Intel x86 Evolution: Milestones</vt:lpstr>
      <vt:lpstr>Intel x86 Processors: Overview</vt:lpstr>
      <vt:lpstr>Intel x86 Processors, contd.</vt:lpstr>
      <vt:lpstr>x86 Clones: Advanced Micro Devices (AMD)</vt:lpstr>
      <vt:lpstr>Intel’s 64-Bit</vt:lpstr>
      <vt:lpstr>Our Coverage</vt:lpstr>
      <vt:lpstr>Today: Machine Programming I: Basics</vt:lpstr>
      <vt:lpstr>Definitions</vt:lpstr>
      <vt:lpstr>Assembly Programmer’s View</vt:lpstr>
      <vt:lpstr>Turning C into Object Code</vt:lpstr>
      <vt:lpstr>Compiling Into Assembly</vt:lpstr>
      <vt:lpstr>Assembly Characteristics: Data Types</vt:lpstr>
      <vt:lpstr>Assembly Characteristics: Operations</vt:lpstr>
      <vt:lpstr>Object Code</vt:lpstr>
      <vt:lpstr>Machine Instruction Example</vt:lpstr>
      <vt:lpstr>Disassembling Object Code</vt:lpstr>
      <vt:lpstr>Alternate Disassembly</vt:lpstr>
      <vt:lpstr>What Can be Disassembled?</vt:lpstr>
      <vt:lpstr>Today: Machine Programming I: Basics</vt:lpstr>
      <vt:lpstr>Integer Registers (IA32)</vt:lpstr>
      <vt:lpstr>Moving Data: IA32</vt:lpstr>
      <vt:lpstr>movl Operand Combinations</vt:lpstr>
      <vt:lpstr>Simple Memory Addressing Modes</vt:lpstr>
      <vt:lpstr>Using Simple Addressing Modes</vt:lpstr>
      <vt:lpstr>Using Simple Addressing Modes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Complete Memory Addressing Modes</vt:lpstr>
      <vt:lpstr>Today: Machine Programming I: Basics</vt:lpstr>
      <vt:lpstr>Data Representations: IA32 + x86-64</vt:lpstr>
      <vt:lpstr>x86-64 Integer Registers</vt:lpstr>
      <vt:lpstr>Instructions</vt:lpstr>
      <vt:lpstr>32-bit code for swap</vt:lpstr>
      <vt:lpstr>64-bit code for swap</vt:lpstr>
      <vt:lpstr>64-bit code for long int swap</vt:lpstr>
      <vt:lpstr>Machine Programming I: Summary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Introduction to Computer Systems 15-213/18-213 </dc:title>
  <dc:subject/>
  <dc:creator>Markus Pueschel</dc:creator>
  <cp:keywords/>
  <dc:description/>
  <cp:lastModifiedBy>David O'Hallaron</cp:lastModifiedBy>
  <cp:revision>605</cp:revision>
  <cp:lastPrinted>2011-09-12T20:37:42Z</cp:lastPrinted>
  <dcterms:created xsi:type="dcterms:W3CDTF">2011-09-12T19:45:20Z</dcterms:created>
  <dcterms:modified xsi:type="dcterms:W3CDTF">2011-09-13T15:39:24Z</dcterms:modified>
  <cp:category/>
</cp:coreProperties>
</file>