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tags/tag1.xml" ContentType="application/vnd.openxmlformats-officedocument.presentationml.tags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28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48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3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542" r:id="rId2"/>
    <p:sldId id="1517" r:id="rId3"/>
    <p:sldId id="1470" r:id="rId4"/>
    <p:sldId id="1471" r:id="rId5"/>
    <p:sldId id="1472" r:id="rId6"/>
    <p:sldId id="1473" r:id="rId7"/>
    <p:sldId id="1474" r:id="rId8"/>
    <p:sldId id="1475" r:id="rId9"/>
    <p:sldId id="1476" r:id="rId10"/>
    <p:sldId id="1555" r:id="rId11"/>
    <p:sldId id="1527" r:id="rId12"/>
    <p:sldId id="1548" r:id="rId13"/>
    <p:sldId id="1538" r:id="rId14"/>
    <p:sldId id="1539" r:id="rId15"/>
    <p:sldId id="1557" r:id="rId16"/>
    <p:sldId id="1540" r:id="rId17"/>
    <p:sldId id="1541" r:id="rId18"/>
    <p:sldId id="1542" r:id="rId19"/>
    <p:sldId id="1543" r:id="rId20"/>
    <p:sldId id="1544" r:id="rId21"/>
    <p:sldId id="1545" r:id="rId22"/>
    <p:sldId id="1546" r:id="rId23"/>
    <p:sldId id="1549" r:id="rId24"/>
    <p:sldId id="1488" r:id="rId25"/>
    <p:sldId id="1489" r:id="rId26"/>
    <p:sldId id="1532" r:id="rId27"/>
    <p:sldId id="1490" r:id="rId28"/>
    <p:sldId id="1491" r:id="rId29"/>
    <p:sldId id="1528" r:id="rId30"/>
    <p:sldId id="1529" r:id="rId31"/>
    <p:sldId id="1531" r:id="rId32"/>
    <p:sldId id="1550" r:id="rId33"/>
    <p:sldId id="1512" r:id="rId34"/>
    <p:sldId id="1513" r:id="rId35"/>
    <p:sldId id="1514" r:id="rId36"/>
    <p:sldId id="1505" r:id="rId37"/>
    <p:sldId id="1515" r:id="rId38"/>
    <p:sldId id="1506" r:id="rId39"/>
    <p:sldId id="1552" r:id="rId40"/>
    <p:sldId id="1553" r:id="rId41"/>
    <p:sldId id="1554" r:id="rId42"/>
    <p:sldId id="1551" r:id="rId43"/>
    <p:sldId id="1530" r:id="rId44"/>
    <p:sldId id="1533" r:id="rId45"/>
    <p:sldId id="1534" r:id="rId46"/>
    <p:sldId id="1535" r:id="rId47"/>
    <p:sldId id="1536" r:id="rId48"/>
    <p:sldId id="1537" r:id="rId49"/>
  </p:sldIdLst>
  <p:sldSz cx="9144000" cy="6858000" type="screen4x3"/>
  <p:notesSz cx="7302500" cy="9586913"/>
  <p:custDataLst>
    <p:tags r:id="rId5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990000"/>
    <a:srgbClr val="F6F5BD"/>
    <a:srgbClr val="F1C7C7"/>
    <a:srgbClr val="D5F1CF"/>
    <a:srgbClr val="EBAFAF"/>
    <a:srgbClr val="ACE3A1"/>
    <a:srgbClr val="CCCCCC"/>
    <a:srgbClr val="8DBA84"/>
    <a:srgbClr val="8AD87A"/>
    <a:srgbClr val="BFBFB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02" autoAdjust="0"/>
    <p:restoredTop sz="94649" autoAdjust="0"/>
  </p:normalViewPr>
  <p:slideViewPr>
    <p:cSldViewPr snapToObjects="1">
      <p:cViewPr varScale="1">
        <p:scale>
          <a:sx n="103" d="100"/>
          <a:sy n="103" d="100"/>
        </p:scale>
        <p:origin x="-3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456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tags" Target="tags/tag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://csapp.cs.cmu.edu/public/code.html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System-Level I/O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20, 2011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Dave O’Hallaron, Greg Ganger, and Greg </a:t>
            </a:r>
            <a:r>
              <a:rPr lang="en-US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Unix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410200"/>
          </a:xfrm>
        </p:spPr>
        <p:txBody>
          <a:bodyPr/>
          <a:lstStyle/>
          <a:p>
            <a:r>
              <a:rPr lang="en-US"/>
              <a:t>Copying standard in to standard out, one byte at a time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61508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461125" cy="411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main(void</a:t>
            </a:r>
            <a:r>
              <a:rPr lang="en-US" sz="1600" dirty="0">
                <a:latin typeface="Courier New" charset="0"/>
              </a:rPr>
              <a:t>) </a:t>
            </a:r>
          </a:p>
          <a:p>
            <a:pPr algn="l"/>
            <a:r>
              <a:rPr lang="en-US" sz="1600" dirty="0">
                <a:latin typeface="Courier New" charset="0"/>
              </a:rPr>
              <a:t>{</a:t>
            </a:r>
          </a:p>
          <a:p>
            <a:pPr algn="l"/>
            <a:r>
              <a:rPr lang="en-US" sz="1600" dirty="0">
                <a:latin typeface="Courier New" charset="0"/>
              </a:rPr>
              <a:t>    char </a:t>
            </a:r>
            <a:r>
              <a:rPr lang="en-US" sz="1600" dirty="0" err="1">
                <a:latin typeface="Courier New" charset="0"/>
              </a:rPr>
              <a:t>c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len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    while ((</a:t>
            </a:r>
            <a:r>
              <a:rPr lang="en-US" sz="1600" dirty="0" err="1">
                <a:latin typeface="Courier New" charset="0"/>
              </a:rPr>
              <a:t>len</a:t>
            </a:r>
            <a:r>
              <a:rPr lang="en-US" sz="1600" dirty="0">
                <a:latin typeface="Courier New" charset="0"/>
              </a:rPr>
              <a:t> = read(0 /*</a:t>
            </a:r>
            <a:r>
              <a:rPr lang="en-US" sz="1600" dirty="0" err="1">
                <a:latin typeface="Courier New" charset="0"/>
              </a:rPr>
              <a:t>stdin</a:t>
            </a:r>
            <a:r>
              <a:rPr lang="en-US" sz="1600" dirty="0">
                <a:latin typeface="Courier New" charset="0"/>
              </a:rPr>
              <a:t>*/, &amp;</a:t>
            </a:r>
            <a:r>
              <a:rPr lang="en-US" sz="1600" dirty="0" err="1">
                <a:latin typeface="Courier New" charset="0"/>
              </a:rPr>
              <a:t>c</a:t>
            </a:r>
            <a:r>
              <a:rPr lang="en-US" sz="1600" dirty="0">
                <a:latin typeface="Courier New" charset="0"/>
              </a:rPr>
              <a:t>, 1)) == 1) { </a:t>
            </a:r>
          </a:p>
          <a:p>
            <a:pPr algn="l"/>
            <a:r>
              <a:rPr lang="en-US" sz="1600" dirty="0">
                <a:latin typeface="Courier New" charset="0"/>
              </a:rPr>
              <a:t>	if (write(1 /*</a:t>
            </a:r>
            <a:r>
              <a:rPr lang="en-US" sz="1600" dirty="0" err="1">
                <a:latin typeface="Courier New" charset="0"/>
              </a:rPr>
              <a:t>stdout</a:t>
            </a:r>
            <a:r>
              <a:rPr lang="en-US" sz="1600" dirty="0">
                <a:latin typeface="Courier New" charset="0"/>
              </a:rPr>
              <a:t>*/, &amp;</a:t>
            </a:r>
            <a:r>
              <a:rPr lang="en-US" sz="1600" dirty="0" err="1">
                <a:latin typeface="Courier New" charset="0"/>
              </a:rPr>
              <a:t>c</a:t>
            </a:r>
            <a:r>
              <a:rPr lang="en-US" sz="1600" dirty="0">
                <a:latin typeface="Courier New" charset="0"/>
              </a:rPr>
              <a:t>, 1) != 1) {</a:t>
            </a:r>
          </a:p>
          <a:p>
            <a:pPr algn="l"/>
            <a:r>
              <a:rPr lang="en-US" sz="1600" dirty="0">
                <a:latin typeface="Courier New" charset="0"/>
              </a:rPr>
              <a:t>	   exit(20);</a:t>
            </a:r>
          </a:p>
          <a:p>
            <a:pPr algn="l"/>
            <a:r>
              <a:rPr lang="en-US" sz="1600" dirty="0">
                <a:latin typeface="Courier New" charset="0"/>
              </a:rPr>
              <a:t>	}</a:t>
            </a:r>
          </a:p>
          <a:p>
            <a:pPr algn="l"/>
            <a:r>
              <a:rPr lang="en-US" sz="1600" dirty="0">
                <a:latin typeface="Courier New" charset="0"/>
              </a:rPr>
              <a:t>    }</a:t>
            </a:r>
          </a:p>
          <a:p>
            <a:pPr algn="l"/>
            <a:r>
              <a:rPr lang="en-US" sz="1600" dirty="0">
                <a:latin typeface="Courier New" charset="0"/>
              </a:rPr>
              <a:t>    if (</a:t>
            </a:r>
            <a:r>
              <a:rPr lang="en-US" sz="1600" dirty="0" err="1">
                <a:latin typeface="Courier New" charset="0"/>
              </a:rPr>
              <a:t>len</a:t>
            </a:r>
            <a:r>
              <a:rPr lang="en-US" sz="1600" dirty="0">
                <a:latin typeface="Courier New" charset="0"/>
              </a:rPr>
              <a:t> &lt; 0) {</a:t>
            </a:r>
          </a:p>
          <a:p>
            <a:pPr algn="l"/>
            <a:r>
              <a:rPr lang="en-US" sz="1600" dirty="0">
                <a:latin typeface="Courier New" charset="0"/>
              </a:rPr>
              <a:t>	</a:t>
            </a:r>
            <a:r>
              <a:rPr lang="en-US" sz="1600" dirty="0" err="1">
                <a:latin typeface="Courier New" charset="0"/>
              </a:rPr>
              <a:t>printf</a:t>
            </a:r>
            <a:r>
              <a:rPr lang="en-US" sz="1600" dirty="0">
                <a:latin typeface="Courier New" charset="0"/>
              </a:rPr>
              <a:t> (“read from </a:t>
            </a:r>
            <a:r>
              <a:rPr lang="en-US" sz="1600" dirty="0" err="1">
                <a:latin typeface="Courier New" charset="0"/>
              </a:rPr>
              <a:t>stdin</a:t>
            </a:r>
            <a:r>
              <a:rPr lang="en-US" sz="1600" dirty="0">
                <a:latin typeface="Courier New" charset="0"/>
              </a:rPr>
              <a:t> failed”);</a:t>
            </a:r>
          </a:p>
          <a:p>
            <a:pPr algn="l"/>
            <a:r>
              <a:rPr lang="en-US" sz="1600" dirty="0">
                <a:latin typeface="Courier New" charset="0"/>
              </a:rPr>
              <a:t>	exit (10);</a:t>
            </a:r>
          </a:p>
          <a:p>
            <a:pPr algn="l"/>
            <a:r>
              <a:rPr lang="en-US" sz="1600" dirty="0">
                <a:latin typeface="Courier New" charset="0"/>
              </a:rPr>
              <a:t>    }</a:t>
            </a:r>
          </a:p>
          <a:p>
            <a:pPr algn="l"/>
            <a:r>
              <a:rPr lang="en-US" sz="1600" dirty="0">
                <a:latin typeface="Courier New" charset="0"/>
              </a:rPr>
              <a:t>    exit(0);</a:t>
            </a:r>
          </a:p>
          <a:p>
            <a:pPr algn="l"/>
            <a:r>
              <a:rPr lang="en-US" sz="1600" dirty="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 smtClean="0"/>
              <a:t>On Short </a:t>
            </a:r>
            <a:r>
              <a:rPr lang="en-US" dirty="0" smtClean="0"/>
              <a:t>Counts</a:t>
            </a:r>
            <a:endParaRPr lang="en-US" dirty="0"/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37" y="1295400"/>
            <a:ext cx="7896225" cy="49720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 or Unix pipes</a:t>
            </a:r>
          </a:p>
          <a:p>
            <a:endParaRPr lang="en-US" dirty="0" smtClean="0"/>
          </a:p>
          <a:p>
            <a:r>
              <a:rPr lang="en-US" dirty="0" smtClean="0"/>
              <a:t>Short </a:t>
            </a:r>
            <a:r>
              <a:rPr lang="en-US" dirty="0"/>
              <a:t>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  <a:endParaRPr lang="en-US" dirty="0" smtClean="0">
              <a:solidFill>
                <a:srgbClr val="7F7F7F"/>
              </a:solidFill>
            </a:endParaRPr>
          </a:p>
          <a:p>
            <a:r>
              <a:rPr lang="en-US" dirty="0" smtClean="0"/>
              <a:t>Metadata</a:t>
            </a:r>
            <a:r>
              <a:rPr lang="en-US" dirty="0" smtClean="0"/>
              <a:t>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Metadata</a:t>
            </a:r>
            <a:endParaRPr lang="en-US">
              <a:latin typeface="Courier New" pitchFamily="49" charset="0"/>
            </a:endParaRP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2161" y="1123950"/>
            <a:ext cx="78962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Metadata</a:t>
            </a:r>
            <a:r>
              <a:rPr lang="en-US" dirty="0"/>
              <a:t> is data about data, in this case file data</a:t>
            </a:r>
          </a:p>
          <a:p>
            <a:r>
              <a:rPr lang="en-US" dirty="0"/>
              <a:t>Per-file metadata maintained by kernel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accessed by users with the </a:t>
            </a:r>
            <a:r>
              <a:rPr lang="en-US" b="1" dirty="0">
                <a:latin typeface="Courier New" pitchFamily="49" charset="0"/>
              </a:rPr>
              <a:t>stat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fstat</a:t>
            </a:r>
            <a:r>
              <a:rPr lang="en-US" dirty="0"/>
              <a:t> functions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Metadata returned by the stat and fstat functions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struct stat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dev_t         st_dev;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device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ino_t         st_ino;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inode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mode_t        st_mode;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protection and file type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nlink_t       st_nlink;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hard links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uid_t         st_uid;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user ID of owner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gid_t         st_gid;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group ID of owner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dev_t         st_rdev;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device type (if inode device)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off_t         st_size;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total size, in bytes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unsigned long st_blksize;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blocksize for filesystem I/O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unsigned long st_blocks;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blocks allocated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time_t        st_atime;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time of last access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modification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time_t</a:t>
            </a:r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st_ctime</a:t>
            </a:r>
            <a:r>
              <a:rPr lang="en-US" sz="1600" dirty="0" smtClean="0">
                <a:latin typeface="Courier New" pitchFamily="49" charset="0"/>
              </a:rPr>
              <a:t>;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time of last change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07" y="304800"/>
            <a:ext cx="7592093" cy="762000"/>
          </a:xfrm>
        </p:spPr>
        <p:txBody>
          <a:bodyPr/>
          <a:lstStyle/>
          <a:p>
            <a:r>
              <a:rPr lang="en-US"/>
              <a:t>Example of Accessing File Metadata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457200" y="1026378"/>
            <a:ext cx="8153400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statcheck.c - Querying and manipulating a file’s meta data */</a:t>
            </a:r>
          </a:p>
          <a:p>
            <a:r>
              <a:rPr lang="en-US" sz="1600" dirty="0" err="1">
                <a:latin typeface="Courier New" pitchFamily="49" charset="0"/>
              </a:rPr>
              <a:t>#include "csapp.h"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int main (int argc, char **argv) 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struct stat stat;</a:t>
            </a:r>
          </a:p>
          <a:p>
            <a:r>
              <a:rPr lang="en-US" sz="1600" dirty="0" err="1">
                <a:latin typeface="Courier New" pitchFamily="49" charset="0"/>
              </a:rPr>
              <a:t>    char *type, *readok;</a:t>
            </a:r>
          </a:p>
          <a:p>
            <a:r>
              <a:rPr lang="en-US" sz="1600" dirty="0" err="1">
                <a:latin typeface="Courier New" pitchFamily="49" charset="0"/>
              </a:rPr>
              <a:t>    </a:t>
            </a:r>
          </a:p>
          <a:p>
            <a:r>
              <a:rPr lang="en-US" sz="1600" dirty="0" err="1">
                <a:latin typeface="Courier New" pitchFamily="49" charset="0"/>
              </a:rPr>
              <a:t>    Stat(argv[1], &amp;stat);</a:t>
            </a:r>
          </a:p>
          <a:p>
            <a:r>
              <a:rPr lang="en-US" sz="1600" dirty="0" err="1">
                <a:latin typeface="Courier New" pitchFamily="49" charset="0"/>
              </a:rPr>
              <a:t>    if (S_ISREG(stat.st_mode))</a:t>
            </a:r>
          </a:p>
          <a:p>
            <a:r>
              <a:rPr lang="en-US" sz="1600" dirty="0" err="1">
                <a:latin typeface="Courier New" pitchFamily="49" charset="0"/>
              </a:rPr>
              <a:t>	type = "regular";</a:t>
            </a:r>
          </a:p>
          <a:p>
            <a:r>
              <a:rPr lang="en-US" sz="1600" dirty="0" err="1">
                <a:latin typeface="Courier New" pitchFamily="49" charset="0"/>
              </a:rPr>
              <a:t>    else if (S_ISDIR(stat.st_mode))</a:t>
            </a:r>
          </a:p>
          <a:p>
            <a:r>
              <a:rPr lang="en-US" sz="1600" dirty="0" err="1">
                <a:latin typeface="Courier New" pitchFamily="49" charset="0"/>
              </a:rPr>
              <a:t>	type = "directory";</a:t>
            </a:r>
          </a:p>
          <a:p>
            <a:r>
              <a:rPr lang="en-US" sz="1600" dirty="0" err="1">
                <a:latin typeface="Courier New" pitchFamily="49" charset="0"/>
              </a:rPr>
              <a:t>    else </a:t>
            </a:r>
          </a:p>
          <a:p>
            <a:r>
              <a:rPr lang="en-US" sz="1600" dirty="0" err="1">
                <a:latin typeface="Courier New" pitchFamily="49" charset="0"/>
              </a:rPr>
              <a:t>	type = "other";</a:t>
            </a:r>
          </a:p>
          <a:p>
            <a:r>
              <a:rPr lang="en-US" sz="1600" dirty="0" err="1">
                <a:latin typeface="Courier New" pitchFamily="49" charset="0"/>
              </a:rPr>
              <a:t>    if ((stat.st_mode &amp; S_IRUSR))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OK to read?*/</a:t>
            </a:r>
          </a:p>
          <a:p>
            <a:r>
              <a:rPr lang="en-US" sz="1600" dirty="0" err="1">
                <a:latin typeface="Courier New" pitchFamily="49" charset="0"/>
              </a:rPr>
              <a:t>	readok = "yes";</a:t>
            </a:r>
          </a:p>
          <a:p>
            <a:r>
              <a:rPr lang="en-US" sz="1600" dirty="0" err="1">
                <a:latin typeface="Courier New" pitchFamily="49" charset="0"/>
              </a:rPr>
              <a:t>    else</a:t>
            </a:r>
          </a:p>
          <a:p>
            <a:r>
              <a:rPr lang="en-US" sz="1600" dirty="0" err="1">
                <a:latin typeface="Courier New" pitchFamily="49" charset="0"/>
              </a:rPr>
              <a:t>	readok = "no";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    printf("type: %s, read: %s\n", type, readok);</a:t>
            </a:r>
          </a:p>
          <a:p>
            <a:r>
              <a:rPr lang="en-US" sz="1600" dirty="0" err="1">
                <a:latin typeface="Courier New" pitchFamily="49" charset="0"/>
              </a:rPr>
              <a:t>    exit(0);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5257800" y="1501676"/>
            <a:ext cx="3649663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chmod</a:t>
            </a:r>
            <a:r>
              <a:rPr lang="en-US" sz="1600" dirty="0">
                <a:latin typeface="Courier New" pitchFamily="49" charset="0"/>
              </a:rPr>
              <a:t> 000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no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..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type: directory,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/dev/</a:t>
            </a:r>
            <a:r>
              <a:rPr lang="en-US" sz="1600" dirty="0" err="1">
                <a:latin typeface="Courier New" pitchFamily="49" charset="0"/>
              </a:rPr>
              <a:t>kmem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other, read: 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02192" y="6412468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statcheck.c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 dirty="0" smtClean="0"/>
              <a:t>Repeated Slide:  Opening </a:t>
            </a:r>
            <a:r>
              <a:rPr lang="en-US" dirty="0"/>
              <a:t>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</a:t>
            </a:r>
            <a:r>
              <a:rPr lang="en-US" dirty="0" smtClean="0"/>
              <a:t>occurred</a:t>
            </a:r>
            <a:endParaRPr lang="en-US" dirty="0"/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disk files.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 (terminal)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 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</a:t>
            </a:r>
            <a:r>
              <a:rPr lang="en-US" sz="1600" dirty="0" smtClean="0">
                <a:latin typeface="Calibri" pitchFamily="34" charset="0"/>
              </a:rPr>
              <a:t>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</a:t>
            </a:r>
            <a:r>
              <a:rPr lang="en-US" dirty="0" smtClean="0"/>
              <a:t>Files: Fork()</a:t>
            </a:r>
            <a:endParaRPr lang="en-US" dirty="0"/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0668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ea typeface="+mn-ea"/>
                <a:cs typeface="+mn-cs"/>
              </a:rPr>
              <a:t>Note</a:t>
            </a:r>
            <a:r>
              <a:rPr lang="en-US" sz="2000" dirty="0">
                <a:ea typeface="+mn-ea"/>
                <a:cs typeface="+mn-cs"/>
              </a:rPr>
              <a:t>: situation unchanged by </a:t>
            </a:r>
            <a:r>
              <a:rPr lang="en-US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 smtClean="0">
                <a:ea typeface="+mn-ea"/>
                <a:cs typeface="+mn-cs"/>
              </a:rPr>
              <a:t>functions (use </a:t>
            </a:r>
            <a:r>
              <a:rPr lang="en-US" sz="2000" b="1" dirty="0" err="1" smtClean="0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 smtClean="0">
                <a:ea typeface="+mn-ea"/>
                <a:cs typeface="+mn-cs"/>
              </a:rPr>
              <a:t> to change)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fork()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 smtClean="0"/>
              <a:t>How Processes Share Files: Fork()</a:t>
            </a:r>
            <a:endParaRPr lang="en-US" sz="3400" dirty="0"/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After</a:t>
            </a:r>
            <a:r>
              <a:rPr lang="en-US" dirty="0" smtClean="0"/>
              <a:t> fork():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</a:t>
            </a:r>
            <a:r>
              <a:rPr lang="en-US" dirty="0" smtClean="0">
                <a:latin typeface="+mn-lt"/>
              </a:rPr>
              <a:t>parent’s</a:t>
            </a:r>
            <a:r>
              <a:rPr lang="en-US" dirty="0">
                <a:latin typeface="+mn-lt"/>
              </a:rPr>
              <a:t>, and +1 to each </a:t>
            </a:r>
            <a:r>
              <a:rPr lang="en-US" dirty="0" err="1" smtClean="0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I/O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unix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 smtClean="0"/>
          </a:p>
          <a:p>
            <a:r>
              <a:rPr lang="en-US" dirty="0" smtClean="0"/>
              <a:t>Answer</a:t>
            </a:r>
            <a:r>
              <a:rPr lang="en-US" dirty="0"/>
              <a:t>: By calling the </a:t>
            </a:r>
            <a:r>
              <a:rPr lang="en-US" dirty="0">
                <a:latin typeface="Courier New" pitchFamily="49" charset="0"/>
              </a:rPr>
              <a:t>dup2(</a:t>
            </a:r>
            <a:r>
              <a:rPr lang="en-US" dirty="0" err="1">
                <a:latin typeface="Courier New" pitchFamily="49" charset="0"/>
              </a:rPr>
              <a:t>oldfd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newfd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</a:t>
            </a:r>
            <a:r>
              <a:rPr lang="en-US" dirty="0" smtClean="0"/>
              <a:t> to </a:t>
            </a:r>
            <a:r>
              <a:rPr lang="en-US" dirty="0"/>
              <a:t>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 pitchFamily="49" charset="0"/>
              </a:rPr>
              <a:t>dup2(4,1)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3" name="Group 2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666676" name="Rectangle 52"/>
              <p:cNvSpPr>
                <a:spLocks noChangeAspect="1" noChangeArrowheads="1"/>
              </p:cNvSpPr>
              <p:nvPr/>
            </p:nvSpPr>
            <p:spPr bwMode="auto"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7" name="Rectangle 53"/>
              <p:cNvSpPr>
                <a:spLocks noChangeAspect="1" noChangeArrowheads="1"/>
              </p:cNvSpPr>
              <p:nvPr/>
            </p:nvSpPr>
            <p:spPr bwMode="auto"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78" name="Rectangle 54"/>
              <p:cNvSpPr>
                <a:spLocks noChangeAspect="1" noChangeArrowheads="1"/>
              </p:cNvSpPr>
              <p:nvPr/>
            </p:nvSpPr>
            <p:spPr bwMode="auto"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6679" name="Rectangle 55"/>
              <p:cNvSpPr>
                <a:spLocks noChangeAspect="1" noChangeArrowheads="1"/>
              </p:cNvSpPr>
              <p:nvPr/>
            </p:nvSpPr>
            <p:spPr bwMode="auto"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Courier New" pitchFamily="49" charset="0"/>
                </a:endParaRPr>
              </a:p>
            </p:txBody>
          </p:sp>
          <p:sp>
            <p:nvSpPr>
              <p:cNvPr id="666680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666681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0</a:t>
                </a:r>
              </a:p>
            </p:txBody>
          </p:sp>
          <p:sp>
            <p:nvSpPr>
              <p:cNvPr id="666682" name="Rectangle 58"/>
              <p:cNvSpPr>
                <a:spLocks noChangeAspect="1" noChangeArrowheads="1"/>
              </p:cNvSpPr>
              <p:nvPr/>
            </p:nvSpPr>
            <p:spPr bwMode="auto"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1</a:t>
                </a:r>
              </a:p>
            </p:txBody>
          </p:sp>
          <p:sp>
            <p:nvSpPr>
              <p:cNvPr id="666683" name="Rectangle 59"/>
              <p:cNvSpPr>
                <a:spLocks noChangeAspect="1" noChangeArrowheads="1"/>
              </p:cNvSpPr>
              <p:nvPr/>
            </p:nvSpPr>
            <p:spPr bwMode="auto"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2</a:t>
                </a:r>
              </a:p>
            </p:txBody>
          </p:sp>
          <p:sp>
            <p:nvSpPr>
              <p:cNvPr id="666684" name="Rectangle 60"/>
              <p:cNvSpPr>
                <a:spLocks noChangeAspect="1" noChangeArrowheads="1"/>
              </p:cNvSpPr>
              <p:nvPr/>
            </p:nvSpPr>
            <p:spPr bwMode="auto"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3</a:t>
                </a:r>
              </a:p>
            </p:txBody>
          </p:sp>
          <p:sp>
            <p:nvSpPr>
              <p:cNvPr id="666685" name="Rectangle 61"/>
              <p:cNvSpPr>
                <a:spLocks noChangeAspect="1" noChangeArrowheads="1"/>
              </p:cNvSpPr>
              <p:nvPr/>
            </p:nvSpPr>
            <p:spPr bwMode="auto"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sz="2000" dirty="0" err="1">
                    <a:latin typeface="Calibri" pitchFamily="34" charset="0"/>
                  </a:rPr>
                  <a:t>fd</a:t>
                </a:r>
                <a:r>
                  <a:rPr lang="en-US" sz="2000" dirty="0">
                    <a:latin typeface="Calibri" pitchFamily="34" charset="0"/>
                  </a:rPr>
                  <a:t> 4</a:t>
                </a:r>
              </a:p>
            </p:txBody>
          </p:sp>
        </p:grpSp>
        <p:sp>
          <p:nvSpPr>
            <p:cNvPr id="666686" name="Text Box 62"/>
            <p:cNvSpPr txBox="1">
              <a:spLocks noChangeAspect="1" noChangeArrowheads="1"/>
            </p:cNvSpPr>
            <p:nvPr/>
          </p:nvSpPr>
          <p:spPr bwMode="auto">
            <a:xfrm>
              <a:off x="5462973" y="3611562"/>
              <a:ext cx="2529219" cy="8309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Descriptor table</a:t>
              </a:r>
            </a:p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rgbClr val="C00000"/>
                  </a:solidFill>
                  <a:latin typeface="Calibri" pitchFamily="34" charset="0"/>
                </a:rPr>
                <a:t>after</a:t>
              </a:r>
              <a:r>
                <a:rPr lang="en-US" dirty="0">
                  <a:latin typeface="Calibri" pitchFamily="34" charset="0"/>
                </a:rPr>
                <a:t> </a:t>
              </a:r>
              <a:r>
                <a:rPr lang="en-US" dirty="0">
                  <a:latin typeface="Courier New" pitchFamily="49" charset="0"/>
                </a:rPr>
                <a:t>dup2(4,1)</a:t>
              </a:r>
            </a:p>
          </p:txBody>
        </p:sp>
        <p:sp>
          <p:nvSpPr>
            <p:cNvPr id="27" name="Right Arrow 26"/>
            <p:cNvSpPr/>
            <p:nvPr/>
          </p:nvSpPr>
          <p:spPr bwMode="auto">
            <a:xfrm>
              <a:off x="3624648" y="5059362"/>
              <a:ext cx="1295400" cy="592138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 w="12700">
              <a:noFill/>
              <a:round/>
              <a:headEnd/>
              <a:tailEnd type="triangle" w="med" len="med"/>
            </a:ln>
            <a:effectLst/>
          </p:spPr>
          <p:txBody>
            <a:bodyPr wrap="none" rtlCol="0" anchor="ctr"/>
            <a:lstStyle/>
            <a:p>
              <a:pPr algn="ctr"/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 smtClean="0">
                <a:latin typeface="Courier New"/>
                <a:cs typeface="Courier New"/>
              </a:rPr>
              <a:t>exec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61" name="Rectangle 23"/>
            <p:cNvSpPr>
              <a:spLocks noChangeArrowheads="1"/>
            </p:cNvSpPr>
            <p:nvPr/>
          </p:nvSpPr>
          <p:spPr bwMode="auto">
            <a:xfrm>
              <a:off x="3868738" y="56388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pos</a:t>
              </a:r>
            </a:p>
          </p:txBody>
        </p:sp>
        <p:sp>
          <p:nvSpPr>
            <p:cNvPr id="62" name="Rectangle 24"/>
            <p:cNvSpPr>
              <a:spLocks noChangeArrowheads="1"/>
            </p:cNvSpPr>
            <p:nvPr/>
          </p:nvSpPr>
          <p:spPr bwMode="auto">
            <a:xfrm>
              <a:off x="3868738" y="59436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refcnt=1</a:t>
              </a:r>
            </a:p>
          </p:txBody>
        </p:sp>
        <p:sp>
          <p:nvSpPr>
            <p:cNvPr id="63" name="Rectangle 25"/>
            <p:cNvSpPr>
              <a:spLocks noChangeArrowheads="1"/>
            </p:cNvSpPr>
            <p:nvPr/>
          </p:nvSpPr>
          <p:spPr bwMode="auto">
            <a:xfrm>
              <a:off x="3868738" y="62484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3868738" y="5334000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5" name="Line 27"/>
            <p:cNvSpPr>
              <a:spLocks noChangeShapeType="1"/>
            </p:cNvSpPr>
            <p:nvPr/>
          </p:nvSpPr>
          <p:spPr bwMode="auto">
            <a:xfrm>
              <a:off x="1828800" y="4683125"/>
              <a:ext cx="2057400" cy="698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4" name="Rectangle 36"/>
            <p:cNvSpPr>
              <a:spLocks noChangeArrowheads="1"/>
            </p:cNvSpPr>
            <p:nvPr/>
          </p:nvSpPr>
          <p:spPr bwMode="auto">
            <a:xfrm>
              <a:off x="6477000" y="52292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access</a:t>
              </a:r>
            </a:p>
          </p:txBody>
        </p:sp>
        <p:sp>
          <p:nvSpPr>
            <p:cNvPr id="75" name="Rectangle 37"/>
            <p:cNvSpPr>
              <a:spLocks noChangeArrowheads="1"/>
            </p:cNvSpPr>
            <p:nvPr/>
          </p:nvSpPr>
          <p:spPr bwMode="auto">
            <a:xfrm>
              <a:off x="6477000" y="61436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...</a:t>
              </a:r>
            </a:p>
          </p:txBody>
        </p:sp>
        <p:sp>
          <p:nvSpPr>
            <p:cNvPr id="76" name="Rectangle 38"/>
            <p:cNvSpPr>
              <a:spLocks noChangeArrowheads="1"/>
            </p:cNvSpPr>
            <p:nvPr/>
          </p:nvSpPr>
          <p:spPr bwMode="auto">
            <a:xfrm>
              <a:off x="6477000" y="55340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size</a:t>
              </a:r>
            </a:p>
          </p:txBody>
        </p:sp>
        <p:sp>
          <p:nvSpPr>
            <p:cNvPr id="77" name="Rectangle 39"/>
            <p:cNvSpPr>
              <a:spLocks noChangeArrowheads="1"/>
            </p:cNvSpPr>
            <p:nvPr/>
          </p:nvSpPr>
          <p:spPr bwMode="auto">
            <a:xfrm>
              <a:off x="6477000" y="5838825"/>
              <a:ext cx="1066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type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3766752" y="5029200"/>
              <a:ext cx="643125" cy="3385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dirty="0">
                  <a:latin typeface="Calibri" pitchFamily="34" charset="0"/>
                </a:rPr>
                <a:t>File </a:t>
              </a:r>
              <a:r>
                <a:rPr lang="en-US" sz="1600" dirty="0" smtClean="0">
                  <a:latin typeface="Calibri" pitchFamily="34" charset="0"/>
                </a:rPr>
                <a:t>B</a:t>
              </a: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80" name="Line 21"/>
            <p:cNvSpPr>
              <a:spLocks noChangeShapeType="1"/>
            </p:cNvSpPr>
            <p:nvPr/>
          </p:nvSpPr>
          <p:spPr bwMode="auto">
            <a:xfrm flipV="1">
              <a:off x="4706938" y="5229224"/>
              <a:ext cx="1770062" cy="257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=0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  <a:endParaRPr lang="en-US" dirty="0" smtClean="0">
              <a:solidFill>
                <a:srgbClr val="7F7F7F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sharing, and redirection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Standard I/O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</a:t>
            </a:r>
            <a:r>
              <a:rPr lang="en-US" dirty="0" smtClean="0"/>
              <a:t>(</a:t>
            </a:r>
            <a:r>
              <a:rPr lang="en-US" dirty="0" err="1" smtClean="0">
                <a:latin typeface="Courier New" pitchFamily="49" charset="0"/>
              </a:rPr>
              <a:t>libc.so</a:t>
            </a:r>
            <a:r>
              <a:rPr lang="en-US" dirty="0" smtClean="0"/>
              <a:t>) </a:t>
            </a:r>
            <a:r>
              <a:rPr lang="en-US" dirty="0"/>
              <a:t>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</a:t>
            </a:r>
            <a:r>
              <a:rPr lang="en-US" dirty="0" smtClean="0"/>
              <a:t>R</a:t>
            </a:r>
          </a:p>
          <a:p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/>
              <a:t>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</a:t>
            </a:r>
            <a:r>
              <a:rPr lang="en-US" dirty="0" smtClean="0"/>
              <a:t>memory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 </a:t>
            </a:r>
            <a:r>
              <a:rPr lang="en-US" dirty="0"/>
              <a:t>programs begin life with three open streams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</a:t>
            </a:r>
            <a:r>
              <a:rPr lang="en-US" dirty="0" smtClean="0"/>
              <a:t> (</a:t>
            </a:r>
            <a:r>
              <a:rPr lang="en-US" dirty="0"/>
              <a:t>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0)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) 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2)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4341812"/>
          </a:xfrm>
        </p:spPr>
        <p:txBody>
          <a:bodyPr/>
          <a:lstStyle/>
          <a:p>
            <a:r>
              <a:rPr lang="en-US" dirty="0" smtClean="0"/>
              <a:t>Applications often read/write one character at a time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getc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ungetc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gets, </a:t>
            </a:r>
            <a:r>
              <a:rPr lang="en-US" dirty="0" err="1" smtClean="0">
                <a:latin typeface="Courier New"/>
                <a:cs typeface="Courier New"/>
              </a:rPr>
              <a:t>fgets</a:t>
            </a:r>
            <a:endParaRPr lang="en-US" dirty="0" smtClean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</a:t>
            </a:r>
            <a:r>
              <a:rPr lang="en-US" dirty="0" smtClean="0"/>
              <a:t>text on character at a time, </a:t>
            </a:r>
            <a:r>
              <a:rPr lang="en-US" dirty="0"/>
              <a:t>stopping at newline</a:t>
            </a:r>
          </a:p>
          <a:p>
            <a:r>
              <a:rPr lang="en-US" dirty="0"/>
              <a:t>Implementing</a:t>
            </a:r>
            <a:r>
              <a:rPr lang="en-US" dirty="0" smtClean="0"/>
              <a:t> as Unix I/O calls expensive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write</a:t>
            </a:r>
            <a:r>
              <a:rPr lang="en-US" dirty="0" smtClean="0"/>
              <a:t> require </a:t>
            </a:r>
            <a:r>
              <a:rPr lang="en-US" dirty="0"/>
              <a:t>Unix kernel calls</a:t>
            </a:r>
          </a:p>
          <a:p>
            <a:pPr lvl="2"/>
            <a:r>
              <a:rPr lang="en-US" dirty="0"/>
              <a:t>&gt; 10,000 clock cycles</a:t>
            </a:r>
            <a:endParaRPr lang="en-US" dirty="0" smtClean="0"/>
          </a:p>
          <a:p>
            <a:r>
              <a:rPr lang="en-US" dirty="0" smtClean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dirty="0" smtClean="0">
                <a:latin typeface="Courier New"/>
                <a:cs typeface="Courier New"/>
              </a:rPr>
              <a:t>read </a:t>
            </a:r>
            <a:r>
              <a:rPr lang="en-US" dirty="0" smtClean="0"/>
              <a:t>to </a:t>
            </a:r>
            <a:r>
              <a:rPr lang="en-US" dirty="0"/>
              <a:t>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64276" y="5807075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09600" y="5831299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Buffer </a:t>
            </a:r>
            <a:r>
              <a:rPr lang="en-US" dirty="0"/>
              <a:t>flushed to output </a:t>
            </a:r>
            <a:r>
              <a:rPr lang="en-US" dirty="0" err="1"/>
              <a:t>fd</a:t>
            </a:r>
            <a:r>
              <a:rPr lang="en-US" dirty="0"/>
              <a:t> on “\n” 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call</a:t>
            </a:r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>
                <a:latin typeface="Courier New" pitchFamily="49" charset="0"/>
              </a:rPr>
              <a:t>6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Unix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</a:t>
            </a:r>
            <a:r>
              <a:rPr lang="en-US" sz="1600" dirty="0" smtClean="0">
                <a:latin typeface="Courier New" pitchFamily="49" charset="0"/>
              </a:rPr>
              <a:t>6)               </a:t>
            </a:r>
            <a:r>
              <a:rPr lang="en-US" sz="1600" dirty="0">
                <a:latin typeface="Courier New" pitchFamily="49" charset="0"/>
              </a:rPr>
              <a:t>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exit_group(</a:t>
            </a:r>
            <a:r>
              <a:rPr lang="en-US" sz="1600" dirty="0">
                <a:latin typeface="Courier New" pitchFamily="49" charset="0"/>
              </a:rPr>
              <a:t>0)                       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>
                <a:latin typeface="Courier New" pitchFamily="49" charset="0"/>
              </a:rPr>
              <a:t>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  <a:endParaRPr lang="en-US" dirty="0" smtClean="0">
              <a:solidFill>
                <a:srgbClr val="7F7F7F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RIO (robust I/O) package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Closing remarks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2514600" cy="573087"/>
          </a:xfrm>
        </p:spPr>
        <p:txBody>
          <a:bodyPr/>
          <a:lstStyle/>
          <a:p>
            <a:r>
              <a:rPr lang="en-US"/>
              <a:t>Unix Files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 smtClean="0"/>
              <a:t>B</a:t>
            </a:r>
            <a:r>
              <a:rPr lang="en-US" i="1" baseline="-25000" dirty="0" smtClean="0"/>
              <a:t>0 </a:t>
            </a:r>
            <a:r>
              <a:rPr lang="en-US" i="1" dirty="0" smtClean="0"/>
              <a:t>, B</a:t>
            </a:r>
            <a:r>
              <a:rPr lang="en-US" i="1" baseline="-25000" dirty="0" smtClean="0"/>
              <a:t>1 </a:t>
            </a:r>
            <a:r>
              <a:rPr lang="en-US" i="1" dirty="0" smtClean="0"/>
              <a:t>, </a:t>
            </a:r>
            <a:r>
              <a:rPr lang="en-US" i="1" dirty="0"/>
              <a:t>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the kernel is represented as a file: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</a:t>
            </a:r>
            <a:r>
              <a:rPr lang="en-US" b="1" dirty="0" err="1">
                <a:latin typeface="Courier New" pitchFamily="49" charset="0"/>
              </a:rPr>
              <a:t>kmem</a:t>
            </a:r>
            <a:r>
              <a:rPr lang="en-US" b="1" dirty="0"/>
              <a:t> </a:t>
            </a:r>
            <a:r>
              <a:rPr lang="en-US" b="1" dirty="0" smtClean="0"/>
              <a:t>	</a:t>
            </a:r>
            <a:r>
              <a:rPr lang="en-US" dirty="0" smtClean="0"/>
              <a:t>(</a:t>
            </a:r>
            <a:r>
              <a:rPr lang="en-US" dirty="0"/>
              <a:t>kernel memory image)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</a:t>
            </a:r>
            <a:r>
              <a:rPr lang="en-US" b="1" dirty="0" smtClean="0"/>
              <a:t> 	</a:t>
            </a:r>
            <a:r>
              <a:rPr lang="en-US" dirty="0" smtClean="0"/>
              <a:t>(</a:t>
            </a:r>
            <a:r>
              <a:rPr lang="en-US" dirty="0"/>
              <a:t>kernel data structures)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RIO Package</a:t>
            </a:r>
            <a:endParaRPr lang="en-US"/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 smtClean="0"/>
              <a:t>RIO is a set of wrappers that provide efficient and robust I/O in apps, such as network programs that are subject to short counts</a:t>
            </a:r>
          </a:p>
          <a:p>
            <a:endParaRPr lang="en-US" dirty="0" smtClean="0"/>
          </a:p>
          <a:p>
            <a:r>
              <a:rPr lang="en-US" dirty="0" smtClean="0"/>
              <a:t>RIO provides two different kinds of functions</a:t>
            </a:r>
          </a:p>
          <a:p>
            <a:pPr lvl="1"/>
            <a:r>
              <a:rPr lang="en-US" dirty="0" err="1" smtClean="0"/>
              <a:t>Unbuffered</a:t>
            </a:r>
            <a:r>
              <a:rPr lang="en-US" dirty="0" smtClean="0"/>
              <a:t> input and output of binary data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rio_readn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rio_writen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Buffered input of binary data and text lines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rio_readlineb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rio_readnb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Buffered RIO routines are thread-safe and can be interleaved arbitrarily on the same descriptor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Download from </a:t>
            </a:r>
            <a:r>
              <a:rPr lang="en-US" dirty="0" smtClean="0">
                <a:hlinkClick r:id="rId3"/>
              </a:rPr>
              <a:t>http://csapp.cs.cmu.edu/public/code.html</a:t>
            </a:r>
            <a:r>
              <a:rPr lang="en-US" dirty="0" smtClean="0"/>
              <a:t>  </a:t>
            </a:r>
          </a:p>
          <a:p>
            <a:pPr lvl="1">
              <a:buNone/>
            </a:pP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  </a:t>
            </a:r>
            <a:r>
              <a:rPr lang="en-US" b="1" dirty="0" err="1" smtClean="0">
                <a:latin typeface="Courier New"/>
                <a:cs typeface="Courier New"/>
              </a:rPr>
              <a:t>src/csapp.c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latin typeface="Courier New"/>
                <a:cs typeface="Courier New"/>
              </a:rPr>
              <a:t>include/</a:t>
            </a:r>
            <a:r>
              <a:rPr lang="en-US" b="1" dirty="0" err="1" smtClean="0">
                <a:latin typeface="Courier New"/>
                <a:cs typeface="Courier New"/>
              </a:rPr>
              <a:t>csapp.h</a:t>
            </a:r>
            <a:endParaRPr lang="en-US" b="1" dirty="0" smtClean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/>
              <a:t>Implementation of </a:t>
            </a:r>
            <a:r>
              <a:rPr lang="en-US">
                <a:latin typeface="Courier New" pitchFamily="49" charset="0"/>
              </a:rPr>
              <a:t>rio_readn</a:t>
            </a:r>
          </a:p>
        </p:txBody>
      </p:sp>
      <p:sp>
        <p:nvSpPr>
          <p:cNvPr id="760835" name="Text Box 3"/>
          <p:cNvSpPr txBox="1">
            <a:spLocks noChangeArrowheads="1"/>
          </p:cNvSpPr>
          <p:nvPr/>
        </p:nvSpPr>
        <p:spPr bwMode="auto">
          <a:xfrm>
            <a:off x="357018" y="990600"/>
            <a:ext cx="8710782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robustly read n bytes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unbuffered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while (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&gt;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if ((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)) &lt;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if (</a:t>
            </a:r>
            <a:r>
              <a:rPr lang="en-US" sz="1600" dirty="0" err="1">
                <a:latin typeface="Courier New" pitchFamily="49" charset="0"/>
              </a:rPr>
              <a:t>errno</a:t>
            </a:r>
            <a:r>
              <a:rPr lang="en-US" sz="1600" dirty="0">
                <a:latin typeface="Courier New" pitchFamily="49" charset="0"/>
              </a:rPr>
              <a:t> == EINTR)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interrupted by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sig handler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return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0;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and call read() again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return -1;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else if 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== 0)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break;         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EOF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-=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return (n -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);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return &gt;= 0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13480" y="637669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csapp.c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  <a:endParaRPr lang="en-US" dirty="0" smtClean="0">
              <a:solidFill>
                <a:srgbClr val="7F7F7F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Closing comments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I/O vs. Standard I/O vs.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476" y="1220788"/>
            <a:ext cx="8307387" cy="5256212"/>
          </a:xfrm>
        </p:spPr>
        <p:txBody>
          <a:bodyPr/>
          <a:lstStyle/>
          <a:p>
            <a:r>
              <a:rPr lang="en-US" dirty="0"/>
              <a:t>Standard I/O and RIO are implemented using low-level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Unix I/O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ones should you use in your programs?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4491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124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2451100"/>
            <a:ext cx="1989138" cy="18161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fopen  fdopen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fread  fwrite fscanf fprintf  sscanf sprintf fgets  fputs fflush fseek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fclose</a:t>
            </a: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4419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4840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3490913"/>
            <a:ext cx="184150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rio_writen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rio_readinitb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rio_readlineb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rio_readnb</a:t>
            </a: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3805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3340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152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9970" y="435678"/>
            <a:ext cx="7592093" cy="762000"/>
          </a:xfrm>
        </p:spPr>
        <p:txBody>
          <a:bodyPr/>
          <a:lstStyle/>
          <a:p>
            <a:r>
              <a:rPr lang="en-US" dirty="0"/>
              <a:t>Pros and Cons of Unix I/O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061325" cy="4972050"/>
          </a:xfrm>
        </p:spPr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Unix I/O is the most general and lowest overhead form of I/O.</a:t>
            </a:r>
          </a:p>
          <a:p>
            <a:pPr lvl="2"/>
            <a:r>
              <a:rPr lang="en-US" dirty="0"/>
              <a:t>All other I/O packages are implemented using Unix I/O functions.</a:t>
            </a:r>
          </a:p>
          <a:p>
            <a:pPr lvl="1"/>
            <a:r>
              <a:rPr lang="en-US" dirty="0"/>
              <a:t>Unix I/O provides functions for accessing file metadata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Unix I/O functions are </a:t>
            </a:r>
            <a:r>
              <a:rPr lang="en-US" dirty="0" err="1" smtClean="0"/>
              <a:t>async</a:t>
            </a:r>
            <a:r>
              <a:rPr lang="en-US" dirty="0" smtClean="0"/>
              <a:t>-signal-safe and can be used safely in signal handlers. </a:t>
            </a:r>
          </a:p>
          <a:p>
            <a:endParaRPr lang="en-US" dirty="0" smtClean="0"/>
          </a:p>
          <a:p>
            <a:r>
              <a:rPr lang="en-US" dirty="0" smtClean="0"/>
              <a:t>Cons</a:t>
            </a:r>
            <a:endParaRPr lang="en-US" dirty="0"/>
          </a:p>
          <a:p>
            <a:pPr lvl="1"/>
            <a:r>
              <a:rPr lang="en-US" dirty="0"/>
              <a:t>Dealing with short counts is tricky and error prone.</a:t>
            </a:r>
          </a:p>
          <a:p>
            <a:pPr lvl="1"/>
            <a:r>
              <a:rPr lang="en-US" dirty="0"/>
              <a:t>Efficient reading of text lines requires some form of buffering, also tricky and error prone.</a:t>
            </a:r>
          </a:p>
          <a:p>
            <a:pPr lvl="1"/>
            <a:r>
              <a:rPr lang="en-US" dirty="0"/>
              <a:t>Both of these issues are addressed by the standard I/O and RIO packages.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5955" y="435678"/>
            <a:ext cx="7592093" cy="762000"/>
          </a:xfrm>
        </p:spPr>
        <p:txBody>
          <a:bodyPr/>
          <a:lstStyle/>
          <a:p>
            <a:r>
              <a:rPr lang="en-US"/>
              <a:t>Pros and Cons of Standard I/O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Buffering increases efficiency by decreasing the number of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Short counts are handled automatically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Provides no function for accessing file </a:t>
            </a:r>
            <a:r>
              <a:rPr lang="en-US" dirty="0" smtClean="0"/>
              <a:t>metadata</a:t>
            </a:r>
          </a:p>
          <a:p>
            <a:pPr lvl="1"/>
            <a:r>
              <a:rPr lang="en-US" dirty="0" smtClean="0"/>
              <a:t>Standard I/O functions are not </a:t>
            </a:r>
            <a:r>
              <a:rPr lang="en-US" dirty="0" err="1" smtClean="0"/>
              <a:t>async</a:t>
            </a:r>
            <a:r>
              <a:rPr lang="en-US" dirty="0" smtClean="0"/>
              <a:t>-signal-safe, and not appropriate for signal handlers. </a:t>
            </a:r>
          </a:p>
          <a:p>
            <a:pPr lvl="1"/>
            <a:r>
              <a:rPr lang="en-US" dirty="0"/>
              <a:t>Standard I/O is not appropriate for input and output on network sockets</a:t>
            </a:r>
          </a:p>
          <a:p>
            <a:pPr lvl="2"/>
            <a:r>
              <a:rPr lang="en-US" dirty="0"/>
              <a:t>There are poorly documented restrictions on streams that interact badly with restrictions on </a:t>
            </a:r>
            <a:r>
              <a:rPr lang="en-US" dirty="0" smtClean="0"/>
              <a:t>sockets (CS:APP2e, Sec 10.9)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8638" cy="573087"/>
          </a:xfrm>
        </p:spPr>
        <p:txBody>
          <a:bodyPr/>
          <a:lstStyle/>
          <a:p>
            <a:r>
              <a:rPr lang="en-US"/>
              <a:t>Choosing I/O Functions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472487" cy="5224462"/>
          </a:xfrm>
        </p:spPr>
        <p:txBody>
          <a:bodyPr/>
          <a:lstStyle/>
          <a:p>
            <a:r>
              <a:rPr lang="en-US" dirty="0"/>
              <a:t>General rule: use the highest-level I/O functions you can</a:t>
            </a:r>
          </a:p>
          <a:p>
            <a:pPr lvl="1"/>
            <a:r>
              <a:rPr lang="en-US" dirty="0"/>
              <a:t>Many C programmers are able to do all of their work using the standard I/O </a:t>
            </a:r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But, be sure to understand the functions you use!</a:t>
            </a:r>
            <a:endParaRPr lang="en-US" dirty="0" smtClean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When to use standard I/O</a:t>
            </a:r>
          </a:p>
          <a:p>
            <a:pPr lvl="1"/>
            <a:r>
              <a:rPr lang="en-US" dirty="0"/>
              <a:t>When working with disk or terminal files</a:t>
            </a:r>
          </a:p>
          <a:p>
            <a:r>
              <a:rPr lang="en-US" dirty="0"/>
              <a:t>When to use raw Unix I/O </a:t>
            </a:r>
            <a:endParaRPr lang="en-US" dirty="0" smtClean="0"/>
          </a:p>
          <a:p>
            <a:pPr lvl="1"/>
            <a:r>
              <a:rPr lang="en-US" dirty="0" smtClean="0"/>
              <a:t>Inside signal handlers, because Unix I/O is </a:t>
            </a:r>
            <a:r>
              <a:rPr lang="en-US" dirty="0" err="1" smtClean="0"/>
              <a:t>async</a:t>
            </a:r>
            <a:r>
              <a:rPr lang="en-US" dirty="0" smtClean="0"/>
              <a:t>-signal-</a:t>
            </a:r>
            <a:r>
              <a:rPr lang="en-US" dirty="0" smtClean="0"/>
              <a:t>safe</a:t>
            </a:r>
          </a:p>
          <a:p>
            <a:pPr lvl="1"/>
            <a:r>
              <a:rPr lang="en-US" dirty="0"/>
              <a:t>In rare cases when you need absolute highest </a:t>
            </a:r>
            <a:r>
              <a:rPr lang="en-US" dirty="0" smtClean="0"/>
              <a:t>performance</a:t>
            </a:r>
          </a:p>
          <a:p>
            <a:r>
              <a:rPr lang="en-US" dirty="0"/>
              <a:t>When to use RIO</a:t>
            </a:r>
          </a:p>
          <a:p>
            <a:pPr lvl="1"/>
            <a:r>
              <a:rPr lang="en-US" dirty="0"/>
              <a:t>When you are reading and writing network</a:t>
            </a:r>
            <a:r>
              <a:rPr lang="en-US" dirty="0" smtClean="0"/>
              <a:t> </a:t>
            </a:r>
            <a:r>
              <a:rPr lang="en-US" dirty="0" smtClean="0"/>
              <a:t>sockets</a:t>
            </a:r>
          </a:p>
          <a:p>
            <a:pPr lvl="1"/>
            <a:r>
              <a:rPr lang="en-US" dirty="0" smtClean="0"/>
              <a:t>Avoid using standard I/O on </a:t>
            </a:r>
            <a:r>
              <a:rPr lang="en-US" dirty="0" smtClean="0"/>
              <a:t>sockets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435678"/>
            <a:ext cx="7592093" cy="762000"/>
          </a:xfrm>
        </p:spPr>
        <p:txBody>
          <a:bodyPr/>
          <a:lstStyle/>
          <a:p>
            <a:r>
              <a:rPr lang="en-US" dirty="0" smtClean="0"/>
              <a:t>Aside: Working </a:t>
            </a:r>
            <a:r>
              <a:rPr lang="en-US" dirty="0"/>
              <a:t>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442325" cy="5495925"/>
          </a:xfrm>
        </p:spPr>
        <p:txBody>
          <a:bodyPr/>
          <a:lstStyle/>
          <a:p>
            <a:r>
              <a:rPr lang="en-US" dirty="0"/>
              <a:t>Binary File Examples</a:t>
            </a:r>
          </a:p>
          <a:p>
            <a:pPr lvl="1"/>
            <a:r>
              <a:rPr lang="en-US" dirty="0"/>
              <a:t>Object </a:t>
            </a:r>
            <a:r>
              <a:rPr lang="en-US" dirty="0" smtClean="0"/>
              <a:t>code, Images </a:t>
            </a:r>
            <a:r>
              <a:rPr lang="en-US" dirty="0"/>
              <a:t>(JPEG, </a:t>
            </a:r>
            <a:r>
              <a:rPr lang="en-US" dirty="0" smtClean="0"/>
              <a:t>GIF), </a:t>
            </a:r>
          </a:p>
          <a:p>
            <a:r>
              <a:rPr lang="en-US" dirty="0" smtClean="0"/>
              <a:t>Functions </a:t>
            </a:r>
            <a:r>
              <a:rPr lang="en-US" dirty="0"/>
              <a:t>you shouldn’t </a:t>
            </a:r>
            <a:r>
              <a:rPr lang="en-US" dirty="0" smtClean="0"/>
              <a:t>use on binary files</a:t>
            </a:r>
          </a:p>
          <a:p>
            <a:pPr lvl="1"/>
            <a:r>
              <a:rPr lang="en-US" dirty="0"/>
              <a:t>Line-oriented I/</a:t>
            </a:r>
            <a:r>
              <a:rPr lang="en-US" dirty="0" smtClean="0"/>
              <a:t>O such as </a:t>
            </a:r>
            <a:r>
              <a:rPr lang="en-US" b="1" dirty="0" err="1" smtClean="0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rio_readlineb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Different systems interpret </a:t>
            </a:r>
            <a:r>
              <a:rPr lang="en-US" b="1" dirty="0" smtClean="0">
                <a:latin typeface="Courier New"/>
                <a:cs typeface="Courier New"/>
              </a:rPr>
              <a:t>0x0A </a:t>
            </a:r>
            <a:r>
              <a:rPr lang="en-US" b="1" dirty="0">
                <a:latin typeface="Courier New"/>
                <a:cs typeface="Courier New"/>
              </a:rPr>
              <a:t>(‘\n’)</a:t>
            </a:r>
            <a:r>
              <a:rPr lang="en-US" dirty="0" smtClean="0"/>
              <a:t> (newline) differently:</a:t>
            </a:r>
          </a:p>
          <a:p>
            <a:pPr lvl="3"/>
            <a:r>
              <a:rPr lang="en-US" dirty="0" smtClean="0"/>
              <a:t>Linux and Mac OS X: 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LF(0x0a) [‘\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n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’]</a:t>
            </a:r>
          </a:p>
          <a:p>
            <a:pPr lvl="3"/>
            <a:r>
              <a:rPr lang="en-US" dirty="0" smtClean="0">
                <a:sym typeface="Wingdings"/>
              </a:rPr>
              <a:t>HTTP servers &amp; </a:t>
            </a:r>
            <a:r>
              <a:rPr lang="en-US" dirty="0" err="1" smtClean="0">
                <a:sym typeface="Wingdings"/>
              </a:rPr>
              <a:t>Windoes</a:t>
            </a:r>
            <a:r>
              <a:rPr lang="en-US" dirty="0" smtClean="0">
                <a:sym typeface="Wingdings"/>
              </a:rPr>
              <a:t>: 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CR+LF(0x0d 0x0a) [‘\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r\n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’]</a:t>
            </a:r>
          </a:p>
          <a:p>
            <a:pPr lvl="2"/>
            <a:r>
              <a:rPr lang="en-US" dirty="0" smtClean="0"/>
              <a:t>Use</a:t>
            </a:r>
            <a:r>
              <a:rPr lang="en-US" dirty="0" smtClean="0"/>
              <a:t> things like </a:t>
            </a:r>
            <a:r>
              <a:rPr lang="en-US" b="1" dirty="0" err="1" smtClean="0">
                <a:latin typeface="Courier New"/>
                <a:cs typeface="Courier New"/>
              </a:rPr>
              <a:t>rio_readn</a:t>
            </a:r>
            <a:r>
              <a:rPr lang="en-US" dirty="0" smtClean="0"/>
              <a:t> </a:t>
            </a:r>
            <a:r>
              <a:rPr lang="en-US" dirty="0" smtClean="0"/>
              <a:t>or </a:t>
            </a:r>
            <a:r>
              <a:rPr lang="en-US" b="1" dirty="0" err="1" smtClean="0">
                <a:latin typeface="Courier New"/>
                <a:cs typeface="Courier New"/>
              </a:rPr>
              <a:t>rio_readnb</a:t>
            </a:r>
            <a:r>
              <a:rPr lang="en-US" dirty="0" smtClean="0"/>
              <a:t> instead</a:t>
            </a:r>
          </a:p>
          <a:p>
            <a:pPr lvl="3"/>
            <a:endParaRPr lang="en-US" dirty="0" smtClean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</a:t>
            </a:r>
            <a:r>
              <a:rPr lang="en-US" dirty="0" smtClean="0"/>
              <a:t> (end of string) as </a:t>
            </a:r>
            <a:r>
              <a:rPr lang="en-US" dirty="0"/>
              <a:t>special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mtClean="0"/>
              <a:t>For Further Information</a:t>
            </a:r>
            <a:endParaRPr lang="en-US"/>
          </a:p>
        </p:txBody>
      </p:sp>
      <p:sp>
        <p:nvSpPr>
          <p:cNvPr id="65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7896225" cy="4972050"/>
          </a:xfrm>
        </p:spPr>
        <p:txBody>
          <a:bodyPr/>
          <a:lstStyle/>
          <a:p>
            <a:r>
              <a:rPr lang="en-US" smtClean="0"/>
              <a:t>The Unix bible:</a:t>
            </a:r>
          </a:p>
          <a:p>
            <a:pPr lvl="1"/>
            <a:r>
              <a:rPr lang="en-US" smtClean="0"/>
              <a:t>W. Richard  Stevens &amp; Stephen A. Rago, </a:t>
            </a:r>
            <a:r>
              <a:rPr lang="en-US" b="1" i="1" smtClean="0"/>
              <a:t>Advanced Programming in the Unix Environment</a:t>
            </a:r>
            <a:r>
              <a:rPr lang="en-US" smtClean="0"/>
              <a:t>, 2</a:t>
            </a:r>
            <a:r>
              <a:rPr lang="en-US" baseline="30000" smtClean="0"/>
              <a:t>nd</a:t>
            </a:r>
            <a:r>
              <a:rPr lang="en-US" smtClean="0"/>
              <a:t> Edition, Addison Wesley, 2005</a:t>
            </a:r>
          </a:p>
          <a:p>
            <a:pPr lvl="2"/>
            <a:r>
              <a:rPr lang="en-US" smtClean="0"/>
              <a:t>Updated from Stevens’s 1993 classic text.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Stevens is arguably the best technical writer ever.</a:t>
            </a:r>
          </a:p>
          <a:p>
            <a:pPr lvl="1"/>
            <a:r>
              <a:rPr lang="en-US" smtClean="0"/>
              <a:t>Produced authoritative works in:</a:t>
            </a:r>
          </a:p>
          <a:p>
            <a:pPr lvl="2"/>
            <a:r>
              <a:rPr lang="en-US" smtClean="0"/>
              <a:t>Unix programming</a:t>
            </a:r>
          </a:p>
          <a:p>
            <a:pPr lvl="2"/>
            <a:r>
              <a:rPr lang="en-US" smtClean="0"/>
              <a:t>TCP/IP (the protocol that makes the Internet work)</a:t>
            </a:r>
          </a:p>
          <a:p>
            <a:pPr lvl="2"/>
            <a:r>
              <a:rPr lang="en-US" smtClean="0"/>
              <a:t>Unix network programming</a:t>
            </a:r>
          </a:p>
          <a:p>
            <a:pPr lvl="2"/>
            <a:r>
              <a:rPr lang="en-US" smtClean="0"/>
              <a:t>Unix IPC programming</a:t>
            </a:r>
          </a:p>
          <a:p>
            <a:endParaRPr lang="en-US" smtClean="0"/>
          </a:p>
          <a:p>
            <a:r>
              <a:rPr lang="en-US" smtClean="0"/>
              <a:t>Tragically, Stevens died Sept. 1, 1999</a:t>
            </a:r>
          </a:p>
          <a:p>
            <a:pPr lvl="1"/>
            <a:r>
              <a:rPr lang="en-US" smtClean="0"/>
              <a:t>But others have taken up his legacy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7592093" cy="762000"/>
          </a:xfrm>
        </p:spPr>
        <p:txBody>
          <a:bodyPr/>
          <a:lstStyle/>
          <a:p>
            <a:r>
              <a:rPr lang="en-US"/>
              <a:t>Fun with File Descriptors (1)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Dup2(fd2, fd3);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Read(fd2, &amp;c2, 1);</a:t>
            </a:r>
          </a:p>
          <a:p>
            <a:r>
              <a:rPr lang="en-US" sz="1600" dirty="0">
                <a:latin typeface="Courier New" pitchFamily="49" charset="0"/>
              </a:rPr>
              <a:t>    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545198"/>
            <a:ext cx="5824538" cy="573088"/>
          </a:xfrm>
        </p:spPr>
        <p:txBody>
          <a:bodyPr/>
          <a:lstStyle/>
          <a:p>
            <a:r>
              <a:rPr lang="en-US"/>
              <a:t>Unix File Types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5486400"/>
          </a:xfrm>
        </p:spPr>
        <p:txBody>
          <a:bodyPr/>
          <a:lstStyle/>
          <a:p>
            <a:r>
              <a:rPr lang="en-US" dirty="0"/>
              <a:t>Regular file</a:t>
            </a:r>
          </a:p>
          <a:p>
            <a:pPr lvl="1"/>
            <a:r>
              <a:rPr lang="en-US" dirty="0"/>
              <a:t>File containing user/app data (binary, text, whatever)</a:t>
            </a:r>
          </a:p>
          <a:p>
            <a:pPr lvl="1"/>
            <a:r>
              <a:rPr lang="en-US" dirty="0"/>
              <a:t>OS does not know anything about the format</a:t>
            </a:r>
          </a:p>
          <a:p>
            <a:pPr lvl="2"/>
            <a:r>
              <a:rPr lang="en-US" dirty="0"/>
              <a:t>other than “sequence of bytes”, akin to main memory</a:t>
            </a:r>
          </a:p>
          <a:p>
            <a:r>
              <a:rPr lang="en-US" dirty="0"/>
              <a:t>Directory file</a:t>
            </a:r>
          </a:p>
          <a:p>
            <a:pPr lvl="1"/>
            <a:r>
              <a:rPr lang="en-US" dirty="0"/>
              <a:t>A file that contains the names and locations of other files</a:t>
            </a:r>
          </a:p>
          <a:p>
            <a:r>
              <a:rPr lang="en-US" dirty="0"/>
              <a:t>Character special and block special files</a:t>
            </a:r>
          </a:p>
          <a:p>
            <a:pPr lvl="1"/>
            <a:r>
              <a:rPr lang="en-US" dirty="0"/>
              <a:t>Terminals (character special) and disks </a:t>
            </a:r>
            <a:r>
              <a:rPr lang="en-US" dirty="0" smtClean="0"/>
              <a:t>(block </a:t>
            </a:r>
            <a:r>
              <a:rPr lang="en-US" dirty="0"/>
              <a:t>special)</a:t>
            </a:r>
          </a:p>
          <a:p>
            <a:r>
              <a:rPr lang="en-US" dirty="0"/>
              <a:t>FIFO (named pipe)</a:t>
            </a:r>
          </a:p>
          <a:p>
            <a:pPr lvl="1"/>
            <a:r>
              <a:rPr lang="en-US" dirty="0"/>
              <a:t>A file type used for inter-process communication</a:t>
            </a:r>
          </a:p>
          <a:p>
            <a:r>
              <a:rPr lang="en-US" dirty="0"/>
              <a:t>Socket</a:t>
            </a:r>
          </a:p>
          <a:p>
            <a:pPr lvl="1"/>
            <a:r>
              <a:rPr lang="en-US" dirty="0"/>
              <a:t>A file type used for network </a:t>
            </a:r>
            <a:r>
              <a:rPr lang="en-US" dirty="0" smtClean="0"/>
              <a:t>communication </a:t>
            </a:r>
            <a:r>
              <a:rPr lang="en-US" dirty="0"/>
              <a:t>between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/>
              <a:t>Fun with File Descriptors (2)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Parent */</a:t>
            </a:r>
          </a:p>
          <a:p>
            <a:r>
              <a:rPr lang="en-US" sz="1600" dirty="0">
                <a:latin typeface="Courier New" pitchFamily="49" charset="0"/>
              </a:rPr>
              <a:t>        sleep(s);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Child */</a:t>
            </a:r>
          </a:p>
          <a:p>
            <a:r>
              <a:rPr lang="en-US" sz="1600" dirty="0">
                <a:latin typeface="Courier New" pitchFamily="49" charset="0"/>
              </a:rPr>
              <a:t>        sleep(1-s);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 with File Descriptors (3)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5029200"/>
            <a:ext cx="8307388" cy="533400"/>
          </a:xfrm>
        </p:spPr>
        <p:txBody>
          <a:bodyPr/>
          <a:lstStyle/>
          <a:p>
            <a:r>
              <a:rPr lang="en-US" dirty="0"/>
              <a:t>What would be </a:t>
            </a:r>
            <a:r>
              <a:rPr lang="en-US" dirty="0" smtClean="0"/>
              <a:t>the contents </a:t>
            </a:r>
            <a:r>
              <a:rPr lang="en-US" dirty="0"/>
              <a:t>of </a:t>
            </a:r>
            <a:r>
              <a:rPr lang="en-US" dirty="0" smtClean="0"/>
              <a:t>the resulting </a:t>
            </a:r>
            <a:r>
              <a:rPr lang="en-US" dirty="0"/>
              <a:t>file?</a:t>
            </a:r>
          </a:p>
          <a:p>
            <a:endParaRPr lang="en-US" dirty="0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473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O_CREAT|O_TRUNC|O_RDWR, S_IRUSR|S_IWUSR);</a:t>
            </a:r>
          </a:p>
          <a:p>
            <a:r>
              <a:rPr lang="en-US" sz="1600" dirty="0">
                <a:latin typeface="Courier New" pitchFamily="49" charset="0"/>
              </a:rPr>
              <a:t>    Write(fd1, "pqrs", 4);</a:t>
            </a:r>
          </a:p>
          <a:p>
            <a:r>
              <a:rPr lang="en-US" sz="1600" dirty="0">
                <a:latin typeface="Courier New" pitchFamily="49" charset="0"/>
              </a:rPr>
              <a:t>    fd3 = Open(fname, O_APPEND|O_WRONLY, 0);</a:t>
            </a:r>
          </a:p>
          <a:p>
            <a:r>
              <a:rPr lang="en-US" sz="1600" dirty="0">
                <a:latin typeface="Courier New" pitchFamily="49" charset="0"/>
              </a:rPr>
              <a:t>    Write(fd3, "jklmn", 5);</a:t>
            </a:r>
          </a:p>
          <a:p>
            <a:r>
              <a:rPr lang="en-US" sz="1600" dirty="0">
                <a:latin typeface="Courier New" pitchFamily="49" charset="0"/>
              </a:rPr>
              <a:t>    fd2 = dup(fd1);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Allocates descriptor */</a:t>
            </a:r>
          </a:p>
          <a:p>
            <a:r>
              <a:rPr lang="en-US" sz="1600" dirty="0">
                <a:latin typeface="Courier New" pitchFamily="49" charset="0"/>
              </a:rPr>
              <a:t>    Write(fd2, "wxyz", 4);</a:t>
            </a:r>
          </a:p>
          <a:p>
            <a:r>
              <a:rPr lang="en-US" sz="1600" dirty="0">
                <a:latin typeface="Courier New" pitchFamily="49" charset="0"/>
              </a:rPr>
              <a:t>    Write(fd3, "ef", 2);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3146" y="4431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ffiles3.c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/>
              <a:t>Accessing Directories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851" y="1066800"/>
            <a:ext cx="8565549" cy="4972050"/>
          </a:xfrm>
        </p:spPr>
        <p:txBody>
          <a:bodyPr/>
          <a:lstStyle/>
          <a:p>
            <a:r>
              <a:rPr lang="en-US" dirty="0" smtClean="0"/>
              <a:t>Only </a:t>
            </a:r>
            <a:r>
              <a:rPr lang="en-US" dirty="0"/>
              <a:t>recommended operation on a </a:t>
            </a:r>
            <a:r>
              <a:rPr lang="en-US" dirty="0" smtClean="0"/>
              <a:t>directory: read </a:t>
            </a:r>
            <a:r>
              <a:rPr lang="en-US" dirty="0"/>
              <a:t>its entries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dirent</a:t>
            </a:r>
            <a:r>
              <a:rPr lang="en-US" dirty="0"/>
              <a:t> structure contains information about a directory entry</a:t>
            </a:r>
          </a:p>
          <a:p>
            <a:pPr lvl="1"/>
            <a:r>
              <a:rPr lang="en-US" dirty="0"/>
              <a:t>DIR structure contains information about directory while stepping through its entries</a:t>
            </a:r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939114" y="2607276"/>
            <a:ext cx="5646739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&lt;sys/types.h&gt;</a:t>
            </a:r>
          </a:p>
          <a:p>
            <a:r>
              <a:rPr lang="en-US" sz="1600" dirty="0">
                <a:latin typeface="Courier New" pitchFamily="49" charset="0"/>
              </a:rPr>
              <a:t>#include &lt;dirent.h&gt;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DIR *directory;</a:t>
            </a:r>
          </a:p>
          <a:p>
            <a:r>
              <a:rPr lang="en-US" sz="1600" dirty="0">
                <a:latin typeface="Courier New" pitchFamily="49" charset="0"/>
              </a:rPr>
              <a:t>  struct dirent *de;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if (!(directory = opendir(dir_name)))</a:t>
            </a:r>
          </a:p>
          <a:p>
            <a:r>
              <a:rPr lang="en-US" sz="1600" dirty="0">
                <a:latin typeface="Courier New" pitchFamily="49" charset="0"/>
              </a:rPr>
              <a:t>      error("Failed to open directory");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while (0 != (de = readdir(directory))) {</a:t>
            </a:r>
          </a:p>
          <a:p>
            <a:r>
              <a:rPr lang="en-US" sz="1600" dirty="0">
                <a:latin typeface="Courier New" pitchFamily="49" charset="0"/>
              </a:rPr>
              <a:t>      printf("Found file: %s\n", de-&gt;d_name);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closedir(directory);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Unbuffered RIO Input and Output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</a:t>
            </a:r>
            <a:r>
              <a:rPr lang="en-US" dirty="0" smtClean="0"/>
              <a:t>if it </a:t>
            </a:r>
            <a:r>
              <a:rPr lang="en-US" dirty="0"/>
              <a:t>encounters </a:t>
            </a:r>
            <a:r>
              <a:rPr lang="en-US" dirty="0" smtClean="0"/>
              <a:t>EOF</a:t>
            </a:r>
            <a:endParaRPr lang="en-US" dirty="0"/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 smtClean="0">
                <a:latin typeface="Courier New" pitchFamily="49" charset="0"/>
              </a:rPr>
              <a:t>rio_writen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never </a:t>
            </a:r>
            <a:r>
              <a:rPr lang="en-US" dirty="0"/>
              <a:t>returns a short </a:t>
            </a:r>
            <a:r>
              <a:rPr lang="en-US" dirty="0" smtClean="0"/>
              <a:t>count</a:t>
            </a:r>
            <a:endParaRPr lang="en-US" dirty="0"/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</a:t>
            </a:r>
            <a:r>
              <a:rPr lang="en-US" dirty="0" smtClean="0"/>
              <a:t>descriptor</a:t>
            </a:r>
            <a:endParaRPr lang="en-US" dirty="0"/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960812"/>
          </a:xfrm>
        </p:spPr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Layered </a:t>
            </a:r>
            <a:r>
              <a:rPr lang="en-US" dirty="0"/>
              <a:t>on Unix</a:t>
            </a:r>
            <a:r>
              <a:rPr lang="en-US" dirty="0" smtClean="0"/>
              <a:t> file:</a:t>
            </a:r>
            <a:endParaRPr lang="en-US" dirty="0"/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2362200" y="30400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1498697" y="3056538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1978110" y="34188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4264110" y="34950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720810" y="36496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2702010" y="38020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4724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7086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4724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5257800" y="26590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762000" y="54526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762000" y="5452646"/>
            <a:ext cx="19812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not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7467600" y="54526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7007310" y="59076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4378410" y="62146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2743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7467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2743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3886200" y="50292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3" y="1296988"/>
            <a:ext cx="8307387" cy="608012"/>
          </a:xfrm>
        </p:spPr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362200" y="24304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498697" y="2452994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1978110" y="28092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4264110" y="28854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0810" y="30400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702010" y="31924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4724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7086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4724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257800" y="20494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reads a text line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6981" name="Text Box 5"/>
          <p:cNvSpPr txBox="1">
            <a:spLocks noChangeArrowheads="1"/>
          </p:cNvSpPr>
          <p:nvPr/>
        </p:nvSpPr>
        <p:spPr bwMode="auto">
          <a:xfrm>
            <a:off x="805807" y="2146518"/>
            <a:ext cx="7745069" cy="1815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 (cont)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307388" cy="28956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reads up to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the same descriptor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Warning: Don’t interleave with 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769028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9029" name="Text Box 5"/>
          <p:cNvSpPr txBox="1">
            <a:spLocks noChangeArrowheads="1"/>
          </p:cNvSpPr>
          <p:nvPr/>
        </p:nvSpPr>
        <p:spPr bwMode="auto">
          <a:xfrm>
            <a:off x="481914" y="1366897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RIO Example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912812"/>
          </a:xfrm>
        </p:spPr>
        <p:txBody>
          <a:bodyPr/>
          <a:lstStyle/>
          <a:p>
            <a:r>
              <a:rPr lang="en-US"/>
              <a:t>Copying the lines of a text file from standard input to standard output</a:t>
            </a:r>
          </a:p>
        </p:txBody>
      </p:sp>
      <p:sp>
        <p:nvSpPr>
          <p:cNvPr id="771076" name="Text Box 4"/>
          <p:cNvSpPr txBox="1">
            <a:spLocks noChangeArrowheads="1"/>
          </p:cNvSpPr>
          <p:nvPr/>
        </p:nvSpPr>
        <p:spPr bwMode="auto">
          <a:xfrm>
            <a:off x="844118" y="2286000"/>
            <a:ext cx="7004482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main(int argc, char **argv)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n;</a:t>
            </a:r>
          </a:p>
          <a:p>
            <a:r>
              <a:rPr lang="en-US" sz="1600" dirty="0">
                <a:latin typeface="Courier New" pitchFamily="49" charset="0"/>
              </a:rPr>
              <a:t>    rio_t rio;</a:t>
            </a:r>
          </a:p>
          <a:p>
            <a:r>
              <a:rPr lang="en-US" sz="1600" dirty="0">
                <a:latin typeface="Courier New" pitchFamily="49" charset="0"/>
              </a:rPr>
              <a:t>    char buf[MAXLINE];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Rio_readinitb(&amp;rio, STDIN_FILENO);</a:t>
            </a:r>
          </a:p>
          <a:p>
            <a:r>
              <a:rPr lang="en-US" sz="1600" dirty="0">
                <a:latin typeface="Courier New" pitchFamily="49" charset="0"/>
              </a:rPr>
              <a:t>    while((n = Rio_readlineb(&amp;rio, buf, MAXLINE)) != 0) </a:t>
            </a:r>
          </a:p>
          <a:p>
            <a:r>
              <a:rPr lang="en-US" sz="1600" dirty="0">
                <a:latin typeface="Courier New" pitchFamily="49" charset="0"/>
              </a:rPr>
              <a:t>	Rio_writen(STDOUT_FILENO, buf, n);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5758" y="5209877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cpfile.c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16963" cy="781050"/>
          </a:xfrm>
        </p:spPr>
        <p:txBody>
          <a:bodyPr/>
          <a:lstStyle/>
          <a:p>
            <a:r>
              <a:rPr lang="en-US"/>
              <a:t>Unix I/O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022350"/>
            <a:ext cx="8307387" cy="5530850"/>
          </a:xfrm>
        </p:spPr>
        <p:txBody>
          <a:bodyPr/>
          <a:lstStyle/>
          <a:p>
            <a:r>
              <a:rPr lang="en-US" dirty="0"/>
              <a:t>Key Features</a:t>
            </a:r>
          </a:p>
          <a:p>
            <a:pPr lvl="1"/>
            <a:r>
              <a:rPr lang="en-US" dirty="0"/>
              <a:t>Elegant mapping of files to devices allows kernel to export simple interface called Unix </a:t>
            </a:r>
            <a:r>
              <a:rPr lang="en-US" dirty="0" smtClean="0"/>
              <a:t>I/O</a:t>
            </a:r>
            <a:endParaRPr lang="en-US" dirty="0"/>
          </a:p>
          <a:p>
            <a:pPr lvl="1"/>
            <a:r>
              <a:rPr lang="en-US" dirty="0"/>
              <a:t>Important idea: All input and output is handled in a consistent and uniform </a:t>
            </a:r>
            <a:r>
              <a:rPr lang="en-US" dirty="0" smtClean="0"/>
              <a:t>way</a:t>
            </a:r>
            <a:endParaRPr lang="en-US" dirty="0"/>
          </a:p>
          <a:p>
            <a:r>
              <a:rPr lang="en-US" dirty="0"/>
              <a:t>Basic Unix I/O operations (system calls):  </a:t>
            </a:r>
          </a:p>
          <a:p>
            <a:pPr lvl="1"/>
            <a:r>
              <a:rPr lang="en-US" dirty="0"/>
              <a:t>Opening 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 smtClean="0">
                <a:latin typeface="Courier New" pitchFamily="49" charset="0"/>
              </a:rPr>
              <a:t>lseek</a:t>
            </a:r>
            <a:r>
              <a:rPr lang="en-US" b="1" dirty="0" smtClean="0">
                <a:latin typeface="Courier New" pitchFamily="49" charset="0"/>
              </a:rPr>
              <a:t>()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048000" y="5561999"/>
            <a:ext cx="4767648" cy="1258290"/>
            <a:chOff x="3048000" y="5561999"/>
            <a:chExt cx="4767648" cy="1258290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</a:t>
              </a:r>
              <a:r>
                <a:rPr lang="en-US" dirty="0" smtClean="0">
                  <a:latin typeface="Calibri" pitchFamily="34" charset="0"/>
                </a:rPr>
                <a:t>file position </a:t>
              </a:r>
              <a:r>
                <a:rPr lang="en-US" dirty="0">
                  <a:latin typeface="Calibri" pitchFamily="34" charset="0"/>
                </a:rPr>
                <a:t>= 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Unix shell begins life with three open files associated with a terminal: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0: standard input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1: standard output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2: standard error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Closing </a:t>
            </a:r>
            <a:r>
              <a:rPr lang="en-US" dirty="0"/>
              <a:t>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</a:t>
            </a:r>
            <a:r>
              <a:rPr lang="en-US" b="1" i="1" dirty="0" smtClean="0">
                <a:solidFill>
                  <a:srgbClr val="C00000"/>
                </a:solidFill>
              </a:rPr>
              <a:t>hort </a:t>
            </a:r>
            <a:r>
              <a:rPr lang="en-US" b="1" i="1" dirty="0">
                <a:solidFill>
                  <a:srgbClr val="C00000"/>
                </a:solidFill>
              </a:rPr>
              <a:t>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Returns </a:t>
            </a:r>
            <a:r>
              <a:rPr lang="en-US" dirty="0"/>
              <a:t>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triangle" w="med" len="med"/>
        </a:ln>
        <a:effectLst/>
      </a:spPr>
      <a:bodyPr wrap="none" anchor="ctr"/>
      <a:lstStyle>
        <a:defPPr>
          <a:defRPr dirty="0">
            <a:latin typeface="Calibri" pitchFamily="34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16639</TotalTime>
  <Words>5079</Words>
  <Application>Microsoft Macintosh PowerPoint</Application>
  <PresentationFormat>On-screen Show (4:3)</PresentationFormat>
  <Paragraphs>889</Paragraphs>
  <Slides>48</Slides>
  <Notes>48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template2007</vt:lpstr>
      <vt:lpstr>System-Level I/O  15-213 / 18-213: Introduction to Computer Systems  15th Lecture, Oct. 20, 2011</vt:lpstr>
      <vt:lpstr>Today</vt:lpstr>
      <vt:lpstr>Unix Files</vt:lpstr>
      <vt:lpstr>Unix File Types</vt:lpstr>
      <vt:lpstr>Unix I/O</vt:lpstr>
      <vt:lpstr>Opening Files</vt:lpstr>
      <vt:lpstr>Closing Files</vt:lpstr>
      <vt:lpstr>Reading Files</vt:lpstr>
      <vt:lpstr>Writing Files</vt:lpstr>
      <vt:lpstr>Simple Unix I/O example</vt:lpstr>
      <vt:lpstr>On Short Counts</vt:lpstr>
      <vt:lpstr>Today</vt:lpstr>
      <vt:lpstr>File Metadata</vt:lpstr>
      <vt:lpstr>Example of Accessing File Metadata</vt:lpstr>
      <vt:lpstr>Repeated Slide:  Opening Files</vt:lpstr>
      <vt:lpstr>How the Unix Kernel Represents Open Files</vt:lpstr>
      <vt:lpstr>File Sharing</vt:lpstr>
      <vt:lpstr>How Processes Share Files: Fork()</vt:lpstr>
      <vt:lpstr>How Processes Share Files: Fork()</vt:lpstr>
      <vt:lpstr>I/O Redirection</vt:lpstr>
      <vt:lpstr>I/O Redirection Example</vt:lpstr>
      <vt:lpstr>I/O Redirection Example (cont.)</vt:lpstr>
      <vt:lpstr>Today</vt:lpstr>
      <vt:lpstr>Standard I/O Functions</vt:lpstr>
      <vt:lpstr>Standard I/O Streams</vt:lpstr>
      <vt:lpstr>Buffered I/O: Motivation</vt:lpstr>
      <vt:lpstr>Buffering in Standard I/O</vt:lpstr>
      <vt:lpstr>Standard I/O Buffering in Action</vt:lpstr>
      <vt:lpstr>Today</vt:lpstr>
      <vt:lpstr>The RIO Package</vt:lpstr>
      <vt:lpstr>Implementation of rio_readn</vt:lpstr>
      <vt:lpstr>Today</vt:lpstr>
      <vt:lpstr>Unix I/O vs. Standard I/O vs. RIO</vt:lpstr>
      <vt:lpstr>Pros and Cons of Unix I/O</vt:lpstr>
      <vt:lpstr>Pros and Cons of Standard I/O</vt:lpstr>
      <vt:lpstr>Choosing I/O Functions</vt:lpstr>
      <vt:lpstr>Aside: Working with Binary Files</vt:lpstr>
      <vt:lpstr>For Further Information</vt:lpstr>
      <vt:lpstr>Fun with File Descriptors (1)</vt:lpstr>
      <vt:lpstr>Fun with File Descriptors (2)</vt:lpstr>
      <vt:lpstr>Fun with File Descriptors (3)</vt:lpstr>
      <vt:lpstr>Accessing Directories</vt:lpstr>
      <vt:lpstr>Unbuffered RIO Input and Output</vt:lpstr>
      <vt:lpstr>Buffered I/O: Implementation</vt:lpstr>
      <vt:lpstr>Buffered I/O: Declaration</vt:lpstr>
      <vt:lpstr>Buffered RIO Input Functions</vt:lpstr>
      <vt:lpstr>Buffered RIO Input Functions (cont)</vt:lpstr>
      <vt:lpstr>RIO Example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</cp:lastModifiedBy>
  <cp:revision>709</cp:revision>
  <cp:lastPrinted>2011-10-20T10:22:40Z</cp:lastPrinted>
  <dcterms:created xsi:type="dcterms:W3CDTF">2011-10-18T22:49:15Z</dcterms:created>
  <dcterms:modified xsi:type="dcterms:W3CDTF">2011-10-20T10:28:49Z</dcterms:modified>
</cp:coreProperties>
</file>