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7F5CD"/>
    <a:srgbClr val="990000"/>
    <a:srgbClr val="F6F5BD"/>
    <a:srgbClr val="D5F1CF"/>
    <a:srgbClr val="EBAFAF"/>
    <a:srgbClr val="F1C7C7"/>
    <a:srgbClr val="CCCCCC"/>
    <a:srgbClr val="8DBA84"/>
    <a:srgbClr val="8AD87A"/>
    <a:srgbClr val="ACE3A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20957" autoAdjust="0"/>
    <p:restoredTop sz="94649" autoAdjust="0"/>
  </p:normalViewPr>
  <p:slideViewPr>
    <p:cSldViewPr snapToObjects="1">
      <p:cViewPr varScale="1">
        <p:scale>
          <a:sx n="101" d="100"/>
          <a:sy n="101" d="100"/>
        </p:scale>
        <p:origin x="-232" y="-112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Basic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18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1, 2011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Dave O’Hallaron, Greg Ganger, and Greg </a:t>
            </a:r>
            <a:r>
              <a:rPr lang="en-US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</a:t>
            </a:r>
            <a:r>
              <a:rPr lang="en-GB" dirty="0"/>
              <a:t>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5,000 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calls and 5,000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</a:t>
            </a:r>
            <a:r>
              <a:rPr lang="en-GB" dirty="0" smtClean="0"/>
              <a:t>operations/second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Peak </a:t>
            </a:r>
            <a:r>
              <a:rPr lang="en-GB" dirty="0"/>
              <a:t>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</a:t>
            </a:r>
            <a:r>
              <a:rPr lang="en-GB" i="1" dirty="0" smtClean="0"/>
              <a:t>R</a:t>
            </a:r>
            <a:r>
              <a:rPr lang="en-GB" i="1" baseline="-25000" dirty="0" smtClean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</a:t>
            </a:r>
            <a:r>
              <a:rPr lang="en-GB" i="1" dirty="0" smtClean="0"/>
              <a:t>payload </a:t>
            </a:r>
            <a:r>
              <a:rPr lang="en-GB" i="1" dirty="0" err="1" smtClean="0"/>
              <a:t>P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endParaRPr lang="en-GB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  <a:endParaRPr lang="en-GB" dirty="0" smtClean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Def</a:t>
            </a:r>
            <a:r>
              <a:rPr lang="en-GB" i="1" dirty="0">
                <a:solidFill>
                  <a:srgbClr val="C00000"/>
                </a:solidFill>
              </a:rPr>
              <a:t>:</a:t>
            </a:r>
            <a:r>
              <a:rPr lang="en-GB" i="1" dirty="0"/>
              <a:t> Current heap size</a:t>
            </a:r>
            <a:r>
              <a:rPr lang="en-GB" i="1" dirty="0" smtClean="0"/>
              <a:t>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Assume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r>
              <a:rPr lang="en-GB" dirty="0"/>
              <a:t>is monotonically </a:t>
            </a:r>
            <a:r>
              <a:rPr lang="en-GB" dirty="0" err="1"/>
              <a:t>nondecreasing</a:t>
            </a:r>
            <a:endParaRPr lang="en-GB" dirty="0" smtClean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i.e., heap only grows when </a:t>
            </a:r>
            <a:r>
              <a:rPr lang="en-GB" dirty="0"/>
              <a:t>allocator uses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endParaRPr lang="en-GB" b="1" dirty="0" smtClean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</a:t>
            </a:r>
            <a:r>
              <a:rPr lang="en-GB" i="1" dirty="0" smtClean="0"/>
              <a:t>utilization after k requests </a:t>
            </a:r>
            <a:endParaRPr lang="en-GB" i="1" dirty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 smtClean="0"/>
              <a:t>U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= ( max</a:t>
            </a:r>
            <a:r>
              <a:rPr lang="en-GB" i="1" baseline="-25000" dirty="0"/>
              <a:t>i&lt;k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mtClean="0"/>
              <a:t>Poor memory utilization caused by </a:t>
            </a:r>
            <a:r>
              <a:rPr lang="en-GB" i="1" smtClean="0">
                <a:solidFill>
                  <a:srgbClr val="C00000"/>
                </a:solidFill>
              </a:rPr>
              <a:t>fragmentation</a:t>
            </a:r>
            <a:endParaRPr lang="en-GB" smtClean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smtClean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smtClean="0"/>
              <a:t> fragmentation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For </a:t>
            </a:r>
            <a:r>
              <a:rPr lang="en-GB" sz="2200" dirty="0"/>
              <a:t>a given block, </a:t>
            </a:r>
            <a:r>
              <a:rPr lang="en-GB" sz="2200" i="1" dirty="0" smtClean="0">
                <a:solidFill>
                  <a:srgbClr val="C00000"/>
                </a:solidFill>
              </a:rPr>
              <a:t>internal fragmentation </a:t>
            </a:r>
            <a:r>
              <a:rPr lang="en-GB" sz="2200" dirty="0" smtClean="0"/>
              <a:t>occurs if payload is smaller than block size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Caused </a:t>
            </a:r>
            <a:r>
              <a:rPr lang="en-GB" sz="2200" dirty="0"/>
              <a:t>by 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Explicit policy decisions </a:t>
            </a:r>
            <a:br>
              <a:rPr lang="en-GB" dirty="0" smtClean="0">
                <a:ea typeface="+mn-ea"/>
                <a:cs typeface="+mn-cs"/>
              </a:rPr>
            </a:br>
            <a:r>
              <a:rPr lang="en-GB" dirty="0" smtClean="0">
                <a:ea typeface="+mn-ea"/>
                <a:cs typeface="+mn-cs"/>
              </a:rPr>
              <a:t>(e.g., to return a big block to satisfy a small request)</a:t>
            </a:r>
            <a:endParaRPr lang="en-GB" sz="2200" dirty="0" smtClean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Depends </a:t>
            </a:r>
            <a:r>
              <a:rPr lang="en-GB" sz="2200" dirty="0"/>
              <a:t>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</a:t>
            </a:r>
            <a:r>
              <a:rPr lang="en-GB" dirty="0" smtClean="0"/>
              <a:t>hus</a:t>
            </a:r>
            <a:r>
              <a:rPr lang="en-GB" dirty="0"/>
              <a:t>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 smtClean="0">
                <a:latin typeface="Calibri" pitchFamily="34" charset="0"/>
              </a:rPr>
              <a:t>lock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 smtClean="0">
                <a:latin typeface="Courier New" pitchFamily="49" charset="0"/>
              </a:rPr>
              <a:t>malloc</a:t>
            </a:r>
            <a:r>
              <a:rPr lang="en-GB" sz="1800" b="1" dirty="0" smtClean="0">
                <a:latin typeface="Courier New" pitchFamily="49" charset="0"/>
              </a:rPr>
              <a:t>(6)</a:t>
            </a: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Issues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know how much memory to free given just a pointer?</a:t>
            </a:r>
          </a:p>
          <a:p>
            <a:endParaRPr lang="en-US" dirty="0" smtClean="0"/>
          </a:p>
          <a:p>
            <a:r>
              <a:rPr lang="en-US" dirty="0" smtClean="0"/>
              <a:t>How do we keep track of the free blocks?</a:t>
            </a:r>
          </a:p>
          <a:p>
            <a:endParaRPr lang="en-US" dirty="0" smtClean="0"/>
          </a:p>
          <a:p>
            <a:r>
              <a:rPr lang="en-US" dirty="0" smtClean="0"/>
              <a:t>What do we do with the extra space when allocating a structure that is smaller than the free block it is placed in?</a:t>
            </a:r>
          </a:p>
          <a:p>
            <a:endParaRPr lang="en-US" dirty="0" smtClean="0"/>
          </a:p>
          <a:p>
            <a:r>
              <a:rPr lang="en-US" dirty="0" smtClean="0"/>
              <a:t>How do we pick a block to use for allocation -- many might fit?</a:t>
            </a:r>
          </a:p>
          <a:p>
            <a:endParaRPr lang="en-US" dirty="0" smtClean="0"/>
          </a:p>
          <a:p>
            <a:r>
              <a:rPr lang="en-US" dirty="0" smtClean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How Much to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This word is often called the </a:t>
            </a:r>
            <a:r>
              <a:rPr lang="en-GB" b="1" i="1" dirty="0" smtClean="0">
                <a:solidFill>
                  <a:srgbClr val="C00000"/>
                </a:solidFill>
              </a:rPr>
              <a:t>header field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or</a:t>
            </a:r>
            <a:r>
              <a:rPr lang="en-GB" i="1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b</a:t>
              </a:r>
              <a:r>
                <a:rPr lang="en-GB" sz="1600" b="1" dirty="0" smtClean="0">
                  <a:latin typeface="Calibri" pitchFamily="34" charset="0"/>
                </a:rPr>
                <a:t>lock </a:t>
              </a:r>
              <a:r>
                <a:rPr lang="en-GB" sz="1600" b="1" dirty="0">
                  <a:latin typeface="Calibri" pitchFamily="34" charset="0"/>
                </a:rPr>
                <a:t>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858726" cy="3366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payload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76212" y="4712413"/>
            <a:ext cx="457200" cy="7859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6028612" y="4864813"/>
            <a:ext cx="457200" cy="4811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81012" y="5017213"/>
            <a:ext cx="457200" cy="1763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333412" y="5041187"/>
            <a:ext cx="457200" cy="12842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 smtClean="0"/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Method 1: Implicit </a:t>
            </a:r>
            <a:r>
              <a:rPr lang="en-GB" dirty="0"/>
              <a:t>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Could </a:t>
            </a:r>
            <a:r>
              <a:rPr lang="en-GB" dirty="0"/>
              <a:t>store this information in two </a:t>
            </a:r>
            <a:r>
              <a:rPr lang="en-GB" dirty="0" smtClean="0"/>
              <a:t>words: wasteful</a:t>
            </a:r>
            <a:r>
              <a:rPr lang="en-GB" dirty="0"/>
              <a:t>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 smtClean="0">
                <a:latin typeface="Calibri" pitchFamily="34" charset="0"/>
              </a:rPr>
              <a:t>ptional</a:t>
            </a: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Implicit Free List Example</a:t>
            </a:r>
            <a:endParaRPr lang="en-US" dirty="0"/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</a:t>
            </a:r>
            <a:r>
              <a:rPr lang="en-US" sz="2000" dirty="0" smtClean="0">
                <a:latin typeface="+mn-lt"/>
              </a:rPr>
              <a:t>-word</a:t>
            </a: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Allocated blocks: shaded</a:t>
            </a:r>
          </a:p>
          <a:p>
            <a:r>
              <a:rPr lang="en-US" sz="2000" dirty="0" smtClean="0">
                <a:latin typeface="Calibri" pitchFamily="34" charset="0"/>
              </a:rPr>
              <a:t>Free blocks: </a:t>
            </a:r>
            <a:r>
              <a:rPr lang="en-US" sz="2000" dirty="0" err="1" smtClean="0">
                <a:latin typeface="Calibri" pitchFamily="34" charset="0"/>
              </a:rPr>
              <a:t>unshaded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</a:t>
            </a:r>
            <a:r>
              <a:rPr lang="en-GB" sz="1800" b="0" dirty="0" smtClean="0"/>
              <a:t>fits:</a:t>
            </a:r>
            <a:endParaRPr lang="en-GB" b="1" i="1" dirty="0" smtClean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</a:t>
            </a:r>
            <a:r>
              <a:rPr lang="en-GB" sz="1800" b="0" dirty="0" smtClean="0"/>
              <a:t>first fit</a:t>
            </a:r>
            <a:r>
              <a:rPr lang="en-GB" sz="1800" b="0" dirty="0"/>
              <a:t>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</a:t>
            </a:r>
            <a:r>
              <a:rPr lang="en-GB" sz="1800" dirty="0" smtClean="0"/>
              <a:t>first fit: avoids </a:t>
            </a:r>
            <a:r>
              <a:rPr lang="en-GB" sz="1800" dirty="0"/>
              <a:t>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</a:t>
            </a:r>
            <a:r>
              <a:rPr lang="en-GB" sz="1800" dirty="0" smtClean="0"/>
              <a:t>worse</a:t>
            </a: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</a:t>
            </a:r>
            <a:r>
              <a:rPr lang="en-GB" sz="1800" b="0" dirty="0" smtClean="0"/>
              <a:t>small—usually</a:t>
            </a:r>
            <a:r>
              <a:rPr lang="en-GB" sz="1800" b="0" dirty="0" smtClean="0"/>
              <a:t>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</a:t>
            </a:r>
            <a:r>
              <a:rPr lang="en-GB" sz="1800" b="0" dirty="0" smtClean="0"/>
              <a:t>first fit</a:t>
            </a:r>
            <a:endParaRPr lang="en-GB" sz="1800" b="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</a:t>
            </a:r>
            <a:r>
              <a:rPr lang="en-GB" sz="1600" b="1" dirty="0" smtClean="0">
                <a:latin typeface="Courier New" pitchFamily="49" charset="0"/>
              </a:rPr>
              <a:t>(*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\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block (word addressed)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</a:t>
            </a:r>
            <a:r>
              <a:rPr lang="en-GB" dirty="0" smtClean="0"/>
              <a:t>block: </a:t>
            </a:r>
            <a:r>
              <a:rPr lang="en-GB" i="1" dirty="0" smtClean="0">
                <a:solidFill>
                  <a:srgbClr val="C00000"/>
                </a:solidFill>
              </a:rPr>
              <a:t>splitting</a:t>
            </a:r>
            <a:endParaRPr lang="en-GB" i="1" dirty="0">
              <a:solidFill>
                <a:srgbClr val="C0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round up to even</a:t>
            </a: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</a:t>
            </a:r>
            <a:r>
              <a:rPr lang="en-GB" sz="1600" b="1" dirty="0" smtClean="0">
                <a:latin typeface="Courier New" pitchFamily="49" charset="0"/>
              </a:rPr>
              <a:t>4)</a:t>
            </a:r>
            <a:endParaRPr lang="en-GB" sz="1600" b="1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</a:t>
            </a:r>
            <a:r>
              <a:rPr lang="en-GB" sz="1600" b="1" dirty="0" smtClean="0">
                <a:latin typeface="Courier New" pitchFamily="49" charset="0"/>
              </a:rPr>
              <a:t> { </a:t>
            </a:r>
            <a:r>
              <a:rPr lang="en-GB" sz="1600" b="1" dirty="0">
                <a:latin typeface="Courier New" pitchFamily="49" charset="0"/>
              </a:rPr>
              <a:t>*p = *p &amp; -</a:t>
            </a:r>
            <a:r>
              <a:rPr lang="en-GB" sz="1600" b="1" dirty="0" smtClean="0">
                <a:latin typeface="Courier New" pitchFamily="49" charset="0"/>
              </a:rPr>
              <a:t>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 smtClean="0"/>
              <a:t>But </a:t>
            </a:r>
            <a:r>
              <a:rPr lang="en-GB" dirty="0"/>
              <a:t>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rgbClr val="C00000"/>
                  </a:solidFill>
                  <a:latin typeface="Calibri" pitchFamily="34" charset="0"/>
                </a:rPr>
                <a:t>Oops</a:t>
              </a: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 smtClean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</a:t>
            </a:r>
            <a:r>
              <a:rPr lang="en-GB" dirty="0" smtClean="0"/>
              <a:t>next/previous </a:t>
            </a:r>
            <a:r>
              <a:rPr lang="en-GB" dirty="0"/>
              <a:t>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r>
              <a:rPr lang="en-GB" sz="1600" dirty="0">
                <a:latin typeface="Courier New" pitchFamily="49" charset="0"/>
              </a:rPr>
              <a:t/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Total </a:t>
            </a:r>
            <a:r>
              <a:rPr lang="en-GB" sz="1600" b="1" dirty="0">
                <a:latin typeface="Calibri" pitchFamily="34" charset="0"/>
              </a:rPr>
              <a:t>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Application </a:t>
            </a:r>
            <a:r>
              <a:rPr lang="en-GB" sz="1600" b="1" dirty="0">
                <a:latin typeface="Calibri" pitchFamily="34" charset="0"/>
              </a:rPr>
              <a:t>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 smtClean="0">
                <a:latin typeface="Calibri" pitchFamily="34" charset="0"/>
              </a:rPr>
              <a:t>lock </a:t>
            </a:r>
            <a:r>
              <a:rPr lang="en-GB" sz="1800" b="1" dirty="0">
                <a:latin typeface="Calibri" pitchFamily="34" charset="0"/>
              </a:rPr>
              <a:t>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4419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4419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5715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4419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44196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57150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4419600" y="31242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4419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6" grpId="0" animBg="1"/>
      <p:bldP spid="28697" grpId="0" animBg="1"/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6" grpId="0" animBg="1"/>
      <p:bldP spid="28707" grpId="0" animBg="1"/>
      <p:bldP spid="28708" grpId="0" animBg="1"/>
      <p:bldP spid="28709" grpId="0" animBg="1"/>
      <p:bldP spid="28710" grpId="0" animBg="1"/>
      <p:bldP spid="28711" grpId="0" animBg="1"/>
      <p:bldP spid="28712" grpId="0" animBg="1"/>
      <p:bldP spid="28713" grpId="0" animBg="1"/>
      <p:bldP spid="28714" grpId="0" animBg="1"/>
      <p:bldP spid="28715" grpId="0" animBg="1"/>
      <p:bldP spid="28716" grpId="0" animBg="1"/>
      <p:bldP spid="287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5720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8674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5720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5720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8674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5720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5720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8674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5720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45720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8674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37338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4572000" y="31242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4572000" y="28194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 animBg="1"/>
      <p:bldP spid="29698" grpId="0" animBg="1"/>
      <p:bldP spid="29699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  <p:bldP spid="29733" grpId="0" animBg="1"/>
      <p:bldP spid="2973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44196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7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3" grpId="0" animBg="1"/>
      <p:bldP spid="30754" grpId="0" animBg="1"/>
      <p:bldP spid="30755" grpId="0" animBg="1"/>
      <p:bldP spid="30756" grpId="0" animBg="1"/>
      <p:bldP spid="30757" grpId="0" animBg="1"/>
      <p:bldP spid="307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Dynamic Memory Allocation	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 smtClean="0"/>
              <a:t>Programmers use </a:t>
            </a:r>
            <a:r>
              <a:rPr lang="en-US" i="1" dirty="0" smtClean="0">
                <a:solidFill>
                  <a:srgbClr val="990000"/>
                </a:solidFill>
              </a:rPr>
              <a:t>dynamic memory allocators </a:t>
            </a:r>
            <a:r>
              <a:rPr lang="en-US" dirty="0" smtClean="0"/>
              <a:t>(such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) to acquire VM at run time. </a:t>
            </a:r>
          </a:p>
          <a:p>
            <a:pPr lvl="1"/>
            <a:r>
              <a:rPr lang="en-US" dirty="0" smtClean="0"/>
              <a:t>For data structures whose size is only known at runtime.</a:t>
            </a:r>
          </a:p>
          <a:p>
            <a:r>
              <a:rPr lang="en-US" dirty="0" smtClean="0"/>
              <a:t>Dynamic memory allocators manage an area of process virtual memory known as the </a:t>
            </a:r>
            <a:r>
              <a:rPr lang="en-US" i="1" dirty="0" smtClean="0">
                <a:solidFill>
                  <a:srgbClr val="990000"/>
                </a:solidFill>
              </a:rPr>
              <a:t>heap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Heap </a:t>
            </a:r>
            <a:r>
              <a:rPr lang="en-GB" sz="1800" b="1" dirty="0" smtClean="0">
                <a:latin typeface="Calibri" pitchFamily="34" charset="0"/>
              </a:rPr>
              <a:t>(</a:t>
            </a:r>
            <a:r>
              <a:rPr lang="en-GB" sz="1800" b="1" dirty="0">
                <a:latin typeface="Calibri" pitchFamily="34" charset="0"/>
              </a:rPr>
              <a:t>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 smtClean="0">
                <a:latin typeface="Calibri" pitchFamily="34" charset="0"/>
              </a:rPr>
              <a:t>rogram </a:t>
            </a:r>
            <a:r>
              <a:rPr lang="en-GB" sz="1800" b="1" dirty="0">
                <a:latin typeface="Calibri" pitchFamily="34" charset="0"/>
              </a:rPr>
              <a:t>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 smtClean="0">
                <a:latin typeface="Calibri" pitchFamily="34" charset="0"/>
              </a:rPr>
              <a:t>nitialized </a:t>
            </a:r>
            <a:r>
              <a:rPr lang="en-GB" sz="1800" b="1" dirty="0">
                <a:latin typeface="Calibri" pitchFamily="34" charset="0"/>
              </a:rPr>
              <a:t>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 smtClean="0">
                <a:latin typeface="Calibri" pitchFamily="34" charset="0"/>
              </a:rPr>
              <a:t>ninitialized </a:t>
            </a:r>
            <a:r>
              <a:rPr lang="en-GB" sz="1800" b="1" dirty="0">
                <a:latin typeface="Calibri" pitchFamily="34" charset="0"/>
              </a:rPr>
              <a:t>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User s</a:t>
            </a:r>
            <a:r>
              <a:rPr lang="en-GB" sz="1800" b="1" dirty="0" smtClean="0">
                <a:latin typeface="Calibri" pitchFamily="34" charset="0"/>
              </a:rPr>
              <a:t>tack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smtClean="0">
                  <a:latin typeface="Calibri" pitchFamily="34" charset="0"/>
                </a:rPr>
                <a:t> (</a:t>
              </a:r>
              <a:r>
                <a:rPr lang="en-GB" sz="2000" b="1" dirty="0" err="1" smtClean="0">
                  <a:latin typeface="Courier New"/>
                  <a:cs typeface="Courier New"/>
                </a:rPr>
                <a:t>brk</a:t>
              </a:r>
              <a:r>
                <a:rPr lang="en-GB" sz="2000" b="1" dirty="0" smtClean="0">
                  <a:latin typeface="Courier New"/>
                  <a:cs typeface="Courier New"/>
                </a:rPr>
                <a:t> </a:t>
              </a:r>
              <a:r>
                <a:rPr lang="en-GB" sz="2000" b="1" dirty="0" err="1" smtClean="0">
                  <a:latin typeface="Calibri" pitchFamily="34" charset="0"/>
                </a:rPr>
                <a:t>ptr</a:t>
              </a:r>
              <a:r>
                <a:rPr lang="en-GB" sz="2000" b="1" dirty="0" smtClean="0">
                  <a:latin typeface="Calibri" pitchFamily="34" charset="0"/>
                </a:rPr>
                <a:t>)</a:t>
              </a:r>
              <a:endParaRPr lang="en-GB" sz="2000" b="1" dirty="0">
                <a:latin typeface="Calibri" pitchFamily="34" charset="0"/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Heap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21336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4419600" y="1905000"/>
            <a:ext cx="1676400" cy="27432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8" grpId="0" animBg="1"/>
      <p:bldP spid="31769" grpId="0" animBg="1"/>
      <p:bldP spid="31770" grpId="0" animBg="1"/>
      <p:bldP spid="31771" grpId="0" animBg="1"/>
      <p:bldP spid="31772" grpId="0" animBg="1"/>
      <p:bldP spid="31773" grpId="0" animBg="1"/>
      <p:bldP spid="3177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Boundary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 smtClean="0"/>
              <a:t>Internal fragmentation</a:t>
            </a:r>
          </a:p>
          <a:p>
            <a:endParaRPr lang="en-US" dirty="0" smtClean="0"/>
          </a:p>
          <a:p>
            <a:r>
              <a:rPr lang="en-US" dirty="0" smtClean="0"/>
              <a:t>Can it be optimized?</a:t>
            </a:r>
          </a:p>
          <a:p>
            <a:pPr lvl="1"/>
            <a:r>
              <a:rPr lang="en-US" dirty="0" smtClean="0"/>
              <a:t>Which blocks need the footer tag?</a:t>
            </a:r>
          </a:p>
          <a:p>
            <a:pPr lvl="1"/>
            <a:r>
              <a:rPr lang="en-US" dirty="0" smtClean="0"/>
              <a:t>What does that mean?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by deferring coalescing until needed. </a:t>
            </a:r>
            <a:r>
              <a:rPr lang="en-GB" dirty="0" smtClean="0"/>
              <a:t>Examples:</a:t>
            </a:r>
            <a:endParaRPr lang="en-GB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endParaRPr lang="en-GB" b="1" dirty="0" smtClean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linear </a:t>
            </a:r>
            <a:r>
              <a:rPr lang="en-GB" dirty="0"/>
              <a:t>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constant </a:t>
            </a:r>
            <a:r>
              <a:rPr lang="en-GB" dirty="0"/>
              <a:t>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will </a:t>
            </a:r>
            <a:r>
              <a:rPr lang="en-GB" dirty="0"/>
              <a:t>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 smtClean="0">
                <a:latin typeface="Courier New" pitchFamily="49" charset="0"/>
              </a:rPr>
              <a:t>malloc</a:t>
            </a:r>
            <a:r>
              <a:rPr lang="en-GB" dirty="0" smtClean="0">
                <a:latin typeface="Courier New" pitchFamily="49" charset="0"/>
              </a:rPr>
              <a:t>/free </a:t>
            </a:r>
            <a:r>
              <a:rPr lang="en-GB" dirty="0" smtClean="0"/>
              <a:t>because </a:t>
            </a:r>
            <a:r>
              <a:rPr lang="en-GB" dirty="0"/>
              <a:t>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 smtClean="0"/>
              <a:t>Allocator maintains heap as collection of variable sized </a:t>
            </a:r>
            <a:r>
              <a:rPr lang="en-US" i="1" dirty="0" smtClean="0">
                <a:solidFill>
                  <a:srgbClr val="990000"/>
                </a:solidFill>
              </a:rPr>
              <a:t>blocks</a:t>
            </a:r>
            <a:r>
              <a:rPr lang="en-US" dirty="0" smtClean="0">
                <a:solidFill>
                  <a:srgbClr val="000000"/>
                </a:solidFill>
              </a:rPr>
              <a:t>, which are either </a:t>
            </a:r>
            <a:r>
              <a:rPr lang="en-US" i="1" dirty="0" smtClean="0">
                <a:solidFill>
                  <a:srgbClr val="990000"/>
                </a:solidFill>
              </a:rPr>
              <a:t>allocated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i="1" dirty="0" smtClean="0">
                <a:solidFill>
                  <a:srgbClr val="990000"/>
                </a:solidFill>
              </a:rPr>
              <a:t>free</a:t>
            </a:r>
          </a:p>
          <a:p>
            <a:r>
              <a:rPr lang="en-US" dirty="0" smtClean="0"/>
              <a:t>Types of allocators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Explicit allocator</a:t>
            </a:r>
            <a:r>
              <a:rPr lang="en-US" b="1" dirty="0" smtClean="0"/>
              <a:t>:  </a:t>
            </a:r>
            <a:r>
              <a:rPr lang="en-US" dirty="0" smtClean="0"/>
              <a:t>application allocates and frees space </a:t>
            </a:r>
          </a:p>
          <a:p>
            <a:pPr lvl="2"/>
            <a:r>
              <a:rPr lang="en-US" dirty="0" smtClean="0"/>
              <a:t>E.g.,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in C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Implicit allocator:</a:t>
            </a:r>
            <a:r>
              <a:rPr lang="en-US" dirty="0" smtClean="0"/>
              <a:t> application allocates, but does not free space</a:t>
            </a:r>
          </a:p>
          <a:p>
            <a:pPr lvl="2"/>
            <a:r>
              <a:rPr lang="en-US" dirty="0" smtClean="0"/>
              <a:t>E.g. garbage collection in Java, ML, and Lisp</a:t>
            </a:r>
          </a:p>
          <a:p>
            <a:endParaRPr lang="en-US" dirty="0" smtClean="0"/>
          </a:p>
          <a:p>
            <a:r>
              <a:rPr lang="en-US" dirty="0" smtClean="0"/>
              <a:t>Will discuss simple explicit memory allocation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Successful</a:t>
            </a:r>
            <a:r>
              <a:rPr lang="en-GB" dirty="0"/>
              <a:t>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</a:t>
            </a:r>
            <a:r>
              <a:rPr lang="en-GB" dirty="0" smtClean="0"/>
              <a:t>bytes</a:t>
            </a:r>
            <a:br>
              <a:rPr lang="en-GB" dirty="0" smtClean="0"/>
            </a:br>
            <a:r>
              <a:rPr lang="en-GB" dirty="0" smtClean="0"/>
              <a:t>(typically</a:t>
            </a:r>
            <a:r>
              <a:rPr lang="en-GB" dirty="0"/>
              <a:t>) aligned to 8-byte boundary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Unsuccessful</a:t>
            </a:r>
            <a:r>
              <a:rPr lang="en-GB" dirty="0"/>
              <a:t>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or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 smtClean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calloc</a:t>
            </a:r>
            <a:r>
              <a:rPr lang="en-GB" b="1" dirty="0" smtClean="0"/>
              <a:t>:</a:t>
            </a:r>
            <a:r>
              <a:rPr lang="en-GB" dirty="0" smtClean="0"/>
              <a:t> Version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realloc</a:t>
            </a:r>
            <a:r>
              <a:rPr lang="en-GB" b="1" dirty="0" smtClean="0">
                <a:latin typeface="Courier New"/>
                <a:cs typeface="Courier New"/>
              </a:rPr>
              <a:t>:</a:t>
            </a:r>
            <a:r>
              <a:rPr lang="en-GB" dirty="0" smtClean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sbrk</a:t>
            </a:r>
            <a:r>
              <a:rPr lang="en-GB" b="1" dirty="0" smtClean="0"/>
              <a:t>:</a:t>
            </a:r>
            <a:r>
              <a:rPr lang="en-GB" dirty="0" smtClean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</a:t>
            </a:r>
            <a:r>
              <a:rPr lang="en-GB" dirty="0" err="1" smtClean="0">
                <a:latin typeface="Courier New"/>
                <a:cs typeface="Courier New"/>
              </a:rPr>
              <a:t>alloc</a:t>
            </a:r>
            <a:r>
              <a:rPr lang="en-GB" dirty="0" smtClean="0"/>
              <a:t> </a:t>
            </a:r>
            <a:r>
              <a:rPr lang="en-GB" dirty="0"/>
              <a:t>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375759"/>
            <a:ext cx="8077200" cy="426304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foo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n, 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m)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int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, *p;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Allocate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a block of n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ints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>
                <a:latin typeface="Courier New" pitchFamily="49" charset="0"/>
              </a:rPr>
              <a:t>= 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*</a:t>
            </a:r>
            <a:r>
              <a:rPr lang="en-GB" sz="1600" b="1" dirty="0" smtClean="0">
                <a:latin typeface="Courier New" pitchFamily="49" charset="0"/>
              </a:rPr>
              <a:t>) </a:t>
            </a:r>
            <a:r>
              <a:rPr lang="en-GB" sz="1600" b="1" dirty="0" err="1" smtClean="0">
                <a:latin typeface="Courier New" pitchFamily="49" charset="0"/>
              </a:rPr>
              <a:t>malloc</a:t>
            </a:r>
            <a:r>
              <a:rPr lang="en-GB" sz="1600" b="1" dirty="0" err="1">
                <a:latin typeface="Courier New" pitchFamily="49" charset="0"/>
              </a:rPr>
              <a:t>(n</a:t>
            </a:r>
            <a:r>
              <a:rPr lang="en-GB" sz="1600" b="1" dirty="0">
                <a:latin typeface="Courier New" pitchFamily="49" charset="0"/>
              </a:rPr>
              <a:t> * </a:t>
            </a:r>
            <a:r>
              <a:rPr lang="en-GB" sz="1600" b="1" dirty="0" err="1">
                <a:latin typeface="Courier New" pitchFamily="49" charset="0"/>
              </a:rPr>
              <a:t>sizeof(int</a:t>
            </a:r>
            <a:r>
              <a:rPr lang="en-GB" sz="1600" b="1" dirty="0">
                <a:latin typeface="Courier New" pitchFamily="49" charset="0"/>
              </a:rPr>
              <a:t>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if </a:t>
            </a:r>
            <a:r>
              <a:rPr lang="en-GB" sz="1600" b="1" dirty="0">
                <a:latin typeface="Courier New" pitchFamily="49" charset="0"/>
              </a:rPr>
              <a:t>(p == NULL)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</a:t>
            </a:r>
            <a:r>
              <a:rPr lang="en-GB" sz="1600" b="1" dirty="0" err="1" smtClean="0">
                <a:latin typeface="Courier New" pitchFamily="49" charset="0"/>
              </a:rPr>
              <a:t>perror</a:t>
            </a:r>
            <a:r>
              <a:rPr lang="en-GB" sz="1600" b="1" dirty="0" err="1">
                <a:latin typeface="Courier New" pitchFamily="49" charset="0"/>
              </a:rPr>
              <a:t>("malloc</a:t>
            </a:r>
            <a:r>
              <a:rPr lang="en-GB" sz="1600" b="1" dirty="0">
                <a:latin typeface="Courier New" pitchFamily="49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exit</a:t>
            </a:r>
            <a:r>
              <a:rPr lang="en-GB" sz="1600" b="1" dirty="0">
                <a:latin typeface="Courier New" pitchFamily="49" charset="0"/>
              </a:rPr>
              <a:t>(0);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}</a:t>
            </a:r>
            <a:endParaRPr lang="en-GB" sz="1600" b="1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Initialize allocated block */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latin typeface="Courier New" pitchFamily="49" charset="0"/>
              </a:rPr>
              <a:t>for 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=0;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&lt;n;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++)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 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err="1">
                <a:latin typeface="Courier New" pitchFamily="49" charset="0"/>
              </a:rPr>
              <a:t>[i</a:t>
            </a:r>
            <a:r>
              <a:rPr lang="en-GB" sz="1600" b="1" dirty="0">
                <a:latin typeface="Courier New" pitchFamily="49" charset="0"/>
              </a:rPr>
              <a:t>] =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;</a:t>
            </a: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   /* Return </a:t>
            </a:r>
            <a:r>
              <a:rPr lang="en-GB" sz="1600" dirty="0" err="1" smtClean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to the heap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free</a:t>
            </a:r>
            <a:r>
              <a:rPr lang="en-GB" sz="1600" b="1" dirty="0" err="1">
                <a:latin typeface="Courier New" pitchFamily="49" charset="0"/>
              </a:rPr>
              <a:t>(p</a:t>
            </a:r>
            <a:r>
              <a:rPr lang="en-GB" sz="1600" b="1" dirty="0">
                <a:latin typeface="Courier New" pitchFamily="49" charset="0"/>
              </a:rPr>
              <a:t>);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Memory is word addressed (each word can hold a pointer)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</a:t>
            </a:r>
            <a:r>
              <a:rPr lang="en-GB" dirty="0" smtClean="0"/>
              <a:t>Example</a:t>
            </a:r>
            <a:endParaRPr lang="en-GB" dirty="0"/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Applications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request </a:t>
            </a:r>
            <a:r>
              <a:rPr lang="en-GB" dirty="0"/>
              <a:t>must </a:t>
            </a:r>
            <a:r>
              <a:rPr lang="en-GB" dirty="0" smtClean="0"/>
              <a:t>be to </a:t>
            </a:r>
            <a:r>
              <a:rPr lang="en-GB" dirty="0"/>
              <a:t>a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>
                <a:cs typeface="Courier New"/>
              </a:rPr>
              <a:t>’d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 </a:t>
            </a:r>
            <a:r>
              <a:rPr lang="en-GB" dirty="0"/>
              <a:t>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Allocators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b="1" dirty="0" smtClean="0">
                <a:cs typeface="Courier New"/>
              </a:rPr>
              <a:t> </a:t>
            </a:r>
            <a:r>
              <a:rPr lang="en-GB" dirty="0" smtClean="0"/>
              <a:t>requests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8 byte alignment for GNU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(</a:t>
            </a:r>
            <a:r>
              <a:rPr lang="en-GB" b="1" dirty="0" err="1">
                <a:latin typeface="Courier New" pitchFamily="49" charset="0"/>
              </a:rPr>
              <a:t>libc</a:t>
            </a:r>
            <a:r>
              <a:rPr lang="en-GB" dirty="0"/>
              <a:t>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)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12509</TotalTime>
  <Words>2313</Words>
  <Application>Microsoft Macintosh PowerPoint</Application>
  <PresentationFormat>On-screen Show (4:3)</PresentationFormat>
  <Paragraphs>513</Paragraphs>
  <Slides>33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Dynamic Memory Allocation:  Basic Concepts  15-213 / 18-213: Introduction to Computer Systems  18th Lecture, Nov. 1, 2011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630</cp:revision>
  <cp:lastPrinted>1999-09-20T15:19:18Z</cp:lastPrinted>
  <dcterms:created xsi:type="dcterms:W3CDTF">2011-11-01T13:56:32Z</dcterms:created>
  <dcterms:modified xsi:type="dcterms:W3CDTF">2011-11-01T14:56:33Z</dcterms:modified>
</cp:coreProperties>
</file>