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42" r:id="rId2"/>
    <p:sldId id="636" r:id="rId3"/>
    <p:sldId id="574" r:id="rId4"/>
    <p:sldId id="575" r:id="rId5"/>
    <p:sldId id="637" r:id="rId6"/>
    <p:sldId id="638" r:id="rId7"/>
    <p:sldId id="639" r:id="rId8"/>
    <p:sldId id="576" r:id="rId9"/>
    <p:sldId id="577" r:id="rId10"/>
    <p:sldId id="578" r:id="rId11"/>
    <p:sldId id="579" r:id="rId12"/>
    <p:sldId id="596" r:id="rId13"/>
    <p:sldId id="604" r:id="rId14"/>
    <p:sldId id="608" r:id="rId15"/>
    <p:sldId id="605" r:id="rId16"/>
    <p:sldId id="606" r:id="rId17"/>
    <p:sldId id="607" r:id="rId18"/>
    <p:sldId id="640" r:id="rId19"/>
    <p:sldId id="641" r:id="rId20"/>
    <p:sldId id="610" r:id="rId21"/>
    <p:sldId id="609" r:id="rId22"/>
    <p:sldId id="613" r:id="rId23"/>
    <p:sldId id="615" r:id="rId24"/>
    <p:sldId id="616" r:id="rId25"/>
    <p:sldId id="634" r:id="rId26"/>
    <p:sldId id="617" r:id="rId27"/>
    <p:sldId id="618" r:id="rId28"/>
    <p:sldId id="619" r:id="rId29"/>
    <p:sldId id="635" r:id="rId30"/>
    <p:sldId id="625" r:id="rId31"/>
    <p:sldId id="626" r:id="rId32"/>
    <p:sldId id="627" r:id="rId33"/>
    <p:sldId id="628" r:id="rId34"/>
    <p:sldId id="632" r:id="rId35"/>
    <p:sldId id="630" r:id="rId36"/>
    <p:sldId id="633" r:id="rId37"/>
    <p:sldId id="631" r:id="rId38"/>
    <p:sldId id="593" r:id="rId39"/>
    <p:sldId id="620" r:id="rId40"/>
    <p:sldId id="621" r:id="rId41"/>
    <p:sldId id="622" r:id="rId42"/>
    <p:sldId id="623" r:id="rId43"/>
    <p:sldId id="624" r:id="rId44"/>
  </p:sldIdLst>
  <p:sldSz cx="9144000" cy="6858000" type="screen4x3"/>
  <p:notesSz cx="7302500" cy="9586913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977" autoAdjust="0"/>
    <p:restoredTop sz="94626" autoAdjust="0"/>
  </p:normalViewPr>
  <p:slideViewPr>
    <p:cSldViewPr snapToObjects="1">
      <p:cViewPr varScale="1">
        <p:scale>
          <a:sx n="98" d="100"/>
          <a:sy n="98" d="100"/>
        </p:scale>
        <p:origin x="-608" y="-112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Advanced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29, 2011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smtClean="0"/>
              <a:t>Kesden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Visualized in Progress Graph</a:t>
            </a:r>
            <a:endParaRPr lang="en-US" dirty="0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</a:t>
            </a:r>
            <a:r>
              <a:rPr lang="en-US" sz="1800" dirty="0" smtClean="0">
                <a:latin typeface="+mn-lt"/>
              </a:rPr>
              <a:t>true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</a:t>
            </a:r>
            <a:r>
              <a:rPr lang="en-US" sz="1800" dirty="0" smtClean="0">
                <a:latin typeface="+mn-lt"/>
              </a:rPr>
              <a:t>nonzero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</a:t>
            </a:r>
            <a:r>
              <a:rPr lang="en-US" sz="1800" dirty="0" smtClean="0">
                <a:latin typeface="+mn-lt"/>
              </a:rPr>
              <a:t>region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</a:t>
            </a:r>
            <a:r>
              <a:rPr lang="en-US" sz="1800" dirty="0" smtClean="0">
                <a:latin typeface="+mn-lt"/>
              </a:rPr>
              <a:t>nondeterministic (</a:t>
            </a:r>
            <a:r>
              <a:rPr lang="en-US" sz="1800" dirty="0" smtClean="0">
                <a:latin typeface="+mn-lt"/>
              </a:rPr>
              <a:t>race)</a:t>
            </a:r>
            <a:endParaRPr lang="en-US" sz="1800" dirty="0">
              <a:latin typeface="+mn-lt"/>
            </a:endParaRP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80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480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1139688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3006588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2054088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920988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21945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492125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08305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36855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eadlock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Avoided Deadlock in Progress Graph</a:t>
            </a:r>
            <a:endParaRPr lang="en-US" dirty="0"/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80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480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1139688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3006588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2054088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920988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21945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492125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08305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36855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/>
              <a:t>Producer</a:t>
            </a:r>
            <a:r>
              <a:rPr lang="en-US" dirty="0" smtClean="0"/>
              <a:t>-consumer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safety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 to</a:t>
            </a:r>
            <a:r>
              <a:rPr lang="en-US" dirty="0" smtClean="0"/>
              <a:t> Coordinate Access </a:t>
            </a:r>
            <a:r>
              <a:rPr lang="en-US" dirty="0" smtClean="0"/>
              <a:t>to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 smtClean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 smtClean="0"/>
              <a:t>Use counting semaphores to keep track of resource state.</a:t>
            </a:r>
          </a:p>
          <a:p>
            <a:pPr lvl="1"/>
            <a:r>
              <a:rPr lang="en-US" dirty="0" smtClean="0"/>
              <a:t>Use binary semaphores to notify other threads.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classic examples:</a:t>
            </a:r>
          </a:p>
          <a:p>
            <a:pPr lvl="1"/>
            <a:r>
              <a:rPr lang="en-US" dirty="0" smtClean="0"/>
              <a:t>The Producer-Consumer Problem</a:t>
            </a:r>
          </a:p>
          <a:p>
            <a:pPr lvl="1"/>
            <a:r>
              <a:rPr lang="en-US" dirty="0" smtClean="0"/>
              <a:t>The Readers-Writers Problem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</a:rPr>
              <a:t>include “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”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654175"/>
            <a:ext cx="4854575" cy="4670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Initialize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Create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    item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shared.buf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item;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("consumed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smtClean="0">
                <a:latin typeface="Courier New" pitchFamily="49" charset="0"/>
              </a:rPr>
              <a:t>d\n“, item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Courier New"/>
                <a:cs typeface="Courier New"/>
              </a:rPr>
              <a:t>empty==1</a:t>
            </a:r>
            <a:r>
              <a:rPr lang="en-US" b="0" dirty="0">
                <a:latin typeface="Courier New"/>
                <a:cs typeface="Courier New"/>
              </a:rPr>
              <a:t>, </a:t>
            </a:r>
            <a:r>
              <a:rPr lang="en-US" b="0" dirty="0" smtClean="0">
                <a:latin typeface="Courier New"/>
                <a:cs typeface="Courier New"/>
              </a:rPr>
              <a:t>full==0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Consumer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7340600" cy="573088"/>
          </a:xfrm>
        </p:spPr>
        <p:txBody>
          <a:bodyPr/>
          <a:lstStyle/>
          <a:p>
            <a:r>
              <a:rPr lang="en-US"/>
              <a:t>Counting with Semaphores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2188"/>
            <a:ext cx="8548688" cy="1979612"/>
          </a:xfrm>
        </p:spPr>
        <p:txBody>
          <a:bodyPr/>
          <a:lstStyle/>
          <a:p>
            <a:r>
              <a:rPr lang="en-US" dirty="0"/>
              <a:t>Remember, it’s a non-negative integer</a:t>
            </a:r>
          </a:p>
          <a:p>
            <a:pPr lvl="1"/>
            <a:r>
              <a:rPr lang="en-US" dirty="0"/>
              <a:t>So, values greater than 1 are legal </a:t>
            </a:r>
          </a:p>
          <a:p>
            <a:r>
              <a:rPr lang="en-US" dirty="0"/>
              <a:t>Lets repeat thing_5() 5 times for every 3 of thing_3()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131763" y="2590800"/>
            <a:ext cx="3754437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thing_5 and thing_3 */</a:t>
            </a:r>
          </a:p>
          <a:p>
            <a:pPr algn="l"/>
            <a:r>
              <a:rPr lang="en-US" sz="1600" dirty="0">
                <a:latin typeface="Courier New" charset="0"/>
              </a:rPr>
              <a:t>#include “</a:t>
            </a:r>
            <a:r>
              <a:rPr lang="en-US" sz="1600" dirty="0" err="1">
                <a:latin typeface="Courier New" charset="0"/>
              </a:rPr>
              <a:t>csapp.h</a:t>
            </a:r>
            <a:r>
              <a:rPr lang="en-US" sz="1600" dirty="0">
                <a:latin typeface="Courier New" charset="0"/>
              </a:rPr>
              <a:t>”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five;</a:t>
            </a:r>
          </a:p>
          <a:p>
            <a:pPr algn="l"/>
            <a:r>
              <a:rPr lang="en-US" sz="1600" dirty="0" err="1">
                <a:latin typeface="Courier New" charset="0"/>
              </a:rPr>
              <a:t>sem_t</a:t>
            </a:r>
            <a:r>
              <a:rPr lang="en-US" sz="1600" dirty="0">
                <a:latin typeface="Courier New" charset="0"/>
              </a:rPr>
              <a:t> three;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void</a:t>
            </a:r>
            <a:r>
              <a:rPr lang="en-US" sz="1600" b="0" dirty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endParaRPr lang="en-US" sz="1600" dirty="0">
              <a:latin typeface="Courier New" charset="0"/>
            </a:endParaRP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4191000" y="2459197"/>
            <a:ext cx="4617370" cy="443198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main()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tid_five</a:t>
            </a:r>
            <a:r>
              <a:rPr lang="en-US" sz="1600" dirty="0">
                <a:latin typeface="Courier New" charset="0"/>
              </a:rPr>
              <a:t>, </a:t>
            </a:r>
            <a:r>
              <a:rPr lang="en-US" sz="1600" dirty="0" err="1">
                <a:latin typeface="Courier New" charset="0"/>
              </a:rPr>
              <a:t>tid_three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latin typeface="Courier New" charset="0"/>
              </a:rPr>
              <a:t>/* initialize the semaphores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Sem_init(&amp;five</a:t>
            </a:r>
            <a:r>
              <a:rPr lang="en-US" sz="1600" dirty="0">
                <a:latin typeface="Courier New" charset="0"/>
              </a:rPr>
              <a:t>, 0, 5); 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Sem_init(&amp;three</a:t>
            </a:r>
            <a:r>
              <a:rPr lang="en-US" sz="1600" dirty="0">
                <a:latin typeface="Courier New" charset="0"/>
              </a:rPr>
              <a:t>,  0, 3);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i="1" dirty="0">
                <a:latin typeface="Courier New" charset="0"/>
              </a:rPr>
              <a:t>/* create threads and wait */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Pthread_create(&amp;tid_five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five_times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Pthread_create(&amp;tid_three</a:t>
            </a:r>
            <a:r>
              <a:rPr lang="en-US" sz="1600" dirty="0">
                <a:latin typeface="Courier New" charset="0"/>
              </a:rPr>
              <a:t>, NULL, </a:t>
            </a:r>
          </a:p>
          <a:p>
            <a:pPr algn="l"/>
            <a:r>
              <a:rPr lang="en-US" sz="1600" dirty="0">
                <a:latin typeface="Courier New" charset="0"/>
              </a:rPr>
              <a:t>                 </a:t>
            </a:r>
            <a:r>
              <a:rPr lang="en-US" sz="1600" dirty="0" err="1">
                <a:latin typeface="Courier New" charset="0"/>
              </a:rPr>
              <a:t>three_times</a:t>
            </a:r>
            <a:r>
              <a:rPr lang="en-US" sz="1600" dirty="0">
                <a:latin typeface="Courier New" charset="0"/>
              </a:rPr>
              <a:t>, NULL);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  .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  <a:p>
            <a:pPr algn="l"/>
            <a:endParaRPr lang="en-US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with semaphores (cont)</a:t>
            </a:r>
          </a:p>
        </p:txBody>
      </p:sp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3754438" cy="3937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thing_5()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five_times(void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&lt;5;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i="1" dirty="0">
                <a:latin typeface="Courier New" charset="0"/>
              </a:rPr>
              <a:t>      /* wait &amp; thing_5()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thing_5();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8" name="Text Box 4"/>
          <p:cNvSpPr txBox="1">
            <a:spLocks noChangeArrowheads="1"/>
          </p:cNvSpPr>
          <p:nvPr/>
        </p:nvSpPr>
        <p:spPr bwMode="auto">
          <a:xfrm>
            <a:off x="4724400" y="1660525"/>
            <a:ext cx="3876675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i="1" dirty="0">
                <a:latin typeface="Courier New" charset="0"/>
              </a:rPr>
              <a:t>/* thing_3() thread */</a:t>
            </a:r>
          </a:p>
          <a:p>
            <a:pPr algn="l"/>
            <a:r>
              <a:rPr lang="en-US" sz="1600" dirty="0">
                <a:latin typeface="Courier New" charset="0"/>
              </a:rPr>
              <a:t>void *</a:t>
            </a:r>
            <a:r>
              <a:rPr lang="en-US" sz="1600" dirty="0" err="1">
                <a:latin typeface="Courier New" charset="0"/>
              </a:rPr>
              <a:t>three_times(void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arg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algn="l"/>
            <a:r>
              <a:rPr lang="en-US" sz="1600" dirty="0">
                <a:latin typeface="Courier New" charset="0"/>
              </a:rPr>
              <a:t>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while (1) {</a:t>
            </a:r>
          </a:p>
          <a:p>
            <a:pPr algn="l"/>
            <a:r>
              <a:rPr lang="en-US" sz="1600" dirty="0">
                <a:latin typeface="Courier New" charset="0"/>
              </a:rPr>
              <a:t>    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=0;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&lt;3;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 {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i="1" dirty="0">
                <a:latin typeface="Courier New" charset="0"/>
              </a:rPr>
              <a:t>/* wait &amp; thing_3() */</a:t>
            </a:r>
          </a:p>
          <a:p>
            <a:pPr algn="l"/>
            <a:r>
              <a:rPr lang="en-US" sz="1600" dirty="0">
                <a:latin typeface="Courier New" charset="0"/>
              </a:rPr>
              <a:t>      </a:t>
            </a:r>
            <a:r>
              <a:rPr lang="en-US" sz="1600" dirty="0" err="1">
                <a:latin typeface="Courier New" charset="0"/>
              </a:rPr>
              <a:t>P(&amp;three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  thing_3();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V(&amp;five</a:t>
            </a:r>
            <a:r>
              <a:rPr lang="en-US" sz="1600" dirty="0">
                <a:latin typeface="Courier New" charset="0"/>
              </a:rPr>
              <a:t>);</a:t>
            </a:r>
          </a:p>
          <a:p>
            <a:pPr algn="l"/>
            <a:r>
              <a:rPr lang="en-US" sz="1600" dirty="0">
                <a:latin typeface="Courier New" charset="0"/>
              </a:rPr>
              <a:t>  }</a:t>
            </a:r>
          </a:p>
          <a:p>
            <a:pPr algn="l"/>
            <a:r>
              <a:rPr lang="en-US" sz="1600" dirty="0">
                <a:latin typeface="Courier New" charset="0"/>
              </a:rPr>
              <a:t>  return NULL;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963589" name="Text Box 5"/>
          <p:cNvSpPr txBox="1">
            <a:spLocks noChangeArrowheads="1"/>
          </p:cNvSpPr>
          <p:nvPr/>
        </p:nvSpPr>
        <p:spPr bwMode="auto">
          <a:xfrm>
            <a:off x="795338" y="1111042"/>
            <a:ext cx="30656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  <a:spAutoFit/>
          </a:bodyPr>
          <a:lstStyle/>
          <a:p>
            <a:r>
              <a:rPr lang="en-US" sz="2200" dirty="0"/>
              <a:t>Initially:  five = 5, three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Races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Locking and 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endParaRPr lang="en-US" dirty="0" smtClean="0"/>
          </a:p>
          <a:p>
            <a:r>
              <a:rPr lang="en-US" dirty="0" smtClean="0"/>
              <a:t>Implemented using a shared buffer package called </a:t>
            </a:r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57464" cy="47089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#include "</a:t>
            </a:r>
            <a:r>
              <a:rPr lang="en-US" sz="1800" dirty="0" err="1" smtClean="0">
                <a:latin typeface="Courier New" pitchFamily="49" charset="0"/>
              </a:rPr>
              <a:t>csapp.h</a:t>
            </a:r>
            <a:r>
              <a:rPr lang="en-US" sz="1800" dirty="0" smtClean="0">
                <a:latin typeface="Courier New" pitchFamily="49" charset="0"/>
              </a:rPr>
              <a:t>”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</a:rPr>
              <a:t> {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;          /* Buffer array */         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;             /* Maximum number of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front;         /* buf[(front+1)%n] is first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rear;          /* </a:t>
            </a:r>
            <a:r>
              <a:rPr lang="en-US" sz="1800" dirty="0" err="1" smtClean="0">
                <a:latin typeface="Courier New" pitchFamily="49" charset="0"/>
              </a:rPr>
              <a:t>buf[rear%n</a:t>
            </a:r>
            <a:r>
              <a:rPr lang="en-US" sz="1800" dirty="0" smtClean="0">
                <a:latin typeface="Courier New" pitchFamily="49" charset="0"/>
              </a:rPr>
              <a:t>] is last item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mutex</a:t>
            </a:r>
            <a:r>
              <a:rPr lang="en-US" sz="1800" dirty="0" smtClean="0">
                <a:latin typeface="Courier New" pitchFamily="49" charset="0"/>
              </a:rPr>
              <a:t>;       /* Protects accesses to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slots;       /* Counts available slots */</a:t>
            </a:r>
          </a:p>
          <a:p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sem_t</a:t>
            </a:r>
            <a:r>
              <a:rPr lang="en-US" sz="1800" dirty="0" smtClean="0">
                <a:latin typeface="Courier New" pitchFamily="49" charset="0"/>
              </a:rPr>
              <a:t> items;       /* Counts available items */</a:t>
            </a:r>
          </a:p>
          <a:p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</a:rPr>
              <a:t>sbuf_t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sbuf_init(sbuf_t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sbuf_deinit(sbuf_t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sbuf_insert(sbuf_t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item);</a:t>
            </a:r>
          </a:p>
          <a:p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sbuf_remove(sbuf_t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6"/>
            <a:ext cx="8763000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slots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sbuf_init(sbuf_t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Calloc(n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</a:rPr>
              <a:t>)); 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                  /* Buffer holds max of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items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sp-&gt;front = sp-&gt;rear = 0;   /* Empty buffer </a:t>
            </a:r>
            <a:r>
              <a:rPr lang="en-US" sz="1600" dirty="0" err="1" smtClean="0">
                <a:latin typeface="Courier New" pitchFamily="49" charset="0"/>
              </a:rPr>
              <a:t>iff</a:t>
            </a:r>
            <a:r>
              <a:rPr lang="en-US" sz="1600" dirty="0" smtClean="0">
                <a:latin typeface="Courier New" pitchFamily="49" charset="0"/>
              </a:rPr>
              <a:t> front == rear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0, 1); /* Binary semaphore for locking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-&gt;slots, 0,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empty slots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-&gt;items, 0, 0);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zero items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/* Clean up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sbuf_deinit(sbuf_t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8225" y="61838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Initializing and </a:t>
            </a:r>
            <a:r>
              <a:rPr lang="en-US" dirty="0" err="1" smtClean="0">
                <a:latin typeface="Calibri" pitchFamily="34" charset="0"/>
              </a:rPr>
              <a:t>deinitializing</a:t>
            </a:r>
            <a:r>
              <a:rPr lang="en-US" dirty="0" smtClean="0">
                <a:latin typeface="Calibri" pitchFamily="34" charset="0"/>
              </a:rPr>
              <a:t>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8991600" cy="24622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sbuf_insert(sbuf_t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-&gt;slots);                        /* Wait for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rear)%(sp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 = item; /* Insert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-&gt;items);                        /* Announce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0625" y="44958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Inserting an item into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1985665"/>
            <a:ext cx="89916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sbuf_remove(sbuf_t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item;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-&gt;items);                         /* Wait for available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/* 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item = sp-&gt;</a:t>
            </a:r>
            <a:r>
              <a:rPr lang="en-US" sz="1600" dirty="0" err="1" smtClean="0">
                <a:latin typeface="Courier New" pitchFamily="49" charset="0"/>
              </a:rPr>
              <a:t>buf[(++sp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front)%(sp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)]; /* Remove the item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                         /* Unlock the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V(&amp;sp</a:t>
            </a:r>
            <a:r>
              <a:rPr lang="en-US" sz="1600" dirty="0" smtClean="0">
                <a:latin typeface="Courier New" pitchFamily="49" charset="0"/>
              </a:rPr>
              <a:t>-&gt;slots);                         /* Announce available slot */</a:t>
            </a:r>
          </a:p>
          <a:p>
            <a:r>
              <a:rPr lang="en-US" sz="1600" dirty="0" smtClean="0">
                <a:latin typeface="Courier New" pitchFamily="49" charset="0"/>
              </a:rPr>
              <a:t>    return item;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0625" y="48006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Removing an item from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-consumer problem</a:t>
            </a:r>
          </a:p>
          <a:p>
            <a:r>
              <a:rPr lang="en-US" dirty="0" smtClean="0"/>
              <a:t>Readers-writers problem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mutual exclusion problem</a:t>
            </a:r>
          </a:p>
          <a:p>
            <a:endParaRPr lang="en-US" dirty="0" smtClean="0"/>
          </a:p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Readers-Writers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First readers-writers problem </a:t>
            </a:r>
            <a:r>
              <a:rPr lang="en-US" dirty="0" smtClean="0"/>
              <a:t>(favors readers)</a:t>
            </a:r>
          </a:p>
          <a:p>
            <a:pPr lvl="1"/>
            <a:r>
              <a:rPr lang="en-US" dirty="0" smtClean="0"/>
              <a:t>No reader should be kept waiting unless a writer has already been granted permission to use the object. </a:t>
            </a:r>
          </a:p>
          <a:p>
            <a:pPr lvl="1"/>
            <a:r>
              <a:rPr lang="en-US" dirty="0" smtClean="0"/>
              <a:t>A reader that arrives after a waiting writer gets priority over the writer.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Second readers-writers problem </a:t>
            </a:r>
            <a:r>
              <a:rPr lang="en-US" dirty="0" smtClean="0"/>
              <a:t>(favors writers)</a:t>
            </a:r>
          </a:p>
          <a:p>
            <a:pPr lvl="1"/>
            <a:r>
              <a:rPr lang="en-US" dirty="0" smtClean="0"/>
              <a:t>Once a writer is ready to write, it performs its write as soon as possible </a:t>
            </a:r>
          </a:p>
          <a:p>
            <a:pPr lvl="1"/>
            <a:r>
              <a:rPr lang="en-US" dirty="0" smtClean="0"/>
              <a:t>A reader that arrives after a writer must wait, even if the writer is also waiting.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Starvation</a:t>
            </a:r>
            <a:r>
              <a:rPr lang="en-US" dirty="0" smtClean="0"/>
              <a:t> (where a thread waits indefinitely) is possible in both cases.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/>
              <a:t>Thread </a:t>
            </a:r>
            <a:r>
              <a:rPr lang="en-US" dirty="0" smtClean="0"/>
              <a:t>safety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</a:t>
            </a:r>
            <a:r>
              <a:rPr lang="en-US" dirty="0" smtClean="0"/>
              <a:t> Worry</a:t>
            </a:r>
            <a:r>
              <a:rPr lang="en-US" dirty="0"/>
              <a:t>:</a:t>
            </a:r>
            <a:r>
              <a:rPr lang="en-US" dirty="0" smtClean="0"/>
              <a:t> Races</a:t>
            </a:r>
            <a:endParaRPr lang="en-US" dirty="0"/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</a:t>
            </a:r>
            <a:r>
              <a:rPr lang="en-US" dirty="0" smtClean="0"/>
              <a:t>correctness </a:t>
            </a:r>
            <a:r>
              <a:rPr lang="en-US" dirty="0"/>
              <a:t>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720684" y="2229683"/>
            <a:ext cx="6341199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 threaded program with a race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tid[N</a:t>
            </a:r>
            <a:r>
              <a:rPr lang="en-US" sz="1600" dirty="0">
                <a:latin typeface="Courier New" pitchFamily="49" charset="0"/>
              </a:rPr>
              <a:t>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&amp;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exit</a:t>
            </a:r>
            <a:r>
              <a:rPr lang="en-US" sz="1600" dirty="0">
                <a:latin typeface="Courier New" pitchFamily="49" charset="0"/>
              </a:rPr>
              <a:t>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 from thread %d\n",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6156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</a:t>
            </a:r>
            <a:r>
              <a:rPr lang="en-US" dirty="0" smtClean="0"/>
              <a:t>  </a:t>
            </a:r>
            <a:r>
              <a:rPr lang="en-US" dirty="0"/>
              <a:t>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i="1" dirty="0" smtClean="0"/>
              <a:t>Def:  </a:t>
            </a:r>
            <a:r>
              <a:rPr lang="en-US" dirty="0" smtClean="0"/>
              <a:t>A function is </a:t>
            </a:r>
            <a:r>
              <a:rPr lang="en-US" i="1" dirty="0" smtClean="0"/>
              <a:t>thread-safe </a:t>
            </a:r>
            <a:r>
              <a:rPr lang="en-US" dirty="0" err="1" smtClean="0"/>
              <a:t>iff</a:t>
            </a:r>
            <a:r>
              <a:rPr lang="en-US" dirty="0" smtClean="0"/>
              <a:t> it will always produce correct results when called repeatedly from multiple concurrent threads. </a:t>
            </a:r>
          </a:p>
          <a:p>
            <a:endParaRPr lang="en-US" dirty="0" smtClean="0"/>
          </a:p>
          <a:p>
            <a:r>
              <a:rPr lang="en-US" dirty="0" smtClean="0"/>
              <a:t>Classes of </a:t>
            </a:r>
            <a:r>
              <a:rPr lang="en-US" dirty="0"/>
              <a:t>thread-unsafe functions:</a:t>
            </a:r>
            <a:endParaRPr lang="en-US" dirty="0" smtClean="0"/>
          </a:p>
          <a:p>
            <a:pPr lvl="1"/>
            <a:r>
              <a:rPr lang="en-US" dirty="0" smtClean="0"/>
              <a:t>Class 1: Functions that do not protect shared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Class 2: Functions that keep state across multiple </a:t>
            </a:r>
            <a:r>
              <a:rPr lang="en-US" dirty="0" smtClean="0"/>
              <a:t>invocations</a:t>
            </a:r>
          </a:p>
          <a:p>
            <a:pPr lvl="1"/>
            <a:r>
              <a:rPr lang="en-US" dirty="0" smtClean="0"/>
              <a:t>Class 3: Functions that return a pointer to </a:t>
            </a:r>
            <a:r>
              <a:rPr lang="en-US" dirty="0"/>
              <a:t>a static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Class 4: Functions that call thread-unsafe </a:t>
            </a:r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1</a:t>
            </a:r>
            <a:r>
              <a:rPr lang="en-US" dirty="0"/>
              <a:t>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2</a:t>
            </a:r>
            <a:r>
              <a:rPr lang="en-US" dirty="0"/>
              <a:t>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</a:t>
            </a:r>
            <a:r>
              <a:rPr lang="en-US" dirty="0" smtClean="0"/>
              <a:t> that </a:t>
            </a:r>
            <a:r>
              <a:rPr lang="en-US" dirty="0"/>
              <a:t>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229803"/>
            <a:ext cx="6726521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static unsigned int next = 1; </a:t>
            </a:r>
            <a:endParaRPr lang="en-US" sz="1600" dirty="0" smtClean="0">
              <a:latin typeface="Courier New" pitchFamily="49" charset="0"/>
            </a:endParaRPr>
          </a:p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rand: return pseudo-random integer on 0..32767 */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rand(void)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next </a:t>
            </a:r>
            <a:r>
              <a:rPr lang="en-US" sz="1600" dirty="0">
                <a:latin typeface="Courier New" pitchFamily="49" charset="0"/>
              </a:rPr>
              <a:t>= next*1103515245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int)(next/65536)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srand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: set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seed for rand() */ </a:t>
            </a:r>
          </a:p>
          <a:p>
            <a:r>
              <a:rPr lang="en-US" sz="1600" dirty="0">
                <a:latin typeface="Courier New" pitchFamily="49" charset="0"/>
              </a:rPr>
              <a:t>void srand(unsigned int seed)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seed;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 smtClean="0"/>
              <a:t>Thread</a:t>
            </a:r>
            <a:r>
              <a:rPr lang="en-US" dirty="0"/>
              <a:t>-Safe</a:t>
            </a:r>
            <a:r>
              <a:rPr lang="en-US" dirty="0" smtClean="0"/>
              <a:t> Random Number Generator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</a:t>
            </a:r>
            <a:r>
              <a:rPr lang="en-US" dirty="0"/>
              <a:t>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830830"/>
            <a:ext cx="6956852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rand_r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- return pseudo-random integer on 0..32767 */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int rand_r(int *nextp)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*</a:t>
            </a:r>
            <a:r>
              <a:rPr lang="en-US" sz="1600" dirty="0">
                <a:latin typeface="Courier New" pitchFamily="49" charset="0"/>
              </a:rPr>
              <a:t>nextp = *nextp*1103515245 + 12345;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(unsigned int)(*nextp/65536)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Functions (Class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 smtClean="0"/>
              <a:t>Returning a pointer  to a static variable</a:t>
            </a:r>
          </a:p>
          <a:p>
            <a:r>
              <a:rPr lang="en-US" dirty="0" smtClean="0"/>
              <a:t>Fix 1.  Rewrite function so caller passes address of variable to store result</a:t>
            </a:r>
          </a:p>
          <a:p>
            <a:pPr lvl="1"/>
            <a:r>
              <a:rPr lang="en-US" dirty="0" smtClean="0"/>
              <a:t>Requires changes in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r>
              <a:rPr lang="en-US" dirty="0" smtClean="0"/>
              <a:t>Fix 2. Lock-and-copy</a:t>
            </a:r>
          </a:p>
          <a:p>
            <a:pPr lvl="1"/>
            <a:r>
              <a:rPr lang="en-US" dirty="0" smtClean="0"/>
              <a:t>Requires simple changes in caller (and none in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209563"/>
            <a:ext cx="4494239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lock-and-copy version */</a:t>
            </a:r>
          </a:p>
          <a:p>
            <a:r>
              <a:rPr lang="en-US" sz="1600" dirty="0" smtClean="0">
                <a:latin typeface="Courier New" pitchFamily="49" charset="0"/>
              </a:rPr>
              <a:t>char *</a:t>
            </a:r>
            <a:r>
              <a:rPr lang="en-US" sz="1600" dirty="0" err="1" smtClean="0">
                <a:latin typeface="Courier New" pitchFamily="49" charset="0"/>
              </a:rPr>
              <a:t>ctime_ts(const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timep</a:t>
            </a:r>
            <a:r>
              <a:rPr lang="en-US" sz="1600" dirty="0" smtClean="0">
                <a:latin typeface="Courier New" pitchFamily="49" charset="0"/>
              </a:rPr>
              <a:t>,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char *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char *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;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ctime(timep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strcpy(privatep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sharedp</a:t>
            </a:r>
            <a:r>
              <a:rPr lang="en-US" sz="1600" dirty="0" smtClean="0">
                <a:latin typeface="Courier New" pitchFamily="49" charset="0"/>
              </a:rPr>
              <a:t>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 err="1" smtClean="0">
                <a:latin typeface="Courier New" pitchFamily="49" charset="0"/>
              </a:rPr>
              <a:t>privatep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70607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800" dirty="0" smtClean="0">
                <a:latin typeface="+mn-lt"/>
              </a:rPr>
              <a:t>Warning: Some functions like </a:t>
            </a:r>
            <a:r>
              <a:rPr lang="en-US" sz="1800" dirty="0" err="1" smtClean="0">
                <a:latin typeface="Courier New"/>
                <a:cs typeface="Courier New"/>
              </a:rPr>
              <a:t>gethostbyname</a:t>
            </a:r>
            <a:r>
              <a:rPr lang="en-US" sz="1800" dirty="0" smtClean="0">
                <a:latin typeface="+mn-lt"/>
              </a:rPr>
              <a:t> require a </a:t>
            </a:r>
            <a:r>
              <a:rPr lang="en-US" sz="1800" i="1" dirty="0" smtClean="0">
                <a:latin typeface="+mn-lt"/>
              </a:rPr>
              <a:t>deep copy. </a:t>
            </a:r>
            <a:r>
              <a:rPr lang="en-US" sz="1800" dirty="0" smtClean="0">
                <a:latin typeface="+mn-lt"/>
              </a:rPr>
              <a:t>Use reentrant </a:t>
            </a:r>
            <a:r>
              <a:rPr lang="en-US" sz="1800" i="1" dirty="0" err="1" smtClean="0">
                <a:latin typeface="Courier New"/>
                <a:cs typeface="Courier New"/>
              </a:rPr>
              <a:t>gethostbyname_r</a:t>
            </a:r>
            <a:r>
              <a:rPr lang="en-US" sz="1800" i="1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version instead.</a:t>
            </a:r>
          </a:p>
          <a:p>
            <a:endParaRPr lang="en-US" sz="1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</a:t>
            </a:r>
            <a:r>
              <a:rPr lang="en-US" dirty="0" smtClean="0"/>
              <a:t>Functions (Class 4)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Reentrant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 smtClean="0"/>
              <a:t>Def: A function is </a:t>
            </a:r>
            <a:r>
              <a:rPr lang="en-US" i="1" dirty="0" smtClean="0">
                <a:solidFill>
                  <a:srgbClr val="990000"/>
                </a:solidFill>
              </a:rPr>
              <a:t>reentrant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accesses no shared variables when called by multiple threads. </a:t>
            </a:r>
          </a:p>
          <a:p>
            <a:pPr lvl="1"/>
            <a:r>
              <a:rPr lang="en-US" dirty="0" smtClean="0"/>
              <a:t>Important subset of thread-safe </a:t>
            </a:r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Require no synchronization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Only way to make a Class 2 function thread-safe is to make it </a:t>
            </a:r>
            <a:r>
              <a:rPr lang="en-US" dirty="0" err="1" smtClean="0"/>
              <a:t>reetnrant</a:t>
            </a:r>
            <a:r>
              <a:rPr lang="en-US" dirty="0" smtClean="0"/>
              <a:t> (e.g.,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022" y="1276350"/>
            <a:ext cx="8237578" cy="4972050"/>
          </a:xfrm>
        </p:spPr>
        <p:txBody>
          <a:bodyPr/>
          <a:lstStyle/>
          <a:p>
            <a:r>
              <a:rPr lang="en-US" dirty="0"/>
              <a:t>Threads provide another mechanism for writing concurrent programs</a:t>
            </a:r>
          </a:p>
          <a:p>
            <a:r>
              <a:rPr lang="en-US" dirty="0"/>
              <a:t>Threads are growing in popularity</a:t>
            </a:r>
          </a:p>
          <a:p>
            <a:pPr lvl="1"/>
            <a:r>
              <a:rPr lang="en-US" dirty="0"/>
              <a:t>Somewhat cheaper than processes</a:t>
            </a:r>
          </a:p>
          <a:p>
            <a:pPr lvl="1"/>
            <a:r>
              <a:rPr lang="en-US" dirty="0"/>
              <a:t>Easy to share data between threads</a:t>
            </a:r>
          </a:p>
          <a:p>
            <a:r>
              <a:rPr lang="en-US" dirty="0"/>
              <a:t>However, the ease of sharing has a cost:</a:t>
            </a:r>
          </a:p>
          <a:p>
            <a:pPr lvl="1"/>
            <a:r>
              <a:rPr lang="en-US" dirty="0"/>
              <a:t>Easy to introduce subtle synchronization errors</a:t>
            </a:r>
          </a:p>
          <a:p>
            <a:pPr lvl="1"/>
            <a:r>
              <a:rPr lang="en-US" dirty="0"/>
              <a:t>Tread carefully with threads!</a:t>
            </a:r>
          </a:p>
          <a:p>
            <a:pPr lvl="1"/>
            <a:endParaRPr lang="en-US" dirty="0"/>
          </a:p>
          <a:p>
            <a:r>
              <a:rPr lang="en-US" dirty="0"/>
              <a:t>For more info:</a:t>
            </a:r>
          </a:p>
          <a:p>
            <a:pPr lvl="1"/>
            <a:r>
              <a:rPr lang="en-US" dirty="0"/>
              <a:t>D. </a:t>
            </a:r>
            <a:r>
              <a:rPr lang="en-US" dirty="0" err="1"/>
              <a:t>Butenhof</a:t>
            </a:r>
            <a:r>
              <a:rPr lang="en-US" dirty="0"/>
              <a:t>, “Programming with </a:t>
            </a:r>
            <a:r>
              <a:rPr lang="en-US" dirty="0" err="1"/>
              <a:t>Posix</a:t>
            </a:r>
            <a:r>
              <a:rPr lang="en-US" dirty="0"/>
              <a:t> Threads”, Addison-Wesley, </a:t>
            </a:r>
            <a:r>
              <a:rPr lang="en-US" dirty="0" smtClean="0"/>
              <a:t>1997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ctr"/>
            <a:r>
              <a:rPr lang="en-US" sz="2000" dirty="0" smtClean="0">
                <a:latin typeface="+mn-lt"/>
              </a:rPr>
              <a:t>worker</a:t>
            </a:r>
          </a:p>
          <a:p>
            <a:pPr algn="ctr"/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threads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92093" cy="762000"/>
          </a:xfrm>
        </p:spPr>
        <p:txBody>
          <a:bodyPr/>
          <a:lstStyle/>
          <a:p>
            <a:r>
              <a:rPr lang="en-US"/>
              <a:t>Race Elimination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153" y="1143000"/>
            <a:ext cx="8219447" cy="609600"/>
          </a:xfrm>
        </p:spPr>
        <p:txBody>
          <a:bodyPr/>
          <a:lstStyle/>
          <a:p>
            <a:r>
              <a:rPr lang="en-US" dirty="0"/>
              <a:t>Make sure don’t have unintended sharing of state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1629489"/>
            <a:ext cx="6587461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a threaded program without the race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tid[N];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*valp = malloc(sizeof(int));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*</a:t>
            </a:r>
            <a:r>
              <a:rPr lang="en-US" sz="1600" dirty="0">
                <a:latin typeface="Courier New" pitchFamily="49" charset="0"/>
              </a:rPr>
              <a:t>valp = 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valp);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}  </a:t>
            </a: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exit</a:t>
            </a:r>
            <a:r>
              <a:rPr lang="en-US" sz="1600" dirty="0">
                <a:latin typeface="Courier New" pitchFamily="49" charset="0"/>
              </a:rPr>
              <a:t>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myid = *((int *)vargp);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</a:t>
            </a:r>
            <a:r>
              <a:rPr lang="en-US" sz="1600" dirty="0" err="1">
                <a:latin typeface="Courier New" pitchFamily="49" charset="0"/>
              </a:rPr>
              <a:t>(vargp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 from thread %d\n", myid);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64124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57464" cy="54168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sbuf_t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sbuf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Shared buffer of connected descriptors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main(int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, port;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clientlen</a:t>
            </a:r>
            <a:r>
              <a:rPr lang="en-US" sz="1600" dirty="0" smtClean="0">
                <a:latin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</a:rPr>
              <a:t>sizeof(struct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sockaddr_in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sockaddr_in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clientaddr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tid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port = atoi(argv[1]);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sbuf_init(&amp;sbuf</a:t>
            </a:r>
            <a:r>
              <a:rPr lang="en-US" sz="1600" dirty="0" smtClean="0">
                <a:latin typeface="Courier New" pitchFamily="49" charset="0"/>
              </a:rPr>
              <a:t>, SBUFSIZE);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Open_listenfd(port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&lt; NTHREADS;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Create worker threads */     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Pthread_create(&amp;tid</a:t>
            </a:r>
            <a:r>
              <a:rPr lang="en-US" sz="1600" dirty="0" smtClean="0">
                <a:latin typeface="Courier New" pitchFamily="49" charset="0"/>
              </a:rPr>
              <a:t>, NULL, thread, NULL);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Accept(listenfd</a:t>
            </a:r>
            <a:r>
              <a:rPr lang="en-US" sz="1600" dirty="0" smtClean="0">
                <a:latin typeface="Courier New" pitchFamily="49" charset="0"/>
              </a:rPr>
              <a:t>, (SA *) &amp;</a:t>
            </a:r>
            <a:r>
              <a:rPr lang="en-US" sz="1600" dirty="0" err="1" smtClean="0">
                <a:latin typeface="Courier New" pitchFamily="49" charset="0"/>
              </a:rPr>
              <a:t>clientaddr</a:t>
            </a:r>
            <a:r>
              <a:rPr lang="en-US" sz="1600" dirty="0" smtClean="0">
                <a:latin typeface="Courier New" pitchFamily="49" charset="0"/>
              </a:rPr>
              <a:t>, &amp;</a:t>
            </a:r>
            <a:r>
              <a:rPr lang="en-US" sz="1600" dirty="0" err="1" smtClean="0">
                <a:latin typeface="Courier New" pitchFamily="49" charset="0"/>
              </a:rPr>
              <a:t>clientlen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sbuf_insert(&amp;sbuf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Insert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connfd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in buffer */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185988"/>
            <a:ext cx="8357464" cy="24622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*</a:t>
            </a:r>
            <a:r>
              <a:rPr lang="en-US" sz="1600" dirty="0" err="1" smtClean="0">
                <a:latin typeface="Courier New" pitchFamily="49" charset="0"/>
              </a:rPr>
              <a:t>thread(void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vargp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Pthread_detach(pthread_self</a:t>
            </a:r>
            <a:r>
              <a:rPr lang="en-US" sz="1600" dirty="0" smtClean="0">
                <a:latin typeface="Courier New" pitchFamily="49" charset="0"/>
              </a:rPr>
              <a:t>());</a:t>
            </a:r>
          </a:p>
          <a:p>
            <a:r>
              <a:rPr lang="en-US" sz="1600" dirty="0" smtClean="0">
                <a:latin typeface="Courier New" pitchFamily="49" charset="0"/>
              </a:rPr>
              <a:t>  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sbuf_remove(&amp;sbuf</a:t>
            </a:r>
            <a:r>
              <a:rPr lang="en-US" sz="1600" dirty="0" smtClean="0">
                <a:latin typeface="Courier New" pitchFamily="49" charset="0"/>
              </a:rPr>
              <a:t>); /* Remove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 from     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                      buffer */ 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echo_cnt(connfd</a:t>
            </a:r>
            <a:r>
              <a:rPr lang="en-US" sz="1600" dirty="0" smtClean="0">
                <a:latin typeface="Courier New" pitchFamily="49" charset="0"/>
              </a:rPr>
              <a:t>);                /* Service client */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Close(connfd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3291" y="45836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240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71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;  /* Byte counter */</a:t>
            </a:r>
          </a:p>
          <a:p>
            <a:r>
              <a:rPr lang="en-US" sz="1600" dirty="0" smtClean="0">
                <a:latin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;   /* and the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 that protects it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static void </a:t>
            </a:r>
            <a:r>
              <a:rPr lang="en-US" sz="1600" dirty="0" err="1" smtClean="0">
                <a:latin typeface="Courier New" pitchFamily="49" charset="0"/>
              </a:rPr>
              <a:t>init_echo_cnt(void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Sem_init(&amp;mutex</a:t>
            </a:r>
            <a:r>
              <a:rPr lang="en-US" sz="1600" dirty="0" smtClean="0">
                <a:latin typeface="Courier New" pitchFamily="49" charset="0"/>
              </a:rPr>
              <a:t>, 0, 1);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 = 0;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2213" y="43434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3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echo_cnt</a:t>
            </a:r>
            <a:r>
              <a:rPr lang="en-US" sz="1800" dirty="0" smtClean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Prethreaded</a:t>
            </a:r>
            <a:r>
              <a:rPr lang="en-US" dirty="0" smtClean="0"/>
              <a:t> Concurrent Server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57464" cy="4924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echo_cnt(int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char </a:t>
            </a:r>
            <a:r>
              <a:rPr lang="en-US" sz="1600" dirty="0" err="1" smtClean="0">
                <a:latin typeface="Courier New" pitchFamily="49" charset="0"/>
              </a:rPr>
              <a:t>buf[MAXLINE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rio_t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rio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static </a:t>
            </a:r>
            <a:r>
              <a:rPr lang="en-US" sz="1600" dirty="0" err="1" smtClean="0">
                <a:latin typeface="Courier New" pitchFamily="49" charset="0"/>
              </a:rPr>
              <a:t>pthread_once_t</a:t>
            </a:r>
            <a:r>
              <a:rPr lang="en-US" sz="1600" dirty="0" smtClean="0">
                <a:latin typeface="Courier New" pitchFamily="49" charset="0"/>
              </a:rPr>
              <a:t> once = PTHREAD_ONCE_INIT;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Pthread_once(&amp;once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init_echo_cnt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Rio_readinitb(&amp;rio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while((n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Rio_readlineb(&amp;rio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, MAXLINE)) != 0) {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 +=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printf("thread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received 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(%</a:t>
            </a:r>
            <a:r>
              <a:rPr lang="en-US" sz="1600" dirty="0" err="1" smtClean="0"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 total) bytes on </a:t>
            </a:r>
            <a:r>
              <a:rPr lang="en-US" sz="1600" dirty="0" err="1" smtClean="0">
                <a:latin typeface="Courier New" pitchFamily="49" charset="0"/>
              </a:rPr>
              <a:t>fd</a:t>
            </a:r>
            <a:r>
              <a:rPr lang="en-US" sz="1600" dirty="0" smtClean="0">
                <a:latin typeface="Courier New" pitchFamily="49" charset="0"/>
              </a:rPr>
              <a:t> %</a:t>
            </a:r>
            <a:r>
              <a:rPr lang="en-US" sz="1600" dirty="0" err="1" smtClean="0">
                <a:latin typeface="Courier New" pitchFamily="49" charset="0"/>
              </a:rPr>
              <a:t>d\n</a:t>
            </a:r>
            <a:r>
              <a:rPr lang="en-US" sz="1600" dirty="0" smtClean="0">
                <a:latin typeface="Courier New" pitchFamily="49" charset="0"/>
              </a:rPr>
              <a:t>”,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</a:rPr>
              <a:t>pthread_self</a:t>
            </a:r>
            <a:r>
              <a:rPr lang="en-US" sz="1600" dirty="0" smtClean="0">
                <a:latin typeface="Courier New" pitchFamily="49" charset="0"/>
              </a:rPr>
              <a:t>(),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byte_cnt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connfd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Rio_writen(connfd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312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1477" y="6336268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Locking and Deadlocks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-consumer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Thread safety</a:t>
            </a:r>
            <a:endParaRPr lang="en-US" dirty="0" smtClean="0">
              <a:solidFill>
                <a:srgbClr val="7F7F7F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Reminder: Semaphores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Manipulated by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</a:t>
            </a:r>
            <a:r>
              <a:rPr lang="en-US" i="1" dirty="0" smtClean="0"/>
              <a:t>):</a:t>
            </a:r>
            <a:r>
              <a:rPr lang="en-US" dirty="0" smtClean="0"/>
              <a:t>  </a:t>
            </a:r>
            <a:r>
              <a:rPr lang="en-US" dirty="0"/>
              <a:t>[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</a:rPr>
              <a:t>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</a:t>
            </a:r>
            <a:r>
              <a:rPr lang="en-US" dirty="0" smtClean="0"/>
              <a:t>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</a:t>
            </a:r>
            <a:r>
              <a:rPr lang="en-US" dirty="0" smtClean="0"/>
              <a:t> [ 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++</a:t>
            </a:r>
            <a:r>
              <a:rPr lang="en-US" b="1" dirty="0" smtClean="0">
                <a:latin typeface="Courier New" pitchFamily="49" charset="0"/>
              </a:rPr>
              <a:t>; </a:t>
            </a:r>
            <a:r>
              <a:rPr lang="en-US" dirty="0" smtClean="0"/>
              <a:t>]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OS kernel guarantees </a:t>
            </a:r>
            <a:r>
              <a:rPr lang="en-US" dirty="0">
                <a:solidFill>
                  <a:schemeClr val="tx2"/>
                </a:solidFill>
              </a:rPr>
              <a:t>that operations between brackets [ ] are </a:t>
            </a:r>
            <a:r>
              <a:rPr lang="en-US" dirty="0" smtClean="0">
                <a:solidFill>
                  <a:schemeClr val="tx2"/>
                </a:solidFill>
              </a:rPr>
              <a:t>executed indivisibly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</a:t>
            </a:r>
            <a:r>
              <a:rPr lang="en-US" dirty="0" smtClean="0"/>
              <a:t>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 smtClean="0">
                <a:latin typeface="Courier New" pitchFamily="49" charset="0"/>
              </a:rPr>
              <a:t>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763000" cy="762000"/>
          </a:xfrm>
        </p:spPr>
        <p:txBody>
          <a:bodyPr/>
          <a:lstStyle/>
          <a:p>
            <a:r>
              <a:rPr lang="en-US" dirty="0" smtClean="0"/>
              <a:t>Reminder: Mutual exclusion via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Surround corresponding critical sections with </a:t>
            </a:r>
            <a:r>
              <a:rPr lang="en-US" i="1" dirty="0" err="1" smtClean="0"/>
              <a:t>P(mutex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V(mutex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operations</a:t>
            </a:r>
          </a:p>
          <a:p>
            <a:endParaRPr lang="en-US" dirty="0" smtClean="0"/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semaphore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</a:t>
            </a:r>
            <a:r>
              <a:rPr lang="en-US" dirty="0" smtClean="0"/>
              <a:t>unlocked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</a:t>
            </a:r>
            <a:r>
              <a:rPr lang="en-US" dirty="0" smtClean="0"/>
              <a:t>resources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Worry</a:t>
            </a:r>
            <a:r>
              <a:rPr lang="en-US" dirty="0"/>
              <a:t>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 smtClean="0"/>
              <a:t>Def: A process is </a:t>
            </a:r>
            <a:r>
              <a:rPr lang="en-US" i="1" dirty="0" smtClean="0">
                <a:solidFill>
                  <a:srgbClr val="990000"/>
                </a:solidFill>
              </a:rPr>
              <a:t>deadlocked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waiting for a condition that will never be true. </a:t>
            </a:r>
          </a:p>
          <a:p>
            <a:pPr>
              <a:buNone/>
            </a:pPr>
            <a:endParaRPr lang="en-US" dirty="0" smtClean="0">
              <a:solidFill>
                <a:srgbClr val="DB6F6F"/>
              </a:solidFill>
            </a:endParaRPr>
          </a:p>
          <a:p>
            <a:r>
              <a:rPr lang="en-US" dirty="0" smtClean="0"/>
              <a:t>Typical </a:t>
            </a:r>
            <a:r>
              <a:rPr lang="en-US" dirty="0"/>
              <a:t>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    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3"/>
            <a:ext cx="499848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P(&amp;mutex[id</a:t>
            </a:r>
            <a:r>
              <a:rPr lang="en-US" sz="1600" dirty="0">
                <a:latin typeface="Courier New" pitchFamily="49" charset="0"/>
              </a:rPr>
              <a:t>]); P(&amp;mutex[1-id]);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15977</TotalTime>
  <Words>4647</Words>
  <Application>Microsoft Macintosh PowerPoint</Application>
  <PresentationFormat>On-screen Show (4:3)</PresentationFormat>
  <Paragraphs>742</Paragraphs>
  <Slides>43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template2007</vt:lpstr>
      <vt:lpstr>Synchronization: Advanced  15-213 / 18-213: Introduction to Computer Systems 25th Lecture, Nov. 29, 2011</vt:lpstr>
      <vt:lpstr>Today</vt:lpstr>
      <vt:lpstr>One Worry: Races</vt:lpstr>
      <vt:lpstr>Race Elimination</vt:lpstr>
      <vt:lpstr>Today</vt:lpstr>
      <vt:lpstr>Reminder: Semaphores</vt:lpstr>
      <vt:lpstr>Reminder: Mutual exclusion via Semaphores</vt:lpstr>
      <vt:lpstr>A Worry: Deadlock</vt:lpstr>
      <vt:lpstr>Deadlocking With Semaphores</vt:lpstr>
      <vt:lpstr>Deadlock Visualized in Progress Graph</vt:lpstr>
      <vt:lpstr>Avoiding Deadlock</vt:lpstr>
      <vt:lpstr>Avoided Deadlock in Progress Graph</vt:lpstr>
      <vt:lpstr>Today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Counting with Semaphores</vt:lpstr>
      <vt:lpstr>Counting with semaphores (cont)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Today</vt:lpstr>
      <vt:lpstr>Readers-Writers Problem</vt:lpstr>
      <vt:lpstr>Variants of Readers-Writers </vt:lpstr>
      <vt:lpstr>Solution to First Readers-Writers Problem</vt:lpstr>
      <vt:lpstr>Today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Threads Summary</vt:lpstr>
      <vt:lpstr>Case Study: Prethreaded Concurrent Server</vt:lpstr>
      <vt:lpstr>Prethreaded Concurrent Server</vt:lpstr>
      <vt:lpstr>Prethreaded Concurrent Server</vt:lpstr>
      <vt:lpstr>Prethreaded Concurrent Server</vt:lpstr>
      <vt:lpstr>Prethreaded Concurrent Server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</cp:lastModifiedBy>
  <cp:revision>832</cp:revision>
  <cp:lastPrinted>2011-11-29T08:07:52Z</cp:lastPrinted>
  <dcterms:created xsi:type="dcterms:W3CDTF">2011-11-29T00:21:13Z</dcterms:created>
  <dcterms:modified xsi:type="dcterms:W3CDTF">2011-11-29T21:01:42Z</dcterms:modified>
</cp:coreProperties>
</file>