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7" r:id="rId4"/>
    <p:sldId id="262" r:id="rId5"/>
    <p:sldId id="258" r:id="rId6"/>
    <p:sldId id="259" r:id="rId7"/>
    <p:sldId id="264" r:id="rId8"/>
    <p:sldId id="261" r:id="rId9"/>
    <p:sldId id="265" r:id="rId10"/>
    <p:sldId id="266" r:id="rId11"/>
    <p:sldId id="263" r:id="rId12"/>
    <p:sldId id="260" r:id="rId13"/>
  </p:sldIdLst>
  <p:sldSz cx="9144000" cy="6858000" type="screen4x3"/>
  <p:notesSz cx="7188200" cy="94488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6D9"/>
    <a:srgbClr val="EDEBCF"/>
    <a:srgbClr val="D3F2D3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14887" cy="472440"/>
          </a:xfrm>
          <a:prstGeom prst="rect">
            <a:avLst/>
          </a:prstGeom>
        </p:spPr>
        <p:txBody>
          <a:bodyPr vert="horz" lIns="95134" tIns="47567" rIns="95134" bIns="475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71651" y="0"/>
            <a:ext cx="3114887" cy="472440"/>
          </a:xfrm>
          <a:prstGeom prst="rect">
            <a:avLst/>
          </a:prstGeom>
        </p:spPr>
        <p:txBody>
          <a:bodyPr vert="horz" lIns="95134" tIns="47567" rIns="95134" bIns="47567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74720"/>
            <a:ext cx="3114887" cy="472440"/>
          </a:xfrm>
          <a:prstGeom prst="rect">
            <a:avLst/>
          </a:prstGeom>
        </p:spPr>
        <p:txBody>
          <a:bodyPr vert="horz" lIns="95134" tIns="47567" rIns="95134" bIns="475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71651" y="8974720"/>
            <a:ext cx="3114887" cy="472440"/>
          </a:xfrm>
          <a:prstGeom prst="rect">
            <a:avLst/>
          </a:prstGeom>
        </p:spPr>
        <p:txBody>
          <a:bodyPr vert="horz" lIns="95134" tIns="47567" rIns="95134" bIns="47567" rtlCol="0" anchor="b"/>
          <a:lstStyle>
            <a:lvl1pPr algn="r">
              <a:defRPr sz="1200"/>
            </a:lvl1pPr>
          </a:lstStyle>
          <a:p>
            <a:fld id="{D65AA89B-73A7-46FA-B2AC-9D15F21A4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720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33488" y="709613"/>
            <a:ext cx="4721225" cy="35417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718820" y="4488180"/>
            <a:ext cx="5750560" cy="4251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34" tIns="47567" rIns="95134" bIns="47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417065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0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98538"/>
            <a:ext cx="19431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98538"/>
            <a:ext cx="56769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886200"/>
            <a:ext cx="3762375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3886200"/>
            <a:ext cx="3762375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886200"/>
            <a:ext cx="76771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191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8763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335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7907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479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051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1623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195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codeStyle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15-213-staff@cs.cm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olab.cs.cmu.edu/" TargetMode="External"/><Relationship Id="rId2" Type="http://schemas.openxmlformats.org/officeDocument/2006/relationships/hyperlink" Target="http://www.cs.cmu.edu/~21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4097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  <p:sp>
        <p:nvSpPr>
          <p:cNvPr id="7" name="Title 1"/>
          <p:cNvSpPr txBox="1">
            <a:spLocks/>
          </p:cNvSpPr>
          <p:nvPr/>
        </p:nvSpPr>
        <p:spPr bwMode="auto">
          <a:xfrm>
            <a:off x="692150" y="2026013"/>
            <a:ext cx="77724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Welcome to recitation!</a:t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15-213: Introduction to Computer Systems	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1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 smtClean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rPr>
              <a:t>Recitation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, Sept. 12, 2011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738981" y="3944983"/>
            <a:ext cx="76787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Instructor: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Adrian Trejo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(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atrejo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Section H, 3:30p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– 4:30p PH125C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3810000"/>
          </a:xfrm>
        </p:spPr>
        <p:txBody>
          <a:bodyPr/>
          <a:lstStyle/>
          <a:p>
            <a:pPr marL="342900" lvl="1" indent="-342900" algn="l">
              <a:buFont typeface="Arial" pitchFamily="34" charset="0"/>
              <a:buChar char="•"/>
            </a:pPr>
            <a:r>
              <a:rPr lang="en-US" dirty="0" smtClean="0">
                <a:cs typeface="Courier New" pitchFamily="49" charset="0"/>
                <a:hlinkClick r:id="rId2"/>
              </a:rPr>
              <a:t>http</a:t>
            </a:r>
            <a:r>
              <a:rPr lang="en-US" dirty="0">
                <a:cs typeface="Courier New" pitchFamily="49" charset="0"/>
                <a:hlinkClick r:id="rId2"/>
              </a:rPr>
              <a:t>://www.cs.cmu.edu/~</a:t>
            </a:r>
            <a:r>
              <a:rPr lang="en-US" dirty="0" smtClean="0">
                <a:cs typeface="Courier New" pitchFamily="49" charset="0"/>
                <a:hlinkClick r:id="rId2"/>
              </a:rPr>
              <a:t>213/codeStyle.html</a:t>
            </a:r>
            <a:endParaRPr lang="en-US" dirty="0" smtClean="0">
              <a:cs typeface="Courier New" pitchFamily="49" charset="0"/>
            </a:endParaRP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US" dirty="0" smtClean="0">
                <a:cs typeface="Courier New" pitchFamily="49" charset="0"/>
              </a:rPr>
              <a:t>Make sure you read through it since we’ll use it as a rubric when we grade your labs.</a:t>
            </a:r>
          </a:p>
          <a:p>
            <a:pPr marL="342900" lvl="1" indent="-342900" algn="l">
              <a:buFont typeface="Arial" pitchFamily="34" charset="0"/>
              <a:buChar char="•"/>
            </a:pPr>
            <a:endParaRPr lang="en-US" dirty="0">
              <a:cs typeface="Courier New" pitchFamily="49" charset="0"/>
            </a:endParaRPr>
          </a:p>
          <a:p>
            <a:pPr marL="342900" lvl="1" indent="-342900" algn="l">
              <a:buFont typeface="Arial" pitchFamily="34" charset="0"/>
              <a:buChar char="•"/>
            </a:pPr>
            <a:r>
              <a:rPr lang="en-US" dirty="0" smtClean="0">
                <a:cs typeface="Courier New" pitchFamily="49" charset="0"/>
              </a:rPr>
              <a:t>Look out for:</a:t>
            </a:r>
          </a:p>
          <a:p>
            <a:pPr marL="800100" lvl="2" indent="-342900" algn="l">
              <a:buFont typeface="Arial" pitchFamily="34" charset="0"/>
              <a:buChar char="•"/>
            </a:pPr>
            <a:r>
              <a:rPr lang="en-US" dirty="0" smtClean="0">
                <a:cs typeface="Courier New" pitchFamily="49" charset="0"/>
              </a:rPr>
              <a:t>Comments</a:t>
            </a:r>
          </a:p>
          <a:p>
            <a:pPr marL="800100" lvl="2" indent="-342900" algn="l">
              <a:buFont typeface="Arial" pitchFamily="34" charset="0"/>
              <a:buChar char="•"/>
            </a:pPr>
            <a:r>
              <a:rPr lang="en-US" dirty="0" smtClean="0">
                <a:cs typeface="Courier New" pitchFamily="49" charset="0"/>
              </a:rPr>
              <a:t>Magic numbers (without #define)</a:t>
            </a:r>
          </a:p>
          <a:p>
            <a:pPr marL="800100" lvl="2" indent="-342900" algn="l">
              <a:buFont typeface="Arial" pitchFamily="34" charset="0"/>
              <a:buChar char="•"/>
            </a:pPr>
            <a:r>
              <a:rPr lang="en-US" dirty="0" smtClean="0"/>
              <a:t>Line length</a:t>
            </a:r>
          </a:p>
          <a:p>
            <a:pPr marL="800100" lvl="2" indent="-342900" algn="l">
              <a:buFont typeface="Arial" pitchFamily="34" charset="0"/>
              <a:buChar char="•"/>
            </a:pPr>
            <a:r>
              <a:rPr lang="en-US" dirty="0" smtClean="0"/>
              <a:t>Consistency</a:t>
            </a:r>
          </a:p>
          <a:p>
            <a:pPr marL="800100" lvl="2" indent="-342900" algn="l">
              <a:buFont typeface="Arial" pitchFamily="34" charset="0"/>
              <a:buChar char="•"/>
            </a:pPr>
            <a:r>
              <a:rPr lang="en-US" dirty="0" smtClean="0"/>
              <a:t>etc.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8610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Cheating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2971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Don’t do it!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MOSS checker built into Autolab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0873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Need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2971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15-213-staff@cs.cmu.edu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Office hours: UMTWH 5:30p – 8:30p </a:t>
            </a:r>
            <a:r>
              <a:rPr lang="en-US" dirty="0" err="1" smtClean="0"/>
              <a:t>WeH</a:t>
            </a:r>
            <a:r>
              <a:rPr lang="en-US" dirty="0" smtClean="0"/>
              <a:t> 5207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Recitation: bring us questions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669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2971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General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UNIX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Integers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Floating point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Bits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Datalab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Style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Cheating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Summary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6306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General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2971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hlinkClick r:id="rId2"/>
              </a:rPr>
              <a:t>www.cs.cmu.edu/~213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>
                <a:hlinkClick r:id="rId3"/>
              </a:rPr>
              <a:t>www.autolab.cs.cmu.edu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Everything related to the course can be found on these two sites.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3914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UNIX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2971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Use the shark machines!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ssh</a:t>
            </a:r>
            <a:r>
              <a:rPr lang="en-US" dirty="0" smtClean="0"/>
              <a:t>/</a:t>
            </a:r>
            <a:r>
              <a:rPr lang="en-US" dirty="0" err="1" smtClean="0"/>
              <a:t>scp</a:t>
            </a:r>
            <a:r>
              <a:rPr lang="en-US" dirty="0" smtClean="0"/>
              <a:t> (on Mac/UNIX)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/>
              <a:t>PuTTY</a:t>
            </a:r>
            <a:r>
              <a:rPr lang="en-US" dirty="0" smtClean="0"/>
              <a:t>/</a:t>
            </a:r>
            <a:r>
              <a:rPr lang="en-US" dirty="0" err="1" smtClean="0"/>
              <a:t>Filezilla</a:t>
            </a:r>
            <a:r>
              <a:rPr lang="en-US" dirty="0" smtClean="0"/>
              <a:t> (on Windows)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tar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Learn to use an editor well (e.g. vim, </a:t>
            </a:r>
            <a:r>
              <a:rPr lang="en-US" dirty="0" err="1" smtClean="0"/>
              <a:t>emacs</a:t>
            </a:r>
            <a:r>
              <a:rPr lang="en-US" dirty="0" smtClean="0"/>
              <a:t>) and stick with it.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140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2971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Signed vs. Unsigned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Two’s complement representation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Implicit casting between signed and unsigned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22668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Floating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2971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Sign (one bit)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Exponent (single precision: 8 bits; double precision: 11 bits)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Fraction (Mantissa)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Bias (2^(k-1) – 1, where k is the number of exponent bit)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Normalized (E = </a:t>
            </a:r>
            <a:r>
              <a:rPr lang="en-US" dirty="0" err="1" smtClean="0"/>
              <a:t>Exp</a:t>
            </a:r>
            <a:r>
              <a:rPr lang="en-US" dirty="0" smtClean="0"/>
              <a:t> – Bias) vs. Denormalized (E = 1 – Bias)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Special Values (</a:t>
            </a:r>
            <a:r>
              <a:rPr lang="en-US" dirty="0" err="1" smtClean="0"/>
              <a:t>Exp</a:t>
            </a:r>
            <a:r>
              <a:rPr lang="en-US" dirty="0" smtClean="0"/>
              <a:t> is all ones)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3352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Bit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2971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&amp;, |, ^, ~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&lt;&lt;, &gt;&gt; (arithmetic vs. logical)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! (logical not)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6294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Datalab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2971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Signed negation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-x == ~x + 1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lways works except for x = Tmin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Properties of Zero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0 &amp; x = 0 for all x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(0-1) &amp; x = x for all x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int x = 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int y = -x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x and y are both positive since their MSBs is 0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9994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150" y="381000"/>
            <a:ext cx="7772400" cy="982662"/>
          </a:xfrm>
        </p:spPr>
        <p:txBody>
          <a:bodyPr/>
          <a:lstStyle/>
          <a:p>
            <a:r>
              <a:rPr lang="en-US" dirty="0" smtClean="0"/>
              <a:t>Parity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7" y="1600200"/>
            <a:ext cx="7642225" cy="4114800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Let’s write a function that takes an integer and returns 1 if it has an odd number of ‘1’ bits, and 0 otherwise.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How can we get the answer?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If we XOR all the bits together, then we’ll get the answer!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10011010 (function should return 0)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1 ^ 0 ^ 0 ^ 1 ^ 1 ^ 0 ^ 1 ^ 0 = 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1001 ^ 1010 = 0011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00 ^ 11 = </a:t>
            </a:r>
            <a:r>
              <a:rPr lang="en-US" dirty="0" smtClean="0"/>
              <a:t>11</a:t>
            </a: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1</a:t>
            </a:r>
            <a:r>
              <a:rPr lang="en-US" dirty="0" smtClean="0"/>
              <a:t> </a:t>
            </a:r>
            <a:r>
              <a:rPr lang="en-US" dirty="0" smtClean="0"/>
              <a:t>^ </a:t>
            </a:r>
            <a:r>
              <a:rPr lang="en-US" dirty="0" smtClean="0"/>
              <a:t>1 </a:t>
            </a:r>
            <a:r>
              <a:rPr lang="en-US" dirty="0" smtClean="0"/>
              <a:t>= 0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9195526" cy="228600"/>
            <a:chOff x="0" y="0"/>
            <a:chExt cx="9195526" cy="228600"/>
          </a:xfrm>
        </p:grpSpPr>
        <p:sp>
          <p:nvSpPr>
            <p:cNvPr id="5" name="Rectangle 1"/>
            <p:cNvSpPr>
              <a:spLocks/>
            </p:cNvSpPr>
            <p:nvPr/>
          </p:nvSpPr>
          <p:spPr bwMode="auto">
            <a:xfrm>
              <a:off x="0" y="0"/>
              <a:ext cx="9156700" cy="228600"/>
            </a:xfrm>
            <a:prstGeom prst="rect">
              <a:avLst/>
            </a:prstGeom>
            <a:solidFill>
              <a:schemeClr val="accent1"/>
            </a:solidFill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2"/>
            <p:cNvSpPr>
              <a:spLocks/>
            </p:cNvSpPr>
            <p:nvPr/>
          </p:nvSpPr>
          <p:spPr bwMode="auto">
            <a:xfrm>
              <a:off x="7874726" y="22225"/>
              <a:ext cx="1320800" cy="1778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l"/>
              <a:r>
                <a:rPr lang="en-US" sz="1200" dirty="0">
                  <a:solidFill>
                    <a:srgbClr val="FFFFFF"/>
                  </a:solidFill>
                  <a:ea typeface="Gill Sans" charset="0"/>
                  <a:cs typeface="Gill Sans" charset="0"/>
                </a:rPr>
                <a:t>Carnegie Mellon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1047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Pages>0</Pages>
  <Words>431</Words>
  <Characters>0</Characters>
  <Application>Microsoft Office PowerPoint</Application>
  <PresentationFormat>On-screen Show (4:3)</PresentationFormat>
  <Lines>0</Lines>
  <Paragraphs>102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Title Slide</vt:lpstr>
      <vt:lpstr>PowerPoint Presentation</vt:lpstr>
      <vt:lpstr>Outline</vt:lpstr>
      <vt:lpstr>General Stuff</vt:lpstr>
      <vt:lpstr>UNIX Basics</vt:lpstr>
      <vt:lpstr>Integers</vt:lpstr>
      <vt:lpstr>Floating Point</vt:lpstr>
      <vt:lpstr>Bit Operations</vt:lpstr>
      <vt:lpstr>Datalab Tips</vt:lpstr>
      <vt:lpstr>Parity Example</vt:lpstr>
      <vt:lpstr>Style</vt:lpstr>
      <vt:lpstr>Cheating policy</vt:lpstr>
      <vt:lpstr>Need help?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atrejo</cp:lastModifiedBy>
  <cp:revision>39</cp:revision>
  <cp:lastPrinted>2011-09-12T17:06:33Z</cp:lastPrinted>
  <dcterms:created xsi:type="dcterms:W3CDTF">2011-01-05T18:04:29Z</dcterms:created>
  <dcterms:modified xsi:type="dcterms:W3CDTF">2011-09-12T22:10:30Z</dcterms:modified>
</cp:coreProperties>
</file>