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6"/>
  </p:notesMasterIdLst>
  <p:handoutMasterIdLst>
    <p:handoutMasterId r:id="rId27"/>
  </p:handoutMasterIdLst>
  <p:sldIdLst>
    <p:sldId id="256" r:id="rId3"/>
    <p:sldId id="281" r:id="rId4"/>
    <p:sldId id="282" r:id="rId5"/>
    <p:sldId id="283" r:id="rId6"/>
    <p:sldId id="284" r:id="rId7"/>
    <p:sldId id="286" r:id="rId8"/>
    <p:sldId id="287" r:id="rId9"/>
    <p:sldId id="304" r:id="rId10"/>
    <p:sldId id="288" r:id="rId11"/>
    <p:sldId id="289" r:id="rId12"/>
    <p:sldId id="305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9" r:id="rId22"/>
    <p:sldId id="302" r:id="rId23"/>
    <p:sldId id="303" r:id="rId24"/>
    <p:sldId id="300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3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FC39-3AF6-8048-8D2D-0B9CBEDA9E0F}" type="datetimeFigureOut">
              <a:rPr lang="en-US" smtClean="0"/>
              <a:pPr/>
              <a:t>8/26/14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F6DB-D364-0A40-9E0D-3DD3F1C3C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15-213-staff@cs.cmu.ed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cathyf@cs.cmu.edu" TargetMode="External"/><Relationship Id="rId3" Type="http://schemas.openxmlformats.org/officeDocument/2006/relationships/hyperlink" Target="mailto:cmastila@andrew.cmu.edu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990600" y="5338763"/>
            <a:ext cx="6858000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The course that gives CMU its “Zip”!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Course Logistics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15-213 (18-213): Introduction to Computer Systems	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Lecture, Aug. </a:t>
            </a:r>
            <a:r>
              <a:rPr lang="en-US" sz="2000" kern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rPr>
              <a:t>26, 2014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685800" y="3886200"/>
            <a:ext cx="76787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Instructors: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Greg Ganger</a:t>
            </a:r>
            <a:r>
              <a:rPr lang="en-US" sz="20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, Greg </a:t>
            </a:r>
            <a:r>
              <a:rPr lang="en-US" sz="2000" kern="0" dirty="0" err="1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Kesden</a:t>
            </a:r>
            <a:r>
              <a:rPr lang="en-US" sz="20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, 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O’Hallaron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Cheating: Description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pay close attention, especially if this is your first semester at CMU</a:t>
            </a:r>
          </a:p>
          <a:p>
            <a:endParaRPr lang="en-US" dirty="0"/>
          </a:p>
          <a:p>
            <a:r>
              <a:rPr lang="en-US" dirty="0" smtClean="0"/>
              <a:t>What is cheating?</a:t>
            </a:r>
          </a:p>
          <a:p>
            <a:pPr lvl="1"/>
            <a:r>
              <a:rPr lang="en-US" dirty="0" smtClean="0"/>
              <a:t>Sharing code: by copying, retyping, </a:t>
            </a:r>
            <a:r>
              <a:rPr lang="en-US" b="1" dirty="0" smtClean="0"/>
              <a:t>looking at</a:t>
            </a:r>
            <a:r>
              <a:rPr lang="en-US" dirty="0" smtClean="0"/>
              <a:t>, or supplying a file</a:t>
            </a:r>
          </a:p>
          <a:p>
            <a:pPr lvl="1"/>
            <a:r>
              <a:rPr lang="en-US" dirty="0" smtClean="0"/>
              <a:t>Describing: Verbal description of code from one person to another.</a:t>
            </a:r>
          </a:p>
          <a:p>
            <a:pPr lvl="1"/>
            <a:r>
              <a:rPr lang="en-US" dirty="0" smtClean="0"/>
              <a:t>Coaching: helping your friend to write a lab, line by line</a:t>
            </a:r>
          </a:p>
          <a:p>
            <a:pPr lvl="1"/>
            <a:r>
              <a:rPr lang="en-US" dirty="0" smtClean="0"/>
              <a:t>Copying code from a previous course or online solution</a:t>
            </a:r>
          </a:p>
          <a:p>
            <a:pPr lvl="2"/>
            <a:r>
              <a:rPr lang="en-US" dirty="0" smtClean="0"/>
              <a:t>Only allowed to use code we supply, or from CS:APP </a:t>
            </a:r>
            <a:r>
              <a:rPr lang="en-US" dirty="0" smtClean="0"/>
              <a:t>website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NOT cheating?</a:t>
            </a:r>
          </a:p>
          <a:p>
            <a:pPr lvl="1"/>
            <a:r>
              <a:rPr lang="en-US" dirty="0" smtClean="0"/>
              <a:t>Explaining how to use systems or tools</a:t>
            </a:r>
          </a:p>
          <a:p>
            <a:pPr lvl="1"/>
            <a:r>
              <a:rPr lang="en-US" dirty="0" smtClean="0"/>
              <a:t>Helping others with high-level design </a:t>
            </a:r>
            <a:r>
              <a:rPr lang="en-US" dirty="0" smtClean="0"/>
              <a:t>issues</a:t>
            </a:r>
          </a:p>
          <a:p>
            <a:endParaRPr lang="en-US" dirty="0" smtClean="0"/>
          </a:p>
          <a:p>
            <a:r>
              <a:rPr lang="en-US" dirty="0" smtClean="0"/>
              <a:t>See the course syllabus for details.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Penalty for cheating:</a:t>
            </a:r>
          </a:p>
          <a:p>
            <a:pPr lvl="1"/>
            <a:r>
              <a:rPr lang="en-US" dirty="0"/>
              <a:t>Removal from course with failing grade (no </a:t>
            </a:r>
            <a:r>
              <a:rPr lang="en-US" dirty="0" smtClean="0"/>
              <a:t>exceptions!)</a:t>
            </a:r>
            <a:endParaRPr lang="en-US" dirty="0"/>
          </a:p>
          <a:p>
            <a:pPr lvl="1"/>
            <a:r>
              <a:rPr lang="en-US" dirty="0"/>
              <a:t>Permanent mark on your record</a:t>
            </a:r>
          </a:p>
          <a:p>
            <a:pPr lvl="1"/>
            <a:r>
              <a:rPr lang="en-US" dirty="0"/>
              <a:t>Your instructors’ contempt</a:t>
            </a:r>
          </a:p>
          <a:p>
            <a:endParaRPr lang="en-US" dirty="0" smtClean="0"/>
          </a:p>
          <a:p>
            <a:r>
              <a:rPr lang="en-US" dirty="0" smtClean="0"/>
              <a:t>Detection </a:t>
            </a:r>
            <a:r>
              <a:rPr lang="en-US" dirty="0"/>
              <a:t>of cheating:</a:t>
            </a:r>
          </a:p>
          <a:p>
            <a:pPr lvl="1"/>
            <a:r>
              <a:rPr lang="en-US" dirty="0"/>
              <a:t>Last Fall, 17 students were caught cheating and failed the course.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do it!</a:t>
            </a:r>
          </a:p>
          <a:p>
            <a:pPr lvl="1"/>
            <a:r>
              <a:rPr lang="en-US" dirty="0" smtClean="0"/>
              <a:t>Start early</a:t>
            </a:r>
          </a:p>
          <a:p>
            <a:pPr lvl="1"/>
            <a:r>
              <a:rPr lang="en-US" dirty="0" smtClean="0"/>
              <a:t>Ask the staff for help when you get stuck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38464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Other Rules of the Lecture Hall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Laptops: permitted</a:t>
            </a:r>
          </a:p>
          <a:p>
            <a:endParaRPr lang="en-US" dirty="0"/>
          </a:p>
          <a:p>
            <a:r>
              <a:rPr lang="en-US" dirty="0"/>
              <a:t>Electronic communications: </a:t>
            </a:r>
            <a:r>
              <a:rPr lang="en-US" dirty="0">
                <a:solidFill>
                  <a:srgbClr val="A408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forbidden</a:t>
            </a:r>
            <a:endParaRPr lang="en-US" dirty="0"/>
          </a:p>
          <a:p>
            <a:pPr marL="552450" lvl="1"/>
            <a:r>
              <a:rPr lang="en-US" dirty="0"/>
              <a:t>No email, instant messaging, cell phone calls, etc</a:t>
            </a:r>
          </a:p>
          <a:p>
            <a:endParaRPr lang="en-US" dirty="0"/>
          </a:p>
          <a:p>
            <a:r>
              <a:rPr lang="en-US" dirty="0"/>
              <a:t>Presence in lectures, recitations: voluntary, </a:t>
            </a:r>
            <a:r>
              <a:rPr lang="en-US" dirty="0" smtClean="0"/>
              <a:t>recommended</a:t>
            </a:r>
          </a:p>
          <a:p>
            <a:endParaRPr lang="en-US" dirty="0" smtClean="0"/>
          </a:p>
          <a:p>
            <a:r>
              <a:rPr lang="en-US" dirty="0" smtClean="0"/>
              <a:t>No recordings of ANY KIND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Policies: Grading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Exams (50%): midterm (20%), final (30%)</a:t>
            </a:r>
          </a:p>
          <a:p>
            <a:endParaRPr lang="en-US" dirty="0" smtClean="0"/>
          </a:p>
          <a:p>
            <a:r>
              <a:rPr lang="en-US" dirty="0" smtClean="0"/>
              <a:t>Labs (50%): </a:t>
            </a:r>
            <a:r>
              <a:rPr lang="en-US" dirty="0"/>
              <a:t>weighted according to </a:t>
            </a:r>
            <a:r>
              <a:rPr lang="en-US" dirty="0" smtClean="0"/>
              <a:t>effort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Final grades based on a combination of straight scale and possibly a tiny amount of curving.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Programs and Data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Bits operations, arithmetic, assembly language programs</a:t>
            </a:r>
          </a:p>
          <a:p>
            <a:pPr marL="552450" lvl="1"/>
            <a:r>
              <a:rPr lang="en-US" dirty="0"/>
              <a:t>Representation of C control and data structures</a:t>
            </a:r>
          </a:p>
          <a:p>
            <a:pPr marL="552450" lvl="1"/>
            <a:r>
              <a:rPr lang="en-US" dirty="0"/>
              <a:t>Includes aspects of architecture and compilers 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/>
              <a:t>L1 (</a:t>
            </a:r>
            <a:r>
              <a:rPr lang="en-US" dirty="0" err="1"/>
              <a:t>datalab</a:t>
            </a:r>
            <a:r>
              <a:rPr lang="en-US" dirty="0"/>
              <a:t>): Manipulating bits</a:t>
            </a:r>
          </a:p>
          <a:p>
            <a:pPr marL="552450" lvl="1"/>
            <a:r>
              <a:rPr lang="en-US" dirty="0"/>
              <a:t>L2 (</a:t>
            </a:r>
            <a:r>
              <a:rPr lang="en-US" dirty="0" err="1"/>
              <a:t>bomblab</a:t>
            </a:r>
            <a:r>
              <a:rPr lang="en-US" dirty="0"/>
              <a:t>): Defusing a binary bomb</a:t>
            </a:r>
          </a:p>
          <a:p>
            <a:pPr marL="552450" lvl="1"/>
            <a:r>
              <a:rPr lang="en-US" dirty="0"/>
              <a:t>L3 (</a:t>
            </a:r>
            <a:r>
              <a:rPr lang="en-US" dirty="0" err="1"/>
              <a:t>buflab</a:t>
            </a:r>
            <a:r>
              <a:rPr lang="en-US" dirty="0"/>
              <a:t>): Hacking a buffer bomb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The Memory Hierarchy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Memory technology, memory hierarchy, caches, disks, locality</a:t>
            </a:r>
          </a:p>
          <a:p>
            <a:pPr marL="552450" lvl="1"/>
            <a:r>
              <a:rPr lang="en-US" dirty="0"/>
              <a:t>Includes aspects of architecture and </a:t>
            </a:r>
            <a:r>
              <a:rPr lang="en-US" dirty="0" smtClean="0"/>
              <a:t>OS</a:t>
            </a:r>
          </a:p>
          <a:p>
            <a:pPr marL="552450" lvl="1"/>
            <a:endParaRPr lang="en-US" dirty="0" smtClean="0"/>
          </a:p>
          <a:p>
            <a:pPr marL="292100"/>
            <a:r>
              <a:rPr lang="en-US" dirty="0" smtClean="0"/>
              <a:t>Assignments</a:t>
            </a:r>
          </a:p>
          <a:p>
            <a:pPr marL="552450" lvl="1"/>
            <a:r>
              <a:rPr lang="en-US" dirty="0" smtClean="0"/>
              <a:t>L4 (</a:t>
            </a:r>
            <a:r>
              <a:rPr lang="en-US" dirty="0" err="1" smtClean="0"/>
              <a:t>cachelab</a:t>
            </a:r>
            <a:r>
              <a:rPr lang="en-US" dirty="0" smtClean="0"/>
              <a:t>): Building a cache simulator and optimizing for locality.</a:t>
            </a:r>
          </a:p>
          <a:p>
            <a:pPr marL="838200" lvl="2"/>
            <a:r>
              <a:rPr lang="en-US" dirty="0" smtClean="0"/>
              <a:t>Learn how to exploit locality in your programs.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Exceptional  Control Flow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823200" cy="5435600"/>
          </a:xfrm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Hardware exceptions, processes, process control, Unix signals, nonlocal jumps</a:t>
            </a:r>
          </a:p>
          <a:p>
            <a:pPr marL="552450" lvl="1"/>
            <a:r>
              <a:rPr lang="en-US" dirty="0"/>
              <a:t>Includes aspects of compilers, OS, and architecture</a:t>
            </a:r>
          </a:p>
          <a:p>
            <a:pPr marL="552450" lvl="1"/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 smtClean="0"/>
              <a:t>L5 (</a:t>
            </a:r>
            <a:r>
              <a:rPr lang="en-US" dirty="0" err="1" smtClean="0"/>
              <a:t>tshlab</a:t>
            </a:r>
            <a:r>
              <a:rPr lang="en-US" dirty="0" smtClean="0"/>
              <a:t>)</a:t>
            </a:r>
            <a:r>
              <a:rPr lang="en-US" dirty="0"/>
              <a:t>: Writing</a:t>
            </a:r>
            <a:r>
              <a:rPr lang="en-US" dirty="0" smtClean="0"/>
              <a:t> your own Unix shell.</a:t>
            </a:r>
          </a:p>
          <a:p>
            <a:pPr marL="838200" lvl="2"/>
            <a:r>
              <a:rPr lang="en-US" dirty="0" smtClean="0"/>
              <a:t>A first introduction to concurrency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 Virtual Memory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Virtual memory, address translation, dynamic storage allocation</a:t>
            </a:r>
          </a:p>
          <a:p>
            <a:pPr marL="552450" lvl="1"/>
            <a:r>
              <a:rPr lang="en-US" dirty="0"/>
              <a:t>Includes aspects of architecture and OS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 smtClean="0"/>
              <a:t>L6 (</a:t>
            </a:r>
            <a:r>
              <a:rPr lang="en-US" dirty="0" err="1"/>
              <a:t>malloclab</a:t>
            </a:r>
            <a:r>
              <a:rPr lang="en-US" dirty="0"/>
              <a:t>): Writing your own </a:t>
            </a:r>
            <a:r>
              <a:rPr lang="en-US" dirty="0" err="1"/>
              <a:t>malloc</a:t>
            </a:r>
            <a:r>
              <a:rPr lang="en-US" dirty="0"/>
              <a:t> package</a:t>
            </a:r>
          </a:p>
          <a:p>
            <a:pPr marL="838200" lvl="2"/>
            <a:r>
              <a:rPr lang="en-US" dirty="0"/>
              <a:t>Get a real feel for </a:t>
            </a:r>
            <a:r>
              <a:rPr lang="en-US" dirty="0" smtClean="0"/>
              <a:t>systems-level </a:t>
            </a:r>
            <a:r>
              <a:rPr lang="en-US" dirty="0"/>
              <a:t>programming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 Networking, and Concurrency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High level and low-level I/O, network programming</a:t>
            </a:r>
          </a:p>
          <a:p>
            <a:pPr marL="552450" lvl="1"/>
            <a:r>
              <a:rPr lang="en-US" dirty="0"/>
              <a:t>Internet services, Web servers</a:t>
            </a:r>
          </a:p>
          <a:p>
            <a:pPr marL="552450" lvl="1"/>
            <a:r>
              <a:rPr lang="en-US" dirty="0"/>
              <a:t>concurrency, concurrent server design, threads</a:t>
            </a:r>
          </a:p>
          <a:p>
            <a:pPr marL="552450" lvl="1"/>
            <a:r>
              <a:rPr lang="en-US" dirty="0"/>
              <a:t>I/O multiplexing with select</a:t>
            </a:r>
          </a:p>
          <a:p>
            <a:pPr marL="552450" lvl="1"/>
            <a:r>
              <a:rPr lang="en-US" dirty="0"/>
              <a:t>Includes aspects of networking, OS, and architecture</a:t>
            </a:r>
          </a:p>
          <a:p>
            <a:endParaRPr lang="en-US" dirty="0"/>
          </a:p>
          <a:p>
            <a:r>
              <a:rPr lang="en-US" dirty="0"/>
              <a:t>Assignments</a:t>
            </a:r>
          </a:p>
          <a:p>
            <a:pPr marL="552450" lvl="1"/>
            <a:r>
              <a:rPr lang="en-US" dirty="0" smtClean="0"/>
              <a:t>L7 </a:t>
            </a:r>
            <a:r>
              <a:rPr lang="en-US" dirty="0"/>
              <a:t>(</a:t>
            </a:r>
            <a:r>
              <a:rPr lang="en-US" dirty="0" err="1"/>
              <a:t>proxylab</a:t>
            </a:r>
            <a:r>
              <a:rPr lang="en-US" dirty="0"/>
              <a:t>): Writing your own Web </a:t>
            </a:r>
            <a:r>
              <a:rPr lang="en-US" dirty="0" smtClean="0"/>
              <a:t>proxy</a:t>
            </a:r>
          </a:p>
          <a:p>
            <a:pPr marL="838200" lvl="2"/>
            <a:r>
              <a:rPr lang="en-US" dirty="0" smtClean="0"/>
              <a:t>Learn network programming and more about concurrency and synchronization.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Lab Rationale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Each lab has a well-defined goal such as solving a puzzle or winning a contest</a:t>
            </a:r>
          </a:p>
          <a:p>
            <a:endParaRPr lang="en-US" dirty="0"/>
          </a:p>
          <a:p>
            <a:r>
              <a:rPr lang="en-US" dirty="0"/>
              <a:t>Doing the lab should result in new skills and concepts</a:t>
            </a:r>
          </a:p>
          <a:p>
            <a:endParaRPr lang="en-US" dirty="0"/>
          </a:p>
          <a:p>
            <a:r>
              <a:rPr lang="en-US" dirty="0"/>
              <a:t>We try to use competition in a fun and healthy way</a:t>
            </a:r>
          </a:p>
          <a:p>
            <a:pPr marL="552450" lvl="1"/>
            <a:r>
              <a:rPr lang="en-US" dirty="0"/>
              <a:t>Set a reasonable threshold for full credit</a:t>
            </a:r>
          </a:p>
          <a:p>
            <a:pPr marL="552450" lvl="1"/>
            <a:r>
              <a:rPr lang="en-US" dirty="0"/>
              <a:t>Post intermediate results (</a:t>
            </a:r>
            <a:r>
              <a:rPr lang="en-US" dirty="0" err="1"/>
              <a:t>anonymized</a:t>
            </a:r>
            <a:r>
              <a:rPr lang="en-US" dirty="0"/>
              <a:t>) on </a:t>
            </a:r>
            <a:r>
              <a:rPr lang="en-US" dirty="0" err="1" smtClean="0"/>
              <a:t>Autolab</a:t>
            </a:r>
            <a:r>
              <a:rPr lang="en-US" dirty="0" smtClean="0"/>
              <a:t> scoreboard for </a:t>
            </a:r>
            <a:r>
              <a:rPr lang="en-US" dirty="0"/>
              <a:t>glory!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Textbooks</a:t>
            </a: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r>
              <a:rPr lang="en-US" dirty="0" smtClean="0"/>
              <a:t>, </a:t>
            </a:r>
          </a:p>
          <a:p>
            <a:pPr lvl="1"/>
            <a:r>
              <a:rPr lang="en-US" i="1" dirty="0" smtClean="0"/>
              <a:t>Computer Systems: A Programmer’s Perspective</a:t>
            </a:r>
            <a:r>
              <a:rPr lang="en-US" dirty="0" smtClean="0"/>
              <a:t>, Second Edition (CS:APP2e), Prentice Hall, 2011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csapp.cs.cmu.edu</a:t>
            </a:r>
            <a:endParaRPr lang="en-US" dirty="0" smtClean="0"/>
          </a:p>
          <a:p>
            <a:pPr lvl="1"/>
            <a:r>
              <a:rPr lang="en-US" dirty="0" smtClean="0"/>
              <a:t>This book really matters for the course!</a:t>
            </a:r>
          </a:p>
          <a:p>
            <a:pPr lvl="2"/>
            <a:r>
              <a:rPr lang="en-US" dirty="0" smtClean="0"/>
              <a:t>How to solve labs</a:t>
            </a:r>
          </a:p>
          <a:p>
            <a:pPr lvl="2"/>
            <a:r>
              <a:rPr lang="en-US" dirty="0" smtClean="0"/>
              <a:t>Practice problems typical of exam problems</a:t>
            </a:r>
          </a:p>
          <a:p>
            <a:endParaRPr lang="en-US" dirty="0" smtClean="0"/>
          </a:p>
          <a:p>
            <a:r>
              <a:rPr lang="en-US" dirty="0" smtClean="0"/>
              <a:t>Brian Kernighan and Dennis Ritchie, </a:t>
            </a:r>
          </a:p>
          <a:p>
            <a:pPr lvl="1"/>
            <a:r>
              <a:rPr lang="en-US" i="1" dirty="0" smtClean="0"/>
              <a:t>The C Programming Language</a:t>
            </a:r>
            <a:r>
              <a:rPr lang="en-US" dirty="0" smtClean="0"/>
              <a:t>, Second Edition, Prentice Hall, 1988</a:t>
            </a:r>
          </a:p>
          <a:p>
            <a:pPr lvl="1"/>
            <a:r>
              <a:rPr lang="en-US" dirty="0" smtClean="0"/>
              <a:t>Still the best book about C, from the originators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 </a:t>
            </a:r>
            <a:r>
              <a:rPr lang="en-US" dirty="0" err="1" smtClean="0">
                <a:cs typeface="Courier New"/>
              </a:rPr>
              <a:t>Autolab</a:t>
            </a:r>
            <a:r>
              <a:rPr lang="en-US" dirty="0" smtClean="0"/>
              <a:t>	(https://</a:t>
            </a:r>
            <a:r>
              <a:rPr lang="en-US" dirty="0" err="1" smtClean="0"/>
              <a:t>autolab.cs.cmu.edu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Labs are provided by </a:t>
            </a:r>
            <a:r>
              <a:rPr lang="en-US" dirty="0" smtClean="0"/>
              <a:t>the CMU </a:t>
            </a:r>
            <a:r>
              <a:rPr lang="en-US" dirty="0" err="1"/>
              <a:t>Autolab</a:t>
            </a:r>
            <a:r>
              <a:rPr lang="en-US" dirty="0"/>
              <a:t>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Project page: http://</a:t>
            </a:r>
            <a:r>
              <a:rPr lang="en-US" dirty="0" err="1" smtClean="0"/>
              <a:t>autolab.cs.cmu.edu</a:t>
            </a:r>
            <a:endParaRPr lang="en-US" dirty="0" smtClean="0"/>
          </a:p>
          <a:p>
            <a:pPr lvl="1"/>
            <a:r>
              <a:rPr lang="en-US" dirty="0" smtClean="0"/>
              <a:t>Developed by CMU faculty and students</a:t>
            </a:r>
          </a:p>
          <a:p>
            <a:pPr marL="552450" lvl="1"/>
            <a:r>
              <a:rPr lang="en-US" dirty="0" smtClean="0"/>
              <a:t>Key ideas: Autograding and Scoreboards</a:t>
            </a:r>
          </a:p>
          <a:p>
            <a:pPr marL="838200" lvl="2"/>
            <a:r>
              <a:rPr lang="en-US" b="1" dirty="0" smtClean="0">
                <a:solidFill>
                  <a:srgbClr val="FF0000"/>
                </a:solidFill>
              </a:rPr>
              <a:t>Autograding:</a:t>
            </a:r>
            <a:r>
              <a:rPr lang="en-US" dirty="0" smtClean="0"/>
              <a:t> Using VMs on-demand to evaluate </a:t>
            </a:r>
            <a:r>
              <a:rPr lang="en-US" dirty="0" err="1" smtClean="0"/>
              <a:t>untrusted</a:t>
            </a:r>
            <a:r>
              <a:rPr lang="en-US" dirty="0" smtClean="0"/>
              <a:t> code.</a:t>
            </a:r>
          </a:p>
          <a:p>
            <a:pPr marL="838200" lvl="2"/>
            <a:r>
              <a:rPr lang="en-US" b="1" dirty="0" smtClean="0">
                <a:solidFill>
                  <a:srgbClr val="FF0000"/>
                </a:solidFill>
              </a:rPr>
              <a:t>Scoreboards:</a:t>
            </a:r>
            <a:r>
              <a:rPr lang="en-US" dirty="0" smtClean="0"/>
              <a:t> Real-time, rank-ordered, and  anonymous summary.</a:t>
            </a:r>
          </a:p>
          <a:p>
            <a:pPr marL="552450" lvl="1"/>
            <a:r>
              <a:rPr lang="en-US" dirty="0" smtClean="0"/>
              <a:t>Used by over 2,500 CMU students each semester, since Fall, 2010</a:t>
            </a:r>
          </a:p>
          <a:p>
            <a:r>
              <a:rPr lang="en-US" dirty="0" smtClean="0"/>
              <a:t>With </a:t>
            </a:r>
            <a:r>
              <a:rPr lang="en-US" dirty="0" err="1"/>
              <a:t>Autolab</a:t>
            </a:r>
            <a:r>
              <a:rPr lang="en-US" dirty="0"/>
              <a:t> you can use your Web browser to:</a:t>
            </a:r>
            <a:endParaRPr lang="en-US" dirty="0" smtClean="0"/>
          </a:p>
          <a:p>
            <a:pPr marL="552450" lvl="1"/>
            <a:r>
              <a:rPr lang="en-US" dirty="0" smtClean="0"/>
              <a:t>Download </a:t>
            </a:r>
            <a:r>
              <a:rPr lang="en-US" dirty="0"/>
              <a:t>the lab materials</a:t>
            </a:r>
            <a:endParaRPr lang="en-US" dirty="0" smtClean="0"/>
          </a:p>
          <a:p>
            <a:pPr marL="552450" lvl="1"/>
            <a:r>
              <a:rPr lang="en-US" dirty="0" smtClean="0"/>
              <a:t>Handin </a:t>
            </a:r>
            <a:r>
              <a:rPr lang="en-US" dirty="0"/>
              <a:t>your code for autograding by the </a:t>
            </a:r>
            <a:r>
              <a:rPr lang="en-US" dirty="0" err="1"/>
              <a:t>Autolab</a:t>
            </a:r>
            <a:r>
              <a:rPr lang="en-US" dirty="0"/>
              <a:t> </a:t>
            </a:r>
            <a:r>
              <a:rPr lang="en-US" dirty="0" smtClean="0"/>
              <a:t>server</a:t>
            </a:r>
          </a:p>
          <a:p>
            <a:pPr marL="552450" lvl="1"/>
            <a:r>
              <a:rPr lang="en-US" dirty="0" smtClean="0"/>
              <a:t>View the class scoreboard</a:t>
            </a:r>
          </a:p>
          <a:p>
            <a:pPr marL="552450" lvl="1"/>
            <a:r>
              <a:rPr lang="en-US" dirty="0"/>
              <a:t>View the complete history of your code handins,</a:t>
            </a:r>
            <a:r>
              <a:rPr lang="en-US" dirty="0" smtClean="0"/>
              <a:t> </a:t>
            </a:r>
            <a:r>
              <a:rPr lang="en-US" dirty="0" err="1" smtClean="0"/>
              <a:t>autograded</a:t>
            </a:r>
            <a:r>
              <a:rPr lang="en-US" dirty="0" smtClean="0"/>
              <a:t> results, instructor’s evaluations, and </a:t>
            </a:r>
            <a:r>
              <a:rPr lang="en-US" dirty="0" err="1" smtClean="0"/>
              <a:t>gradebook</a:t>
            </a:r>
            <a:r>
              <a:rPr lang="en-US" dirty="0" smtClean="0"/>
              <a:t>.</a:t>
            </a:r>
          </a:p>
          <a:p>
            <a:pPr marL="552450" lvl="1"/>
            <a:r>
              <a:rPr lang="en-US" dirty="0" smtClean="0"/>
              <a:t>View the TA annotations of your code for Style points.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 </a:t>
            </a:r>
            <a:r>
              <a:rPr lang="en-US" dirty="0" err="1" smtClean="0">
                <a:cs typeface="Courier New"/>
              </a:rPr>
              <a:t>Autolab</a:t>
            </a:r>
            <a:r>
              <a:rPr lang="en-US" dirty="0" smtClean="0">
                <a:cs typeface="Courier New"/>
              </a:rPr>
              <a:t> accounts</a:t>
            </a: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92100"/>
            <a:r>
              <a:rPr lang="en-US" dirty="0" smtClean="0"/>
              <a:t>Students enrolled 10am on Mon, Aug 25 have </a:t>
            </a:r>
            <a:r>
              <a:rPr lang="en-US" dirty="0" err="1" smtClean="0"/>
              <a:t>Autolab</a:t>
            </a:r>
            <a:r>
              <a:rPr lang="en-US" dirty="0" smtClean="0"/>
              <a:t> accounts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You must be enrolled to get an account</a:t>
            </a:r>
          </a:p>
          <a:p>
            <a:pPr marL="552450" lvl="1"/>
            <a:r>
              <a:rPr lang="en-US" dirty="0" err="1"/>
              <a:t>Autolab</a:t>
            </a:r>
            <a:r>
              <a:rPr lang="en-US" dirty="0"/>
              <a:t> is not tied in to the Hub’s </a:t>
            </a:r>
            <a:r>
              <a:rPr lang="en-US" dirty="0" smtClean="0"/>
              <a:t>rosters</a:t>
            </a:r>
          </a:p>
          <a:p>
            <a:pPr marL="552450" lvl="1"/>
            <a:r>
              <a:rPr lang="en-US" dirty="0" smtClean="0"/>
              <a:t>If you add in, contact </a:t>
            </a:r>
            <a:r>
              <a:rPr lang="en-US" dirty="0" smtClean="0">
                <a:hlinkClick r:id="rId2"/>
              </a:rPr>
              <a:t>15-213-staff@cs.cmu.edu</a:t>
            </a:r>
            <a:r>
              <a:rPr lang="en-US" dirty="0" smtClean="0"/>
              <a:t> for an account</a:t>
            </a:r>
          </a:p>
          <a:p>
            <a:pPr marL="552450" lvl="1"/>
            <a:endParaRPr lang="en-US" dirty="0"/>
          </a:p>
          <a:p>
            <a:pPr marL="292100"/>
            <a:r>
              <a:rPr lang="en-US" dirty="0" smtClean="0"/>
              <a:t>For those who are waiting to add in, the first lab (</a:t>
            </a:r>
            <a:r>
              <a:rPr lang="en-US" dirty="0" err="1" smtClean="0"/>
              <a:t>datalab</a:t>
            </a:r>
            <a:r>
              <a:rPr lang="en-US" dirty="0" smtClean="0"/>
              <a:t>) will be available on the Schedule page of the course </a:t>
            </a:r>
            <a:r>
              <a:rPr lang="en-US" dirty="0"/>
              <a:t>W</a:t>
            </a:r>
            <a:r>
              <a:rPr lang="en-US" dirty="0" smtClean="0"/>
              <a:t>eb site.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75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 </a:t>
            </a:r>
            <a:r>
              <a:rPr lang="en-US" dirty="0" smtClean="0">
                <a:cs typeface="Courier New"/>
              </a:rPr>
              <a:t>Waitlist or enrollment </a:t>
            </a:r>
            <a:r>
              <a:rPr lang="en-US" dirty="0" smtClean="0">
                <a:cs typeface="Courier New"/>
              </a:rPr>
              <a:t>questions</a:t>
            </a: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92100"/>
            <a:r>
              <a:rPr lang="en-US" dirty="0" smtClean="0"/>
              <a:t>15-213: Catherine </a:t>
            </a:r>
            <a:r>
              <a:rPr lang="en-US" dirty="0" err="1" smtClean="0"/>
              <a:t>Fichtner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cathyf@cs.cmu.edu</a:t>
            </a:r>
            <a:r>
              <a:rPr lang="en-US" dirty="0" smtClean="0"/>
              <a:t>)</a:t>
            </a:r>
          </a:p>
          <a:p>
            <a:pPr marL="292100"/>
            <a:r>
              <a:rPr lang="en-US" dirty="0" smtClean="0"/>
              <a:t>18-213: </a:t>
            </a:r>
            <a:r>
              <a:rPr lang="en-US" dirty="0" smtClean="0"/>
              <a:t>Chelsea </a:t>
            </a:r>
            <a:r>
              <a:rPr lang="en-US" dirty="0" err="1" smtClean="0"/>
              <a:t>Mastilak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cmastila@andrew.cmu.edu</a:t>
            </a:r>
            <a:r>
              <a:rPr lang="en-US" dirty="0" smtClean="0"/>
              <a:t>)</a:t>
            </a:r>
          </a:p>
          <a:p>
            <a:pPr marL="38100" indent="0">
              <a:buNone/>
            </a:pPr>
            <a:endParaRPr lang="en-US" dirty="0"/>
          </a:p>
          <a:p>
            <a:pPr marL="292100"/>
            <a:r>
              <a:rPr lang="en-US" dirty="0" smtClean="0"/>
              <a:t>Please don’t contact the instructors with waitlist questions.</a:t>
            </a:r>
          </a:p>
          <a:p>
            <a:pPr marL="381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935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971800" y="2720975"/>
            <a:ext cx="2870200" cy="784225"/>
          </a:xfrm>
          <a:ln/>
        </p:spPr>
        <p:txBody>
          <a:bodyPr/>
          <a:lstStyle/>
          <a:p>
            <a:pPr marL="80963" indent="-809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dirty="0" smtClean="0">
                <a:solidFill>
                  <a:srgbClr val="60606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Welcome and Enjoy! </a:t>
            </a:r>
            <a:endParaRPr lang="en-US" sz="4800" dirty="0">
              <a:solidFill>
                <a:srgbClr val="606060"/>
              </a:solidFill>
              <a:latin typeface="Calibri Italic" charset="0"/>
              <a:ea typeface="ヒラギノ角ゴ ProN W3" charset="-128"/>
              <a:cs typeface="ヒラギノ角ゴ ProN W3" charset="-128"/>
              <a:sym typeface="Calibri Ital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Course Components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Lectures</a:t>
            </a:r>
          </a:p>
          <a:p>
            <a:pPr marL="552450" lvl="1"/>
            <a:r>
              <a:rPr lang="en-US" dirty="0"/>
              <a:t>Higher level concepts</a:t>
            </a:r>
          </a:p>
          <a:p>
            <a:r>
              <a:rPr lang="en-US" dirty="0"/>
              <a:t>Recitations</a:t>
            </a:r>
          </a:p>
          <a:p>
            <a:pPr marL="552450" lvl="1"/>
            <a:r>
              <a:rPr lang="en-US" dirty="0"/>
              <a:t>Applied concepts, important tools and skills for labs, clarification of lectures, exam coverage</a:t>
            </a:r>
          </a:p>
          <a:p>
            <a:r>
              <a:rPr lang="en-US" dirty="0"/>
              <a:t>Labs </a:t>
            </a:r>
            <a:r>
              <a:rPr lang="en-US" dirty="0" smtClean="0"/>
              <a:t>(7)</a:t>
            </a:r>
            <a:endParaRPr lang="en-US" dirty="0"/>
          </a:p>
          <a:p>
            <a:pPr marL="552450" lvl="1"/>
            <a:r>
              <a:rPr lang="en-US" dirty="0"/>
              <a:t>The heart of the </a:t>
            </a:r>
            <a:r>
              <a:rPr lang="en-US" dirty="0" smtClean="0"/>
              <a:t>course</a:t>
            </a:r>
          </a:p>
          <a:p>
            <a:pPr marL="552450" lvl="1"/>
            <a:r>
              <a:rPr lang="en-US" dirty="0" smtClean="0"/>
              <a:t>1-2 weeks </a:t>
            </a:r>
            <a:r>
              <a:rPr lang="en-US" dirty="0"/>
              <a:t>each</a:t>
            </a:r>
          </a:p>
          <a:p>
            <a:pPr marL="552450" lvl="1"/>
            <a:r>
              <a:rPr lang="en-US" dirty="0"/>
              <a:t>Provide in-depth understanding of an aspect of systems</a:t>
            </a:r>
          </a:p>
          <a:p>
            <a:pPr marL="552450" lvl="1"/>
            <a:r>
              <a:rPr lang="en-US" dirty="0"/>
              <a:t>Programming and measurement</a:t>
            </a:r>
          </a:p>
          <a:p>
            <a:r>
              <a:rPr lang="en-US" dirty="0"/>
              <a:t>Exams </a:t>
            </a:r>
            <a:r>
              <a:rPr lang="en-US" dirty="0" smtClean="0"/>
              <a:t>(midterm + final)</a:t>
            </a:r>
            <a:endParaRPr lang="en-US" dirty="0"/>
          </a:p>
          <a:p>
            <a:pPr marL="552450" lvl="1"/>
            <a:r>
              <a:rPr lang="en-US" dirty="0"/>
              <a:t>Test your understanding of concepts &amp; mathematical principles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Class Web</a:t>
            </a:r>
            <a:r>
              <a:rPr lang="en-US" dirty="0" smtClean="0"/>
              <a:t> page: </a:t>
            </a:r>
            <a:r>
              <a:rPr lang="en-US" b="1" dirty="0" smtClean="0">
                <a:solidFill>
                  <a:srgbClr val="FF0000"/>
                </a:solidFill>
              </a:rPr>
              <a:t>http://www.cs.cmu.edu/~213</a:t>
            </a:r>
          </a:p>
          <a:p>
            <a:pPr marL="552450" lvl="1"/>
            <a:r>
              <a:rPr lang="en-US" dirty="0" smtClean="0"/>
              <a:t>Complete schedule of lectures, exams, and assignments</a:t>
            </a:r>
          </a:p>
          <a:p>
            <a:pPr marL="552450" lvl="1"/>
            <a:r>
              <a:rPr lang="en-US" dirty="0"/>
              <a:t>Copies of lectures, assignments, exams, solutions</a:t>
            </a:r>
          </a:p>
          <a:p>
            <a:pPr marL="552450" lvl="1"/>
            <a:r>
              <a:rPr lang="en-US" dirty="0"/>
              <a:t>Clarifications to assignments</a:t>
            </a:r>
          </a:p>
          <a:p>
            <a:endParaRPr lang="en-US" dirty="0" smtClean="0"/>
          </a:p>
          <a:p>
            <a:r>
              <a:rPr lang="en-US" dirty="0" smtClean="0"/>
              <a:t>Blackboard and Piazza</a:t>
            </a:r>
          </a:p>
          <a:p>
            <a:pPr lvl="1"/>
            <a:r>
              <a:rPr lang="en-US" dirty="0" smtClean="0"/>
              <a:t>We won’t be using Blackboard or Piazza  for the course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Staff mailing list: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15-213-staff@cs.cmu.edu</a:t>
            </a:r>
          </a:p>
          <a:p>
            <a:pPr marL="552450" lvl="1"/>
            <a:r>
              <a:rPr lang="en-US" dirty="0" smtClean="0"/>
              <a:t>Use this for all communication with the teaching staff</a:t>
            </a:r>
          </a:p>
          <a:p>
            <a:pPr marL="552450" lvl="1"/>
            <a:r>
              <a:rPr lang="en-US" dirty="0" smtClean="0"/>
              <a:t>Always CC staff mailing list during email exchanges</a:t>
            </a:r>
          </a:p>
          <a:p>
            <a:pPr marL="552450" lvl="1"/>
            <a:r>
              <a:rPr lang="en-US" dirty="0" smtClean="0"/>
              <a:t>Send email to individual instructors only to schedule appointments</a:t>
            </a:r>
          </a:p>
          <a:p>
            <a:pPr marL="552450" lvl="1"/>
            <a:endParaRPr lang="en-US" dirty="0" smtClean="0"/>
          </a:p>
          <a:p>
            <a:pPr marL="292100"/>
            <a:r>
              <a:rPr lang="en-US" dirty="0" smtClean="0"/>
              <a:t>Office hours (starting Tue Sept 2):</a:t>
            </a:r>
          </a:p>
          <a:p>
            <a:pPr marL="552450" lvl="1"/>
            <a:r>
              <a:rPr lang="en-US" dirty="0" smtClean="0"/>
              <a:t>SMTWR, 5:30-8:30pm, </a:t>
            </a:r>
            <a:r>
              <a:rPr lang="en-US" dirty="0" err="1" smtClean="0"/>
              <a:t>WeH</a:t>
            </a:r>
            <a:r>
              <a:rPr lang="en-US" dirty="0" smtClean="0"/>
              <a:t> 5207</a:t>
            </a:r>
          </a:p>
          <a:p>
            <a:pPr marL="292100">
              <a:buNone/>
            </a:pPr>
            <a:endParaRPr lang="en-US" dirty="0" smtClean="0"/>
          </a:p>
          <a:p>
            <a:pPr marL="292100"/>
            <a:r>
              <a:rPr lang="en-US" dirty="0" smtClean="0"/>
              <a:t>1:1 Appointments</a:t>
            </a:r>
          </a:p>
          <a:p>
            <a:pPr marL="552450" lvl="1"/>
            <a:r>
              <a:rPr lang="en-US" dirty="0" smtClean="0"/>
              <a:t>You can schedule 1:1 appointments with any of the teaching staff</a:t>
            </a:r>
          </a:p>
          <a:p>
            <a:pPr marL="552450" lvl="1">
              <a:buNone/>
            </a:pPr>
            <a:endParaRPr lang="en-US" dirty="0" smtClean="0"/>
          </a:p>
          <a:p>
            <a:pPr marL="292100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092200"/>
          </a:xfrm>
          <a:ln/>
        </p:spPr>
        <p:txBody>
          <a:bodyPr/>
          <a:lstStyle/>
          <a:p>
            <a:pPr marL="119063" indent="-119063"/>
            <a:r>
              <a:rPr lang="en-US" dirty="0"/>
              <a:t>Policies: </a:t>
            </a:r>
            <a:r>
              <a:rPr lang="en-US" dirty="0" smtClean="0"/>
              <a:t>Labs And </a:t>
            </a:r>
            <a:r>
              <a:rPr lang="en-US" dirty="0"/>
              <a:t>Exams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Work groups</a:t>
            </a:r>
          </a:p>
          <a:p>
            <a:pPr marL="552450" lvl="1"/>
            <a:r>
              <a:rPr lang="en-US" dirty="0"/>
              <a:t>You must work alone</a:t>
            </a:r>
            <a:r>
              <a:rPr lang="en-US" dirty="0" smtClean="0"/>
              <a:t> on all lab assignments</a:t>
            </a:r>
          </a:p>
          <a:p>
            <a:r>
              <a:rPr lang="en-US" dirty="0" err="1"/>
              <a:t>Handins</a:t>
            </a:r>
            <a:endParaRPr lang="en-US" dirty="0"/>
          </a:p>
          <a:p>
            <a:pPr marL="552450" lvl="1"/>
            <a:r>
              <a:rPr lang="en-US" dirty="0" smtClean="0"/>
              <a:t>Labs </a:t>
            </a:r>
            <a:r>
              <a:rPr lang="en-US" dirty="0"/>
              <a:t>due at 11:59pm on Tues or </a:t>
            </a:r>
            <a:r>
              <a:rPr lang="en-US" dirty="0" smtClean="0"/>
              <a:t>Thurs</a:t>
            </a:r>
          </a:p>
          <a:p>
            <a:pPr marL="552450" lvl="1"/>
            <a:r>
              <a:rPr lang="en-US" dirty="0" smtClean="0"/>
              <a:t>Electronic </a:t>
            </a:r>
            <a:r>
              <a:rPr lang="en-US" dirty="0"/>
              <a:t>handins using </a:t>
            </a:r>
            <a:r>
              <a:rPr lang="en-US" b="1" dirty="0" err="1">
                <a:solidFill>
                  <a:srgbClr val="FF0000"/>
                </a:solidFill>
              </a:rPr>
              <a:t>Autolab</a:t>
            </a:r>
            <a:r>
              <a:rPr lang="en-US" dirty="0"/>
              <a:t> (no exceptions!)</a:t>
            </a:r>
          </a:p>
          <a:p>
            <a:r>
              <a:rPr lang="en-US" dirty="0" smtClean="0"/>
              <a:t>Exams</a:t>
            </a:r>
            <a:endParaRPr lang="en-US" dirty="0"/>
          </a:p>
          <a:p>
            <a:pPr marL="552450" lvl="1"/>
            <a:r>
              <a:rPr lang="en-US" dirty="0" smtClean="0"/>
              <a:t>Exams will be online in network-isolated clusters</a:t>
            </a:r>
          </a:p>
          <a:p>
            <a:pPr marL="552450" lvl="1"/>
            <a:r>
              <a:rPr lang="en-US" dirty="0" smtClean="0"/>
              <a:t>Held over multiple days. Sign up for a slot</a:t>
            </a:r>
          </a:p>
          <a:p>
            <a:pPr marL="292100"/>
            <a:r>
              <a:rPr lang="en-US" dirty="0" smtClean="0"/>
              <a:t>Appealing </a:t>
            </a:r>
            <a:r>
              <a:rPr lang="en-US" dirty="0"/>
              <a:t>grades</a:t>
            </a:r>
            <a:endParaRPr lang="en-US" dirty="0" smtClean="0"/>
          </a:p>
          <a:p>
            <a:pPr marL="552450" lvl="1"/>
            <a:r>
              <a:rPr lang="en-US" dirty="0" smtClean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writing</a:t>
            </a:r>
            <a:r>
              <a:rPr lang="en-US" dirty="0" smtClean="0"/>
              <a:t> to Prof </a:t>
            </a:r>
            <a:r>
              <a:rPr lang="en-US" dirty="0" err="1" smtClean="0"/>
              <a:t>O’Hallaron</a:t>
            </a:r>
            <a:r>
              <a:rPr lang="en-US" dirty="0" smtClean="0"/>
              <a:t> within </a:t>
            </a:r>
            <a:r>
              <a:rPr lang="en-US" dirty="0"/>
              <a:t>7 days of completion of grading</a:t>
            </a:r>
          </a:p>
          <a:p>
            <a:pPr marL="552450" lvl="1"/>
            <a:r>
              <a:rPr lang="en-US" dirty="0" smtClean="0"/>
              <a:t>Follow formal procedure </a:t>
            </a:r>
            <a:r>
              <a:rPr lang="en-US" dirty="0"/>
              <a:t>described in </a:t>
            </a:r>
            <a:r>
              <a:rPr lang="en-US" dirty="0" smtClean="0"/>
              <a:t>syllabus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Facilities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7924800" cy="5435600"/>
          </a:xfrm>
          <a:ln/>
        </p:spPr>
        <p:txBody>
          <a:bodyPr/>
          <a:lstStyle/>
          <a:p>
            <a:r>
              <a:rPr lang="en-US" dirty="0"/>
              <a:t>Labs will use the Intel </a:t>
            </a:r>
            <a:r>
              <a:rPr lang="en-US" dirty="0" smtClean="0"/>
              <a:t>Linux Computer </a:t>
            </a:r>
            <a:r>
              <a:rPr lang="en-US" dirty="0"/>
              <a:t>Systems </a:t>
            </a:r>
            <a:r>
              <a:rPr lang="en-US" dirty="0" smtClean="0"/>
              <a:t>Cluster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AKA the “shark </a:t>
            </a:r>
            <a:r>
              <a:rPr lang="en-US" dirty="0">
                <a:latin typeface="Calibri"/>
                <a:cs typeface="Calibri"/>
              </a:rPr>
              <a:t>machines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Login to the any shark machine: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linux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err="1" smtClean="0">
                <a:latin typeface="Courier New"/>
                <a:cs typeface="Courier New"/>
              </a:rPr>
              <a:t>ssh</a:t>
            </a:r>
            <a:r>
              <a:rPr lang="en-US" dirty="0" smtClean="0">
                <a:latin typeface="Courier New"/>
                <a:cs typeface="Courier New"/>
              </a:rPr>
              <a:t> –X </a:t>
            </a:r>
            <a:r>
              <a:rPr lang="en-US" dirty="0" err="1" smtClean="0">
                <a:latin typeface="Courier New"/>
                <a:cs typeface="Courier New"/>
              </a:rPr>
              <a:t>shark.ics.cs.cmu.edu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Login to a particular machine: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linux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err="1" smtClean="0">
                <a:latin typeface="Courier New"/>
                <a:cs typeface="Courier New"/>
              </a:rPr>
              <a:t>ssh</a:t>
            </a:r>
            <a:r>
              <a:rPr lang="en-US" dirty="0" smtClean="0">
                <a:latin typeface="Courier New"/>
                <a:cs typeface="Courier New"/>
              </a:rPr>
              <a:t> –X </a:t>
            </a:r>
            <a:r>
              <a:rPr lang="en-US" dirty="0" err="1" smtClean="0">
                <a:latin typeface="Courier New"/>
                <a:cs typeface="Courier New"/>
              </a:rPr>
              <a:t>angelshark.ics.cs.cmu.edu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Login using your Andrew credentials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List </a:t>
            </a:r>
            <a:r>
              <a:rPr lang="en-US" dirty="0">
                <a:latin typeface="Calibri"/>
                <a:cs typeface="Calibri"/>
              </a:rPr>
              <a:t>of machines at </a:t>
            </a:r>
            <a:endParaRPr lang="en-US" dirty="0" smtClean="0">
              <a:latin typeface="Calibri"/>
              <a:cs typeface="Calibri"/>
            </a:endParaRP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http</a:t>
            </a:r>
            <a:r>
              <a:rPr lang="en-US" dirty="0">
                <a:latin typeface="Courier New"/>
                <a:cs typeface="Courier New"/>
              </a:rPr>
              <a:t>://</a:t>
            </a:r>
            <a:r>
              <a:rPr lang="en-US" dirty="0" err="1">
                <a:latin typeface="Courier New"/>
                <a:cs typeface="Courier New"/>
              </a:rPr>
              <a:t>www.cs.cmu.edu</a:t>
            </a:r>
            <a:r>
              <a:rPr lang="en-US" dirty="0">
                <a:latin typeface="Courier New"/>
                <a:cs typeface="Courier New"/>
              </a:rPr>
              <a:t>/~213/</a:t>
            </a:r>
            <a:r>
              <a:rPr lang="en-US" dirty="0" err="1">
                <a:latin typeface="Courier New"/>
                <a:cs typeface="Courier New"/>
              </a:rPr>
              <a:t>labmachines.html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Shark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7000"/>
            <a:ext cx="8382000" cy="5003800"/>
          </a:xfrm>
        </p:spPr>
        <p:txBody>
          <a:bodyPr/>
          <a:lstStyle/>
          <a:p>
            <a:pPr marL="292100"/>
            <a:r>
              <a:rPr lang="en-US" dirty="0"/>
              <a:t>21 servers donated by Intel for 213</a:t>
            </a:r>
          </a:p>
          <a:p>
            <a:pPr marL="552450" lvl="1"/>
            <a:r>
              <a:rPr lang="en-US" dirty="0"/>
              <a:t>10 student machines (for student logins)</a:t>
            </a:r>
          </a:p>
          <a:p>
            <a:pPr marL="552450" lvl="1"/>
            <a:r>
              <a:rPr lang="en-US" dirty="0"/>
              <a:t>1 head node (for </a:t>
            </a:r>
            <a:r>
              <a:rPr lang="en-US" dirty="0" err="1"/>
              <a:t>Autolab</a:t>
            </a:r>
            <a:r>
              <a:rPr lang="en-US" dirty="0"/>
              <a:t> server and instructor logins)</a:t>
            </a:r>
          </a:p>
          <a:p>
            <a:pPr marL="552450" lvl="1"/>
            <a:r>
              <a:rPr lang="en-US" dirty="0"/>
              <a:t>10 grading machines (for </a:t>
            </a:r>
            <a:r>
              <a:rPr lang="en-US" dirty="0" err="1"/>
              <a:t>autograding</a:t>
            </a:r>
            <a:r>
              <a:rPr lang="en-US" dirty="0"/>
              <a:t>)</a:t>
            </a:r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Each </a:t>
            </a:r>
            <a:r>
              <a:rPr lang="en-US" dirty="0"/>
              <a:t>server: </a:t>
            </a:r>
            <a:endParaRPr lang="en-US" dirty="0" smtClean="0"/>
          </a:p>
          <a:p>
            <a:pPr marL="552450" lvl="1"/>
            <a:r>
              <a:rPr lang="en-US" dirty="0" smtClean="0"/>
              <a:t>Core i7 system with  </a:t>
            </a:r>
            <a:r>
              <a:rPr lang="en-US" dirty="0"/>
              <a:t>8 Nehalem cores, 32 GB DRAM, </a:t>
            </a:r>
            <a:r>
              <a:rPr lang="en-US" dirty="0" smtClean="0"/>
              <a:t>Linux</a:t>
            </a:r>
            <a:endParaRPr lang="en-US" dirty="0"/>
          </a:p>
          <a:p>
            <a:pPr marL="552450" lvl="1"/>
            <a:r>
              <a:rPr lang="en-US" dirty="0"/>
              <a:t>Rack mounted in Gates machine room</a:t>
            </a:r>
          </a:p>
          <a:p>
            <a:endParaRPr lang="en-US" dirty="0" smtClean="0"/>
          </a:p>
          <a:p>
            <a:r>
              <a:rPr lang="en-US" dirty="0" smtClean="0"/>
              <a:t>Getting </a:t>
            </a:r>
            <a:r>
              <a:rPr lang="en-US" dirty="0"/>
              <a:t>help with the cluster machines:</a:t>
            </a:r>
          </a:p>
          <a:p>
            <a:pPr marL="552450" lvl="1"/>
            <a:r>
              <a:rPr lang="en-US" dirty="0"/>
              <a:t>Please direct questions to staff mailing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77132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Timeliness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Grace days</a:t>
            </a:r>
            <a:endParaRPr lang="en-US" dirty="0" smtClean="0"/>
          </a:p>
          <a:p>
            <a:pPr marL="552450" lvl="1"/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5 grace days </a:t>
            </a: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for the semester</a:t>
            </a:r>
          </a:p>
          <a:p>
            <a:pPr marL="5524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Limit of</a:t>
            </a:r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2 grace days </a:t>
            </a: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per lab used </a:t>
            </a:r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automatically</a:t>
            </a:r>
            <a:endParaRPr lang="en-US" b="1" dirty="0" smtClean="0">
              <a:solidFill>
                <a:srgbClr val="FF0000"/>
              </a:solidFill>
              <a:latin typeface="Calibri Bold" charset="0"/>
              <a:ea typeface="ヒラギノ角ゴ ProN W6" charset="-128"/>
              <a:cs typeface="ヒラギノ角ゴ ProN W6" charset="-128"/>
              <a:sym typeface="Calibri Bold" charset="0"/>
            </a:endParaRPr>
          </a:p>
          <a:p>
            <a:pPr marL="552450" lvl="1"/>
            <a:r>
              <a:rPr lang="en-US" dirty="0"/>
              <a:t>Covers scheduling crunch, out-of-town trips, illnesses, minor setbacks</a:t>
            </a:r>
          </a:p>
          <a:p>
            <a:pPr marL="552450" lvl="1"/>
            <a:r>
              <a:rPr lang="en-US" dirty="0"/>
              <a:t>Save them until late in the term!</a:t>
            </a:r>
          </a:p>
          <a:p>
            <a:r>
              <a:rPr lang="en-US" dirty="0"/>
              <a:t>Lateness penalties</a:t>
            </a:r>
          </a:p>
          <a:p>
            <a:pPr marL="552450" lvl="1"/>
            <a:r>
              <a:rPr lang="en-US" dirty="0"/>
              <a:t>Once grace </a:t>
            </a:r>
            <a:r>
              <a:rPr lang="en-US" dirty="0" err="1" smtClean="0"/>
              <a:t>day(s</a:t>
            </a:r>
            <a:r>
              <a:rPr lang="en-US" dirty="0" smtClean="0"/>
              <a:t>) </a:t>
            </a:r>
            <a:r>
              <a:rPr lang="en-US" dirty="0"/>
              <a:t>used up, get penalized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15% per </a:t>
            </a:r>
            <a:r>
              <a:rPr lang="en-US" b="1" dirty="0">
                <a:solidFill>
                  <a:srgbClr val="FF0000"/>
                </a:solidFill>
              </a:rPr>
              <a:t>day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52450" lvl="1"/>
            <a:r>
              <a:rPr lang="en-US" dirty="0" smtClean="0"/>
              <a:t>No </a:t>
            </a:r>
            <a:r>
              <a:rPr lang="en-US" dirty="0" err="1" smtClean="0"/>
              <a:t>handins</a:t>
            </a:r>
            <a:r>
              <a:rPr lang="en-US" dirty="0" smtClean="0"/>
              <a:t> later than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>
                <a:solidFill>
                  <a:srgbClr val="FF0000"/>
                </a:solidFill>
              </a:rPr>
              <a:t>days after due date</a:t>
            </a:r>
          </a:p>
          <a:p>
            <a:r>
              <a:rPr lang="en-US" dirty="0"/>
              <a:t>Catastrophic events</a:t>
            </a:r>
          </a:p>
          <a:p>
            <a:pPr marL="552450" lvl="1"/>
            <a:r>
              <a:rPr lang="en-US" dirty="0"/>
              <a:t>Major illness, death in family, …</a:t>
            </a:r>
          </a:p>
          <a:p>
            <a:pPr marL="552450" lvl="1"/>
            <a:r>
              <a:rPr lang="en-US" dirty="0"/>
              <a:t>Formulate a plan (with your academic advisor) to get back on track</a:t>
            </a:r>
          </a:p>
          <a:p>
            <a:r>
              <a:rPr lang="en-US" dirty="0"/>
              <a:t>Advice</a:t>
            </a:r>
          </a:p>
          <a:p>
            <a:pPr marL="552450" lvl="1"/>
            <a:r>
              <a:rPr lang="en-US" dirty="0"/>
              <a:t>Once you start running late, it’s really hard to catch 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Pages>0</Pages>
  <Words>1439</Words>
  <Characters>0</Characters>
  <Application>Microsoft Macintosh PowerPoint</Application>
  <PresentationFormat>On-screen Show (4:3)</PresentationFormat>
  <Lines>0</Lines>
  <Paragraphs>238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Title Slide</vt:lpstr>
      <vt:lpstr>Title and Content</vt:lpstr>
      <vt:lpstr>PowerPoint Presentation</vt:lpstr>
      <vt:lpstr>Textbooks</vt:lpstr>
      <vt:lpstr>Course Components</vt:lpstr>
      <vt:lpstr>Getting Help </vt:lpstr>
      <vt:lpstr>Getting Help </vt:lpstr>
      <vt:lpstr>Policies: Labs And Exams</vt:lpstr>
      <vt:lpstr>Facilities</vt:lpstr>
      <vt:lpstr>Shark Machines</vt:lpstr>
      <vt:lpstr>Timeliness</vt:lpstr>
      <vt:lpstr>Cheating: Description</vt:lpstr>
      <vt:lpstr>Cheating: Consequences</vt:lpstr>
      <vt:lpstr>Other Rules of the Lecture Hall</vt:lpstr>
      <vt:lpstr>Policies: Grading</vt:lpstr>
      <vt:lpstr>Programs and Data</vt:lpstr>
      <vt:lpstr>The Memory Hierarchy</vt:lpstr>
      <vt:lpstr>Exceptional  Control Flow</vt:lpstr>
      <vt:lpstr> Virtual Memory</vt:lpstr>
      <vt:lpstr> Networking, and Concurrency</vt:lpstr>
      <vt:lpstr>Lab Rationale </vt:lpstr>
      <vt:lpstr> Autolab (https://autolab.cs.cmu.edu)</vt:lpstr>
      <vt:lpstr> Autolab accounts</vt:lpstr>
      <vt:lpstr> Waitlist or enrollment questions</vt:lpstr>
      <vt:lpstr>Welcome and Enjoy!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Dave</cp:lastModifiedBy>
  <cp:revision>90</cp:revision>
  <cp:lastPrinted>2011-08-30T03:47:10Z</cp:lastPrinted>
  <dcterms:created xsi:type="dcterms:W3CDTF">2012-08-28T17:04:18Z</dcterms:created>
  <dcterms:modified xsi:type="dcterms:W3CDTF">2014-08-26T14:17:45Z</dcterms:modified>
</cp:coreProperties>
</file>