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42" r:id="rId2"/>
    <p:sldId id="651" r:id="rId3"/>
    <p:sldId id="642" r:id="rId4"/>
    <p:sldId id="643" r:id="rId5"/>
    <p:sldId id="652" r:id="rId6"/>
    <p:sldId id="650" r:id="rId7"/>
    <p:sldId id="639" r:id="rId8"/>
    <p:sldId id="644" r:id="rId9"/>
    <p:sldId id="645" r:id="rId10"/>
    <p:sldId id="646" r:id="rId11"/>
    <p:sldId id="647" r:id="rId12"/>
    <p:sldId id="648" r:id="rId13"/>
    <p:sldId id="653" r:id="rId14"/>
    <p:sldId id="608" r:id="rId15"/>
    <p:sldId id="605" r:id="rId16"/>
    <p:sldId id="606" r:id="rId17"/>
    <p:sldId id="607" r:id="rId18"/>
    <p:sldId id="640" r:id="rId19"/>
    <p:sldId id="641" r:id="rId20"/>
    <p:sldId id="610" r:id="rId21"/>
    <p:sldId id="609" r:id="rId22"/>
    <p:sldId id="613" r:id="rId23"/>
    <p:sldId id="615" r:id="rId24"/>
    <p:sldId id="616" r:id="rId25"/>
    <p:sldId id="654" r:id="rId26"/>
    <p:sldId id="617" r:id="rId27"/>
    <p:sldId id="618" r:id="rId28"/>
    <p:sldId id="619" r:id="rId29"/>
    <p:sldId id="655" r:id="rId30"/>
    <p:sldId id="625" r:id="rId31"/>
    <p:sldId id="626" r:id="rId32"/>
    <p:sldId id="627" r:id="rId33"/>
    <p:sldId id="628" r:id="rId34"/>
    <p:sldId id="632" r:id="rId35"/>
    <p:sldId id="630" r:id="rId36"/>
    <p:sldId id="633" r:id="rId37"/>
    <p:sldId id="631" r:id="rId38"/>
    <p:sldId id="620" r:id="rId39"/>
    <p:sldId id="621" r:id="rId40"/>
    <p:sldId id="622" r:id="rId41"/>
    <p:sldId id="623" r:id="rId42"/>
    <p:sldId id="624" r:id="rId43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2" autoAdjust="0"/>
    <p:restoredTop sz="94626" autoAdjust="0"/>
  </p:normalViewPr>
  <p:slideViewPr>
    <p:cSldViewPr snapToObjects="1">
      <p:cViewPr varScale="1">
        <p:scale>
          <a:sx n="59" d="100"/>
          <a:sy n="59" d="100"/>
        </p:scale>
        <p:origin x="-576" y="-96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Advanced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18, 2014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Greg Ganger, Greg </a:t>
            </a:r>
            <a:r>
              <a:rPr lang="en-US" dirty="0" err="1" smtClean="0"/>
              <a:t>Kesden</a:t>
            </a:r>
            <a:r>
              <a:rPr lang="en-US" dirty="0" smtClean="0"/>
              <a:t>, and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Visualized in Progress Graph</a:t>
            </a:r>
            <a:endParaRPr lang="en-US" dirty="0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</a:t>
            </a:r>
            <a:r>
              <a:rPr lang="en-US" sz="1800" dirty="0" smtClean="0">
                <a:latin typeface="+mn-lt"/>
              </a:rPr>
              <a:t>true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</a:t>
            </a:r>
            <a:r>
              <a:rPr lang="en-US" sz="1800" dirty="0" smtClean="0">
                <a:latin typeface="+mn-lt"/>
              </a:rPr>
              <a:t>nonzero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</a:t>
            </a:r>
            <a:r>
              <a:rPr lang="en-US" sz="1800" dirty="0" smtClean="0">
                <a:latin typeface="+mn-lt"/>
              </a:rPr>
              <a:t>region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</a:t>
            </a:r>
            <a:r>
              <a:rPr lang="en-US" sz="1800" dirty="0" smtClean="0">
                <a:latin typeface="+mn-lt"/>
              </a:rPr>
              <a:t>nondeterministic (race)</a:t>
            </a:r>
            <a:endParaRPr lang="en-US" sz="1800" dirty="0">
              <a:latin typeface="+mn-lt"/>
            </a:endParaRP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eadlock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39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  <p:extLst>
      <p:ext uri="{BB962C8B-B14F-4D97-AF65-F5344CB8AC3E}">
        <p14:creationId xmlns:p14="http://schemas.microsoft.com/office/powerpoint/2010/main" val="3719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Avoided Deadlock in Progress Graph</a:t>
            </a:r>
            <a:endParaRPr lang="en-US" dirty="0"/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  <p:extLst>
      <p:ext uri="{BB962C8B-B14F-4D97-AF65-F5344CB8AC3E}">
        <p14:creationId xmlns:p14="http://schemas.microsoft.com/office/powerpoint/2010/main" val="277558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/>
              <a:t>Producer-consumer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</p:txBody>
      </p:sp>
    </p:spTree>
    <p:extLst>
      <p:ext uri="{BB962C8B-B14F-4D97-AF65-F5344CB8AC3E}">
        <p14:creationId xmlns:p14="http://schemas.microsoft.com/office/powerpoint/2010/main" val="30393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 to Coordinate Access to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 smtClean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 smtClean="0"/>
              <a:t>Use counting semaphores to keep track of resource </a:t>
            </a:r>
            <a:r>
              <a:rPr lang="en-US" dirty="0" smtClean="0"/>
              <a:t>state</a:t>
            </a:r>
            <a:endParaRPr lang="en-US" dirty="0" smtClean="0"/>
          </a:p>
          <a:p>
            <a:pPr lvl="1"/>
            <a:r>
              <a:rPr lang="en-US" dirty="0" smtClean="0"/>
              <a:t>Use binary semaphores to notify other </a:t>
            </a:r>
            <a:r>
              <a:rPr lang="en-US" dirty="0" smtClean="0"/>
              <a:t>threads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classic examples:</a:t>
            </a:r>
          </a:p>
          <a:p>
            <a:pPr lvl="1"/>
            <a:r>
              <a:rPr lang="en-US" dirty="0" smtClean="0"/>
              <a:t>The Producer-Consumer Problem</a:t>
            </a:r>
          </a:p>
          <a:p>
            <a:pPr lvl="1"/>
            <a:r>
              <a:rPr lang="en-US" dirty="0" smtClean="0"/>
              <a:t>The Readers-Writers Problem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</a:rPr>
              <a:t>include “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”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654175"/>
            <a:ext cx="4854575" cy="4670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Initialize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Create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    item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shared.buf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item;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("consumed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smtClean="0">
                <a:latin typeface="Courier New" pitchFamily="49" charset="0"/>
              </a:rPr>
              <a:t>d\n“, item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Courier New"/>
                <a:cs typeface="Courier New"/>
              </a:rPr>
              <a:t>empty==1</a:t>
            </a:r>
            <a:r>
              <a:rPr lang="en-US" b="0" dirty="0">
                <a:latin typeface="Courier New"/>
                <a:cs typeface="Courier New"/>
              </a:rPr>
              <a:t>, </a:t>
            </a:r>
            <a:r>
              <a:rPr lang="en-US" b="0" dirty="0" smtClean="0">
                <a:latin typeface="Courier New"/>
                <a:cs typeface="Courier New"/>
              </a:rPr>
              <a:t>full==0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Consumer 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7340600" cy="573088"/>
          </a:xfrm>
        </p:spPr>
        <p:txBody>
          <a:bodyPr/>
          <a:lstStyle/>
          <a:p>
            <a:r>
              <a:rPr lang="en-US"/>
              <a:t>Counting with Semaphores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2188"/>
            <a:ext cx="8548688" cy="1979612"/>
          </a:xfrm>
        </p:spPr>
        <p:txBody>
          <a:bodyPr/>
          <a:lstStyle/>
          <a:p>
            <a:r>
              <a:rPr lang="en-US" dirty="0"/>
              <a:t>Remember, it’s a non-negative integer</a:t>
            </a:r>
          </a:p>
          <a:p>
            <a:pPr lvl="1"/>
            <a:r>
              <a:rPr lang="en-US" dirty="0"/>
              <a:t>So, values greater than 1 are legal </a:t>
            </a:r>
          </a:p>
          <a:p>
            <a:r>
              <a:rPr lang="en-US" dirty="0"/>
              <a:t>Lets repeat thing_5() 5 times for every 3 of thing_3()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131763" y="2590800"/>
            <a:ext cx="3754437" cy="22256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thing_5 and thing_3 */</a:t>
            </a:r>
          </a:p>
          <a:p>
            <a:pPr algn="l"/>
            <a:r>
              <a:rPr lang="en-US" sz="1600" dirty="0">
                <a:latin typeface="Courier New" charset="0"/>
              </a:rPr>
              <a:t>#include “</a:t>
            </a:r>
            <a:r>
              <a:rPr lang="en-US" sz="1600" dirty="0" err="1">
                <a:latin typeface="Courier New" charset="0"/>
              </a:rPr>
              <a:t>csapp.h</a:t>
            </a:r>
            <a:r>
              <a:rPr lang="en-US" sz="1600" dirty="0">
                <a:latin typeface="Courier New" charset="0"/>
              </a:rPr>
              <a:t>”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five;</a:t>
            </a: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three;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void</a:t>
            </a:r>
            <a:r>
              <a:rPr lang="en-US" sz="1600" b="0" dirty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endParaRPr lang="en-US" sz="1600" dirty="0">
              <a:latin typeface="Courier New" charset="0"/>
            </a:endParaRP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4617370" cy="39395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main()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tid_five</a:t>
            </a:r>
            <a:r>
              <a:rPr lang="en-US" sz="1600" dirty="0">
                <a:latin typeface="Courier New" charset="0"/>
              </a:rPr>
              <a:t>, </a:t>
            </a:r>
            <a:r>
              <a:rPr lang="en-US" sz="1600" dirty="0" err="1">
                <a:latin typeface="Courier New" charset="0"/>
              </a:rPr>
              <a:t>tid_three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initialize the semaphores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Sem_init(&amp;five</a:t>
            </a:r>
            <a:r>
              <a:rPr lang="en-US" sz="1600" dirty="0">
                <a:latin typeface="Courier New" charset="0"/>
              </a:rPr>
              <a:t>, 0, 5);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Sem_init(&amp;three</a:t>
            </a:r>
            <a:r>
              <a:rPr lang="en-US" sz="1600" dirty="0">
                <a:latin typeface="Courier New" charset="0"/>
              </a:rPr>
              <a:t>,  0, 3);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create threads and wait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Pthread_create(&amp;tid_five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five_times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Pthread_create(&amp;tid_three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three_times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with semaphores (cont)</a:t>
            </a:r>
          </a:p>
        </p:txBody>
      </p:sp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3754438" cy="3937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thing_5()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&lt;5;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i="1" dirty="0">
                <a:latin typeface="Courier New" charset="0"/>
              </a:rPr>
              <a:t>      </a:t>
            </a:r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wait &amp; thing_5()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thing_5();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8" name="Text Box 4"/>
          <p:cNvSpPr txBox="1">
            <a:spLocks noChangeArrowheads="1"/>
          </p:cNvSpPr>
          <p:nvPr/>
        </p:nvSpPr>
        <p:spPr bwMode="auto">
          <a:xfrm>
            <a:off x="4724400" y="1660525"/>
            <a:ext cx="3876675" cy="442595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thing_3()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&lt;3;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i="1" dirty="0">
                <a:solidFill>
                  <a:srgbClr val="990000"/>
                </a:solidFill>
                <a:latin typeface="Courier New" charset="0"/>
              </a:rPr>
              <a:t>/* wait &amp; thing_3()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thing_3();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9" name="Text Box 5"/>
          <p:cNvSpPr txBox="1">
            <a:spLocks noChangeArrowheads="1"/>
          </p:cNvSpPr>
          <p:nvPr/>
        </p:nvSpPr>
        <p:spPr bwMode="auto">
          <a:xfrm>
            <a:off x="795338" y="1111042"/>
            <a:ext cx="30656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r>
              <a:rPr lang="en-US" sz="2200" dirty="0"/>
              <a:t>Initially:  five = 5, three =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Locking and 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24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endParaRPr lang="en-US" dirty="0" smtClean="0"/>
          </a:p>
          <a:p>
            <a:r>
              <a:rPr lang="en-US" dirty="0" smtClean="0"/>
              <a:t>Implemented using a shared buffer package called </a:t>
            </a:r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57464" cy="47089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#include "</a:t>
            </a:r>
            <a:r>
              <a:rPr lang="en-US" sz="1800" dirty="0" err="1" smtClean="0">
                <a:latin typeface="Courier New" pitchFamily="49" charset="0"/>
              </a:rPr>
              <a:t>csapp.h</a:t>
            </a:r>
            <a:r>
              <a:rPr lang="en-US" sz="1800" dirty="0" smtClean="0">
                <a:latin typeface="Courier New" pitchFamily="49" charset="0"/>
              </a:rPr>
              <a:t>”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</a:rPr>
              <a:t> {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; 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Buffer array */         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;    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Maximum number of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front;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buf[(front+1)%n] is first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rear; 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800" dirty="0" err="1" smtClean="0">
                <a:solidFill>
                  <a:srgbClr val="990000"/>
                </a:solidFill>
                <a:latin typeface="Courier New" pitchFamily="49" charset="0"/>
              </a:rPr>
              <a:t>buf[rear%n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] is last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mutex</a:t>
            </a:r>
            <a:r>
              <a:rPr lang="en-US" sz="1800" dirty="0" smtClean="0">
                <a:latin typeface="Courier New" pitchFamily="49" charset="0"/>
              </a:rPr>
              <a:t>;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Protects accesses to </a:t>
            </a:r>
            <a:r>
              <a:rPr lang="en-US" sz="1800" dirty="0" err="1" smtClean="0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slots;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Counts available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items;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Counts available items */</a:t>
            </a:r>
          </a:p>
          <a:p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</a:rPr>
              <a:t>sbuf_t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sbuf_init(sbuf_t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sbuf_deinit(sbuf_t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sbuf_insert(sbuf_t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item);</a:t>
            </a:r>
          </a:p>
          <a:p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sbuf_remove(sbuf_t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5791200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6"/>
            <a:ext cx="8763000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n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slots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sbuf_init(sbuf_t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Calloc(n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</a:rPr>
              <a:t>)); 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Buffer holds max of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n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items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sp-&gt;front = sp-&gt;rear = 0;   /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 Empty buffer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iff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front == rear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0, 1);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Binary semaphore for locking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-&gt;slots, 0,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Initially,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has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n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empty slots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-&gt;items, 0, 0);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Initially,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has zero items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Clean up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sbuf_deinit(sbuf_t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59552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Initializing and </a:t>
            </a:r>
            <a:r>
              <a:rPr lang="en-US" dirty="0" err="1" smtClean="0">
                <a:latin typeface="Calibri" pitchFamily="34" charset="0"/>
              </a:rPr>
              <a:t>deinitializing</a:t>
            </a:r>
            <a:r>
              <a:rPr lang="en-US" dirty="0" smtClean="0">
                <a:latin typeface="Calibri" pitchFamily="34" charset="0"/>
              </a:rPr>
              <a:t> a shared buffer: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8991600" cy="24622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sbuf_insert(sbuf_t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-&gt;slots);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Wait for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rear)%(sp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 = item;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Insert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-&gt;items);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Announce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425" y="4267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Inserting an item into a shared buffer: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1985665"/>
            <a:ext cx="89916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sbuf_remove(sbuf_t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-&gt;items); 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Wait for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item =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front)%(sp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Remove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-&gt;slots); 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Announce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return item;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0" y="45720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Removing an item from a shared buffer: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/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90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mutual exclusion problem</a:t>
            </a:r>
          </a:p>
          <a:p>
            <a:endParaRPr lang="en-US" dirty="0" smtClean="0"/>
          </a:p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Readers-Writers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i="1" dirty="0" smtClean="0"/>
              <a:t>First readers-writers problem </a:t>
            </a:r>
            <a:r>
              <a:rPr lang="en-US" dirty="0" smtClean="0"/>
              <a:t>(favors readers)</a:t>
            </a:r>
          </a:p>
          <a:p>
            <a:pPr lvl="1"/>
            <a:r>
              <a:rPr lang="en-US" dirty="0" smtClean="0"/>
              <a:t>No reader should be kept waiting unless a writer has already been granted permission to use the </a:t>
            </a:r>
            <a:r>
              <a:rPr lang="en-US" dirty="0" smtClean="0"/>
              <a:t>object</a:t>
            </a:r>
            <a:endParaRPr lang="en-US" dirty="0" smtClean="0"/>
          </a:p>
          <a:p>
            <a:pPr lvl="1"/>
            <a:r>
              <a:rPr lang="en-US" dirty="0" smtClean="0"/>
              <a:t>A reader that arrives after a waiting writer gets priority over the </a:t>
            </a:r>
            <a:r>
              <a:rPr lang="en-US" dirty="0" smtClean="0"/>
              <a:t>writer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Second readers-writers problem </a:t>
            </a:r>
            <a:r>
              <a:rPr lang="en-US" dirty="0" smtClean="0"/>
              <a:t>(favors writers)</a:t>
            </a:r>
          </a:p>
          <a:p>
            <a:pPr lvl="1"/>
            <a:r>
              <a:rPr lang="en-US" dirty="0" smtClean="0"/>
              <a:t>Once a writer is ready to write, it performs its write as soon as possible </a:t>
            </a:r>
          </a:p>
          <a:p>
            <a:pPr lvl="1"/>
            <a:r>
              <a:rPr lang="en-US" dirty="0" smtClean="0"/>
              <a:t>A reader that arrives after a writer must wait, even if the writer is also </a:t>
            </a:r>
            <a:r>
              <a:rPr lang="en-US" dirty="0" smtClean="0"/>
              <a:t>waiting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smtClean="0"/>
              <a:t>Starvation</a:t>
            </a:r>
            <a:r>
              <a:rPr lang="en-US" dirty="0" smtClean="0"/>
              <a:t> (where a thread waits indefinitely) is possible in both </a:t>
            </a:r>
            <a:r>
              <a:rPr lang="en-US" dirty="0" smtClean="0"/>
              <a:t>cases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9600" y="39740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/>
              <a:t>Thread safety</a:t>
            </a:r>
          </a:p>
        </p:txBody>
      </p:sp>
    </p:spTree>
    <p:extLst>
      <p:ext uri="{BB962C8B-B14F-4D97-AF65-F5344CB8AC3E}">
        <p14:creationId xmlns:p14="http://schemas.microsoft.com/office/powerpoint/2010/main" val="48494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 smtClean="0"/>
              <a:t>One worry: Races</a:t>
            </a:r>
            <a:endParaRPr lang="en-US" dirty="0"/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</a:t>
            </a:r>
            <a:r>
              <a:rPr lang="en-US" dirty="0" smtClean="0"/>
              <a:t>correctness </a:t>
            </a:r>
            <a:r>
              <a:rPr lang="en-US" dirty="0"/>
              <a:t>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337066" y="1857374"/>
            <a:ext cx="6361237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A threaded program with a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8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i="1" dirty="0" smtClean="0"/>
              <a:t>Def:  </a:t>
            </a:r>
            <a:r>
              <a:rPr lang="en-US" dirty="0" smtClean="0"/>
              <a:t>A function is </a:t>
            </a:r>
            <a:r>
              <a:rPr lang="en-US" i="1" dirty="0" smtClean="0"/>
              <a:t>thread-safe </a:t>
            </a:r>
            <a:r>
              <a:rPr lang="en-US" dirty="0" err="1" smtClean="0"/>
              <a:t>iff</a:t>
            </a:r>
            <a:r>
              <a:rPr lang="en-US" dirty="0" smtClean="0"/>
              <a:t> it will always produce correct results when called repeatedly from multiple concurrent </a:t>
            </a:r>
            <a:r>
              <a:rPr lang="en-US" dirty="0" smtClean="0"/>
              <a:t>threads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Classes of </a:t>
            </a:r>
            <a:r>
              <a:rPr lang="en-US" dirty="0"/>
              <a:t>thread-unsafe functions:</a:t>
            </a:r>
            <a:endParaRPr lang="en-US" dirty="0" smtClean="0"/>
          </a:p>
          <a:p>
            <a:pPr lvl="1"/>
            <a:r>
              <a:rPr lang="en-US" dirty="0" smtClean="0"/>
              <a:t>Class 1: Functions that do not protect shared variables</a:t>
            </a:r>
          </a:p>
          <a:p>
            <a:pPr lvl="1"/>
            <a:r>
              <a:rPr lang="en-US" dirty="0" smtClean="0"/>
              <a:t>Class 2: Functions that keep state across multiple invocations</a:t>
            </a:r>
          </a:p>
          <a:p>
            <a:pPr lvl="1"/>
            <a:r>
              <a:rPr lang="en-US" dirty="0" smtClean="0"/>
              <a:t>Class 3: Functions that return a pointer to </a:t>
            </a:r>
            <a:r>
              <a:rPr lang="en-US" dirty="0"/>
              <a:t>a static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Class 4: Functions that call thread-unsafe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1</a:t>
            </a:r>
            <a:r>
              <a:rPr lang="en-US" dirty="0"/>
              <a:t>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2</a:t>
            </a:r>
            <a:r>
              <a:rPr lang="en-US" dirty="0"/>
              <a:t>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</a:t>
            </a:r>
            <a:r>
              <a:rPr lang="en-US" dirty="0" smtClean="0"/>
              <a:t> that </a:t>
            </a:r>
            <a:r>
              <a:rPr lang="en-US" dirty="0"/>
              <a:t>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229803"/>
            <a:ext cx="6726521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static unsigned int next = 1; </a:t>
            </a:r>
            <a:endParaRPr lang="en-US" sz="1600" dirty="0" smtClean="0">
              <a:latin typeface="Courier New" pitchFamily="49" charset="0"/>
            </a:endParaRPr>
          </a:p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rand: return pseudo-random integer on 0..32767 */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rand(void)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next </a:t>
            </a:r>
            <a:r>
              <a:rPr lang="en-US" sz="1600" dirty="0">
                <a:latin typeface="Courier New" pitchFamily="49" charset="0"/>
              </a:rPr>
              <a:t>= next*1103515245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int)(next/65536)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srand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: set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seed for rand() */ </a:t>
            </a:r>
          </a:p>
          <a:p>
            <a:r>
              <a:rPr lang="en-US" sz="1600" dirty="0">
                <a:latin typeface="Courier New" pitchFamily="49" charset="0"/>
              </a:rPr>
              <a:t>void srand(unsigned int seed)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seed;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 smtClean="0"/>
              <a:t>Thread</a:t>
            </a:r>
            <a:r>
              <a:rPr lang="en-US" dirty="0"/>
              <a:t>-Safe</a:t>
            </a:r>
            <a:r>
              <a:rPr lang="en-US" dirty="0" smtClean="0"/>
              <a:t> Random Number Generator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</a:t>
            </a:r>
            <a:r>
              <a:rPr lang="en-US" dirty="0"/>
              <a:t>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830830"/>
            <a:ext cx="6956852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rand_r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- return pseudo-random integer on 0..32767 */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int rand_r(int *nextp)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*</a:t>
            </a:r>
            <a:r>
              <a:rPr lang="en-US" sz="1600" dirty="0">
                <a:latin typeface="Courier New" pitchFamily="49" charset="0"/>
              </a:rPr>
              <a:t>nextp = *nextp*1103515245 + 12345;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(unsigned int)(*nextp/65536)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Functions (Class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 smtClean="0"/>
              <a:t>Returning a pointer  to a static variable</a:t>
            </a:r>
          </a:p>
          <a:p>
            <a:r>
              <a:rPr lang="en-US" dirty="0" smtClean="0"/>
              <a:t>Fix 1.  Rewrite function so caller passes address of variable to store result</a:t>
            </a:r>
          </a:p>
          <a:p>
            <a:pPr lvl="1"/>
            <a:r>
              <a:rPr lang="en-US" dirty="0" smtClean="0"/>
              <a:t>Requires changes in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r>
              <a:rPr lang="en-US" dirty="0" smtClean="0"/>
              <a:t>Fix 2. Lock-and-copy</a:t>
            </a:r>
          </a:p>
          <a:p>
            <a:pPr lvl="1"/>
            <a:r>
              <a:rPr lang="en-US" dirty="0" smtClean="0"/>
              <a:t>Requires simple changes in caller (and none in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209563"/>
            <a:ext cx="4494239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lock-and-copy version */</a:t>
            </a:r>
          </a:p>
          <a:p>
            <a:r>
              <a:rPr lang="en-US" sz="1600" dirty="0" smtClean="0">
                <a:latin typeface="Courier New" pitchFamily="49" charset="0"/>
              </a:rPr>
              <a:t>char *</a:t>
            </a:r>
            <a:r>
              <a:rPr lang="en-US" sz="1600" dirty="0" err="1" smtClean="0">
                <a:latin typeface="Courier New" pitchFamily="49" charset="0"/>
              </a:rPr>
              <a:t>ctime_ts(const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timep</a:t>
            </a:r>
            <a:r>
              <a:rPr lang="en-US" sz="1600" dirty="0" smtClean="0">
                <a:latin typeface="Courier New" pitchFamily="49" charset="0"/>
              </a:rPr>
              <a:t>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char *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;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ctime(timep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strcpy(privatep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5562600"/>
            <a:ext cx="3656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Note: The obsolete </a:t>
            </a:r>
            <a:r>
              <a:rPr lang="en-US" sz="1800" dirty="0" err="1" smtClean="0">
                <a:latin typeface="Calibri" pitchFamily="34" charset="0"/>
              </a:rPr>
              <a:t>gethostbyname</a:t>
            </a:r>
            <a:r>
              <a:rPr lang="en-US" sz="1800" dirty="0" smtClean="0">
                <a:latin typeface="Calibri" pitchFamily="34" charset="0"/>
              </a:rPr>
              <a:t> function requires a deep copy. Use the reentrant </a:t>
            </a:r>
            <a:r>
              <a:rPr lang="en-US" sz="1800" dirty="0" err="1" smtClean="0">
                <a:latin typeface="Calibri" pitchFamily="34" charset="0"/>
              </a:rPr>
              <a:t>getaddrinfo</a:t>
            </a:r>
            <a:r>
              <a:rPr lang="en-US" sz="1800" dirty="0" smtClean="0">
                <a:latin typeface="Calibri" pitchFamily="34" charset="0"/>
              </a:rPr>
              <a:t> instead.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</a:t>
            </a:r>
            <a:r>
              <a:rPr lang="en-US" dirty="0" smtClean="0"/>
              <a:t>Functions (Class 4)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Reentrant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 smtClean="0"/>
              <a:t>Def: A function is </a:t>
            </a:r>
            <a:r>
              <a:rPr lang="en-US" i="1" dirty="0" smtClean="0">
                <a:solidFill>
                  <a:srgbClr val="990000"/>
                </a:solidFill>
              </a:rPr>
              <a:t>reentrant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accesses no shared variables when called by multiple threads. </a:t>
            </a:r>
          </a:p>
          <a:p>
            <a:pPr lvl="1"/>
            <a:r>
              <a:rPr lang="en-US" dirty="0" smtClean="0"/>
              <a:t>Important subset of thread-safe functions</a:t>
            </a:r>
          </a:p>
          <a:p>
            <a:pPr lvl="2"/>
            <a:r>
              <a:rPr lang="en-US" dirty="0" smtClean="0"/>
              <a:t>Require no synchronization operations</a:t>
            </a:r>
          </a:p>
          <a:p>
            <a:pPr lvl="2"/>
            <a:r>
              <a:rPr lang="en-US" dirty="0" smtClean="0"/>
              <a:t>Only way to make a Class 2 function thread-safe is to make it </a:t>
            </a:r>
            <a:r>
              <a:rPr lang="en-US" dirty="0" err="1" smtClean="0"/>
              <a:t>reetnrant</a:t>
            </a:r>
            <a:r>
              <a:rPr lang="en-US" dirty="0" smtClean="0"/>
              <a:t> (e.g.,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588078"/>
            <a:ext cx="8558382" cy="1088322"/>
          </a:xfrm>
        </p:spPr>
        <p:txBody>
          <a:bodyPr/>
          <a:lstStyle/>
          <a:p>
            <a:r>
              <a:rPr lang="en-US" dirty="0" smtClean="0"/>
              <a:t>Putting It All Together: </a:t>
            </a:r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ctr"/>
            <a:r>
              <a:rPr lang="en-US" sz="2000" dirty="0" smtClean="0">
                <a:latin typeface="+mn-lt"/>
              </a:rPr>
              <a:t>worker</a:t>
            </a:r>
          </a:p>
          <a:p>
            <a:pPr algn="ctr"/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threads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5536" y="1400174"/>
            <a:ext cx="8357464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Shared buffer of connected descriptors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[1])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SBUFSIZE);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NTHREADS;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worker threads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in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5943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92093" cy="762000"/>
          </a:xfrm>
        </p:spPr>
        <p:txBody>
          <a:bodyPr/>
          <a:lstStyle/>
          <a:p>
            <a:r>
              <a:rPr lang="en-US" dirty="0"/>
              <a:t>Race Elimination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914400"/>
            <a:ext cx="6484768" cy="59093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Threaded program without the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ptr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600" dirty="0">
                <a:solidFill>
                  <a:srgbClr val="BA8C1C"/>
                </a:solidFill>
                <a:latin typeface="Menlo-Regular"/>
              </a:rPr>
              <a:t>myid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*)vargp);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64886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267200" cy="990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Avoid unintended </a:t>
            </a:r>
            <a:r>
              <a:rPr lang="en-US" dirty="0"/>
              <a:t>sharing of state</a:t>
            </a:r>
          </a:p>
        </p:txBody>
      </p:sp>
    </p:spTree>
    <p:extLst>
      <p:ext uri="{BB962C8B-B14F-4D97-AF65-F5344CB8AC3E}">
        <p14:creationId xmlns:p14="http://schemas.microsoft.com/office/powerpoint/2010/main" val="304039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1491" y="2485310"/>
            <a:ext cx="8773909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from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echo_cnt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     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Service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691" y="43550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240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69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Byte counter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and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that protects it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0, 1);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1148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3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echo_cnt</a:t>
            </a:r>
            <a:r>
              <a:rPr lang="en-US" sz="1800" dirty="0" smtClean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0803" y="1769506"/>
            <a:ext cx="8357464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>
                <a:solidFill>
                  <a:srgbClr val="BA8C1C"/>
                </a:solidFill>
                <a:latin typeface="Menlo-Regular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C200FF"/>
                </a:solidFill>
                <a:latin typeface="Menlo-Regular"/>
              </a:rPr>
              <a:t>static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pthread_once_t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BA8C1C"/>
                </a:solidFill>
                <a:latin typeface="Menlo-Regular"/>
              </a:rPr>
              <a:t>once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= PTHREAD_ONCE_INIT;</a:t>
            </a:r>
          </a:p>
          <a:p>
            <a:endParaRPr lang="pt-B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Pthread_once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(&amp;once,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MAXLINE)) != 0)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+= n;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"thread %d received %d (%d total) bytes on </a:t>
            </a:r>
            <a:r>
              <a:rPr lang="en-US" sz="1600" dirty="0" err="1">
                <a:solidFill>
                  <a:srgbClr val="B7898A"/>
                </a:solidFill>
                <a:latin typeface="Menlo-Regular"/>
              </a:rPr>
              <a:t>fd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  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(), n,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Rio_writen(connfd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n);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312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013" y="57912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/>
              <a:t>Locking and 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Thread safety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46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variable. Manipulated by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nonzero, then decrement </a:t>
            </a:r>
            <a:r>
              <a:rPr lang="en-US" i="1" dirty="0" smtClean="0"/>
              <a:t>s</a:t>
            </a:r>
            <a:r>
              <a:rPr lang="en-US" dirty="0" smtClean="0"/>
              <a:t> by 1 and return immediately.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zero, then suspend thread until </a:t>
            </a:r>
            <a:r>
              <a:rPr lang="en-US" i="1" dirty="0" smtClean="0"/>
              <a:t>s</a:t>
            </a:r>
            <a:r>
              <a:rPr lang="en-US" dirty="0" smtClean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After restarting, the P operation decrements </a:t>
            </a:r>
            <a:r>
              <a:rPr lang="en-US" i="1" dirty="0" smtClean="0"/>
              <a:t>s</a:t>
            </a:r>
            <a:r>
              <a:rPr lang="en-US" dirty="0" smtClean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 smtClean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Increment </a:t>
            </a:r>
            <a:r>
              <a:rPr lang="en-US" i="1" dirty="0" smtClean="0"/>
              <a:t>s</a:t>
            </a:r>
            <a:r>
              <a:rPr lang="en-US" dirty="0" smtClean="0"/>
              <a:t> by 1.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there are any threads blocked in a P operation waiting for </a:t>
            </a:r>
            <a:r>
              <a:rPr lang="en-US" i="1" dirty="0" smtClean="0"/>
              <a:t>s</a:t>
            </a:r>
            <a:r>
              <a:rPr lang="en-US" dirty="0" smtClean="0"/>
              <a:t> to become non-zero, then restart exactly one of those threads, which then completes its P operation by decrementing </a:t>
            </a:r>
            <a:r>
              <a:rPr lang="en-US" i="1" dirty="0" smtClean="0"/>
              <a:t>s</a:t>
            </a:r>
            <a:r>
              <a:rPr lang="en-US" dirty="0" smtClean="0"/>
              <a:t>. </a:t>
            </a:r>
            <a:endParaRPr lang="en-US" b="1" i="1" dirty="0" smtClean="0"/>
          </a:p>
          <a:p>
            <a:pPr marL="457200" lvl="1" indent="0">
              <a:lnSpc>
                <a:spcPct val="97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632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 smtClean="0"/>
              <a:t>Review: Using semaphores to protect shared resources via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</a:t>
            </a:r>
          </a:p>
          <a:p>
            <a:pPr lvl="1"/>
            <a:r>
              <a:rPr lang="en-US" dirty="0" smtClean="0"/>
              <a:t>Surround each access to the shared variable(s) with </a:t>
            </a:r>
            <a:r>
              <a:rPr lang="en-US" i="1" dirty="0" smtClean="0"/>
              <a:t>P(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V(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75" y="3733800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 = 1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P(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>
                <a:latin typeface="Courier New"/>
                <a:cs typeface="Courier New"/>
              </a:rPr>
              <a:t>++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V(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 smtClean="0"/>
              <a:t>Another worry: Deadlock</a:t>
            </a:r>
            <a:endParaRPr lang="en-US" dirty="0"/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 smtClean="0"/>
              <a:t>Def: A process is </a:t>
            </a:r>
            <a:r>
              <a:rPr lang="en-US" i="1" dirty="0" smtClean="0">
                <a:solidFill>
                  <a:srgbClr val="990000"/>
                </a:solidFill>
              </a:rPr>
              <a:t>deadlocked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waiting for a condition that will never be </a:t>
            </a:r>
            <a:r>
              <a:rPr lang="en-US" dirty="0" smtClean="0"/>
              <a:t>true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DB6F6F"/>
              </a:solidFill>
            </a:endParaRPr>
          </a:p>
          <a:p>
            <a:r>
              <a:rPr lang="en-US" dirty="0" smtClean="0"/>
              <a:t>Typical </a:t>
            </a:r>
            <a:r>
              <a:rPr lang="en-US" dirty="0"/>
              <a:t>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  <p:extLst>
      <p:ext uri="{BB962C8B-B14F-4D97-AF65-F5344CB8AC3E}">
        <p14:creationId xmlns:p14="http://schemas.microsoft.com/office/powerpoint/2010/main" val="318869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    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3"/>
            <a:ext cx="499848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P(&amp;mutex[id</a:t>
            </a:r>
            <a:r>
              <a:rPr lang="en-US" sz="1600" dirty="0">
                <a:latin typeface="Courier New" pitchFamily="49" charset="0"/>
              </a:rPr>
              <a:t>]); P(&amp;mutex[1-id]);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55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20703</TotalTime>
  <Words>4253</Words>
  <Application>Microsoft Macintosh PowerPoint</Application>
  <PresentationFormat>On-screen Show (4:3)</PresentationFormat>
  <Paragraphs>726</Paragraphs>
  <Slides>42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template2007</vt:lpstr>
      <vt:lpstr>Synchronization: Advanced  15-213 / 18-213: Introduction to Computer Systems 24th Lecture, Nov. 18, 2014</vt:lpstr>
      <vt:lpstr>Today</vt:lpstr>
      <vt:lpstr>One worry: Races</vt:lpstr>
      <vt:lpstr>Race Elimination</vt:lpstr>
      <vt:lpstr>Today</vt:lpstr>
      <vt:lpstr>Review: Semaphores</vt:lpstr>
      <vt:lpstr>Review: Using semaphores to protect shared resources via mutual exclusion</vt:lpstr>
      <vt:lpstr>Another worry: Deadlock</vt:lpstr>
      <vt:lpstr>Deadlocking With Semaphores</vt:lpstr>
      <vt:lpstr>Deadlock Visualized in Progress Graph</vt:lpstr>
      <vt:lpstr>Avoiding Deadlock</vt:lpstr>
      <vt:lpstr>Avoided Deadlock in Progress Graph</vt:lpstr>
      <vt:lpstr>Today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Counting with Semaphores</vt:lpstr>
      <vt:lpstr>Counting with semaphores (cont)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Today</vt:lpstr>
      <vt:lpstr>Readers-Writers Problem</vt:lpstr>
      <vt:lpstr>Variants of Readers-Writers </vt:lpstr>
      <vt:lpstr>Solution to First Readers-Writers Problem</vt:lpstr>
      <vt:lpstr>Today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Putting It All Together: Prethreaded Concurrent Server</vt:lpstr>
      <vt:lpstr>Prethreaded Concurrent Server</vt:lpstr>
      <vt:lpstr>Prethreaded Concurrent Server</vt:lpstr>
      <vt:lpstr>Prethreaded Concurrent Server</vt:lpstr>
      <vt:lpstr>Prethreaded Concurrent Server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</cp:lastModifiedBy>
  <cp:revision>853</cp:revision>
  <cp:lastPrinted>2014-11-18T06:28:41Z</cp:lastPrinted>
  <dcterms:created xsi:type="dcterms:W3CDTF">2012-11-26T22:46:36Z</dcterms:created>
  <dcterms:modified xsi:type="dcterms:W3CDTF">2014-11-18T06:57:13Z</dcterms:modified>
</cp:coreProperties>
</file>