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91" r:id="rId31"/>
    <p:sldId id="285" r:id="rId32"/>
    <p:sldId id="286" r:id="rId33"/>
    <p:sldId id="287" r:id="rId34"/>
    <p:sldId id="288" r:id="rId35"/>
    <p:sldId id="289" r:id="rId36"/>
    <p:sldId id="290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920" y="-461"/>
      </p:cViewPr>
      <p:guideLst>
        <p:guide orient="horz" pos="3016"/>
        <p:guide pos="23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2450" y="2974705"/>
            <a:ext cx="6261100" cy="20525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900" y="5426288"/>
            <a:ext cx="5156200" cy="24471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11/1/2014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11/1/2014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40350" y="536423"/>
            <a:ext cx="1657350" cy="114067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8300" y="536423"/>
            <a:ext cx="4849283" cy="114067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11/1/2014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11/1/2014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863" y="6153339"/>
            <a:ext cx="6261100" cy="190186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863" y="4058633"/>
            <a:ext cx="6261100" cy="209470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11/1/2014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8300" y="2234355"/>
            <a:ext cx="3253317" cy="631958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44383" y="2234355"/>
            <a:ext cx="3253317" cy="631958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11/1/2014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300" y="2143474"/>
            <a:ext cx="3254596" cy="8932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300" y="3036771"/>
            <a:ext cx="3254596" cy="55171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41827" y="2143474"/>
            <a:ext cx="3255874" cy="8932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41827" y="3036771"/>
            <a:ext cx="3255874" cy="55171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11/1/2014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11/1/2014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11/1/2014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301" y="381259"/>
            <a:ext cx="2423363" cy="162256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9901" y="381259"/>
            <a:ext cx="4117799" cy="81726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8301" y="2003825"/>
            <a:ext cx="2423363" cy="6550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11/1/2014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788" y="6703060"/>
            <a:ext cx="4419600" cy="79133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43788" y="855615"/>
            <a:ext cx="4419600" cy="57454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788" y="7494394"/>
            <a:ext cx="4419600" cy="11238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11/1/2014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8300" y="383477"/>
            <a:ext cx="6629400" cy="15959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300" y="2234355"/>
            <a:ext cx="6629400" cy="63195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8300" y="8875350"/>
            <a:ext cx="1718733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8523B-E035-4CAE-A96A-58211FC229D1}" type="datetimeFigureOut">
              <a:rPr lang="en-US" smtClean="0"/>
              <a:t>11/1/2014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16717" y="8875350"/>
            <a:ext cx="2332567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78967" y="8875350"/>
            <a:ext cx="1718733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8" name="TextBox 2"/>
          <p:cNvSpPr txBox="1"/>
          <p:nvPr/>
        </p:nvSpPr>
        <p:spPr>
          <a:xfrm>
            <a:off x="7988300" y="50800"/>
            <a:ext cx="11557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80"/>
              </a:lnSpc>
            </a:pPr>
            <a:r>
              <a:rPr lang="en-CA" sz="1200" smtClean="0">
                <a:solidFill>
                  <a:srgbClr val="FFFEFF"/>
                </a:solidFill>
                <a:latin typeface="Calibri"/>
                <a:cs typeface="Calibri"/>
              </a:rPr>
              <a:t>Carnegie Mellon</a:t>
            </a:r>
          </a:p>
          <a:p>
            <a:pPr>
              <a:lnSpc>
                <a:spcPts val="10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774700" y="2184400"/>
            <a:ext cx="5474127" cy="105157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140"/>
              </a:lnSpc>
            </a:pPr>
            <a:r>
              <a:rPr lang="en-CA" sz="3610" b="1" dirty="0" smtClean="0">
                <a:solidFill>
                  <a:srgbClr val="000000"/>
                </a:solidFill>
                <a:latin typeface="Calibri Bold"/>
                <a:cs typeface="Calibri Bold"/>
              </a:rPr>
              <a:t>Dynamic Memory Allocation</a:t>
            </a:r>
          </a:p>
          <a:p>
            <a:pPr>
              <a:lnSpc>
                <a:spcPts val="4140"/>
              </a:lnSpc>
            </a:pPr>
            <a:endParaRPr lang="en-CA" sz="3600" dirty="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774700" y="3924300"/>
            <a:ext cx="4435060" cy="184665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15-213: Introduction to Computer Systems</a:t>
            </a:r>
            <a:r>
              <a:rPr lang="en-CA" sz="20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000" dirty="0" smtClean="0">
                <a:solidFill>
                  <a:srgbClr val="000000"/>
                </a:solidFill>
                <a:latin typeface="Times New Roman"/>
              </a:rPr>
            </a:b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Recitation 11: Monday, Nov </a:t>
            </a:r>
            <a:r>
              <a:rPr lang="en-CA" sz="2000" dirty="0">
                <a:solidFill>
                  <a:srgbClr val="000000"/>
                </a:solidFill>
                <a:latin typeface="Calibri"/>
                <a:cs typeface="Calibri"/>
              </a:rPr>
              <a:t>3</a:t>
            </a: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, 2014</a:t>
            </a:r>
          </a:p>
          <a:p>
            <a:pPr>
              <a:lnSpc>
                <a:spcPts val="2400"/>
              </a:lnSpc>
            </a:pPr>
            <a:endParaRPr lang="en-CA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ts val="2400"/>
              </a:lnSpc>
            </a:pP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SHAILIN DESAI</a:t>
            </a:r>
          </a:p>
          <a:p>
            <a:pPr>
              <a:lnSpc>
                <a:spcPts val="2400"/>
              </a:lnSpc>
            </a:pP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SECTION L</a:t>
            </a:r>
          </a:p>
          <a:p>
            <a:pPr>
              <a:lnSpc>
                <a:spcPts val="2400"/>
              </a:lnSpc>
            </a:pPr>
            <a:endParaRPr lang="en-CA" sz="2000" dirty="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8928100" y="6654800"/>
            <a:ext cx="215900" cy="34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50"/>
              </a:lnSpc>
            </a:pPr>
            <a:r>
              <a:rPr lang="en-CA" sz="1010" b="1" smtClean="0">
                <a:solidFill>
                  <a:srgbClr val="000000"/>
                </a:solidFill>
                <a:latin typeface="Arial Narrow Bold"/>
                <a:cs typeface="Arial Narrow Bold"/>
              </a:rPr>
              <a:t>1</a:t>
            </a:r>
          </a:p>
          <a:p>
            <a:pPr>
              <a:lnSpc>
                <a:spcPts val="1150"/>
              </a:lnSpc>
            </a:pPr>
            <a:endParaRPr lang="en-CA" sz="10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7" name="TextBox 2"/>
          <p:cNvSpPr txBox="1"/>
          <p:nvPr/>
        </p:nvSpPr>
        <p:spPr>
          <a:xfrm>
            <a:off x="7988300" y="50800"/>
            <a:ext cx="11557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80"/>
              </a:lnSpc>
            </a:pPr>
            <a:r>
              <a:rPr lang="en-CA" sz="1200" smtClean="0">
                <a:solidFill>
                  <a:srgbClr val="FFFEFF"/>
                </a:solidFill>
                <a:latin typeface="Calibri"/>
                <a:cs typeface="Calibri"/>
              </a:rPr>
              <a:t>Carnegie Mellon</a:t>
            </a:r>
          </a:p>
          <a:p>
            <a:pPr>
              <a:lnSpc>
                <a:spcPts val="10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444500" y="558800"/>
            <a:ext cx="8699500" cy="685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140"/>
              </a:lnSpc>
            </a:pPr>
            <a:r>
              <a:rPr lang="en-CA" sz="3610" b="1" smtClean="0">
                <a:solidFill>
                  <a:srgbClr val="000000"/>
                </a:solidFill>
                <a:latin typeface="Calibri Bold"/>
                <a:cs typeface="Calibri Bold"/>
              </a:rPr>
              <a:t>Method 3: Segregated List</a:t>
            </a:r>
          </a:p>
          <a:p>
            <a:pPr>
              <a:lnSpc>
                <a:spcPts val="4140"/>
              </a:lnSpc>
            </a:pPr>
            <a:endParaRPr lang="en-CA" sz="36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482600" y="1422400"/>
            <a:ext cx="6048259" cy="71814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342900" indent="-342900">
              <a:lnSpc>
                <a:spcPts val="276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CA" sz="2410" b="1" dirty="0" smtClean="0">
                <a:solidFill>
                  <a:srgbClr val="000000"/>
                </a:solidFill>
                <a:latin typeface="Calibri Bold"/>
                <a:cs typeface="Calibri Bold"/>
              </a:rPr>
              <a:t>  Each</a:t>
            </a:r>
            <a:r>
              <a:rPr lang="en-CA" sz="2410" b="1" i="1" dirty="0" smtClean="0">
                <a:solidFill>
                  <a:srgbClr val="000000"/>
                </a:solidFill>
                <a:latin typeface="Calibri Bold Italic"/>
                <a:cs typeface="Calibri Bold Italic"/>
              </a:rPr>
              <a:t> size class</a:t>
            </a:r>
            <a:r>
              <a:rPr lang="en-CA" sz="2410" b="1" dirty="0" smtClean="0">
                <a:solidFill>
                  <a:srgbClr val="000000"/>
                </a:solidFill>
                <a:latin typeface="Calibri Bold"/>
                <a:cs typeface="Calibri Bold"/>
              </a:rPr>
              <a:t> of blocks has its own free list</a:t>
            </a:r>
          </a:p>
          <a:p>
            <a:pPr>
              <a:lnSpc>
                <a:spcPts val="2760"/>
              </a:lnSpc>
            </a:pPr>
            <a:endParaRPr lang="en-CA" sz="2362" dirty="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482600" y="5295900"/>
            <a:ext cx="6515181" cy="130805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285750" indent="-285750">
              <a:lnSpc>
                <a:spcPts val="34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CA" sz="2400" dirty="0" smtClean="0">
                <a:solidFill>
                  <a:srgbClr val="000000"/>
                </a:solidFill>
                <a:latin typeface="Calibri"/>
                <a:cs typeface="Calibri"/>
              </a:rPr>
              <a:t>  Small sized blocks: more lists for separate classes</a:t>
            </a:r>
            <a:endParaRPr lang="en-CA" sz="2362" dirty="0">
              <a:solidFill>
                <a:srgbClr val="000000"/>
              </a:solidFill>
              <a:latin typeface="Times New Roman"/>
            </a:endParaRPr>
          </a:p>
          <a:p>
            <a:pPr marL="285750" indent="-285750">
              <a:lnSpc>
                <a:spcPts val="34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CA" sz="2400" dirty="0" smtClean="0">
                <a:solidFill>
                  <a:srgbClr val="000000"/>
                </a:solidFill>
                <a:latin typeface="Calibri"/>
                <a:cs typeface="Calibri"/>
              </a:rPr>
              <a:t>  Larger sizes: one class for each two-power size</a:t>
            </a:r>
          </a:p>
          <a:p>
            <a:pPr>
              <a:lnSpc>
                <a:spcPts val="3400"/>
              </a:lnSpc>
            </a:pPr>
            <a:endParaRPr lang="en-CA" sz="2362" dirty="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8928100" y="6654800"/>
            <a:ext cx="215900" cy="34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50"/>
              </a:lnSpc>
            </a:pPr>
            <a:r>
              <a:rPr lang="en-CA" sz="1010" b="1" smtClean="0">
                <a:solidFill>
                  <a:srgbClr val="000000"/>
                </a:solidFill>
                <a:latin typeface="Arial Narrow Bold"/>
                <a:cs typeface="Arial Narrow Bold"/>
              </a:rPr>
              <a:t>10</a:t>
            </a:r>
          </a:p>
          <a:p>
            <a:pPr>
              <a:lnSpc>
                <a:spcPts val="1150"/>
              </a:lnSpc>
            </a:pPr>
            <a:endParaRPr lang="en-CA" sz="10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9" name="TextBox 2"/>
          <p:cNvSpPr txBox="1"/>
          <p:nvPr/>
        </p:nvSpPr>
        <p:spPr>
          <a:xfrm>
            <a:off x="7988300" y="50800"/>
            <a:ext cx="11557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80"/>
              </a:lnSpc>
            </a:pPr>
            <a:r>
              <a:rPr lang="en-CA" sz="1200" smtClean="0">
                <a:solidFill>
                  <a:srgbClr val="FFFEFF"/>
                </a:solidFill>
                <a:latin typeface="Calibri"/>
                <a:cs typeface="Calibri"/>
              </a:rPr>
              <a:t>Carnegie Mellon</a:t>
            </a:r>
          </a:p>
          <a:p>
            <a:pPr>
              <a:lnSpc>
                <a:spcPts val="10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444500" y="558800"/>
            <a:ext cx="8699500" cy="685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140"/>
              </a:lnSpc>
            </a:pPr>
            <a:r>
              <a:rPr lang="en-CA" sz="3610" b="1" dirty="0" smtClean="0">
                <a:solidFill>
                  <a:srgbClr val="000000"/>
                </a:solidFill>
                <a:latin typeface="Calibri Bold"/>
                <a:cs typeface="Calibri Bold"/>
              </a:rPr>
              <a:t>Finding a Free Block</a:t>
            </a:r>
          </a:p>
          <a:p>
            <a:pPr>
              <a:lnSpc>
                <a:spcPts val="4140"/>
              </a:lnSpc>
            </a:pPr>
            <a:endParaRPr lang="en-CA" sz="3600" dirty="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482600" y="1422400"/>
            <a:ext cx="1453090" cy="71814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285750" indent="-285750">
              <a:lnSpc>
                <a:spcPts val="276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CA" sz="2410" b="1" dirty="0" smtClean="0">
                <a:solidFill>
                  <a:srgbClr val="000000"/>
                </a:solidFill>
                <a:latin typeface="Calibri Bold"/>
                <a:cs typeface="Calibri Bold"/>
              </a:rPr>
              <a:t>  First fit:</a:t>
            </a:r>
          </a:p>
          <a:p>
            <a:pPr>
              <a:lnSpc>
                <a:spcPts val="2760"/>
              </a:lnSpc>
            </a:pPr>
            <a:endParaRPr lang="en-CA" sz="2262" dirty="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939800" y="1828800"/>
            <a:ext cx="6113790" cy="58990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2200" dirty="0" smtClean="0">
                <a:solidFill>
                  <a:srgbClr val="AB1500"/>
                </a:solidFill>
                <a:latin typeface="Arial"/>
                <a:cs typeface="Arial"/>
              </a:rPr>
              <a:t> </a:t>
            </a: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 Search list from beginning, choose first free block that fits</a:t>
            </a:r>
          </a:p>
          <a:p>
            <a:pPr>
              <a:lnSpc>
                <a:spcPts val="2300"/>
              </a:lnSpc>
            </a:pPr>
            <a:endParaRPr lang="en-CA" sz="2006" dirty="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482600" y="2082800"/>
            <a:ext cx="7404656" cy="130805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400"/>
              </a:lnSpc>
            </a:pPr>
            <a:r>
              <a:rPr lang="en-CA" sz="2200" dirty="0">
                <a:solidFill>
                  <a:srgbClr val="990000"/>
                </a:solidFill>
                <a:latin typeface="Arial Unicode MS"/>
                <a:cs typeface="Arial Unicode MS"/>
              </a:rPr>
              <a:t> </a:t>
            </a:r>
            <a:r>
              <a:rPr lang="en-CA" sz="2200" dirty="0" smtClean="0">
                <a:solidFill>
                  <a:srgbClr val="990000"/>
                </a:solidFill>
                <a:latin typeface="Arial Unicode MS"/>
                <a:cs typeface="Arial Unicode MS"/>
              </a:rPr>
              <a:t>     </a:t>
            </a: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 Can take linear time in total number of blocks (allocated and free</a:t>
            </a:r>
            <a:r>
              <a:rPr lang="en-CA" sz="2000" dirty="0" smtClean="0">
                <a:solidFill>
                  <a:srgbClr val="000000"/>
                </a:solidFill>
                <a:latin typeface="SimSun"/>
                <a:cs typeface="SimSun"/>
              </a:rPr>
              <a:t>)</a:t>
            </a:r>
          </a:p>
          <a:p>
            <a:pPr marL="342900" indent="-342900">
              <a:lnSpc>
                <a:spcPts val="34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CA" sz="2400" dirty="0" smtClean="0">
                <a:solidFill>
                  <a:srgbClr val="000000"/>
                </a:solidFill>
                <a:latin typeface="Calibri"/>
                <a:cs typeface="Calibri"/>
              </a:rPr>
              <a:t>  In practice it can cause “splinters” at beginning of list</a:t>
            </a:r>
          </a:p>
          <a:p>
            <a:pPr>
              <a:lnSpc>
                <a:spcPts val="3400"/>
              </a:lnSpc>
            </a:pPr>
            <a:endParaRPr lang="en-CA" sz="2367" dirty="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939800" y="2997200"/>
            <a:ext cx="4255267" cy="58990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2200" dirty="0" smtClean="0">
                <a:solidFill>
                  <a:srgbClr val="AB1500"/>
                </a:solidFill>
                <a:latin typeface="Arial"/>
                <a:cs typeface="Arial"/>
              </a:rPr>
              <a:t> </a:t>
            </a: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 Many small free blocks left at beginning</a:t>
            </a:r>
          </a:p>
          <a:p>
            <a:pPr>
              <a:lnSpc>
                <a:spcPts val="2300"/>
              </a:lnSpc>
            </a:pPr>
            <a:endParaRPr lang="en-CA" sz="2009" dirty="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8928100" y="6654800"/>
            <a:ext cx="215900" cy="34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50"/>
              </a:lnSpc>
            </a:pPr>
            <a:r>
              <a:rPr lang="en-CA" sz="960" b="1" spc="-10" smtClean="0">
                <a:solidFill>
                  <a:srgbClr val="000000"/>
                </a:solidFill>
                <a:latin typeface="Arial Narrow Bold"/>
                <a:cs typeface="Arial Narrow Bold"/>
              </a:rPr>
              <a:t>11</a:t>
            </a:r>
          </a:p>
          <a:p>
            <a:pPr>
              <a:lnSpc>
                <a:spcPts val="1150"/>
              </a:lnSpc>
            </a:pPr>
            <a:endParaRPr lang="en-CA" sz="10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8" name="TextBox 2"/>
          <p:cNvSpPr txBox="1"/>
          <p:nvPr/>
        </p:nvSpPr>
        <p:spPr>
          <a:xfrm>
            <a:off x="7988300" y="50800"/>
            <a:ext cx="11557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80"/>
              </a:lnSpc>
            </a:pPr>
            <a:r>
              <a:rPr lang="en-CA" sz="1200" smtClean="0">
                <a:solidFill>
                  <a:srgbClr val="FFFEFF"/>
                </a:solidFill>
                <a:latin typeface="Calibri"/>
                <a:cs typeface="Calibri"/>
              </a:rPr>
              <a:t>Carnegie Mellon</a:t>
            </a:r>
          </a:p>
          <a:p>
            <a:pPr>
              <a:lnSpc>
                <a:spcPts val="10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444500" y="558800"/>
            <a:ext cx="8699500" cy="685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140"/>
              </a:lnSpc>
            </a:pPr>
            <a:r>
              <a:rPr lang="en-CA" sz="3610" b="1" smtClean="0">
                <a:solidFill>
                  <a:srgbClr val="000000"/>
                </a:solidFill>
                <a:latin typeface="Calibri Bold"/>
                <a:cs typeface="Calibri Bold"/>
              </a:rPr>
              <a:t>Finding a Free Block</a:t>
            </a:r>
          </a:p>
          <a:p>
            <a:pPr>
              <a:lnSpc>
                <a:spcPts val="4140"/>
              </a:lnSpc>
            </a:pPr>
            <a:endParaRPr lang="en-CA" sz="36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482600" y="1422400"/>
            <a:ext cx="1399422" cy="71814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285750" indent="-285750">
              <a:lnSpc>
                <a:spcPts val="276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CA" sz="2410" b="1" dirty="0" smtClean="0">
                <a:solidFill>
                  <a:srgbClr val="000000"/>
                </a:solidFill>
                <a:latin typeface="Calibri Bold"/>
                <a:cs typeface="Calibri Bold"/>
              </a:rPr>
              <a:t> Next fit:</a:t>
            </a:r>
          </a:p>
          <a:p>
            <a:pPr>
              <a:lnSpc>
                <a:spcPts val="2760"/>
              </a:lnSpc>
            </a:pPr>
            <a:endParaRPr lang="en-CA" sz="2252" dirty="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939800" y="1790700"/>
            <a:ext cx="7340151" cy="167994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342900" indent="-342900">
              <a:lnSpc>
                <a:spcPts val="2650"/>
              </a:lnSpc>
              <a:buClr>
                <a:srgbClr val="C00000"/>
              </a:buClr>
              <a:buFont typeface="Arial" pitchFamily="34" charset="0"/>
              <a:buChar char="•"/>
              <a:tabLst>
                <a:tab pos="330200" algn="l"/>
              </a:tabLst>
            </a:pP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Like first fit, but search list starting where previous search finished</a:t>
            </a:r>
          </a:p>
          <a:p>
            <a:pPr marL="342900" indent="-342900">
              <a:lnSpc>
                <a:spcPts val="2650"/>
              </a:lnSpc>
              <a:buClr>
                <a:srgbClr val="C00000"/>
              </a:buClr>
              <a:buFont typeface="Arial" pitchFamily="34" charset="0"/>
              <a:buChar char="•"/>
              <a:tabLst>
                <a:tab pos="330200" algn="l"/>
              </a:tabLst>
            </a:pP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Should often be faster than first fit: avoids re-scanning unhelpful</a:t>
            </a:r>
            <a:r>
              <a:rPr lang="en-CA" sz="20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000" dirty="0" smtClean="0">
                <a:solidFill>
                  <a:srgbClr val="000000"/>
                </a:solidFill>
                <a:latin typeface="Times New Roman"/>
              </a:rPr>
            </a:b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blocks</a:t>
            </a:r>
          </a:p>
          <a:p>
            <a:pPr marL="342900" indent="-342900">
              <a:lnSpc>
                <a:spcPts val="2300"/>
              </a:lnSpc>
              <a:buClr>
                <a:srgbClr val="C00000"/>
              </a:buClr>
              <a:buFont typeface="Arial" pitchFamily="34" charset="0"/>
              <a:buChar char="•"/>
            </a:pPr>
            <a:r>
              <a:rPr lang="en-CA" sz="2000" dirty="0" smtClean="0">
                <a:solidFill>
                  <a:srgbClr val="000000"/>
                </a:solidFill>
                <a:cs typeface="Calibri"/>
              </a:rPr>
              <a:t>Some </a:t>
            </a:r>
            <a:r>
              <a:rPr lang="en-CA" sz="2000" dirty="0">
                <a:solidFill>
                  <a:srgbClr val="000000"/>
                </a:solidFill>
                <a:cs typeface="Calibri"/>
              </a:rPr>
              <a:t>research suggests that fragmentation is </a:t>
            </a:r>
            <a:r>
              <a:rPr lang="en-CA" sz="2000" dirty="0" smtClean="0">
                <a:solidFill>
                  <a:srgbClr val="000000"/>
                </a:solidFill>
                <a:cs typeface="Calibri"/>
              </a:rPr>
              <a:t>worse</a:t>
            </a:r>
            <a:endParaRPr lang="en-CA" sz="2000" dirty="0" smtClean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ts val="2650"/>
              </a:lnSpc>
            </a:pPr>
            <a:endParaRPr lang="en-CA" sz="2000" dirty="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8928100" y="6654800"/>
            <a:ext cx="215900" cy="34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50"/>
              </a:lnSpc>
            </a:pPr>
            <a:r>
              <a:rPr lang="en-CA" sz="1010" b="1" smtClean="0">
                <a:solidFill>
                  <a:srgbClr val="000000"/>
                </a:solidFill>
                <a:latin typeface="Arial Narrow Bold"/>
                <a:cs typeface="Arial Narrow Bold"/>
              </a:rPr>
              <a:t>12</a:t>
            </a:r>
          </a:p>
          <a:p>
            <a:pPr>
              <a:lnSpc>
                <a:spcPts val="1150"/>
              </a:lnSpc>
            </a:pPr>
            <a:endParaRPr lang="en-CA" sz="10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9" name="TextBox 2"/>
          <p:cNvSpPr txBox="1"/>
          <p:nvPr/>
        </p:nvSpPr>
        <p:spPr>
          <a:xfrm>
            <a:off x="7988300" y="50800"/>
            <a:ext cx="11557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80"/>
              </a:lnSpc>
            </a:pPr>
            <a:r>
              <a:rPr lang="en-CA" sz="1200" smtClean="0">
                <a:solidFill>
                  <a:srgbClr val="FFFEFF"/>
                </a:solidFill>
                <a:latin typeface="Calibri"/>
                <a:cs typeface="Calibri"/>
              </a:rPr>
              <a:t>Carnegie Mellon</a:t>
            </a:r>
          </a:p>
          <a:p>
            <a:pPr>
              <a:lnSpc>
                <a:spcPts val="10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444500" y="558800"/>
            <a:ext cx="8699500" cy="685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140"/>
              </a:lnSpc>
            </a:pPr>
            <a:r>
              <a:rPr lang="en-CA" sz="3610" b="1" smtClean="0">
                <a:solidFill>
                  <a:srgbClr val="000000"/>
                </a:solidFill>
                <a:latin typeface="Calibri Bold"/>
                <a:cs typeface="Calibri Bold"/>
              </a:rPr>
              <a:t>Finding a Free Block</a:t>
            </a:r>
          </a:p>
          <a:p>
            <a:pPr>
              <a:lnSpc>
                <a:spcPts val="4140"/>
              </a:lnSpc>
            </a:pPr>
            <a:endParaRPr lang="en-CA" sz="36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482600" y="1422400"/>
            <a:ext cx="1421608" cy="71814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285750" indent="-285750">
              <a:lnSpc>
                <a:spcPts val="276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CA" sz="2410" b="1" dirty="0" smtClean="0">
                <a:solidFill>
                  <a:srgbClr val="000000"/>
                </a:solidFill>
                <a:latin typeface="Calibri Bold"/>
                <a:cs typeface="Calibri Bold"/>
              </a:rPr>
              <a:t>  Best fit:</a:t>
            </a:r>
          </a:p>
          <a:p>
            <a:pPr>
              <a:lnSpc>
                <a:spcPts val="2760"/>
              </a:lnSpc>
            </a:pPr>
            <a:endParaRPr lang="en-CA" sz="2252" dirty="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939800" y="1816100"/>
            <a:ext cx="7204216" cy="1359346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342900" indent="-342900">
              <a:lnSpc>
                <a:spcPts val="2400"/>
              </a:lnSpc>
              <a:buFont typeface="Arial" pitchFamily="34" charset="0"/>
              <a:buChar char="•"/>
              <a:tabLst>
                <a:tab pos="330200" algn="l"/>
              </a:tabLst>
            </a:pPr>
            <a:r>
              <a:rPr lang="en-CA" sz="2200" dirty="0" smtClean="0">
                <a:solidFill>
                  <a:srgbClr val="AB1500"/>
                </a:solidFill>
                <a:latin typeface="Arial"/>
                <a:cs typeface="Arial"/>
              </a:rPr>
              <a:t> </a:t>
            </a: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 Search the list, choose the best free block: fits, with fewest bytes</a:t>
            </a:r>
            <a:r>
              <a:rPr lang="en-CA" sz="20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000" dirty="0" smtClean="0">
                <a:solidFill>
                  <a:srgbClr val="000000"/>
                </a:solidFill>
                <a:latin typeface="Times New Roman"/>
              </a:rPr>
            </a:b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	left over</a:t>
            </a:r>
          </a:p>
          <a:p>
            <a:pPr marL="342900" indent="-342900">
              <a:lnSpc>
                <a:spcPts val="2900"/>
              </a:lnSpc>
              <a:buFont typeface="Arial" pitchFamily="34" charset="0"/>
              <a:buChar char="•"/>
            </a:pPr>
            <a:r>
              <a:rPr lang="en-CA" sz="2200" dirty="0">
                <a:solidFill>
                  <a:srgbClr val="AB1500"/>
                </a:solidFill>
                <a:latin typeface="Arial"/>
                <a:cs typeface="Arial"/>
              </a:rPr>
              <a:t> </a:t>
            </a:r>
            <a:r>
              <a:rPr lang="en-CA" sz="2000" dirty="0">
                <a:solidFill>
                  <a:srgbClr val="000000"/>
                </a:solidFill>
                <a:cs typeface="Calibri"/>
              </a:rPr>
              <a:t> Keeps fragments small</a:t>
            </a:r>
            <a:r>
              <a:rPr lang="en-CA" sz="2000" dirty="0">
                <a:solidFill>
                  <a:srgbClr val="000000"/>
                </a:solidFill>
                <a:latin typeface="SimSun"/>
                <a:cs typeface="SimSun"/>
              </a:rPr>
              <a:t>: </a:t>
            </a:r>
            <a:r>
              <a:rPr lang="en-CA" sz="2000" dirty="0">
                <a:solidFill>
                  <a:srgbClr val="000000"/>
                </a:solidFill>
                <a:cs typeface="Calibri"/>
              </a:rPr>
              <a:t>usually improves memory </a:t>
            </a:r>
            <a:r>
              <a:rPr lang="en-CA" sz="2000" dirty="0" smtClean="0">
                <a:solidFill>
                  <a:srgbClr val="000000"/>
                </a:solidFill>
                <a:cs typeface="Calibri"/>
              </a:rPr>
              <a:t>utilization</a:t>
            </a:r>
          </a:p>
          <a:p>
            <a:pPr marL="342900" indent="-342900">
              <a:lnSpc>
                <a:spcPts val="2900"/>
              </a:lnSpc>
              <a:buClr>
                <a:srgbClr val="C00000"/>
              </a:buClr>
              <a:buFont typeface="Arial" pitchFamily="34" charset="0"/>
              <a:buChar char="•"/>
            </a:pPr>
            <a:r>
              <a:rPr lang="en-CA" sz="2000" dirty="0">
                <a:solidFill>
                  <a:srgbClr val="000000"/>
                </a:solidFill>
                <a:cs typeface="Calibri"/>
              </a:rPr>
              <a:t> </a:t>
            </a:r>
            <a:r>
              <a:rPr lang="en-CA" sz="2000" dirty="0" smtClean="0">
                <a:solidFill>
                  <a:srgbClr val="000000"/>
                </a:solidFill>
                <a:cs typeface="Calibri"/>
              </a:rPr>
              <a:t> Will </a:t>
            </a:r>
            <a:r>
              <a:rPr lang="en-CA" sz="2000" dirty="0">
                <a:solidFill>
                  <a:srgbClr val="000000"/>
                </a:solidFill>
                <a:cs typeface="Calibri"/>
              </a:rPr>
              <a:t>typically run slower than first </a:t>
            </a:r>
            <a:r>
              <a:rPr lang="en-CA" sz="2000" dirty="0" smtClean="0">
                <a:solidFill>
                  <a:srgbClr val="000000"/>
                </a:solidFill>
                <a:cs typeface="Calibri"/>
              </a:rPr>
              <a:t>fit</a:t>
            </a:r>
            <a:endParaRPr lang="en-CA" sz="2000" dirty="0">
              <a:solidFill>
                <a:srgbClr val="000000"/>
              </a:solidFill>
              <a:cs typeface="Calibri"/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482600" y="3251200"/>
            <a:ext cx="6892336" cy="71814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285750" indent="-285750">
              <a:lnSpc>
                <a:spcPts val="276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CA" sz="2410" b="1" dirty="0" smtClean="0">
                <a:solidFill>
                  <a:srgbClr val="000000"/>
                </a:solidFill>
                <a:latin typeface="Calibri Bold"/>
                <a:cs typeface="Calibri Bold"/>
              </a:rPr>
              <a:t>  If the block we find is larger than we need, split it</a:t>
            </a:r>
          </a:p>
          <a:p>
            <a:pPr>
              <a:lnSpc>
                <a:spcPts val="2760"/>
              </a:lnSpc>
            </a:pPr>
            <a:endParaRPr lang="en-CA" sz="2366" dirty="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8928100" y="6654800"/>
            <a:ext cx="215900" cy="34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50"/>
              </a:lnSpc>
            </a:pPr>
            <a:r>
              <a:rPr lang="en-CA" sz="1010" b="1" smtClean="0">
                <a:solidFill>
                  <a:srgbClr val="000000"/>
                </a:solidFill>
                <a:latin typeface="Arial Narrow Bold"/>
                <a:cs typeface="Arial Narrow Bold"/>
              </a:rPr>
              <a:t>13</a:t>
            </a:r>
          </a:p>
          <a:p>
            <a:pPr>
              <a:lnSpc>
                <a:spcPts val="1150"/>
              </a:lnSpc>
            </a:pPr>
            <a:endParaRPr lang="en-CA" sz="10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10" name="TextBox 2"/>
          <p:cNvSpPr txBox="1"/>
          <p:nvPr/>
        </p:nvSpPr>
        <p:spPr>
          <a:xfrm>
            <a:off x="7988300" y="50800"/>
            <a:ext cx="11557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80"/>
              </a:lnSpc>
            </a:pPr>
            <a:r>
              <a:rPr lang="en-CA" sz="1200" smtClean="0">
                <a:solidFill>
                  <a:srgbClr val="FFFEFF"/>
                </a:solidFill>
                <a:latin typeface="Calibri"/>
                <a:cs typeface="Calibri"/>
              </a:rPr>
              <a:t>Carnegie Mellon</a:t>
            </a:r>
          </a:p>
          <a:p>
            <a:pPr>
              <a:lnSpc>
                <a:spcPts val="10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444500" y="558800"/>
            <a:ext cx="8699500" cy="685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140"/>
              </a:lnSpc>
            </a:pPr>
            <a:r>
              <a:rPr lang="en-CA" sz="3610" b="1" smtClean="0">
                <a:solidFill>
                  <a:srgbClr val="000000"/>
                </a:solidFill>
                <a:latin typeface="Calibri Bold"/>
                <a:cs typeface="Calibri Bold"/>
              </a:rPr>
              <a:t>Finding a Free Block</a:t>
            </a:r>
          </a:p>
          <a:p>
            <a:pPr>
              <a:lnSpc>
                <a:spcPts val="4140"/>
              </a:lnSpc>
            </a:pPr>
            <a:endParaRPr lang="en-CA" sz="36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482600" y="1422400"/>
            <a:ext cx="5449505" cy="71814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342900" indent="-342900">
              <a:lnSpc>
                <a:spcPts val="276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CA" sz="2410" b="1" dirty="0" smtClean="0">
                <a:solidFill>
                  <a:srgbClr val="000000"/>
                </a:solidFill>
                <a:latin typeface="Calibri Bold"/>
                <a:cs typeface="Calibri Bold"/>
              </a:rPr>
              <a:t>  What happens if we can’t find a block?</a:t>
            </a:r>
          </a:p>
          <a:p>
            <a:pPr>
              <a:lnSpc>
                <a:spcPts val="2760"/>
              </a:lnSpc>
            </a:pPr>
            <a:endParaRPr lang="en-CA" sz="2354" dirty="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939800" y="1828800"/>
            <a:ext cx="3053336" cy="58990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342900" indent="-342900">
              <a:lnSpc>
                <a:spcPts val="23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Need to extend the heap</a:t>
            </a:r>
          </a:p>
          <a:p>
            <a:pPr>
              <a:lnSpc>
                <a:spcPts val="2300"/>
              </a:lnSpc>
            </a:pPr>
            <a:endParaRPr lang="en-CA" sz="2015" dirty="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939800" y="2133600"/>
            <a:ext cx="7077643" cy="394979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342900" indent="-342900">
              <a:lnSpc>
                <a:spcPts val="2900"/>
              </a:lnSpc>
              <a:buClr>
                <a:srgbClr val="C00000"/>
              </a:buClr>
              <a:buFont typeface="Wingdings" pitchFamily="2" charset="2"/>
              <a:buChar char="Ø"/>
              <a:tabLst>
                <a:tab pos="457200" algn="l"/>
              </a:tabLst>
            </a:pP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Use the </a:t>
            </a:r>
            <a:r>
              <a:rPr lang="en-CA" sz="2000" dirty="0" err="1" smtClean="0">
                <a:solidFill>
                  <a:srgbClr val="000000"/>
                </a:solidFill>
                <a:latin typeface="Calibri"/>
                <a:cs typeface="Calibri"/>
              </a:rPr>
              <a:t>brk</a:t>
            </a: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() or </a:t>
            </a:r>
            <a:r>
              <a:rPr lang="en-CA" sz="2000" dirty="0" err="1" smtClean="0">
                <a:solidFill>
                  <a:srgbClr val="000000"/>
                </a:solidFill>
                <a:latin typeface="Calibri"/>
                <a:cs typeface="Calibri"/>
              </a:rPr>
              <a:t>sbrk</a:t>
            </a: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() system calls</a:t>
            </a:r>
          </a:p>
          <a:p>
            <a:pPr marL="800100" lvl="1" indent="-342900">
              <a:lnSpc>
                <a:spcPts val="2900"/>
              </a:lnSpc>
              <a:buClr>
                <a:srgbClr val="C00000"/>
              </a:buClr>
              <a:buFont typeface="Arial" pitchFamily="34" charset="0"/>
              <a:buChar char="•"/>
              <a:tabLst>
                <a:tab pos="457200" algn="l"/>
              </a:tabLst>
            </a:pP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In </a:t>
            </a:r>
            <a:r>
              <a:rPr lang="en-CA" sz="2000" dirty="0" err="1" smtClean="0">
                <a:solidFill>
                  <a:srgbClr val="000000"/>
                </a:solidFill>
                <a:latin typeface="Calibri"/>
                <a:cs typeface="Calibri"/>
              </a:rPr>
              <a:t>mallocLab</a:t>
            </a: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, use </a:t>
            </a:r>
            <a:r>
              <a:rPr lang="en-CA" sz="2000" dirty="0" err="1" smtClean="0">
                <a:solidFill>
                  <a:srgbClr val="000000"/>
                </a:solidFill>
                <a:latin typeface="Calibri"/>
                <a:cs typeface="Calibri"/>
              </a:rPr>
              <a:t>mem_sbrk</a:t>
            </a: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()</a:t>
            </a:r>
          </a:p>
          <a:p>
            <a:pPr marL="800100" lvl="1" indent="-342900">
              <a:lnSpc>
                <a:spcPts val="2400"/>
              </a:lnSpc>
              <a:buFont typeface="Arial" pitchFamily="34" charset="0"/>
              <a:buChar char="•"/>
              <a:tabLst>
                <a:tab pos="279400" algn="l"/>
              </a:tabLst>
            </a:pPr>
            <a:r>
              <a:rPr lang="en-CA" sz="2000" dirty="0" err="1">
                <a:solidFill>
                  <a:srgbClr val="000000"/>
                </a:solidFill>
                <a:cs typeface="Calibri"/>
              </a:rPr>
              <a:t>sbrk</a:t>
            </a:r>
            <a:r>
              <a:rPr lang="en-CA" sz="2000" dirty="0">
                <a:solidFill>
                  <a:srgbClr val="000000"/>
                </a:solidFill>
                <a:cs typeface="Calibri"/>
              </a:rPr>
              <a:t>(</a:t>
            </a:r>
            <a:r>
              <a:rPr lang="en-CA" sz="2000" i="1" dirty="0">
                <a:solidFill>
                  <a:srgbClr val="000000"/>
                </a:solidFill>
                <a:latin typeface="Calibri Italic"/>
                <a:cs typeface="Calibri Italic"/>
              </a:rPr>
              <a:t>requested space</a:t>
            </a:r>
            <a:r>
              <a:rPr lang="en-CA" sz="2000" dirty="0">
                <a:solidFill>
                  <a:srgbClr val="000000"/>
                </a:solidFill>
                <a:cs typeface="Calibri"/>
              </a:rPr>
              <a:t>) allocates space and returns pointer to</a:t>
            </a:r>
            <a:r>
              <a:rPr lang="en-CA" sz="2000" dirty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000" dirty="0">
                <a:solidFill>
                  <a:srgbClr val="000000"/>
                </a:solidFill>
                <a:latin typeface="Times New Roman"/>
              </a:rPr>
            </a:br>
            <a:r>
              <a:rPr lang="en-CA" sz="2000" dirty="0">
                <a:solidFill>
                  <a:srgbClr val="000000"/>
                </a:solidFill>
                <a:latin typeface="Times New Roman"/>
              </a:rPr>
              <a:t>s</a:t>
            </a:r>
            <a:r>
              <a:rPr lang="en-CA" sz="2000" dirty="0">
                <a:solidFill>
                  <a:srgbClr val="000000"/>
                </a:solidFill>
                <a:cs typeface="Calibri"/>
              </a:rPr>
              <a:t>tart of new space</a:t>
            </a:r>
          </a:p>
          <a:p>
            <a:pPr marL="800100" lvl="1" indent="-342900">
              <a:lnSpc>
                <a:spcPts val="2400"/>
              </a:lnSpc>
              <a:buFont typeface="Arial" pitchFamily="34" charset="0"/>
              <a:buChar char="•"/>
              <a:tabLst>
                <a:tab pos="279400" algn="l"/>
              </a:tabLst>
            </a:pPr>
            <a:r>
              <a:rPr lang="en-CA" sz="2000" dirty="0" err="1">
                <a:solidFill>
                  <a:srgbClr val="000000"/>
                </a:solidFill>
                <a:cs typeface="Calibri"/>
              </a:rPr>
              <a:t>sbrk</a:t>
            </a:r>
            <a:r>
              <a:rPr lang="en-CA" sz="2000" dirty="0">
                <a:solidFill>
                  <a:srgbClr val="000000"/>
                </a:solidFill>
                <a:cs typeface="Calibri"/>
              </a:rPr>
              <a:t>(0) returns pointer</a:t>
            </a:r>
            <a:r>
              <a:rPr lang="en-CA" sz="2000" dirty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000" dirty="0">
                <a:solidFill>
                  <a:srgbClr val="000000"/>
                </a:solidFill>
                <a:latin typeface="Times New Roman"/>
              </a:rPr>
            </a:br>
            <a:r>
              <a:rPr lang="en-CA" sz="2000" dirty="0">
                <a:solidFill>
                  <a:srgbClr val="000000"/>
                </a:solidFill>
                <a:latin typeface="Times New Roman"/>
              </a:rPr>
              <a:t>t</a:t>
            </a:r>
            <a:r>
              <a:rPr lang="en-CA" sz="2000" dirty="0">
                <a:solidFill>
                  <a:srgbClr val="000000"/>
                </a:solidFill>
                <a:cs typeface="Calibri"/>
              </a:rPr>
              <a:t>o top of current heap</a:t>
            </a:r>
          </a:p>
          <a:p>
            <a:pPr marL="342900" indent="-342900">
              <a:lnSpc>
                <a:spcPts val="2400"/>
              </a:lnSpc>
              <a:buClr>
                <a:srgbClr val="C00000"/>
              </a:buClr>
              <a:buFont typeface="Wingdings" pitchFamily="2" charset="2"/>
              <a:buChar char="Ø"/>
              <a:tabLst>
                <a:tab pos="279400" algn="l"/>
              </a:tabLst>
            </a:pPr>
            <a:r>
              <a:rPr lang="en-CA" sz="2000" dirty="0">
                <a:solidFill>
                  <a:srgbClr val="000000"/>
                </a:solidFill>
                <a:cs typeface="Calibri"/>
              </a:rPr>
              <a:t>Use what you need,</a:t>
            </a:r>
            <a:r>
              <a:rPr lang="en-CA" sz="2000" dirty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000" dirty="0">
                <a:solidFill>
                  <a:srgbClr val="000000"/>
                </a:solidFill>
                <a:latin typeface="Times New Roman"/>
              </a:rPr>
            </a:br>
            <a:r>
              <a:rPr lang="en-CA" sz="2000" dirty="0">
                <a:solidFill>
                  <a:srgbClr val="000000"/>
                </a:solidFill>
                <a:cs typeface="Calibri"/>
              </a:rPr>
              <a:t>add the rest as a whole</a:t>
            </a:r>
          </a:p>
          <a:p>
            <a:pPr>
              <a:lnSpc>
                <a:spcPts val="2400"/>
              </a:lnSpc>
              <a:tabLst>
                <a:tab pos="279400" algn="l"/>
              </a:tabLst>
            </a:pPr>
            <a:r>
              <a:rPr lang="en-CA" sz="2000" dirty="0">
                <a:solidFill>
                  <a:srgbClr val="000000"/>
                </a:solidFill>
                <a:cs typeface="Calibri"/>
              </a:rPr>
              <a:t>	 free block</a:t>
            </a:r>
          </a:p>
          <a:p>
            <a:pPr>
              <a:lnSpc>
                <a:spcPts val="2400"/>
              </a:lnSpc>
            </a:pPr>
            <a:endParaRPr lang="en-CA" sz="2000" dirty="0">
              <a:solidFill>
                <a:srgbClr val="000000"/>
              </a:solidFill>
            </a:endParaRPr>
          </a:p>
          <a:p>
            <a:pPr>
              <a:lnSpc>
                <a:spcPts val="2900"/>
              </a:lnSpc>
              <a:tabLst>
                <a:tab pos="457200" algn="l"/>
              </a:tabLst>
            </a:pPr>
            <a:endParaRPr lang="en-CA" sz="2000" dirty="0" smtClean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ts val="2900"/>
              </a:lnSpc>
            </a:pPr>
            <a:endParaRPr lang="en-CA" sz="1974" dirty="0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8928100" y="6654800"/>
            <a:ext cx="215900" cy="34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50"/>
              </a:lnSpc>
            </a:pPr>
            <a:r>
              <a:rPr lang="en-CA" sz="1010" b="1" smtClean="0">
                <a:solidFill>
                  <a:srgbClr val="000000"/>
                </a:solidFill>
                <a:latin typeface="Arial Narrow Bold"/>
                <a:cs typeface="Arial Narrow Bold"/>
              </a:rPr>
              <a:t>14</a:t>
            </a:r>
          </a:p>
          <a:p>
            <a:pPr>
              <a:lnSpc>
                <a:spcPts val="1150"/>
              </a:lnSpc>
            </a:pPr>
            <a:endParaRPr lang="en-CA" sz="10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10" name="TextBox 2"/>
          <p:cNvSpPr txBox="1"/>
          <p:nvPr/>
        </p:nvSpPr>
        <p:spPr>
          <a:xfrm>
            <a:off x="7988300" y="50800"/>
            <a:ext cx="11557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80"/>
              </a:lnSpc>
            </a:pPr>
            <a:r>
              <a:rPr lang="en-CA" sz="1200" smtClean="0">
                <a:solidFill>
                  <a:srgbClr val="FFFEFF"/>
                </a:solidFill>
                <a:latin typeface="Calibri"/>
                <a:cs typeface="Calibri"/>
              </a:rPr>
              <a:t>Carnegie Mellon</a:t>
            </a:r>
          </a:p>
          <a:p>
            <a:pPr>
              <a:lnSpc>
                <a:spcPts val="10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469900" y="508000"/>
            <a:ext cx="3069110" cy="105157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140"/>
              </a:lnSpc>
            </a:pPr>
            <a:r>
              <a:rPr lang="en-CA" sz="3610" b="1" dirty="0" smtClean="0">
                <a:solidFill>
                  <a:srgbClr val="000000"/>
                </a:solidFill>
                <a:latin typeface="Calibri Bold"/>
                <a:cs typeface="Calibri Bold"/>
              </a:rPr>
              <a:t>Splitting a Block</a:t>
            </a:r>
          </a:p>
          <a:p>
            <a:pPr>
              <a:lnSpc>
                <a:spcPts val="4140"/>
              </a:lnSpc>
            </a:pPr>
            <a:endParaRPr lang="en-CA" sz="3600" dirty="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469900" y="1117600"/>
            <a:ext cx="6343531" cy="71814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285750" indent="-285750">
              <a:lnSpc>
                <a:spcPts val="2760"/>
              </a:lnSpc>
              <a:buFont typeface="Wingdings" pitchFamily="2" charset="2"/>
              <a:buChar char="Ø"/>
            </a:pPr>
            <a:r>
              <a:rPr lang="en-CA" sz="1439" dirty="0" smtClean="0">
                <a:solidFill>
                  <a:srgbClr val="AB1500"/>
                </a:solidFill>
                <a:latin typeface="Arial"/>
                <a:cs typeface="Arial"/>
              </a:rPr>
              <a:t> </a:t>
            </a:r>
            <a:r>
              <a:rPr lang="en-CA" sz="2410" b="1" dirty="0" smtClean="0">
                <a:solidFill>
                  <a:srgbClr val="000000"/>
                </a:solidFill>
                <a:latin typeface="Calibri Bold"/>
                <a:cs typeface="Calibri Bold"/>
              </a:rPr>
              <a:t>  What happens if the block we have is too big?</a:t>
            </a:r>
          </a:p>
          <a:p>
            <a:pPr>
              <a:lnSpc>
                <a:spcPts val="2760"/>
              </a:lnSpc>
            </a:pPr>
            <a:endParaRPr lang="en-CA" sz="2360" dirty="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927100" y="1473200"/>
            <a:ext cx="6424836" cy="2077492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342900" indent="-342900">
              <a:lnSpc>
                <a:spcPts val="29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Split between portion we need and the leftover free space</a:t>
            </a:r>
          </a:p>
          <a:p>
            <a:pPr marL="342900" indent="-342900">
              <a:lnSpc>
                <a:spcPts val="29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For implicit lists: correct the block size</a:t>
            </a:r>
          </a:p>
          <a:p>
            <a:pPr marL="342900" indent="-342900">
              <a:lnSpc>
                <a:spcPts val="29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CA" sz="2000" dirty="0" smtClean="0">
                <a:solidFill>
                  <a:srgbClr val="000000"/>
                </a:solidFill>
                <a:cs typeface="Calibri"/>
              </a:rPr>
              <a:t>For </a:t>
            </a:r>
            <a:r>
              <a:rPr lang="en-CA" sz="2000" dirty="0">
                <a:solidFill>
                  <a:srgbClr val="000000"/>
                </a:solidFill>
                <a:cs typeface="Calibri"/>
              </a:rPr>
              <a:t>explicit lists: correct the previous and next </a:t>
            </a:r>
            <a:r>
              <a:rPr lang="en-CA" sz="2000" dirty="0" smtClean="0">
                <a:solidFill>
                  <a:srgbClr val="000000"/>
                </a:solidFill>
                <a:cs typeface="Calibri"/>
              </a:rPr>
              <a:t>pointers</a:t>
            </a:r>
          </a:p>
          <a:p>
            <a:pPr marL="342900" indent="-342900">
              <a:lnSpc>
                <a:spcPts val="29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CA" sz="2000" dirty="0" smtClean="0">
                <a:solidFill>
                  <a:srgbClr val="000000"/>
                </a:solidFill>
                <a:cs typeface="Calibri"/>
              </a:rPr>
              <a:t>For </a:t>
            </a:r>
            <a:r>
              <a:rPr lang="en-CA" sz="2000" dirty="0">
                <a:solidFill>
                  <a:srgbClr val="000000"/>
                </a:solidFill>
                <a:cs typeface="Calibri"/>
              </a:rPr>
              <a:t>segregated lists:</a:t>
            </a:r>
          </a:p>
          <a:p>
            <a:pPr marL="800100" lvl="1" indent="-342900">
              <a:lnSpc>
                <a:spcPts val="2300"/>
              </a:lnSpc>
              <a:buClr>
                <a:srgbClr val="C00000"/>
              </a:buClr>
              <a:buFont typeface="Arial" pitchFamily="34" charset="0"/>
              <a:buChar char="•"/>
            </a:pPr>
            <a:r>
              <a:rPr lang="en-CA" sz="2000" dirty="0" smtClean="0">
                <a:solidFill>
                  <a:srgbClr val="000000"/>
                </a:solidFill>
                <a:cs typeface="Calibri"/>
              </a:rPr>
              <a:t>determine </a:t>
            </a:r>
            <a:r>
              <a:rPr lang="en-CA" sz="2000" dirty="0">
                <a:solidFill>
                  <a:srgbClr val="000000"/>
                </a:solidFill>
                <a:cs typeface="Calibri"/>
              </a:rPr>
              <a:t>correct size list</a:t>
            </a:r>
          </a:p>
          <a:p>
            <a:pPr marL="800100" lvl="1" indent="-342900">
              <a:lnSpc>
                <a:spcPts val="2300"/>
              </a:lnSpc>
              <a:buClr>
                <a:srgbClr val="C00000"/>
              </a:buClr>
              <a:buFont typeface="Arial" pitchFamily="34" charset="0"/>
              <a:buChar char="•"/>
            </a:pPr>
            <a:r>
              <a:rPr lang="en-CA" sz="2000" dirty="0" smtClean="0">
                <a:solidFill>
                  <a:srgbClr val="000000"/>
                </a:solidFill>
                <a:cs typeface="Calibri"/>
              </a:rPr>
              <a:t>Insert </a:t>
            </a:r>
            <a:r>
              <a:rPr lang="en-CA" sz="2000" dirty="0">
                <a:solidFill>
                  <a:srgbClr val="000000"/>
                </a:solidFill>
                <a:cs typeface="Calibri"/>
              </a:rPr>
              <a:t>with </a:t>
            </a:r>
            <a:r>
              <a:rPr lang="en-CA" sz="2000" dirty="0" smtClean="0">
                <a:solidFill>
                  <a:srgbClr val="000000"/>
                </a:solidFill>
                <a:cs typeface="Calibri"/>
              </a:rPr>
              <a:t>insertion </a:t>
            </a:r>
            <a:r>
              <a:rPr lang="en-CA" sz="2000" dirty="0">
                <a:solidFill>
                  <a:srgbClr val="000000"/>
                </a:solidFill>
                <a:cs typeface="Calibri"/>
              </a:rPr>
              <a:t>policy (more on this later</a:t>
            </a:r>
            <a:r>
              <a:rPr lang="en-CA" sz="2000" dirty="0" smtClean="0">
                <a:solidFill>
                  <a:srgbClr val="000000"/>
                </a:solidFill>
                <a:cs typeface="Calibri"/>
              </a:rPr>
              <a:t>)</a:t>
            </a:r>
            <a:endParaRPr lang="en-CA" sz="2000" dirty="0">
              <a:solidFill>
                <a:srgbClr val="000000"/>
              </a:solidFill>
              <a:cs typeface="Calibri"/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8928100" y="6654800"/>
            <a:ext cx="215900" cy="34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50"/>
              </a:lnSpc>
            </a:pPr>
            <a:r>
              <a:rPr lang="en-CA" sz="1010" b="1" smtClean="0">
                <a:solidFill>
                  <a:srgbClr val="000000"/>
                </a:solidFill>
                <a:latin typeface="Arial Narrow Bold"/>
                <a:cs typeface="Arial Narrow Bold"/>
              </a:rPr>
              <a:t>15</a:t>
            </a:r>
          </a:p>
          <a:p>
            <a:pPr>
              <a:lnSpc>
                <a:spcPts val="1150"/>
              </a:lnSpc>
            </a:pPr>
            <a:endParaRPr lang="en-CA" sz="10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9" name="TextBox 2"/>
          <p:cNvSpPr txBox="1"/>
          <p:nvPr/>
        </p:nvSpPr>
        <p:spPr>
          <a:xfrm>
            <a:off x="7988300" y="50800"/>
            <a:ext cx="11557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80"/>
              </a:lnSpc>
            </a:pPr>
            <a:r>
              <a:rPr lang="en-CA" sz="1200" smtClean="0">
                <a:solidFill>
                  <a:srgbClr val="FFFEFF"/>
                </a:solidFill>
                <a:latin typeface="Calibri"/>
                <a:cs typeface="Calibri"/>
              </a:rPr>
              <a:t>Carnegie Mellon</a:t>
            </a:r>
          </a:p>
          <a:p>
            <a:pPr>
              <a:lnSpc>
                <a:spcPts val="10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444500" y="558800"/>
            <a:ext cx="8699500" cy="685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140"/>
              </a:lnSpc>
            </a:pPr>
            <a:r>
              <a:rPr lang="en-CA" sz="3610" b="1" smtClean="0">
                <a:solidFill>
                  <a:srgbClr val="000000"/>
                </a:solidFill>
                <a:latin typeface="Calibri Bold"/>
                <a:cs typeface="Calibri Bold"/>
              </a:rPr>
              <a:t>Freeing Blocks</a:t>
            </a:r>
          </a:p>
          <a:p>
            <a:pPr>
              <a:lnSpc>
                <a:spcPts val="4140"/>
              </a:lnSpc>
            </a:pPr>
            <a:endParaRPr lang="en-CA" sz="36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482600" y="1422400"/>
            <a:ext cx="3741986" cy="71814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285750" indent="-285750">
              <a:lnSpc>
                <a:spcPts val="276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CA" sz="2410" b="1" dirty="0" smtClean="0">
                <a:solidFill>
                  <a:srgbClr val="000000"/>
                </a:solidFill>
                <a:latin typeface="Calibri Bold"/>
                <a:cs typeface="Calibri Bold"/>
              </a:rPr>
              <a:t>  Simplest implementation:</a:t>
            </a:r>
          </a:p>
          <a:p>
            <a:pPr>
              <a:lnSpc>
                <a:spcPts val="2760"/>
              </a:lnSpc>
            </a:pPr>
            <a:endParaRPr lang="en-CA" sz="2328" dirty="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939800" y="1816100"/>
            <a:ext cx="4870051" cy="92333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342900" indent="-342900">
              <a:lnSpc>
                <a:spcPts val="2400"/>
              </a:lnSpc>
              <a:buFont typeface="Wingdings" pitchFamily="2" charset="2"/>
              <a:buChar char="Ø"/>
              <a:tabLst>
                <a:tab pos="279400" algn="l"/>
              </a:tabLst>
            </a:pPr>
            <a:r>
              <a:rPr lang="en-CA" sz="2200" dirty="0" smtClean="0">
                <a:solidFill>
                  <a:srgbClr val="AB1500"/>
                </a:solidFill>
                <a:latin typeface="Arial"/>
                <a:cs typeface="Arial"/>
              </a:rPr>
              <a:t> </a:t>
            </a: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 Need only clear the “allocated” flag</a:t>
            </a:r>
            <a:r>
              <a:rPr lang="en-CA" sz="20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000" dirty="0" smtClean="0">
                <a:solidFill>
                  <a:srgbClr val="000000"/>
                </a:solidFill>
                <a:latin typeface="Times New Roman"/>
              </a:rPr>
            </a:br>
            <a:r>
              <a:rPr lang="en-CA" sz="2010" b="1" dirty="0" smtClean="0">
                <a:solidFill>
                  <a:srgbClr val="000000"/>
                </a:solidFill>
                <a:latin typeface="Calibri Bold"/>
                <a:cs typeface="Calibri Bold"/>
              </a:rPr>
              <a:t>	void </a:t>
            </a:r>
            <a:r>
              <a:rPr lang="en-CA" sz="2010" b="1" dirty="0" err="1" smtClean="0">
                <a:solidFill>
                  <a:srgbClr val="000000"/>
                </a:solidFill>
                <a:latin typeface="Calibri Bold"/>
                <a:cs typeface="Calibri Bold"/>
              </a:rPr>
              <a:t>free_block</a:t>
            </a:r>
            <a:r>
              <a:rPr lang="en-CA" sz="2010" b="1" dirty="0" smtClean="0">
                <a:solidFill>
                  <a:srgbClr val="000000"/>
                </a:solidFill>
                <a:latin typeface="Calibri Bold"/>
                <a:cs typeface="Calibri Bold"/>
              </a:rPr>
              <a:t>(</a:t>
            </a:r>
            <a:r>
              <a:rPr lang="en-CA" sz="2010" b="1" dirty="0" err="1" smtClean="0">
                <a:solidFill>
                  <a:srgbClr val="000000"/>
                </a:solidFill>
                <a:latin typeface="Calibri Bold"/>
                <a:cs typeface="Calibri Bold"/>
              </a:rPr>
              <a:t>ptr</a:t>
            </a:r>
            <a:r>
              <a:rPr lang="en-CA" sz="2010" b="1" dirty="0" smtClean="0">
                <a:solidFill>
                  <a:srgbClr val="000000"/>
                </a:solidFill>
                <a:latin typeface="Calibri Bold"/>
                <a:cs typeface="Calibri Bold"/>
              </a:rPr>
              <a:t> p) { *p = *p &amp; -2 }</a:t>
            </a:r>
          </a:p>
          <a:p>
            <a:pPr>
              <a:lnSpc>
                <a:spcPts val="2400"/>
              </a:lnSpc>
            </a:pPr>
            <a:endParaRPr lang="en-CA" sz="2000" dirty="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939800" y="2501900"/>
            <a:ext cx="4540858" cy="58990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342900" indent="-342900">
              <a:lnSpc>
                <a:spcPts val="2300"/>
              </a:lnSpc>
              <a:buFont typeface="Wingdings" pitchFamily="2" charset="2"/>
              <a:buChar char="Ø"/>
            </a:pPr>
            <a:r>
              <a:rPr lang="en-CA" sz="2200" dirty="0" smtClean="0">
                <a:solidFill>
                  <a:srgbClr val="AB1500"/>
                </a:solidFill>
                <a:latin typeface="Arial"/>
                <a:cs typeface="Arial"/>
              </a:rPr>
              <a:t> </a:t>
            </a: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 But can lead to external fragmentation:</a:t>
            </a:r>
          </a:p>
          <a:p>
            <a:pPr>
              <a:lnSpc>
                <a:spcPts val="2300"/>
              </a:lnSpc>
            </a:pPr>
            <a:endParaRPr lang="en-CA" sz="2009" dirty="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1397000" y="2870200"/>
            <a:ext cx="6299930" cy="58990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342900" indent="-342900">
              <a:lnSpc>
                <a:spcPts val="2300"/>
              </a:lnSpc>
              <a:buFont typeface="Arial" pitchFamily="34" charset="0"/>
              <a:buChar char="•"/>
            </a:pP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 There is enough free space, but the allocator can’t find it</a:t>
            </a:r>
          </a:p>
          <a:p>
            <a:pPr>
              <a:lnSpc>
                <a:spcPts val="2300"/>
              </a:lnSpc>
            </a:pPr>
            <a:endParaRPr lang="en-CA" sz="1987" dirty="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8928100" y="6654800"/>
            <a:ext cx="215900" cy="34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50"/>
              </a:lnSpc>
            </a:pPr>
            <a:r>
              <a:rPr lang="en-CA" sz="1010" b="1" smtClean="0">
                <a:solidFill>
                  <a:srgbClr val="000000"/>
                </a:solidFill>
                <a:latin typeface="Arial Narrow Bold"/>
                <a:cs typeface="Arial Narrow Bold"/>
              </a:rPr>
              <a:t>16</a:t>
            </a:r>
          </a:p>
          <a:p>
            <a:pPr>
              <a:lnSpc>
                <a:spcPts val="1150"/>
              </a:lnSpc>
            </a:pPr>
            <a:endParaRPr lang="en-CA" sz="10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10" name="TextBox 2"/>
          <p:cNvSpPr txBox="1"/>
          <p:nvPr/>
        </p:nvSpPr>
        <p:spPr>
          <a:xfrm>
            <a:off x="7988300" y="50800"/>
            <a:ext cx="11557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80"/>
              </a:lnSpc>
            </a:pPr>
            <a:r>
              <a:rPr lang="en-CA" sz="1200" smtClean="0">
                <a:solidFill>
                  <a:srgbClr val="FFFEFF"/>
                </a:solidFill>
                <a:latin typeface="Calibri"/>
                <a:cs typeface="Calibri"/>
              </a:rPr>
              <a:t>Carnegie Mellon</a:t>
            </a:r>
          </a:p>
          <a:p>
            <a:pPr>
              <a:lnSpc>
                <a:spcPts val="10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444500" y="558800"/>
            <a:ext cx="8699500" cy="685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140"/>
              </a:lnSpc>
            </a:pPr>
            <a:r>
              <a:rPr lang="en-CA" sz="3610" b="1" dirty="0" smtClean="0">
                <a:solidFill>
                  <a:srgbClr val="000000"/>
                </a:solidFill>
                <a:latin typeface="Calibri Bold"/>
                <a:cs typeface="Calibri Bold"/>
              </a:rPr>
              <a:t>Freeing Blocks</a:t>
            </a:r>
          </a:p>
          <a:p>
            <a:pPr>
              <a:lnSpc>
                <a:spcPts val="4140"/>
              </a:lnSpc>
            </a:pPr>
            <a:endParaRPr lang="en-CA" sz="3600" dirty="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482600" y="1346200"/>
            <a:ext cx="7515519" cy="872034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285750" indent="-285750">
              <a:lnSpc>
                <a:spcPts val="34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CA" sz="2410" b="1" dirty="0" smtClean="0">
                <a:solidFill>
                  <a:srgbClr val="000000"/>
                </a:solidFill>
                <a:latin typeface="Calibri Bold"/>
                <a:cs typeface="Calibri Bold"/>
              </a:rPr>
              <a:t>  Need to combine blocks nearby in memory (coalescing)</a:t>
            </a:r>
          </a:p>
          <a:p>
            <a:pPr marL="285750" indent="-285750">
              <a:lnSpc>
                <a:spcPts val="34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CA" sz="2410" b="1" dirty="0" smtClean="0">
                <a:solidFill>
                  <a:srgbClr val="000000"/>
                </a:solidFill>
                <a:latin typeface="Calibri Bold"/>
                <a:cs typeface="Calibri Bold"/>
              </a:rPr>
              <a:t>  For implicit lists: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482600" y="2159000"/>
            <a:ext cx="6365332" cy="130805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800100" lvl="1" indent="-342900">
              <a:lnSpc>
                <a:spcPts val="3400"/>
              </a:lnSpc>
              <a:buFont typeface="Arial" pitchFamily="34" charset="0"/>
              <a:buChar char="•"/>
            </a:pP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Simply look backwards and forwards using block sizes</a:t>
            </a:r>
          </a:p>
          <a:p>
            <a:pPr marL="342900" indent="-342900">
              <a:lnSpc>
                <a:spcPts val="34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CA" sz="2410" b="1" dirty="0" smtClean="0">
                <a:solidFill>
                  <a:srgbClr val="000000"/>
                </a:solidFill>
                <a:latin typeface="Calibri Bold"/>
                <a:cs typeface="Calibri Bold"/>
              </a:rPr>
              <a:t> For explicit lists:</a:t>
            </a:r>
          </a:p>
          <a:p>
            <a:pPr>
              <a:lnSpc>
                <a:spcPts val="3400"/>
              </a:lnSpc>
            </a:pPr>
            <a:endParaRPr lang="en-CA" sz="2316" dirty="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482600" y="2959100"/>
            <a:ext cx="7840416" cy="130805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800100" lvl="1" indent="-342900">
              <a:lnSpc>
                <a:spcPts val="3400"/>
              </a:lnSpc>
              <a:buFont typeface="Arial" pitchFamily="34" charset="0"/>
              <a:buChar char="•"/>
            </a:pPr>
            <a:r>
              <a:rPr lang="en-CA" sz="2200" dirty="0" smtClean="0">
                <a:solidFill>
                  <a:srgbClr val="AB1500"/>
                </a:solidFill>
                <a:latin typeface="Arial"/>
                <a:cs typeface="Arial"/>
              </a:rPr>
              <a:t> </a:t>
            </a: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 Look backwards/forwards using block sizes, not next/</a:t>
            </a:r>
            <a:r>
              <a:rPr lang="en-CA" sz="2000" dirty="0" err="1" smtClean="0">
                <a:solidFill>
                  <a:srgbClr val="000000"/>
                </a:solidFill>
                <a:latin typeface="Calibri"/>
                <a:cs typeface="Calibri"/>
              </a:rPr>
              <a:t>prev</a:t>
            </a: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 pointers</a:t>
            </a:r>
          </a:p>
          <a:p>
            <a:pPr marL="285750" indent="-285750">
              <a:lnSpc>
                <a:spcPts val="34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CA" sz="2410" b="1" dirty="0" smtClean="0">
                <a:solidFill>
                  <a:srgbClr val="000000"/>
                </a:solidFill>
                <a:latin typeface="Calibri Bold"/>
                <a:cs typeface="Calibri Bold"/>
              </a:rPr>
              <a:t>  For segregated lists:</a:t>
            </a:r>
          </a:p>
          <a:p>
            <a:pPr>
              <a:lnSpc>
                <a:spcPts val="3400"/>
              </a:lnSpc>
            </a:pPr>
            <a:endParaRPr lang="en-CA" sz="2323" dirty="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939800" y="3911327"/>
            <a:ext cx="6225422" cy="52578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342900" indent="-342900">
              <a:lnSpc>
                <a:spcPts val="1825"/>
              </a:lnSpc>
              <a:buFont typeface="Arial" pitchFamily="34" charset="0"/>
              <a:buChar char="•"/>
            </a:pPr>
            <a:r>
              <a:rPr lang="en-CA" sz="2000" dirty="0">
                <a:solidFill>
                  <a:srgbClr val="000000"/>
                </a:solidFill>
                <a:cs typeface="Calibri"/>
              </a:rPr>
              <a:t>use the size of new block to determine proper list</a:t>
            </a:r>
          </a:p>
          <a:p>
            <a:pPr marL="342900" indent="-342900">
              <a:lnSpc>
                <a:spcPts val="2300"/>
              </a:lnSpc>
              <a:buFont typeface="Arial" pitchFamily="34" charset="0"/>
              <a:buChar char="•"/>
            </a:pP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Insert back into list based on insertion policy (LIFO, FIFO)</a:t>
            </a:r>
            <a:endParaRPr lang="en-CA" sz="2006" dirty="0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8928100" y="6654800"/>
            <a:ext cx="123432" cy="30777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50"/>
              </a:lnSpc>
            </a:pPr>
            <a:r>
              <a:rPr lang="en-CA" sz="1010" b="1" smtClean="0">
                <a:solidFill>
                  <a:srgbClr val="000000"/>
                </a:solidFill>
                <a:latin typeface="Arial Narrow Bold"/>
                <a:cs typeface="Arial Narrow Bold"/>
              </a:rPr>
              <a:t>1ti</a:t>
            </a:r>
            <a:endParaRPr lang="en-CA" sz="1010" b="1" dirty="0" smtClean="0">
              <a:solidFill>
                <a:srgbClr val="000000"/>
              </a:solidFill>
              <a:latin typeface="Arial Narrow Bold"/>
              <a:cs typeface="Arial Narrow Bold"/>
            </a:endParaRPr>
          </a:p>
          <a:p>
            <a:pPr>
              <a:lnSpc>
                <a:spcPts val="1150"/>
              </a:lnSpc>
            </a:pPr>
            <a:endParaRPr lang="en-CA" sz="1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7" name="TextBox 2"/>
          <p:cNvSpPr txBox="1"/>
          <p:nvPr/>
        </p:nvSpPr>
        <p:spPr>
          <a:xfrm>
            <a:off x="7988300" y="50800"/>
            <a:ext cx="11557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80"/>
              </a:lnSpc>
            </a:pPr>
            <a:r>
              <a:rPr lang="en-CA" sz="1200" smtClean="0">
                <a:solidFill>
                  <a:srgbClr val="FFFEFF"/>
                </a:solidFill>
                <a:latin typeface="Calibri"/>
                <a:cs typeface="Calibri"/>
              </a:rPr>
              <a:t>Carnegie Mellon</a:t>
            </a:r>
          </a:p>
          <a:p>
            <a:pPr>
              <a:lnSpc>
                <a:spcPts val="10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444500" y="558800"/>
            <a:ext cx="8699500" cy="685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140"/>
              </a:lnSpc>
            </a:pPr>
            <a:r>
              <a:rPr lang="en-CA" sz="3610" b="1" smtClean="0">
                <a:solidFill>
                  <a:srgbClr val="000000"/>
                </a:solidFill>
                <a:latin typeface="Calibri Bold"/>
                <a:cs typeface="Calibri Bold"/>
              </a:rPr>
              <a:t>Freeing Blocks</a:t>
            </a:r>
          </a:p>
          <a:p>
            <a:pPr>
              <a:lnSpc>
                <a:spcPts val="4140"/>
              </a:lnSpc>
            </a:pPr>
            <a:endParaRPr lang="en-CA" sz="36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482600" y="1422400"/>
            <a:ext cx="6215869" cy="71814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285750" indent="-285750">
              <a:lnSpc>
                <a:spcPts val="276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CA" sz="2410" b="1" dirty="0" smtClean="0">
                <a:solidFill>
                  <a:srgbClr val="000000"/>
                </a:solidFill>
                <a:latin typeface="Calibri Bold"/>
                <a:cs typeface="Calibri Bold"/>
              </a:rPr>
              <a:t>  Graphical depiction (both implicit &amp; explicit):</a:t>
            </a:r>
          </a:p>
          <a:p>
            <a:pPr>
              <a:lnSpc>
                <a:spcPts val="2760"/>
              </a:lnSpc>
            </a:pPr>
            <a:endParaRPr lang="en-CA" sz="2361" dirty="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939800" y="1803400"/>
            <a:ext cx="3433825" cy="628762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342900" indent="-342900">
              <a:lnSpc>
                <a:spcPts val="2530"/>
              </a:lnSpc>
              <a:buFont typeface="Arial" pitchFamily="34" charset="0"/>
              <a:buChar char="•"/>
              <a:tabLst>
                <a:tab pos="279400" algn="l"/>
              </a:tabLst>
            </a:pP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(these are physical mappings)</a:t>
            </a:r>
          </a:p>
          <a:p>
            <a:pPr>
              <a:lnSpc>
                <a:spcPts val="2530"/>
              </a:lnSpc>
            </a:pPr>
            <a:endParaRPr lang="en-CA" sz="2000" dirty="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8928100" y="6654800"/>
            <a:ext cx="215900" cy="34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50"/>
              </a:lnSpc>
            </a:pPr>
            <a:r>
              <a:rPr lang="en-CA" sz="1010" b="1" smtClean="0">
                <a:solidFill>
                  <a:srgbClr val="000000"/>
                </a:solidFill>
                <a:latin typeface="Arial Narrow Bold"/>
                <a:cs typeface="Arial Narrow Bold"/>
              </a:rPr>
              <a:t>18</a:t>
            </a:r>
          </a:p>
          <a:p>
            <a:pPr>
              <a:lnSpc>
                <a:spcPts val="1150"/>
              </a:lnSpc>
            </a:pPr>
            <a:endParaRPr lang="en-CA" sz="10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11" name="TextBox 2"/>
          <p:cNvSpPr txBox="1"/>
          <p:nvPr/>
        </p:nvSpPr>
        <p:spPr>
          <a:xfrm>
            <a:off x="7988300" y="50800"/>
            <a:ext cx="11557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80"/>
              </a:lnSpc>
            </a:pPr>
            <a:r>
              <a:rPr lang="en-CA" sz="1200" smtClean="0">
                <a:solidFill>
                  <a:srgbClr val="FFFEFF"/>
                </a:solidFill>
                <a:latin typeface="Calibri"/>
                <a:cs typeface="Calibri"/>
              </a:rPr>
              <a:t>Carnegie Mellon</a:t>
            </a:r>
          </a:p>
          <a:p>
            <a:pPr>
              <a:lnSpc>
                <a:spcPts val="10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444500" y="558800"/>
            <a:ext cx="2958117" cy="105157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140"/>
              </a:lnSpc>
            </a:pPr>
            <a:r>
              <a:rPr lang="en-CA" sz="3610" b="1" dirty="0" smtClean="0">
                <a:solidFill>
                  <a:srgbClr val="000000"/>
                </a:solidFill>
                <a:latin typeface="Calibri Bold"/>
                <a:cs typeface="Calibri Bold"/>
              </a:rPr>
              <a:t>Insertion Policy</a:t>
            </a:r>
          </a:p>
          <a:p>
            <a:pPr>
              <a:lnSpc>
                <a:spcPts val="4140"/>
              </a:lnSpc>
            </a:pPr>
            <a:endParaRPr lang="en-CA" sz="3600" dirty="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482600" y="1346200"/>
            <a:ext cx="7308604" cy="130805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285750" indent="-285750">
              <a:lnSpc>
                <a:spcPts val="34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CA" sz="2410" b="1" dirty="0" smtClean="0">
                <a:solidFill>
                  <a:srgbClr val="000000"/>
                </a:solidFill>
                <a:latin typeface="Calibri Bold"/>
                <a:cs typeface="Calibri Bold"/>
              </a:rPr>
              <a:t>  Where in the free list do you put a newly freed block?</a:t>
            </a:r>
          </a:p>
          <a:p>
            <a:pPr marL="285750" indent="-285750">
              <a:lnSpc>
                <a:spcPts val="34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CA" sz="2410" b="1" dirty="0" smtClean="0">
                <a:solidFill>
                  <a:srgbClr val="000000"/>
                </a:solidFill>
                <a:latin typeface="Calibri Bold"/>
                <a:cs typeface="Calibri Bold"/>
              </a:rPr>
              <a:t>  LIFO (last-in-first-out) policy</a:t>
            </a:r>
          </a:p>
          <a:p>
            <a:pPr>
              <a:lnSpc>
                <a:spcPts val="3400"/>
              </a:lnSpc>
            </a:pPr>
            <a:endParaRPr lang="en-CA" sz="2345" dirty="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939800" y="2209800"/>
            <a:ext cx="5564793" cy="74379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342900" indent="-342900">
              <a:lnSpc>
                <a:spcPts val="2900"/>
              </a:lnSpc>
              <a:buFont typeface="Arial" pitchFamily="34" charset="0"/>
              <a:buChar char="•"/>
            </a:pPr>
            <a:r>
              <a:rPr lang="en-CA" sz="2200" dirty="0" smtClean="0">
                <a:solidFill>
                  <a:srgbClr val="AB1500"/>
                </a:solidFill>
                <a:latin typeface="Arial"/>
                <a:cs typeface="Arial"/>
              </a:rPr>
              <a:t> </a:t>
            </a: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 Insert freed block at the beginning of the free list</a:t>
            </a:r>
          </a:p>
          <a:p>
            <a:pPr marL="342900" indent="-342900">
              <a:lnSpc>
                <a:spcPts val="2900"/>
              </a:lnSpc>
              <a:buFont typeface="Arial" pitchFamily="34" charset="0"/>
              <a:buChar char="•"/>
            </a:pPr>
            <a:r>
              <a:rPr lang="en-CA" sz="2000" b="1" i="1" dirty="0">
                <a:solidFill>
                  <a:srgbClr val="000000"/>
                </a:solidFill>
                <a:latin typeface="Calibri"/>
                <a:cs typeface="Calibri Bold Italic"/>
              </a:rPr>
              <a:t> </a:t>
            </a:r>
            <a:r>
              <a:rPr lang="en-CA" sz="2000" b="1" i="1" dirty="0" smtClean="0">
                <a:solidFill>
                  <a:srgbClr val="000000"/>
                </a:solidFill>
                <a:latin typeface="Calibri"/>
                <a:cs typeface="Calibri Bold Italic"/>
              </a:rPr>
              <a:t> </a:t>
            </a:r>
            <a:r>
              <a:rPr lang="en-CA" sz="2010" b="1" i="1" dirty="0" smtClean="0">
                <a:solidFill>
                  <a:srgbClr val="000000"/>
                </a:solidFill>
                <a:latin typeface="Calibri Bold Italic"/>
                <a:cs typeface="Calibri Bold Italic"/>
              </a:rPr>
              <a:t>Pro:</a:t>
            </a: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 simple and constant time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482600" y="2882900"/>
            <a:ext cx="7794954" cy="130805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800100" lvl="1" indent="-342900">
              <a:lnSpc>
                <a:spcPts val="3400"/>
              </a:lnSpc>
              <a:buFont typeface="Arial" pitchFamily="34" charset="0"/>
              <a:buChar char="•"/>
            </a:pPr>
            <a:r>
              <a:rPr lang="en-CA" sz="2200" dirty="0" smtClean="0">
                <a:solidFill>
                  <a:srgbClr val="AB1500"/>
                </a:solidFill>
                <a:latin typeface="Arial"/>
                <a:cs typeface="Arial"/>
              </a:rPr>
              <a:t> </a:t>
            </a:r>
            <a:r>
              <a:rPr lang="en-CA" sz="2010" b="1" i="1" dirty="0" smtClean="0">
                <a:solidFill>
                  <a:srgbClr val="000000"/>
                </a:solidFill>
                <a:latin typeface="Calibri Bold Italic"/>
                <a:cs typeface="Calibri Bold Italic"/>
              </a:rPr>
              <a:t> Con:</a:t>
            </a: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 studies suggest fragmentation is worse than address ordered</a:t>
            </a:r>
          </a:p>
          <a:p>
            <a:pPr marL="342900" indent="-342900">
              <a:lnSpc>
                <a:spcPts val="34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CA" sz="2410" b="1" dirty="0" smtClean="0">
                <a:solidFill>
                  <a:srgbClr val="000000"/>
                </a:solidFill>
                <a:latin typeface="Calibri Bold"/>
                <a:cs typeface="Calibri Bold"/>
              </a:rPr>
              <a:t>Address-ordered policy</a:t>
            </a:r>
          </a:p>
          <a:p>
            <a:pPr>
              <a:lnSpc>
                <a:spcPts val="3400"/>
              </a:lnSpc>
            </a:pPr>
            <a:endParaRPr lang="en-CA" sz="2326" dirty="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939800" y="3797300"/>
            <a:ext cx="6987554" cy="92333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342900" indent="-342900">
              <a:lnSpc>
                <a:spcPts val="2400"/>
              </a:lnSpc>
              <a:buFont typeface="Arial" pitchFamily="34" charset="0"/>
              <a:buChar char="•"/>
              <a:tabLst>
                <a:tab pos="330200" algn="l"/>
              </a:tabLst>
            </a:pPr>
            <a:r>
              <a:rPr lang="en-CA" sz="2200" dirty="0" smtClean="0">
                <a:solidFill>
                  <a:srgbClr val="AB1500"/>
                </a:solidFill>
                <a:latin typeface="Arial"/>
                <a:cs typeface="Arial"/>
              </a:rPr>
              <a:t> </a:t>
            </a: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 Insert freed blocks so that free list blocks are always in address</a:t>
            </a:r>
            <a:r>
              <a:rPr lang="en-CA" sz="20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000" dirty="0" smtClean="0">
                <a:solidFill>
                  <a:srgbClr val="000000"/>
                </a:solidFill>
                <a:latin typeface="Times New Roman"/>
              </a:rPr>
            </a:b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	order:</a:t>
            </a:r>
          </a:p>
          <a:p>
            <a:pPr>
              <a:lnSpc>
                <a:spcPts val="2400"/>
              </a:lnSpc>
            </a:pPr>
            <a:endParaRPr lang="en-CA" sz="2000" dirty="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939800" y="4432300"/>
            <a:ext cx="4586512" cy="1055738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800100" lvl="1" indent="-342900">
              <a:lnSpc>
                <a:spcPts val="2800"/>
              </a:lnSpc>
              <a:buFont typeface="Arial" pitchFamily="34" charset="0"/>
              <a:buChar char="•"/>
            </a:pPr>
            <a:r>
              <a:rPr lang="en-CA" sz="2000" i="1" dirty="0" smtClean="0">
                <a:solidFill>
                  <a:srgbClr val="000000"/>
                </a:solidFill>
                <a:latin typeface="Calibri Italic"/>
                <a:cs typeface="Calibri Italic"/>
              </a:rPr>
              <a:t> </a:t>
            </a:r>
            <a:r>
              <a:rPr lang="en-CA" sz="2000" i="1" dirty="0" err="1" smtClean="0">
                <a:solidFill>
                  <a:srgbClr val="000000"/>
                </a:solidFill>
                <a:latin typeface="Calibri Italic"/>
                <a:cs typeface="Calibri Italic"/>
              </a:rPr>
              <a:t>addr</a:t>
            </a:r>
            <a:r>
              <a:rPr lang="en-CA" sz="2000" i="1" dirty="0" smtClean="0">
                <a:solidFill>
                  <a:srgbClr val="000000"/>
                </a:solidFill>
                <a:latin typeface="Calibri Italic"/>
                <a:cs typeface="Calibri Italic"/>
              </a:rPr>
              <a:t>(</a:t>
            </a:r>
            <a:r>
              <a:rPr lang="en-CA" sz="2000" i="1" dirty="0" err="1" smtClean="0">
                <a:solidFill>
                  <a:srgbClr val="000000"/>
                </a:solidFill>
                <a:latin typeface="Calibri Italic"/>
                <a:cs typeface="Calibri Italic"/>
              </a:rPr>
              <a:t>prev</a:t>
            </a:r>
            <a:r>
              <a:rPr lang="en-CA" sz="2000" i="1" dirty="0" smtClean="0">
                <a:solidFill>
                  <a:srgbClr val="000000"/>
                </a:solidFill>
                <a:latin typeface="Calibri Italic"/>
                <a:cs typeface="Calibri Italic"/>
              </a:rPr>
              <a:t>) &lt; </a:t>
            </a:r>
            <a:r>
              <a:rPr lang="en-CA" sz="2000" i="1" dirty="0" err="1" smtClean="0">
                <a:solidFill>
                  <a:srgbClr val="000000"/>
                </a:solidFill>
                <a:latin typeface="Calibri Italic"/>
                <a:cs typeface="Calibri Italic"/>
              </a:rPr>
              <a:t>addr</a:t>
            </a:r>
            <a:r>
              <a:rPr lang="en-CA" sz="2000" i="1" dirty="0" smtClean="0">
                <a:solidFill>
                  <a:srgbClr val="000000"/>
                </a:solidFill>
                <a:latin typeface="Calibri Italic"/>
                <a:cs typeface="Calibri Italic"/>
              </a:rPr>
              <a:t>(</a:t>
            </a:r>
            <a:r>
              <a:rPr lang="en-CA" sz="2000" i="1" dirty="0" err="1" smtClean="0">
                <a:solidFill>
                  <a:srgbClr val="000000"/>
                </a:solidFill>
                <a:latin typeface="Calibri Italic"/>
                <a:cs typeface="Calibri Italic"/>
              </a:rPr>
              <a:t>curr</a:t>
            </a:r>
            <a:r>
              <a:rPr lang="en-CA" sz="2000" i="1" dirty="0" smtClean="0">
                <a:solidFill>
                  <a:srgbClr val="000000"/>
                </a:solidFill>
                <a:latin typeface="Calibri Italic"/>
                <a:cs typeface="Calibri Italic"/>
              </a:rPr>
              <a:t>) &lt; </a:t>
            </a:r>
            <a:r>
              <a:rPr lang="en-CA" sz="2000" i="1" dirty="0" err="1" smtClean="0">
                <a:solidFill>
                  <a:srgbClr val="000000"/>
                </a:solidFill>
                <a:latin typeface="Calibri Italic"/>
                <a:cs typeface="Calibri Italic"/>
              </a:rPr>
              <a:t>addr</a:t>
            </a:r>
            <a:r>
              <a:rPr lang="en-CA" sz="2000" i="1" dirty="0" smtClean="0">
                <a:solidFill>
                  <a:srgbClr val="000000"/>
                </a:solidFill>
                <a:latin typeface="Calibri Italic"/>
                <a:cs typeface="Calibri Italic"/>
              </a:rPr>
              <a:t>(next)</a:t>
            </a:r>
          </a:p>
          <a:p>
            <a:pPr marL="342900" indent="-342900">
              <a:lnSpc>
                <a:spcPts val="2800"/>
              </a:lnSpc>
              <a:buFont typeface="Arial" pitchFamily="34" charset="0"/>
              <a:buChar char="•"/>
            </a:pPr>
            <a:r>
              <a:rPr lang="en-CA" sz="2010" b="1" i="1" dirty="0" smtClean="0">
                <a:solidFill>
                  <a:srgbClr val="000000"/>
                </a:solidFill>
                <a:latin typeface="Calibri Bold Italic"/>
                <a:cs typeface="Calibri Bold Italic"/>
              </a:rPr>
              <a:t>Con:</a:t>
            </a: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 requires search</a:t>
            </a:r>
          </a:p>
          <a:p>
            <a:pPr>
              <a:lnSpc>
                <a:spcPts val="2800"/>
              </a:lnSpc>
            </a:pPr>
            <a:endParaRPr lang="en-CA" sz="2017" dirty="0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939800" y="5207000"/>
            <a:ext cx="4238083" cy="58990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342900" indent="-342900">
              <a:lnSpc>
                <a:spcPts val="2300"/>
              </a:lnSpc>
              <a:buFont typeface="Arial" pitchFamily="34" charset="0"/>
              <a:buChar char="•"/>
            </a:pPr>
            <a:r>
              <a:rPr lang="en-CA" sz="2010" b="1" i="1" dirty="0" smtClean="0">
                <a:solidFill>
                  <a:srgbClr val="000000"/>
                </a:solidFill>
                <a:latin typeface="Calibri Bold Italic"/>
                <a:cs typeface="Calibri Bold Italic"/>
              </a:rPr>
              <a:t>Pro:</a:t>
            </a: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 fragmentation is lower than LIFO</a:t>
            </a:r>
          </a:p>
          <a:p>
            <a:pPr>
              <a:lnSpc>
                <a:spcPts val="2300"/>
              </a:lnSpc>
            </a:pPr>
            <a:endParaRPr lang="en-CA" sz="2010" dirty="0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8928100" y="6654800"/>
            <a:ext cx="215900" cy="34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50"/>
              </a:lnSpc>
            </a:pPr>
            <a:r>
              <a:rPr lang="en-CA" sz="1010" b="1" smtClean="0">
                <a:solidFill>
                  <a:srgbClr val="000000"/>
                </a:solidFill>
                <a:latin typeface="Arial Narrow Bold"/>
                <a:cs typeface="Arial Narrow Bold"/>
              </a:rPr>
              <a:t>19</a:t>
            </a:r>
          </a:p>
          <a:p>
            <a:pPr>
              <a:lnSpc>
                <a:spcPts val="1150"/>
              </a:lnSpc>
            </a:pPr>
            <a:endParaRPr lang="en-CA" sz="10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8" name="TextBox 2"/>
          <p:cNvSpPr txBox="1"/>
          <p:nvPr/>
        </p:nvSpPr>
        <p:spPr>
          <a:xfrm>
            <a:off x="7988300" y="50800"/>
            <a:ext cx="11557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80"/>
              </a:lnSpc>
            </a:pPr>
            <a:r>
              <a:rPr lang="en-CA" sz="1200" smtClean="0">
                <a:solidFill>
                  <a:srgbClr val="FFFEFF"/>
                </a:solidFill>
                <a:latin typeface="Calibri"/>
                <a:cs typeface="Calibri"/>
              </a:rPr>
              <a:t>Carnegie Mellon</a:t>
            </a:r>
          </a:p>
          <a:p>
            <a:pPr>
              <a:lnSpc>
                <a:spcPts val="10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444500" y="558800"/>
            <a:ext cx="8699500" cy="685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140"/>
              </a:lnSpc>
            </a:pPr>
            <a:r>
              <a:rPr lang="en-CA" sz="3610" b="1" dirty="0" smtClean="0">
                <a:solidFill>
                  <a:srgbClr val="000000"/>
                </a:solidFill>
                <a:latin typeface="Calibri Bold"/>
                <a:cs typeface="Calibri Bold"/>
              </a:rPr>
              <a:t>Today</a:t>
            </a:r>
          </a:p>
          <a:p>
            <a:pPr>
              <a:lnSpc>
                <a:spcPts val="4140"/>
              </a:lnSpc>
            </a:pPr>
            <a:endParaRPr lang="en-CA" sz="3600" dirty="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8928100" y="6654800"/>
            <a:ext cx="215900" cy="34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50"/>
              </a:lnSpc>
            </a:pPr>
            <a:r>
              <a:rPr lang="en-CA" sz="1010" b="1" smtClean="0">
                <a:solidFill>
                  <a:srgbClr val="000000"/>
                </a:solidFill>
                <a:latin typeface="Arial Narrow Bold"/>
                <a:cs typeface="Arial Narrow Bold"/>
              </a:rPr>
              <a:t>2</a:t>
            </a:r>
          </a:p>
          <a:p>
            <a:pPr>
              <a:lnSpc>
                <a:spcPts val="1150"/>
              </a:lnSpc>
            </a:pPr>
            <a:endParaRPr lang="en-CA" sz="1000">
              <a:solidFill>
                <a:srgbClr val="000000"/>
              </a:solidFill>
            </a:endParaRPr>
          </a:p>
        </p:txBody>
      </p:sp>
      <p:sp>
        <p:nvSpPr>
          <p:cNvPr id="9" name="TextBox 5"/>
          <p:cNvSpPr txBox="1"/>
          <p:nvPr/>
        </p:nvSpPr>
        <p:spPr>
          <a:xfrm>
            <a:off x="444500" y="1340768"/>
            <a:ext cx="4029821" cy="3472746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514350" indent="-514350">
              <a:lnSpc>
                <a:spcPct val="150000"/>
              </a:lnSpc>
              <a:buClr>
                <a:srgbClr val="C00000"/>
              </a:buClr>
              <a:buSzPct val="150000"/>
              <a:buFont typeface="Wingdings" pitchFamily="2" charset="2"/>
              <a:buChar char="Ø"/>
            </a:pPr>
            <a:r>
              <a:rPr lang="en-CA" sz="2400" dirty="0">
                <a:cs typeface="Calibri Bold Italic"/>
              </a:rPr>
              <a:t>Lecture Review </a:t>
            </a:r>
            <a:endParaRPr lang="en-CA" sz="2400" dirty="0" smtClean="0">
              <a:cs typeface="Calibri Bold Italic"/>
            </a:endParaRPr>
          </a:p>
          <a:p>
            <a:pPr marL="514350" indent="-514350">
              <a:lnSpc>
                <a:spcPct val="150000"/>
              </a:lnSpc>
              <a:buClr>
                <a:srgbClr val="C00000"/>
              </a:buClr>
              <a:buSzPct val="150000"/>
              <a:buFont typeface="Wingdings" pitchFamily="2" charset="2"/>
              <a:buChar char="Ø"/>
            </a:pPr>
            <a:r>
              <a:rPr lang="en-CA" sz="2400" dirty="0" smtClean="0">
                <a:cs typeface="Calibri"/>
              </a:rPr>
              <a:t>Macros and Inline Functions</a:t>
            </a:r>
          </a:p>
          <a:p>
            <a:pPr marL="514350" indent="-514350">
              <a:lnSpc>
                <a:spcPct val="150000"/>
              </a:lnSpc>
              <a:buClr>
                <a:srgbClr val="C00000"/>
              </a:buClr>
              <a:buSzPct val="150000"/>
              <a:buFont typeface="Wingdings" pitchFamily="2" charset="2"/>
              <a:buChar char="Ø"/>
            </a:pPr>
            <a:r>
              <a:rPr lang="en-CA" sz="2400" dirty="0" err="1">
                <a:solidFill>
                  <a:srgbClr val="000000"/>
                </a:solidFill>
                <a:cs typeface="Calibri"/>
              </a:rPr>
              <a:t>Malloc</a:t>
            </a:r>
            <a:r>
              <a:rPr lang="en-CA" sz="2400" dirty="0" smtClean="0">
                <a:solidFill>
                  <a:srgbClr val="000000"/>
                </a:solidFill>
              </a:rPr>
              <a:t> Lab</a:t>
            </a:r>
            <a:endParaRPr lang="en-CA" sz="2400" dirty="0" smtClean="0">
              <a:solidFill>
                <a:srgbClr val="000000"/>
              </a:solidFill>
              <a:cs typeface="Calibri"/>
            </a:endParaRPr>
          </a:p>
          <a:p>
            <a:pPr marL="514350" indent="-514350">
              <a:lnSpc>
                <a:spcPct val="150000"/>
              </a:lnSpc>
              <a:buClr>
                <a:srgbClr val="C00000"/>
              </a:buClr>
              <a:buSzPct val="150000"/>
              <a:buFont typeface="Wingdings" pitchFamily="2" charset="2"/>
              <a:buChar char="Ø"/>
            </a:pPr>
            <a:r>
              <a:rPr lang="en-CA" sz="2400" dirty="0" smtClean="0">
                <a:solidFill>
                  <a:srgbClr val="000000"/>
                </a:solidFill>
                <a:cs typeface="Calibri"/>
              </a:rPr>
              <a:t>Heap </a:t>
            </a:r>
            <a:r>
              <a:rPr lang="en-CA" sz="2400" dirty="0">
                <a:solidFill>
                  <a:srgbClr val="000000"/>
                </a:solidFill>
                <a:cs typeface="Calibri"/>
              </a:rPr>
              <a:t>Checker</a:t>
            </a:r>
          </a:p>
          <a:p>
            <a:pPr marL="342900" indent="-342900">
              <a:lnSpc>
                <a:spcPts val="2760"/>
              </a:lnSpc>
              <a:buFont typeface="Wingdings" pitchFamily="2" charset="2"/>
              <a:buChar char="Ø"/>
            </a:pPr>
            <a:endParaRPr lang="en-CA" sz="2400" dirty="0">
              <a:solidFill>
                <a:srgbClr val="000000"/>
              </a:solidFill>
            </a:endParaRPr>
          </a:p>
          <a:p>
            <a:pPr marL="342900" indent="-342900">
              <a:lnSpc>
                <a:spcPts val="3500"/>
              </a:lnSpc>
              <a:buFont typeface="Wingdings" pitchFamily="2" charset="2"/>
              <a:buChar char="Ø"/>
            </a:pPr>
            <a:endParaRPr lang="en-CA" sz="2400" dirty="0" smtClean="0">
              <a:solidFill>
                <a:srgbClr val="000000"/>
              </a:solidFill>
              <a:cs typeface="Calibri"/>
            </a:endParaRPr>
          </a:p>
          <a:p>
            <a:pPr marL="342900" indent="-342900">
              <a:lnSpc>
                <a:spcPts val="3500"/>
              </a:lnSpc>
              <a:buFont typeface="Wingdings" pitchFamily="2" charset="2"/>
              <a:buChar char="Ø"/>
            </a:pPr>
            <a:endParaRPr lang="en-CA"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2"/>
          <p:cNvSpPr txBox="1"/>
          <p:nvPr/>
        </p:nvSpPr>
        <p:spPr>
          <a:xfrm>
            <a:off x="7988300" y="50800"/>
            <a:ext cx="11557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80"/>
              </a:lnSpc>
            </a:pPr>
            <a:r>
              <a:rPr lang="en-CA" sz="1200" smtClean="0">
                <a:solidFill>
                  <a:srgbClr val="FFFEFF"/>
                </a:solidFill>
                <a:latin typeface="Calibri"/>
                <a:cs typeface="Calibri"/>
              </a:rPr>
              <a:t>Carnegie Mellon</a:t>
            </a:r>
          </a:p>
          <a:p>
            <a:pPr>
              <a:lnSpc>
                <a:spcPts val="10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444500" y="558800"/>
            <a:ext cx="8699500" cy="685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140"/>
              </a:lnSpc>
            </a:pPr>
            <a:r>
              <a:rPr lang="en-CA" sz="3610" b="1" smtClean="0">
                <a:solidFill>
                  <a:srgbClr val="000000"/>
                </a:solidFill>
                <a:latin typeface="Calibri Bold"/>
                <a:cs typeface="Calibri Bold"/>
              </a:rPr>
              <a:t>Today</a:t>
            </a:r>
          </a:p>
          <a:p>
            <a:pPr>
              <a:lnSpc>
                <a:spcPts val="4140"/>
              </a:lnSpc>
            </a:pPr>
            <a:endParaRPr lang="en-CA" sz="36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8928100" y="6654800"/>
            <a:ext cx="215900" cy="34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50"/>
              </a:lnSpc>
            </a:pPr>
            <a:r>
              <a:rPr lang="en-CA" sz="1010" b="1" smtClean="0">
                <a:solidFill>
                  <a:srgbClr val="000000"/>
                </a:solidFill>
                <a:latin typeface="Arial Narrow Bold"/>
                <a:cs typeface="Arial Narrow Bold"/>
              </a:rPr>
              <a:t>20</a:t>
            </a:r>
          </a:p>
          <a:p>
            <a:pPr>
              <a:lnSpc>
                <a:spcPts val="1150"/>
              </a:lnSpc>
            </a:pPr>
            <a:endParaRPr lang="en-CA" sz="100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4500" y="1412776"/>
            <a:ext cx="4572000" cy="3011081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>
              <a:lnSpc>
                <a:spcPct val="150000"/>
              </a:lnSpc>
              <a:buClr>
                <a:srgbClr val="C00000"/>
              </a:buClr>
              <a:buSzPct val="150000"/>
              <a:buFont typeface="Wingdings" pitchFamily="2" charset="2"/>
              <a:buChar char="Ø"/>
            </a:pPr>
            <a:r>
              <a:rPr lang="en-CA" dirty="0">
                <a:cs typeface="Calibri Bold Italic"/>
              </a:rPr>
              <a:t>Lecture Review </a:t>
            </a:r>
          </a:p>
          <a:p>
            <a:pPr marL="514350" indent="-514350">
              <a:lnSpc>
                <a:spcPct val="150000"/>
              </a:lnSpc>
              <a:buClr>
                <a:srgbClr val="C00000"/>
              </a:buClr>
              <a:buSzPct val="150000"/>
              <a:buFont typeface="Wingdings" pitchFamily="2" charset="2"/>
              <a:buChar char="Ø"/>
            </a:pPr>
            <a:r>
              <a:rPr lang="en-CA" b="1" i="1" dirty="0">
                <a:solidFill>
                  <a:schemeClr val="bg1">
                    <a:lumMod val="65000"/>
                  </a:schemeClr>
                </a:solidFill>
                <a:cs typeface="Calibri"/>
              </a:rPr>
              <a:t>Macros and Inline Functions</a:t>
            </a:r>
          </a:p>
          <a:p>
            <a:pPr marL="514350" indent="-514350">
              <a:lnSpc>
                <a:spcPct val="150000"/>
              </a:lnSpc>
              <a:buClr>
                <a:srgbClr val="C00000"/>
              </a:buClr>
              <a:buSzPct val="150000"/>
              <a:buFont typeface="Wingdings" pitchFamily="2" charset="2"/>
              <a:buChar char="Ø"/>
            </a:pPr>
            <a:r>
              <a:rPr lang="en-CA" dirty="0" err="1">
                <a:solidFill>
                  <a:srgbClr val="000000"/>
                </a:solidFill>
                <a:cs typeface="Calibri"/>
              </a:rPr>
              <a:t>Malloc</a:t>
            </a:r>
            <a:r>
              <a:rPr lang="en-CA" dirty="0">
                <a:solidFill>
                  <a:srgbClr val="000000"/>
                </a:solidFill>
              </a:rPr>
              <a:t> Lab</a:t>
            </a:r>
            <a:endParaRPr lang="en-CA" dirty="0">
              <a:solidFill>
                <a:srgbClr val="000000"/>
              </a:solidFill>
              <a:cs typeface="Calibri"/>
            </a:endParaRPr>
          </a:p>
          <a:p>
            <a:pPr marL="514350" indent="-514350">
              <a:lnSpc>
                <a:spcPct val="150000"/>
              </a:lnSpc>
              <a:buClr>
                <a:srgbClr val="C00000"/>
              </a:buClr>
              <a:buSzPct val="150000"/>
              <a:buFont typeface="Wingdings" pitchFamily="2" charset="2"/>
              <a:buChar char="Ø"/>
            </a:pPr>
            <a:r>
              <a:rPr lang="en-CA" dirty="0">
                <a:solidFill>
                  <a:srgbClr val="000000"/>
                </a:solidFill>
                <a:cs typeface="Calibri"/>
              </a:rPr>
              <a:t>Heap Checker</a:t>
            </a:r>
          </a:p>
          <a:p>
            <a:pPr marL="342900" indent="-342900">
              <a:lnSpc>
                <a:spcPts val="2760"/>
              </a:lnSpc>
              <a:buFont typeface="Wingdings" pitchFamily="2" charset="2"/>
              <a:buChar char="Ø"/>
            </a:pPr>
            <a:endParaRPr lang="en-CA" dirty="0">
              <a:solidFill>
                <a:srgbClr val="000000"/>
              </a:solidFill>
            </a:endParaRPr>
          </a:p>
          <a:p>
            <a:pPr marL="342900" indent="-342900">
              <a:lnSpc>
                <a:spcPts val="3500"/>
              </a:lnSpc>
              <a:buFont typeface="Wingdings" pitchFamily="2" charset="2"/>
              <a:buChar char="Ø"/>
            </a:pPr>
            <a:endParaRPr lang="en-CA" dirty="0">
              <a:solidFill>
                <a:srgbClr val="000000"/>
              </a:solidFill>
              <a:cs typeface="Calibri"/>
            </a:endParaRPr>
          </a:p>
          <a:p>
            <a:pPr marL="342900" indent="-342900">
              <a:lnSpc>
                <a:spcPts val="3500"/>
              </a:lnSpc>
              <a:buFont typeface="Wingdings" pitchFamily="2" charset="2"/>
              <a:buChar char="Ø"/>
            </a:pPr>
            <a:endParaRPr lang="en-CA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1" name="TextBox 2"/>
          <p:cNvSpPr txBox="1"/>
          <p:nvPr/>
        </p:nvSpPr>
        <p:spPr>
          <a:xfrm>
            <a:off x="7988300" y="50800"/>
            <a:ext cx="11557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80"/>
              </a:lnSpc>
            </a:pPr>
            <a:r>
              <a:rPr lang="en-CA" sz="1200" smtClean="0">
                <a:solidFill>
                  <a:srgbClr val="FFFEFF"/>
                </a:solidFill>
                <a:latin typeface="Calibri"/>
                <a:cs typeface="Calibri"/>
              </a:rPr>
              <a:t>Carnegie Mellon</a:t>
            </a:r>
          </a:p>
          <a:p>
            <a:pPr>
              <a:lnSpc>
                <a:spcPts val="10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444500" y="558800"/>
            <a:ext cx="8699500" cy="685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140"/>
              </a:lnSpc>
            </a:pPr>
            <a:r>
              <a:rPr lang="en-CA" sz="3610" b="1" smtClean="0">
                <a:solidFill>
                  <a:srgbClr val="000000"/>
                </a:solidFill>
                <a:latin typeface="Calibri Bold"/>
                <a:cs typeface="Calibri Bold"/>
              </a:rPr>
              <a:t>Macros</a:t>
            </a:r>
          </a:p>
          <a:p>
            <a:pPr>
              <a:lnSpc>
                <a:spcPts val="4140"/>
              </a:lnSpc>
            </a:pPr>
            <a:endParaRPr lang="en-CA" sz="36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482600" y="1409700"/>
            <a:ext cx="6568465" cy="92333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171450" indent="-171450">
              <a:lnSpc>
                <a:spcPts val="2400"/>
              </a:lnSpc>
              <a:buClr>
                <a:srgbClr val="C00000"/>
              </a:buClr>
              <a:buFont typeface="Wingdings" pitchFamily="2" charset="2"/>
              <a:buChar char="Ø"/>
              <a:tabLst>
                <a:tab pos="393700" algn="l"/>
              </a:tabLst>
            </a:pP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   C </a:t>
            </a:r>
            <a:r>
              <a:rPr lang="en-CA" sz="2000" dirty="0" err="1" smtClean="0">
                <a:solidFill>
                  <a:srgbClr val="000000"/>
                </a:solidFill>
                <a:latin typeface="Calibri"/>
                <a:cs typeface="Calibri"/>
              </a:rPr>
              <a:t>Preprocessor</a:t>
            </a: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 looks at macros in the </a:t>
            </a:r>
            <a:r>
              <a:rPr lang="en-CA" sz="2000" dirty="0" err="1" smtClean="0">
                <a:solidFill>
                  <a:srgbClr val="000000"/>
                </a:solidFill>
                <a:latin typeface="Calibri"/>
                <a:cs typeface="Calibri"/>
              </a:rPr>
              <a:t>preprocessing</a:t>
            </a: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 step of</a:t>
            </a:r>
            <a:r>
              <a:rPr lang="en-CA" sz="20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000" dirty="0" smtClean="0">
                <a:solidFill>
                  <a:srgbClr val="000000"/>
                </a:solidFill>
                <a:latin typeface="Times New Roman"/>
              </a:rPr>
            </a:b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	compilation</a:t>
            </a:r>
          </a:p>
          <a:p>
            <a:pPr>
              <a:lnSpc>
                <a:spcPts val="2400"/>
              </a:lnSpc>
              <a:buClr>
                <a:srgbClr val="C00000"/>
              </a:buClr>
            </a:pPr>
            <a:endParaRPr lang="en-CA" sz="2000" dirty="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482600" y="2082800"/>
            <a:ext cx="4238661" cy="29495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171450" indent="-171450">
              <a:lnSpc>
                <a:spcPts val="23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   Use #define to avoid magic numbers: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1219200" y="2425700"/>
            <a:ext cx="2344553" cy="58990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342900" indent="-342900">
              <a:lnSpc>
                <a:spcPts val="2300"/>
              </a:lnSpc>
              <a:buFont typeface="Arial" pitchFamily="34" charset="0"/>
              <a:buChar char="•"/>
            </a:pP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#define TRIALS 100</a:t>
            </a:r>
          </a:p>
          <a:p>
            <a:pPr>
              <a:lnSpc>
                <a:spcPts val="2300"/>
              </a:lnSpc>
            </a:pPr>
            <a:endParaRPr lang="en-CA" sz="2000" dirty="0" smtClean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482600" y="2794000"/>
            <a:ext cx="6553845" cy="29495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171450" indent="-171450">
              <a:lnSpc>
                <a:spcPts val="23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   Function like macros - short and heavily used code snippets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939800" y="3136900"/>
            <a:ext cx="45525" cy="64120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530"/>
              </a:lnSpc>
            </a:pPr>
            <a:r>
              <a:rPr lang="en-CA" sz="1870" spc="-20" dirty="0" smtClean="0">
                <a:solidFill>
                  <a:srgbClr val="AB1500"/>
                </a:solidFill>
                <a:latin typeface="Arial"/>
                <a:cs typeface="Arial"/>
              </a:rPr>
              <a:t> </a:t>
            </a:r>
          </a:p>
          <a:p>
            <a:pPr>
              <a:lnSpc>
                <a:spcPts val="2530"/>
              </a:lnSpc>
            </a:pPr>
            <a:endParaRPr lang="en-CA" sz="1870" spc="-20" dirty="0" smtClean="0">
              <a:solidFill>
                <a:srgbClr val="AB1500"/>
              </a:solidFill>
              <a:latin typeface="Arial"/>
              <a:cs typeface="Arial"/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1219200" y="3162300"/>
            <a:ext cx="3097258" cy="58990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342900" indent="-342900">
              <a:lnSpc>
                <a:spcPts val="2300"/>
              </a:lnSpc>
              <a:buFont typeface="Arial" pitchFamily="34" charset="0"/>
              <a:buChar char="•"/>
            </a:pP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#define GET_BYTE_ONE(x)</a:t>
            </a:r>
          </a:p>
          <a:p>
            <a:pPr marL="342900" indent="-342900">
              <a:lnSpc>
                <a:spcPts val="2300"/>
              </a:lnSpc>
              <a:buFont typeface="Arial" pitchFamily="34" charset="0"/>
              <a:buChar char="•"/>
            </a:pPr>
            <a:endParaRPr lang="en-CA" sz="2000" dirty="0" smtClean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5054600" y="3162300"/>
            <a:ext cx="1270000" cy="355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2000" smtClean="0">
                <a:solidFill>
                  <a:srgbClr val="000000"/>
                </a:solidFill>
                <a:latin typeface="Calibri"/>
                <a:cs typeface="Calibri"/>
              </a:rPr>
              <a:t>((x) &amp; 0xff)</a:t>
            </a:r>
          </a:p>
          <a:p>
            <a:pPr>
              <a:lnSpc>
                <a:spcPts val="2300"/>
              </a:lnSpc>
            </a:pPr>
            <a:endParaRPr lang="en-CA" sz="2000" smtClean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939800" y="3505200"/>
            <a:ext cx="65" cy="64120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530"/>
              </a:lnSpc>
            </a:pPr>
            <a:endParaRPr lang="en-CA" sz="1870" spc="-20" dirty="0" smtClean="0">
              <a:solidFill>
                <a:srgbClr val="AB1500"/>
              </a:solidFill>
              <a:latin typeface="Arial"/>
              <a:cs typeface="Arial"/>
            </a:endParaRPr>
          </a:p>
          <a:p>
            <a:pPr>
              <a:lnSpc>
                <a:spcPts val="2530"/>
              </a:lnSpc>
            </a:pPr>
            <a:endParaRPr lang="en-CA" sz="1870" spc="-20" dirty="0" smtClean="0">
              <a:solidFill>
                <a:srgbClr val="AB1500"/>
              </a:solidFill>
              <a:latin typeface="Arial"/>
              <a:cs typeface="Arial"/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1219200" y="3530600"/>
            <a:ext cx="3157018" cy="58990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342900" indent="-342900">
              <a:lnSpc>
                <a:spcPts val="2300"/>
              </a:lnSpc>
              <a:buFont typeface="Arial" pitchFamily="34" charset="0"/>
              <a:buChar char="•"/>
            </a:pP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#define GET_BYTE_TWO(x)</a:t>
            </a:r>
          </a:p>
          <a:p>
            <a:pPr>
              <a:lnSpc>
                <a:spcPts val="2300"/>
              </a:lnSpc>
            </a:pPr>
            <a:endParaRPr lang="en-CA" sz="2000" dirty="0" smtClean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4" name="TextBox 14"/>
          <p:cNvSpPr txBox="1"/>
          <p:nvPr/>
        </p:nvSpPr>
        <p:spPr>
          <a:xfrm>
            <a:off x="5054600" y="3530600"/>
            <a:ext cx="1930400" cy="381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2000" smtClean="0">
                <a:solidFill>
                  <a:srgbClr val="000000"/>
                </a:solidFill>
                <a:latin typeface="Calibri"/>
                <a:cs typeface="Calibri"/>
              </a:rPr>
              <a:t>(((x) &gt;&gt; 8) &amp; 0xff)</a:t>
            </a:r>
          </a:p>
          <a:p>
            <a:pPr>
              <a:lnSpc>
                <a:spcPts val="2300"/>
              </a:lnSpc>
            </a:pPr>
            <a:endParaRPr lang="en-CA" sz="2000" smtClean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5" name="TextBox 15"/>
          <p:cNvSpPr txBox="1"/>
          <p:nvPr/>
        </p:nvSpPr>
        <p:spPr>
          <a:xfrm>
            <a:off x="482600" y="3911600"/>
            <a:ext cx="1987724" cy="58990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171450" indent="-171450">
              <a:lnSpc>
                <a:spcPts val="23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   Inline functions</a:t>
            </a:r>
          </a:p>
          <a:p>
            <a:pPr>
              <a:lnSpc>
                <a:spcPts val="2300"/>
              </a:lnSpc>
            </a:pPr>
            <a:endParaRPr lang="en-CA" sz="1920" dirty="0">
              <a:solidFill>
                <a:srgbClr val="000000"/>
              </a:solidFill>
            </a:endParaRPr>
          </a:p>
        </p:txBody>
      </p:sp>
      <p:sp>
        <p:nvSpPr>
          <p:cNvPr id="16" name="TextBox 16"/>
          <p:cNvSpPr txBox="1"/>
          <p:nvPr/>
        </p:nvSpPr>
        <p:spPr>
          <a:xfrm>
            <a:off x="939800" y="4254500"/>
            <a:ext cx="7269939" cy="92333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342900" indent="-342900">
              <a:lnSpc>
                <a:spcPts val="2400"/>
              </a:lnSpc>
              <a:buFont typeface="Arial" pitchFamily="34" charset="0"/>
              <a:buChar char="•"/>
              <a:tabLst>
                <a:tab pos="330200" algn="l"/>
              </a:tabLst>
            </a:pPr>
            <a:r>
              <a:rPr lang="en-CA" sz="2200" dirty="0" smtClean="0">
                <a:solidFill>
                  <a:srgbClr val="AB1500"/>
                </a:solidFill>
                <a:latin typeface="Arial"/>
                <a:cs typeface="Arial"/>
              </a:rPr>
              <a:t> </a:t>
            </a: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 Ask the compiler to insert the complete body of the function in</a:t>
            </a:r>
            <a:r>
              <a:rPr lang="en-CA" sz="20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000" dirty="0" smtClean="0">
                <a:solidFill>
                  <a:srgbClr val="000000"/>
                </a:solidFill>
                <a:latin typeface="Times New Roman"/>
              </a:rPr>
            </a:b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	every place that the function is called (simply replacing code)</a:t>
            </a:r>
          </a:p>
          <a:p>
            <a:pPr>
              <a:lnSpc>
                <a:spcPts val="2400"/>
              </a:lnSpc>
            </a:pPr>
            <a:endParaRPr lang="en-CA" sz="2000" dirty="0">
              <a:solidFill>
                <a:srgbClr val="000000"/>
              </a:solidFill>
            </a:endParaRPr>
          </a:p>
        </p:txBody>
      </p:sp>
      <p:sp>
        <p:nvSpPr>
          <p:cNvPr id="17" name="TextBox 17"/>
          <p:cNvSpPr txBox="1"/>
          <p:nvPr/>
        </p:nvSpPr>
        <p:spPr>
          <a:xfrm>
            <a:off x="939800" y="4940300"/>
            <a:ext cx="3035383" cy="58990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342900" indent="-342900">
              <a:lnSpc>
                <a:spcPts val="2300"/>
              </a:lnSpc>
              <a:buFont typeface="Arial" pitchFamily="34" charset="0"/>
              <a:buChar char="•"/>
            </a:pPr>
            <a:r>
              <a:rPr lang="en-CA" sz="2200" dirty="0" smtClean="0">
                <a:solidFill>
                  <a:srgbClr val="AB1500"/>
                </a:solidFill>
                <a:latin typeface="Arial"/>
                <a:cs typeface="Arial"/>
              </a:rPr>
              <a:t> </a:t>
            </a: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 inline </a:t>
            </a:r>
            <a:r>
              <a:rPr lang="en-CA" sz="2000" dirty="0" err="1" smtClean="0">
                <a:solidFill>
                  <a:srgbClr val="000000"/>
                </a:solidFill>
                <a:latin typeface="Calibri"/>
                <a:cs typeface="Calibri"/>
              </a:rPr>
              <a:t>int</a:t>
            </a: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 fun(</a:t>
            </a:r>
            <a:r>
              <a:rPr lang="en-CA" sz="2000" dirty="0" err="1" smtClean="0">
                <a:solidFill>
                  <a:srgbClr val="000000"/>
                </a:solidFill>
                <a:latin typeface="Calibri"/>
                <a:cs typeface="Calibri"/>
              </a:rPr>
              <a:t>int</a:t>
            </a: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 a, </a:t>
            </a:r>
            <a:r>
              <a:rPr lang="en-CA" sz="2000" dirty="0" err="1" smtClean="0">
                <a:solidFill>
                  <a:srgbClr val="000000"/>
                </a:solidFill>
                <a:latin typeface="Calibri"/>
                <a:cs typeface="Calibri"/>
              </a:rPr>
              <a:t>int</a:t>
            </a: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 b</a:t>
            </a:r>
            <a:r>
              <a:rPr lang="en-CA" sz="2000" dirty="0" smtClean="0">
                <a:solidFill>
                  <a:srgbClr val="000000"/>
                </a:solidFill>
                <a:latin typeface="SimSun"/>
                <a:cs typeface="SimSun"/>
              </a:rPr>
              <a:t>)</a:t>
            </a:r>
          </a:p>
          <a:p>
            <a:pPr>
              <a:lnSpc>
                <a:spcPts val="2300"/>
              </a:lnSpc>
            </a:pPr>
            <a:endParaRPr lang="en-CA" sz="2012" dirty="0">
              <a:solidFill>
                <a:srgbClr val="000000"/>
              </a:solidFill>
            </a:endParaRPr>
          </a:p>
        </p:txBody>
      </p:sp>
      <p:sp>
        <p:nvSpPr>
          <p:cNvPr id="18" name="TextBox 18"/>
          <p:cNvSpPr txBox="1"/>
          <p:nvPr/>
        </p:nvSpPr>
        <p:spPr>
          <a:xfrm>
            <a:off x="939800" y="5295900"/>
            <a:ext cx="7300332" cy="92333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342900" indent="-342900">
              <a:lnSpc>
                <a:spcPts val="2400"/>
              </a:lnSpc>
              <a:buFont typeface="Arial" pitchFamily="34" charset="0"/>
              <a:buChar char="•"/>
              <a:tabLst>
                <a:tab pos="330200" algn="l"/>
              </a:tabLst>
            </a:pPr>
            <a:r>
              <a:rPr lang="en-CA" sz="2200" dirty="0">
                <a:solidFill>
                  <a:srgbClr val="990000"/>
                </a:solidFill>
                <a:latin typeface="Arial Unicode MS"/>
                <a:cs typeface="Arial Unicode MS"/>
              </a:rPr>
              <a:t> </a:t>
            </a: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Requests compiler to insert assembly of fun wherever a call to fun</a:t>
            </a:r>
            <a:r>
              <a:rPr lang="en-CA" sz="20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000" dirty="0" smtClean="0">
                <a:solidFill>
                  <a:srgbClr val="000000"/>
                </a:solidFill>
                <a:latin typeface="Times New Roman"/>
              </a:rPr>
            </a:br>
            <a:r>
              <a:rPr lang="en-CA" sz="20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CA" sz="20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is made</a:t>
            </a:r>
          </a:p>
          <a:p>
            <a:pPr>
              <a:lnSpc>
                <a:spcPts val="2400"/>
              </a:lnSpc>
            </a:pPr>
            <a:endParaRPr lang="en-CA" sz="2000" dirty="0">
              <a:solidFill>
                <a:srgbClr val="000000"/>
              </a:solidFill>
            </a:endParaRPr>
          </a:p>
        </p:txBody>
      </p:sp>
      <p:sp>
        <p:nvSpPr>
          <p:cNvPr id="19" name="TextBox 19"/>
          <p:cNvSpPr txBox="1"/>
          <p:nvPr/>
        </p:nvSpPr>
        <p:spPr>
          <a:xfrm>
            <a:off x="482600" y="5981700"/>
            <a:ext cx="3449855" cy="58990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171450" indent="-171450">
              <a:lnSpc>
                <a:spcPts val="23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   Both are useful for </a:t>
            </a:r>
            <a:r>
              <a:rPr lang="en-CA" sz="2000" dirty="0" err="1" smtClean="0">
                <a:solidFill>
                  <a:srgbClr val="000000"/>
                </a:solidFill>
                <a:latin typeface="Calibri"/>
                <a:cs typeface="Calibri"/>
              </a:rPr>
              <a:t>malloclab</a:t>
            </a:r>
            <a:endParaRPr lang="en-CA" sz="2000" dirty="0" smtClean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ts val="2300"/>
              </a:lnSpc>
            </a:pPr>
            <a:endParaRPr lang="en-CA" sz="1955" dirty="0">
              <a:solidFill>
                <a:srgbClr val="000000"/>
              </a:solidFill>
            </a:endParaRPr>
          </a:p>
        </p:txBody>
      </p:sp>
      <p:sp>
        <p:nvSpPr>
          <p:cNvPr id="20" name="TextBox 20"/>
          <p:cNvSpPr txBox="1"/>
          <p:nvPr/>
        </p:nvSpPr>
        <p:spPr>
          <a:xfrm>
            <a:off x="8928100" y="6654800"/>
            <a:ext cx="215900" cy="34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50"/>
              </a:lnSpc>
            </a:pPr>
            <a:r>
              <a:rPr lang="en-CA" sz="1010" b="1" smtClean="0">
                <a:solidFill>
                  <a:srgbClr val="000000"/>
                </a:solidFill>
                <a:latin typeface="Arial Narrow Bold"/>
                <a:cs typeface="Arial Narrow Bold"/>
              </a:rPr>
              <a:t>21</a:t>
            </a:r>
          </a:p>
          <a:p>
            <a:pPr>
              <a:lnSpc>
                <a:spcPts val="1150"/>
              </a:lnSpc>
            </a:pPr>
            <a:endParaRPr lang="en-CA" sz="10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10" name="TextBox 2"/>
          <p:cNvSpPr txBox="1"/>
          <p:nvPr/>
        </p:nvSpPr>
        <p:spPr>
          <a:xfrm>
            <a:off x="7988300" y="50800"/>
            <a:ext cx="11557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80"/>
              </a:lnSpc>
            </a:pPr>
            <a:r>
              <a:rPr lang="en-CA" sz="1200" smtClean="0">
                <a:solidFill>
                  <a:srgbClr val="FFFEFF"/>
                </a:solidFill>
                <a:latin typeface="Calibri"/>
                <a:cs typeface="Calibri"/>
              </a:rPr>
              <a:t>Carnegie Mellon</a:t>
            </a:r>
          </a:p>
          <a:p>
            <a:pPr>
              <a:lnSpc>
                <a:spcPts val="10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546100" y="584200"/>
            <a:ext cx="8597900" cy="685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140"/>
              </a:lnSpc>
            </a:pPr>
            <a:r>
              <a:rPr lang="en-CA" sz="3610" b="1" smtClean="0">
                <a:solidFill>
                  <a:srgbClr val="000000"/>
                </a:solidFill>
                <a:latin typeface="Calibri Bold"/>
                <a:cs typeface="Calibri Bold"/>
              </a:rPr>
              <a:t>Assert()</a:t>
            </a:r>
          </a:p>
          <a:p>
            <a:pPr>
              <a:lnSpc>
                <a:spcPts val="4140"/>
              </a:lnSpc>
            </a:pPr>
            <a:endParaRPr lang="en-CA" sz="36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698500" y="1727200"/>
            <a:ext cx="1952586" cy="71814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285750" indent="-285750">
              <a:lnSpc>
                <a:spcPts val="276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CA" sz="2400" dirty="0" smtClean="0">
                <a:solidFill>
                  <a:srgbClr val="000000"/>
                </a:solidFill>
                <a:latin typeface="Calibri"/>
                <a:cs typeface="Calibri"/>
              </a:rPr>
              <a:t>  assert(</a:t>
            </a:r>
            <a:r>
              <a:rPr lang="en-CA" sz="2400" dirty="0" err="1" smtClean="0">
                <a:solidFill>
                  <a:srgbClr val="000000"/>
                </a:solidFill>
                <a:latin typeface="Calibri"/>
                <a:cs typeface="Calibri"/>
              </a:rPr>
              <a:t>expr</a:t>
            </a:r>
            <a:r>
              <a:rPr lang="en-CA" sz="2400" dirty="0" smtClean="0">
                <a:solidFill>
                  <a:srgbClr val="000000"/>
                </a:solidFill>
                <a:latin typeface="Calibri"/>
                <a:cs typeface="Calibri"/>
              </a:rPr>
              <a:t>)</a:t>
            </a:r>
          </a:p>
          <a:p>
            <a:pPr>
              <a:lnSpc>
                <a:spcPts val="2760"/>
              </a:lnSpc>
            </a:pPr>
            <a:endParaRPr lang="en-CA" sz="2279" dirty="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155700" y="2082800"/>
            <a:ext cx="5369483" cy="111569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342900" indent="-342900">
              <a:lnSpc>
                <a:spcPts val="2900"/>
              </a:lnSpc>
              <a:buFont typeface="Arial" pitchFamily="34" charset="0"/>
              <a:buChar char="•"/>
            </a:pPr>
            <a:r>
              <a:rPr lang="en-CA" sz="2200" dirty="0" smtClean="0">
                <a:solidFill>
                  <a:srgbClr val="AB1500"/>
                </a:solidFill>
                <a:latin typeface="Arial"/>
                <a:cs typeface="Arial"/>
              </a:rPr>
              <a:t> </a:t>
            </a: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 If </a:t>
            </a:r>
            <a:r>
              <a:rPr lang="en-CA" sz="2000" dirty="0" err="1" smtClean="0">
                <a:solidFill>
                  <a:srgbClr val="000000"/>
                </a:solidFill>
                <a:latin typeface="Calibri"/>
                <a:cs typeface="Calibri"/>
              </a:rPr>
              <a:t>expr</a:t>
            </a: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 is false, the calling process is terminated</a:t>
            </a:r>
            <a:endParaRPr lang="en-CA" sz="2011" dirty="0">
              <a:solidFill>
                <a:srgbClr val="000000"/>
              </a:solidFill>
              <a:latin typeface="Times New Roman"/>
            </a:endParaRPr>
          </a:p>
          <a:p>
            <a:pPr marL="342900" indent="-342900">
              <a:lnSpc>
                <a:spcPts val="2900"/>
              </a:lnSpc>
              <a:buFont typeface="Arial" pitchFamily="34" charset="0"/>
              <a:buChar char="•"/>
            </a:pP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  If </a:t>
            </a:r>
            <a:r>
              <a:rPr lang="en-CA" sz="2000" dirty="0" err="1" smtClean="0">
                <a:solidFill>
                  <a:srgbClr val="000000"/>
                </a:solidFill>
                <a:latin typeface="Calibri"/>
                <a:cs typeface="Calibri"/>
              </a:rPr>
              <a:t>expr</a:t>
            </a: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 is true, it does nothing</a:t>
            </a:r>
          </a:p>
          <a:p>
            <a:pPr marL="342900" indent="-342900">
              <a:lnSpc>
                <a:spcPts val="2900"/>
              </a:lnSpc>
              <a:buFont typeface="Arial" pitchFamily="34" charset="0"/>
              <a:buChar char="•"/>
            </a:pPr>
            <a:endParaRPr lang="en-CA" sz="2011" dirty="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698500" y="2895600"/>
            <a:ext cx="7672229" cy="71814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285750" indent="-285750">
              <a:lnSpc>
                <a:spcPts val="276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CA" sz="2400" dirty="0" smtClean="0">
                <a:solidFill>
                  <a:srgbClr val="000000"/>
                </a:solidFill>
                <a:latin typeface="Calibri"/>
                <a:cs typeface="Calibri"/>
              </a:rPr>
              <a:t>  May be turned off at compile time with option -DNDEBUG</a:t>
            </a:r>
          </a:p>
          <a:p>
            <a:pPr>
              <a:lnSpc>
                <a:spcPts val="2760"/>
              </a:lnSpc>
            </a:pPr>
            <a:endParaRPr lang="en-CA" sz="2365" dirty="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698500" y="3771900"/>
            <a:ext cx="4406912" cy="71814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285750" indent="-285750">
              <a:lnSpc>
                <a:spcPts val="276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CA" sz="2400" dirty="0" smtClean="0">
                <a:solidFill>
                  <a:srgbClr val="000000"/>
                </a:solidFill>
                <a:latin typeface="Calibri"/>
                <a:cs typeface="Calibri"/>
              </a:rPr>
              <a:t>  As always, “Man is your friend.”</a:t>
            </a:r>
          </a:p>
          <a:p>
            <a:pPr>
              <a:lnSpc>
                <a:spcPts val="2760"/>
              </a:lnSpc>
            </a:pPr>
            <a:endParaRPr lang="en-CA" sz="2346" dirty="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698500" y="4648200"/>
            <a:ext cx="6852838" cy="71814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285750" indent="-285750">
              <a:lnSpc>
                <a:spcPts val="276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CA" sz="2400" dirty="0" smtClean="0">
                <a:solidFill>
                  <a:srgbClr val="000000"/>
                </a:solidFill>
                <a:latin typeface="Calibri"/>
                <a:cs typeface="Calibri"/>
              </a:rPr>
              <a:t>  For style points: you MUST use asserts in your code</a:t>
            </a:r>
          </a:p>
          <a:p>
            <a:pPr>
              <a:lnSpc>
                <a:spcPts val="2760"/>
              </a:lnSpc>
            </a:pPr>
            <a:endParaRPr lang="en-CA" sz="2365" dirty="0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8928100" y="6654800"/>
            <a:ext cx="215900" cy="34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50"/>
              </a:lnSpc>
            </a:pPr>
            <a:r>
              <a:rPr lang="en-CA" sz="1010" b="1" smtClean="0">
                <a:solidFill>
                  <a:srgbClr val="000000"/>
                </a:solidFill>
                <a:latin typeface="Arial Narrow Bold"/>
                <a:cs typeface="Arial Narrow Bold"/>
              </a:rPr>
              <a:t>22</a:t>
            </a:r>
          </a:p>
          <a:p>
            <a:pPr>
              <a:lnSpc>
                <a:spcPts val="1150"/>
              </a:lnSpc>
            </a:pPr>
            <a:endParaRPr lang="en-CA" sz="10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6" name="TextBox 2"/>
          <p:cNvSpPr txBox="1"/>
          <p:nvPr/>
        </p:nvSpPr>
        <p:spPr>
          <a:xfrm>
            <a:off x="7988300" y="50800"/>
            <a:ext cx="11557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80"/>
              </a:lnSpc>
            </a:pPr>
            <a:r>
              <a:rPr lang="en-CA" sz="1200" smtClean="0">
                <a:solidFill>
                  <a:srgbClr val="FFFEFF"/>
                </a:solidFill>
                <a:latin typeface="Calibri"/>
                <a:cs typeface="Calibri"/>
              </a:rPr>
              <a:t>Carnegie Mellon</a:t>
            </a:r>
          </a:p>
          <a:p>
            <a:pPr>
              <a:lnSpc>
                <a:spcPts val="10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444500" y="558800"/>
            <a:ext cx="8699500" cy="685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140"/>
              </a:lnSpc>
            </a:pPr>
            <a:r>
              <a:rPr lang="en-CA" sz="3610" b="1" smtClean="0">
                <a:solidFill>
                  <a:srgbClr val="000000"/>
                </a:solidFill>
                <a:latin typeface="Calibri Bold"/>
                <a:cs typeface="Calibri Bold"/>
              </a:rPr>
              <a:t>Debugging</a:t>
            </a:r>
          </a:p>
          <a:p>
            <a:pPr>
              <a:lnSpc>
                <a:spcPts val="4140"/>
              </a:lnSpc>
            </a:pPr>
            <a:endParaRPr lang="en-CA" sz="36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482600" y="1549400"/>
            <a:ext cx="6129755" cy="35907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342900" indent="-342900">
              <a:lnSpc>
                <a:spcPts val="276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CA" sz="2410" b="1" dirty="0" smtClean="0">
                <a:solidFill>
                  <a:srgbClr val="000000"/>
                </a:solidFill>
                <a:latin typeface="Calibri Bold"/>
                <a:cs typeface="Calibri Bold"/>
              </a:rPr>
              <a:t>  Using </a:t>
            </a:r>
            <a:r>
              <a:rPr lang="en-CA" sz="2410" b="1" dirty="0" err="1" smtClean="0">
                <a:solidFill>
                  <a:srgbClr val="000000"/>
                </a:solidFill>
                <a:latin typeface="Calibri Bold"/>
                <a:cs typeface="Calibri Bold"/>
              </a:rPr>
              <a:t>printf</a:t>
            </a:r>
            <a:r>
              <a:rPr lang="en-CA" sz="2410" b="1" dirty="0" smtClean="0">
                <a:solidFill>
                  <a:srgbClr val="000000"/>
                </a:solidFill>
                <a:latin typeface="Calibri Bold"/>
                <a:cs typeface="Calibri Bold"/>
              </a:rPr>
              <a:t>, assert, </a:t>
            </a:r>
            <a:r>
              <a:rPr lang="en-CA" sz="2410" b="1" dirty="0" err="1" smtClean="0">
                <a:solidFill>
                  <a:srgbClr val="000000"/>
                </a:solidFill>
                <a:latin typeface="Calibri Bold"/>
                <a:cs typeface="Calibri Bold"/>
              </a:rPr>
              <a:t>etc</a:t>
            </a:r>
            <a:r>
              <a:rPr lang="en-CA" sz="2410" b="1" dirty="0" smtClean="0">
                <a:solidFill>
                  <a:srgbClr val="000000"/>
                </a:solidFill>
                <a:latin typeface="Calibri Bold"/>
                <a:cs typeface="Calibri Bold"/>
              </a:rPr>
              <a:t> only in debug mode: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1219200" y="1968500"/>
            <a:ext cx="1942198" cy="58990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342900" indent="-342900">
              <a:lnSpc>
                <a:spcPts val="2300"/>
              </a:lnSpc>
              <a:buFont typeface="Arial" pitchFamily="34" charset="0"/>
              <a:buChar char="•"/>
            </a:pP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#define DEBUG</a:t>
            </a:r>
          </a:p>
          <a:p>
            <a:pPr>
              <a:lnSpc>
                <a:spcPts val="2300"/>
              </a:lnSpc>
            </a:pPr>
            <a:endParaRPr lang="en-CA" sz="2000" dirty="0" smtClean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1219200" y="2336800"/>
            <a:ext cx="1751185" cy="58990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342900" indent="-342900">
              <a:lnSpc>
                <a:spcPts val="2300"/>
              </a:lnSpc>
              <a:buFont typeface="Arial" pitchFamily="34" charset="0"/>
              <a:buChar char="•"/>
            </a:pP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#</a:t>
            </a:r>
            <a:r>
              <a:rPr lang="en-CA" sz="2000" dirty="0" err="1" smtClean="0">
                <a:solidFill>
                  <a:srgbClr val="000000"/>
                </a:solidFill>
                <a:latin typeface="Calibri"/>
                <a:cs typeface="Calibri"/>
              </a:rPr>
              <a:t>ifdef</a:t>
            </a: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 DEBUG</a:t>
            </a:r>
          </a:p>
          <a:p>
            <a:pPr>
              <a:lnSpc>
                <a:spcPts val="2300"/>
              </a:lnSpc>
            </a:pPr>
            <a:endParaRPr lang="en-CA" sz="2000" dirty="0" smtClean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1625600" y="2692400"/>
            <a:ext cx="4986365" cy="58990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342900" indent="-342900">
              <a:lnSpc>
                <a:spcPts val="2300"/>
              </a:lnSpc>
              <a:buFont typeface="Arial" pitchFamily="34" charset="0"/>
              <a:buChar char="•"/>
            </a:pP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# define </a:t>
            </a:r>
            <a:r>
              <a:rPr lang="en-CA" sz="2000" dirty="0" err="1" smtClean="0">
                <a:solidFill>
                  <a:srgbClr val="000000"/>
                </a:solidFill>
                <a:latin typeface="Calibri"/>
                <a:cs typeface="Calibri"/>
              </a:rPr>
              <a:t>dbg_printf</a:t>
            </a: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(...) </a:t>
            </a:r>
            <a:r>
              <a:rPr lang="en-CA" sz="2000" dirty="0" err="1" smtClean="0">
                <a:solidFill>
                  <a:srgbClr val="000000"/>
                </a:solidFill>
                <a:latin typeface="Calibri"/>
                <a:cs typeface="Calibri"/>
              </a:rPr>
              <a:t>printf</a:t>
            </a: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(__VA_ARGS__)</a:t>
            </a:r>
          </a:p>
          <a:p>
            <a:pPr>
              <a:lnSpc>
                <a:spcPts val="2300"/>
              </a:lnSpc>
            </a:pPr>
            <a:endParaRPr lang="en-CA" sz="2000" dirty="0" smtClean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1625600" y="3060700"/>
            <a:ext cx="5084084" cy="58990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342900" indent="-342900">
              <a:lnSpc>
                <a:spcPts val="2300"/>
              </a:lnSpc>
              <a:buFont typeface="Arial" pitchFamily="34" charset="0"/>
              <a:buChar char="•"/>
            </a:pP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# define </a:t>
            </a:r>
            <a:r>
              <a:rPr lang="en-CA" sz="2000" dirty="0" err="1" smtClean="0">
                <a:solidFill>
                  <a:srgbClr val="000000"/>
                </a:solidFill>
                <a:latin typeface="Calibri"/>
                <a:cs typeface="Calibri"/>
              </a:rPr>
              <a:t>dbg_assert</a:t>
            </a: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(...) assert(__VA_ARGS__)</a:t>
            </a:r>
          </a:p>
          <a:p>
            <a:pPr>
              <a:lnSpc>
                <a:spcPts val="2300"/>
              </a:lnSpc>
            </a:pPr>
            <a:endParaRPr lang="en-CA" sz="2000" dirty="0" smtClean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4" name="TextBox 14"/>
          <p:cNvSpPr txBox="1"/>
          <p:nvPr/>
        </p:nvSpPr>
        <p:spPr>
          <a:xfrm>
            <a:off x="1625600" y="3429000"/>
            <a:ext cx="1990288" cy="58990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342900" indent="-342900">
              <a:lnSpc>
                <a:spcPts val="2300"/>
              </a:lnSpc>
              <a:buFont typeface="Arial" pitchFamily="34" charset="0"/>
              <a:buChar char="•"/>
            </a:pP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# define </a:t>
            </a:r>
            <a:r>
              <a:rPr lang="en-CA" sz="2000" dirty="0" err="1" smtClean="0">
                <a:solidFill>
                  <a:srgbClr val="000000"/>
                </a:solidFill>
                <a:latin typeface="Calibri"/>
                <a:cs typeface="Calibri"/>
              </a:rPr>
              <a:t>dbg</a:t>
            </a: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(...)</a:t>
            </a:r>
          </a:p>
          <a:p>
            <a:pPr>
              <a:lnSpc>
                <a:spcPts val="2300"/>
              </a:lnSpc>
            </a:pPr>
            <a:endParaRPr lang="en-CA" sz="2000" dirty="0" smtClean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5" name="TextBox 15"/>
          <p:cNvSpPr txBox="1"/>
          <p:nvPr/>
        </p:nvSpPr>
        <p:spPr>
          <a:xfrm>
            <a:off x="939800" y="3771900"/>
            <a:ext cx="65" cy="64120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530"/>
              </a:lnSpc>
            </a:pPr>
            <a:endParaRPr lang="en-CA" sz="1870" spc="-20" dirty="0" smtClean="0">
              <a:solidFill>
                <a:srgbClr val="AB1500"/>
              </a:solidFill>
              <a:latin typeface="Arial"/>
              <a:cs typeface="Arial"/>
            </a:endParaRPr>
          </a:p>
          <a:p>
            <a:pPr>
              <a:lnSpc>
                <a:spcPts val="2530"/>
              </a:lnSpc>
            </a:pPr>
            <a:endParaRPr lang="en-CA" sz="1870" spc="-20" dirty="0" smtClean="0">
              <a:solidFill>
                <a:srgbClr val="AB1500"/>
              </a:solidFill>
              <a:latin typeface="Arial"/>
              <a:cs typeface="Arial"/>
            </a:endParaRPr>
          </a:p>
        </p:txBody>
      </p:sp>
      <p:sp>
        <p:nvSpPr>
          <p:cNvPr id="16" name="TextBox 16"/>
          <p:cNvSpPr txBox="1"/>
          <p:nvPr/>
        </p:nvSpPr>
        <p:spPr>
          <a:xfrm>
            <a:off x="1219200" y="3797300"/>
            <a:ext cx="891270" cy="58990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342900" indent="-342900">
              <a:lnSpc>
                <a:spcPts val="2300"/>
              </a:lnSpc>
              <a:buFont typeface="Arial" pitchFamily="34" charset="0"/>
              <a:buChar char="•"/>
            </a:pP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#else</a:t>
            </a:r>
          </a:p>
          <a:p>
            <a:pPr>
              <a:lnSpc>
                <a:spcPts val="2300"/>
              </a:lnSpc>
            </a:pPr>
            <a:endParaRPr lang="en-CA" sz="2000" dirty="0" smtClean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8" name="TextBox 18"/>
          <p:cNvSpPr txBox="1"/>
          <p:nvPr/>
        </p:nvSpPr>
        <p:spPr>
          <a:xfrm>
            <a:off x="1625600" y="4165600"/>
            <a:ext cx="2699650" cy="58990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342900" indent="-342900">
              <a:lnSpc>
                <a:spcPts val="2300"/>
              </a:lnSpc>
              <a:buFont typeface="Arial" pitchFamily="34" charset="0"/>
              <a:buChar char="•"/>
            </a:pP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# define </a:t>
            </a:r>
            <a:r>
              <a:rPr lang="en-CA" sz="2000" dirty="0" err="1" smtClean="0">
                <a:solidFill>
                  <a:srgbClr val="000000"/>
                </a:solidFill>
                <a:latin typeface="Calibri"/>
                <a:cs typeface="Calibri"/>
              </a:rPr>
              <a:t>dbg_printf</a:t>
            </a: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(...)</a:t>
            </a:r>
          </a:p>
          <a:p>
            <a:pPr>
              <a:lnSpc>
                <a:spcPts val="2300"/>
              </a:lnSpc>
            </a:pPr>
            <a:endParaRPr lang="en-CA" sz="2000" dirty="0" smtClean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20" name="TextBox 20"/>
          <p:cNvSpPr txBox="1"/>
          <p:nvPr/>
        </p:nvSpPr>
        <p:spPr>
          <a:xfrm>
            <a:off x="1625600" y="4521200"/>
            <a:ext cx="2748509" cy="58990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342900" indent="-342900">
              <a:lnSpc>
                <a:spcPts val="2300"/>
              </a:lnSpc>
              <a:buFont typeface="Arial" pitchFamily="34" charset="0"/>
              <a:buChar char="•"/>
            </a:pP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# define </a:t>
            </a:r>
            <a:r>
              <a:rPr lang="en-CA" sz="2000" dirty="0" err="1" smtClean="0">
                <a:solidFill>
                  <a:srgbClr val="000000"/>
                </a:solidFill>
                <a:latin typeface="Calibri"/>
                <a:cs typeface="Calibri"/>
              </a:rPr>
              <a:t>dbg_assert</a:t>
            </a: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(...)</a:t>
            </a:r>
          </a:p>
          <a:p>
            <a:pPr>
              <a:lnSpc>
                <a:spcPts val="2300"/>
              </a:lnSpc>
            </a:pPr>
            <a:endParaRPr lang="en-CA" sz="2000" dirty="0" smtClean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22" name="TextBox 22"/>
          <p:cNvSpPr txBox="1"/>
          <p:nvPr/>
        </p:nvSpPr>
        <p:spPr>
          <a:xfrm>
            <a:off x="1625600" y="4889500"/>
            <a:ext cx="1990288" cy="58990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342900" indent="-342900">
              <a:lnSpc>
                <a:spcPts val="2300"/>
              </a:lnSpc>
              <a:buFont typeface="Arial" pitchFamily="34" charset="0"/>
              <a:buChar char="•"/>
            </a:pP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# define </a:t>
            </a:r>
            <a:r>
              <a:rPr lang="en-CA" sz="2000" dirty="0" err="1" smtClean="0">
                <a:solidFill>
                  <a:srgbClr val="000000"/>
                </a:solidFill>
                <a:latin typeface="Calibri"/>
                <a:cs typeface="Calibri"/>
              </a:rPr>
              <a:t>dbg</a:t>
            </a: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(...)</a:t>
            </a:r>
          </a:p>
          <a:p>
            <a:pPr>
              <a:lnSpc>
                <a:spcPts val="2300"/>
              </a:lnSpc>
            </a:pPr>
            <a:endParaRPr lang="en-CA" sz="2000" dirty="0" smtClean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24" name="TextBox 24"/>
          <p:cNvSpPr txBox="1"/>
          <p:nvPr/>
        </p:nvSpPr>
        <p:spPr>
          <a:xfrm>
            <a:off x="1219200" y="5257800"/>
            <a:ext cx="1009892" cy="58990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342900" indent="-342900">
              <a:lnSpc>
                <a:spcPts val="2300"/>
              </a:lnSpc>
              <a:buFont typeface="Arial" pitchFamily="34" charset="0"/>
              <a:buChar char="•"/>
            </a:pP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#</a:t>
            </a:r>
            <a:r>
              <a:rPr lang="en-CA" sz="2000" dirty="0" err="1" smtClean="0">
                <a:solidFill>
                  <a:srgbClr val="000000"/>
                </a:solidFill>
                <a:latin typeface="Calibri"/>
                <a:cs typeface="Calibri"/>
              </a:rPr>
              <a:t>endif</a:t>
            </a:r>
            <a:endParaRPr lang="en-CA" sz="2000" dirty="0" smtClean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ts val="2300"/>
              </a:lnSpc>
            </a:pPr>
            <a:endParaRPr lang="en-CA" sz="2000" dirty="0" smtClean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25" name="TextBox 25"/>
          <p:cNvSpPr txBox="1"/>
          <p:nvPr/>
        </p:nvSpPr>
        <p:spPr>
          <a:xfrm>
            <a:off x="8928100" y="6654800"/>
            <a:ext cx="215900" cy="34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50"/>
              </a:lnSpc>
            </a:pPr>
            <a:r>
              <a:rPr lang="en-CA" sz="1010" b="1" smtClean="0">
                <a:solidFill>
                  <a:srgbClr val="000000"/>
                </a:solidFill>
                <a:latin typeface="Arial Narrow Bold"/>
                <a:cs typeface="Arial Narrow Bold"/>
              </a:rPr>
              <a:t>23</a:t>
            </a:r>
          </a:p>
          <a:p>
            <a:pPr>
              <a:lnSpc>
                <a:spcPts val="1150"/>
              </a:lnSpc>
            </a:pPr>
            <a:endParaRPr lang="en-CA" sz="10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8" name="TextBox 2"/>
          <p:cNvSpPr txBox="1"/>
          <p:nvPr/>
        </p:nvSpPr>
        <p:spPr>
          <a:xfrm>
            <a:off x="7988300" y="50800"/>
            <a:ext cx="11557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80"/>
              </a:lnSpc>
            </a:pPr>
            <a:r>
              <a:rPr lang="en-CA" sz="1200" smtClean="0">
                <a:solidFill>
                  <a:srgbClr val="FFFEFF"/>
                </a:solidFill>
                <a:latin typeface="Calibri"/>
                <a:cs typeface="Calibri"/>
              </a:rPr>
              <a:t>Carnegie Mellon</a:t>
            </a:r>
          </a:p>
          <a:p>
            <a:pPr>
              <a:lnSpc>
                <a:spcPts val="10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444500" y="558800"/>
            <a:ext cx="8699500" cy="685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140"/>
              </a:lnSpc>
            </a:pPr>
            <a:r>
              <a:rPr lang="en-CA" sz="3610" b="1" dirty="0" smtClean="0">
                <a:solidFill>
                  <a:srgbClr val="000000"/>
                </a:solidFill>
                <a:latin typeface="Calibri Bold"/>
                <a:cs typeface="Calibri Bold"/>
              </a:rPr>
              <a:t>Today</a:t>
            </a:r>
          </a:p>
          <a:p>
            <a:pPr>
              <a:lnSpc>
                <a:spcPts val="4140"/>
              </a:lnSpc>
            </a:pPr>
            <a:endParaRPr lang="en-CA" sz="3600" dirty="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8928100" y="6654800"/>
            <a:ext cx="215900" cy="34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50"/>
              </a:lnSpc>
            </a:pPr>
            <a:r>
              <a:rPr lang="en-CA" sz="1010" b="1" smtClean="0">
                <a:solidFill>
                  <a:srgbClr val="000000"/>
                </a:solidFill>
                <a:latin typeface="Arial Narrow Bold"/>
                <a:cs typeface="Arial Narrow Bold"/>
              </a:rPr>
              <a:t>24</a:t>
            </a:r>
          </a:p>
          <a:p>
            <a:pPr>
              <a:lnSpc>
                <a:spcPts val="1150"/>
              </a:lnSpc>
            </a:pPr>
            <a:endParaRPr lang="en-CA" sz="100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4500" y="1412776"/>
            <a:ext cx="4572000" cy="3011081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>
              <a:lnSpc>
                <a:spcPct val="150000"/>
              </a:lnSpc>
              <a:buClr>
                <a:srgbClr val="C00000"/>
              </a:buClr>
              <a:buSzPct val="150000"/>
              <a:buFont typeface="Wingdings" pitchFamily="2" charset="2"/>
              <a:buChar char="Ø"/>
            </a:pPr>
            <a:r>
              <a:rPr lang="en-CA" dirty="0">
                <a:cs typeface="Calibri Bold Italic"/>
              </a:rPr>
              <a:t>Lecture Review </a:t>
            </a:r>
          </a:p>
          <a:p>
            <a:pPr marL="514350" indent="-514350">
              <a:lnSpc>
                <a:spcPct val="150000"/>
              </a:lnSpc>
              <a:buClr>
                <a:srgbClr val="C00000"/>
              </a:buClr>
              <a:buSzPct val="150000"/>
              <a:buFont typeface="Wingdings" pitchFamily="2" charset="2"/>
              <a:buChar char="Ø"/>
            </a:pPr>
            <a:r>
              <a:rPr lang="en-CA" dirty="0">
                <a:cs typeface="Calibri"/>
              </a:rPr>
              <a:t>Macros and Inline Functions</a:t>
            </a:r>
          </a:p>
          <a:p>
            <a:pPr marL="514350" indent="-514350">
              <a:lnSpc>
                <a:spcPct val="150000"/>
              </a:lnSpc>
              <a:buClr>
                <a:srgbClr val="C00000"/>
              </a:buClr>
              <a:buSzPct val="150000"/>
              <a:buFont typeface="Wingdings" pitchFamily="2" charset="2"/>
              <a:buChar char="Ø"/>
            </a:pPr>
            <a:r>
              <a:rPr lang="en-CA" b="1" i="1" dirty="0" err="1">
                <a:solidFill>
                  <a:schemeClr val="bg1">
                    <a:lumMod val="65000"/>
                  </a:schemeClr>
                </a:solidFill>
                <a:cs typeface="Calibri"/>
              </a:rPr>
              <a:t>Malloc</a:t>
            </a:r>
            <a:r>
              <a:rPr lang="en-CA" b="1" i="1" dirty="0">
                <a:solidFill>
                  <a:schemeClr val="bg1">
                    <a:lumMod val="65000"/>
                  </a:schemeClr>
                </a:solidFill>
              </a:rPr>
              <a:t> Lab</a:t>
            </a:r>
            <a:endParaRPr lang="en-CA" b="1" i="1" dirty="0">
              <a:solidFill>
                <a:schemeClr val="bg1">
                  <a:lumMod val="65000"/>
                </a:schemeClr>
              </a:solidFill>
              <a:cs typeface="Calibri"/>
            </a:endParaRPr>
          </a:p>
          <a:p>
            <a:pPr marL="514350" indent="-514350">
              <a:lnSpc>
                <a:spcPct val="150000"/>
              </a:lnSpc>
              <a:buClr>
                <a:srgbClr val="C00000"/>
              </a:buClr>
              <a:buSzPct val="150000"/>
              <a:buFont typeface="Wingdings" pitchFamily="2" charset="2"/>
              <a:buChar char="Ø"/>
            </a:pPr>
            <a:r>
              <a:rPr lang="en-CA" dirty="0">
                <a:solidFill>
                  <a:srgbClr val="000000"/>
                </a:solidFill>
                <a:cs typeface="Calibri"/>
              </a:rPr>
              <a:t>Heap Checker</a:t>
            </a:r>
          </a:p>
          <a:p>
            <a:pPr marL="342900" indent="-342900">
              <a:lnSpc>
                <a:spcPts val="2760"/>
              </a:lnSpc>
              <a:buFont typeface="Wingdings" pitchFamily="2" charset="2"/>
              <a:buChar char="Ø"/>
            </a:pPr>
            <a:endParaRPr lang="en-CA" dirty="0">
              <a:solidFill>
                <a:srgbClr val="000000"/>
              </a:solidFill>
            </a:endParaRPr>
          </a:p>
          <a:p>
            <a:pPr marL="342900" indent="-342900">
              <a:lnSpc>
                <a:spcPts val="3500"/>
              </a:lnSpc>
              <a:buFont typeface="Wingdings" pitchFamily="2" charset="2"/>
              <a:buChar char="Ø"/>
            </a:pPr>
            <a:endParaRPr lang="en-CA" dirty="0">
              <a:solidFill>
                <a:srgbClr val="000000"/>
              </a:solidFill>
              <a:cs typeface="Calibri"/>
            </a:endParaRPr>
          </a:p>
          <a:p>
            <a:pPr marL="342900" indent="-342900">
              <a:lnSpc>
                <a:spcPts val="3500"/>
              </a:lnSpc>
              <a:buFont typeface="Wingdings" pitchFamily="2" charset="2"/>
              <a:buChar char="Ø"/>
            </a:pPr>
            <a:endParaRPr lang="en-CA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12" name="TextBox 2"/>
          <p:cNvSpPr txBox="1"/>
          <p:nvPr/>
        </p:nvSpPr>
        <p:spPr>
          <a:xfrm>
            <a:off x="7988300" y="50800"/>
            <a:ext cx="11557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80"/>
              </a:lnSpc>
            </a:pPr>
            <a:r>
              <a:rPr lang="en-CA" sz="1200" smtClean="0">
                <a:solidFill>
                  <a:srgbClr val="FFFEFF"/>
                </a:solidFill>
                <a:latin typeface="Calibri"/>
                <a:cs typeface="Calibri"/>
              </a:rPr>
              <a:t>Carnegie Mellon</a:t>
            </a:r>
          </a:p>
          <a:p>
            <a:pPr>
              <a:lnSpc>
                <a:spcPts val="10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444500" y="558800"/>
            <a:ext cx="8699500" cy="685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140"/>
              </a:lnSpc>
            </a:pPr>
            <a:r>
              <a:rPr lang="en-CA" sz="3610" b="1" smtClean="0">
                <a:solidFill>
                  <a:srgbClr val="000000"/>
                </a:solidFill>
                <a:latin typeface="Calibri Bold"/>
                <a:cs typeface="Calibri Bold"/>
              </a:rPr>
              <a:t>Malloclab</a:t>
            </a:r>
          </a:p>
          <a:p>
            <a:pPr>
              <a:lnSpc>
                <a:spcPts val="4140"/>
              </a:lnSpc>
            </a:pPr>
            <a:endParaRPr lang="en-CA" sz="36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482600" y="1422400"/>
            <a:ext cx="6515053" cy="71814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285750" indent="-285750">
              <a:lnSpc>
                <a:spcPts val="276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CA" sz="2410" b="1" dirty="0" smtClean="0">
                <a:solidFill>
                  <a:srgbClr val="000000"/>
                </a:solidFill>
                <a:latin typeface="Calibri Bold"/>
                <a:cs typeface="Calibri Bold"/>
              </a:rPr>
              <a:t>  You need to implement the following functions:</a:t>
            </a:r>
          </a:p>
          <a:p>
            <a:pPr>
              <a:lnSpc>
                <a:spcPts val="2760"/>
              </a:lnSpc>
            </a:pPr>
            <a:endParaRPr lang="en-CA" sz="2360" dirty="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939800" y="1816100"/>
            <a:ext cx="2285947" cy="61555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342900" indent="-342900">
              <a:lnSpc>
                <a:spcPts val="2400"/>
              </a:lnSpc>
              <a:buFont typeface="Arial" pitchFamily="34" charset="0"/>
              <a:buChar char="•"/>
            </a:pP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CA" sz="2000" dirty="0" err="1" smtClean="0">
                <a:solidFill>
                  <a:srgbClr val="000000"/>
                </a:solidFill>
                <a:latin typeface="Calibri"/>
                <a:cs typeface="Calibri"/>
              </a:rPr>
              <a:t>int</a:t>
            </a: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CA" sz="2000" dirty="0" err="1" smtClean="0">
                <a:solidFill>
                  <a:srgbClr val="000000"/>
                </a:solidFill>
                <a:latin typeface="Calibri"/>
                <a:cs typeface="Calibri"/>
              </a:rPr>
              <a:t>mm_init</a:t>
            </a: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(void);</a:t>
            </a:r>
          </a:p>
          <a:p>
            <a:pPr>
              <a:lnSpc>
                <a:spcPts val="2400"/>
              </a:lnSpc>
            </a:pPr>
            <a:endParaRPr lang="en-CA" sz="2019" dirty="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939800" y="2133600"/>
            <a:ext cx="2988510" cy="1091004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342900" indent="-342900">
              <a:lnSpc>
                <a:spcPts val="2900"/>
              </a:lnSpc>
              <a:buFont typeface="Arial" pitchFamily="34" charset="0"/>
              <a:buChar char="•"/>
            </a:pP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 void *</a:t>
            </a:r>
            <a:r>
              <a:rPr lang="en-CA" sz="2000" dirty="0" err="1" smtClean="0">
                <a:solidFill>
                  <a:srgbClr val="000000"/>
                </a:solidFill>
                <a:latin typeface="Calibri"/>
                <a:cs typeface="Calibri"/>
              </a:rPr>
              <a:t>malloc</a:t>
            </a: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(</a:t>
            </a:r>
            <a:r>
              <a:rPr lang="en-CA" sz="2000" dirty="0" err="1" smtClean="0">
                <a:solidFill>
                  <a:srgbClr val="000000"/>
                </a:solidFill>
                <a:latin typeface="Calibri"/>
                <a:cs typeface="Calibri"/>
              </a:rPr>
              <a:t>size_t</a:t>
            </a: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 size);</a:t>
            </a:r>
          </a:p>
          <a:p>
            <a:pPr marL="342900" indent="-342900">
              <a:lnSpc>
                <a:spcPts val="2900"/>
              </a:lnSpc>
              <a:buFont typeface="Arial" pitchFamily="34" charset="0"/>
              <a:buChar char="•"/>
            </a:pP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 void free(void *</a:t>
            </a:r>
            <a:r>
              <a:rPr lang="en-CA" sz="2000" dirty="0" err="1" smtClean="0">
                <a:solidFill>
                  <a:srgbClr val="000000"/>
                </a:solidFill>
                <a:latin typeface="Calibri"/>
                <a:cs typeface="Calibri"/>
              </a:rPr>
              <a:t>ptr</a:t>
            </a: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);</a:t>
            </a:r>
          </a:p>
          <a:p>
            <a:pPr>
              <a:lnSpc>
                <a:spcPts val="2900"/>
              </a:lnSpc>
            </a:pPr>
            <a:endParaRPr lang="en-CA" sz="2016" dirty="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939800" y="2882900"/>
            <a:ext cx="4140557" cy="148758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342900" indent="-342900">
              <a:lnSpc>
                <a:spcPts val="2850"/>
              </a:lnSpc>
              <a:buFont typeface="Arial" pitchFamily="34" charset="0"/>
              <a:buChar char="•"/>
            </a:pP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Void</a:t>
            </a:r>
            <a:r>
              <a:rPr lang="en-CA" sz="2000" dirty="0" smtClean="0">
                <a:solidFill>
                  <a:srgbClr val="000000"/>
                </a:solidFill>
                <a:latin typeface="SimSun"/>
                <a:cs typeface="SimSun"/>
              </a:rPr>
              <a:t> *</a:t>
            </a:r>
            <a:r>
              <a:rPr lang="en-CA" sz="2000" dirty="0" err="1" smtClean="0">
                <a:solidFill>
                  <a:srgbClr val="000000"/>
                </a:solidFill>
                <a:latin typeface="Calibri"/>
                <a:cs typeface="Calibri"/>
              </a:rPr>
              <a:t>realloc</a:t>
            </a: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(void</a:t>
            </a:r>
            <a:r>
              <a:rPr lang="en-CA" sz="2000" dirty="0" smtClean="0">
                <a:solidFill>
                  <a:srgbClr val="000000"/>
                </a:solidFill>
                <a:latin typeface="SimSun"/>
                <a:cs typeface="SimSun"/>
              </a:rPr>
              <a:t> *</a:t>
            </a:r>
            <a:r>
              <a:rPr lang="en-CA" sz="2000" dirty="0" err="1" smtClean="0">
                <a:solidFill>
                  <a:srgbClr val="000000"/>
                </a:solidFill>
                <a:latin typeface="Calibri"/>
                <a:cs typeface="Calibri"/>
              </a:rPr>
              <a:t>ptr</a:t>
            </a: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, </a:t>
            </a:r>
            <a:r>
              <a:rPr lang="en-CA" sz="2000" dirty="0" err="1" smtClean="0">
                <a:solidFill>
                  <a:srgbClr val="000000"/>
                </a:solidFill>
                <a:latin typeface="Calibri"/>
                <a:cs typeface="Calibri"/>
              </a:rPr>
              <a:t>size_t</a:t>
            </a: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 size);</a:t>
            </a:r>
          </a:p>
          <a:p>
            <a:pPr marL="342900" indent="-342900">
              <a:lnSpc>
                <a:spcPts val="2850"/>
              </a:lnSpc>
              <a:buFont typeface="Arial" pitchFamily="34" charset="0"/>
              <a:buChar char="•"/>
            </a:pP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void *</a:t>
            </a:r>
            <a:r>
              <a:rPr lang="en-CA" sz="2000" dirty="0" err="1" smtClean="0">
                <a:solidFill>
                  <a:srgbClr val="000000"/>
                </a:solidFill>
                <a:latin typeface="Calibri"/>
                <a:cs typeface="Calibri"/>
              </a:rPr>
              <a:t>calloc</a:t>
            </a: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 (</a:t>
            </a:r>
            <a:r>
              <a:rPr lang="en-CA" sz="2000" dirty="0" err="1" smtClean="0">
                <a:solidFill>
                  <a:srgbClr val="000000"/>
                </a:solidFill>
                <a:latin typeface="Calibri"/>
                <a:cs typeface="Calibri"/>
              </a:rPr>
              <a:t>size_t</a:t>
            </a: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 n, </a:t>
            </a:r>
            <a:r>
              <a:rPr lang="en-CA" sz="2000" dirty="0" err="1" smtClean="0">
                <a:solidFill>
                  <a:srgbClr val="000000"/>
                </a:solidFill>
                <a:latin typeface="Calibri"/>
                <a:cs typeface="Calibri"/>
              </a:rPr>
              <a:t>size_t</a:t>
            </a: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 size);</a:t>
            </a:r>
          </a:p>
          <a:p>
            <a:pPr marL="342900" indent="-342900">
              <a:lnSpc>
                <a:spcPts val="2850"/>
              </a:lnSpc>
              <a:buFont typeface="Arial" pitchFamily="34" charset="0"/>
              <a:buChar char="•"/>
            </a:pP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void </a:t>
            </a:r>
            <a:r>
              <a:rPr lang="en-CA" sz="2000" dirty="0" err="1" smtClean="0">
                <a:solidFill>
                  <a:srgbClr val="000000"/>
                </a:solidFill>
                <a:latin typeface="Calibri"/>
                <a:cs typeface="Calibri"/>
              </a:rPr>
              <a:t>mm_checkheap</a:t>
            </a: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(</a:t>
            </a:r>
            <a:r>
              <a:rPr lang="en-CA" sz="2000" dirty="0" err="1" smtClean="0">
                <a:solidFill>
                  <a:srgbClr val="000000"/>
                </a:solidFill>
                <a:latin typeface="Calibri"/>
                <a:cs typeface="Calibri"/>
              </a:rPr>
              <a:t>int</a:t>
            </a: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 verbose);</a:t>
            </a:r>
          </a:p>
          <a:p>
            <a:pPr>
              <a:lnSpc>
                <a:spcPts val="2850"/>
              </a:lnSpc>
            </a:pPr>
            <a:endParaRPr lang="en-CA" sz="2011" dirty="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482600" y="4038600"/>
            <a:ext cx="5913670" cy="71814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285750" indent="-285750">
              <a:lnSpc>
                <a:spcPts val="276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CA" sz="2410" b="1" dirty="0" smtClean="0">
                <a:solidFill>
                  <a:srgbClr val="000000"/>
                </a:solidFill>
                <a:latin typeface="Calibri Bold"/>
                <a:cs typeface="Calibri Bold"/>
              </a:rPr>
              <a:t>  Scored on space efficiency and throughput</a:t>
            </a:r>
          </a:p>
          <a:p>
            <a:pPr>
              <a:lnSpc>
                <a:spcPts val="2760"/>
              </a:lnSpc>
            </a:pPr>
            <a:endParaRPr lang="en-CA" sz="2357" dirty="0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482600" y="4483100"/>
            <a:ext cx="5374933" cy="71814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285750" indent="-285750">
              <a:lnSpc>
                <a:spcPts val="276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CA" sz="2410" b="1" dirty="0" smtClean="0">
                <a:solidFill>
                  <a:srgbClr val="000000"/>
                </a:solidFill>
                <a:latin typeface="Calibri Bold"/>
                <a:cs typeface="Calibri Bold"/>
              </a:rPr>
              <a:t>  Cannot call system memory functions</a:t>
            </a:r>
          </a:p>
          <a:p>
            <a:pPr>
              <a:lnSpc>
                <a:spcPts val="2760"/>
              </a:lnSpc>
            </a:pPr>
            <a:endParaRPr lang="en-CA" sz="2349" dirty="0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482600" y="4838700"/>
            <a:ext cx="6481198" cy="1346522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285750" indent="-285750">
              <a:lnSpc>
                <a:spcPts val="35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CA" sz="2410" b="1" dirty="0" smtClean="0">
                <a:solidFill>
                  <a:srgbClr val="000000"/>
                </a:solidFill>
                <a:latin typeface="Calibri Bold"/>
                <a:cs typeface="Calibri Bold"/>
              </a:rPr>
              <a:t>  Use helper functions (as static/inline functions)</a:t>
            </a:r>
            <a:endParaRPr lang="en-CA" sz="2361" dirty="0">
              <a:solidFill>
                <a:srgbClr val="000000"/>
              </a:solidFill>
              <a:latin typeface="Times New Roman"/>
            </a:endParaRPr>
          </a:p>
          <a:p>
            <a:pPr marL="285750" indent="-285750">
              <a:lnSpc>
                <a:spcPts val="35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CA" sz="2410" b="1" dirty="0" smtClean="0">
                <a:solidFill>
                  <a:srgbClr val="000000"/>
                </a:solidFill>
                <a:latin typeface="Calibri Bold"/>
                <a:cs typeface="Calibri Bold"/>
              </a:rPr>
              <a:t>  May want to consider practicing version control</a:t>
            </a:r>
          </a:p>
          <a:p>
            <a:pPr>
              <a:lnSpc>
                <a:spcPts val="3500"/>
              </a:lnSpc>
            </a:pPr>
            <a:endParaRPr lang="en-CA" sz="2361" dirty="0">
              <a:solidFill>
                <a:srgbClr val="000000"/>
              </a:solidFill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8928100" y="6654800"/>
            <a:ext cx="215900" cy="34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50"/>
              </a:lnSpc>
            </a:pPr>
            <a:r>
              <a:rPr lang="en-CA" sz="1010" b="1" smtClean="0">
                <a:solidFill>
                  <a:srgbClr val="000000"/>
                </a:solidFill>
                <a:latin typeface="Arial Narrow Bold"/>
                <a:cs typeface="Arial Narrow Bold"/>
              </a:rPr>
              <a:t>25</a:t>
            </a:r>
          </a:p>
          <a:p>
            <a:pPr>
              <a:lnSpc>
                <a:spcPts val="1150"/>
              </a:lnSpc>
            </a:pPr>
            <a:endParaRPr lang="en-CA" sz="10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12" name="TextBox 2"/>
          <p:cNvSpPr txBox="1"/>
          <p:nvPr/>
        </p:nvSpPr>
        <p:spPr>
          <a:xfrm>
            <a:off x="7988300" y="50800"/>
            <a:ext cx="11557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80"/>
              </a:lnSpc>
            </a:pPr>
            <a:r>
              <a:rPr lang="en-CA" sz="1200" smtClean="0">
                <a:solidFill>
                  <a:srgbClr val="FFFEFF"/>
                </a:solidFill>
                <a:latin typeface="Calibri"/>
                <a:cs typeface="Calibri"/>
              </a:rPr>
              <a:t>Carnegie Mellon</a:t>
            </a:r>
          </a:p>
          <a:p>
            <a:pPr>
              <a:lnSpc>
                <a:spcPts val="10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444500" y="558800"/>
            <a:ext cx="8699500" cy="685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140"/>
              </a:lnSpc>
            </a:pPr>
            <a:r>
              <a:rPr lang="en-CA" sz="3610" b="1" smtClean="0">
                <a:solidFill>
                  <a:srgbClr val="000000"/>
                </a:solidFill>
                <a:latin typeface="Calibri Bold"/>
                <a:cs typeface="Calibri Bold"/>
              </a:rPr>
              <a:t>Malloclab</a:t>
            </a:r>
          </a:p>
          <a:p>
            <a:pPr>
              <a:lnSpc>
                <a:spcPts val="4140"/>
              </a:lnSpc>
            </a:pPr>
            <a:endParaRPr lang="en-CA" sz="36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482600" y="1422400"/>
            <a:ext cx="1184620" cy="71814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285750" indent="-285750">
              <a:lnSpc>
                <a:spcPts val="276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CA" sz="2410" b="1" dirty="0" smtClean="0">
                <a:solidFill>
                  <a:srgbClr val="000000"/>
                </a:solidFill>
                <a:latin typeface="Calibri Bold"/>
                <a:cs typeface="Calibri Bold"/>
              </a:rPr>
              <a:t>  Inline</a:t>
            </a:r>
          </a:p>
          <a:p>
            <a:pPr>
              <a:lnSpc>
                <a:spcPts val="2760"/>
              </a:lnSpc>
            </a:pPr>
            <a:endParaRPr lang="en-CA" sz="2207" dirty="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939800" y="1765300"/>
            <a:ext cx="7245894" cy="148758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342900" indent="-342900">
              <a:lnSpc>
                <a:spcPts val="2900"/>
              </a:lnSpc>
              <a:buFont typeface="Arial" pitchFamily="34" charset="0"/>
              <a:buChar char="•"/>
            </a:pP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Essentially copies function code into location of each function call</a:t>
            </a:r>
          </a:p>
          <a:p>
            <a:pPr marL="342900" indent="-342900">
              <a:lnSpc>
                <a:spcPts val="2900"/>
              </a:lnSpc>
              <a:buFont typeface="Arial" pitchFamily="34" charset="0"/>
              <a:buChar char="•"/>
            </a:pP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Avoids overhead of stack discipline/function call (once assembled)</a:t>
            </a:r>
          </a:p>
          <a:p>
            <a:pPr marL="342900" indent="-342900">
              <a:lnSpc>
                <a:spcPts val="2900"/>
              </a:lnSpc>
              <a:buFont typeface="Arial" pitchFamily="34" charset="0"/>
              <a:buChar char="•"/>
            </a:pP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Can often be used in place of macros</a:t>
            </a:r>
          </a:p>
          <a:p>
            <a:pPr>
              <a:lnSpc>
                <a:spcPts val="2900"/>
              </a:lnSpc>
            </a:pPr>
            <a:endParaRPr lang="en-CA" sz="2010" dirty="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482600" y="2819400"/>
            <a:ext cx="7515134" cy="130805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800100" lvl="1" indent="-342900">
              <a:lnSpc>
                <a:spcPts val="3400"/>
              </a:lnSpc>
              <a:buFont typeface="Arial" pitchFamily="34" charset="0"/>
              <a:buChar char="•"/>
            </a:pP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Strong type checking and input variable handling, unlike macros.</a:t>
            </a:r>
          </a:p>
          <a:p>
            <a:pPr marL="342900" indent="-342900">
              <a:lnSpc>
                <a:spcPts val="34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CA" sz="2410" b="1" dirty="0" smtClean="0">
                <a:solidFill>
                  <a:srgbClr val="000000"/>
                </a:solidFill>
                <a:latin typeface="Calibri Bold"/>
                <a:cs typeface="Calibri Bold"/>
              </a:rPr>
              <a:t>Static</a:t>
            </a:r>
          </a:p>
          <a:p>
            <a:pPr>
              <a:lnSpc>
                <a:spcPts val="3400"/>
              </a:lnSpc>
            </a:pPr>
            <a:endParaRPr lang="en-CA" sz="2186" dirty="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939800" y="3733800"/>
            <a:ext cx="4142160" cy="58990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342900" indent="-342900">
              <a:lnSpc>
                <a:spcPts val="2295"/>
              </a:lnSpc>
              <a:buFont typeface="Arial" pitchFamily="34" charset="0"/>
              <a:buChar char="•"/>
            </a:pP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Resides in a single place in memory</a:t>
            </a:r>
          </a:p>
          <a:p>
            <a:pPr>
              <a:lnSpc>
                <a:spcPts val="2295"/>
              </a:lnSpc>
            </a:pPr>
            <a:endParaRPr lang="en-CA" sz="2010" dirty="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939800" y="4051300"/>
            <a:ext cx="6692153" cy="148758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342900" indent="-342900">
              <a:lnSpc>
                <a:spcPts val="2850"/>
              </a:lnSpc>
              <a:buFont typeface="Arial" pitchFamily="34" charset="0"/>
              <a:buChar char="•"/>
            </a:pP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Limits scope of function to the current translations unit (file)</a:t>
            </a:r>
            <a:endParaRPr lang="en-CA" sz="2006" dirty="0">
              <a:solidFill>
                <a:srgbClr val="000000"/>
              </a:solidFill>
              <a:latin typeface="Times New Roman"/>
            </a:endParaRPr>
          </a:p>
          <a:p>
            <a:pPr marL="342900" indent="-342900">
              <a:lnSpc>
                <a:spcPts val="2850"/>
              </a:lnSpc>
              <a:buFont typeface="Arial" pitchFamily="34" charset="0"/>
              <a:buChar char="•"/>
            </a:pP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Should use this for helper functions only called</a:t>
            </a:r>
            <a:r>
              <a:rPr lang="en-CA" sz="2000" i="1" dirty="0" smtClean="0">
                <a:solidFill>
                  <a:srgbClr val="000000"/>
                </a:solidFill>
                <a:latin typeface="Calibri Italic"/>
                <a:cs typeface="Calibri Italic"/>
              </a:rPr>
              <a:t> locally</a:t>
            </a:r>
          </a:p>
          <a:p>
            <a:pPr marL="342900" indent="-342900">
              <a:lnSpc>
                <a:spcPts val="2850"/>
              </a:lnSpc>
              <a:buFont typeface="Arial" pitchFamily="34" charset="0"/>
              <a:buChar char="•"/>
            </a:pP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Avoids polluting namespace.</a:t>
            </a:r>
          </a:p>
          <a:p>
            <a:pPr>
              <a:lnSpc>
                <a:spcPts val="2850"/>
              </a:lnSpc>
            </a:pPr>
            <a:endParaRPr lang="en-CA" sz="2013" dirty="0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482600" y="5207000"/>
            <a:ext cx="1814856" cy="71814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342900" indent="-342900">
              <a:lnSpc>
                <a:spcPts val="276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CA" sz="2410" b="1" dirty="0" smtClean="0">
                <a:solidFill>
                  <a:srgbClr val="000000"/>
                </a:solidFill>
                <a:latin typeface="Calibri Bold"/>
                <a:cs typeface="Calibri Bold"/>
              </a:rPr>
              <a:t>static inline</a:t>
            </a:r>
          </a:p>
          <a:p>
            <a:pPr>
              <a:lnSpc>
                <a:spcPts val="2760"/>
              </a:lnSpc>
            </a:pPr>
            <a:endParaRPr lang="en-CA" sz="2279" dirty="0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939800" y="5638800"/>
            <a:ext cx="4409156" cy="58990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342900" indent="-342900">
              <a:lnSpc>
                <a:spcPts val="2300"/>
              </a:lnSpc>
              <a:buFont typeface="Arial" pitchFamily="34" charset="0"/>
              <a:buChar char="•"/>
            </a:pP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Not surprisingly, can be used together</a:t>
            </a:r>
          </a:p>
          <a:p>
            <a:pPr>
              <a:lnSpc>
                <a:spcPts val="2300"/>
              </a:lnSpc>
            </a:pPr>
            <a:endParaRPr lang="en-CA" sz="2009" dirty="0">
              <a:solidFill>
                <a:srgbClr val="000000"/>
              </a:solidFill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8928100" y="6654800"/>
            <a:ext cx="215900" cy="34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50"/>
              </a:lnSpc>
            </a:pPr>
            <a:r>
              <a:rPr lang="en-CA" sz="1010" b="1" smtClean="0">
                <a:solidFill>
                  <a:srgbClr val="000000"/>
                </a:solidFill>
                <a:latin typeface="Arial Narrow Bold"/>
                <a:cs typeface="Arial Narrow Bold"/>
              </a:rPr>
              <a:t>26</a:t>
            </a:r>
          </a:p>
          <a:p>
            <a:pPr>
              <a:lnSpc>
                <a:spcPts val="1150"/>
              </a:lnSpc>
            </a:pPr>
            <a:endParaRPr lang="en-CA" sz="10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8" name="TextBox 2"/>
          <p:cNvSpPr txBox="1"/>
          <p:nvPr/>
        </p:nvSpPr>
        <p:spPr>
          <a:xfrm>
            <a:off x="7988300" y="50800"/>
            <a:ext cx="11557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80"/>
              </a:lnSpc>
            </a:pPr>
            <a:r>
              <a:rPr lang="en-CA" sz="1200" smtClean="0">
                <a:solidFill>
                  <a:srgbClr val="FFFEFF"/>
                </a:solidFill>
                <a:latin typeface="Calibri"/>
                <a:cs typeface="Calibri"/>
              </a:rPr>
              <a:t>Carnegie Mellon</a:t>
            </a:r>
          </a:p>
          <a:p>
            <a:pPr>
              <a:lnSpc>
                <a:spcPts val="10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444500" y="558800"/>
            <a:ext cx="8699500" cy="685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140"/>
              </a:lnSpc>
            </a:pPr>
            <a:r>
              <a:rPr lang="en-CA" sz="3610" b="1" smtClean="0">
                <a:solidFill>
                  <a:srgbClr val="000000"/>
                </a:solidFill>
                <a:latin typeface="Calibri Bold"/>
                <a:cs typeface="Calibri Bold"/>
              </a:rPr>
              <a:t>Today</a:t>
            </a:r>
          </a:p>
          <a:p>
            <a:pPr>
              <a:lnSpc>
                <a:spcPts val="4140"/>
              </a:lnSpc>
            </a:pPr>
            <a:endParaRPr lang="en-CA" sz="36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8928100" y="6654800"/>
            <a:ext cx="123432" cy="30777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50"/>
              </a:lnSpc>
            </a:pPr>
            <a:r>
              <a:rPr lang="en-CA" sz="1010" b="1" smtClean="0">
                <a:solidFill>
                  <a:srgbClr val="000000"/>
                </a:solidFill>
                <a:latin typeface="Arial Narrow Bold"/>
                <a:cs typeface="Arial Narrow Bold"/>
              </a:rPr>
              <a:t>2ti</a:t>
            </a:r>
            <a:endParaRPr lang="en-CA" sz="1010" b="1" dirty="0" smtClean="0">
              <a:solidFill>
                <a:srgbClr val="000000"/>
              </a:solidFill>
              <a:latin typeface="Arial Narrow Bold"/>
              <a:cs typeface="Arial Narrow Bold"/>
            </a:endParaRPr>
          </a:p>
          <a:p>
            <a:pPr>
              <a:lnSpc>
                <a:spcPts val="1150"/>
              </a:lnSpc>
            </a:pPr>
            <a:endParaRPr lang="en-CA" sz="1000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4500" y="1628800"/>
            <a:ext cx="4572000" cy="3011081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>
              <a:lnSpc>
                <a:spcPct val="150000"/>
              </a:lnSpc>
              <a:buClr>
                <a:srgbClr val="C00000"/>
              </a:buClr>
              <a:buSzPct val="150000"/>
              <a:buFont typeface="Wingdings" pitchFamily="2" charset="2"/>
              <a:buChar char="Ø"/>
            </a:pPr>
            <a:r>
              <a:rPr lang="en-CA" dirty="0">
                <a:cs typeface="Calibri Bold Italic"/>
              </a:rPr>
              <a:t>Lecture Review </a:t>
            </a:r>
          </a:p>
          <a:p>
            <a:pPr marL="514350" indent="-514350">
              <a:lnSpc>
                <a:spcPct val="150000"/>
              </a:lnSpc>
              <a:buClr>
                <a:srgbClr val="C00000"/>
              </a:buClr>
              <a:buSzPct val="150000"/>
              <a:buFont typeface="Wingdings" pitchFamily="2" charset="2"/>
              <a:buChar char="Ø"/>
            </a:pPr>
            <a:r>
              <a:rPr lang="en-CA" dirty="0">
                <a:cs typeface="Calibri"/>
              </a:rPr>
              <a:t>Macros and Inline Functions</a:t>
            </a:r>
          </a:p>
          <a:p>
            <a:pPr marL="514350" indent="-514350">
              <a:lnSpc>
                <a:spcPct val="150000"/>
              </a:lnSpc>
              <a:buClr>
                <a:srgbClr val="C00000"/>
              </a:buClr>
              <a:buSzPct val="150000"/>
              <a:buFont typeface="Wingdings" pitchFamily="2" charset="2"/>
              <a:buChar char="Ø"/>
            </a:pPr>
            <a:r>
              <a:rPr lang="en-CA" dirty="0" err="1">
                <a:solidFill>
                  <a:srgbClr val="000000"/>
                </a:solidFill>
                <a:cs typeface="Calibri"/>
              </a:rPr>
              <a:t>Malloc</a:t>
            </a:r>
            <a:r>
              <a:rPr lang="en-CA" dirty="0">
                <a:solidFill>
                  <a:srgbClr val="000000"/>
                </a:solidFill>
              </a:rPr>
              <a:t> Lab</a:t>
            </a:r>
            <a:endParaRPr lang="en-CA" dirty="0">
              <a:solidFill>
                <a:srgbClr val="000000"/>
              </a:solidFill>
              <a:cs typeface="Calibri"/>
            </a:endParaRPr>
          </a:p>
          <a:p>
            <a:pPr marL="514350" indent="-514350">
              <a:lnSpc>
                <a:spcPct val="150000"/>
              </a:lnSpc>
              <a:buClr>
                <a:srgbClr val="C00000"/>
              </a:buClr>
              <a:buSzPct val="150000"/>
              <a:buFont typeface="Wingdings" pitchFamily="2" charset="2"/>
              <a:buChar char="Ø"/>
            </a:pPr>
            <a:r>
              <a:rPr lang="en-CA" b="1" i="1" dirty="0">
                <a:solidFill>
                  <a:schemeClr val="bg1">
                    <a:lumMod val="65000"/>
                  </a:schemeClr>
                </a:solidFill>
                <a:cs typeface="Calibri"/>
              </a:rPr>
              <a:t>Heap Checker</a:t>
            </a:r>
          </a:p>
          <a:p>
            <a:pPr marL="342900" indent="-342900">
              <a:lnSpc>
                <a:spcPts val="2760"/>
              </a:lnSpc>
              <a:buFont typeface="Wingdings" pitchFamily="2" charset="2"/>
              <a:buChar char="Ø"/>
            </a:pPr>
            <a:endParaRPr lang="en-CA" dirty="0">
              <a:solidFill>
                <a:srgbClr val="000000"/>
              </a:solidFill>
            </a:endParaRPr>
          </a:p>
          <a:p>
            <a:pPr marL="342900" indent="-342900">
              <a:lnSpc>
                <a:spcPts val="3500"/>
              </a:lnSpc>
              <a:buFont typeface="Wingdings" pitchFamily="2" charset="2"/>
              <a:buChar char="Ø"/>
            </a:pPr>
            <a:endParaRPr lang="en-CA" dirty="0">
              <a:solidFill>
                <a:srgbClr val="000000"/>
              </a:solidFill>
              <a:cs typeface="Calibri"/>
            </a:endParaRPr>
          </a:p>
          <a:p>
            <a:pPr marL="342900" indent="-342900">
              <a:lnSpc>
                <a:spcPts val="3500"/>
              </a:lnSpc>
              <a:buFont typeface="Wingdings" pitchFamily="2" charset="2"/>
              <a:buChar char="Ø"/>
            </a:pPr>
            <a:endParaRPr lang="en-CA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11" name="TextBox 2"/>
          <p:cNvSpPr txBox="1"/>
          <p:nvPr/>
        </p:nvSpPr>
        <p:spPr>
          <a:xfrm>
            <a:off x="7988300" y="50800"/>
            <a:ext cx="11557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80"/>
              </a:lnSpc>
            </a:pPr>
            <a:r>
              <a:rPr lang="en-CA" sz="1200" smtClean="0">
                <a:solidFill>
                  <a:srgbClr val="FFFEFF"/>
                </a:solidFill>
                <a:latin typeface="Calibri"/>
                <a:cs typeface="Calibri"/>
              </a:rPr>
              <a:t>Carnegie Mellon</a:t>
            </a:r>
          </a:p>
          <a:p>
            <a:pPr>
              <a:lnSpc>
                <a:spcPts val="10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444500" y="558800"/>
            <a:ext cx="8699500" cy="685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140"/>
              </a:lnSpc>
            </a:pPr>
            <a:r>
              <a:rPr lang="en-CA" sz="3610" b="1" smtClean="0">
                <a:solidFill>
                  <a:srgbClr val="000000"/>
                </a:solidFill>
                <a:latin typeface="Calibri Bold"/>
                <a:cs typeface="Calibri Bold"/>
              </a:rPr>
              <a:t>Heap Checker</a:t>
            </a:r>
          </a:p>
          <a:p>
            <a:pPr>
              <a:lnSpc>
                <a:spcPts val="4140"/>
              </a:lnSpc>
            </a:pPr>
            <a:endParaRPr lang="en-CA" sz="36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482600" y="1409700"/>
            <a:ext cx="7598490" cy="730906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342900" indent="-342900">
              <a:lnSpc>
                <a:spcPts val="288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CA" sz="2410" b="1" dirty="0" smtClean="0">
                <a:solidFill>
                  <a:srgbClr val="000000"/>
                </a:solidFill>
                <a:latin typeface="Calibri Bold"/>
                <a:cs typeface="Calibri Bold"/>
              </a:rPr>
              <a:t>  </a:t>
            </a:r>
            <a:r>
              <a:rPr lang="en-CA" sz="2410" b="1" dirty="0" err="1" smtClean="0">
                <a:solidFill>
                  <a:srgbClr val="000000"/>
                </a:solidFill>
                <a:latin typeface="Calibri Bold"/>
                <a:cs typeface="Calibri Bold"/>
              </a:rPr>
              <a:t>Int</a:t>
            </a:r>
            <a:r>
              <a:rPr lang="en-CA" sz="2410" b="1" dirty="0" smtClean="0">
                <a:solidFill>
                  <a:srgbClr val="000000"/>
                </a:solidFill>
                <a:latin typeface="Calibri Bold"/>
                <a:cs typeface="Calibri Bold"/>
              </a:rPr>
              <a:t> </a:t>
            </a:r>
            <a:r>
              <a:rPr lang="en-CA" sz="2410" b="1" dirty="0" err="1" smtClean="0">
                <a:solidFill>
                  <a:srgbClr val="000000"/>
                </a:solidFill>
                <a:latin typeface="Calibri Bold"/>
                <a:cs typeface="Calibri Bold"/>
              </a:rPr>
              <a:t>mm_checkheap</a:t>
            </a:r>
            <a:r>
              <a:rPr lang="en-CA" sz="2410" b="1" dirty="0" smtClean="0">
                <a:solidFill>
                  <a:srgbClr val="000000"/>
                </a:solidFill>
                <a:latin typeface="Calibri Bold"/>
                <a:cs typeface="Calibri Bold"/>
              </a:rPr>
              <a:t>(</a:t>
            </a:r>
            <a:r>
              <a:rPr lang="en-CA" sz="2410" b="1" dirty="0" err="1" smtClean="0">
                <a:solidFill>
                  <a:srgbClr val="000000"/>
                </a:solidFill>
                <a:latin typeface="Calibri Bold"/>
                <a:cs typeface="Calibri Bold"/>
              </a:rPr>
              <a:t>int</a:t>
            </a:r>
            <a:r>
              <a:rPr lang="en-CA" sz="2410" b="1" dirty="0" smtClean="0">
                <a:solidFill>
                  <a:srgbClr val="000000"/>
                </a:solidFill>
                <a:latin typeface="Calibri Bold"/>
                <a:cs typeface="Calibri Bold"/>
              </a:rPr>
              <a:t> verbose) is critical for debugging</a:t>
            </a:r>
          </a:p>
          <a:p>
            <a:pPr>
              <a:lnSpc>
                <a:spcPts val="2880"/>
              </a:lnSpc>
            </a:pPr>
            <a:endParaRPr lang="en-CA" sz="2366" dirty="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939800" y="1828800"/>
            <a:ext cx="1998304" cy="58990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342900" indent="-342900">
              <a:lnSpc>
                <a:spcPts val="2300"/>
              </a:lnSpc>
              <a:buFont typeface="Arial" pitchFamily="34" charset="0"/>
              <a:buChar char="•"/>
            </a:pP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 Write this early</a:t>
            </a:r>
          </a:p>
          <a:p>
            <a:pPr>
              <a:lnSpc>
                <a:spcPts val="2300"/>
              </a:lnSpc>
            </a:pPr>
            <a:endParaRPr lang="en-CA" sz="2021" dirty="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939800" y="2197100"/>
            <a:ext cx="6382966" cy="58990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342900" indent="-342900">
              <a:lnSpc>
                <a:spcPts val="2300"/>
              </a:lnSpc>
              <a:buFont typeface="Arial" pitchFamily="34" charset="0"/>
              <a:buChar char="•"/>
            </a:pP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 update it when you change your free list implementation</a:t>
            </a:r>
          </a:p>
          <a:p>
            <a:pPr>
              <a:lnSpc>
                <a:spcPts val="2300"/>
              </a:lnSpc>
            </a:pPr>
            <a:endParaRPr lang="en-CA" sz="2007" dirty="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939800" y="2552700"/>
            <a:ext cx="7119257" cy="92333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342900" indent="-342900">
              <a:lnSpc>
                <a:spcPts val="2400"/>
              </a:lnSpc>
              <a:buFont typeface="Arial" pitchFamily="34" charset="0"/>
              <a:buChar char="•"/>
              <a:tabLst>
                <a:tab pos="330200" algn="l"/>
              </a:tabLst>
            </a:pP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 It should ensure that you haven’t lost control of any part of heap</a:t>
            </a:r>
          </a:p>
          <a:p>
            <a:pPr>
              <a:lnSpc>
                <a:spcPts val="2400"/>
              </a:lnSpc>
              <a:tabLst>
                <a:tab pos="330200" algn="l"/>
              </a:tabLst>
            </a:pPr>
            <a:r>
              <a:rPr lang="en-CA" sz="2000" dirty="0">
                <a:solidFill>
                  <a:srgbClr val="000000"/>
                </a:solidFill>
                <a:latin typeface="Calibri"/>
                <a:cs typeface="Calibri"/>
              </a:rPr>
              <a:t>	</a:t>
            </a: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 memory (everything should either be allocated or listed)</a:t>
            </a:r>
          </a:p>
          <a:p>
            <a:pPr>
              <a:lnSpc>
                <a:spcPts val="2400"/>
              </a:lnSpc>
            </a:pPr>
            <a:endParaRPr lang="en-CA" sz="2000" dirty="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482600" y="3251200"/>
            <a:ext cx="7676653" cy="143629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285750" indent="-285750">
              <a:lnSpc>
                <a:spcPts val="2800"/>
              </a:lnSpc>
              <a:buClr>
                <a:srgbClr val="C00000"/>
              </a:buClr>
              <a:buFont typeface="Wingdings" pitchFamily="2" charset="2"/>
              <a:buChar char="Ø"/>
              <a:tabLst>
                <a:tab pos="406400" algn="l"/>
              </a:tabLst>
            </a:pPr>
            <a:r>
              <a:rPr lang="en-CA" sz="2400" dirty="0" smtClean="0">
                <a:solidFill>
                  <a:srgbClr val="000000"/>
                </a:solidFill>
                <a:latin typeface="Calibri"/>
                <a:cs typeface="Calibri"/>
              </a:rPr>
              <a:t>  Look over lecture notes on garbage collection (particularly</a:t>
            </a:r>
            <a:r>
              <a:rPr lang="en-CA" sz="24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400" dirty="0" smtClean="0">
                <a:solidFill>
                  <a:srgbClr val="000000"/>
                </a:solidFill>
                <a:latin typeface="Times New Roman"/>
              </a:rPr>
            </a:br>
            <a:r>
              <a:rPr lang="en-CA" sz="2400" dirty="0" smtClean="0">
                <a:solidFill>
                  <a:srgbClr val="000000"/>
                </a:solidFill>
                <a:latin typeface="Calibri"/>
                <a:cs typeface="Calibri"/>
              </a:rPr>
              <a:t>	mark &amp; sweep).</a:t>
            </a:r>
          </a:p>
          <a:p>
            <a:pPr marL="285750" indent="-285750">
              <a:lnSpc>
                <a:spcPts val="2800"/>
              </a:lnSpc>
              <a:buClr>
                <a:srgbClr val="C00000"/>
              </a:buClr>
              <a:buFont typeface="Wingdings" pitchFamily="2" charset="2"/>
              <a:buChar char="Ø"/>
              <a:tabLst>
                <a:tab pos="406400" algn="l"/>
              </a:tabLst>
            </a:pPr>
            <a:r>
              <a:rPr lang="en-CA" sz="2400" dirty="0" smtClean="0">
                <a:solidFill>
                  <a:srgbClr val="000000"/>
                </a:solidFill>
                <a:cs typeface="Calibri"/>
              </a:rPr>
              <a:t>  This </a:t>
            </a:r>
            <a:r>
              <a:rPr lang="en-CA" sz="2400" dirty="0">
                <a:solidFill>
                  <a:srgbClr val="000000"/>
                </a:solidFill>
                <a:cs typeface="Calibri"/>
              </a:rPr>
              <a:t>function is meant to be correct, not </a:t>
            </a:r>
            <a:r>
              <a:rPr lang="en-CA" sz="2400" dirty="0" smtClean="0">
                <a:solidFill>
                  <a:srgbClr val="000000"/>
                </a:solidFill>
                <a:cs typeface="Calibri"/>
              </a:rPr>
              <a:t>efficient.</a:t>
            </a:r>
            <a:endParaRPr lang="en-CA" sz="2400" dirty="0" smtClean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ts val="2800"/>
              </a:lnSpc>
            </a:pPr>
            <a:endParaRPr lang="en-CA" sz="2400" dirty="0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8928100" y="6654800"/>
            <a:ext cx="215900" cy="34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50"/>
              </a:lnSpc>
            </a:pPr>
            <a:r>
              <a:rPr lang="en-CA" sz="1010" b="1" smtClean="0">
                <a:solidFill>
                  <a:srgbClr val="000000"/>
                </a:solidFill>
                <a:latin typeface="Arial Narrow Bold"/>
                <a:cs typeface="Arial Narrow Bold"/>
              </a:rPr>
              <a:t>28</a:t>
            </a:r>
          </a:p>
          <a:p>
            <a:pPr>
              <a:lnSpc>
                <a:spcPts val="1150"/>
              </a:lnSpc>
            </a:pPr>
            <a:endParaRPr lang="en-CA" sz="10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10" name="TextBox 2"/>
          <p:cNvSpPr txBox="1"/>
          <p:nvPr/>
        </p:nvSpPr>
        <p:spPr>
          <a:xfrm>
            <a:off x="7988300" y="50800"/>
            <a:ext cx="11557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80"/>
              </a:lnSpc>
            </a:pPr>
            <a:r>
              <a:rPr lang="en-CA" sz="1200" smtClean="0">
                <a:solidFill>
                  <a:srgbClr val="FFFEFF"/>
                </a:solidFill>
                <a:latin typeface="Calibri"/>
                <a:cs typeface="Calibri"/>
              </a:rPr>
              <a:t>Carnegie Mellon</a:t>
            </a:r>
          </a:p>
          <a:p>
            <a:pPr>
              <a:lnSpc>
                <a:spcPts val="10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444500" y="558800"/>
            <a:ext cx="8699500" cy="685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140"/>
              </a:lnSpc>
            </a:pPr>
            <a:r>
              <a:rPr lang="en-CA" sz="3610" b="1" dirty="0" smtClean="0">
                <a:solidFill>
                  <a:srgbClr val="000000"/>
                </a:solidFill>
                <a:latin typeface="Calibri Bold"/>
                <a:cs typeface="Calibri Bold"/>
              </a:rPr>
              <a:t>Heap Checker</a:t>
            </a:r>
          </a:p>
          <a:p>
            <a:pPr>
              <a:lnSpc>
                <a:spcPts val="4140"/>
              </a:lnSpc>
            </a:pPr>
            <a:endParaRPr lang="en-CA" sz="3600" dirty="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482600" y="1409700"/>
            <a:ext cx="7399974" cy="359072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285750" indent="-285750">
              <a:lnSpc>
                <a:spcPts val="2800"/>
              </a:lnSpc>
              <a:buClr>
                <a:srgbClr val="C00000"/>
              </a:buClr>
              <a:buFont typeface="Wingdings" pitchFamily="2" charset="2"/>
              <a:buChar char="Ø"/>
              <a:tabLst>
                <a:tab pos="406400" algn="l"/>
              </a:tabLst>
            </a:pPr>
            <a:r>
              <a:rPr lang="en-CA" sz="2400" dirty="0" smtClean="0">
                <a:solidFill>
                  <a:srgbClr val="000000"/>
                </a:solidFill>
                <a:latin typeface="Calibri"/>
                <a:cs typeface="Calibri"/>
              </a:rPr>
              <a:t>  Once you’ve settled on a design, write the heap checker</a:t>
            </a:r>
            <a:r>
              <a:rPr lang="en-CA" sz="24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400" dirty="0" smtClean="0">
                <a:solidFill>
                  <a:srgbClr val="000000"/>
                </a:solidFill>
                <a:latin typeface="Times New Roman"/>
              </a:rPr>
            </a:br>
            <a:r>
              <a:rPr lang="en-CA" sz="2400" dirty="0" smtClean="0">
                <a:solidFill>
                  <a:srgbClr val="000000"/>
                </a:solidFill>
                <a:latin typeface="Calibri"/>
                <a:cs typeface="Calibri"/>
              </a:rPr>
              <a:t>	that checks all the invariants of the particular design</a:t>
            </a:r>
          </a:p>
          <a:p>
            <a:pPr marL="285750" indent="-285750">
              <a:lnSpc>
                <a:spcPts val="2800"/>
              </a:lnSpc>
              <a:buClr>
                <a:srgbClr val="C00000"/>
              </a:buClr>
              <a:buFont typeface="Wingdings" pitchFamily="2" charset="2"/>
              <a:buChar char="Ø"/>
              <a:tabLst>
                <a:tab pos="406400" algn="l"/>
              </a:tabLst>
            </a:pPr>
            <a:r>
              <a:rPr lang="en-CA" sz="2400" dirty="0" smtClean="0">
                <a:solidFill>
                  <a:srgbClr val="000000"/>
                </a:solidFill>
                <a:cs typeface="Calibri"/>
              </a:rPr>
              <a:t>  The </a:t>
            </a:r>
            <a:r>
              <a:rPr lang="en-CA" sz="2400" dirty="0">
                <a:solidFill>
                  <a:srgbClr val="000000"/>
                </a:solidFill>
                <a:cs typeface="Calibri"/>
              </a:rPr>
              <a:t>checking should be detailed enough that the heap</a:t>
            </a:r>
            <a:r>
              <a:rPr lang="en-CA" sz="2400" dirty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400" dirty="0">
                <a:solidFill>
                  <a:srgbClr val="000000"/>
                </a:solidFill>
                <a:latin typeface="Times New Roman"/>
              </a:rPr>
            </a:br>
            <a:r>
              <a:rPr lang="en-CA" sz="2400" dirty="0">
                <a:solidFill>
                  <a:srgbClr val="000000"/>
                </a:solidFill>
                <a:cs typeface="Calibri"/>
              </a:rPr>
              <a:t>	check passes if and only if the heap is truly </a:t>
            </a:r>
            <a:r>
              <a:rPr lang="en-CA" sz="2400" dirty="0" smtClean="0">
                <a:solidFill>
                  <a:srgbClr val="000000"/>
                </a:solidFill>
                <a:cs typeface="Calibri"/>
              </a:rPr>
              <a:t>well-formed</a:t>
            </a:r>
          </a:p>
          <a:p>
            <a:pPr marL="285750" indent="-285750">
              <a:lnSpc>
                <a:spcPts val="2800"/>
              </a:lnSpc>
              <a:buClr>
                <a:srgbClr val="C00000"/>
              </a:buClr>
              <a:buFont typeface="Wingdings" pitchFamily="2" charset="2"/>
              <a:buChar char="Ø"/>
              <a:tabLst>
                <a:tab pos="406400" algn="l"/>
              </a:tabLst>
            </a:pPr>
            <a:r>
              <a:rPr lang="en-CA" sz="2400" dirty="0" smtClean="0">
                <a:solidFill>
                  <a:srgbClr val="000000"/>
                </a:solidFill>
                <a:cs typeface="Calibri"/>
              </a:rPr>
              <a:t>  Call </a:t>
            </a:r>
            <a:r>
              <a:rPr lang="en-CA" sz="2400" dirty="0">
                <a:solidFill>
                  <a:srgbClr val="000000"/>
                </a:solidFill>
                <a:cs typeface="Calibri"/>
              </a:rPr>
              <a:t>the heap checker </a:t>
            </a:r>
            <a:r>
              <a:rPr lang="en-CA" sz="2400" dirty="0" smtClean="0">
                <a:solidFill>
                  <a:srgbClr val="000000"/>
                </a:solidFill>
                <a:cs typeface="Calibri"/>
              </a:rPr>
              <a:t>before/after </a:t>
            </a:r>
            <a:r>
              <a:rPr lang="en-CA" sz="2400" dirty="0">
                <a:solidFill>
                  <a:srgbClr val="000000"/>
                </a:solidFill>
                <a:cs typeface="Calibri"/>
              </a:rPr>
              <a:t>the major operations</a:t>
            </a:r>
            <a:r>
              <a:rPr lang="en-CA" sz="2400" dirty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400" dirty="0">
                <a:solidFill>
                  <a:srgbClr val="000000"/>
                </a:solidFill>
                <a:latin typeface="Times New Roman"/>
              </a:rPr>
            </a:br>
            <a:r>
              <a:rPr lang="en-CA" sz="2400" dirty="0">
                <a:solidFill>
                  <a:srgbClr val="000000"/>
                </a:solidFill>
                <a:cs typeface="Calibri"/>
              </a:rPr>
              <a:t>	whenever the heap should be </a:t>
            </a:r>
            <a:r>
              <a:rPr lang="en-CA" sz="2400" dirty="0" smtClean="0">
                <a:solidFill>
                  <a:srgbClr val="000000"/>
                </a:solidFill>
                <a:cs typeface="Calibri"/>
              </a:rPr>
              <a:t>well-formed</a:t>
            </a:r>
          </a:p>
          <a:p>
            <a:pPr marL="285750" indent="-285750">
              <a:lnSpc>
                <a:spcPts val="2800"/>
              </a:lnSpc>
              <a:buClr>
                <a:srgbClr val="C00000"/>
              </a:buClr>
              <a:buFont typeface="Wingdings" pitchFamily="2" charset="2"/>
              <a:buChar char="Ø"/>
              <a:tabLst>
                <a:tab pos="406400" algn="l"/>
              </a:tabLst>
            </a:pPr>
            <a:r>
              <a:rPr lang="en-CA" sz="2400" dirty="0" smtClean="0">
                <a:solidFill>
                  <a:srgbClr val="000000"/>
                </a:solidFill>
                <a:cs typeface="Calibri"/>
              </a:rPr>
              <a:t> Define </a:t>
            </a:r>
            <a:r>
              <a:rPr lang="en-CA" sz="2400" dirty="0">
                <a:solidFill>
                  <a:srgbClr val="000000"/>
                </a:solidFill>
                <a:cs typeface="Calibri"/>
              </a:rPr>
              <a:t>macros to enable/disable it conveniently</a:t>
            </a:r>
          </a:p>
          <a:p>
            <a:pPr>
              <a:lnSpc>
                <a:spcPts val="2800"/>
              </a:lnSpc>
              <a:buClr>
                <a:srgbClr val="C00000"/>
              </a:buClr>
              <a:tabLst>
                <a:tab pos="406400" algn="l"/>
              </a:tabLst>
            </a:pPr>
            <a:endParaRPr lang="en-CA" sz="2400" dirty="0">
              <a:solidFill>
                <a:srgbClr val="000000"/>
              </a:solidFill>
              <a:cs typeface="Calibri"/>
            </a:endParaRPr>
          </a:p>
          <a:p>
            <a:pPr marL="285750" indent="-285750">
              <a:lnSpc>
                <a:spcPts val="2800"/>
              </a:lnSpc>
              <a:buClr>
                <a:srgbClr val="C00000"/>
              </a:buClr>
              <a:buFont typeface="Wingdings" pitchFamily="2" charset="2"/>
              <a:buChar char="Ø"/>
              <a:tabLst>
                <a:tab pos="406400" algn="l"/>
              </a:tabLst>
            </a:pPr>
            <a:endParaRPr lang="en-CA" sz="2400" dirty="0" smtClean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ts val="2800"/>
              </a:lnSpc>
            </a:pPr>
            <a:endParaRPr lang="en-CA" sz="2400" dirty="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939800" y="4241800"/>
            <a:ext cx="839525" cy="61555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342900" indent="-342900">
              <a:lnSpc>
                <a:spcPts val="2355"/>
              </a:lnSpc>
              <a:buFont typeface="Arial" pitchFamily="34" charset="0"/>
              <a:buChar char="•"/>
            </a:pPr>
            <a:r>
              <a:rPr lang="en-CA" sz="2200" dirty="0" smtClean="0">
                <a:solidFill>
                  <a:srgbClr val="AB1500"/>
                </a:solidFill>
                <a:latin typeface="Arial"/>
                <a:cs typeface="Arial"/>
              </a:rPr>
              <a:t> </a:t>
            </a: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 e.g.</a:t>
            </a:r>
          </a:p>
          <a:p>
            <a:pPr>
              <a:lnSpc>
                <a:spcPts val="2355"/>
              </a:lnSpc>
            </a:pPr>
            <a:endParaRPr lang="en-CA" sz="2057" dirty="0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8928100" y="6654800"/>
            <a:ext cx="215900" cy="34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50"/>
              </a:lnSpc>
            </a:pPr>
            <a:r>
              <a:rPr lang="en-CA" sz="1010" b="1" smtClean="0">
                <a:solidFill>
                  <a:srgbClr val="000000"/>
                </a:solidFill>
                <a:latin typeface="Arial Narrow Bold"/>
                <a:cs typeface="Arial Narrow Bold"/>
              </a:rPr>
              <a:t>29</a:t>
            </a:r>
          </a:p>
          <a:p>
            <a:pPr>
              <a:lnSpc>
                <a:spcPts val="1150"/>
              </a:lnSpc>
            </a:pPr>
            <a:endParaRPr lang="en-CA" sz="10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8" name="TextBox 2"/>
          <p:cNvSpPr txBox="1"/>
          <p:nvPr/>
        </p:nvSpPr>
        <p:spPr>
          <a:xfrm>
            <a:off x="7988300" y="50800"/>
            <a:ext cx="11557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80"/>
              </a:lnSpc>
            </a:pPr>
            <a:r>
              <a:rPr lang="en-CA" sz="1200" smtClean="0">
                <a:solidFill>
                  <a:srgbClr val="FFFEFF"/>
                </a:solidFill>
                <a:latin typeface="Calibri"/>
                <a:cs typeface="Calibri"/>
              </a:rPr>
              <a:t>Carnegie Mellon</a:t>
            </a:r>
          </a:p>
          <a:p>
            <a:pPr>
              <a:lnSpc>
                <a:spcPts val="10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444500" y="1340768"/>
            <a:ext cx="4029821" cy="3472746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514350" indent="-514350">
              <a:lnSpc>
                <a:spcPct val="150000"/>
              </a:lnSpc>
              <a:buClr>
                <a:srgbClr val="C00000"/>
              </a:buClr>
              <a:buSzPct val="150000"/>
              <a:buFont typeface="Wingdings" pitchFamily="2" charset="2"/>
              <a:buChar char="Ø"/>
            </a:pPr>
            <a:r>
              <a:rPr lang="en-CA" sz="2400" b="1" i="1" dirty="0">
                <a:solidFill>
                  <a:srgbClr val="A6A5A6"/>
                </a:solidFill>
                <a:cs typeface="Calibri Bold Italic"/>
              </a:rPr>
              <a:t>Lecture Review </a:t>
            </a:r>
            <a:endParaRPr lang="en-CA" sz="2400" b="1" i="1" dirty="0" smtClean="0">
              <a:solidFill>
                <a:srgbClr val="A6A5A6"/>
              </a:solidFill>
              <a:cs typeface="Calibri Bold Italic"/>
            </a:endParaRPr>
          </a:p>
          <a:p>
            <a:pPr marL="514350" indent="-514350">
              <a:lnSpc>
                <a:spcPct val="150000"/>
              </a:lnSpc>
              <a:buClr>
                <a:srgbClr val="C00000"/>
              </a:buClr>
              <a:buSzPct val="150000"/>
              <a:buFont typeface="Wingdings" pitchFamily="2" charset="2"/>
              <a:buChar char="Ø"/>
            </a:pPr>
            <a:r>
              <a:rPr lang="en-CA" sz="2400" dirty="0" smtClean="0">
                <a:cs typeface="Calibri"/>
              </a:rPr>
              <a:t>Macros and Inline Functions</a:t>
            </a:r>
          </a:p>
          <a:p>
            <a:pPr marL="514350" indent="-514350">
              <a:lnSpc>
                <a:spcPct val="150000"/>
              </a:lnSpc>
              <a:buClr>
                <a:srgbClr val="C00000"/>
              </a:buClr>
              <a:buSzPct val="150000"/>
              <a:buFont typeface="Wingdings" pitchFamily="2" charset="2"/>
              <a:buChar char="Ø"/>
            </a:pPr>
            <a:r>
              <a:rPr lang="en-CA" sz="2400" dirty="0" err="1">
                <a:solidFill>
                  <a:srgbClr val="000000"/>
                </a:solidFill>
                <a:cs typeface="Calibri"/>
              </a:rPr>
              <a:t>Malloc</a:t>
            </a:r>
            <a:r>
              <a:rPr lang="en-CA" sz="2400" dirty="0" smtClean="0">
                <a:solidFill>
                  <a:srgbClr val="000000"/>
                </a:solidFill>
              </a:rPr>
              <a:t> Lab</a:t>
            </a:r>
            <a:endParaRPr lang="en-CA" sz="2400" dirty="0" smtClean="0">
              <a:solidFill>
                <a:srgbClr val="000000"/>
              </a:solidFill>
              <a:cs typeface="Calibri"/>
            </a:endParaRPr>
          </a:p>
          <a:p>
            <a:pPr marL="514350" indent="-514350">
              <a:lnSpc>
                <a:spcPct val="150000"/>
              </a:lnSpc>
              <a:buClr>
                <a:srgbClr val="C00000"/>
              </a:buClr>
              <a:buSzPct val="150000"/>
              <a:buFont typeface="Wingdings" pitchFamily="2" charset="2"/>
              <a:buChar char="Ø"/>
            </a:pPr>
            <a:r>
              <a:rPr lang="en-CA" sz="2400" dirty="0" smtClean="0">
                <a:solidFill>
                  <a:srgbClr val="000000"/>
                </a:solidFill>
                <a:cs typeface="Calibri"/>
              </a:rPr>
              <a:t>Heap </a:t>
            </a:r>
            <a:r>
              <a:rPr lang="en-CA" sz="2400" dirty="0">
                <a:solidFill>
                  <a:srgbClr val="000000"/>
                </a:solidFill>
                <a:cs typeface="Calibri"/>
              </a:rPr>
              <a:t>Checker</a:t>
            </a:r>
          </a:p>
          <a:p>
            <a:pPr marL="342900" indent="-342900">
              <a:lnSpc>
                <a:spcPts val="2760"/>
              </a:lnSpc>
              <a:buFont typeface="Wingdings" pitchFamily="2" charset="2"/>
              <a:buChar char="Ø"/>
            </a:pPr>
            <a:endParaRPr lang="en-CA" sz="2400" dirty="0">
              <a:solidFill>
                <a:srgbClr val="000000"/>
              </a:solidFill>
            </a:endParaRPr>
          </a:p>
          <a:p>
            <a:pPr marL="342900" indent="-342900">
              <a:lnSpc>
                <a:spcPts val="3500"/>
              </a:lnSpc>
              <a:buFont typeface="Wingdings" pitchFamily="2" charset="2"/>
              <a:buChar char="Ø"/>
            </a:pPr>
            <a:endParaRPr lang="en-CA" sz="2400" dirty="0" smtClean="0">
              <a:solidFill>
                <a:srgbClr val="000000"/>
              </a:solidFill>
              <a:cs typeface="Calibri"/>
            </a:endParaRPr>
          </a:p>
          <a:p>
            <a:pPr marL="342900" indent="-342900">
              <a:lnSpc>
                <a:spcPts val="3500"/>
              </a:lnSpc>
              <a:buFont typeface="Wingdings" pitchFamily="2" charset="2"/>
              <a:buChar char="Ø"/>
            </a:pPr>
            <a:endParaRPr lang="en-CA" sz="2400" dirty="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444500" y="558800"/>
            <a:ext cx="8699500" cy="685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140"/>
              </a:lnSpc>
            </a:pPr>
            <a:r>
              <a:rPr lang="en-CA" sz="3610" b="1" dirty="0" smtClean="0">
                <a:solidFill>
                  <a:srgbClr val="000000"/>
                </a:solidFill>
                <a:latin typeface="Calibri Bold"/>
                <a:cs typeface="Calibri Bold"/>
              </a:rPr>
              <a:t>Today</a:t>
            </a:r>
          </a:p>
          <a:p>
            <a:pPr>
              <a:lnSpc>
                <a:spcPts val="4140"/>
              </a:lnSpc>
            </a:pPr>
            <a:endParaRPr lang="en-CA" sz="3600" dirty="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8928100" y="6654800"/>
            <a:ext cx="215900" cy="34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50"/>
              </a:lnSpc>
            </a:pPr>
            <a:r>
              <a:rPr lang="en-CA" sz="1010" b="1" smtClean="0">
                <a:solidFill>
                  <a:srgbClr val="000000"/>
                </a:solidFill>
                <a:latin typeface="Arial Narrow Bold"/>
                <a:cs typeface="Arial Narrow Bold"/>
              </a:rPr>
              <a:t>3</a:t>
            </a:r>
          </a:p>
          <a:p>
            <a:pPr>
              <a:lnSpc>
                <a:spcPts val="1150"/>
              </a:lnSpc>
            </a:pPr>
            <a:endParaRPr lang="en-CA" sz="10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443841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The mm </a:t>
            </a:r>
            <a:r>
              <a:rPr lang="en-US" dirty="0" err="1"/>
              <a:t>checkheap</a:t>
            </a:r>
            <a:r>
              <a:rPr lang="en-US" dirty="0"/>
              <a:t> function takes a single integer argument that you can use any way you want.</a:t>
            </a:r>
          </a:p>
          <a:p>
            <a:r>
              <a:rPr lang="en-US" dirty="0"/>
              <a:t>One very useful technique is to use this argument to pass in the line number of the call site:</a:t>
            </a:r>
          </a:p>
          <a:p>
            <a:r>
              <a:rPr lang="en-US" dirty="0" err="1"/>
              <a:t>mm_checkheap</a:t>
            </a:r>
            <a:r>
              <a:rPr lang="en-US" dirty="0"/>
              <a:t>(__LINE__);</a:t>
            </a:r>
          </a:p>
          <a:p>
            <a:r>
              <a:rPr lang="en-US" dirty="0"/>
              <a:t>If mm </a:t>
            </a:r>
            <a:r>
              <a:rPr lang="en-US" dirty="0" err="1"/>
              <a:t>checkheapdetects</a:t>
            </a:r>
            <a:r>
              <a:rPr lang="en-US" dirty="0"/>
              <a:t> a problem with the heap, it can print the line number where mm </a:t>
            </a:r>
            <a:r>
              <a:rPr lang="en-US" dirty="0" err="1"/>
              <a:t>checkheap</a:t>
            </a:r>
            <a:endParaRPr lang="en-US" dirty="0"/>
          </a:p>
          <a:p>
            <a:r>
              <a:rPr lang="en-US" dirty="0"/>
              <a:t>was called, which allows you to call mm </a:t>
            </a:r>
            <a:r>
              <a:rPr lang="en-US" dirty="0" err="1"/>
              <a:t>checkheap</a:t>
            </a:r>
            <a:r>
              <a:rPr lang="en-US" dirty="0"/>
              <a:t> at numerous places in your code while you are</a:t>
            </a:r>
          </a:p>
          <a:p>
            <a:r>
              <a:rPr lang="en-US" dirty="0"/>
              <a:t>debugging.</a:t>
            </a:r>
          </a:p>
        </p:txBody>
      </p:sp>
      <p:pic>
        <p:nvPicPr>
          <p:cNvPr id="5" name="Picture 4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39552" y="1476067"/>
            <a:ext cx="820891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800" dirty="0"/>
              <a:t>The </a:t>
            </a:r>
            <a:r>
              <a:rPr lang="en-US" sz="2800" dirty="0" err="1" smtClean="0"/>
              <a:t>mm_checkheap</a:t>
            </a:r>
            <a:r>
              <a:rPr lang="en-US" sz="2800" dirty="0" smtClean="0"/>
              <a:t> </a:t>
            </a:r>
            <a:r>
              <a:rPr lang="en-US" sz="2800" dirty="0"/>
              <a:t>function takes a single integer argument that you can use any way you </a:t>
            </a:r>
            <a:r>
              <a:rPr lang="en-US" sz="2800" dirty="0" smtClean="0"/>
              <a:t>want.</a:t>
            </a:r>
          </a:p>
          <a:p>
            <a:pPr marL="342900" indent="-342900"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800" dirty="0" smtClean="0"/>
              <a:t>One </a:t>
            </a:r>
            <a:r>
              <a:rPr lang="en-US" sz="2800" dirty="0"/>
              <a:t>very useful technique is to use this argument to pass in the line number of the call </a:t>
            </a:r>
            <a:r>
              <a:rPr lang="en-US" sz="2800" dirty="0" smtClean="0"/>
              <a:t>site:</a:t>
            </a:r>
          </a:p>
          <a:p>
            <a:pPr marL="800100" lvl="1" indent="-342900">
              <a:buClr>
                <a:srgbClr val="C00000"/>
              </a:buClr>
              <a:buFont typeface="Arial" pitchFamily="34" charset="0"/>
              <a:buChar char="•"/>
            </a:pPr>
            <a:r>
              <a:rPr lang="en-US" sz="2800" dirty="0" err="1" smtClean="0"/>
              <a:t>mm_checkheap</a:t>
            </a:r>
            <a:r>
              <a:rPr lang="en-US" sz="2800" dirty="0"/>
              <a:t>(__LINE</a:t>
            </a:r>
            <a:r>
              <a:rPr lang="en-US" sz="2800" dirty="0" smtClean="0"/>
              <a:t>__);</a:t>
            </a:r>
          </a:p>
          <a:p>
            <a:pPr marL="342900" indent="-342900"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800" dirty="0" smtClean="0"/>
              <a:t>If </a:t>
            </a:r>
            <a:r>
              <a:rPr lang="en-US" sz="2800" dirty="0" err="1" smtClean="0"/>
              <a:t>mm_checkheap</a:t>
            </a:r>
            <a:r>
              <a:rPr lang="en-US" sz="2800" dirty="0" smtClean="0"/>
              <a:t> detects </a:t>
            </a:r>
            <a:r>
              <a:rPr lang="en-US" sz="2800" dirty="0"/>
              <a:t>a problem with the heap, it can print the line number where </a:t>
            </a:r>
            <a:r>
              <a:rPr lang="en-US" sz="2800" dirty="0" err="1" smtClean="0"/>
              <a:t>mm_checkheap</a:t>
            </a:r>
            <a:r>
              <a:rPr lang="en-US" sz="2800" dirty="0" smtClean="0"/>
              <a:t> was </a:t>
            </a:r>
            <a:r>
              <a:rPr lang="en-US" sz="2800" dirty="0"/>
              <a:t>called, which allows you to call </a:t>
            </a:r>
            <a:r>
              <a:rPr lang="en-US" sz="2800" dirty="0" err="1" smtClean="0"/>
              <a:t>mm_checkheap</a:t>
            </a:r>
            <a:r>
              <a:rPr lang="en-US" sz="2800" dirty="0" smtClean="0"/>
              <a:t> </a:t>
            </a:r>
            <a:r>
              <a:rPr lang="en-US" sz="2800" dirty="0"/>
              <a:t>at numerous places in your code while you </a:t>
            </a:r>
            <a:r>
              <a:rPr lang="en-US" sz="2800" dirty="0" smtClean="0"/>
              <a:t>are debugging</a:t>
            </a:r>
            <a:r>
              <a:rPr lang="en-US" sz="2800" dirty="0"/>
              <a:t>.</a:t>
            </a:r>
          </a:p>
        </p:txBody>
      </p:sp>
      <p:sp>
        <p:nvSpPr>
          <p:cNvPr id="7" name="TextBox 3"/>
          <p:cNvSpPr txBox="1"/>
          <p:nvPr/>
        </p:nvSpPr>
        <p:spPr>
          <a:xfrm>
            <a:off x="444500" y="558800"/>
            <a:ext cx="8699500" cy="685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140"/>
              </a:lnSpc>
            </a:pPr>
            <a:r>
              <a:rPr lang="en-CA" sz="3610" b="1" dirty="0" smtClean="0">
                <a:solidFill>
                  <a:srgbClr val="000000"/>
                </a:solidFill>
                <a:latin typeface="Calibri Bold"/>
                <a:cs typeface="Calibri Bold"/>
              </a:rPr>
              <a:t>Heap Checker</a:t>
            </a:r>
          </a:p>
          <a:p>
            <a:pPr>
              <a:lnSpc>
                <a:spcPts val="4140"/>
              </a:lnSpc>
            </a:pPr>
            <a:endParaRPr lang="en-CA" sz="3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429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15" name="TextBox 2"/>
          <p:cNvSpPr txBox="1"/>
          <p:nvPr/>
        </p:nvSpPr>
        <p:spPr>
          <a:xfrm>
            <a:off x="7988300" y="50800"/>
            <a:ext cx="11557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80"/>
              </a:lnSpc>
            </a:pPr>
            <a:r>
              <a:rPr lang="en-CA" sz="1200" dirty="0" smtClean="0">
                <a:solidFill>
                  <a:srgbClr val="FFFEFF"/>
                </a:solidFill>
                <a:latin typeface="Calibri"/>
                <a:cs typeface="Calibri"/>
              </a:rPr>
              <a:t>Carnegie Mellon</a:t>
            </a:r>
          </a:p>
          <a:p>
            <a:pPr>
              <a:lnSpc>
                <a:spcPts val="1080"/>
              </a:lnSpc>
            </a:pPr>
            <a:endParaRPr lang="en-CA" sz="1200" dirty="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444500" y="419100"/>
            <a:ext cx="5249129" cy="105157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140"/>
              </a:lnSpc>
            </a:pPr>
            <a:r>
              <a:rPr lang="en-CA" sz="3610" b="1" dirty="0" smtClean="0">
                <a:solidFill>
                  <a:srgbClr val="000000"/>
                </a:solidFill>
                <a:latin typeface="Calibri Bold"/>
                <a:cs typeface="Calibri Bold"/>
              </a:rPr>
              <a:t>Invariants (non-exhaustive)</a:t>
            </a:r>
          </a:p>
          <a:p>
            <a:pPr>
              <a:lnSpc>
                <a:spcPts val="4140"/>
              </a:lnSpc>
            </a:pPr>
            <a:endParaRPr lang="en-CA" sz="3600" dirty="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444500" y="965200"/>
            <a:ext cx="1887055" cy="71814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342900" indent="-342900">
              <a:lnSpc>
                <a:spcPts val="276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CA" sz="2400" dirty="0" smtClean="0">
                <a:solidFill>
                  <a:srgbClr val="000000"/>
                </a:solidFill>
                <a:latin typeface="Calibri"/>
                <a:cs typeface="Calibri"/>
              </a:rPr>
              <a:t>  Block level:</a:t>
            </a:r>
          </a:p>
          <a:p>
            <a:pPr>
              <a:lnSpc>
                <a:spcPts val="2760"/>
              </a:lnSpc>
            </a:pPr>
            <a:endParaRPr lang="en-CA" sz="2279" dirty="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901700" y="1320800"/>
            <a:ext cx="3032048" cy="111569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342900" indent="-342900">
              <a:lnSpc>
                <a:spcPts val="2900"/>
              </a:lnSpc>
              <a:buFont typeface="Arial" pitchFamily="34" charset="0"/>
              <a:buChar char="•"/>
            </a:pP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 Header and footer match</a:t>
            </a:r>
          </a:p>
          <a:p>
            <a:pPr marL="342900" indent="-342900">
              <a:lnSpc>
                <a:spcPts val="2900"/>
              </a:lnSpc>
              <a:buFont typeface="Arial" pitchFamily="34" charset="0"/>
              <a:buChar char="•"/>
            </a:pP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Payload area is aligned</a:t>
            </a:r>
          </a:p>
          <a:p>
            <a:pPr>
              <a:lnSpc>
                <a:spcPts val="2900"/>
              </a:lnSpc>
            </a:pPr>
            <a:endParaRPr lang="en-CA" sz="2015" dirty="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444500" y="2133600"/>
            <a:ext cx="1617494" cy="71814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285750" indent="-285750">
              <a:lnSpc>
                <a:spcPts val="276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CA" sz="2400" dirty="0" smtClean="0">
                <a:solidFill>
                  <a:srgbClr val="000000"/>
                </a:solidFill>
                <a:latin typeface="Calibri"/>
                <a:cs typeface="Calibri"/>
              </a:rPr>
              <a:t>  List level:</a:t>
            </a:r>
          </a:p>
          <a:p>
            <a:pPr>
              <a:lnSpc>
                <a:spcPts val="2760"/>
              </a:lnSpc>
            </a:pPr>
            <a:endParaRPr lang="en-CA" sz="2271" dirty="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901700" y="2489200"/>
            <a:ext cx="6625660" cy="1090748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342900" indent="-342900">
              <a:lnSpc>
                <a:spcPts val="2900"/>
              </a:lnSpc>
              <a:buFont typeface="Arial" pitchFamily="34" charset="0"/>
              <a:buChar char="•"/>
            </a:pP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 Next/</a:t>
            </a:r>
            <a:r>
              <a:rPr lang="en-CA" sz="2000" dirty="0" err="1" smtClean="0">
                <a:solidFill>
                  <a:srgbClr val="000000"/>
                </a:solidFill>
                <a:latin typeface="Calibri"/>
                <a:cs typeface="Calibri"/>
              </a:rPr>
              <a:t>prev</a:t>
            </a: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 pointers in consecutive free blocks are consistent</a:t>
            </a:r>
          </a:p>
          <a:p>
            <a:pPr marL="342900" indent="-342900">
              <a:lnSpc>
                <a:spcPts val="2900"/>
              </a:lnSpc>
              <a:buFont typeface="Arial" pitchFamily="34" charset="0"/>
              <a:buChar char="•"/>
            </a:pP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 Free list contains no allocated blocks</a:t>
            </a:r>
          </a:p>
          <a:p>
            <a:pPr>
              <a:lnSpc>
                <a:spcPts val="2900"/>
              </a:lnSpc>
            </a:pPr>
            <a:endParaRPr lang="en-CA" sz="2009" dirty="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901700" y="3289300"/>
            <a:ext cx="3698705" cy="58990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342900" indent="-342900">
              <a:lnSpc>
                <a:spcPts val="2300"/>
              </a:lnSpc>
              <a:buFont typeface="Arial" pitchFamily="34" charset="0"/>
              <a:buChar char="•"/>
            </a:pP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All free blocks are in the free list</a:t>
            </a:r>
          </a:p>
          <a:p>
            <a:pPr>
              <a:lnSpc>
                <a:spcPts val="2300"/>
              </a:lnSpc>
            </a:pPr>
            <a:endParaRPr lang="en-CA" sz="2010" dirty="0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901700" y="3594100"/>
            <a:ext cx="7341433" cy="74379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342900" indent="-342900">
              <a:lnSpc>
                <a:spcPts val="2900"/>
              </a:lnSpc>
              <a:buFont typeface="Arial" pitchFamily="34" charset="0"/>
              <a:buChar char="•"/>
            </a:pP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 No contiguous free blocks in memory (unless you defer coalescing)</a:t>
            </a:r>
          </a:p>
          <a:p>
            <a:pPr marL="342900" indent="-342900">
              <a:lnSpc>
                <a:spcPts val="2900"/>
              </a:lnSpc>
              <a:buFont typeface="Arial" pitchFamily="34" charset="0"/>
              <a:buChar char="•"/>
            </a:pPr>
            <a:r>
              <a:rPr lang="en-CA" sz="20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No cycles in the list (unless you use circular lists)</a:t>
            </a:r>
            <a:endParaRPr lang="en-CA" sz="2007" dirty="0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444500" y="4267200"/>
            <a:ext cx="7412350" cy="130805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800100" lvl="1" indent="-342900">
              <a:lnSpc>
                <a:spcPts val="3400"/>
              </a:lnSpc>
              <a:buFont typeface="Arial" pitchFamily="34" charset="0"/>
              <a:buChar char="•"/>
            </a:pP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Segregated list contains only blocks that belong to the size class</a:t>
            </a:r>
          </a:p>
          <a:p>
            <a:pPr marL="342900" indent="-342900">
              <a:lnSpc>
                <a:spcPts val="34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CA" sz="2400" dirty="0" smtClean="0">
                <a:solidFill>
                  <a:srgbClr val="000000"/>
                </a:solidFill>
                <a:latin typeface="Calibri"/>
                <a:cs typeface="Calibri"/>
              </a:rPr>
              <a:t>Heap level:</a:t>
            </a:r>
          </a:p>
          <a:p>
            <a:pPr>
              <a:lnSpc>
                <a:spcPts val="3400"/>
              </a:lnSpc>
            </a:pPr>
            <a:endParaRPr lang="en-CA" sz="2271" dirty="0">
              <a:solidFill>
                <a:srgbClr val="000000"/>
              </a:solidFill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901700" y="5181600"/>
            <a:ext cx="7940122" cy="92333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342900" indent="-342900">
              <a:lnSpc>
                <a:spcPts val="2400"/>
              </a:lnSpc>
              <a:buFont typeface="Arial" pitchFamily="34" charset="0"/>
              <a:buChar char="•"/>
              <a:tabLst>
                <a:tab pos="330200" algn="l"/>
              </a:tabLst>
            </a:pP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 Prologue/Epilogue blocks are at specific locations (e.g. heap boundaries)</a:t>
            </a:r>
          </a:p>
          <a:p>
            <a:pPr>
              <a:lnSpc>
                <a:spcPts val="2400"/>
              </a:lnSpc>
              <a:tabLst>
                <a:tab pos="330200" algn="l"/>
              </a:tabLst>
            </a:pPr>
            <a:r>
              <a:rPr lang="en-CA" sz="2000" dirty="0">
                <a:solidFill>
                  <a:srgbClr val="000000"/>
                </a:solidFill>
                <a:latin typeface="Calibri"/>
                <a:cs typeface="Calibri"/>
              </a:rPr>
              <a:t>	</a:t>
            </a: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and have special size/</a:t>
            </a:r>
            <a:r>
              <a:rPr lang="en-CA" sz="2000" dirty="0" err="1" smtClean="0">
                <a:solidFill>
                  <a:srgbClr val="000000"/>
                </a:solidFill>
                <a:latin typeface="Calibri"/>
                <a:cs typeface="Calibri"/>
              </a:rPr>
              <a:t>alloc</a:t>
            </a: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 fields</a:t>
            </a:r>
          </a:p>
          <a:p>
            <a:pPr>
              <a:lnSpc>
                <a:spcPts val="2400"/>
              </a:lnSpc>
            </a:pPr>
            <a:endParaRPr lang="en-CA" sz="2000" dirty="0">
              <a:solidFill>
                <a:srgbClr val="000000"/>
              </a:solidFill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901700" y="5867400"/>
            <a:ext cx="5359737" cy="58990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342900" indent="-342900">
              <a:lnSpc>
                <a:spcPts val="2300"/>
              </a:lnSpc>
              <a:buFont typeface="Arial" pitchFamily="34" charset="0"/>
              <a:buChar char="•"/>
            </a:pP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All blocks stay in between the heap boundaries</a:t>
            </a:r>
          </a:p>
          <a:p>
            <a:pPr>
              <a:lnSpc>
                <a:spcPts val="2300"/>
              </a:lnSpc>
            </a:pPr>
            <a:endParaRPr lang="en-CA" sz="2008" dirty="0">
              <a:solidFill>
                <a:srgbClr val="000000"/>
              </a:solidFill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444500" y="6235700"/>
            <a:ext cx="6003438" cy="71814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285750" indent="-285750">
              <a:lnSpc>
                <a:spcPts val="276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CA" sz="2400" dirty="0" smtClean="0">
                <a:solidFill>
                  <a:srgbClr val="000000"/>
                </a:solidFill>
                <a:latin typeface="Calibri"/>
                <a:cs typeface="Calibri"/>
              </a:rPr>
              <a:t>  And your own invariants (e.g. address order)</a:t>
            </a:r>
          </a:p>
          <a:p>
            <a:pPr>
              <a:lnSpc>
                <a:spcPts val="2760"/>
              </a:lnSpc>
            </a:pPr>
            <a:endParaRPr lang="en-CA" sz="2359" dirty="0">
              <a:solidFill>
                <a:srgbClr val="000000"/>
              </a:solidFill>
            </a:endParaRPr>
          </a:p>
        </p:txBody>
      </p:sp>
      <p:sp>
        <p:nvSpPr>
          <p:cNvPr id="14" name="TextBox 14"/>
          <p:cNvSpPr txBox="1"/>
          <p:nvPr/>
        </p:nvSpPr>
        <p:spPr>
          <a:xfrm>
            <a:off x="8928100" y="6692900"/>
            <a:ext cx="215900" cy="34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850"/>
              </a:lnSpc>
            </a:pPr>
            <a:r>
              <a:rPr lang="en-CA" sz="1010" b="1" smtClean="0">
                <a:solidFill>
                  <a:srgbClr val="000000"/>
                </a:solidFill>
                <a:latin typeface="Arial Narrow Bold"/>
                <a:cs typeface="Arial Narrow Bold"/>
              </a:rPr>
              <a:t>30</a:t>
            </a:r>
          </a:p>
          <a:p>
            <a:pPr>
              <a:lnSpc>
                <a:spcPts val="850"/>
              </a:lnSpc>
            </a:pPr>
            <a:endParaRPr lang="en-CA" sz="10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9" name="TextBox 2"/>
          <p:cNvSpPr txBox="1"/>
          <p:nvPr/>
        </p:nvSpPr>
        <p:spPr>
          <a:xfrm>
            <a:off x="7988300" y="50800"/>
            <a:ext cx="11557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80"/>
              </a:lnSpc>
            </a:pPr>
            <a:r>
              <a:rPr lang="en-CA" sz="1200" smtClean="0">
                <a:solidFill>
                  <a:srgbClr val="FFFEFF"/>
                </a:solidFill>
                <a:latin typeface="Calibri"/>
                <a:cs typeface="Calibri"/>
              </a:rPr>
              <a:t>Carnegie Mellon</a:t>
            </a:r>
          </a:p>
          <a:p>
            <a:pPr>
              <a:lnSpc>
                <a:spcPts val="10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444500" y="558800"/>
            <a:ext cx="8699500" cy="685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140"/>
              </a:lnSpc>
            </a:pPr>
            <a:r>
              <a:rPr lang="en-CA" sz="3610" b="1" smtClean="0">
                <a:solidFill>
                  <a:srgbClr val="000000"/>
                </a:solidFill>
                <a:latin typeface="Calibri Bold"/>
                <a:cs typeface="Calibri Bold"/>
              </a:rPr>
              <a:t>Hare and Tortoise Algorithm</a:t>
            </a:r>
          </a:p>
          <a:p>
            <a:pPr>
              <a:lnSpc>
                <a:spcPts val="4140"/>
              </a:lnSpc>
            </a:pPr>
            <a:endParaRPr lang="en-CA" sz="36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482600" y="1422400"/>
            <a:ext cx="3908249" cy="71814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342900" indent="-342900">
              <a:lnSpc>
                <a:spcPts val="276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CA" sz="2400" dirty="0" smtClean="0">
                <a:solidFill>
                  <a:srgbClr val="000000"/>
                </a:solidFill>
                <a:latin typeface="Calibri"/>
                <a:cs typeface="Calibri"/>
              </a:rPr>
              <a:t> Detects cycles in linked lists</a:t>
            </a:r>
          </a:p>
          <a:p>
            <a:pPr>
              <a:lnSpc>
                <a:spcPts val="2760"/>
              </a:lnSpc>
            </a:pPr>
            <a:endParaRPr lang="en-CA" sz="2343" dirty="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482600" y="1828800"/>
            <a:ext cx="7734490" cy="369331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342900" indent="-342900">
              <a:lnSpc>
                <a:spcPts val="2900"/>
              </a:lnSpc>
              <a:buClr>
                <a:srgbClr val="C00000"/>
              </a:buClr>
              <a:buFont typeface="Wingdings" pitchFamily="2" charset="2"/>
              <a:buChar char="Ø"/>
              <a:tabLst>
                <a:tab pos="406400" algn="l"/>
              </a:tabLst>
            </a:pPr>
            <a:r>
              <a:rPr lang="en-CA" sz="2400" dirty="0" smtClean="0">
                <a:solidFill>
                  <a:srgbClr val="000000"/>
                </a:solidFill>
                <a:latin typeface="Calibri"/>
                <a:cs typeface="Calibri"/>
              </a:rPr>
              <a:t> Set two pointers “hare” and “tortoise” to the beginning of</a:t>
            </a:r>
            <a:r>
              <a:rPr lang="en-CA" sz="24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400" dirty="0" smtClean="0">
                <a:solidFill>
                  <a:srgbClr val="000000"/>
                </a:solidFill>
                <a:latin typeface="Times New Roman"/>
              </a:rPr>
            </a:br>
            <a:r>
              <a:rPr lang="en-CA" sz="2400" dirty="0" smtClean="0">
                <a:solidFill>
                  <a:srgbClr val="000000"/>
                </a:solidFill>
                <a:latin typeface="Calibri"/>
                <a:cs typeface="Calibri"/>
              </a:rPr>
              <a:t>	the list</a:t>
            </a:r>
          </a:p>
          <a:p>
            <a:pPr marL="342900" indent="-342900">
              <a:lnSpc>
                <a:spcPts val="2900"/>
              </a:lnSpc>
              <a:buClr>
                <a:srgbClr val="C00000"/>
              </a:buClr>
              <a:buFont typeface="Wingdings" pitchFamily="2" charset="2"/>
              <a:buChar char="Ø"/>
              <a:tabLst>
                <a:tab pos="406400" algn="l"/>
              </a:tabLst>
            </a:pPr>
            <a:r>
              <a:rPr lang="en-CA" sz="2400" dirty="0">
                <a:solidFill>
                  <a:srgbClr val="000000"/>
                </a:solidFill>
                <a:cs typeface="Calibri"/>
              </a:rPr>
              <a:t>During each iteration, move the hare pointer forward two</a:t>
            </a:r>
            <a:r>
              <a:rPr lang="en-CA" sz="2400" dirty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400" dirty="0">
                <a:solidFill>
                  <a:srgbClr val="000000"/>
                </a:solidFill>
                <a:latin typeface="Times New Roman"/>
              </a:rPr>
            </a:br>
            <a:r>
              <a:rPr lang="en-CA" sz="2400" dirty="0">
                <a:solidFill>
                  <a:srgbClr val="000000"/>
                </a:solidFill>
                <a:cs typeface="Calibri"/>
              </a:rPr>
              <a:t>	nodes and move the tortoise forward one node. If they are</a:t>
            </a:r>
            <a:r>
              <a:rPr lang="en-CA" sz="2400" dirty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400" dirty="0">
                <a:solidFill>
                  <a:srgbClr val="000000"/>
                </a:solidFill>
                <a:latin typeface="Times New Roman"/>
              </a:rPr>
            </a:br>
            <a:r>
              <a:rPr lang="en-CA" sz="2400" dirty="0">
                <a:solidFill>
                  <a:srgbClr val="000000"/>
                </a:solidFill>
                <a:cs typeface="Calibri"/>
              </a:rPr>
              <a:t>	pointing to the same node </a:t>
            </a:r>
            <a:r>
              <a:rPr lang="en-CA" sz="2400" dirty="0" smtClean="0">
                <a:solidFill>
                  <a:srgbClr val="000000"/>
                </a:solidFill>
                <a:cs typeface="Calibri"/>
              </a:rPr>
              <a:t>after </a:t>
            </a:r>
            <a:r>
              <a:rPr lang="en-CA" sz="2400" dirty="0">
                <a:solidFill>
                  <a:srgbClr val="000000"/>
                </a:solidFill>
                <a:cs typeface="Calibri"/>
              </a:rPr>
              <a:t>this, the list has a cycle</a:t>
            </a:r>
            <a:r>
              <a:rPr lang="en-CA" sz="2400" dirty="0" smtClean="0">
                <a:solidFill>
                  <a:srgbClr val="000000"/>
                </a:solidFill>
                <a:cs typeface="Calibri"/>
              </a:rPr>
              <a:t>.</a:t>
            </a:r>
          </a:p>
          <a:p>
            <a:pPr marL="342900" indent="-342900">
              <a:lnSpc>
                <a:spcPts val="2900"/>
              </a:lnSpc>
              <a:buClr>
                <a:srgbClr val="C00000"/>
              </a:buClr>
              <a:buFont typeface="Wingdings" pitchFamily="2" charset="2"/>
              <a:buChar char="Ø"/>
              <a:tabLst>
                <a:tab pos="406400" algn="l"/>
              </a:tabLst>
            </a:pPr>
            <a:r>
              <a:rPr lang="en-CA" sz="2400" dirty="0">
                <a:solidFill>
                  <a:srgbClr val="000000"/>
                </a:solidFill>
                <a:cs typeface="Calibri"/>
              </a:rPr>
              <a:t>If the tortoise reaches the end of the list, there are no</a:t>
            </a:r>
            <a:r>
              <a:rPr lang="en-CA" sz="2400" dirty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400" dirty="0">
                <a:solidFill>
                  <a:srgbClr val="000000"/>
                </a:solidFill>
                <a:latin typeface="Times New Roman"/>
              </a:rPr>
            </a:br>
            <a:r>
              <a:rPr lang="en-CA" sz="2400" dirty="0">
                <a:solidFill>
                  <a:srgbClr val="000000"/>
                </a:solidFill>
                <a:cs typeface="Calibri"/>
              </a:rPr>
              <a:t>	cycles.</a:t>
            </a:r>
          </a:p>
          <a:p>
            <a:pPr marL="342900" indent="-342900">
              <a:lnSpc>
                <a:spcPts val="2900"/>
              </a:lnSpc>
              <a:buClr>
                <a:srgbClr val="C00000"/>
              </a:buClr>
              <a:buFont typeface="Wingdings" pitchFamily="2" charset="2"/>
              <a:buChar char="Ø"/>
              <a:tabLst>
                <a:tab pos="406400" algn="l"/>
              </a:tabLst>
            </a:pPr>
            <a:endParaRPr lang="en-CA" sz="2400" dirty="0">
              <a:solidFill>
                <a:srgbClr val="000000"/>
              </a:solidFill>
              <a:cs typeface="Calibri"/>
            </a:endParaRPr>
          </a:p>
          <a:p>
            <a:pPr marL="342900" indent="-342900">
              <a:lnSpc>
                <a:spcPts val="2900"/>
              </a:lnSpc>
              <a:buClr>
                <a:srgbClr val="C00000"/>
              </a:buClr>
              <a:buFont typeface="Wingdings" pitchFamily="2" charset="2"/>
              <a:buChar char="Ø"/>
              <a:tabLst>
                <a:tab pos="406400" algn="l"/>
              </a:tabLst>
            </a:pPr>
            <a:endParaRPr lang="en-CA" sz="2400" dirty="0" smtClean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ts val="2900"/>
              </a:lnSpc>
            </a:pPr>
            <a:endParaRPr lang="en-CA" sz="2400" dirty="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8928100" y="6654800"/>
            <a:ext cx="215900" cy="34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50"/>
              </a:lnSpc>
            </a:pPr>
            <a:r>
              <a:rPr lang="en-CA" sz="1010" b="1" smtClean="0">
                <a:solidFill>
                  <a:srgbClr val="000000"/>
                </a:solidFill>
                <a:latin typeface="Arial Narrow Bold"/>
                <a:cs typeface="Arial Narrow Bold"/>
              </a:rPr>
              <a:t>31</a:t>
            </a:r>
          </a:p>
          <a:p>
            <a:pPr>
              <a:lnSpc>
                <a:spcPts val="1150"/>
              </a:lnSpc>
            </a:pPr>
            <a:endParaRPr lang="en-CA" sz="10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11" name="TextBox 2"/>
          <p:cNvSpPr txBox="1"/>
          <p:nvPr/>
        </p:nvSpPr>
        <p:spPr>
          <a:xfrm>
            <a:off x="7988300" y="50800"/>
            <a:ext cx="11557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80"/>
              </a:lnSpc>
            </a:pPr>
            <a:r>
              <a:rPr lang="en-CA" sz="1200" smtClean="0">
                <a:solidFill>
                  <a:srgbClr val="FFFEFF"/>
                </a:solidFill>
                <a:latin typeface="Calibri"/>
                <a:cs typeface="Calibri"/>
              </a:rPr>
              <a:t>Carnegie Mellon</a:t>
            </a:r>
          </a:p>
          <a:p>
            <a:pPr>
              <a:lnSpc>
                <a:spcPts val="10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444500" y="558800"/>
            <a:ext cx="8699500" cy="685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140"/>
              </a:lnSpc>
            </a:pPr>
            <a:r>
              <a:rPr lang="en-CA" sz="3610" b="1" smtClean="0">
                <a:solidFill>
                  <a:srgbClr val="000000"/>
                </a:solidFill>
                <a:latin typeface="Calibri Bold"/>
                <a:cs typeface="Calibri Bold"/>
              </a:rPr>
              <a:t>Asking for help</a:t>
            </a:r>
          </a:p>
          <a:p>
            <a:pPr>
              <a:lnSpc>
                <a:spcPts val="4140"/>
              </a:lnSpc>
            </a:pPr>
            <a:endParaRPr lang="en-CA" sz="36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482600" y="1409700"/>
            <a:ext cx="7661072" cy="179536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342900" indent="-342900">
              <a:lnSpc>
                <a:spcPts val="2800"/>
              </a:lnSpc>
              <a:buClr>
                <a:srgbClr val="C00000"/>
              </a:buClr>
              <a:buFont typeface="Wingdings" pitchFamily="2" charset="2"/>
              <a:buChar char="Ø"/>
              <a:tabLst>
                <a:tab pos="406400" algn="l"/>
              </a:tabLst>
            </a:pPr>
            <a:r>
              <a:rPr lang="en-CA" sz="2400" dirty="0" smtClean="0">
                <a:solidFill>
                  <a:srgbClr val="000000"/>
                </a:solidFill>
                <a:latin typeface="Calibri"/>
                <a:cs typeface="Calibri"/>
              </a:rPr>
              <a:t> It can be hard for the TAs to debug your allocator, because</a:t>
            </a:r>
            <a:r>
              <a:rPr lang="en-CA" sz="24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400" dirty="0" smtClean="0">
                <a:solidFill>
                  <a:srgbClr val="000000"/>
                </a:solidFill>
                <a:latin typeface="Times New Roman"/>
              </a:rPr>
            </a:br>
            <a:r>
              <a:rPr lang="en-CA" sz="2400" dirty="0" smtClean="0">
                <a:solidFill>
                  <a:srgbClr val="000000"/>
                </a:solidFill>
                <a:latin typeface="Calibri"/>
                <a:cs typeface="Calibri"/>
              </a:rPr>
              <a:t>	this is a more open-ended lab</a:t>
            </a:r>
          </a:p>
          <a:p>
            <a:pPr marL="342900" indent="-342900">
              <a:lnSpc>
                <a:spcPts val="2800"/>
              </a:lnSpc>
              <a:buClr>
                <a:srgbClr val="C00000"/>
              </a:buClr>
              <a:buFont typeface="Wingdings" pitchFamily="2" charset="2"/>
              <a:buChar char="Ø"/>
              <a:tabLst>
                <a:tab pos="406400" algn="l"/>
              </a:tabLst>
            </a:pPr>
            <a:r>
              <a:rPr lang="en-CA" sz="2400" dirty="0">
                <a:solidFill>
                  <a:srgbClr val="000000"/>
                </a:solidFill>
                <a:cs typeface="Calibri"/>
              </a:rPr>
              <a:t>Before asking for help, ask yourself some questions:</a:t>
            </a:r>
          </a:p>
          <a:p>
            <a:pPr marL="342900" indent="-342900">
              <a:lnSpc>
                <a:spcPts val="2800"/>
              </a:lnSpc>
              <a:buClr>
                <a:srgbClr val="C00000"/>
              </a:buClr>
              <a:buFont typeface="Wingdings" pitchFamily="2" charset="2"/>
              <a:buChar char="Ø"/>
              <a:tabLst>
                <a:tab pos="406400" algn="l"/>
              </a:tabLst>
            </a:pPr>
            <a:endParaRPr lang="en-CA" sz="2400" dirty="0" smtClean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ts val="2800"/>
              </a:lnSpc>
            </a:pPr>
            <a:endParaRPr lang="en-CA" sz="2400" dirty="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939800" y="2641600"/>
            <a:ext cx="7729680" cy="147476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342900" indent="-342900">
              <a:lnSpc>
                <a:spcPts val="2300"/>
              </a:lnSpc>
              <a:buFont typeface="Arial" pitchFamily="34" charset="0"/>
              <a:buChar char="•"/>
            </a:pP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What part of which trace file triggers the error?</a:t>
            </a:r>
          </a:p>
          <a:p>
            <a:pPr marL="342900" indent="-342900">
              <a:lnSpc>
                <a:spcPts val="2300"/>
              </a:lnSpc>
              <a:buFont typeface="Arial" pitchFamily="34" charset="0"/>
              <a:buChar char="•"/>
            </a:pPr>
            <a:r>
              <a:rPr lang="en-CA" sz="2000" dirty="0">
                <a:solidFill>
                  <a:srgbClr val="000000"/>
                </a:solidFill>
                <a:cs typeface="Calibri"/>
              </a:rPr>
              <a:t>Around the point of the error, what sequence of events do you </a:t>
            </a:r>
            <a:r>
              <a:rPr lang="en-CA" sz="2000" dirty="0" smtClean="0">
                <a:solidFill>
                  <a:srgbClr val="000000"/>
                </a:solidFill>
                <a:cs typeface="Calibri"/>
              </a:rPr>
              <a:t>expect?</a:t>
            </a:r>
          </a:p>
          <a:p>
            <a:pPr marL="342900" indent="-342900">
              <a:lnSpc>
                <a:spcPts val="2300"/>
              </a:lnSpc>
              <a:buFont typeface="Arial" pitchFamily="34" charset="0"/>
              <a:buChar char="•"/>
            </a:pPr>
            <a:r>
              <a:rPr lang="en-CA" sz="2000" dirty="0" smtClean="0">
                <a:solidFill>
                  <a:srgbClr val="000000"/>
                </a:solidFill>
                <a:cs typeface="Calibri"/>
              </a:rPr>
              <a:t>What </a:t>
            </a:r>
            <a:r>
              <a:rPr lang="en-CA" sz="2000" dirty="0">
                <a:solidFill>
                  <a:srgbClr val="000000"/>
                </a:solidFill>
                <a:cs typeface="Calibri"/>
              </a:rPr>
              <a:t>part of the sequence already happened?</a:t>
            </a:r>
          </a:p>
          <a:p>
            <a:pPr marL="342900" indent="-342900">
              <a:lnSpc>
                <a:spcPts val="2300"/>
              </a:lnSpc>
              <a:buFont typeface="Arial" pitchFamily="34" charset="0"/>
              <a:buChar char="•"/>
            </a:pPr>
            <a:endParaRPr lang="en-CA" sz="2000" dirty="0" smtClean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ts val="2300"/>
              </a:lnSpc>
            </a:pPr>
            <a:endParaRPr lang="en-CA" sz="2007" dirty="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482600" y="3825478"/>
            <a:ext cx="6783717" cy="111569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342900" indent="-342900">
              <a:lnSpc>
                <a:spcPts val="2900"/>
              </a:lnSpc>
              <a:buClr>
                <a:srgbClr val="C00000"/>
              </a:buClr>
              <a:buFont typeface="Wingdings" pitchFamily="2" charset="2"/>
              <a:buChar char="Ø"/>
              <a:tabLst>
                <a:tab pos="406400" algn="l"/>
              </a:tabLst>
            </a:pPr>
            <a:r>
              <a:rPr lang="en-CA" sz="2400" dirty="0" smtClean="0">
                <a:solidFill>
                  <a:srgbClr val="000000"/>
                </a:solidFill>
                <a:latin typeface="Calibri"/>
                <a:cs typeface="Calibri"/>
              </a:rPr>
              <a:t>  If you can’t answer, it’s a good idea to gather more</a:t>
            </a:r>
            <a:r>
              <a:rPr lang="en-CA" sz="24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400" dirty="0" smtClean="0">
                <a:solidFill>
                  <a:srgbClr val="000000"/>
                </a:solidFill>
                <a:latin typeface="Times New Roman"/>
              </a:rPr>
            </a:br>
            <a:r>
              <a:rPr lang="en-CA" sz="2400" dirty="0" smtClean="0">
                <a:solidFill>
                  <a:srgbClr val="000000"/>
                </a:solidFill>
                <a:latin typeface="Calibri"/>
                <a:cs typeface="Calibri"/>
              </a:rPr>
              <a:t>	information…</a:t>
            </a:r>
          </a:p>
          <a:p>
            <a:pPr>
              <a:lnSpc>
                <a:spcPts val="2900"/>
              </a:lnSpc>
            </a:pPr>
            <a:endParaRPr lang="en-CA" sz="2400" dirty="0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939800" y="4617566"/>
            <a:ext cx="5143844" cy="111569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342900" indent="-342900">
              <a:lnSpc>
                <a:spcPts val="2900"/>
              </a:lnSpc>
              <a:buFont typeface="Arial" pitchFamily="34" charset="0"/>
              <a:buChar char="•"/>
            </a:pP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How can you measure which step worked OK?</a:t>
            </a:r>
          </a:p>
          <a:p>
            <a:pPr marL="342900" indent="-342900">
              <a:lnSpc>
                <a:spcPts val="2900"/>
              </a:lnSpc>
              <a:buFont typeface="Arial" pitchFamily="34" charset="0"/>
              <a:buChar char="•"/>
            </a:pPr>
            <a:r>
              <a:rPr lang="en-CA" sz="2000" dirty="0" err="1" smtClean="0">
                <a:solidFill>
                  <a:srgbClr val="000000"/>
                </a:solidFill>
                <a:latin typeface="Calibri"/>
                <a:cs typeface="Calibri"/>
              </a:rPr>
              <a:t>printf</a:t>
            </a: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, breakpoints, </a:t>
            </a:r>
            <a:r>
              <a:rPr lang="en-CA" sz="2000" dirty="0" err="1" smtClean="0">
                <a:solidFill>
                  <a:srgbClr val="000000"/>
                </a:solidFill>
                <a:latin typeface="Calibri"/>
                <a:cs typeface="Calibri"/>
              </a:rPr>
              <a:t>watchpoints</a:t>
            </a: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…</a:t>
            </a:r>
          </a:p>
          <a:p>
            <a:pPr>
              <a:lnSpc>
                <a:spcPts val="2900"/>
              </a:lnSpc>
            </a:pPr>
            <a:endParaRPr lang="en-CA" sz="2011" dirty="0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8928100" y="6654800"/>
            <a:ext cx="215900" cy="34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50"/>
              </a:lnSpc>
            </a:pPr>
            <a:r>
              <a:rPr lang="en-CA" sz="1010" b="1" smtClean="0">
                <a:solidFill>
                  <a:srgbClr val="000000"/>
                </a:solidFill>
                <a:latin typeface="Arial Narrow Bold"/>
                <a:cs typeface="Arial Narrow Bold"/>
              </a:rPr>
              <a:t>32</a:t>
            </a:r>
          </a:p>
          <a:p>
            <a:pPr>
              <a:lnSpc>
                <a:spcPts val="1150"/>
              </a:lnSpc>
            </a:pPr>
            <a:endParaRPr lang="en-CA" sz="10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13" name="TextBox 2"/>
          <p:cNvSpPr txBox="1"/>
          <p:nvPr/>
        </p:nvSpPr>
        <p:spPr>
          <a:xfrm>
            <a:off x="7988300" y="50800"/>
            <a:ext cx="11557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80"/>
              </a:lnSpc>
            </a:pPr>
            <a:r>
              <a:rPr lang="en-CA" sz="1200" smtClean="0">
                <a:solidFill>
                  <a:srgbClr val="FFFEFF"/>
                </a:solidFill>
                <a:latin typeface="Calibri"/>
                <a:cs typeface="Calibri"/>
              </a:rPr>
              <a:t>Carnegie Mellon</a:t>
            </a:r>
          </a:p>
          <a:p>
            <a:pPr>
              <a:lnSpc>
                <a:spcPts val="10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444500" y="558800"/>
            <a:ext cx="8699500" cy="685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140"/>
              </a:lnSpc>
            </a:pPr>
            <a:r>
              <a:rPr lang="en-CA" sz="3610" b="1" smtClean="0">
                <a:solidFill>
                  <a:srgbClr val="000000"/>
                </a:solidFill>
                <a:latin typeface="Calibri Bold"/>
                <a:cs typeface="Calibri Bold"/>
              </a:rPr>
              <a:t>Debugging</a:t>
            </a:r>
          </a:p>
          <a:p>
            <a:pPr>
              <a:lnSpc>
                <a:spcPts val="4140"/>
              </a:lnSpc>
            </a:pPr>
            <a:endParaRPr lang="en-CA" sz="36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482600" y="1422400"/>
            <a:ext cx="1622817" cy="71814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285750" indent="-285750">
              <a:lnSpc>
                <a:spcPts val="276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CA" sz="2410" b="1" dirty="0" smtClean="0">
                <a:solidFill>
                  <a:srgbClr val="000000"/>
                </a:solidFill>
                <a:latin typeface="Calibri Bold"/>
                <a:cs typeface="Calibri Bold"/>
              </a:rPr>
              <a:t>  </a:t>
            </a:r>
            <a:r>
              <a:rPr lang="en-CA" sz="2410" b="1" dirty="0" err="1" smtClean="0">
                <a:solidFill>
                  <a:srgbClr val="000000"/>
                </a:solidFill>
                <a:latin typeface="Calibri Bold"/>
                <a:cs typeface="Calibri Bold"/>
              </a:rPr>
              <a:t>Valgrind</a:t>
            </a:r>
            <a:r>
              <a:rPr lang="en-CA" sz="2410" b="1" dirty="0" smtClean="0">
                <a:solidFill>
                  <a:srgbClr val="000000"/>
                </a:solidFill>
                <a:latin typeface="Calibri Bold"/>
                <a:cs typeface="Calibri Bold"/>
              </a:rPr>
              <a:t>!</a:t>
            </a:r>
          </a:p>
          <a:p>
            <a:pPr>
              <a:lnSpc>
                <a:spcPts val="2760"/>
              </a:lnSpc>
            </a:pPr>
            <a:endParaRPr lang="en-CA" sz="2252" dirty="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939800" y="1828800"/>
            <a:ext cx="5713744" cy="462107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 Powerful debugging and analysis technique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CA" sz="2000" dirty="0">
                <a:solidFill>
                  <a:srgbClr val="000000"/>
                </a:solidFill>
                <a:cs typeface="Calibri"/>
              </a:rPr>
              <a:t> Rewrites text section of executable object </a:t>
            </a:r>
            <a:r>
              <a:rPr lang="en-CA" sz="2000" dirty="0" smtClean="0">
                <a:solidFill>
                  <a:srgbClr val="000000"/>
                </a:solidFill>
                <a:cs typeface="Calibri"/>
              </a:rPr>
              <a:t>file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CA" sz="2000" dirty="0">
                <a:solidFill>
                  <a:srgbClr val="000000"/>
                </a:solidFill>
                <a:cs typeface="Calibri"/>
              </a:rPr>
              <a:t>Can detect all errors as debugging</a:t>
            </a:r>
            <a:r>
              <a:rPr lang="en-CA" sz="2010" b="1" dirty="0">
                <a:solidFill>
                  <a:srgbClr val="000000"/>
                </a:solidFill>
                <a:latin typeface="Calibri Bold"/>
                <a:cs typeface="Calibri Bold"/>
              </a:rPr>
              <a:t> </a:t>
            </a:r>
            <a:r>
              <a:rPr lang="en-CA" sz="2010" b="1" dirty="0" err="1" smtClean="0">
                <a:solidFill>
                  <a:srgbClr val="000000"/>
                </a:solidFill>
                <a:latin typeface="Calibri Bold"/>
                <a:cs typeface="Calibri Bold"/>
              </a:rPr>
              <a:t>malloc</a:t>
            </a:r>
            <a:endParaRPr lang="en-CA" sz="2010" b="1" dirty="0" smtClean="0">
              <a:solidFill>
                <a:srgbClr val="000000"/>
              </a:solidFill>
              <a:latin typeface="Calibri Bold"/>
              <a:cs typeface="Calibri Bold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CA" sz="2000" dirty="0">
                <a:solidFill>
                  <a:srgbClr val="000000"/>
                </a:solidFill>
                <a:cs typeface="Calibri"/>
              </a:rPr>
              <a:t>Can also check each individual reference at </a:t>
            </a:r>
            <a:r>
              <a:rPr lang="en-CA" sz="2000" dirty="0" smtClean="0">
                <a:solidFill>
                  <a:srgbClr val="000000"/>
                </a:solidFill>
                <a:cs typeface="Calibri"/>
              </a:rPr>
              <a:t>runtime</a:t>
            </a:r>
          </a:p>
          <a:p>
            <a:pPr marL="800100" lvl="1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CA" sz="2000" dirty="0">
                <a:solidFill>
                  <a:srgbClr val="000000"/>
                </a:solidFill>
                <a:cs typeface="Calibri"/>
              </a:rPr>
              <a:t>Bad </a:t>
            </a:r>
            <a:r>
              <a:rPr lang="en-CA" sz="2000" dirty="0" smtClean="0">
                <a:solidFill>
                  <a:srgbClr val="000000"/>
                </a:solidFill>
                <a:cs typeface="Calibri"/>
              </a:rPr>
              <a:t>pointers</a:t>
            </a:r>
          </a:p>
          <a:p>
            <a:pPr marL="800100" lvl="1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CA" sz="2000" dirty="0">
                <a:solidFill>
                  <a:srgbClr val="000000"/>
                </a:solidFill>
                <a:cs typeface="Calibri"/>
              </a:rPr>
              <a:t> </a:t>
            </a:r>
            <a:r>
              <a:rPr lang="en-CA" sz="2000" dirty="0" smtClean="0">
                <a:solidFill>
                  <a:srgbClr val="000000"/>
                </a:solidFill>
                <a:cs typeface="Calibri"/>
              </a:rPr>
              <a:t>Overwriting</a:t>
            </a:r>
          </a:p>
          <a:p>
            <a:pPr marL="800100" lvl="1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CA" sz="2000" dirty="0">
                <a:solidFill>
                  <a:srgbClr val="000000"/>
                </a:solidFill>
                <a:cs typeface="Calibri"/>
              </a:rPr>
              <a:t>Referencing outside of allocated block</a:t>
            </a:r>
            <a:r>
              <a:rPr lang="en-CA" sz="2125" dirty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125" dirty="0">
                <a:solidFill>
                  <a:srgbClr val="000000"/>
                </a:solidFill>
                <a:latin typeface="Times New Roman"/>
              </a:rPr>
            </a:br>
            <a:endParaRPr lang="en-CA" sz="2000" dirty="0">
              <a:solidFill>
                <a:srgbClr val="000000"/>
              </a:solidFill>
              <a:cs typeface="Calibri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endParaRPr lang="en-CA" sz="2000" dirty="0" smtClean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150000"/>
              </a:lnSpc>
            </a:pPr>
            <a:endParaRPr lang="en-CA" sz="2009" dirty="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939800" y="2197100"/>
            <a:ext cx="56106" cy="29495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2200" dirty="0" smtClean="0">
                <a:solidFill>
                  <a:srgbClr val="AB1500"/>
                </a:solidFill>
                <a:latin typeface="Arial"/>
                <a:cs typeface="Arial"/>
              </a:rPr>
              <a:t> </a:t>
            </a:r>
            <a:endParaRPr lang="en-CA" sz="2008" dirty="0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497396" y="5157192"/>
            <a:ext cx="982641" cy="872034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342900" indent="-342900">
              <a:lnSpc>
                <a:spcPts val="34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CA" sz="2410" b="1" dirty="0" smtClean="0">
                <a:solidFill>
                  <a:srgbClr val="000000"/>
                </a:solidFill>
                <a:latin typeface="Calibri Bold"/>
                <a:cs typeface="Calibri Bold"/>
              </a:rPr>
              <a:t> GDB</a:t>
            </a:r>
          </a:p>
          <a:p>
            <a:pPr>
              <a:lnSpc>
                <a:spcPts val="3400"/>
              </a:lnSpc>
            </a:pPr>
            <a:endParaRPr lang="en-CA" sz="2125" dirty="0">
              <a:solidFill>
                <a:srgbClr val="000000"/>
              </a:solidFill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899592" y="5805264"/>
            <a:ext cx="4242828" cy="58990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342900" indent="-342900">
              <a:lnSpc>
                <a:spcPts val="2300"/>
              </a:lnSpc>
              <a:buFont typeface="Arial" pitchFamily="34" charset="0"/>
              <a:buChar char="•"/>
            </a:pP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You know how to use this (hopefully)</a:t>
            </a:r>
          </a:p>
          <a:p>
            <a:pPr>
              <a:lnSpc>
                <a:spcPts val="2300"/>
              </a:lnSpc>
            </a:pPr>
            <a:endParaRPr lang="en-CA" sz="2010" dirty="0">
              <a:solidFill>
                <a:srgbClr val="000000"/>
              </a:solidFill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8928100" y="6654800"/>
            <a:ext cx="215900" cy="34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50"/>
              </a:lnSpc>
            </a:pPr>
            <a:r>
              <a:rPr lang="en-CA" sz="1010" b="1" smtClean="0">
                <a:solidFill>
                  <a:srgbClr val="000000"/>
                </a:solidFill>
                <a:latin typeface="Arial Narrow Bold"/>
                <a:cs typeface="Arial Narrow Bold"/>
              </a:rPr>
              <a:t>33</a:t>
            </a:r>
          </a:p>
          <a:p>
            <a:pPr>
              <a:lnSpc>
                <a:spcPts val="1150"/>
              </a:lnSpc>
            </a:pPr>
            <a:endParaRPr lang="en-CA" sz="10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10" name="TextBox 2"/>
          <p:cNvSpPr txBox="1"/>
          <p:nvPr/>
        </p:nvSpPr>
        <p:spPr>
          <a:xfrm>
            <a:off x="7988300" y="50800"/>
            <a:ext cx="11557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80"/>
              </a:lnSpc>
            </a:pPr>
            <a:r>
              <a:rPr lang="en-CA" sz="1200" smtClean="0">
                <a:solidFill>
                  <a:srgbClr val="FFFEFF"/>
                </a:solidFill>
                <a:latin typeface="Calibri"/>
                <a:cs typeface="Calibri"/>
              </a:rPr>
              <a:t>Carnegie Mellon</a:t>
            </a:r>
          </a:p>
          <a:p>
            <a:pPr>
              <a:lnSpc>
                <a:spcPts val="10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444500" y="558800"/>
            <a:ext cx="7000443" cy="105157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140"/>
              </a:lnSpc>
            </a:pPr>
            <a:r>
              <a:rPr lang="en-CA" sz="3610" b="1" dirty="0" smtClean="0">
                <a:solidFill>
                  <a:srgbClr val="000000"/>
                </a:solidFill>
                <a:latin typeface="Calibri Bold"/>
                <a:cs typeface="Calibri Bold"/>
              </a:rPr>
              <a:t>Beyond Debugging: Error prevention</a:t>
            </a:r>
          </a:p>
          <a:p>
            <a:pPr>
              <a:lnSpc>
                <a:spcPts val="4140"/>
              </a:lnSpc>
            </a:pPr>
            <a:endParaRPr lang="en-CA" sz="3600" dirty="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482600" y="1409700"/>
            <a:ext cx="8313045" cy="443198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  <a:tabLst>
                <a:tab pos="406400" algn="l"/>
              </a:tabLst>
            </a:pPr>
            <a:r>
              <a:rPr lang="en-CA" sz="2400" dirty="0" smtClean="0">
                <a:solidFill>
                  <a:srgbClr val="000000"/>
                </a:solidFill>
                <a:latin typeface="Calibri"/>
                <a:cs typeface="Calibri"/>
              </a:rPr>
              <a:t> It is hard to write code that are completely correct the first</a:t>
            </a:r>
            <a:r>
              <a:rPr lang="en-CA" sz="24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400" dirty="0" smtClean="0">
                <a:solidFill>
                  <a:srgbClr val="000000"/>
                </a:solidFill>
                <a:latin typeface="Times New Roman"/>
              </a:rPr>
            </a:br>
            <a:r>
              <a:rPr lang="en-CA" sz="2400" dirty="0" smtClean="0">
                <a:solidFill>
                  <a:srgbClr val="000000"/>
                </a:solidFill>
                <a:latin typeface="Calibri"/>
                <a:cs typeface="Calibri"/>
              </a:rPr>
              <a:t>	time, but certain practices can make your code less error</a:t>
            </a:r>
            <a:r>
              <a:rPr lang="en-CA" sz="2400" dirty="0" smtClean="0">
                <a:solidFill>
                  <a:srgbClr val="000000"/>
                </a:solidFill>
                <a:cs typeface="Calibri"/>
              </a:rPr>
              <a:t>-prone</a:t>
            </a:r>
          </a:p>
          <a:p>
            <a:pPr marL="342900" indent="-342900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  <a:tabLst>
                <a:tab pos="406400" algn="l"/>
              </a:tabLst>
            </a:pPr>
            <a:r>
              <a:rPr lang="en-CA" sz="2400" dirty="0" smtClean="0">
                <a:solidFill>
                  <a:srgbClr val="000000"/>
                </a:solidFill>
                <a:cs typeface="Calibri"/>
              </a:rPr>
              <a:t> Plan </a:t>
            </a:r>
            <a:r>
              <a:rPr lang="en-CA" sz="2400" dirty="0">
                <a:solidFill>
                  <a:srgbClr val="000000"/>
                </a:solidFill>
                <a:cs typeface="Calibri"/>
              </a:rPr>
              <a:t>what each function does before writing </a:t>
            </a:r>
            <a:r>
              <a:rPr lang="en-CA" sz="2400" dirty="0" smtClean="0">
                <a:solidFill>
                  <a:srgbClr val="000000"/>
                </a:solidFill>
                <a:cs typeface="Calibri"/>
              </a:rPr>
              <a:t>code</a:t>
            </a:r>
          </a:p>
          <a:p>
            <a:pPr marL="800100" lvl="1" indent="-342900">
              <a:lnSpc>
                <a:spcPct val="150000"/>
              </a:lnSpc>
              <a:buClr>
                <a:srgbClr val="C00000"/>
              </a:buClr>
              <a:buFont typeface="Arial" pitchFamily="34" charset="0"/>
              <a:buChar char="•"/>
              <a:tabLst>
                <a:tab pos="406400" algn="l"/>
              </a:tabLst>
            </a:pPr>
            <a:r>
              <a:rPr lang="en-CA" sz="2400" dirty="0">
                <a:solidFill>
                  <a:srgbClr val="000000"/>
                </a:solidFill>
                <a:cs typeface="Calibri"/>
              </a:rPr>
              <a:t>Draw pictures when linked list is </a:t>
            </a:r>
            <a:r>
              <a:rPr lang="en-CA" sz="2400" dirty="0" smtClean="0">
                <a:solidFill>
                  <a:srgbClr val="000000"/>
                </a:solidFill>
                <a:cs typeface="Calibri"/>
              </a:rPr>
              <a:t>involved</a:t>
            </a:r>
          </a:p>
          <a:p>
            <a:pPr marL="800100" lvl="1" indent="-342900">
              <a:lnSpc>
                <a:spcPct val="150000"/>
              </a:lnSpc>
              <a:buClr>
                <a:srgbClr val="C00000"/>
              </a:buClr>
              <a:buFont typeface="Arial" pitchFamily="34" charset="0"/>
              <a:buChar char="•"/>
              <a:tabLst>
                <a:tab pos="406400" algn="l"/>
              </a:tabLst>
            </a:pPr>
            <a:r>
              <a:rPr lang="en-CA" sz="2400" dirty="0">
                <a:solidFill>
                  <a:srgbClr val="000000"/>
                </a:solidFill>
                <a:cs typeface="Calibri"/>
              </a:rPr>
              <a:t>Consider edge cases when the block is at start/end of </a:t>
            </a:r>
            <a:r>
              <a:rPr lang="en-CA" sz="2400" dirty="0" smtClean="0">
                <a:solidFill>
                  <a:srgbClr val="000000"/>
                </a:solidFill>
                <a:cs typeface="Calibri"/>
              </a:rPr>
              <a:t>list</a:t>
            </a:r>
          </a:p>
          <a:p>
            <a:pPr marL="800100" lvl="1" indent="-342900">
              <a:lnSpc>
                <a:spcPct val="150000"/>
              </a:lnSpc>
              <a:buClr>
                <a:srgbClr val="C00000"/>
              </a:buClr>
              <a:buFont typeface="Arial" pitchFamily="34" charset="0"/>
              <a:buChar char="•"/>
              <a:tabLst>
                <a:tab pos="406400" algn="l"/>
              </a:tabLst>
            </a:pPr>
            <a:endParaRPr lang="en-CA" sz="2400" dirty="0">
              <a:solidFill>
                <a:srgbClr val="000000"/>
              </a:solidFill>
              <a:cs typeface="Calibri"/>
            </a:endParaRPr>
          </a:p>
          <a:p>
            <a:pPr marL="342900" indent="-342900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  <a:tabLst>
                <a:tab pos="406400" algn="l"/>
              </a:tabLst>
            </a:pPr>
            <a:r>
              <a:rPr lang="en-CA" sz="2400" dirty="0">
                <a:solidFill>
                  <a:srgbClr val="000000"/>
                </a:solidFill>
                <a:cs typeface="Calibri"/>
              </a:rPr>
              <a:t> Document your code as you write it</a:t>
            </a:r>
          </a:p>
          <a:p>
            <a:pPr>
              <a:lnSpc>
                <a:spcPct val="150000"/>
              </a:lnSpc>
            </a:pPr>
            <a:endParaRPr lang="en-CA" sz="2400" dirty="0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8928100" y="6654800"/>
            <a:ext cx="215900" cy="34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50"/>
              </a:lnSpc>
            </a:pPr>
            <a:r>
              <a:rPr lang="en-CA" sz="1010" b="1" smtClean="0">
                <a:solidFill>
                  <a:srgbClr val="000000"/>
                </a:solidFill>
                <a:latin typeface="Arial Narrow Bold"/>
                <a:cs typeface="Arial Narrow Bold"/>
              </a:rPr>
              <a:t>34</a:t>
            </a:r>
          </a:p>
          <a:p>
            <a:pPr>
              <a:lnSpc>
                <a:spcPts val="1150"/>
              </a:lnSpc>
            </a:pPr>
            <a:endParaRPr lang="en-CA" sz="10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6" name="TextBox 2"/>
          <p:cNvSpPr txBox="1"/>
          <p:nvPr/>
        </p:nvSpPr>
        <p:spPr>
          <a:xfrm>
            <a:off x="7988300" y="50800"/>
            <a:ext cx="11557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80"/>
              </a:lnSpc>
            </a:pPr>
            <a:r>
              <a:rPr lang="en-CA" sz="1200" smtClean="0">
                <a:solidFill>
                  <a:srgbClr val="FFFEFF"/>
                </a:solidFill>
                <a:latin typeface="Calibri"/>
                <a:cs typeface="Calibri"/>
              </a:rPr>
              <a:t>Carnegie Mellon</a:t>
            </a:r>
          </a:p>
          <a:p>
            <a:pPr>
              <a:lnSpc>
                <a:spcPts val="10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444500" y="558800"/>
            <a:ext cx="2147639" cy="105157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140"/>
              </a:lnSpc>
            </a:pPr>
            <a:r>
              <a:rPr lang="en-CA" sz="3610" b="1" dirty="0" smtClean="0">
                <a:solidFill>
                  <a:srgbClr val="000000"/>
                </a:solidFill>
                <a:latin typeface="Calibri Bold"/>
                <a:cs typeface="Calibri Bold"/>
              </a:rPr>
              <a:t>Questions?</a:t>
            </a:r>
          </a:p>
          <a:p>
            <a:pPr>
              <a:lnSpc>
                <a:spcPts val="4140"/>
              </a:lnSpc>
            </a:pPr>
            <a:endParaRPr lang="en-CA" sz="3600" dirty="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482600" y="1422400"/>
            <a:ext cx="2085507" cy="71814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285750" indent="-285750">
              <a:lnSpc>
                <a:spcPts val="276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CA" sz="2400" dirty="0" smtClean="0">
                <a:solidFill>
                  <a:srgbClr val="000000"/>
                </a:solidFill>
                <a:latin typeface="Calibri"/>
                <a:cs typeface="Calibri"/>
              </a:rPr>
              <a:t>  Good luck!:D</a:t>
            </a:r>
          </a:p>
          <a:p>
            <a:pPr>
              <a:lnSpc>
                <a:spcPts val="2760"/>
              </a:lnSpc>
            </a:pPr>
            <a:endParaRPr lang="en-CA" sz="2279" dirty="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8928100" y="6654800"/>
            <a:ext cx="215900" cy="34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50"/>
              </a:lnSpc>
            </a:pPr>
            <a:r>
              <a:rPr lang="en-CA" sz="1010" b="1" smtClean="0">
                <a:solidFill>
                  <a:srgbClr val="000000"/>
                </a:solidFill>
                <a:latin typeface="Arial Narrow Bold"/>
                <a:cs typeface="Arial Narrow Bold"/>
              </a:rPr>
              <a:t>35</a:t>
            </a:r>
          </a:p>
          <a:p>
            <a:pPr>
              <a:lnSpc>
                <a:spcPts val="1150"/>
              </a:lnSpc>
            </a:pPr>
            <a:endParaRPr lang="en-CA" sz="10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10" name="TextBox 2"/>
          <p:cNvSpPr txBox="1"/>
          <p:nvPr/>
        </p:nvSpPr>
        <p:spPr>
          <a:xfrm>
            <a:off x="7988300" y="50800"/>
            <a:ext cx="11557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80"/>
              </a:lnSpc>
            </a:pPr>
            <a:r>
              <a:rPr lang="en-CA" sz="1200" smtClean="0">
                <a:solidFill>
                  <a:srgbClr val="FFFEFF"/>
                </a:solidFill>
                <a:latin typeface="Calibri"/>
                <a:cs typeface="Calibri"/>
              </a:rPr>
              <a:t>Carnegie Mellon</a:t>
            </a:r>
          </a:p>
          <a:p>
            <a:pPr>
              <a:lnSpc>
                <a:spcPts val="10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444500" y="558800"/>
            <a:ext cx="5474127" cy="105157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140"/>
              </a:lnSpc>
            </a:pPr>
            <a:r>
              <a:rPr lang="en-CA" sz="3610" b="1" dirty="0" smtClean="0">
                <a:solidFill>
                  <a:srgbClr val="000000"/>
                </a:solidFill>
                <a:latin typeface="Calibri Bold"/>
                <a:cs typeface="Calibri Bold"/>
              </a:rPr>
              <a:t>Dynamic Memory Allocation</a:t>
            </a:r>
          </a:p>
          <a:p>
            <a:pPr>
              <a:lnSpc>
                <a:spcPts val="4140"/>
              </a:lnSpc>
            </a:pPr>
            <a:endParaRPr lang="en-CA" sz="3600" dirty="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482600" y="1422400"/>
            <a:ext cx="2710742" cy="71814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285750" indent="-285750">
              <a:lnSpc>
                <a:spcPts val="2760"/>
              </a:lnSpc>
              <a:buClr>
                <a:srgbClr val="C00000"/>
              </a:buClr>
              <a:buSzPct val="150000"/>
              <a:buFont typeface="Wingdings" pitchFamily="2" charset="2"/>
              <a:buChar char="Ø"/>
            </a:pPr>
            <a:r>
              <a:rPr lang="en-CA" sz="1439" dirty="0" smtClean="0">
                <a:solidFill>
                  <a:srgbClr val="AB1500"/>
                </a:solidFill>
                <a:latin typeface="Arial"/>
                <a:cs typeface="Arial"/>
              </a:rPr>
              <a:t> </a:t>
            </a:r>
            <a:r>
              <a:rPr lang="en-CA" sz="2410" b="1" dirty="0" smtClean="0">
                <a:solidFill>
                  <a:srgbClr val="000000"/>
                </a:solidFill>
                <a:latin typeface="Calibri Bold"/>
                <a:cs typeface="Calibri Bold"/>
              </a:rPr>
              <a:t>  Programmers use</a:t>
            </a:r>
          </a:p>
          <a:p>
            <a:pPr>
              <a:lnSpc>
                <a:spcPts val="2760"/>
              </a:lnSpc>
            </a:pPr>
            <a:endParaRPr lang="en-CA" sz="2298" dirty="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889000" y="1752600"/>
            <a:ext cx="8255000" cy="838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900"/>
              </a:lnSpc>
            </a:pPr>
            <a:r>
              <a:rPr lang="en-CA" sz="2410" b="1" i="1" dirty="0" smtClean="0">
                <a:solidFill>
                  <a:srgbClr val="000000"/>
                </a:solidFill>
                <a:latin typeface="Calibri Bold Italic"/>
                <a:cs typeface="Calibri Bold Italic"/>
              </a:rPr>
              <a:t>dynamic memory</a:t>
            </a:r>
            <a:r>
              <a:rPr lang="en-CA" sz="24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400" dirty="0" smtClean="0">
                <a:solidFill>
                  <a:srgbClr val="000000"/>
                </a:solidFill>
                <a:latin typeface="Times New Roman"/>
              </a:rPr>
            </a:br>
            <a:r>
              <a:rPr lang="en-CA" sz="2410" b="1" i="1" dirty="0" smtClean="0">
                <a:solidFill>
                  <a:srgbClr val="000000"/>
                </a:solidFill>
                <a:latin typeface="Calibri Bold Italic"/>
                <a:cs typeface="Calibri Bold Italic"/>
              </a:rPr>
              <a:t>allocators</a:t>
            </a:r>
            <a:r>
              <a:rPr lang="en-CA" sz="2410" b="1" dirty="0" smtClean="0">
                <a:solidFill>
                  <a:srgbClr val="000000"/>
                </a:solidFill>
                <a:latin typeface="Calibri Bold"/>
                <a:cs typeface="Calibri Bold"/>
              </a:rPr>
              <a:t> (such as</a:t>
            </a:r>
          </a:p>
          <a:p>
            <a:pPr>
              <a:lnSpc>
                <a:spcPts val="2900"/>
              </a:lnSpc>
            </a:pPr>
            <a:endParaRPr lang="en-CA" sz="2400" dirty="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889000" y="2489200"/>
            <a:ext cx="3161378" cy="111569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900"/>
              </a:lnSpc>
            </a:pPr>
            <a:r>
              <a:rPr lang="en-CA" sz="2410" b="1" dirty="0" err="1" smtClean="0">
                <a:solidFill>
                  <a:srgbClr val="000000"/>
                </a:solidFill>
                <a:latin typeface="Calibri Bold"/>
                <a:cs typeface="Calibri Bold"/>
              </a:rPr>
              <a:t>malloc</a:t>
            </a:r>
            <a:r>
              <a:rPr lang="en-CA" sz="2410" b="1" dirty="0" smtClean="0">
                <a:solidFill>
                  <a:srgbClr val="000000"/>
                </a:solidFill>
                <a:latin typeface="Calibri Bold"/>
                <a:cs typeface="Calibri Bold"/>
              </a:rPr>
              <a:t>) to acquire VM at</a:t>
            </a:r>
            <a:r>
              <a:rPr lang="en-CA" sz="24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400" dirty="0" smtClean="0">
                <a:solidFill>
                  <a:srgbClr val="000000"/>
                </a:solidFill>
                <a:latin typeface="Times New Roman"/>
              </a:rPr>
            </a:br>
            <a:r>
              <a:rPr lang="en-CA" sz="2410" b="1" dirty="0" smtClean="0">
                <a:solidFill>
                  <a:srgbClr val="000000"/>
                </a:solidFill>
                <a:latin typeface="Calibri Bold"/>
                <a:cs typeface="Calibri Bold"/>
              </a:rPr>
              <a:t>run time.</a:t>
            </a:r>
          </a:p>
          <a:p>
            <a:pPr>
              <a:lnSpc>
                <a:spcPts val="2900"/>
              </a:lnSpc>
            </a:pPr>
            <a:endParaRPr lang="en-CA" sz="2400" dirty="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482600" y="3314700"/>
            <a:ext cx="2838662" cy="71814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285750" indent="-285750">
              <a:lnSpc>
                <a:spcPts val="2760"/>
              </a:lnSpc>
              <a:buClr>
                <a:srgbClr val="C00000"/>
              </a:buClr>
              <a:buSzPct val="150000"/>
              <a:buFont typeface="Wingdings" pitchFamily="2" charset="2"/>
              <a:buChar char="Ø"/>
            </a:pPr>
            <a:r>
              <a:rPr lang="en-CA" sz="1439" dirty="0" smtClean="0">
                <a:solidFill>
                  <a:srgbClr val="AB1500"/>
                </a:solidFill>
                <a:latin typeface="Arial"/>
                <a:cs typeface="Arial"/>
              </a:rPr>
              <a:t> </a:t>
            </a:r>
            <a:r>
              <a:rPr lang="en-CA" sz="2410" b="1" dirty="0" smtClean="0">
                <a:solidFill>
                  <a:srgbClr val="000000"/>
                </a:solidFill>
                <a:latin typeface="Calibri Bold"/>
                <a:cs typeface="Calibri Bold"/>
              </a:rPr>
              <a:t>  Dynamic memory</a:t>
            </a:r>
          </a:p>
          <a:p>
            <a:pPr>
              <a:lnSpc>
                <a:spcPts val="2760"/>
              </a:lnSpc>
            </a:pPr>
            <a:endParaRPr lang="en-CA" sz="2293" dirty="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889000" y="3670300"/>
            <a:ext cx="8255000" cy="1574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7">
              <a:lnSpc>
                <a:spcPts val="2865"/>
              </a:lnSpc>
            </a:pPr>
            <a:r>
              <a:rPr lang="en-CA" sz="2410" b="1" dirty="0" smtClean="0">
                <a:solidFill>
                  <a:srgbClr val="000000"/>
                </a:solidFill>
                <a:latin typeface="Calibri Bold"/>
                <a:cs typeface="Calibri Bold"/>
              </a:rPr>
              <a:t>allocators manage an</a:t>
            </a:r>
            <a:r>
              <a:rPr lang="en-CA" sz="24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400" dirty="0" smtClean="0">
                <a:solidFill>
                  <a:srgbClr val="000000"/>
                </a:solidFill>
                <a:latin typeface="Times New Roman"/>
              </a:rPr>
            </a:br>
            <a:r>
              <a:rPr lang="en-CA" sz="2410" b="1" dirty="0" smtClean="0">
                <a:solidFill>
                  <a:srgbClr val="000000"/>
                </a:solidFill>
                <a:latin typeface="Calibri Bold"/>
                <a:cs typeface="Calibri Bold"/>
              </a:rPr>
              <a:t>area of process virtual</a:t>
            </a:r>
            <a:r>
              <a:rPr lang="en-CA" sz="24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400" dirty="0" smtClean="0">
                <a:solidFill>
                  <a:srgbClr val="000000"/>
                </a:solidFill>
                <a:latin typeface="Times New Roman"/>
              </a:rPr>
            </a:br>
            <a:r>
              <a:rPr lang="en-CA" sz="2410" b="1" dirty="0" smtClean="0">
                <a:solidFill>
                  <a:srgbClr val="000000"/>
                </a:solidFill>
                <a:latin typeface="Calibri Bold"/>
                <a:cs typeface="Calibri Bold"/>
              </a:rPr>
              <a:t>memory known as the</a:t>
            </a:r>
            <a:r>
              <a:rPr lang="en-CA" sz="24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400" dirty="0" smtClean="0">
                <a:solidFill>
                  <a:srgbClr val="000000"/>
                </a:solidFill>
                <a:latin typeface="Times New Roman"/>
              </a:rPr>
            </a:br>
            <a:r>
              <a:rPr lang="en-CA" sz="2410" b="1" i="1" dirty="0" smtClean="0">
                <a:solidFill>
                  <a:srgbClr val="FF0000"/>
                </a:solidFill>
                <a:latin typeface="Calibri Bold Italic"/>
                <a:cs typeface="Calibri Bold Italic"/>
              </a:rPr>
              <a:t>heap</a:t>
            </a:r>
            <a:r>
              <a:rPr lang="en-CA" sz="2410" b="1" dirty="0" smtClean="0">
                <a:solidFill>
                  <a:srgbClr val="000000"/>
                </a:solidFill>
                <a:latin typeface="Calibri Bold"/>
                <a:cs typeface="Calibri Bold"/>
              </a:rPr>
              <a:t>.</a:t>
            </a:r>
          </a:p>
          <a:p>
            <a:pPr>
              <a:lnSpc>
                <a:spcPts val="2865"/>
              </a:lnSpc>
            </a:pPr>
            <a:endParaRPr lang="en-CA" sz="2400" dirty="0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8928100" y="6654800"/>
            <a:ext cx="2159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50"/>
              </a:lnSpc>
            </a:pPr>
            <a:r>
              <a:rPr lang="en-CA" sz="1010" b="1" smtClean="0">
                <a:solidFill>
                  <a:srgbClr val="000000"/>
                </a:solidFill>
                <a:latin typeface="Arial Narrow Bold"/>
                <a:cs typeface="Arial Narrow Bold"/>
              </a:rPr>
              <a:t>4</a:t>
            </a:r>
          </a:p>
          <a:p>
            <a:pPr>
              <a:lnSpc>
                <a:spcPts val="1150"/>
              </a:lnSpc>
            </a:pPr>
            <a:endParaRPr lang="en-CA" sz="10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6" name="TextBox 2"/>
          <p:cNvSpPr txBox="1"/>
          <p:nvPr/>
        </p:nvSpPr>
        <p:spPr>
          <a:xfrm>
            <a:off x="7988300" y="50800"/>
            <a:ext cx="11557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80"/>
              </a:lnSpc>
            </a:pPr>
            <a:r>
              <a:rPr lang="en-CA" sz="1200" smtClean="0">
                <a:solidFill>
                  <a:srgbClr val="FFFEFF"/>
                </a:solidFill>
                <a:latin typeface="Calibri"/>
                <a:cs typeface="Calibri"/>
              </a:rPr>
              <a:t>Carnegie Mellon</a:t>
            </a:r>
          </a:p>
          <a:p>
            <a:pPr>
              <a:lnSpc>
                <a:spcPts val="10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444500" y="558800"/>
            <a:ext cx="5474127" cy="105157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140"/>
              </a:lnSpc>
            </a:pPr>
            <a:r>
              <a:rPr lang="en-CA" sz="3610" b="1" dirty="0" smtClean="0">
                <a:solidFill>
                  <a:srgbClr val="000000"/>
                </a:solidFill>
                <a:latin typeface="Calibri Bold"/>
                <a:cs typeface="Calibri Bold"/>
              </a:rPr>
              <a:t>Dynamic Memory Allocation</a:t>
            </a:r>
          </a:p>
          <a:p>
            <a:pPr>
              <a:lnSpc>
                <a:spcPts val="4140"/>
              </a:lnSpc>
            </a:pPr>
            <a:endParaRPr lang="en-CA" sz="3600" dirty="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622300" y="5689600"/>
            <a:ext cx="6568658" cy="71814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457200" indent="-457200">
              <a:lnSpc>
                <a:spcPts val="2760"/>
              </a:lnSpc>
              <a:buClr>
                <a:srgbClr val="C00000"/>
              </a:buClr>
              <a:buSzPct val="150000"/>
              <a:buFont typeface="Wingdings" pitchFamily="2" charset="2"/>
              <a:buChar char="Ø"/>
            </a:pPr>
            <a:r>
              <a:rPr lang="en-CA" sz="2410" b="1" dirty="0" smtClean="0">
                <a:solidFill>
                  <a:srgbClr val="000000"/>
                </a:solidFill>
                <a:latin typeface="Calibri Bold"/>
                <a:cs typeface="Calibri Bold"/>
              </a:rPr>
              <a:t>  How do we know where to put the next block?</a:t>
            </a:r>
          </a:p>
          <a:p>
            <a:pPr>
              <a:lnSpc>
                <a:spcPts val="2760"/>
              </a:lnSpc>
            </a:pPr>
            <a:endParaRPr lang="en-CA" sz="2359" dirty="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8928100" y="6654800"/>
            <a:ext cx="215900" cy="34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50"/>
              </a:lnSpc>
            </a:pPr>
            <a:r>
              <a:rPr lang="en-CA" sz="1010" b="1" smtClean="0">
                <a:solidFill>
                  <a:srgbClr val="000000"/>
                </a:solidFill>
                <a:latin typeface="Arial Narrow Bold"/>
                <a:cs typeface="Arial Narrow Bold"/>
              </a:rPr>
              <a:t>5</a:t>
            </a:r>
          </a:p>
          <a:p>
            <a:pPr>
              <a:lnSpc>
                <a:spcPts val="1150"/>
              </a:lnSpc>
            </a:pPr>
            <a:endParaRPr lang="en-CA" sz="10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9" name="TextBox 2"/>
          <p:cNvSpPr txBox="1"/>
          <p:nvPr/>
        </p:nvSpPr>
        <p:spPr>
          <a:xfrm>
            <a:off x="7988300" y="50800"/>
            <a:ext cx="11557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80"/>
              </a:lnSpc>
            </a:pPr>
            <a:r>
              <a:rPr lang="en-CA" sz="1200" smtClean="0">
                <a:solidFill>
                  <a:srgbClr val="FFFEFF"/>
                </a:solidFill>
                <a:latin typeface="Calibri"/>
                <a:cs typeface="Calibri"/>
              </a:rPr>
              <a:t>Carnegie Mellon</a:t>
            </a:r>
          </a:p>
          <a:p>
            <a:pPr>
              <a:lnSpc>
                <a:spcPts val="10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444500" y="558800"/>
            <a:ext cx="8699500" cy="685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140"/>
              </a:lnSpc>
            </a:pPr>
            <a:r>
              <a:rPr lang="en-CA" sz="3610" b="1" smtClean="0">
                <a:solidFill>
                  <a:srgbClr val="000000"/>
                </a:solidFill>
                <a:latin typeface="Calibri Bold"/>
                <a:cs typeface="Calibri Bold"/>
              </a:rPr>
              <a:t>Keeping Track of Free Blocks</a:t>
            </a:r>
          </a:p>
          <a:p>
            <a:pPr>
              <a:lnSpc>
                <a:spcPts val="4140"/>
              </a:lnSpc>
            </a:pPr>
            <a:endParaRPr lang="en-CA" sz="36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482600" y="1422400"/>
            <a:ext cx="7067384" cy="71814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342900" indent="-342900">
              <a:lnSpc>
                <a:spcPts val="2760"/>
              </a:lnSpc>
              <a:buClr>
                <a:srgbClr val="C00000"/>
              </a:buClr>
              <a:buSzPct val="150000"/>
              <a:buFont typeface="Wingdings" pitchFamily="2" charset="2"/>
              <a:buChar char="Ø"/>
            </a:pPr>
            <a:r>
              <a:rPr lang="en-CA" sz="2410" b="1" dirty="0" smtClean="0">
                <a:solidFill>
                  <a:srgbClr val="000000"/>
                </a:solidFill>
                <a:latin typeface="Calibri Bold"/>
                <a:cs typeface="Calibri Bold"/>
              </a:rPr>
              <a:t>  Method 1:</a:t>
            </a:r>
            <a:r>
              <a:rPr lang="en-CA" sz="2410" b="1" i="1" dirty="0" smtClean="0">
                <a:solidFill>
                  <a:srgbClr val="FF0000"/>
                </a:solidFill>
                <a:latin typeface="Calibri Bold Italic"/>
                <a:cs typeface="Calibri Bold Italic"/>
              </a:rPr>
              <a:t> Implicit list</a:t>
            </a:r>
            <a:r>
              <a:rPr lang="en-CA" sz="2410" b="1" dirty="0" smtClean="0">
                <a:solidFill>
                  <a:srgbClr val="000000"/>
                </a:solidFill>
                <a:latin typeface="Calibri Bold"/>
                <a:cs typeface="Calibri Bold"/>
              </a:rPr>
              <a:t> using length—links all blocks</a:t>
            </a:r>
          </a:p>
          <a:p>
            <a:pPr>
              <a:lnSpc>
                <a:spcPts val="2760"/>
              </a:lnSpc>
            </a:pPr>
            <a:endParaRPr lang="en-CA" sz="2366" dirty="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482600" y="3149600"/>
            <a:ext cx="6874767" cy="111569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342900" indent="-342900">
              <a:lnSpc>
                <a:spcPts val="2900"/>
              </a:lnSpc>
              <a:buClr>
                <a:srgbClr val="C00000"/>
              </a:buClr>
              <a:buSzPct val="150000"/>
              <a:buFont typeface="Wingdings" pitchFamily="2" charset="2"/>
              <a:buChar char="Ø"/>
              <a:tabLst>
                <a:tab pos="406400" algn="l"/>
              </a:tabLst>
            </a:pPr>
            <a:r>
              <a:rPr lang="en-CA" sz="2410" b="1" dirty="0" smtClean="0">
                <a:solidFill>
                  <a:srgbClr val="000000"/>
                </a:solidFill>
                <a:latin typeface="Calibri Bold"/>
                <a:cs typeface="Calibri Bold"/>
              </a:rPr>
              <a:t> Method 2:</a:t>
            </a:r>
            <a:r>
              <a:rPr lang="en-CA" sz="2410" b="1" i="1" dirty="0" smtClean="0">
                <a:solidFill>
                  <a:srgbClr val="FF0000"/>
                </a:solidFill>
                <a:latin typeface="Calibri Bold Italic"/>
                <a:cs typeface="Calibri Bold Italic"/>
              </a:rPr>
              <a:t> Explicit list</a:t>
            </a:r>
            <a:r>
              <a:rPr lang="en-CA" sz="2410" b="1" dirty="0" smtClean="0">
                <a:solidFill>
                  <a:srgbClr val="000000"/>
                </a:solidFill>
                <a:latin typeface="Calibri Bold"/>
                <a:cs typeface="Calibri Bold"/>
              </a:rPr>
              <a:t> among the free blocks using</a:t>
            </a:r>
            <a:r>
              <a:rPr lang="en-CA" sz="24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400" dirty="0" smtClean="0">
                <a:solidFill>
                  <a:srgbClr val="000000"/>
                </a:solidFill>
                <a:latin typeface="Times New Roman"/>
              </a:rPr>
            </a:br>
            <a:r>
              <a:rPr lang="en-CA" sz="2410" b="1" dirty="0" smtClean="0">
                <a:solidFill>
                  <a:srgbClr val="000000"/>
                </a:solidFill>
                <a:latin typeface="Calibri Bold"/>
                <a:cs typeface="Calibri Bold"/>
              </a:rPr>
              <a:t>	pointers</a:t>
            </a:r>
          </a:p>
          <a:p>
            <a:pPr>
              <a:lnSpc>
                <a:spcPts val="2900"/>
              </a:lnSpc>
            </a:pPr>
            <a:endParaRPr lang="en-CA" sz="2400" dirty="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482600" y="5283200"/>
            <a:ext cx="4375813" cy="71814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285750" indent="-285750">
              <a:lnSpc>
                <a:spcPts val="2760"/>
              </a:lnSpc>
              <a:buClr>
                <a:srgbClr val="C00000"/>
              </a:buClr>
              <a:buSzPct val="150000"/>
              <a:buFont typeface="Wingdings" pitchFamily="2" charset="2"/>
              <a:buChar char="Ø"/>
            </a:pPr>
            <a:r>
              <a:rPr lang="en-CA" sz="1439" dirty="0" smtClean="0">
                <a:solidFill>
                  <a:srgbClr val="AB1500"/>
                </a:solidFill>
                <a:latin typeface="Arial"/>
                <a:cs typeface="Arial"/>
              </a:rPr>
              <a:t> </a:t>
            </a:r>
            <a:r>
              <a:rPr lang="en-CA" sz="2410" b="1" dirty="0" smtClean="0">
                <a:solidFill>
                  <a:srgbClr val="000000"/>
                </a:solidFill>
                <a:latin typeface="Calibri Bold"/>
                <a:cs typeface="Calibri Bold"/>
              </a:rPr>
              <a:t>  Method 3:</a:t>
            </a:r>
            <a:r>
              <a:rPr lang="en-CA" sz="2410" b="1" i="1" dirty="0" smtClean="0">
                <a:solidFill>
                  <a:srgbClr val="FF0000"/>
                </a:solidFill>
                <a:latin typeface="Calibri Bold Italic"/>
                <a:cs typeface="Calibri Bold Italic"/>
              </a:rPr>
              <a:t> Segregated free list</a:t>
            </a:r>
          </a:p>
          <a:p>
            <a:pPr>
              <a:lnSpc>
                <a:spcPts val="2760"/>
              </a:lnSpc>
            </a:pPr>
            <a:endParaRPr lang="en-CA" sz="2343" dirty="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939800" y="5715000"/>
            <a:ext cx="6387198" cy="58990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342900" indent="-342900">
              <a:lnSpc>
                <a:spcPts val="23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CA" sz="2010" b="1" i="1" dirty="0" smtClean="0">
                <a:solidFill>
                  <a:srgbClr val="000000"/>
                </a:solidFill>
                <a:latin typeface="Calibri Bold Italic"/>
                <a:cs typeface="Calibri Bold Italic"/>
              </a:rPr>
              <a:t> Different free lists for free blocks of different size classes</a:t>
            </a:r>
          </a:p>
          <a:p>
            <a:pPr>
              <a:lnSpc>
                <a:spcPts val="2300"/>
              </a:lnSpc>
            </a:pPr>
            <a:endParaRPr lang="en-CA" sz="2006" dirty="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8928100" y="6654800"/>
            <a:ext cx="215900" cy="34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50"/>
              </a:lnSpc>
            </a:pPr>
            <a:r>
              <a:rPr lang="en-CA" sz="1010" b="1" smtClean="0">
                <a:solidFill>
                  <a:srgbClr val="000000"/>
                </a:solidFill>
                <a:latin typeface="Arial Narrow Bold"/>
                <a:cs typeface="Arial Narrow Bold"/>
              </a:rPr>
              <a:t>6</a:t>
            </a:r>
          </a:p>
          <a:p>
            <a:pPr>
              <a:lnSpc>
                <a:spcPts val="1150"/>
              </a:lnSpc>
            </a:pPr>
            <a:endParaRPr lang="en-CA" sz="10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8" name="TextBox 2"/>
          <p:cNvSpPr txBox="1"/>
          <p:nvPr/>
        </p:nvSpPr>
        <p:spPr>
          <a:xfrm>
            <a:off x="7988300" y="50800"/>
            <a:ext cx="11557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80"/>
              </a:lnSpc>
            </a:pPr>
            <a:r>
              <a:rPr lang="en-CA" sz="1200" smtClean="0">
                <a:solidFill>
                  <a:srgbClr val="FFFEFF"/>
                </a:solidFill>
                <a:latin typeface="Calibri"/>
                <a:cs typeface="Calibri"/>
              </a:rPr>
              <a:t>Carnegie Mellon</a:t>
            </a:r>
          </a:p>
          <a:p>
            <a:pPr>
              <a:lnSpc>
                <a:spcPts val="10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444500" y="558800"/>
            <a:ext cx="8699500" cy="685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140"/>
              </a:lnSpc>
            </a:pPr>
            <a:r>
              <a:rPr lang="en-CA" sz="3610" b="1" smtClean="0">
                <a:solidFill>
                  <a:srgbClr val="000000"/>
                </a:solidFill>
                <a:latin typeface="Calibri Bold"/>
                <a:cs typeface="Calibri Bold"/>
              </a:rPr>
              <a:t>Method 1: Implicit List</a:t>
            </a:r>
          </a:p>
          <a:p>
            <a:pPr>
              <a:lnSpc>
                <a:spcPts val="4140"/>
              </a:lnSpc>
            </a:pPr>
            <a:endParaRPr lang="en-CA" sz="36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482600" y="1422400"/>
            <a:ext cx="8114850" cy="389850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342900" indent="-342900">
              <a:lnSpc>
                <a:spcPts val="276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CA" sz="2400" b="1" dirty="0" smtClean="0">
                <a:solidFill>
                  <a:srgbClr val="000000"/>
                </a:solidFill>
                <a:cs typeface="Calibri Bold"/>
              </a:rPr>
              <a:t> For each block, we need both size and allocation status</a:t>
            </a:r>
          </a:p>
          <a:p>
            <a:pPr>
              <a:lnSpc>
                <a:spcPts val="3400"/>
              </a:lnSpc>
            </a:pPr>
            <a:r>
              <a:rPr lang="en-CA" sz="2400" dirty="0">
                <a:solidFill>
                  <a:srgbClr val="AB1500"/>
                </a:solidFill>
                <a:cs typeface="Arial"/>
              </a:rPr>
              <a:t>	 </a:t>
            </a:r>
            <a:r>
              <a:rPr lang="en-CA" sz="2400" dirty="0">
                <a:solidFill>
                  <a:srgbClr val="000000"/>
                </a:solidFill>
                <a:cs typeface="Calibri"/>
              </a:rPr>
              <a:t> </a:t>
            </a:r>
            <a:r>
              <a:rPr lang="en-CA" sz="2200" dirty="0">
                <a:solidFill>
                  <a:srgbClr val="000000"/>
                </a:solidFill>
                <a:cs typeface="Calibri"/>
              </a:rPr>
              <a:t>Could store this information in two words: </a:t>
            </a:r>
            <a:r>
              <a:rPr lang="en-CA" sz="2200" dirty="0" smtClean="0">
                <a:solidFill>
                  <a:srgbClr val="000000"/>
                </a:solidFill>
                <a:cs typeface="Calibri"/>
              </a:rPr>
              <a:t>wasteful!</a:t>
            </a:r>
          </a:p>
          <a:p>
            <a:pPr marL="457200" indent="-457200">
              <a:lnSpc>
                <a:spcPts val="34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CA" sz="2400" b="1" dirty="0" smtClean="0">
                <a:solidFill>
                  <a:srgbClr val="000000"/>
                </a:solidFill>
                <a:cs typeface="Calibri Bold"/>
              </a:rPr>
              <a:t>Standard </a:t>
            </a:r>
            <a:r>
              <a:rPr lang="en-CA" sz="2400" b="1" dirty="0">
                <a:solidFill>
                  <a:srgbClr val="000000"/>
                </a:solidFill>
                <a:cs typeface="Calibri Bold"/>
              </a:rPr>
              <a:t>trick</a:t>
            </a:r>
          </a:p>
          <a:p>
            <a:pPr>
              <a:lnSpc>
                <a:spcPts val="2800"/>
              </a:lnSpc>
            </a:pPr>
            <a:r>
              <a:rPr lang="en-CA" sz="2200" dirty="0" smtClean="0">
                <a:solidFill>
                  <a:srgbClr val="000000"/>
                </a:solidFill>
                <a:cs typeface="Calibri"/>
              </a:rPr>
              <a:t>	If </a:t>
            </a:r>
            <a:r>
              <a:rPr lang="en-CA" sz="2200" dirty="0">
                <a:solidFill>
                  <a:srgbClr val="000000"/>
                </a:solidFill>
                <a:cs typeface="Calibri"/>
              </a:rPr>
              <a:t>blocks are aligned, some low-order address bits are always 0</a:t>
            </a:r>
            <a:r>
              <a:rPr lang="en-CA" sz="2200" dirty="0">
                <a:solidFill>
                  <a:srgbClr val="000000"/>
                </a:solidFill>
              </a:rPr>
              <a:t/>
            </a:r>
            <a:br>
              <a:rPr lang="en-CA" sz="2200" dirty="0">
                <a:solidFill>
                  <a:srgbClr val="000000"/>
                </a:solidFill>
              </a:rPr>
            </a:br>
            <a:r>
              <a:rPr lang="en-CA" sz="2200" dirty="0" smtClean="0">
                <a:solidFill>
                  <a:srgbClr val="000000"/>
                </a:solidFill>
              </a:rPr>
              <a:t>	</a:t>
            </a:r>
            <a:r>
              <a:rPr lang="en-CA" sz="2200" dirty="0" smtClean="0">
                <a:solidFill>
                  <a:srgbClr val="000000"/>
                </a:solidFill>
                <a:cs typeface="Calibri"/>
              </a:rPr>
              <a:t>Instead </a:t>
            </a:r>
            <a:r>
              <a:rPr lang="en-CA" sz="2200" dirty="0">
                <a:solidFill>
                  <a:srgbClr val="000000"/>
                </a:solidFill>
                <a:cs typeface="Calibri"/>
              </a:rPr>
              <a:t>of storing an always-0 bit, use it as a allocated/free flag</a:t>
            </a:r>
          </a:p>
          <a:p>
            <a:pPr>
              <a:lnSpc>
                <a:spcPts val="2800"/>
              </a:lnSpc>
            </a:pPr>
            <a:endParaRPr lang="en-CA" sz="2400" dirty="0">
              <a:solidFill>
                <a:srgbClr val="000000"/>
              </a:solidFill>
            </a:endParaRPr>
          </a:p>
          <a:p>
            <a:pPr>
              <a:lnSpc>
                <a:spcPts val="3400"/>
              </a:lnSpc>
            </a:pPr>
            <a:endParaRPr lang="en-CA" sz="2400" b="1" dirty="0">
              <a:solidFill>
                <a:srgbClr val="000000"/>
              </a:solidFill>
              <a:cs typeface="Calibri Bold"/>
            </a:endParaRPr>
          </a:p>
          <a:p>
            <a:pPr>
              <a:lnSpc>
                <a:spcPts val="3400"/>
              </a:lnSpc>
            </a:pPr>
            <a:endParaRPr lang="en-CA" sz="2400" dirty="0">
              <a:solidFill>
                <a:srgbClr val="000000"/>
              </a:solidFill>
            </a:endParaRPr>
          </a:p>
          <a:p>
            <a:pPr marL="342900" indent="-342900">
              <a:lnSpc>
                <a:spcPts val="2760"/>
              </a:lnSpc>
              <a:buClr>
                <a:srgbClr val="C00000"/>
              </a:buClr>
              <a:buFont typeface="Wingdings" pitchFamily="2" charset="2"/>
              <a:buChar char="Ø"/>
            </a:pPr>
            <a:endParaRPr lang="en-CA" sz="2400" b="1" dirty="0" smtClean="0">
              <a:solidFill>
                <a:srgbClr val="000000"/>
              </a:solidFill>
              <a:cs typeface="Calibri Bold"/>
            </a:endParaRPr>
          </a:p>
          <a:p>
            <a:pPr>
              <a:lnSpc>
                <a:spcPts val="2760"/>
              </a:lnSpc>
            </a:pPr>
            <a:endParaRPr lang="en-CA" sz="2400" dirty="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8928100" y="6654800"/>
            <a:ext cx="64120" cy="30777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50"/>
              </a:lnSpc>
            </a:pPr>
            <a:r>
              <a:rPr lang="en-CA" sz="1010" b="1" smtClean="0">
                <a:solidFill>
                  <a:srgbClr val="000000"/>
                </a:solidFill>
                <a:latin typeface="Arial Narrow Bold"/>
                <a:cs typeface="Arial Narrow Bold"/>
              </a:rPr>
              <a:t>ti</a:t>
            </a:r>
            <a:endParaRPr lang="en-CA" sz="1010" b="1" dirty="0" smtClean="0">
              <a:solidFill>
                <a:srgbClr val="000000"/>
              </a:solidFill>
              <a:latin typeface="Arial Narrow Bold"/>
              <a:cs typeface="Arial Narrow Bold"/>
            </a:endParaRPr>
          </a:p>
          <a:p>
            <a:pPr>
              <a:lnSpc>
                <a:spcPts val="1150"/>
              </a:lnSpc>
            </a:pPr>
            <a:endParaRPr lang="en-CA" sz="1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9" name="TextBox 2"/>
          <p:cNvSpPr txBox="1"/>
          <p:nvPr/>
        </p:nvSpPr>
        <p:spPr>
          <a:xfrm>
            <a:off x="7988300" y="50800"/>
            <a:ext cx="11557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80"/>
              </a:lnSpc>
            </a:pPr>
            <a:r>
              <a:rPr lang="en-CA" sz="1200" smtClean="0">
                <a:solidFill>
                  <a:srgbClr val="FFFEFF"/>
                </a:solidFill>
                <a:latin typeface="Calibri"/>
                <a:cs typeface="Calibri"/>
              </a:rPr>
              <a:t>Carnegie Mellon</a:t>
            </a:r>
          </a:p>
          <a:p>
            <a:pPr>
              <a:lnSpc>
                <a:spcPts val="10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444500" y="558800"/>
            <a:ext cx="8699500" cy="685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140"/>
              </a:lnSpc>
            </a:pPr>
            <a:r>
              <a:rPr lang="en-CA" sz="3610" b="1" smtClean="0">
                <a:solidFill>
                  <a:srgbClr val="000000"/>
                </a:solidFill>
                <a:latin typeface="Calibri Bold"/>
                <a:cs typeface="Calibri Bold"/>
              </a:rPr>
              <a:t>Method 2: Explicit List</a:t>
            </a:r>
          </a:p>
          <a:p>
            <a:pPr>
              <a:lnSpc>
                <a:spcPts val="4140"/>
              </a:lnSpc>
            </a:pPr>
            <a:endParaRPr lang="en-CA" sz="36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482600" y="1422400"/>
            <a:ext cx="6787820" cy="71814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285750" indent="-285750">
              <a:lnSpc>
                <a:spcPts val="276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CA" sz="2410" b="1" dirty="0" smtClean="0">
                <a:solidFill>
                  <a:srgbClr val="000000"/>
                </a:solidFill>
                <a:latin typeface="Calibri Bold"/>
                <a:cs typeface="Calibri Bold"/>
              </a:rPr>
              <a:t>  Maintain list(s) of</a:t>
            </a:r>
            <a:r>
              <a:rPr lang="en-CA" sz="2410" b="1" i="1" dirty="0" smtClean="0">
                <a:solidFill>
                  <a:srgbClr val="000000"/>
                </a:solidFill>
                <a:latin typeface="Calibri Bold Italic"/>
                <a:cs typeface="Calibri Bold Italic"/>
              </a:rPr>
              <a:t> free</a:t>
            </a:r>
            <a:r>
              <a:rPr lang="en-CA" sz="2410" b="1" dirty="0" smtClean="0">
                <a:solidFill>
                  <a:srgbClr val="000000"/>
                </a:solidFill>
                <a:latin typeface="Calibri Bold"/>
                <a:cs typeface="Calibri Bold"/>
              </a:rPr>
              <a:t> blocks instead of</a:t>
            </a:r>
            <a:r>
              <a:rPr lang="en-CA" sz="2410" b="1" i="1" dirty="0" smtClean="0">
                <a:solidFill>
                  <a:srgbClr val="000000"/>
                </a:solidFill>
                <a:latin typeface="Calibri Bold Italic"/>
                <a:cs typeface="Calibri Bold Italic"/>
              </a:rPr>
              <a:t> all</a:t>
            </a:r>
            <a:r>
              <a:rPr lang="en-CA" sz="2410" b="1" dirty="0" smtClean="0">
                <a:solidFill>
                  <a:srgbClr val="000000"/>
                </a:solidFill>
                <a:latin typeface="Calibri Bold"/>
                <a:cs typeface="Calibri Bold"/>
              </a:rPr>
              <a:t> blocks</a:t>
            </a:r>
          </a:p>
          <a:p>
            <a:pPr>
              <a:lnSpc>
                <a:spcPts val="2760"/>
              </a:lnSpc>
            </a:pPr>
            <a:endParaRPr lang="en-CA" sz="2366" dirty="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939800" y="1828800"/>
            <a:ext cx="4468724" cy="58990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 The “next” free block could be anywhere</a:t>
            </a:r>
          </a:p>
          <a:p>
            <a:pPr>
              <a:lnSpc>
                <a:spcPts val="2300"/>
              </a:lnSpc>
            </a:pPr>
            <a:endParaRPr lang="en-CA" sz="2009" dirty="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939800" y="2133600"/>
            <a:ext cx="6121419" cy="111569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900"/>
              </a:lnSpc>
            </a:pP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So we need to store forward/back pointers, not just sizes</a:t>
            </a:r>
            <a:r>
              <a:rPr lang="en-CA" sz="2009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009" dirty="0" smtClean="0">
                <a:solidFill>
                  <a:srgbClr val="000000"/>
                </a:solidFill>
                <a:latin typeface="Times New Roman"/>
              </a:rPr>
            </a:br>
            <a:r>
              <a:rPr lang="en-CA" sz="2000" dirty="0" smtClean="0">
                <a:solidFill>
                  <a:srgbClr val="000000"/>
                </a:solidFill>
                <a:latin typeface="Calibri"/>
                <a:cs typeface="Calibri"/>
              </a:rPr>
              <a:t> Still need boundary tags for coalescing</a:t>
            </a:r>
          </a:p>
          <a:p>
            <a:pPr>
              <a:lnSpc>
                <a:spcPts val="2900"/>
              </a:lnSpc>
            </a:pPr>
            <a:endParaRPr lang="en-CA" sz="2009" dirty="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482600" y="2946400"/>
            <a:ext cx="7399462" cy="1077218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342900" indent="-342900">
              <a:lnSpc>
                <a:spcPts val="2800"/>
              </a:lnSpc>
              <a:buClr>
                <a:srgbClr val="C00000"/>
              </a:buClr>
              <a:buFont typeface="Wingdings" pitchFamily="2" charset="2"/>
              <a:buChar char="Ø"/>
              <a:tabLst>
                <a:tab pos="406400" algn="l"/>
              </a:tabLst>
            </a:pPr>
            <a:r>
              <a:rPr lang="en-CA" sz="2400" i="1" dirty="0" smtClean="0">
                <a:solidFill>
                  <a:srgbClr val="000000"/>
                </a:solidFill>
                <a:latin typeface="Calibri Italic"/>
                <a:cs typeface="Calibri Italic"/>
              </a:rPr>
              <a:t>  Luckily we track only free blocks, so we can use payload</a:t>
            </a:r>
            <a:r>
              <a:rPr lang="en-CA" sz="24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400" dirty="0" smtClean="0">
                <a:solidFill>
                  <a:srgbClr val="000000"/>
                </a:solidFill>
                <a:latin typeface="Times New Roman"/>
              </a:rPr>
            </a:br>
            <a:r>
              <a:rPr lang="en-CA" sz="2400" i="1" dirty="0" smtClean="0">
                <a:solidFill>
                  <a:srgbClr val="000000"/>
                </a:solidFill>
                <a:latin typeface="Calibri Italic"/>
                <a:cs typeface="Calibri Italic"/>
              </a:rPr>
              <a:t>	area</a:t>
            </a:r>
          </a:p>
          <a:p>
            <a:pPr>
              <a:lnSpc>
                <a:spcPts val="2800"/>
              </a:lnSpc>
            </a:pPr>
            <a:endParaRPr lang="en-CA" sz="2400" dirty="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8928100" y="6654800"/>
            <a:ext cx="215900" cy="34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50"/>
              </a:lnSpc>
            </a:pPr>
            <a:r>
              <a:rPr lang="en-CA" sz="1010" b="1" smtClean="0">
                <a:solidFill>
                  <a:srgbClr val="000000"/>
                </a:solidFill>
                <a:latin typeface="Arial Narrow Bold"/>
                <a:cs typeface="Arial Narrow Bold"/>
              </a:rPr>
              <a:t>8</a:t>
            </a:r>
          </a:p>
          <a:p>
            <a:pPr>
              <a:lnSpc>
                <a:spcPts val="1150"/>
              </a:lnSpc>
            </a:pPr>
            <a:endParaRPr lang="en-CA" sz="10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7" name="TextBox 2"/>
          <p:cNvSpPr txBox="1"/>
          <p:nvPr/>
        </p:nvSpPr>
        <p:spPr>
          <a:xfrm>
            <a:off x="7988300" y="50800"/>
            <a:ext cx="11557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80"/>
              </a:lnSpc>
            </a:pPr>
            <a:r>
              <a:rPr lang="en-CA" sz="1200" smtClean="0">
                <a:solidFill>
                  <a:srgbClr val="FFFEFF"/>
                </a:solidFill>
                <a:latin typeface="Calibri"/>
                <a:cs typeface="Calibri"/>
              </a:rPr>
              <a:t>Carnegie Mellon</a:t>
            </a:r>
          </a:p>
          <a:p>
            <a:pPr>
              <a:lnSpc>
                <a:spcPts val="10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444500" y="558800"/>
            <a:ext cx="8699500" cy="685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140"/>
              </a:lnSpc>
            </a:pPr>
            <a:r>
              <a:rPr lang="en-CA" sz="3610" b="1" smtClean="0">
                <a:solidFill>
                  <a:srgbClr val="000000"/>
                </a:solidFill>
                <a:latin typeface="Calibri Bold"/>
                <a:cs typeface="Calibri Bold"/>
              </a:rPr>
              <a:t>Method 2: Explicit Free Lists</a:t>
            </a:r>
          </a:p>
          <a:p>
            <a:pPr>
              <a:lnSpc>
                <a:spcPts val="4140"/>
              </a:lnSpc>
            </a:pPr>
            <a:endParaRPr lang="en-CA" sz="36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482600" y="1422400"/>
            <a:ext cx="1738296" cy="71814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285750" indent="-285750">
              <a:lnSpc>
                <a:spcPts val="276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CA" sz="2400" dirty="0" smtClean="0">
                <a:solidFill>
                  <a:srgbClr val="000000"/>
                </a:solidFill>
                <a:latin typeface="Calibri"/>
                <a:cs typeface="Calibri"/>
              </a:rPr>
              <a:t>  Logically…</a:t>
            </a:r>
          </a:p>
          <a:p>
            <a:pPr>
              <a:lnSpc>
                <a:spcPts val="2760"/>
              </a:lnSpc>
            </a:pPr>
            <a:endParaRPr lang="en-CA" sz="2262" dirty="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482600" y="3606800"/>
            <a:ext cx="2329227" cy="71814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342900" indent="-342900">
              <a:lnSpc>
                <a:spcPts val="276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CA" sz="2400" dirty="0" smtClean="0">
                <a:solidFill>
                  <a:srgbClr val="000000"/>
                </a:solidFill>
                <a:latin typeface="Calibri"/>
                <a:cs typeface="Calibri"/>
              </a:rPr>
              <a:t> But physically…</a:t>
            </a:r>
          </a:p>
          <a:p>
            <a:pPr>
              <a:lnSpc>
                <a:spcPts val="2760"/>
              </a:lnSpc>
            </a:pPr>
            <a:endParaRPr lang="en-CA" sz="2298" dirty="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8928100" y="6654800"/>
            <a:ext cx="215900" cy="34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50"/>
              </a:lnSpc>
            </a:pPr>
            <a:r>
              <a:rPr lang="en-CA" sz="1010" b="1" smtClean="0">
                <a:solidFill>
                  <a:srgbClr val="000000"/>
                </a:solidFill>
                <a:latin typeface="Arial Narrow Bold"/>
                <a:cs typeface="Arial Narrow Bold"/>
              </a:rPr>
              <a:t>9</a:t>
            </a:r>
          </a:p>
          <a:p>
            <a:pPr>
              <a:lnSpc>
                <a:spcPts val="1150"/>
              </a:lnSpc>
            </a:pPr>
            <a:endParaRPr lang="en-CA" sz="10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1524</Words>
  <Application>Microsoft Office PowerPoint</Application>
  <PresentationFormat>On-screen Show (4:3)</PresentationFormat>
  <Paragraphs>338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Investintech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A2E_Engine</dc:creator>
  <cp:lastModifiedBy>shailin desai</cp:lastModifiedBy>
  <cp:revision>40</cp:revision>
  <dcterms:created xsi:type="dcterms:W3CDTF">2014-11-01T00:32:37Z</dcterms:created>
  <dcterms:modified xsi:type="dcterms:W3CDTF">2014-11-01T07:24:41Z</dcterms:modified>
</cp:coreProperties>
</file>