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689" r:id="rId2"/>
    <p:sldId id="542" r:id="rId3"/>
    <p:sldId id="730" r:id="rId4"/>
    <p:sldId id="1243" r:id="rId5"/>
    <p:sldId id="1244" r:id="rId6"/>
    <p:sldId id="1165" r:id="rId7"/>
    <p:sldId id="1166" r:id="rId8"/>
    <p:sldId id="1167" r:id="rId9"/>
    <p:sldId id="1168" r:id="rId10"/>
    <p:sldId id="1169" r:id="rId11"/>
    <p:sldId id="1170" r:id="rId12"/>
    <p:sldId id="1171" r:id="rId13"/>
    <p:sldId id="1247" r:id="rId14"/>
    <p:sldId id="1157" r:id="rId15"/>
    <p:sldId id="1245" r:id="rId16"/>
    <p:sldId id="1158" r:id="rId17"/>
    <p:sldId id="1242" r:id="rId18"/>
    <p:sldId id="1235" r:id="rId19"/>
    <p:sldId id="1236" r:id="rId20"/>
    <p:sldId id="1237" r:id="rId21"/>
    <p:sldId id="1238" r:id="rId22"/>
    <p:sldId id="1248" r:id="rId23"/>
    <p:sldId id="1188" r:id="rId24"/>
    <p:sldId id="1218" r:id="rId25"/>
    <p:sldId id="1231" r:id="rId26"/>
    <p:sldId id="1219" r:id="rId27"/>
    <p:sldId id="1190" r:id="rId28"/>
    <p:sldId id="1191" r:id="rId29"/>
    <p:sldId id="1252" r:id="rId30"/>
    <p:sldId id="1249" r:id="rId31"/>
    <p:sldId id="1193" r:id="rId32"/>
    <p:sldId id="1225" r:id="rId33"/>
    <p:sldId id="1195" r:id="rId34"/>
    <p:sldId id="1220" r:id="rId35"/>
    <p:sldId id="1221" r:id="rId36"/>
    <p:sldId id="1222" r:id="rId37"/>
    <p:sldId id="1198" r:id="rId38"/>
    <p:sldId id="1224" r:id="rId39"/>
    <p:sldId id="310" r:id="rId40"/>
    <p:sldId id="1250" r:id="rId41"/>
    <p:sldId id="1246" r:id="rId42"/>
    <p:sldId id="1201" r:id="rId43"/>
    <p:sldId id="1173" r:id="rId44"/>
    <p:sldId id="1175" r:id="rId45"/>
    <p:sldId id="1177" r:id="rId46"/>
    <p:sldId id="1178" r:id="rId47"/>
    <p:sldId id="1211" r:id="rId48"/>
    <p:sldId id="1179" r:id="rId49"/>
    <p:sldId id="1241" r:id="rId50"/>
    <p:sldId id="1182" r:id="rId51"/>
    <p:sldId id="1183" r:id="rId52"/>
    <p:sldId id="1184" r:id="rId53"/>
    <p:sldId id="1185" r:id="rId54"/>
    <p:sldId id="1164" r:id="rId55"/>
    <p:sldId id="1214" r:id="rId56"/>
    <p:sldId id="1216" r:id="rId57"/>
    <p:sldId id="1217" r:id="rId58"/>
    <p:sldId id="1200" r:id="rId59"/>
    <p:sldId id="1234" r:id="rId60"/>
    <p:sldId id="1232" r:id="rId61"/>
    <p:sldId id="1233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3276B-B803-4456-A4ED-2D776E4C0090}" v="153" dt="2020-10-01T12:45:55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7567" autoAdjust="0"/>
  </p:normalViewPr>
  <p:slideViewPr>
    <p:cSldViewPr snapToGrid="0" snapToObjects="1">
      <p:cViewPr varScale="1">
        <p:scale>
          <a:sx n="170" d="100"/>
          <a:sy n="170" d="100"/>
        </p:scale>
        <p:origin x="549" y="69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9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</a:t>
            </a:r>
            <a:r>
              <a:rPr lang="en-US" dirty="0" err="1"/>
              <a:t>rowbuffer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1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17808/assignment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4002642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4003644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4187794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4156044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8606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30130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31654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3178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4702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499147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4018031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4608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881407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38364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208892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91056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45766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660649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862357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36459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207890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89151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660619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362075"/>
            <a:ext cx="4153405" cy="4972050"/>
          </a:xfrm>
        </p:spPr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 (but will still lose data on power loss)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5323"/>
            <a:ext cx="27190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x 8 DRAM chip (toy example)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631950"/>
            <a:ext cx="8049827" cy="1644650"/>
          </a:xfrm>
        </p:spPr>
        <p:txBody>
          <a:bodyPr/>
          <a:lstStyle/>
          <a:p>
            <a:pPr marL="0" indent="0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1,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9028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20C9-5EA3-468A-803F-62E4B0646AA0}"/>
              </a:ext>
            </a:extLst>
          </p:cNvPr>
          <p:cNvSpPr txBox="1"/>
          <p:nvPr/>
        </p:nvSpPr>
        <p:spPr>
          <a:xfrm>
            <a:off x="6795032" y="5354981"/>
            <a:ext cx="23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Effective CPU cycle time: accounts for parallelism within CPU (e.g., multiple cores per CPU)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9587" y="1651000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278" y="4251067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254471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248299" y="3350403"/>
            <a:ext cx="7776022" cy="313389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651255" y="290188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(k = 0; k &lt; M; k++)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4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1F47-2194-44A6-A494-DE8A4DA1051E}"/>
              </a:ext>
            </a:extLst>
          </p:cNvPr>
          <p:cNvSpPr txBox="1"/>
          <p:nvPr/>
        </p:nvSpPr>
        <p:spPr>
          <a:xfrm>
            <a:off x="6359427" y="291579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loopijk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0m2.765s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0m2.328s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F166-F3BF-4F1A-88EA-AA4A8DF6325F}"/>
              </a:ext>
            </a:extLst>
          </p:cNvPr>
          <p:cNvSpPr txBox="1"/>
          <p:nvPr/>
        </p:nvSpPr>
        <p:spPr>
          <a:xfrm>
            <a:off x="6359427" y="427991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loopkij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0m1.651s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0m1.234s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Bootcamp Sunday 10/4, 7-9pm</a:t>
            </a:r>
          </a:p>
          <a:p>
            <a:r>
              <a:rPr lang="en-US" dirty="0"/>
              <a:t>Recitation Monday: Stacks and Attacks</a:t>
            </a:r>
          </a:p>
          <a:p>
            <a:endParaRPr lang="en-US" dirty="0"/>
          </a:p>
          <a:p>
            <a:r>
              <a:rPr lang="en-US" dirty="0"/>
              <a:t>Lab 3 (</a:t>
            </a:r>
            <a:r>
              <a:rPr lang="en-US" dirty="0" err="1"/>
              <a:t>attacklab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Due </a:t>
            </a:r>
            <a:r>
              <a:rPr lang="en-US" dirty="0" err="1"/>
              <a:t>Thur</a:t>
            </a:r>
            <a:r>
              <a:rPr lang="en-US" dirty="0"/>
              <a:t>, Oct. 8, 11:59pm ET</a:t>
            </a:r>
          </a:p>
          <a:p>
            <a:r>
              <a:rPr lang="en-US" dirty="0"/>
              <a:t>Written Assignment 3 peer grading</a:t>
            </a:r>
          </a:p>
          <a:p>
            <a:pPr lvl="1"/>
            <a:r>
              <a:rPr lang="en-US" dirty="0"/>
              <a:t>Due Wed, Oct. 7, 11:59pm ET</a:t>
            </a:r>
          </a:p>
          <a:p>
            <a:r>
              <a:rPr lang="en-US" dirty="0"/>
              <a:t>Written Assignment 4 available on </a:t>
            </a:r>
            <a:r>
              <a:rPr lang="en-US" dirty="0">
                <a:hlinkClick r:id="rId2"/>
              </a:rPr>
              <a:t>Canvas</a:t>
            </a:r>
            <a:endParaRPr lang="en-US" dirty="0"/>
          </a:p>
          <a:p>
            <a:pPr lvl="1"/>
            <a:r>
              <a:rPr lang="en-US" dirty="0"/>
              <a:t>Due Wed, Oct. 7, 11:59pm ET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635242" y="2189315"/>
            <a:ext cx="291161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DF904-6842-4021-8DDB-585EDEE3FDC4}"/>
              </a:ext>
            </a:extLst>
          </p:cNvPr>
          <p:cNvSpPr txBox="1"/>
          <p:nvPr/>
        </p:nvSpPr>
        <p:spPr>
          <a:xfrm>
            <a:off x="6003979" y="6123709"/>
            <a:ext cx="252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Impact of spatial locality</a:t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on number of misses?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</a:t>
            </a:r>
            <a:r>
              <a:rPr lang="en-US" sz="2400" dirty="0">
                <a:hlinkClick r:id="rId3"/>
              </a:rPr>
              <a:t>17808/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15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5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2019, about 4 times more expensive per byte</a:t>
            </a:r>
          </a:p>
          <a:p>
            <a:pPr lvl="2"/>
            <a:r>
              <a:rPr lang="en-US" dirty="0"/>
              <a:t>And, relative cost will keep dropping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Smartphones,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407355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422595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4257708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4225958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9305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30829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32353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3877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5401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930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311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778158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60888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768758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4257708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4072556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951321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453556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546633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73600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964606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3262931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701958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15FC6C-121D-4F74-8E5D-EFE76D9C4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44" y="2608881"/>
            <a:ext cx="2907132" cy="242031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11BD244B-CE45-470D-8C94-10BB9E9846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6295" y="2280854"/>
            <a:ext cx="9702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923267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8782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3804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4735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373532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2057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9073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660619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470244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665090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632044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311846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16692</TotalTime>
  <Words>4395</Words>
  <Application>Microsoft Office PowerPoint</Application>
  <PresentationFormat>On-screen Show (4:3)</PresentationFormat>
  <Paragraphs>1036</Paragraphs>
  <Slides>61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15-213/18-213/14-513/15-513/18-613: Introduction to Computer Systems 10th Lecture, October 1, 2020</vt:lpstr>
      <vt:lpstr>Announcements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 Time!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Brandon Lucia</cp:lastModifiedBy>
  <cp:revision>586</cp:revision>
  <cp:lastPrinted>2019-10-18T02:31:07Z</cp:lastPrinted>
  <dcterms:created xsi:type="dcterms:W3CDTF">2011-09-29T14:59:56Z</dcterms:created>
  <dcterms:modified xsi:type="dcterms:W3CDTF">2020-10-01T16:45:51Z</dcterms:modified>
</cp:coreProperties>
</file>