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248" r:id="rId2"/>
    <p:sldId id="542" r:id="rId3"/>
    <p:sldId id="1159" r:id="rId4"/>
    <p:sldId id="1200" r:id="rId5"/>
    <p:sldId id="1201" r:id="rId6"/>
    <p:sldId id="1202" r:id="rId7"/>
    <p:sldId id="1203" r:id="rId8"/>
    <p:sldId id="1204" r:id="rId9"/>
    <p:sldId id="1242" r:id="rId10"/>
    <p:sldId id="1205" r:id="rId11"/>
    <p:sldId id="1206" r:id="rId12"/>
    <p:sldId id="1207" r:id="rId13"/>
    <p:sldId id="1168" r:id="rId14"/>
    <p:sldId id="1169" r:id="rId15"/>
    <p:sldId id="1170" r:id="rId16"/>
    <p:sldId id="1196" r:id="rId17"/>
    <p:sldId id="1241" r:id="rId18"/>
    <p:sldId id="1235" r:id="rId19"/>
    <p:sldId id="1178" r:id="rId20"/>
    <p:sldId id="1179" r:id="rId21"/>
    <p:sldId id="1180" r:id="rId22"/>
    <p:sldId id="1245" r:id="rId23"/>
    <p:sldId id="1199" r:id="rId24"/>
    <p:sldId id="1240" r:id="rId25"/>
    <p:sldId id="1247" r:id="rId26"/>
    <p:sldId id="1250" r:id="rId27"/>
    <p:sldId id="1172" r:id="rId28"/>
    <p:sldId id="1173" r:id="rId29"/>
    <p:sldId id="1176" r:id="rId30"/>
    <p:sldId id="1187" r:id="rId31"/>
    <p:sldId id="1249" r:id="rId32"/>
    <p:sldId id="1181" r:id="rId33"/>
    <p:sldId id="1182" r:id="rId34"/>
    <p:sldId id="1183" r:id="rId35"/>
    <p:sldId id="1184" r:id="rId36"/>
    <p:sldId id="1236" r:id="rId37"/>
    <p:sldId id="1185" r:id="rId38"/>
    <p:sldId id="1186" r:id="rId39"/>
    <p:sldId id="1208" r:id="rId40"/>
    <p:sldId id="1209" r:id="rId41"/>
    <p:sldId id="1238" r:id="rId42"/>
    <p:sldId id="1246" r:id="rId43"/>
    <p:sldId id="1210" r:id="rId44"/>
    <p:sldId id="1211" r:id="rId45"/>
    <p:sldId id="1212" r:id="rId46"/>
    <p:sldId id="1244" r:id="rId47"/>
    <p:sldId id="1231" r:id="rId48"/>
    <p:sldId id="1223" r:id="rId49"/>
    <p:sldId id="1224" r:id="rId50"/>
    <p:sldId id="1225" r:id="rId51"/>
    <p:sldId id="1233" r:id="rId52"/>
    <p:sldId id="1215" r:id="rId53"/>
    <p:sldId id="1216" r:id="rId54"/>
    <p:sldId id="1218" r:id="rId55"/>
    <p:sldId id="1219" r:id="rId56"/>
    <p:sldId id="1220" r:id="rId57"/>
    <p:sldId id="1221" r:id="rId58"/>
    <p:sldId id="1234" r:id="rId59"/>
    <p:sldId id="1222" r:id="rId60"/>
    <p:sldId id="1230" r:id="rId61"/>
    <p:sldId id="1243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0000"/>
    <a:srgbClr val="E6E6E6"/>
    <a:srgbClr val="F7F5CD"/>
    <a:srgbClr val="DEDFF5"/>
    <a:srgbClr val="DBF2DA"/>
    <a:srgbClr val="990000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563F34-332A-4233-A5D1-1370E053122A}" v="76" dt="2020-10-15T01:25:34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2" autoAdjust="0"/>
    <p:restoredTop sz="87322" autoAdjust="0"/>
  </p:normalViewPr>
  <p:slideViewPr>
    <p:cSldViewPr snapToObjects="1">
      <p:cViewPr varScale="1">
        <p:scale>
          <a:sx n="87" d="100"/>
          <a:sy n="87" d="100"/>
        </p:scale>
        <p:origin x="3016" y="28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6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99563F34-332A-4233-A5D1-1370E053122A}"/>
    <pc:docChg chg="undo custSel modSld">
      <pc:chgData name="Phil Gibbons" userId="f619c6e5d38ed7a7" providerId="LiveId" clId="{99563F34-332A-4233-A5D1-1370E053122A}" dt="2020-10-15T02:51:24.357" v="334" actId="14100"/>
      <pc:docMkLst>
        <pc:docMk/>
      </pc:docMkLst>
      <pc:sldChg chg="modSp mod">
        <pc:chgData name="Phil Gibbons" userId="f619c6e5d38ed7a7" providerId="LiveId" clId="{99563F34-332A-4233-A5D1-1370E053122A}" dt="2020-10-15T01:16:52.992" v="5" actId="20577"/>
        <pc:sldMkLst>
          <pc:docMk/>
          <pc:sldMk cId="0" sldId="542"/>
        </pc:sldMkLst>
        <pc:spChg chg="mod">
          <ac:chgData name="Phil Gibbons" userId="f619c6e5d38ed7a7" providerId="LiveId" clId="{99563F34-332A-4233-A5D1-1370E053122A}" dt="2020-10-15T01:16:52.992" v="5" actId="20577"/>
          <ac:spMkLst>
            <pc:docMk/>
            <pc:sldMk cId="0" sldId="542"/>
            <ac:spMk id="9218" creationId="{00000000-0000-0000-0000-000000000000}"/>
          </ac:spMkLst>
        </pc:spChg>
      </pc:sldChg>
      <pc:sldChg chg="addSp delSp modSp mod">
        <pc:chgData name="Phil Gibbons" userId="f619c6e5d38ed7a7" providerId="LiveId" clId="{99563F34-332A-4233-A5D1-1370E053122A}" dt="2020-10-15T02:49:16.896" v="325" actId="2711"/>
        <pc:sldMkLst>
          <pc:docMk/>
          <pc:sldMk cId="0" sldId="1159"/>
        </pc:sldMkLst>
        <pc:spChg chg="add del mod">
          <ac:chgData name="Phil Gibbons" userId="f619c6e5d38ed7a7" providerId="LiveId" clId="{99563F34-332A-4233-A5D1-1370E053122A}" dt="2020-10-15T01:17:27.434" v="8" actId="2085"/>
          <ac:spMkLst>
            <pc:docMk/>
            <pc:sldMk cId="0" sldId="1159"/>
            <ac:spMk id="3" creationId="{00000000-0000-0000-0000-000000000000}"/>
          </ac:spMkLst>
        </pc:spChg>
        <pc:spChg chg="add del mod">
          <ac:chgData name="Phil Gibbons" userId="f619c6e5d38ed7a7" providerId="LiveId" clId="{99563F34-332A-4233-A5D1-1370E053122A}" dt="2020-10-15T01:17:18.439" v="7" actId="478"/>
          <ac:spMkLst>
            <pc:docMk/>
            <pc:sldMk cId="0" sldId="1159"/>
            <ac:spMk id="5" creationId="{F74722D3-0986-47F4-9FCC-D5444E6A9E54}"/>
          </ac:spMkLst>
        </pc:spChg>
        <pc:spChg chg="add mod">
          <ac:chgData name="Phil Gibbons" userId="f619c6e5d38ed7a7" providerId="LiveId" clId="{99563F34-332A-4233-A5D1-1370E053122A}" dt="2020-10-15T02:49:16.896" v="325" actId="2711"/>
          <ac:spMkLst>
            <pc:docMk/>
            <pc:sldMk cId="0" sldId="1159"/>
            <ac:spMk id="7" creationId="{6B4CC081-ED06-434A-8178-7488BA46C88A}"/>
          </ac:spMkLst>
        </pc:spChg>
      </pc:sldChg>
      <pc:sldChg chg="modSp mod">
        <pc:chgData name="Phil Gibbons" userId="f619c6e5d38ed7a7" providerId="LiveId" clId="{99563F34-332A-4233-A5D1-1370E053122A}" dt="2020-10-15T01:29:39.684" v="85" actId="20577"/>
        <pc:sldMkLst>
          <pc:docMk/>
          <pc:sldMk cId="0" sldId="1169"/>
        </pc:sldMkLst>
        <pc:spChg chg="mod">
          <ac:chgData name="Phil Gibbons" userId="f619c6e5d38ed7a7" providerId="LiveId" clId="{99563F34-332A-4233-A5D1-1370E053122A}" dt="2020-10-15T01:29:39.684" v="85" actId="20577"/>
          <ac:spMkLst>
            <pc:docMk/>
            <pc:sldMk cId="0" sldId="1169"/>
            <ac:spMk id="32" creationId="{00000000-0000-0000-0000-000000000000}"/>
          </ac:spMkLst>
        </pc:spChg>
      </pc:sldChg>
      <pc:sldChg chg="modNotesTx">
        <pc:chgData name="Phil Gibbons" userId="f619c6e5d38ed7a7" providerId="LiveId" clId="{99563F34-332A-4233-A5D1-1370E053122A}" dt="2020-10-15T02:27:27.323" v="320" actId="20577"/>
        <pc:sldMkLst>
          <pc:docMk/>
          <pc:sldMk cId="0" sldId="1187"/>
        </pc:sldMkLst>
      </pc:sldChg>
      <pc:sldChg chg="modSp modAnim">
        <pc:chgData name="Phil Gibbons" userId="f619c6e5d38ed7a7" providerId="LiveId" clId="{99563F34-332A-4233-A5D1-1370E053122A}" dt="2020-10-15T01:23:39.909" v="83"/>
        <pc:sldMkLst>
          <pc:docMk/>
          <pc:sldMk cId="0" sldId="1203"/>
        </pc:sldMkLst>
        <pc:spChg chg="mod">
          <ac:chgData name="Phil Gibbons" userId="f619c6e5d38ed7a7" providerId="LiveId" clId="{99563F34-332A-4233-A5D1-1370E053122A}" dt="2020-10-15T01:23:23.778" v="82" actId="20577"/>
          <ac:spMkLst>
            <pc:docMk/>
            <pc:sldMk cId="0" sldId="1203"/>
            <ac:spMk id="281603" creationId="{00000000-0000-0000-0000-000000000000}"/>
          </ac:spMkLst>
        </pc:spChg>
      </pc:sldChg>
      <pc:sldChg chg="modAnim">
        <pc:chgData name="Phil Gibbons" userId="f619c6e5d38ed7a7" providerId="LiveId" clId="{99563F34-332A-4233-A5D1-1370E053122A}" dt="2020-10-15T01:25:34.494" v="84"/>
        <pc:sldMkLst>
          <pc:docMk/>
          <pc:sldMk cId="0" sldId="1205"/>
        </pc:sldMkLst>
      </pc:sldChg>
      <pc:sldChg chg="modSp mod">
        <pc:chgData name="Phil Gibbons" userId="f619c6e5d38ed7a7" providerId="LiveId" clId="{99563F34-332A-4233-A5D1-1370E053122A}" dt="2020-10-15T02:50:14.401" v="326" actId="14100"/>
        <pc:sldMkLst>
          <pc:docMk/>
          <pc:sldMk cId="0" sldId="1224"/>
        </pc:sldMkLst>
        <pc:spChg chg="mod">
          <ac:chgData name="Phil Gibbons" userId="f619c6e5d38ed7a7" providerId="LiveId" clId="{99563F34-332A-4233-A5D1-1370E053122A}" dt="2020-10-15T02:50:14.401" v="326" actId="14100"/>
          <ac:spMkLst>
            <pc:docMk/>
            <pc:sldMk cId="0" sldId="1224"/>
            <ac:spMk id="3" creationId="{00000000-0000-0000-0000-000000000000}"/>
          </ac:spMkLst>
        </pc:spChg>
      </pc:sldChg>
      <pc:sldChg chg="modSp mod">
        <pc:chgData name="Phil Gibbons" userId="f619c6e5d38ed7a7" providerId="LiveId" clId="{99563F34-332A-4233-A5D1-1370E053122A}" dt="2020-10-15T02:51:24.357" v="334" actId="14100"/>
        <pc:sldMkLst>
          <pc:docMk/>
          <pc:sldMk cId="2440562694" sldId="1233"/>
        </pc:sldMkLst>
        <pc:spChg chg="mod">
          <ac:chgData name="Phil Gibbons" userId="f619c6e5d38ed7a7" providerId="LiveId" clId="{99563F34-332A-4233-A5D1-1370E053122A}" dt="2020-10-15T02:51:24.357" v="334" actId="14100"/>
          <ac:spMkLst>
            <pc:docMk/>
            <pc:sldMk cId="2440562694" sldId="1233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48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2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7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</a:t>
            </a:r>
          </a:p>
          <a:p>
            <a:endParaRPr lang="en-US" dirty="0"/>
          </a:p>
          <a:p>
            <a:r>
              <a:rPr lang="en-US" dirty="0" err="1"/>
              <a:t>incr</a:t>
            </a:r>
            <a:r>
              <a:rPr lang="en-US" dirty="0"/>
              <a:t>, foo, main, </a:t>
            </a:r>
            <a:r>
              <a:rPr lang="en-US" dirty="0" err="1"/>
              <a:t>printf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 actually make a case for “%d\n”: it’s a global</a:t>
            </a:r>
            <a:r>
              <a:rPr lang="en-US" baseline="0" dirty="0"/>
              <a:t> constant string (in read only section) so it will have a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21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static-</a:t>
            </a:r>
            <a:r>
              <a:rPr lang="en-US" baseline="0" err="1"/>
              <a:t>local.o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static-</a:t>
            </a:r>
            <a:r>
              <a:rPr lang="en-US" baseline="0" err="1"/>
              <a:t>local.o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If you are not aware of these rules, you can run into very nasty,</a:t>
            </a:r>
            <a:r>
              <a:rPr lang="en-US" baseline="0"/>
              <a:t> difficult problems.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5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6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main.o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variable.o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6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69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77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System code including code</a:t>
            </a:r>
            <a:r>
              <a:rPr lang="en-US" baseline="0"/>
              <a:t> that runs before and after main.  Sets up </a:t>
            </a:r>
            <a:r>
              <a:rPr lang="en-US" baseline="0" err="1"/>
              <a:t>argc</a:t>
            </a:r>
            <a:r>
              <a:rPr lang="en-US" baseline="0"/>
              <a:t>/v and takes the return value</a:t>
            </a:r>
          </a:p>
          <a:p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prog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generates LOTS of stuff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12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What are the </a:t>
            </a:r>
            <a:r>
              <a:rPr lang="en-US" err="1"/>
              <a:t>globals</a:t>
            </a:r>
            <a:r>
              <a:rPr lang="en-US"/>
              <a:t>?  Where are they (address / section)?</a:t>
            </a:r>
            <a:r>
              <a:rPr lang="en-US" baseline="0"/>
              <a:t>  … Then click.</a:t>
            </a:r>
          </a:p>
          <a:p>
            <a:endParaRPr lang="en-US" baseline="0"/>
          </a:p>
          <a:p>
            <a:r>
              <a:rPr lang="en-US" baseline="0"/>
              <a:t>PC32, PC relative to next RIP – 0x4 for the offset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49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1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…</a:t>
            </a:r>
          </a:p>
          <a:p>
            <a:r>
              <a:rPr lang="en-US" dirty="0"/>
              <a:t>Large heap in the high addresses (</a:t>
            </a:r>
            <a:r>
              <a:rPr lang="en-US" dirty="0" err="1"/>
              <a:t>mmap</a:t>
            </a:r>
            <a:r>
              <a:rPr lang="en-US" dirty="0"/>
              <a:t>)</a:t>
            </a:r>
          </a:p>
          <a:p>
            <a:r>
              <a:rPr lang="en-US" dirty="0"/>
              <a:t>.line section holds machine code-&gt;C line number mapping (only present when compile with –g}</a:t>
            </a:r>
          </a:p>
          <a:p>
            <a:r>
              <a:rPr lang="en-US" dirty="0"/>
              <a:t>.</a:t>
            </a:r>
            <a:r>
              <a:rPr lang="en-US" dirty="0" err="1"/>
              <a:t>strtab</a:t>
            </a:r>
            <a:r>
              <a:rPr lang="en-US" dirty="0"/>
              <a:t> section holds a string table for symbols and section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7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6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83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1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6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The convention</a:t>
            </a:r>
            <a:r>
              <a:rPr lang="en-US" baseline="0"/>
              <a:t> is that libraries are always prefixed with “lib”</a:t>
            </a:r>
          </a:p>
          <a:p>
            <a:r>
              <a:rPr lang="en-US"/>
              <a:t> $(CC) $(CFLAGS) -o </a:t>
            </a:r>
            <a:r>
              <a:rPr lang="en-US" err="1"/>
              <a:t>csim</a:t>
            </a:r>
            <a:r>
              <a:rPr lang="en-US"/>
              <a:t> </a:t>
            </a:r>
            <a:r>
              <a:rPr lang="en-US" err="1"/>
              <a:t>csim.c</a:t>
            </a:r>
            <a:r>
              <a:rPr lang="en-US"/>
              <a:t> </a:t>
            </a:r>
            <a:r>
              <a:rPr lang="en-US" err="1"/>
              <a:t>cachelab.c</a:t>
            </a:r>
            <a:r>
              <a:rPr lang="en-US"/>
              <a:t> -lm</a:t>
            </a:r>
          </a:p>
        </p:txBody>
      </p:sp>
    </p:spTree>
    <p:extLst>
      <p:ext uri="{BB962C8B-B14F-4D97-AF65-F5344CB8AC3E}">
        <p14:creationId xmlns:p14="http://schemas.microsoft.com/office/powerpoint/2010/main" val="5965769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Try</a:t>
            </a:r>
            <a:r>
              <a:rPr lang="en-US" baseline="0"/>
              <a:t>:</a:t>
            </a:r>
          </a:p>
          <a:p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main2.o</a:t>
            </a:r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main2.o</a:t>
            </a:r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libvector.a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</a:t>
            </a:r>
            <a:r>
              <a:rPr lang="en-US" baseline="0" err="1"/>
              <a:t>libvector.a</a:t>
            </a:r>
            <a:endParaRPr lang="en-US" baseline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75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21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2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448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52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326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Partially linked still has relocatable entries</a:t>
            </a:r>
          </a:p>
          <a:p>
            <a:r>
              <a:rPr lang="en-US" dirty="0"/>
              <a:t>Loader</a:t>
            </a:r>
            <a:r>
              <a:rPr lang="en-US" baseline="0" dirty="0"/>
              <a:t> (i.e., the </a:t>
            </a:r>
            <a:r>
              <a:rPr lang="en-US" baseline="0" dirty="0" err="1"/>
              <a:t>execve</a:t>
            </a:r>
            <a:r>
              <a:rPr lang="en-US" baseline="0" dirty="0"/>
              <a:t> </a:t>
            </a:r>
            <a:r>
              <a:rPr lang="en-US" baseline="0" dirty="0" err="1"/>
              <a:t>syscall</a:t>
            </a:r>
            <a:r>
              <a:rPr lang="en-US" baseline="0" dirty="0"/>
              <a:t>, which we will cover later)</a:t>
            </a:r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prog2l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–t libvector.so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libvector.so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…</a:t>
            </a:r>
          </a:p>
          <a:p>
            <a:r>
              <a:rPr lang="en-US"/>
              <a:t>RTLD_LAZY – don’t resolve references until requested</a:t>
            </a:r>
          </a:p>
        </p:txBody>
      </p:sp>
    </p:spTree>
    <p:extLst>
      <p:ext uri="{BB962C8B-B14F-4D97-AF65-F5344CB8AC3E}">
        <p14:creationId xmlns:p14="http://schemas.microsoft.com/office/powerpoint/2010/main" val="15763616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93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Linker</a:t>
            </a:r>
            <a:r>
              <a:rPr lang="en-US" baseline="0" dirty="0"/>
              <a:t> has no information about vector library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003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technique is used to create the trace that you will use in the </a:t>
            </a:r>
            <a:r>
              <a:rPr lang="en-US" err="1"/>
              <a:t>malloc</a:t>
            </a:r>
            <a:r>
              <a:rPr lang="en-US"/>
              <a:t> lab.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4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for </a:t>
            </a:r>
            <a:r>
              <a:rPr lang="en-US" dirty="0" err="1"/>
              <a:t>interpositioning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Putting </a:t>
            </a:r>
            <a:r>
              <a:rPr lang="en-US" dirty="0" err="1"/>
              <a:t>malloc.h</a:t>
            </a:r>
            <a:r>
              <a:rPr lang="en-US" baseline="0" dirty="0"/>
              <a:t> in angle brackets is important.  Also, calling it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37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are the wrapper</a:t>
            </a:r>
            <a:r>
              <a:rPr lang="en-US" baseline="0"/>
              <a:t> functions.</a:t>
            </a:r>
          </a:p>
          <a:p>
            <a:endParaRPr lang="en-US" baseline="0"/>
          </a:p>
          <a:p>
            <a:r>
              <a:rPr lang="en-US" baseline="0"/>
              <a:t>Now, we want the application to call the wrappers, rather than the library functions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76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Compile-time flags</a:t>
            </a:r>
            <a:r>
              <a:rPr lang="en-US" baseline="0"/>
              <a:t> are important</a:t>
            </a:r>
          </a:p>
          <a:p>
            <a:endParaRPr lang="en-US" baseline="0"/>
          </a:p>
          <a:p>
            <a:r>
              <a:rPr lang="en-US" baseline="0" err="1"/>
              <a:t>mymalloc.c</a:t>
            </a:r>
            <a:r>
              <a:rPr lang="en-US" baseline="0"/>
              <a:t> will use library version of </a:t>
            </a:r>
            <a:r>
              <a:rPr lang="en-US" baseline="0" err="1"/>
              <a:t>malloc.h</a:t>
            </a:r>
            <a:endParaRPr lang="en-US" baseline="0"/>
          </a:p>
          <a:p>
            <a:r>
              <a:rPr lang="en-US" baseline="0" err="1"/>
              <a:t>int.c</a:t>
            </a:r>
            <a:r>
              <a:rPr lang="en-US" baseline="0"/>
              <a:t> will use custom version, which redefines </a:t>
            </a:r>
            <a:r>
              <a:rPr lang="en-US" baseline="0" err="1"/>
              <a:t>malloc</a:t>
            </a:r>
            <a:r>
              <a:rPr lang="en-US" baseline="0"/>
              <a:t>/free to by </a:t>
            </a:r>
            <a:r>
              <a:rPr lang="en-US" baseline="0" err="1"/>
              <a:t>mymalloc</a:t>
            </a:r>
            <a:r>
              <a:rPr lang="en-US" baseline="0"/>
              <a:t>/</a:t>
            </a:r>
            <a:r>
              <a:rPr lang="en-US" baseline="0" err="1"/>
              <a:t>myfree</a:t>
            </a:r>
            <a:endParaRPr lang="en-US" baseline="0"/>
          </a:p>
          <a:p>
            <a:endParaRPr lang="en-US"/>
          </a:p>
          <a:p>
            <a:r>
              <a:rPr lang="en-US"/>
              <a:t>Try disassembling main when</a:t>
            </a:r>
            <a:r>
              <a:rPr lang="en-US" baseline="0"/>
              <a:t> </a:t>
            </a:r>
            <a:r>
              <a:rPr lang="en-US" baseline="0" err="1"/>
              <a:t>gdb</a:t>
            </a:r>
            <a:r>
              <a:rPr lang="en-US" baseline="0"/>
              <a:t> </a:t>
            </a:r>
            <a:r>
              <a:rPr lang="en-US" baseline="0" err="1"/>
              <a:t>intc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Run </a:t>
            </a:r>
            <a:r>
              <a:rPr lang="en-US" baseline="0" err="1"/>
              <a:t>intc</a:t>
            </a:r>
            <a:r>
              <a:rPr lang="en-US" baseline="0"/>
              <a:t> multiple times and see how heap gets randomized as a security precaution</a:t>
            </a:r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55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</a:t>
            </a:r>
            <a:r>
              <a:rPr lang="en-US" err="1"/>
              <a:t>mymalloc.c</a:t>
            </a:r>
            <a:r>
              <a:rPr lang="en-US" baseline="0"/>
              <a:t> &amp; </a:t>
            </a:r>
            <a:r>
              <a:rPr lang="en-US" baseline="0" err="1"/>
              <a:t>int.c</a:t>
            </a:r>
            <a:r>
              <a:rPr lang="en-US" baseline="0"/>
              <a:t> will get library version of </a:t>
            </a:r>
            <a:r>
              <a:rPr lang="en-US" baseline="0" err="1"/>
              <a:t>malloc.h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But, </a:t>
            </a:r>
            <a:r>
              <a:rPr lang="en-US" baseline="0" err="1"/>
              <a:t>interpositioning</a:t>
            </a:r>
            <a:r>
              <a:rPr lang="en-US" baseline="0"/>
              <a:t> trick causes nonstandard symbol resolution</a:t>
            </a:r>
          </a:p>
          <a:p>
            <a:endParaRPr lang="en-US" baseline="0"/>
          </a:p>
          <a:p>
            <a:r>
              <a:rPr lang="en-US" baseline="0"/>
              <a:t>Try disassembling main from within </a:t>
            </a:r>
            <a:r>
              <a:rPr lang="en-US" baseline="0" err="1"/>
              <a:t>gdb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74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code includes &lt;</a:t>
            </a:r>
            <a:r>
              <a:rPr lang="en-US" err="1"/>
              <a:t>stdlib.h</a:t>
            </a:r>
            <a:r>
              <a:rPr lang="en-US"/>
              <a:t>&gt;, which defines</a:t>
            </a:r>
            <a:r>
              <a:rPr lang="en-US" baseline="0"/>
              <a:t> </a:t>
            </a:r>
            <a:r>
              <a:rPr lang="en-US" baseline="0" err="1"/>
              <a:t>malloc</a:t>
            </a:r>
            <a:r>
              <a:rPr lang="en-US" baseline="0"/>
              <a:t> &amp; free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02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22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Disassemble main from within</a:t>
            </a:r>
            <a:r>
              <a:rPr lang="en-US" baseline="0" dirty="0"/>
              <a:t> intr.</a:t>
            </a:r>
          </a:p>
          <a:p>
            <a:endParaRPr lang="en-US" baseline="0" dirty="0"/>
          </a:p>
          <a:p>
            <a:r>
              <a:rPr lang="en-US" baseline="0" dirty="0"/>
              <a:t>See that will have to call dynamic linker to find it.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200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</a:t>
            </a:r>
            <a:r>
              <a:rPr lang="en-US" baseline="0"/>
              <a:t> to trace other programs, including </a:t>
            </a:r>
            <a:r>
              <a:rPr lang="en-US" baseline="0" err="1"/>
              <a:t>gcc</a:t>
            </a:r>
            <a:r>
              <a:rPr lang="en-US" baseline="0"/>
              <a:t>.</a:t>
            </a:r>
          </a:p>
          <a:p>
            <a:endParaRPr lang="en-US" baseline="0"/>
          </a:p>
          <a:p>
            <a:r>
              <a:rPr lang="en-US" baseline="0"/>
              <a:t>Need to </a:t>
            </a:r>
          </a:p>
          <a:p>
            <a:endParaRPr lang="en-US" baseline="0"/>
          </a:p>
          <a:p>
            <a:r>
              <a:rPr lang="en-US" baseline="0" err="1"/>
              <a:t>setenv</a:t>
            </a:r>
            <a:r>
              <a:rPr lang="en-US" baseline="0"/>
              <a:t> LD_PRELOAD</a:t>
            </a:r>
          </a:p>
          <a:p>
            <a:endParaRPr lang="en-US" baseline="0"/>
          </a:p>
          <a:p>
            <a:r>
              <a:rPr lang="en-US" baseline="0"/>
              <a:t>to turn off feature.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598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</a:t>
            </a:r>
            <a:r>
              <a:rPr lang="en-US" baseline="0" err="1"/>
              <a:t>main.o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sum.o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googleblog.com/2016/02/cve-2015-7547-glibc-getaddrinfo-stack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96B00-085E-4A47-92F6-BFD26E65E4FB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3CD11-33AE-0843-88EB-CBD66FF349A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14377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Linkers Do? (cont)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2: Relocation</a:t>
            </a:r>
          </a:p>
          <a:p>
            <a:pPr lvl="1"/>
            <a:endParaRPr lang="en-US"/>
          </a:p>
          <a:p>
            <a:pPr lvl="1"/>
            <a:r>
              <a:rPr lang="en-US"/>
              <a:t>Merges separate code and data sections into single sections</a:t>
            </a:r>
          </a:p>
          <a:p>
            <a:pPr lvl="1"/>
            <a:endParaRPr lang="en-US"/>
          </a:p>
          <a:p>
            <a:pPr lvl="1"/>
            <a:r>
              <a:rPr lang="en-US"/>
              <a:t>Relocates symbols from their relative locations in the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files to their final absolute memory locations in the executable.</a:t>
            </a:r>
          </a:p>
          <a:p>
            <a:pPr lvl="1"/>
            <a:endParaRPr lang="en-US"/>
          </a:p>
          <a:p>
            <a:pPr lvl="1"/>
            <a:r>
              <a:rPr lang="en-US"/>
              <a:t>Updates all references to these symbols to reflect their new positions.</a:t>
            </a:r>
          </a:p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875" y="5331767"/>
            <a:ext cx="597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Let’s look at these two steps in more detail….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Kinds of Object Files (Modules)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Relocatable object file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combined with other relocatable object files to form executable object file.</a:t>
            </a:r>
          </a:p>
          <a:p>
            <a:pPr lvl="2"/>
            <a:r>
              <a:rPr lang="en-US"/>
              <a:t>Each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 is produced from exactly one source (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c</a:t>
            </a:r>
            <a:r>
              <a:rPr lang="en-US"/>
              <a:t>) file</a:t>
            </a:r>
          </a:p>
          <a:p>
            <a:endParaRPr lang="en-US"/>
          </a:p>
          <a:p>
            <a:r>
              <a:rPr lang="en-US"/>
              <a:t>Executable object file 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copied directly into memory and then executed.</a:t>
            </a:r>
          </a:p>
          <a:p>
            <a:endParaRPr lang="en-US"/>
          </a:p>
          <a:p>
            <a:r>
              <a:rPr lang="en-US"/>
              <a:t>Shared object file (</a:t>
            </a:r>
            <a:r>
              <a:rPr lang="en-US">
                <a:latin typeface="Courier New"/>
                <a:cs typeface="Courier New"/>
              </a:rPr>
              <a:t>.so </a:t>
            </a:r>
            <a:r>
              <a:rPr lang="en-US"/>
              <a:t>file)</a:t>
            </a:r>
          </a:p>
          <a:p>
            <a:pPr lvl="1"/>
            <a:r>
              <a:rPr lang="en-US"/>
              <a:t>Special type of relocatable object file that can be loaded into memory and linked dynamically, at either load time or run-time.</a:t>
            </a:r>
          </a:p>
          <a:p>
            <a:pPr lvl="1"/>
            <a:r>
              <a:rPr lang="en-US"/>
              <a:t>Called </a:t>
            </a:r>
            <a:r>
              <a:rPr lang="en-US" i="1"/>
              <a:t>Dynamic Link Libraries</a:t>
            </a:r>
            <a:r>
              <a:rPr lang="en-US"/>
              <a:t> (DLLs) by Windows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Executable and Linkable Format (ELF)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binary format for object files</a:t>
            </a:r>
          </a:p>
          <a:p>
            <a:endParaRPr lang="en-US"/>
          </a:p>
          <a:p>
            <a:r>
              <a:rPr lang="en-US"/>
              <a:t>One unified format for </a:t>
            </a:r>
          </a:p>
          <a:p>
            <a:pPr lvl="1"/>
            <a:r>
              <a:rPr lang="en-US"/>
              <a:t>Relocatable object files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), </a:t>
            </a:r>
          </a:p>
          <a:p>
            <a:pPr lvl="1"/>
            <a:r>
              <a:rPr lang="en-US"/>
              <a:t>Executable object files </a:t>
            </a:r>
            <a:r>
              <a:rPr lang="en-US">
                <a:latin typeface="Courier New"/>
                <a:cs typeface="Courier New"/>
              </a:rPr>
              <a:t>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)</a:t>
            </a:r>
          </a:p>
          <a:p>
            <a:pPr lvl="1"/>
            <a:r>
              <a:rPr lang="en-US"/>
              <a:t>Shared object files (</a:t>
            </a:r>
            <a:r>
              <a:rPr lang="en-US">
                <a:latin typeface="Courier New"/>
                <a:cs typeface="Courier New"/>
              </a:rPr>
              <a:t>.so</a:t>
            </a:r>
            <a:r>
              <a:rPr lang="en-US"/>
              <a:t>)</a:t>
            </a:r>
          </a:p>
          <a:p>
            <a:pPr lvl="1"/>
            <a:endParaRPr lang="en-US"/>
          </a:p>
          <a:p>
            <a:r>
              <a:rPr lang="en-US"/>
              <a:t>Generic name: ELF binaries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2286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ELF Object File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862012"/>
            <a:ext cx="5576887" cy="5381625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Elf header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Word size, byte ordering, file type (.o, exec, .so), machine type, etc.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Segment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Page size, virtual address memory segments (sections), segment sizes.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.text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rodata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/>
              <a:t>section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Read only data: jump tables, string constants, ...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.data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Initialized global variables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bss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Uninitialized global variables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“Block Started by Symbol”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solidFill>
                  <a:srgbClr val="C00000"/>
                </a:solidFill>
              </a:rPr>
              <a:t>“Better Save Space”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Has section header but occupies no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rel.txt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5763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ELF Object File Format (cont.)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09688"/>
            <a:ext cx="5272087" cy="5472112"/>
          </a:xfrm>
          <a:ln/>
        </p:spPr>
        <p:txBody>
          <a:bodyPr/>
          <a:lstStyle/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</a:t>
            </a:r>
            <a:r>
              <a:rPr lang="en-GB" sz="2000" err="1">
                <a:latin typeface="Courier New" pitchFamily="49" charset="0"/>
              </a:rPr>
              <a:t>symtab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Symbol 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Procedure and static variable names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Section names and locations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</a:t>
            </a:r>
            <a:r>
              <a:rPr lang="en-GB" sz="2000" err="1">
                <a:latin typeface="Courier New" pitchFamily="49" charset="0"/>
              </a:rPr>
              <a:t>rel.text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Relocation info for </a:t>
            </a:r>
            <a:r>
              <a:rPr lang="en-GB" sz="1800" b="1">
                <a:latin typeface="Courier New" pitchFamily="49" charset="0"/>
              </a:rPr>
              <a:t>.text</a:t>
            </a:r>
            <a:r>
              <a:rPr lang="en-GB" sz="1800" b="1"/>
              <a:t> </a:t>
            </a:r>
            <a:r>
              <a:rPr lang="en-GB" sz="180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Addresses of instructions that will need to be modified in the executable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Instructions for modifying.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</a:t>
            </a:r>
            <a:r>
              <a:rPr lang="en-GB" sz="2000" err="1">
                <a:latin typeface="Courier New" pitchFamily="49" charset="0"/>
              </a:rPr>
              <a:t>rel.data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Relocation info for </a:t>
            </a:r>
            <a:r>
              <a:rPr lang="en-GB" sz="1800" b="1">
                <a:latin typeface="Courier New" pitchFamily="49" charset="0"/>
              </a:rPr>
              <a:t>.data</a:t>
            </a:r>
            <a:r>
              <a:rPr lang="en-GB" sz="1800" b="1"/>
              <a:t> </a:t>
            </a:r>
            <a:r>
              <a:rPr lang="en-GB" sz="180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Addresses of pointer data that will need to be modified in the merged executable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.debug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Info for symbolic debugging (</a:t>
            </a:r>
            <a:r>
              <a:rPr lang="en-GB" sz="1800" b="1" err="1">
                <a:latin typeface="Courier New" pitchFamily="49" charset="0"/>
              </a:rPr>
              <a:t>gcc</a:t>
            </a:r>
            <a:r>
              <a:rPr lang="en-GB" sz="1800" b="1">
                <a:latin typeface="Courier New" pitchFamily="49" charset="0"/>
              </a:rPr>
              <a:t> -g</a:t>
            </a:r>
            <a:r>
              <a:rPr lang="en-GB" sz="1800"/>
              <a:t>)</a:t>
            </a:r>
          </a:p>
          <a:p>
            <a:pPr>
              <a:lnSpc>
                <a:spcPct val="88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/>
              <a:t>Section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Offsets and sizes of each section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rel.text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1747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Symbols	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449388"/>
            <a:ext cx="8548687" cy="45704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Global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Symbols defined by module </a:t>
            </a:r>
            <a:r>
              <a:rPr lang="en-GB" i="1"/>
              <a:t>m</a:t>
            </a:r>
            <a:r>
              <a:rPr lang="en-GB"/>
              <a:t> that can be referenced by other modules.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E.g.: non-</a:t>
            </a:r>
            <a:r>
              <a:rPr lang="en-GB" b="1">
                <a:latin typeface="Courier New" pitchFamily="49" charset="0"/>
              </a:rPr>
              <a:t>static</a:t>
            </a:r>
            <a:r>
              <a:rPr lang="en-GB"/>
              <a:t> C functions and non-</a:t>
            </a:r>
            <a:r>
              <a:rPr lang="en-GB" b="1">
                <a:latin typeface="Courier New" pitchFamily="49" charset="0"/>
              </a:rPr>
              <a:t>static</a:t>
            </a:r>
            <a:r>
              <a:rPr lang="en-GB"/>
              <a:t> global variables.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External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Global symbols that are referenced by module </a:t>
            </a:r>
            <a:r>
              <a:rPr lang="en-GB" i="1"/>
              <a:t>m</a:t>
            </a:r>
            <a:r>
              <a:rPr lang="en-GB"/>
              <a:t> but defined by some other module.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Local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Symbols that are defined and referenced exclusively by module </a:t>
            </a:r>
            <a:r>
              <a:rPr lang="en-GB" i="1"/>
              <a:t>m</a:t>
            </a:r>
            <a:r>
              <a:rPr lang="en-GB"/>
              <a:t>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E.g.: C functions and global variables defined with the </a:t>
            </a:r>
            <a:r>
              <a:rPr lang="en-GB" b="1">
                <a:latin typeface="Courier New" pitchFamily="49" charset="0"/>
              </a:rPr>
              <a:t>static</a:t>
            </a:r>
            <a:r>
              <a:rPr lang="en-GB">
                <a:latin typeface="Courier New" pitchFamily="49" charset="0"/>
              </a:rPr>
              <a:t> </a:t>
            </a:r>
            <a:r>
              <a:rPr lang="en-GB"/>
              <a:t>attribute.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C00000"/>
                </a:solidFill>
              </a:rPr>
              <a:t>Local linker symbols are </a:t>
            </a:r>
            <a:r>
              <a:rPr lang="en-GB" b="1" i="1">
                <a:solidFill>
                  <a:srgbClr val="C00000"/>
                </a:solidFill>
              </a:rPr>
              <a:t>not</a:t>
            </a:r>
            <a:r>
              <a:rPr lang="en-GB" b="1">
                <a:solidFill>
                  <a:srgbClr val="C00000"/>
                </a:solidFill>
              </a:rPr>
              <a:t> local program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1: Symbol Resolution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8002" y="2702650"/>
            <a:ext cx="4369846" cy="258750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argc,char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82093" y="4931144"/>
            <a:ext cx="1008907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87848" y="2704237"/>
            <a:ext cx="4253301" cy="2587504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758028" y="4913085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16017" y="1217472"/>
            <a:ext cx="1102549" cy="3217056"/>
            <a:chOff x="1523473" y="689057"/>
            <a:chExt cx="1658620" cy="3217056"/>
          </a:xfrm>
        </p:grpSpPr>
        <p:sp>
          <p:nvSpPr>
            <p:cNvPr id="7" name="TextBox 6"/>
            <p:cNvSpPr txBox="1"/>
            <p:nvPr/>
          </p:nvSpPr>
          <p:spPr>
            <a:xfrm>
              <a:off x="1843265" y="6890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 </a:t>
              </a:r>
            </a:p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12" name="Straight Arrow Connector 11"/>
            <p:cNvCxnSpPr>
              <a:stCxn id="7" idx="2"/>
            </p:cNvCxnSpPr>
            <p:nvPr/>
          </p:nvCxnSpPr>
          <p:spPr bwMode="auto">
            <a:xfrm flipH="1">
              <a:off x="1523473" y="1335388"/>
              <a:ext cx="989206" cy="2570725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132131" y="4120568"/>
            <a:ext cx="992579" cy="1936469"/>
            <a:chOff x="132131" y="3397531"/>
            <a:chExt cx="992579" cy="1936469"/>
          </a:xfrm>
        </p:grpSpPr>
        <p:sp>
          <p:nvSpPr>
            <p:cNvPr id="14" name="TextBox 13"/>
            <p:cNvSpPr txBox="1"/>
            <p:nvPr/>
          </p:nvSpPr>
          <p:spPr>
            <a:xfrm>
              <a:off x="132131" y="4687669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Defining 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</a:t>
              </a:r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 bwMode="auto">
            <a:xfrm flipV="1">
              <a:off x="628421" y="3397531"/>
              <a:ext cx="395906" cy="1290138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994380" y="4648201"/>
            <a:ext cx="1643599" cy="2018436"/>
            <a:chOff x="994380" y="3886202"/>
            <a:chExt cx="1643599" cy="2057398"/>
          </a:xfrm>
        </p:grpSpPr>
        <p:sp>
          <p:nvSpPr>
            <p:cNvPr id="28" name="TextBox 27"/>
            <p:cNvSpPr txBox="1"/>
            <p:nvPr/>
          </p:nvSpPr>
          <p:spPr>
            <a:xfrm>
              <a:off x="994380" y="5297269"/>
              <a:ext cx="1643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val</a:t>
              </a:r>
              <a:endParaRPr lang="en-US" sz="1800">
                <a:solidFill>
                  <a:srgbClr val="990000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32" name="Straight Arrow Connector 31"/>
            <p:cNvCxnSpPr>
              <a:stCxn id="28" idx="0"/>
            </p:cNvCxnSpPr>
            <p:nvPr/>
          </p:nvCxnSpPr>
          <p:spPr bwMode="auto">
            <a:xfrm flipH="1" flipV="1">
              <a:off x="1524000" y="3886202"/>
              <a:ext cx="292180" cy="1411067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3" name="Group 6152"/>
          <p:cNvGrpSpPr/>
          <p:nvPr/>
        </p:nvGrpSpPr>
        <p:grpSpPr>
          <a:xfrm>
            <a:off x="2363907" y="4724400"/>
            <a:ext cx="1338828" cy="1642070"/>
            <a:chOff x="2400301" y="4609239"/>
            <a:chExt cx="1900433" cy="1734232"/>
          </a:xfrm>
        </p:grpSpPr>
        <p:sp>
          <p:nvSpPr>
            <p:cNvPr id="42" name="TextBox 41"/>
            <p:cNvSpPr txBox="1"/>
            <p:nvPr/>
          </p:nvSpPr>
          <p:spPr>
            <a:xfrm>
              <a:off x="2961906" y="569714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 bwMode="auto">
            <a:xfrm flipH="1" flipV="1">
              <a:off x="2400301" y="4609239"/>
              <a:ext cx="1231019" cy="1087901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4" name="Group 6153"/>
          <p:cNvGrpSpPr/>
          <p:nvPr/>
        </p:nvGrpSpPr>
        <p:grpSpPr>
          <a:xfrm>
            <a:off x="3404589" y="3009038"/>
            <a:ext cx="2173003" cy="3726764"/>
            <a:chOff x="3404589" y="3009038"/>
            <a:chExt cx="2173003" cy="3726764"/>
          </a:xfrm>
        </p:grpSpPr>
        <p:sp>
          <p:nvSpPr>
            <p:cNvPr id="49" name="TextBox 48"/>
            <p:cNvSpPr txBox="1"/>
            <p:nvPr/>
          </p:nvSpPr>
          <p:spPr>
            <a:xfrm>
              <a:off x="3404589" y="6366470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487848" y="3009038"/>
              <a:ext cx="769952" cy="3334433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6324600" y="3605937"/>
            <a:ext cx="2059165" cy="2774265"/>
            <a:chOff x="6324600" y="2882900"/>
            <a:chExt cx="2059165" cy="2774265"/>
          </a:xfrm>
        </p:grpSpPr>
        <p:sp>
          <p:nvSpPr>
            <p:cNvPr id="52" name="TextBox 51"/>
            <p:cNvSpPr txBox="1"/>
            <p:nvPr/>
          </p:nvSpPr>
          <p:spPr>
            <a:xfrm>
              <a:off x="6324600" y="5010834"/>
              <a:ext cx="2059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i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>
                  <a:solidFill>
                    <a:srgbClr val="990000"/>
                  </a:solidFill>
                  <a:latin typeface="Calibri"/>
                  <a:cs typeface="Calibri"/>
                </a:rPr>
                <a:t>or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s</a:t>
              </a:r>
            </a:p>
          </p:txBody>
        </p:sp>
        <p:cxnSp>
          <p:nvCxnSpPr>
            <p:cNvPr id="53" name="Straight Arrow Connector 52"/>
            <p:cNvCxnSpPr>
              <a:stCxn id="52" idx="0"/>
            </p:cNvCxnSpPr>
            <p:nvPr/>
          </p:nvCxnSpPr>
          <p:spPr bwMode="auto">
            <a:xfrm flipH="1" flipV="1">
              <a:off x="6324600" y="2882900"/>
              <a:ext cx="1029583" cy="2127934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5" name="Group 6154"/>
          <p:cNvGrpSpPr/>
          <p:nvPr/>
        </p:nvGrpSpPr>
        <p:grpSpPr>
          <a:xfrm>
            <a:off x="843015" y="1879705"/>
            <a:ext cx="2173003" cy="1473094"/>
            <a:chOff x="843015" y="1879705"/>
            <a:chExt cx="2173003" cy="1473094"/>
          </a:xfrm>
        </p:grpSpPr>
        <p:sp>
          <p:nvSpPr>
            <p:cNvPr id="71" name="TextBox 70"/>
            <p:cNvSpPr txBox="1"/>
            <p:nvPr/>
          </p:nvSpPr>
          <p:spPr>
            <a:xfrm>
              <a:off x="843015" y="1879705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 bwMode="auto">
            <a:xfrm flipH="1">
              <a:off x="894847" y="2249037"/>
              <a:ext cx="1034670" cy="1103762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0" y="2286000"/>
            <a:ext cx="1358064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incr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printf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Others?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077200" cy="990599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Which </a:t>
            </a:r>
            <a:r>
              <a:rPr lang="en-US" sz="2800" dirty="0"/>
              <a:t>of the following names will be in the symbol table of </a:t>
            </a:r>
            <a:r>
              <a:rPr lang="en-US" sz="2800" dirty="0" err="1">
                <a:latin typeface="Courier"/>
                <a:cs typeface="Courier"/>
              </a:rPr>
              <a:t>symbols.o</a:t>
            </a:r>
            <a:r>
              <a:rPr lang="en-US" sz="28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362200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entury Gothic"/>
                <a:cs typeface="Century Gothic"/>
              </a:rPr>
              <a:t>symbols</a:t>
            </a:r>
            <a:r>
              <a:rPr lang="en-US" b="1" dirty="0" err="1">
                <a:latin typeface="Century Gothic"/>
                <a:cs typeface="Century Gothic"/>
              </a:rPr>
              <a:t>.c</a:t>
            </a:r>
            <a:r>
              <a:rPr lang="en-US" b="1" dirty="0">
                <a:latin typeface="Century Gothic"/>
                <a:cs typeface="Century Gothic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478" y="2928877"/>
            <a:ext cx="3631122" cy="3139321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 = 1;</a:t>
            </a:r>
          </a:p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static int </a:t>
            </a:r>
            <a:r>
              <a:rPr lang="en-US" sz="1800" dirty="0">
                <a:latin typeface="Courier"/>
                <a:cs typeface="Courier"/>
              </a:rPr>
              <a:t>foo(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a)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b = a +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b;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  <a:p>
            <a:pPr algn="l"/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main(</a:t>
            </a:r>
            <a:r>
              <a:rPr lang="en-US" sz="1800" dirty="0" err="1">
                <a:latin typeface="Courier"/>
                <a:cs typeface="Courier"/>
              </a:rPr>
              <a:t>int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argc</a:t>
            </a:r>
            <a:r>
              <a:rPr lang="en-US" sz="1800" dirty="0">
                <a:latin typeface="Courier"/>
                <a:cs typeface="Courier"/>
              </a:rPr>
              <a:t>,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       char* </a:t>
            </a:r>
            <a:r>
              <a:rPr lang="en-US" sz="1800" dirty="0" err="1">
                <a:latin typeface="Courier"/>
                <a:cs typeface="Courier"/>
              </a:rPr>
              <a:t>argv</a:t>
            </a:r>
            <a:r>
              <a:rPr lang="en-US" sz="1800" dirty="0">
                <a:latin typeface="Courier"/>
                <a:cs typeface="Courier"/>
              </a:rPr>
              <a:t>[])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 err="1">
                <a:latin typeface="Courier"/>
                <a:cs typeface="Courier"/>
              </a:rPr>
              <a:t>printf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"%d\n"</a:t>
            </a:r>
            <a:r>
              <a:rPr lang="en-US" sz="1800" dirty="0">
                <a:latin typeface="Courier"/>
                <a:cs typeface="Courier"/>
              </a:rPr>
              <a:t>, foo(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5</a:t>
            </a:r>
            <a:r>
              <a:rPr lang="en-US" sz="1800" dirty="0">
                <a:latin typeface="Courier"/>
                <a:cs typeface="Courier"/>
              </a:rPr>
              <a:t>));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0;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3815" y="1828800"/>
            <a:ext cx="131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entury Gothic"/>
                <a:cs typeface="Century Gothic"/>
              </a:rPr>
              <a:t>Names: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286000"/>
            <a:ext cx="23622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incr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printf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"%d\n"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50AD7-B84E-0246-B85D-2DB4820334B6}"/>
              </a:ext>
            </a:extLst>
          </p:cNvPr>
          <p:cNvSpPr txBox="1"/>
          <p:nvPr/>
        </p:nvSpPr>
        <p:spPr>
          <a:xfrm>
            <a:off x="4495800" y="5257800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Can find this with </a:t>
            </a:r>
            <a:r>
              <a:rPr lang="en-US" sz="1800" dirty="0" err="1">
                <a:latin typeface="Calibri" pitchFamily="34" charset="0"/>
              </a:rPr>
              <a:t>readelf</a:t>
            </a:r>
            <a:r>
              <a:rPr lang="en-US" sz="1800" dirty="0">
                <a:latin typeface="Calibri" pitchFamily="34" charset="0"/>
              </a:rPr>
              <a:t>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symbols.o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228725"/>
          </a:xfrm>
        </p:spPr>
        <p:txBody>
          <a:bodyPr/>
          <a:lstStyle/>
          <a:p>
            <a:r>
              <a:rPr lang="en-US"/>
              <a:t>Local non-static C variables vs. local static C variables</a:t>
            </a:r>
          </a:p>
          <a:p>
            <a:pPr lvl="1"/>
            <a:r>
              <a:rPr lang="en-US"/>
              <a:t>local non-static C variables: stored on the stack </a:t>
            </a:r>
          </a:p>
          <a:p>
            <a:pPr lvl="1"/>
            <a:r>
              <a:rPr lang="en-US"/>
              <a:t>local static C variables: stored in either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bss</a:t>
            </a:r>
            <a:r>
              <a:rPr lang="en-US">
                <a:latin typeface="Courier New"/>
                <a:cs typeface="Courier New"/>
              </a:rPr>
              <a:t>, </a:t>
            </a:r>
            <a:r>
              <a:rPr lang="en-US"/>
              <a:t>or </a:t>
            </a:r>
            <a:r>
              <a:rPr lang="en-US">
                <a:latin typeface="Courier New"/>
                <a:cs typeface="Courier New"/>
              </a:rPr>
              <a:t>.data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1213" y="2574147"/>
            <a:ext cx="3328787" cy="4249498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static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x = 15;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static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x = 17;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return x++;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g() 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static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x = 19;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return x += 14;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h() 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return x += 27;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3505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libri" pitchFamily="34" charset="0"/>
              </a:rPr>
              <a:t>Compiler allocates space in </a:t>
            </a:r>
            <a:r>
              <a:rPr lang="en-US" sz="2000">
                <a:latin typeface="Courier New"/>
                <a:cs typeface="Courier New"/>
              </a:rPr>
              <a:t>.data </a:t>
            </a:r>
            <a:r>
              <a:rPr lang="en-US" sz="2000">
                <a:latin typeface="Calibri" pitchFamily="34" charset="0"/>
              </a:rPr>
              <a:t>for each definition of </a:t>
            </a:r>
            <a:r>
              <a:rPr lang="en-US" sz="2000">
                <a:latin typeface="Courier New"/>
                <a:cs typeface="Courier New"/>
              </a:rPr>
              <a:t>x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Creates local symbols in the symbol table with unique names, e.g., </a:t>
            </a:r>
            <a:r>
              <a:rPr lang="en-US" sz="2000">
                <a:latin typeface="Courier New"/>
                <a:cs typeface="Courier New"/>
              </a:rPr>
              <a:t>x</a:t>
            </a:r>
            <a:r>
              <a:rPr lang="en-US" sz="2000">
                <a:latin typeface="Calibri" pitchFamily="34" charset="0"/>
              </a:rPr>
              <a:t>, </a:t>
            </a:r>
            <a:r>
              <a:rPr lang="en-US" sz="2000">
                <a:latin typeface="Courier New"/>
                <a:cs typeface="Courier New"/>
              </a:rPr>
              <a:t>x.1721</a:t>
            </a:r>
            <a:r>
              <a:rPr lang="en-US" sz="2000">
                <a:latin typeface="Calibri" pitchFamily="34" charset="0"/>
              </a:rPr>
              <a:t> and </a:t>
            </a:r>
            <a:r>
              <a:rPr lang="en-US" sz="2000">
                <a:latin typeface="Courier New"/>
                <a:cs typeface="Courier New"/>
              </a:rPr>
              <a:t>x.1724</a:t>
            </a:r>
            <a:r>
              <a:rPr lang="en-US" sz="200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21392" y="6478338"/>
            <a:ext cx="217547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static-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local.c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0266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How Linker Resolves Duplicate Symbol Definitions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754188"/>
            <a:ext cx="8307387" cy="14462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 symbols are either </a:t>
            </a:r>
            <a:r>
              <a:rPr lang="en-GB" i="1" dirty="0"/>
              <a:t>strong</a:t>
            </a:r>
            <a:r>
              <a:rPr lang="en-GB" dirty="0"/>
              <a:t> or </a:t>
            </a:r>
            <a:r>
              <a:rPr lang="en-GB" i="1" dirty="0"/>
              <a:t>weak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Strong</a:t>
            </a:r>
            <a:r>
              <a:rPr lang="en-GB" dirty="0"/>
              <a:t>: procedures and initialized </a:t>
            </a:r>
            <a:r>
              <a:rPr lang="en-GB" dirty="0" err="1"/>
              <a:t>globals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Weak</a:t>
            </a:r>
            <a:r>
              <a:rPr lang="en-GB" dirty="0"/>
              <a:t>: uninitialized </a:t>
            </a:r>
            <a:r>
              <a:rPr lang="en-GB" dirty="0" err="1"/>
              <a:t>globals</a:t>
            </a:r>
            <a:endParaRPr lang="en-GB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Or ones declared with specifier </a:t>
            </a:r>
            <a:r>
              <a:rPr lang="en-GB" b="1" dirty="0">
                <a:latin typeface="Courier New" charset="0"/>
                <a:ea typeface="Courier New" charset="0"/>
                <a:cs typeface="Courier New" charset="0"/>
              </a:rPr>
              <a:t>extern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70150" y="3893119"/>
            <a:ext cx="1560340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p1()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981575" y="3893119"/>
            <a:ext cx="1284624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p2()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622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p1.c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9768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p2.c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42175" y="4391593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6327775" y="4572000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242175" y="3883594"/>
            <a:ext cx="69132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weak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6324600" y="4070877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04850" y="4431282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1520825" y="4645594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04850" y="3889415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1520825" y="4072468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  <p:bldP spid="24585" grpId="0"/>
      <p:bldP spid="24586" grpId="0" animBg="1"/>
      <p:bldP spid="24587" grpId="0"/>
      <p:bldP spid="24588" grpId="0" animBg="1"/>
      <p:bldP spid="24589" grpId="0"/>
      <p:bldP spid="245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Linking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</a:t>
            </a:r>
            <a:br>
              <a:rPr lang="en-US" sz="2000" b="0" dirty="0"/>
            </a:br>
            <a:r>
              <a:rPr lang="en-US" sz="2000" b="0" dirty="0"/>
              <a:t>Introduction to Computer Systems</a:t>
            </a:r>
            <a:br>
              <a:rPr lang="en-US" b="0" dirty="0"/>
            </a:br>
            <a:r>
              <a:rPr lang="en-US" sz="2000" b="0" dirty="0"/>
              <a:t>14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15th,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Linker’s Symbol Rules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Rule 1: Multiple strong symbols are not allowed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Each item can be defined only once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Otherwise: Linker error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Rule 2: Given a strong symbol and multiple weak symbols, choose the strong symbol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References to the weak symbol resolve to the strong symbol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Rule 3: If there are multiple weak symbols, pick an arbitrary one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Can override this with </a:t>
            </a:r>
            <a:r>
              <a:rPr lang="en-GB" b="1" err="1">
                <a:latin typeface="Courier New" pitchFamily="49" charset="0"/>
              </a:rPr>
              <a:t>gcc</a:t>
            </a:r>
            <a:r>
              <a:rPr lang="en-GB" b="1">
                <a:latin typeface="Courier New" pitchFamily="49" charset="0"/>
              </a:rPr>
              <a:t> –</a:t>
            </a:r>
            <a:r>
              <a:rPr lang="en-GB" b="1" err="1">
                <a:latin typeface="Courier New" pitchFamily="49" charset="0"/>
              </a:rPr>
              <a:t>fno</a:t>
            </a:r>
            <a:r>
              <a:rPr lang="en-GB" b="1">
                <a:latin typeface="Courier New" pitchFamily="49" charset="0"/>
              </a:rPr>
              <a:t>-common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>
              <a:latin typeface="Courier New" pitchFamily="49" charset="0"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/>
              <a:t>Puzzles on the next slide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3962400"/>
            <a:ext cx="9144000" cy="11038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1879599"/>
            <a:ext cx="9144000" cy="1098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2841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Puzzles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83961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3079750"/>
            <a:ext cx="1045777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y;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83961" y="3079750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" y="4129088"/>
            <a:ext cx="1169208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y=5;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83961" y="4129088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195888"/>
            <a:ext cx="1169208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983961" y="5195888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33400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83961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819525" y="1304925"/>
            <a:ext cx="404743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Link time error: two strong symbols (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p1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94125" y="2159000"/>
            <a:ext cx="4397079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uninitialized int. Is this what you really want?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24287" y="3194050"/>
            <a:ext cx="361167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might overwrite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Evil!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829050" y="4140200"/>
            <a:ext cx="369663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 dirty="0">
                <a:latin typeface="Calibri" panose="020F0502020204030204" pitchFamily="34" charset="0"/>
                <a:ea typeface="msgothic" charset="0"/>
                <a:cs typeface="Calibri" panose="020F0502020204030204" pitchFamily="34" charset="0"/>
              </a:rPr>
              <a:t> 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might overwrite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Nasty!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40266" y="6051550"/>
            <a:ext cx="4459467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Important: Linker does not do type checking.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824287" y="5159375"/>
            <a:ext cx="4654008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initialized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variable.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/>
      <p:bldP spid="26639" grpId="0"/>
      <p:bldP spid="26641" grpId="0"/>
      <p:bldP spid="266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724400" y="1951672"/>
            <a:ext cx="4267200" cy="28489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Mismatch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799"/>
            <a:ext cx="7896225" cy="1457325"/>
          </a:xfrm>
        </p:spPr>
        <p:txBody>
          <a:bodyPr/>
          <a:lstStyle/>
          <a:p>
            <a:r>
              <a:rPr lang="en-US" dirty="0"/>
              <a:t>Compiles without any errors or warnings</a:t>
            </a:r>
          </a:p>
          <a:p>
            <a:r>
              <a:rPr lang="en-US" dirty="0"/>
              <a:t>What gets printed?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2"/>
            <a:ext cx="4584700" cy="2871787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  </a:t>
            </a:r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Weak symbol */</a:t>
            </a:r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5E34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"%</a:t>
            </a:r>
            <a:r>
              <a:rPr lang="en-US" sz="1800" dirty="0" err="1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ld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\n"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x);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D03B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0;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2"/>
            <a:ext cx="4267200" cy="14773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1" y="4433473"/>
            <a:ext cx="2895600" cy="354906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variable.c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362200" y="4441590"/>
            <a:ext cx="2266950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if you can</a:t>
            </a:r>
          </a:p>
          <a:p>
            <a:endParaRPr lang="en-US" dirty="0"/>
          </a:p>
          <a:p>
            <a:r>
              <a:rPr lang="en-US" dirty="0"/>
              <a:t>Otherwise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dirty="0"/>
              <a:t>if you can</a:t>
            </a:r>
          </a:p>
          <a:p>
            <a:pPr lvl="1"/>
            <a:r>
              <a:rPr lang="en-US" dirty="0"/>
              <a:t>Initialize if you define a global variable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extern</a:t>
            </a:r>
            <a:r>
              <a:rPr lang="en-US" dirty="0"/>
              <a:t> if you reference an external global variable</a:t>
            </a:r>
          </a:p>
          <a:p>
            <a:pPr lvl="2"/>
            <a:r>
              <a:rPr lang="en-US" dirty="0"/>
              <a:t>Treated as weak symbol</a:t>
            </a:r>
          </a:p>
          <a:p>
            <a:pPr lvl="2"/>
            <a:r>
              <a:rPr lang="en-US" dirty="0"/>
              <a:t>But also causes linker error if not defined in some file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extern</a:t>
            </a:r>
            <a:r>
              <a:rPr lang="en-US" dirty="0"/>
              <a:t> in .h Files (#1)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1332636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792069"/>
            <a:ext cx="1976823" cy="646331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extern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g;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f();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stdio.h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global.h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 = 0;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main(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argc</a:t>
            </a:r>
            <a:r>
              <a:rPr lang="en-US" sz="1800" dirty="0">
                <a:latin typeface="Courier New"/>
                <a:cs typeface="Courier New"/>
              </a:rPr>
              <a:t>, char </a:t>
            </a:r>
            <a:r>
              <a:rPr lang="en-US" sz="1800" dirty="0" err="1">
                <a:latin typeface="Courier New"/>
                <a:cs typeface="Courier New"/>
              </a:rPr>
              <a:t>argv</a:t>
            </a:r>
            <a:r>
              <a:rPr lang="en-US" sz="1800" dirty="0">
                <a:latin typeface="Courier New"/>
                <a:cs typeface="Courier New"/>
              </a:rPr>
              <a:t>[]) {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t = f();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 dirty="0">
                <a:latin typeface="Courier New"/>
                <a:cs typeface="Courier New"/>
              </a:rPr>
              <a:t>  return 0;</a:t>
            </a:r>
          </a:p>
          <a:p>
            <a:r>
              <a:rPr lang="en-US" sz="18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</p:spTree>
    <p:extLst>
      <p:ext uri="{BB962C8B-B14F-4D97-AF65-F5344CB8AC3E}">
        <p14:creationId xmlns:p14="http://schemas.microsoft.com/office/powerpoint/2010/main" val="296636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.h Files (#2)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912167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393180"/>
            <a:ext cx="3217547" cy="2031325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ifdef</a:t>
            </a:r>
            <a:r>
              <a:rPr lang="en-US" sz="1800">
                <a:latin typeface="Courier New"/>
                <a:cs typeface="Courier New"/>
              </a:rPr>
              <a:t> INITIALIZE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g = 23;</a:t>
            </a:r>
          </a:p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 static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init = 1;</a:t>
            </a:r>
          </a:p>
          <a:p>
            <a:r>
              <a:rPr lang="en-US" sz="1800">
                <a:latin typeface="Courier New"/>
                <a:cs typeface="Courier New"/>
              </a:rPr>
              <a:t>#else</a:t>
            </a:r>
          </a:p>
          <a:p>
            <a:r>
              <a:rPr lang="en-US" sz="1800">
                <a:latin typeface="Courier New"/>
                <a:cs typeface="Courier New"/>
              </a:rPr>
              <a:t>  extern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g;</a:t>
            </a:r>
          </a:p>
          <a:p>
            <a:r>
              <a:rPr lang="en-US" sz="1800">
                <a:latin typeface="Courier New"/>
                <a:cs typeface="Courier New"/>
              </a:rPr>
              <a:t>  static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init = 0;</a:t>
            </a:r>
          </a:p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3139321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#define INITIALIZE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 {</a:t>
            </a:r>
          </a:p>
          <a:p>
            <a:r>
              <a:rPr lang="en-US" sz="1800">
                <a:latin typeface="Courier New"/>
                <a:cs typeface="Courier New"/>
              </a:rPr>
              <a:t>  if (</a:t>
            </a:r>
            <a:r>
              <a:rPr lang="en-US" sz="1800" err="1">
                <a:latin typeface="Courier New"/>
                <a:cs typeface="Courier New"/>
              </a:rPr>
              <a:t>init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    // do something, e.g., g=31;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t = f();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printf</a:t>
            </a:r>
            <a:r>
              <a:rPr lang="en-US" sz="180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>
                <a:latin typeface="Courier New"/>
                <a:cs typeface="Courier New"/>
              </a:rPr>
              <a:t>  return 0;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77686" y="3940628"/>
            <a:ext cx="6882311" cy="838200"/>
            <a:chOff x="1077686" y="3940628"/>
            <a:chExt cx="6882311" cy="8382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g = 23;</a:t>
              </a:r>
            </a:p>
            <a:p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init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= 1;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223023" y="1393180"/>
            <a:ext cx="6882311" cy="838200"/>
            <a:chOff x="1077686" y="3940628"/>
            <a:chExt cx="6882311" cy="8382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>
                  <a:latin typeface="Courier New"/>
                  <a:cs typeface="Courier New"/>
                </a:rPr>
                <a:t>extern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g;</a:t>
              </a:r>
            </a:p>
            <a:p>
              <a:r>
                <a:rPr lang="en-US" sz="1800"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</a:t>
              </a:r>
              <a:r>
                <a:rPr lang="en-US" sz="1800" err="1">
                  <a:latin typeface="Courier New"/>
                  <a:cs typeface="Courier New"/>
                </a:rPr>
                <a:t>init</a:t>
              </a:r>
              <a:r>
                <a:rPr lang="en-US" sz="1800">
                  <a:latin typeface="Courier New"/>
                  <a:cs typeface="Courier New"/>
                </a:rPr>
                <a:t> = 0;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Linking Example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8002" y="2702650"/>
            <a:ext cx="4369846" cy="258750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argc,char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82093" y="4931144"/>
            <a:ext cx="1008907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87848" y="2704237"/>
            <a:ext cx="4253301" cy="2587504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758028" y="4913085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4565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465667"/>
            <a:ext cx="7594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2: Relocation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8174" y="3702050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main()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4865" y="3395828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8174" y="503237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sum()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4738689"/>
            <a:ext cx="874368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sum.o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508174" y="2057400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code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08174" y="4235450"/>
            <a:ext cx="2278062" cy="322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array[2]={1,2}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08174" y="2590800"/>
            <a:ext cx="2278062" cy="361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data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89467" y="1306513"/>
            <a:ext cx="3226502" cy="456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err="1"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 Object Files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778299" y="211296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2778299" y="247808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778299" y="374173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2778299" y="415448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778299" y="51038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38600" y="1306513"/>
            <a:ext cx="4900862" cy="4635499"/>
            <a:chOff x="4038600" y="1306513"/>
            <a:chExt cx="4900862" cy="4635499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5231591" y="2309813"/>
              <a:ext cx="2422525" cy="319087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Headers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5231591" y="2957513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main()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5231591" y="3490913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sum()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948237" y="2136774"/>
              <a:ext cx="309563" cy="363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5231591" y="4024313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More system code</a:t>
              </a: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5105400" y="1306513"/>
              <a:ext cx="2995862" cy="456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alibri" pitchFamily="34" charset="0"/>
                  <a:ea typeface="msgothic" charset="0"/>
                  <a:cs typeface="msgothic" charset="0"/>
                </a:rPr>
                <a:t>Executable Object File</a:t>
              </a:r>
            </a:p>
          </p:txBody>
        </p:sp>
        <p:sp>
          <p:nvSpPr>
            <p:cNvPr id="18453" name="AutoShape 21"/>
            <p:cNvSpPr>
              <a:spLocks/>
            </p:cNvSpPr>
            <p:nvPr/>
          </p:nvSpPr>
          <p:spPr bwMode="auto">
            <a:xfrm>
              <a:off x="7772400" y="2628899"/>
              <a:ext cx="304800" cy="1928813"/>
            </a:xfrm>
            <a:prstGeom prst="rightBrace">
              <a:avLst>
                <a:gd name="adj1" fmla="val 59766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8068413" y="3224742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.text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5231591" y="5257800"/>
              <a:ext cx="2422525" cy="684212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.symtab</a:t>
              </a:r>
            </a:p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.debug</a:t>
              </a:r>
            </a:p>
          </p:txBody>
        </p:sp>
        <p:sp>
          <p:nvSpPr>
            <p:cNvPr id="18463" name="AutoShape 31"/>
            <p:cNvSpPr>
              <a:spLocks/>
            </p:cNvSpPr>
            <p:nvPr/>
          </p:nvSpPr>
          <p:spPr bwMode="auto">
            <a:xfrm>
              <a:off x="7730316" y="4557713"/>
              <a:ext cx="304800" cy="676275"/>
            </a:xfrm>
            <a:prstGeom prst="rightBrace">
              <a:avLst>
                <a:gd name="adj1" fmla="val 18490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Text Box 32"/>
            <p:cNvSpPr txBox="1">
              <a:spLocks noChangeArrowheads="1"/>
            </p:cNvSpPr>
            <p:nvPr/>
          </p:nvSpPr>
          <p:spPr bwMode="auto">
            <a:xfrm>
              <a:off x="8068413" y="4696354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.data</a:t>
              </a:r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4038600" y="4106070"/>
              <a:ext cx="836613" cy="1587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>
              <a:off x="4038600" y="2971800"/>
              <a:ext cx="836613" cy="392113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V="1">
              <a:off x="4038600" y="4849813"/>
              <a:ext cx="836613" cy="409575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5231591" y="2633663"/>
              <a:ext cx="2422525" cy="319087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code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5231590" y="4564063"/>
              <a:ext cx="2422525" cy="3619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data</a:t>
              </a: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5231591" y="4942682"/>
              <a:ext cx="2422524" cy="3222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err="1">
                  <a:latin typeface="Courier New" pitchFamily="49" charset="0"/>
                  <a:ea typeface="msgothic" charset="0"/>
                  <a:cs typeface="msgothic" charset="0"/>
                </a:rPr>
                <a:t>int</a:t>
              </a: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 array[2]={1,2}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3904" y="445029"/>
            <a:ext cx="8716962" cy="782638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Relocation Entries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15000" y="6551633"/>
            <a:ext cx="2933713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latin typeface="Calibri" pitchFamily="34" charset="0"/>
                <a:ea typeface="msgothic" charset="0"/>
                <a:cs typeface="msgothic" charset="0"/>
              </a:rPr>
              <a:t>Source: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objdump</a:t>
            </a:r>
            <a:r>
              <a:rPr lang="en-GB" sz="1400" b="1">
                <a:latin typeface="Courier New" pitchFamily="49" charset="0"/>
                <a:ea typeface="msgothic" charset="0"/>
                <a:cs typeface="msgothic" charset="0"/>
              </a:rPr>
              <a:t> –r –d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4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3581400"/>
            <a:ext cx="9144000" cy="2790636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0000000000000000 &lt;main&gt;: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0:   48 83 ec 08             sub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4:   be 02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>
                <a:solidFill>
                  <a:srgbClr val="000000"/>
                </a:solidFill>
                <a:latin typeface="Courier New"/>
                <a:cs typeface="Courier New"/>
              </a:rPr>
              <a:t>   9:   bf 00 00 00 00          mov    $0x0,%edi      </a:t>
            </a:r>
            <a:r>
              <a:rPr lang="sk-SK" sz="1600">
                <a:solidFill>
                  <a:srgbClr val="3366FF"/>
                </a:solidFill>
                <a:latin typeface="Courier New"/>
                <a:cs typeface="Courier New"/>
              </a:rPr>
              <a:t># %edi = &amp;array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a: R_X86_64_32 array    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endParaRPr lang="en-US" sz="1600">
              <a:solidFill>
                <a:srgbClr val="3366FF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e:   e8 00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 &lt;main+0x13&gt;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sum()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f: R_X86_64_PC32 sum-0x4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13:   48 83 c4 08             add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17:   c3            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067113" y="6014373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8002" y="1219200"/>
            <a:ext cx="4149198" cy="2310506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199906" y="3167984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6" y="152400"/>
            <a:ext cx="8918575" cy="11350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Relocated .text section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3200400"/>
            <a:ext cx="181758" cy="328424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" y="1330888"/>
            <a:ext cx="9017001" cy="4526497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00000000004004d0 &lt;main&gt;: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4004d0:       48 83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ec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08       sub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4004d4:       be 02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4004d9: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bf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18 10 60 00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sk-SK" sz="1600" dirty="0">
                <a:solidFill>
                  <a:srgbClr val="7030A0"/>
                </a:solidFill>
                <a:latin typeface="Courier New"/>
                <a:cs typeface="Courier New"/>
              </a:rPr>
              <a:t>$0x601018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,%edi  </a:t>
            </a:r>
            <a:r>
              <a:rPr lang="sk-SK" sz="1600" dirty="0">
                <a:latin typeface="Courier New"/>
                <a:cs typeface="Courier New"/>
              </a:rPr>
              <a:t># %</a:t>
            </a:r>
            <a:r>
              <a:rPr lang="sk-SK" sz="1600" dirty="0" err="1">
                <a:latin typeface="Courier New"/>
                <a:cs typeface="Courier New"/>
              </a:rPr>
              <a:t>edi</a:t>
            </a:r>
            <a:r>
              <a:rPr lang="sk-SK" sz="1600" dirty="0">
                <a:latin typeface="Courier New"/>
                <a:cs typeface="Courier New"/>
              </a:rPr>
              <a:t> = &amp;</a:t>
            </a:r>
            <a:r>
              <a:rPr lang="sk-SK" sz="1600" dirty="0" err="1">
                <a:latin typeface="Courier New"/>
                <a:cs typeface="Courier New"/>
              </a:rPr>
              <a:t>array</a:t>
            </a:r>
            <a:endParaRPr lang="sk-SK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4004de:       e8 </a:t>
            </a:r>
            <a:r>
              <a:rPr lang="en-US" sz="1600" dirty="0">
                <a:solidFill>
                  <a:schemeClr val="accent1"/>
                </a:solidFill>
                <a:latin typeface="Courier New"/>
                <a:cs typeface="Courier New"/>
              </a:rPr>
              <a:t>05 00 00 00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4004e8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&lt;sum&gt;    # sum()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3366FF"/>
                </a:solidFill>
                <a:latin typeface="Courier New"/>
                <a:cs typeface="Courier New"/>
              </a:rPr>
              <a:t>4004e3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       48 83 c4 08       add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4004e7:       c3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00000000004004e8 &lt;sum&gt;: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sk-SK" sz="1600" dirty="0">
                <a:solidFill>
                  <a:srgbClr val="FF0000"/>
                </a:solidFill>
                <a:latin typeface="Courier New"/>
                <a:cs typeface="Courier New"/>
              </a:rPr>
              <a:t>4004e8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:       b8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$0x0,%eax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4004ed:       ba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$0x0,%edx</a:t>
            </a:r>
          </a:p>
          <a:p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4004f2: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eb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09            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jmp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  4004fd &lt;sum+0x15&gt;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4004f4:       48 63 ca            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movslq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rcx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4004f7:       03 04 8f                add    (%rdi,%rcx,4),%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eax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4004fa:       83 c2 01                add    $0x1,%edx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4004fd:       39 f2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cmp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esi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4004ff:       7c f3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jl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4004f4 &lt;sum+0xc&gt;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400501:       f3 c3                  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repz</a:t>
            </a:r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ro-RO" sz="1600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370" y="5943600"/>
            <a:ext cx="6226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latin typeface="Courier New"/>
                <a:cs typeface="Courier New"/>
              </a:rPr>
              <a:t>callq</a:t>
            </a:r>
            <a:r>
              <a:rPr lang="en-US" sz="2000">
                <a:latin typeface="Calibri" pitchFamily="34" charset="0"/>
              </a:rPr>
              <a:t> instruction uses PC-relative addressing for sum():  </a:t>
            </a:r>
          </a:p>
          <a:p>
            <a:r>
              <a:rPr lang="en-US" sz="2000">
                <a:solidFill>
                  <a:srgbClr val="FF0000"/>
                </a:solidFill>
                <a:latin typeface="Courier New"/>
                <a:cs typeface="Courier New"/>
              </a:rPr>
              <a:t>0x4004e8</a:t>
            </a:r>
            <a:r>
              <a:rPr lang="en-US" sz="2000">
                <a:latin typeface="Calibri" pitchFamily="34" charset="0"/>
              </a:rPr>
              <a:t> = </a:t>
            </a:r>
            <a:r>
              <a:rPr lang="en-US" sz="2000">
                <a:solidFill>
                  <a:srgbClr val="3366FF"/>
                </a:solidFill>
                <a:latin typeface="Courier New"/>
                <a:cs typeface="Courier New"/>
              </a:rPr>
              <a:t>0x4004e3</a:t>
            </a:r>
            <a:r>
              <a:rPr lang="en-US" sz="2000">
                <a:latin typeface="Calibri" pitchFamily="34" charset="0"/>
              </a:rPr>
              <a:t> + </a:t>
            </a:r>
            <a:r>
              <a:rPr lang="en-US" sz="2000">
                <a:solidFill>
                  <a:srgbClr val="00CC99"/>
                </a:solidFill>
                <a:latin typeface="Courier New"/>
                <a:cs typeface="Courier New"/>
              </a:rPr>
              <a:t>0x5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4598" y="6519446"/>
            <a:ext cx="3139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Source: </a:t>
            </a:r>
            <a:r>
              <a:rPr lang="en-US" sz="1600" dirty="0" err="1">
                <a:latin typeface="Courier New"/>
                <a:cs typeface="Courier New"/>
              </a:rPr>
              <a:t>objdump</a:t>
            </a:r>
            <a:r>
              <a:rPr lang="en-US" sz="1600" dirty="0">
                <a:latin typeface="Courier New"/>
                <a:cs typeface="Courier New"/>
              </a:rPr>
              <a:t> -d </a:t>
            </a:r>
            <a:r>
              <a:rPr lang="en-US" sz="1600" dirty="0" err="1">
                <a:latin typeface="Courier New"/>
                <a:cs typeface="Courier New"/>
              </a:rPr>
              <a:t>prog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Linking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Motivation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it does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How it works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Dynamic linking</a:t>
            </a: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CC081-ED06-434A-8178-7488BA46C88A}"/>
              </a:ext>
            </a:extLst>
          </p:cNvPr>
          <p:cNvSpPr txBox="1"/>
          <p:nvPr/>
        </p:nvSpPr>
        <p:spPr>
          <a:xfrm>
            <a:off x="914400" y="5080426"/>
            <a:ext cx="746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Understanding linking can help you avoid nasty errors and make you a better programmer.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Loading Executable Object Files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3646" y="15677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646" y="19487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Program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3646" y="2939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.text section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3646" y="3701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.data section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23646" y="4082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23646" y="4463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symtab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23646" y="4844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.debug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23646" y="59873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relocatables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269568" y="1413296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98806" y="1236452"/>
            <a:ext cx="2285154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686829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686829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686829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686830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686829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6076950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686829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076950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686829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1194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7834221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err="1">
                <a:latin typeface="Courier New" pitchFamily="49" charset="0"/>
                <a:ea typeface="msgothic" charset="0"/>
                <a:cs typeface="msgothic" charset="0"/>
              </a:rPr>
              <a:t>r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7527834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677150" y="899576"/>
            <a:ext cx="1314450" cy="8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invisible to user code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7543800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7888288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7504113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810000" y="6172200"/>
            <a:ext cx="920542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4686829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Read/write data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4686829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Read-only code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7524750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7677150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23646" y="3320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23646" y="5225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.line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646" y="2558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ini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 section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323646" y="5606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strtab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out: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https://canvas.cmu.edu/courses/10968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06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5070" y="304800"/>
            <a:ext cx="8831262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Libraries: Packaging a Set of Functions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161" y="1333500"/>
            <a:ext cx="8307387" cy="52959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How to package functions commonly used by programmers?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Math, I/O, memory management, string manipulation, etc.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Awkward, given the linker framework so far: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1:</a:t>
            </a:r>
            <a:r>
              <a:rPr lang="en-GB"/>
              <a:t> Put all functions into a single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link big object file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Space and time inefficient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2:</a:t>
            </a:r>
            <a:r>
              <a:rPr lang="en-GB"/>
              <a:t> Put each function in a separate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explicitly link appropriate binaries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More efficient, but burdensome on the programmer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Old-fashioned Solution: Static Libraries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447800"/>
            <a:ext cx="8459787" cy="47672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>
                <a:solidFill>
                  <a:srgbClr val="990000"/>
                </a:solidFill>
              </a:rPr>
              <a:t>Static libraries </a:t>
            </a:r>
            <a:r>
              <a:rPr lang="en-GB"/>
              <a:t>(.</a:t>
            </a:r>
            <a:r>
              <a:rPr lang="en-GB">
                <a:latin typeface="Courier New" pitchFamily="49" charset="0"/>
              </a:rPr>
              <a:t>a</a:t>
            </a:r>
            <a:r>
              <a:rPr lang="en-GB"/>
              <a:t> </a:t>
            </a:r>
            <a:r>
              <a:rPr lang="en-GB">
                <a:solidFill>
                  <a:srgbClr val="000004"/>
                </a:solidFill>
              </a:rPr>
              <a:t>archive files</a:t>
            </a:r>
            <a:r>
              <a:rPr lang="en-GB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Concatenate related </a:t>
            </a:r>
            <a:r>
              <a:rPr lang="en-GB" err="1"/>
              <a:t>relocatable</a:t>
            </a:r>
            <a:r>
              <a:rPr lang="en-GB"/>
              <a:t> object files into a single file with an index (called an </a:t>
            </a:r>
            <a:r>
              <a:rPr lang="en-GB" i="1"/>
              <a:t>archive</a:t>
            </a:r>
            <a:r>
              <a:rPr lang="en-GB"/>
              <a:t>).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Enhance linker so that it tries to resolve unresolved external references by looking for the symbols in one or more archives.</a:t>
            </a:r>
          </a:p>
          <a:p>
            <a:pPr lvl="1">
              <a:buSzPct val="75000"/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 archive member file resolves reference, link it  into the executable.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Creating Static Libraries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atoi.c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55675" y="29867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atoi.o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printf.c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printf.o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511425" y="4674294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3884613" y="3302694"/>
            <a:ext cx="1298575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36094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 (</a:t>
            </a: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886200" y="2159694"/>
            <a:ext cx="43656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...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572000" y="2300981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583113" y="16262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random.c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602163" y="29978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random.o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5257800" y="1931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5257800" y="2693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5095875" y="3759894"/>
            <a:ext cx="3637832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rs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atoi.o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…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random.o</a:t>
            </a:r>
            <a:endParaRPr lang="en-GB" sz="1600" b="1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886200" y="4654714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C standard library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57200" y="5562600"/>
            <a:ext cx="8307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err="1">
                <a:latin typeface="Calibri" pitchFamily="34" charset="0"/>
              </a:rPr>
              <a:t>Archiver</a:t>
            </a:r>
            <a:r>
              <a:rPr lang="en-GB" sz="2000" kern="0">
                <a:latin typeface="Calibri" pitchFamily="34" charset="0"/>
              </a:rPr>
              <a:t> allows incremental updates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sz="2000" kern="0">
                <a:latin typeface="Calibri" pitchFamily="34" charset="0"/>
              </a:rPr>
              <a:t>Recompile function that changes and replace .o file in archive.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ker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048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Commonly Used Libraries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012" y="1220788"/>
            <a:ext cx="8307387" cy="3152775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libc.a</a:t>
            </a:r>
            <a:r>
              <a:rPr lang="en-GB" sz="2000"/>
              <a:t> (the C standard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4.6 MB archive of 1496 object files.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I/O, memory allocation, signal handling, string handling, data and time, random numbers, integer math</a:t>
            </a:r>
          </a:p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libm.a</a:t>
            </a:r>
            <a:r>
              <a:rPr lang="en-GB" sz="2000"/>
              <a:t> (the C math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2 MB archive of 444 object files.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floating point math (sin, </a:t>
            </a:r>
            <a:r>
              <a:rPr lang="en-GB" sz="1800" err="1"/>
              <a:t>cos</a:t>
            </a:r>
            <a:r>
              <a:rPr lang="en-GB" sz="1800"/>
              <a:t>, tan, log, exp, </a:t>
            </a:r>
            <a:r>
              <a:rPr lang="en-GB" sz="1800" err="1"/>
              <a:t>sqrt</a:t>
            </a:r>
            <a:r>
              <a:rPr lang="en-GB" sz="1800"/>
              <a:t>, …) 	</a:t>
            </a:r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3657600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fork.o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fprintf.o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fpu_control.o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fputc.o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freopen.o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fscanf.o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fseek.o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fstab.o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754874" y="3677347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libm.a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62400" y="838200"/>
            <a:ext cx="4876800" cy="53340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noAutofit/>
          </a:bodyPr>
          <a:lstStyle/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3452982" cy="1240722"/>
          </a:xfrm>
        </p:spPr>
        <p:txBody>
          <a:bodyPr/>
          <a:lstStyle/>
          <a:p>
            <a:r>
              <a:rPr lang="en-US"/>
              <a:t>Linking with Static Libraries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694" y="2020989"/>
            <a:ext cx="3517106" cy="378783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vector.h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%d]\n”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       z[0], z[1]);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04184" y="5257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69138" y="1817132"/>
            <a:ext cx="4441462" cy="181806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+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9138" y="3774995"/>
            <a:ext cx="4441462" cy="206428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multvec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    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*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03940" y="5527595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42462" y="3341132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914400"/>
            <a:ext cx="176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libvector.a</a:t>
            </a:r>
            <a:endParaRPr lang="en-US" sz="18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7769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284162"/>
            <a:ext cx="5614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Linking with Static Libraries</a:t>
            </a:r>
          </a:p>
        </p:txBody>
      </p:sp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698500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4625" y="2992438"/>
            <a:ext cx="2070100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01813" y="399415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41425" y="3681413"/>
            <a:ext cx="815975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344738" y="4291013"/>
            <a:ext cx="762000" cy="304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353050" y="3263900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981451" y="3649663"/>
            <a:ext cx="1587" cy="102235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497138" y="4672013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519593" y="5518150"/>
            <a:ext cx="1012890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prog2c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981450" y="5047191"/>
            <a:ext cx="1588" cy="41433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577022" y="3886200"/>
            <a:ext cx="3185978" cy="626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and any other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modules called by 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187700" y="3263900"/>
            <a:ext cx="169819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libvector.a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992563" y="399415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4981575" y="3590397"/>
            <a:ext cx="841375" cy="1066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929438" y="3206750"/>
            <a:ext cx="1552839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Static libraries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25425" y="3883025"/>
            <a:ext cx="1305592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800" b="1" i="1">
              <a:solidFill>
                <a:srgbClr val="C0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object files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648251" y="5378450"/>
            <a:ext cx="2210134" cy="908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(861,232 bytes)</a:t>
            </a:r>
            <a:endParaRPr lang="en-GB" sz="18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260475" y="228600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1882775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328988" y="2289175"/>
            <a:ext cx="1304925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endParaRPr lang="en-GB" sz="1800" b="1"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3981451" y="2955925"/>
            <a:ext cx="1587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3429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4572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601913" y="1538288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925888" y="1524000"/>
            <a:ext cx="1422483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6347379"/>
            <a:ext cx="2175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Calibri" pitchFamily="34" charset="0"/>
              </a:rPr>
              <a:t>“c” for “compile-time”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487134" y="4724400"/>
            <a:ext cx="3761264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static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prog2c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-L.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Using Static Libraries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428750"/>
            <a:ext cx="8307387" cy="41338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Linker’s algorithm for resolving external references: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Scan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files and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files in the command line order.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During the scan, keep a list of the current unresolved references.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As each new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or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file, </a:t>
            </a:r>
            <a:r>
              <a:rPr lang="en-GB" i="1" err="1"/>
              <a:t>obj</a:t>
            </a:r>
            <a:r>
              <a:rPr lang="en-GB"/>
              <a:t>, is encountered, try to resolve each unresolved reference in the list against the symbols defined in </a:t>
            </a:r>
            <a:r>
              <a:rPr lang="en-GB" i="1"/>
              <a:t>obj</a:t>
            </a:r>
            <a:r>
              <a:rPr lang="en-GB"/>
              <a:t>.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any entries in the unresolved list at end of scan, then error.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Problem: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Command line order matters!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Moral: put libraries at the end of the command line.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90600" y="4995736"/>
            <a:ext cx="6723613" cy="1024064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-static -o prog2c -L. -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main2.o 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main2.o: In function `main':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main2.c:(.text+0x19): undefined reference to `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'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collect2: error: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returned 1 exit status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Modern Solution: Shared Libraries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344613"/>
            <a:ext cx="8307387" cy="497998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Static libraries have the following disadvantages: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stored executables (every function needs </a:t>
            </a:r>
            <a:r>
              <a:rPr lang="en-GB" dirty="0" err="1"/>
              <a:t>libc</a:t>
            </a:r>
            <a:r>
              <a:rPr lang="en-GB" dirty="0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running executables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Minor bug fixes of system libraries require each application to explicitly relink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Rebuild everything with </a:t>
            </a:r>
            <a:r>
              <a:rPr lang="en-GB" dirty="0" err="1"/>
              <a:t>glibc</a:t>
            </a:r>
            <a:r>
              <a:rPr lang="en-GB" dirty="0"/>
              <a:t>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hlinkClick r:id="rId3"/>
              </a:rPr>
              <a:t>https://security.googleblog.com/2016/02/cve-2015-7547-glibc-getaddrinfo-stack.html</a:t>
            </a:r>
            <a:endParaRPr lang="en-GB" dirty="0"/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0004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solidFill>
                  <a:srgbClr val="000004"/>
                </a:solidFill>
              </a:rPr>
              <a:t>Modern solution: Shared Libraries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Object files that contain code and data that are loaded and linked into an application </a:t>
            </a:r>
            <a:r>
              <a:rPr lang="en-GB" i="1" dirty="0"/>
              <a:t>dynamically, </a:t>
            </a:r>
            <a:r>
              <a:rPr lang="en-GB" dirty="0"/>
              <a:t>at either </a:t>
            </a:r>
            <a:r>
              <a:rPr lang="en-GB" i="1" dirty="0"/>
              <a:t>load-time</a:t>
            </a:r>
            <a:r>
              <a:rPr lang="en-GB" dirty="0"/>
              <a:t> or </a:t>
            </a:r>
            <a:r>
              <a:rPr lang="en-GB" i="1" dirty="0"/>
              <a:t>run-time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Also called: dynamic link libraries, DLLs, </a:t>
            </a:r>
            <a:r>
              <a:rPr lang="en-GB" dirty="0">
                <a:latin typeface="Courier New"/>
                <a:cs typeface="Courier New"/>
              </a:rPr>
              <a:t>.so </a:t>
            </a:r>
            <a:r>
              <a:rPr lang="en-GB" dirty="0"/>
              <a:t>files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 err="1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    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Shared Libraries (cont.)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347" y="1295400"/>
            <a:ext cx="8307387" cy="54864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Dynamic linking can occur when executable is first loaded and run (load-time linking).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Common case for Linux, handled automatically by the dynamic linker (</a:t>
            </a:r>
            <a:r>
              <a:rPr lang="en-GB" b="1">
                <a:latin typeface="Courier New" pitchFamily="49" charset="0"/>
              </a:rPr>
              <a:t>ld-linux.so</a:t>
            </a:r>
            <a:r>
              <a:rPr lang="en-GB">
                <a:latin typeface="Courier New" pitchFamily="49" charset="0"/>
              </a:rPr>
              <a:t>)</a:t>
            </a:r>
            <a:r>
              <a:rPr lang="en-GB"/>
              <a:t>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Standard C library (</a:t>
            </a:r>
            <a:r>
              <a:rPr lang="en-GB" b="1" err="1">
                <a:latin typeface="Courier New" pitchFamily="49" charset="0"/>
              </a:rPr>
              <a:t>libc.so</a:t>
            </a:r>
            <a:r>
              <a:rPr lang="en-GB"/>
              <a:t>) usually dynamically linked. </a:t>
            </a:r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Dynamic linking can also occur after program has begun </a:t>
            </a:r>
            <a:br>
              <a:rPr lang="en-GB"/>
            </a:br>
            <a:r>
              <a:rPr lang="en-GB"/>
              <a:t>(run-time linking).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In Linux, this is done by calls to the </a:t>
            </a:r>
            <a:r>
              <a:rPr lang="en-GB" b="1" err="1">
                <a:latin typeface="Courier New" pitchFamily="49" charset="0"/>
              </a:rPr>
              <a:t>dlopen</a:t>
            </a:r>
            <a:r>
              <a:rPr lang="en-GB" b="1">
                <a:latin typeface="Courier New" pitchFamily="49" charset="0"/>
              </a:rPr>
              <a:t>() </a:t>
            </a:r>
            <a:r>
              <a:rPr lang="en-GB"/>
              <a:t>interface</a:t>
            </a:r>
            <a:r>
              <a:rPr lang="en-GB">
                <a:latin typeface="Courier New" pitchFamily="49" charset="0"/>
              </a:rPr>
              <a:t>.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Distributing software.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High-performance web servers.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Runtime library </a:t>
            </a:r>
            <a:r>
              <a:rPr lang="en-GB" err="1"/>
              <a:t>interpositioning</a:t>
            </a:r>
            <a:r>
              <a:rPr lang="en-GB"/>
              <a:t>.</a:t>
            </a:r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Shared library routines can be shared by multiple processes.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More on this when we learn about virtual memory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dynamic libraries are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</a:t>
            </a:r>
            <a:r>
              <a:rPr lang="en-US" dirty="0" err="1"/>
              <a:t>interp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dynamic linker to use (i.e., </a:t>
            </a:r>
            <a:r>
              <a:rPr lang="en-GB" b="1" dirty="0" err="1">
                <a:latin typeface="Courier New" pitchFamily="49" charset="0"/>
              </a:rPr>
              <a:t>ld-linux.so</a:t>
            </a:r>
            <a:r>
              <a:rPr lang="en-US" dirty="0"/>
              <a:t>)</a:t>
            </a:r>
          </a:p>
          <a:p>
            <a:r>
              <a:rPr lang="en-US" dirty="0"/>
              <a:t>.dynamic section</a:t>
            </a:r>
          </a:p>
          <a:p>
            <a:pPr lvl="1"/>
            <a:r>
              <a:rPr lang="en-US" dirty="0"/>
              <a:t>Specifies the names, </a:t>
            </a:r>
            <a:r>
              <a:rPr lang="en-US" dirty="0" err="1"/>
              <a:t>etc</a:t>
            </a:r>
            <a:r>
              <a:rPr lang="en-US" dirty="0"/>
              <a:t> of the dynamic libraries to use</a:t>
            </a:r>
          </a:p>
          <a:p>
            <a:pPr lvl="1"/>
            <a:r>
              <a:rPr lang="en-US" dirty="0"/>
              <a:t>Follow an example of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prog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(NEEDED)             Shared library: [libm.so.6]</a:t>
            </a:r>
          </a:p>
          <a:p>
            <a:r>
              <a:rPr lang="en-US" dirty="0"/>
              <a:t>Where are the libraries found?</a:t>
            </a:r>
          </a:p>
          <a:p>
            <a:pPr lvl="1"/>
            <a:r>
              <a:rPr lang="en-US" dirty="0"/>
              <a:t>Use “</a:t>
            </a:r>
            <a:r>
              <a:rPr lang="en-US" b="1" dirty="0" err="1">
                <a:latin typeface="Courier New"/>
                <a:cs typeface="Courier New"/>
              </a:rPr>
              <a:t>ldd</a:t>
            </a:r>
            <a:r>
              <a:rPr lang="en-US" dirty="0"/>
              <a:t>” to find out: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5181600"/>
            <a:ext cx="8451650" cy="1020409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prog</a:t>
            </a:r>
            <a:endParaRPr lang="en-GB" sz="16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linux-vdso.so.1 =&gt;  (0x00007ffcf2998000)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libc.so.6 =&gt; /lib/x86_64-linux-gnu/libc.so.6 (0x00007f99ad927000)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/lib64/ld-linux-x86-64.so.2 (0x00007f99adcef000)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Library Example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071942" y="4724400"/>
            <a:ext cx="1836057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10000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800" b="1" dirty="0" err="1">
                <a:latin typeface="Calibri" pitchFamily="34" charset="0"/>
                <a:ea typeface="msgothic" charset="0"/>
                <a:cs typeface="msgothic" charset="0"/>
              </a:rPr>
              <a:t>ld</a:t>
            </a: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962400" y="3276600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343400" y="4648200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Dynamic v</a:t>
            </a: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ector library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1905000"/>
            <a:ext cx="5867400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Og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c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800" dirty="0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Load-time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81213" y="1010963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57488" y="2568300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359275" y="19491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974825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prog2l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295500"/>
            <a:ext cx="1588" cy="4572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6124300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292475" y="5133700"/>
            <a:ext cx="1588" cy="9906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352925" y="48447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555915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54385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-228600" y="3873224"/>
            <a:ext cx="2514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(8488 bytes)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887233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749525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H="1">
            <a:off x="5715000" y="1574799"/>
            <a:ext cx="460375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24400" y="3581400"/>
            <a:ext cx="3638473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prog2l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./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Run-time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1323975"/>
            <a:ext cx="86868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nl-NL" sz="1600">
                <a:solidFill>
                  <a:srgbClr val="C1651C"/>
                </a:solidFill>
                <a:latin typeface="Courier New"/>
                <a:cs typeface="Courier New"/>
              </a:rPr>
              <a:t>handle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addvec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Dynamically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load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shared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library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that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contains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handle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dlopen(</a:t>
            </a:r>
            <a:r>
              <a:rPr lang="fi-FI" sz="1600" err="1">
                <a:solidFill>
                  <a:srgbClr val="9D206F"/>
                </a:solidFill>
                <a:latin typeface="Courier New"/>
                <a:cs typeface="Courier New"/>
              </a:rPr>
              <a:t>"./libvector.so</a:t>
            </a:r>
            <a:r>
              <a:rPr lang="fi-FI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, RTLD_LAZY);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(!handle)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10428" y="6198631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Run-time (</a:t>
            </a:r>
            <a:r>
              <a:rPr lang="en-GB" err="1"/>
              <a:t>cont</a:t>
            </a:r>
            <a:r>
              <a:rPr lang="en-GB"/>
              <a:t>)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10981" y="1371600"/>
            <a:ext cx="7964237" cy="5004167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Courier New"/>
                <a:ea typeface="msgothic" charset="0"/>
                <a:cs typeface="Courier New"/>
              </a:rPr>
              <a:t>    ...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 pointer to the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function we just loaded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error);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Now we can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just like any other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%d]\n"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 z[0], z[1]);</a:t>
            </a:r>
          </a:p>
          <a:p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>
                <a:solidFill>
                  <a:srgbClr val="CB2418"/>
                </a:solidFill>
                <a:latin typeface="Courier New"/>
                <a:cs typeface="Courier New"/>
              </a:rPr>
              <a:t>/* Unload the shared library */</a:t>
            </a:r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dlclose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(handle) &lt; 0)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GB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05628" y="6019800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Run-time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05396" y="1010963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881671" y="2568300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668906" y="2132047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822586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prog2r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0" cy="2003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151010"/>
            <a:ext cx="0" cy="19239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5112485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3292475" y="4941777"/>
            <a:ext cx="1588" cy="168299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645052" y="4114800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455111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443046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152400" y="4191000"/>
            <a:ext cx="2133600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(8784 bytes)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i="1" dirty="0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098830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343400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libvector.so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7543799" y="2362200"/>
            <a:ext cx="0" cy="3276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454274" y="5454479"/>
            <a:ext cx="3200401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Call to dynamic linker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via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dlopen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5654675" y="5638800"/>
            <a:ext cx="188912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693050" y="2033776"/>
            <a:ext cx="1659326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581400" y="3581400"/>
            <a:ext cx="4008126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-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rdynamic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prog2r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ldl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Linking is a technique that allows programs to be constructed from multiple object files. </a:t>
            </a:r>
          </a:p>
          <a:p>
            <a:endParaRPr lang="en-US" dirty="0"/>
          </a:p>
          <a:p>
            <a:r>
              <a:rPr lang="en-US" dirty="0"/>
              <a:t>Linking can happen at different times in a program’s lifetime:</a:t>
            </a:r>
          </a:p>
          <a:p>
            <a:pPr lvl="1"/>
            <a:r>
              <a:rPr lang="en-US" dirty="0"/>
              <a:t>Compile time (when a program is compiled)</a:t>
            </a:r>
          </a:p>
          <a:p>
            <a:pPr lvl="1"/>
            <a:r>
              <a:rPr lang="en-US" dirty="0"/>
              <a:t>Load time (when a program is loaded into memory)</a:t>
            </a:r>
          </a:p>
          <a:p>
            <a:pPr lvl="1"/>
            <a:r>
              <a:rPr lang="en-US" dirty="0"/>
              <a:t>Run time (while a program is executing)</a:t>
            </a:r>
          </a:p>
          <a:p>
            <a:pPr lvl="1"/>
            <a:endParaRPr lang="en-US" dirty="0"/>
          </a:p>
          <a:p>
            <a:r>
              <a:rPr lang="en-US" dirty="0"/>
              <a:t>Understanding linking can help you avoid nasty errors and make you a better programmer. </a:t>
            </a:r>
          </a:p>
        </p:txBody>
      </p:sp>
    </p:spTree>
    <p:extLst>
      <p:ext uri="{BB962C8B-B14F-4D97-AF65-F5344CB8AC3E}">
        <p14:creationId xmlns:p14="http://schemas.microsoft.com/office/powerpoint/2010/main" val="15924070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75000"/>
                  </a:schemeClr>
                </a:solidFill>
              </a:rPr>
              <a:t>Linking</a:t>
            </a:r>
          </a:p>
          <a:p>
            <a:r>
              <a:rPr lang="en-US"/>
              <a:t>Case study: Library </a:t>
            </a:r>
            <a:r>
              <a:rPr lang="en-US" err="1"/>
              <a:t>interpositioning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Library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137525" cy="4972050"/>
          </a:xfrm>
        </p:spPr>
        <p:txBody>
          <a:bodyPr/>
          <a:lstStyle/>
          <a:p>
            <a:r>
              <a:rPr lang="en-GB" dirty="0"/>
              <a:t>Documented in Section 7.13 of book</a:t>
            </a:r>
          </a:p>
          <a:p>
            <a:r>
              <a:rPr lang="en-GB" dirty="0"/>
              <a:t>Library </a:t>
            </a:r>
            <a:r>
              <a:rPr lang="en-GB" dirty="0" err="1"/>
              <a:t>interpositioning</a:t>
            </a:r>
            <a:r>
              <a:rPr lang="en-GB" dirty="0"/>
              <a:t> : powerful linking technique that allows programmers to intercept calls to arbitrary functions</a:t>
            </a:r>
          </a:p>
          <a:p>
            <a:r>
              <a:rPr lang="en-GB" dirty="0" err="1"/>
              <a:t>Interpositioning</a:t>
            </a:r>
            <a:r>
              <a:rPr lang="en-GB" dirty="0"/>
              <a:t> can occur at:</a:t>
            </a:r>
          </a:p>
          <a:p>
            <a:pPr lvl="1"/>
            <a:r>
              <a:rPr lang="en-GB" dirty="0"/>
              <a:t>Compile time: When the source code is compiled	</a:t>
            </a:r>
          </a:p>
          <a:p>
            <a:pPr lvl="1"/>
            <a:r>
              <a:rPr lang="en-GB" dirty="0"/>
              <a:t>Link time: When the relocatable object files are statically linked to form an executable object file</a:t>
            </a:r>
          </a:p>
          <a:p>
            <a:pPr lvl="1"/>
            <a:r>
              <a:rPr lang="en-GB" dirty="0"/>
              <a:t>Load/run time: When an executable object file is loaded into memory, dynamically linked, and then executed.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219200"/>
            <a:ext cx="7772400" cy="1143000"/>
          </a:xfrm>
          <a:solidFill>
            <a:srgbClr val="E0E0E0"/>
          </a:solidFill>
          <a:ln>
            <a:solidFill>
              <a:srgbClr val="000004"/>
            </a:solidFill>
          </a:ln>
        </p:spPr>
        <p:txBody>
          <a:bodyPr/>
          <a:lstStyle/>
          <a:p>
            <a:r>
              <a:rPr lang="en-US" sz="2000">
                <a:latin typeface="Calibri"/>
                <a:cs typeface="Calibri"/>
              </a:rPr>
              <a:t>Programs are translated and linked using a </a:t>
            </a:r>
            <a:r>
              <a:rPr lang="en-US" sz="2000" i="1">
                <a:latin typeface="Calibri"/>
                <a:cs typeface="Calibri"/>
              </a:rPr>
              <a:t>compiler driver</a:t>
            </a:r>
            <a:r>
              <a:rPr lang="en-US" sz="2000">
                <a:latin typeface="Calibri"/>
                <a:cs typeface="Calibri"/>
              </a:rPr>
              <a:t>:</a:t>
            </a: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 err="1">
                <a:latin typeface="Courier New" charset="0"/>
              </a:rPr>
              <a:t>gcc</a:t>
            </a:r>
            <a:r>
              <a:rPr lang="en-US" sz="1800" i="1">
                <a:latin typeface="Courier New" charset="0"/>
              </a:rPr>
              <a:t> -</a:t>
            </a:r>
            <a:r>
              <a:rPr lang="en-US" sz="1800" i="1" err="1">
                <a:latin typeface="Courier New" charset="0"/>
              </a:rPr>
              <a:t>Og</a:t>
            </a:r>
            <a:r>
              <a:rPr lang="en-US" sz="1800" i="1">
                <a:latin typeface="Courier New" charset="0"/>
              </a:rPr>
              <a:t> -o </a:t>
            </a:r>
            <a:r>
              <a:rPr lang="en-US" sz="1800" i="1" err="1">
                <a:latin typeface="Courier New" charset="0"/>
              </a:rPr>
              <a:t>prog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main.c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sum.c</a:t>
            </a:r>
            <a:endParaRPr lang="en-US" sz="1800" i="1">
              <a:latin typeface="Courier New" charset="0"/>
            </a:endParaRP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>
                <a:latin typeface="Courier New" charset="0"/>
              </a:rPr>
              <a:t>./</a:t>
            </a:r>
            <a:r>
              <a:rPr lang="en-US" sz="1800" i="1" err="1">
                <a:latin typeface="Courier New" charset="0"/>
              </a:rPr>
              <a:t>prog</a:t>
            </a:r>
            <a:endParaRPr lang="en-US" sz="1800" i="1">
              <a:latin typeface="Courier New" charset="0"/>
            </a:endParaRP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2667000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2057400" y="5097463"/>
            <a:ext cx="2971800" cy="366767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Linker (ld)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828800" y="3409950"/>
            <a:ext cx="175260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main.c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2268538" y="43434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main.o</a:t>
            </a: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3733800" y="3409950"/>
            <a:ext cx="179705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4191000" y="26670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sum.c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4268300" y="43434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err="1">
                <a:latin typeface="Courier New"/>
                <a:cs typeface="Courier New"/>
              </a:rPr>
              <a:t>sum.o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3200400" y="5789613"/>
            <a:ext cx="73875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prog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4659313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2667000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659313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4659313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3559175" y="54895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2667000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5683250" y="2719388"/>
            <a:ext cx="132114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Source files</a:t>
            </a:r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5619750" y="4264025"/>
            <a:ext cx="240463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Separately compiled</a:t>
            </a:r>
          </a:p>
          <a:p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relocatable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files</a:t>
            </a:r>
          </a:p>
        </p:txBody>
      </p:sp>
      <p:sp>
        <p:nvSpPr>
          <p:cNvPr id="228373" name="Text Box 21"/>
          <p:cNvSpPr txBox="1">
            <a:spLocks noChangeArrowheads="1"/>
          </p:cNvSpPr>
          <p:nvPr/>
        </p:nvSpPr>
        <p:spPr bwMode="auto">
          <a:xfrm>
            <a:off x="3999592" y="5607050"/>
            <a:ext cx="407760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Fully linked </a:t>
            </a:r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executable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(contains code and data for all functions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defined in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main.c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sum.c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1" grpId="0"/>
      <p:bldP spid="228372" grpId="0"/>
      <p:bldP spid="2283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Security</a:t>
            </a:r>
          </a:p>
          <a:p>
            <a:pPr lvl="1"/>
            <a:r>
              <a:rPr lang="en-GB"/>
              <a:t>Confinement (sandboxing)</a:t>
            </a:r>
          </a:p>
          <a:p>
            <a:pPr lvl="1"/>
            <a:r>
              <a:rPr lang="en-GB"/>
              <a:t>Behind the scenes encryption</a:t>
            </a:r>
          </a:p>
          <a:p>
            <a:r>
              <a:rPr lang="en-US"/>
              <a:t>Debugging</a:t>
            </a:r>
          </a:p>
          <a:p>
            <a:pPr lvl="1"/>
            <a:r>
              <a:rPr lang="en-US"/>
              <a:t>In 2014, two Facebook engineers debugged a treacherous 1-year old bug in their iPhone app using </a:t>
            </a:r>
            <a:r>
              <a:rPr lang="en-US" err="1"/>
              <a:t>interpositioning</a:t>
            </a:r>
            <a:endParaRPr lang="en-US"/>
          </a:p>
          <a:p>
            <a:pPr lvl="1"/>
            <a:r>
              <a:rPr lang="en-US"/>
              <a:t>Code in the SPDY networking stack was writing to the wrong location</a:t>
            </a:r>
          </a:p>
          <a:p>
            <a:pPr lvl="1"/>
            <a:r>
              <a:rPr lang="en-US"/>
              <a:t>Solved by intercepting calls to </a:t>
            </a:r>
            <a:r>
              <a:rPr lang="en-US" err="1"/>
              <a:t>Posix</a:t>
            </a:r>
            <a:r>
              <a:rPr lang="en-US"/>
              <a:t> write functions (write, </a:t>
            </a:r>
            <a:r>
              <a:rPr lang="en-US" err="1"/>
              <a:t>writev</a:t>
            </a:r>
            <a:r>
              <a:rPr lang="en-US"/>
              <a:t>, </a:t>
            </a:r>
            <a:r>
              <a:rPr lang="en-US" err="1"/>
              <a:t>pwrite</a:t>
            </a:r>
            <a:r>
              <a:rPr lang="en-US"/>
              <a:t>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1600"/>
              <a:t>Source:  Facebook engineering blog post at: </a:t>
            </a:r>
          </a:p>
          <a:p>
            <a:pPr marL="457200" lvl="1" indent="0">
              <a:buNone/>
            </a:pP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https://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code.facebook.com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/posts/313033472212144/debugging-file-corruption-on-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ios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01182" cy="762000"/>
          </a:xfrm>
        </p:spPr>
        <p:txBody>
          <a:bodyPr/>
          <a:lstStyle/>
          <a:p>
            <a:r>
              <a:rPr lang="en-US" dirty="0"/>
              <a:t>Some </a:t>
            </a:r>
            <a:r>
              <a:rPr lang="en-US" dirty="0" err="1"/>
              <a:t>Interpositioning</a:t>
            </a:r>
            <a:r>
              <a:rPr lang="en-US" dirty="0"/>
              <a:t> Applications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GB" dirty="0"/>
              <a:t>Monitoring and Profiling</a:t>
            </a:r>
          </a:p>
          <a:p>
            <a:pPr lvl="1"/>
            <a:r>
              <a:rPr lang="en-GB" dirty="0"/>
              <a:t>Count number of calls to functions</a:t>
            </a:r>
          </a:p>
          <a:p>
            <a:pPr lvl="1"/>
            <a:r>
              <a:rPr lang="en-GB" dirty="0"/>
              <a:t>Characterize call sites and arguments to functions</a:t>
            </a:r>
          </a:p>
          <a:p>
            <a:pPr lvl="1"/>
            <a:r>
              <a:rPr lang="en-GB" dirty="0" err="1"/>
              <a:t>Malloc</a:t>
            </a:r>
            <a:r>
              <a:rPr lang="en-GB" dirty="0"/>
              <a:t> tracing</a:t>
            </a:r>
          </a:p>
          <a:p>
            <a:pPr lvl="2"/>
            <a:r>
              <a:rPr lang="en-GB" dirty="0"/>
              <a:t>Detecting memory leaks</a:t>
            </a:r>
          </a:p>
          <a:p>
            <a:pPr lvl="2"/>
            <a:r>
              <a:rPr lang="en-GB" b="1" dirty="0">
                <a:solidFill>
                  <a:srgbClr val="C00000"/>
                </a:solidFill>
              </a:rPr>
              <a:t>Generating address traces</a:t>
            </a:r>
          </a:p>
          <a:p>
            <a:r>
              <a:rPr lang="en-GB" dirty="0"/>
              <a:t>Error Checking</a:t>
            </a:r>
          </a:p>
          <a:p>
            <a:pPr lvl="1"/>
            <a:r>
              <a:rPr lang="en-GB" dirty="0"/>
              <a:t>C Programming Lab used customized versions of malloc/free to do careful error checking</a:t>
            </a:r>
          </a:p>
          <a:p>
            <a:pPr lvl="1"/>
            <a:r>
              <a:rPr lang="en-GB" dirty="0"/>
              <a:t>Other labs (malloc, shell, proxy) also use </a:t>
            </a:r>
            <a:r>
              <a:rPr lang="en-GB" dirty="0" err="1"/>
              <a:t>interpositioning</a:t>
            </a:r>
            <a:r>
              <a:rPr lang="en-GB" dirty="0"/>
              <a:t> to enhance checking capabilities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405626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program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10522"/>
            <a:ext cx="4114800" cy="2323278"/>
          </a:xfrm>
        </p:spPr>
        <p:txBody>
          <a:bodyPr/>
          <a:lstStyle/>
          <a:p>
            <a:r>
              <a:rPr lang="en-US"/>
              <a:t>Goal: trace the addresses and sizes of the allocated and freed blocks, without breaking the program, and without modifying the source code. </a:t>
            </a:r>
          </a:p>
          <a:p>
            <a:endParaRPr lang="en-US"/>
          </a:p>
          <a:p>
            <a:r>
              <a:rPr lang="en-US"/>
              <a:t>Three solutions: interpose on the library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and </a:t>
            </a:r>
            <a:r>
              <a:rPr lang="en-US">
                <a:latin typeface="Courier New"/>
                <a:cs typeface="Courier New"/>
              </a:rPr>
              <a:t>free</a:t>
            </a:r>
            <a:r>
              <a:rPr lang="en-US"/>
              <a:t> functions at compile time, link time, and load/run time.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1197678"/>
            <a:ext cx="4648199" cy="4249498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stdlib.h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</a:t>
            </a:r>
          </a:p>
          <a:p>
            <a:r>
              <a:rPr lang="en-US" sz="1800">
                <a:latin typeface="Courier New"/>
                <a:cs typeface="Courier New"/>
              </a:rPr>
              <a:t>         char *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[])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latin typeface="Courier New"/>
                <a:cs typeface="Courier New"/>
              </a:rPr>
              <a:t>  for (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= 1;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&lt;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++) {</a:t>
            </a:r>
          </a:p>
          <a:p>
            <a:r>
              <a:rPr lang="en-US" sz="1800">
                <a:latin typeface="Courier New"/>
                <a:cs typeface="Courier New"/>
              </a:rPr>
              <a:t>    void *p = </a:t>
            </a:r>
          </a:p>
          <a:p>
            <a:r>
              <a:rPr lang="en-US" sz="1800">
                <a:latin typeface="Courier New"/>
                <a:cs typeface="Courier New"/>
              </a:rPr>
              <a:t>          </a:t>
            </a:r>
            <a:r>
              <a:rPr lang="en-US" sz="1800" err="1">
                <a:latin typeface="Courier New"/>
                <a:cs typeface="Courier New"/>
              </a:rPr>
              <a:t>malloc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atoi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]));</a:t>
            </a:r>
          </a:p>
          <a:p>
            <a:r>
              <a:rPr lang="en-US" sz="1800">
                <a:latin typeface="Courier New"/>
                <a:cs typeface="Courier New"/>
              </a:rPr>
              <a:t>    free(p);</a:t>
            </a:r>
          </a:p>
          <a:p>
            <a:r>
              <a:rPr lang="en-US" sz="1800">
                <a:latin typeface="Courier New"/>
                <a:cs typeface="Courier New"/>
              </a:rPr>
              <a:t>  }</a:t>
            </a:r>
          </a:p>
          <a:p>
            <a:r>
              <a:rPr lang="en-US" sz="1800">
                <a:latin typeface="Courier New"/>
                <a:cs typeface="Courier New"/>
              </a:rPr>
              <a:t>  return(0); 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324" y="5077844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int.c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149488"/>
            <a:ext cx="8558382" cy="5355313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COMPILETIME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(size);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(%d)=%p\n"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size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/* free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wrapper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function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it-IT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024" y="6128417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219200"/>
            <a:ext cx="8558382" cy="1754327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2558" y="2603601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17" y="3048000"/>
            <a:ext cx="7592093" cy="3693319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-DCOMPILETIME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</a:t>
            </a:r>
            <a:r>
              <a:rPr lang="en-US" sz="1800" b="0">
                <a:solidFill>
                  <a:srgbClr val="C00000"/>
                </a:solidFill>
                <a:latin typeface="Courier New"/>
                <a:cs typeface="Courier New"/>
              </a:rPr>
              <a:t>-I.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(10)=0x1ba7010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free(0x1ba7010)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(100)=0x1ba7030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free(0x1ba7030)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(1000)=0x1ba70a0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free(0x1ba70a0)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1789" y="5791200"/>
            <a:ext cx="3406514" cy="369332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62200" y="3886200"/>
            <a:ext cx="1529589" cy="19050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7298303" y="2973528"/>
            <a:ext cx="1007497" cy="28176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114800" y="42672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362200" y="3657600"/>
            <a:ext cx="1752600" cy="6096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152400"/>
            <a:ext cx="7592093" cy="762000"/>
          </a:xfrm>
        </p:spPr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838200"/>
            <a:ext cx="8558382" cy="5909311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LINKTIME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=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5514" y="6336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91000"/>
            <a:ext cx="8305799" cy="2438400"/>
          </a:xfrm>
        </p:spPr>
        <p:txBody>
          <a:bodyPr/>
          <a:lstStyle/>
          <a:p>
            <a:r>
              <a:rPr lang="en-US"/>
              <a:t>The “</a:t>
            </a:r>
            <a:r>
              <a:rPr lang="en-US">
                <a:latin typeface="Courier New" pitchFamily="49" charset="0"/>
                <a:cs typeface="Courier New" pitchFamily="49" charset="0"/>
              </a:rPr>
              <a:t>-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Wl</a:t>
            </a:r>
            <a:r>
              <a:rPr lang="en-US"/>
              <a:t>” flag passes argument to linker, replacing each comma with a space. </a:t>
            </a:r>
          </a:p>
          <a:p>
            <a:r>
              <a:rPr lang="en-US"/>
              <a:t>The  “</a:t>
            </a:r>
            <a:r>
              <a:rPr lang="en-US">
                <a:latin typeface="Courier New"/>
                <a:cs typeface="Courier New"/>
              </a:rPr>
              <a:t>--</a:t>
            </a:r>
            <a:r>
              <a:rPr lang="en-US" err="1">
                <a:latin typeface="Courier New"/>
                <a:cs typeface="Courier New"/>
              </a:rPr>
              <a:t>wrap,malloc</a:t>
            </a:r>
            <a:r>
              <a:rPr lang="en-US"/>
              <a:t> ”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 err="1">
                <a:latin typeface="Courier New"/>
                <a:cs typeface="Courier New"/>
              </a:rPr>
              <a:t>arg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/>
              <a:t>instructs linker to resolve references in a special way:</a:t>
            </a:r>
          </a:p>
          <a:p>
            <a:pPr lvl="1"/>
            <a:r>
              <a:rPr lang="en-US"/>
              <a:t>Refs to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should be resolved as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wrap_malloc</a:t>
            </a:r>
            <a:endParaRPr lang="en-US">
              <a:latin typeface="Courier New"/>
              <a:cs typeface="Courier New"/>
            </a:endParaRPr>
          </a:p>
          <a:p>
            <a:pPr lvl="1"/>
            <a:r>
              <a:rPr lang="en-US">
                <a:latin typeface="Calibri"/>
                <a:cs typeface="Calibri"/>
              </a:rPr>
              <a:t>Refs to </a:t>
            </a:r>
            <a:r>
              <a:rPr lang="en-US">
                <a:cs typeface="Courier New"/>
              </a:rPr>
              <a:t> </a:t>
            </a:r>
            <a:r>
              <a:rPr lang="en-US"/>
              <a:t>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real_malloc</a:t>
            </a:r>
            <a:r>
              <a:rPr lang="en-US"/>
              <a:t> should be resolved as </a:t>
            </a:r>
            <a:r>
              <a:rPr lang="en-US" err="1">
                <a:latin typeface="Courier New"/>
                <a:cs typeface="Courier New"/>
              </a:rPr>
              <a:t>malloc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018" y="1300877"/>
            <a:ext cx="8710782" cy="2862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-DLINKTIME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-c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wrap,malloc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wrap,free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\</a:t>
            </a:r>
          </a:p>
          <a:p>
            <a:r>
              <a:rPr lang="en-US" sz="1800" b="0">
                <a:latin typeface="Courier New"/>
                <a:cs typeface="Courier New"/>
              </a:rPr>
              <a:t>    </a:t>
            </a:r>
            <a:r>
              <a:rPr lang="en-US" sz="1800" b="0" err="1">
                <a:latin typeface="Courier New"/>
                <a:cs typeface="Courier New"/>
              </a:rPr>
              <a:t>int.o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780" y="134676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048000" y="19812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048000" y="15240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" y="914400"/>
            <a:ext cx="8915401" cy="5262980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RUNTIME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_GNU_SOURCE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*(*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04800"/>
            <a:ext cx="3657599" cy="1219200"/>
          </a:xfr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/>
              <a:t>Load/Run-time </a:t>
            </a:r>
            <a:br>
              <a:rPr lang="en-US"/>
            </a:br>
            <a:r>
              <a:rPr lang="en-US" err="1"/>
              <a:t>Interpositioning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6627" y="5766890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669924"/>
            <a:ext cx="2816584" cy="646331"/>
          </a:xfrm>
          <a:prstGeom prst="rect">
            <a:avLst/>
          </a:prstGeom>
          <a:solidFill>
            <a:srgbClr val="DEDFF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Observe that DON’T have 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#include 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0"/>
            <a:ext cx="8763000" cy="4524316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freep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*) = </a:t>
            </a:r>
            <a:r>
              <a:rPr lang="fi-FI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address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2114" y="5955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570422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14800"/>
            <a:ext cx="8991599" cy="2362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The LD_PRELOAD </a:t>
            </a:r>
            <a:r>
              <a:rPr lang="en-US" dirty="0"/>
              <a:t>environment variable tells the dynamic linker to resolve unresolved refs (e.g., to </a:t>
            </a:r>
            <a:r>
              <a:rPr lang="en-US" dirty="0">
                <a:latin typeface="Courier New"/>
                <a:cs typeface="Courier New"/>
              </a:rPr>
              <a:t>malloc)</a:t>
            </a:r>
            <a:r>
              <a:rPr lang="en-US" dirty="0"/>
              <a:t>by looking in </a:t>
            </a:r>
            <a:r>
              <a:rPr lang="en-US" dirty="0" err="1">
                <a:latin typeface="Courier New"/>
                <a:cs typeface="Courier New"/>
              </a:rPr>
              <a:t>mymalloc.so</a:t>
            </a:r>
            <a:r>
              <a:rPr lang="en-US" dirty="0"/>
              <a:t> first.</a:t>
            </a:r>
          </a:p>
          <a:p>
            <a:r>
              <a:rPr lang="en-US" dirty="0"/>
              <a:t>Type into (some) shells as:</a:t>
            </a:r>
          </a:p>
          <a:p>
            <a:pPr marL="57150" indent="0">
              <a:buNone/>
            </a:pPr>
            <a:r>
              <a:rPr lang="en-US" sz="2000" b="0" dirty="0">
                <a:latin typeface="Courier New"/>
                <a:cs typeface="Courier New"/>
              </a:rPr>
              <a:t>env LD_PRELOAD=./</a:t>
            </a:r>
            <a:r>
              <a:rPr lang="en-US" sz="2000" b="0" dirty="0" err="1">
                <a:latin typeface="Courier New"/>
                <a:cs typeface="Courier New"/>
              </a:rPr>
              <a:t>mymalloc.so</a:t>
            </a:r>
            <a:r>
              <a:rPr lang="en-US" sz="2000" b="0" dirty="0">
                <a:latin typeface="Courier New"/>
                <a:cs typeface="Courier New"/>
              </a:rPr>
              <a:t> ./</a:t>
            </a:r>
            <a:r>
              <a:rPr lang="en-US" sz="2000" b="0" dirty="0" err="1">
                <a:latin typeface="Courier New"/>
                <a:cs typeface="Courier New"/>
              </a:rPr>
              <a:t>intr</a:t>
            </a:r>
            <a:r>
              <a:rPr lang="en-US" sz="2000" b="0" dirty="0">
                <a:latin typeface="Courier New"/>
                <a:cs typeface="Courier New"/>
              </a:rPr>
              <a:t> 10 100 1000)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2" y="1300877"/>
            <a:ext cx="8991598" cy="2585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intr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-DRUNTIME -shared -</a:t>
            </a:r>
            <a:r>
              <a:rPr lang="en-US" sz="1800" b="0" err="1">
                <a:latin typeface="Courier New"/>
                <a:cs typeface="Courier New"/>
              </a:rPr>
              <a:t>fpic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ldl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-o 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runr</a:t>
            </a:r>
            <a:endParaRPr lang="en-US" sz="180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(LD_PRELOAD="./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" ./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10 100 1000)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28956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581400" y="2057400"/>
            <a:ext cx="1371600" cy="838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</a:t>
            </a:r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 1: Modularity</a:t>
            </a:r>
          </a:p>
          <a:p>
            <a:endParaRPr lang="en-US"/>
          </a:p>
          <a:p>
            <a:pPr lvl="1"/>
            <a:r>
              <a:rPr lang="en-US"/>
              <a:t>Program can be written as a collection of smaller source files, rather than one monolithic mass.</a:t>
            </a:r>
          </a:p>
          <a:p>
            <a:pPr lvl="1"/>
            <a:endParaRPr lang="en-US"/>
          </a:p>
          <a:p>
            <a:pPr lvl="1"/>
            <a:r>
              <a:rPr lang="en-US"/>
              <a:t>Can build libraries of common functions (more on this later)</a:t>
            </a:r>
          </a:p>
          <a:p>
            <a:pPr lvl="2"/>
            <a:r>
              <a:rPr lang="en-US"/>
              <a:t>e.g., Math library, standard C library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Interpositioning</a:t>
            </a:r>
            <a:r>
              <a:rPr lang="en-US"/>
              <a:t>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Time</a:t>
            </a:r>
          </a:p>
          <a:p>
            <a:pPr lvl="1"/>
            <a:r>
              <a:rPr lang="en-US" dirty="0"/>
              <a:t>Apparent calls to </a:t>
            </a:r>
            <a:r>
              <a:rPr lang="en-US" b="1" dirty="0">
                <a:latin typeface="Courier New"/>
                <a:cs typeface="Courier New"/>
              </a:rPr>
              <a:t>mallo</a:t>
            </a:r>
            <a:r>
              <a:rPr lang="en-US" dirty="0"/>
              <a:t>c/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get macro-expanded into calls to </a:t>
            </a:r>
            <a:r>
              <a:rPr lang="en-US" b="1" dirty="0" err="1">
                <a:latin typeface="Courier New"/>
                <a:cs typeface="Courier New"/>
              </a:rPr>
              <a:t>mymalloc</a:t>
            </a:r>
            <a:r>
              <a:rPr lang="en-US" dirty="0"/>
              <a:t>/</a:t>
            </a:r>
            <a:r>
              <a:rPr lang="en-US" b="1" dirty="0" err="1">
                <a:latin typeface="Courier New"/>
                <a:cs typeface="Courier New"/>
              </a:rPr>
              <a:t>myfree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Simple approach.  Must have access to source &amp; recompile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dirty="0"/>
              <a:t>Link Time</a:t>
            </a:r>
          </a:p>
          <a:p>
            <a:pPr lvl="1"/>
            <a:r>
              <a:rPr lang="en-US" dirty="0"/>
              <a:t>Use linker trick to have special name resolutions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malloc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wrap_malloc</a:t>
            </a:r>
            <a:endParaRPr lang="en-US" b="1" dirty="0">
              <a:latin typeface="Courier New"/>
              <a:cs typeface="Courier New"/>
              <a:sym typeface="Wingdings" pitchFamily="2" charset="2"/>
            </a:endParaRPr>
          </a:p>
          <a:p>
            <a:pPr lvl="2"/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real_malloc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</a:p>
          <a:p>
            <a:r>
              <a:rPr lang="en-US" dirty="0">
                <a:sym typeface="Wingdings" pitchFamily="2" charset="2"/>
              </a:rPr>
              <a:t>Load/Run Time</a:t>
            </a:r>
          </a:p>
          <a:p>
            <a:pPr lvl="1"/>
            <a:r>
              <a:rPr lang="en-US" dirty="0">
                <a:sym typeface="Wingdings" pitchFamily="2" charset="2"/>
              </a:rPr>
              <a:t>Implement custom version of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that use dynamic linking to load library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under different names</a:t>
            </a:r>
          </a:p>
          <a:p>
            <a:pPr lvl="1"/>
            <a:r>
              <a:rPr lang="en-US" dirty="0">
                <a:sym typeface="Wingdings" pitchFamily="2" charset="2"/>
              </a:rPr>
              <a:t>Can use with ANY dynamically linked binary</a:t>
            </a:r>
          </a:p>
          <a:p>
            <a:pPr marL="57150" indent="0">
              <a:buNone/>
            </a:pPr>
            <a:r>
              <a:rPr lang="en-US" sz="1800" b="0" dirty="0">
                <a:latin typeface="Courier New"/>
                <a:cs typeface="Courier New"/>
              </a:rPr>
              <a:t>env LD_PRELOAD=./</a:t>
            </a:r>
            <a:r>
              <a:rPr lang="en-US" sz="1800" b="0" dirty="0" err="1">
                <a:latin typeface="Courier New"/>
                <a:cs typeface="Courier New"/>
              </a:rPr>
              <a:t>mymalloc.so</a:t>
            </a:r>
            <a:r>
              <a:rPr lang="en-US" sz="1800" b="0" dirty="0">
                <a:latin typeface="Courier New"/>
                <a:cs typeface="Courier New"/>
              </a:rPr>
              <a:t> </a:t>
            </a:r>
            <a:r>
              <a:rPr lang="en-US" sz="1800" b="0" dirty="0" err="1">
                <a:latin typeface="Courier New"/>
                <a:cs typeface="Courier New"/>
              </a:rPr>
              <a:t>gcc</a:t>
            </a:r>
            <a:r>
              <a:rPr lang="en-US" sz="1800" b="0" dirty="0">
                <a:latin typeface="Courier New"/>
                <a:cs typeface="Courier New"/>
              </a:rPr>
              <a:t> –c </a:t>
            </a:r>
            <a:r>
              <a:rPr lang="en-US" sz="1800" b="0" dirty="0" err="1">
                <a:latin typeface="Courier New"/>
                <a:cs typeface="Courier New"/>
              </a:rPr>
              <a:t>int.c</a:t>
            </a:r>
            <a:r>
              <a:rPr lang="en-US" sz="1800" b="0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Usually: Just happens, no big deal</a:t>
            </a:r>
          </a:p>
          <a:p>
            <a:r>
              <a:rPr lang="en-US"/>
              <a:t>Sometimes: Strange errors</a:t>
            </a:r>
          </a:p>
          <a:p>
            <a:pPr lvl="1"/>
            <a:r>
              <a:rPr lang="en-US"/>
              <a:t>Bad symbol resolution</a:t>
            </a:r>
          </a:p>
          <a:p>
            <a:pPr lvl="1"/>
            <a:r>
              <a:rPr lang="en-US"/>
              <a:t>Ordering dependence of linked .o, .a, and .so files</a:t>
            </a:r>
          </a:p>
          <a:p>
            <a:r>
              <a:rPr lang="en-US"/>
              <a:t>For power users:</a:t>
            </a:r>
          </a:p>
          <a:p>
            <a:pPr lvl="1"/>
            <a:r>
              <a:rPr lang="en-US" err="1"/>
              <a:t>Interpositioning</a:t>
            </a:r>
            <a:r>
              <a:rPr lang="en-US"/>
              <a:t> to trace programs with &amp; without source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 (cont)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 2: Efficiency</a:t>
            </a:r>
          </a:p>
          <a:p>
            <a:pPr lvl="1"/>
            <a:r>
              <a:rPr lang="en-US" dirty="0"/>
              <a:t>Time: Separate compilation.  How does that save time?</a:t>
            </a:r>
          </a:p>
          <a:p>
            <a:pPr lvl="2"/>
            <a:r>
              <a:rPr lang="en-US" dirty="0"/>
              <a:t>Change one source file, compile, and then relink.</a:t>
            </a:r>
          </a:p>
          <a:p>
            <a:pPr lvl="2"/>
            <a:r>
              <a:rPr lang="en-US" dirty="0"/>
              <a:t>No need to recompile other source files.</a:t>
            </a:r>
          </a:p>
          <a:p>
            <a:pPr lvl="2"/>
            <a:r>
              <a:rPr lang="en-US" dirty="0"/>
              <a:t>Can compile multiple files concurrently.</a:t>
            </a:r>
          </a:p>
          <a:p>
            <a:pPr lvl="1"/>
            <a:r>
              <a:rPr lang="en-US" dirty="0"/>
              <a:t>Space: Libraries.  How do libraries save space?</a:t>
            </a:r>
          </a:p>
          <a:p>
            <a:pPr lvl="2"/>
            <a:r>
              <a:rPr lang="en-US" dirty="0"/>
              <a:t>Common functions can be aggregated into a single file...</a:t>
            </a:r>
          </a:p>
          <a:p>
            <a:pPr lvl="2"/>
            <a:r>
              <a:rPr lang="en-US" b="1" dirty="0"/>
              <a:t>Option 1: </a:t>
            </a:r>
            <a:r>
              <a:rPr lang="en-US" b="1" i="1" dirty="0"/>
              <a:t>Static Linking</a:t>
            </a:r>
          </a:p>
          <a:p>
            <a:pPr lvl="3"/>
            <a:r>
              <a:rPr lang="en-US" dirty="0"/>
              <a:t>Executable files and running memory images contain only the library code they actually use</a:t>
            </a:r>
          </a:p>
          <a:p>
            <a:pPr lvl="2"/>
            <a:r>
              <a:rPr lang="en-US" b="1" dirty="0"/>
              <a:t>Option 2: </a:t>
            </a:r>
            <a:r>
              <a:rPr lang="en-US" b="1" i="1" dirty="0"/>
              <a:t>Dynamic linking</a:t>
            </a:r>
          </a:p>
          <a:p>
            <a:pPr lvl="3"/>
            <a:r>
              <a:rPr lang="en-US" dirty="0"/>
              <a:t>Executable files contain no library code</a:t>
            </a:r>
          </a:p>
          <a:p>
            <a:pPr lvl="3"/>
            <a:r>
              <a:rPr lang="en-US" dirty="0"/>
              <a:t>During execution, single copy of library code can be shared across all executing processes</a:t>
            </a:r>
          </a:p>
          <a:p>
            <a:pPr marL="1371600" lvl="3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04813" y="457200"/>
            <a:ext cx="6986587" cy="781050"/>
          </a:xfrm>
        </p:spPr>
        <p:txBody>
          <a:bodyPr/>
          <a:lstStyle/>
          <a:p>
            <a:r>
              <a:rPr lang="en-US"/>
              <a:t>What Do Linkers Do?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49388"/>
            <a:ext cx="8853487" cy="5484812"/>
          </a:xfrm>
        </p:spPr>
        <p:txBody>
          <a:bodyPr/>
          <a:lstStyle/>
          <a:p>
            <a:r>
              <a:rPr lang="en-US"/>
              <a:t>Step 1: Symbol resolution</a:t>
            </a:r>
          </a:p>
          <a:p>
            <a:pPr lvl="1"/>
            <a:endParaRPr lang="en-US"/>
          </a:p>
          <a:p>
            <a:pPr lvl="1"/>
            <a:r>
              <a:rPr lang="en-US"/>
              <a:t>Programs define and reference </a:t>
            </a:r>
            <a:r>
              <a:rPr lang="en-US" i="1"/>
              <a:t>symbols</a:t>
            </a:r>
            <a:r>
              <a:rPr lang="en-US"/>
              <a:t> (global variables and functions):</a:t>
            </a:r>
          </a:p>
          <a:p>
            <a:pPr lvl="2"/>
            <a:r>
              <a:rPr lang="en-US" sz="1800" b="1">
                <a:latin typeface="Courier New" charset="0"/>
              </a:rPr>
              <a:t>void swap() {…}   /* define symbol swap */</a:t>
            </a:r>
          </a:p>
          <a:p>
            <a:pPr lvl="2"/>
            <a:r>
              <a:rPr lang="en-US" sz="1800" b="1">
                <a:latin typeface="Courier New" charset="0"/>
              </a:rPr>
              <a:t>swap();           /* reference symbol swap */</a:t>
            </a:r>
          </a:p>
          <a:p>
            <a:pPr lvl="2"/>
            <a:r>
              <a:rPr lang="en-US" sz="1800" b="1" err="1">
                <a:latin typeface="Courier New" charset="0"/>
              </a:rPr>
              <a:t>int</a:t>
            </a:r>
            <a:r>
              <a:rPr lang="en-US" sz="1800" b="1">
                <a:latin typeface="Courier New" charset="0"/>
              </a:rPr>
              <a:t> *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 = &amp;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;     /* define symbol 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, reference 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 */</a:t>
            </a:r>
            <a:endParaRPr lang="en-US" sz="1800" b="1"/>
          </a:p>
          <a:p>
            <a:pPr lvl="1"/>
            <a:endParaRPr lang="en-US"/>
          </a:p>
          <a:p>
            <a:pPr lvl="1"/>
            <a:r>
              <a:rPr lang="en-US"/>
              <a:t>Symbol definitions are stored in object file (by assembler) in </a:t>
            </a:r>
            <a:r>
              <a:rPr lang="en-US" i="1"/>
              <a:t>symbol table</a:t>
            </a:r>
            <a:r>
              <a:rPr lang="en-US"/>
              <a:t>.</a:t>
            </a:r>
          </a:p>
          <a:p>
            <a:pPr lvl="2"/>
            <a:r>
              <a:rPr lang="en-US"/>
              <a:t>Symbol table is an array of entries</a:t>
            </a:r>
            <a:endParaRPr lang="en-US">
              <a:latin typeface="Courier New"/>
              <a:cs typeface="Courier New"/>
            </a:endParaRPr>
          </a:p>
          <a:p>
            <a:pPr lvl="2"/>
            <a:r>
              <a:rPr lang="en-US"/>
              <a:t>Each entry includes name, size, and location of symbol.</a:t>
            </a:r>
          </a:p>
          <a:p>
            <a:pPr lvl="1"/>
            <a:endParaRPr lang="en-US"/>
          </a:p>
          <a:p>
            <a:pPr lvl="1"/>
            <a:r>
              <a:rPr lang="en-US" b="1">
                <a:solidFill>
                  <a:srgbClr val="FF0000"/>
                </a:solidFill>
              </a:rPr>
              <a:t>During symbol resolution step, the linker associates each symbol reference with exactly one symbol definition.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Symbols in 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3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sum(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*a,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n);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hu-HU" sz="1800">
                <a:latin typeface="Courier New"/>
                <a:cs typeface="Courier New"/>
              </a:rPr>
              <a:t>int </a:t>
            </a:r>
            <a:r>
              <a:rPr lang="hu-HU" sz="1800">
                <a:solidFill>
                  <a:schemeClr val="accent2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latin typeface="Courier New"/>
                <a:cs typeface="Courier New"/>
              </a:rPr>
              <a:t>    </a:t>
            </a:r>
            <a:r>
              <a:rPr lang="fr-FR" sz="1800" err="1">
                <a:latin typeface="Courier New"/>
                <a:cs typeface="Courier New"/>
              </a:rPr>
              <a:t>int</a:t>
            </a:r>
            <a:r>
              <a:rPr lang="fr-FR" sz="1800">
                <a:latin typeface="Courier New"/>
                <a:cs typeface="Courier New"/>
              </a:rPr>
              <a:t> val = </a:t>
            </a:r>
            <a:r>
              <a:rPr lang="fr-FR" sz="1800" err="1">
                <a:solidFill>
                  <a:srgbClr val="C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latin typeface="Courier New"/>
                <a:cs typeface="Courier New"/>
              </a:rPr>
              <a:t>(</a:t>
            </a:r>
            <a:r>
              <a:rPr lang="fr-FR" sz="1800" err="1">
                <a:latin typeface="Courier New"/>
                <a:cs typeface="Courier New"/>
              </a:rPr>
              <a:t>array</a:t>
            </a:r>
            <a:r>
              <a:rPr lang="fr-FR" sz="1800"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latin typeface="Courier New"/>
                <a:cs typeface="Courier New"/>
              </a:rPr>
              <a:t>    return val;</a:t>
            </a:r>
          </a:p>
          <a:p>
            <a:r>
              <a:rPr lang="fr-FR" sz="1800">
                <a:latin typeface="Courier New"/>
                <a:cs typeface="Courier New"/>
              </a:rPr>
              <a:t>}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*a,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n)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i, s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for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return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85800" y="25146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3497" y="30480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81600" y="1924613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30436" y="35814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4" name="Straight Connector 3"/>
          <p:cNvCxnSpPr>
            <a:stCxn id="2" idx="7"/>
          </p:cNvCxnSpPr>
          <p:nvPr/>
        </p:nvCxnSpPr>
        <p:spPr bwMode="auto">
          <a:xfrm flipV="1">
            <a:off x="1401248" y="1600200"/>
            <a:ext cx="2484952" cy="9701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9" idx="7"/>
          </p:cNvCxnSpPr>
          <p:nvPr/>
        </p:nvCxnSpPr>
        <p:spPr bwMode="auto">
          <a:xfrm flipV="1">
            <a:off x="1388945" y="1600200"/>
            <a:ext cx="2878255" cy="15035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0" idx="1"/>
          </p:cNvCxnSpPr>
          <p:nvPr/>
        </p:nvCxnSpPr>
        <p:spPr bwMode="auto">
          <a:xfrm flipH="1" flipV="1">
            <a:off x="4495800" y="1600200"/>
            <a:ext cx="808552" cy="38020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52169" y="1233496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Definitions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8908" y="496632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Reference</a:t>
            </a:r>
          </a:p>
        </p:txBody>
      </p:sp>
      <p:cxnSp>
        <p:nvCxnSpPr>
          <p:cNvPr id="22" name="Straight Connector 21"/>
          <p:cNvCxnSpPr>
            <a:stCxn id="11" idx="5"/>
          </p:cNvCxnSpPr>
          <p:nvPr/>
        </p:nvCxnSpPr>
        <p:spPr bwMode="auto">
          <a:xfrm>
            <a:off x="2645884" y="3906604"/>
            <a:ext cx="1341952" cy="1046396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5557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26598</TotalTime>
  <Words>6683</Words>
  <Application>Microsoft Office PowerPoint</Application>
  <PresentationFormat>On-screen Show (4:3)</PresentationFormat>
  <Paragraphs>1192</Paragraphs>
  <Slides>61</Slides>
  <Notes>55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Arial</vt:lpstr>
      <vt:lpstr>Arial Narrow</vt:lpstr>
      <vt:lpstr>Calibri</vt:lpstr>
      <vt:lpstr>Century Gothic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Linking  15-213/18-213/14-513/15-513/18-613: Introduction to Computer Systems 14th Lecture, October 15th, 2020</vt:lpstr>
      <vt:lpstr>Today</vt:lpstr>
      <vt:lpstr>Example C Program</vt:lpstr>
      <vt:lpstr>Linking</vt:lpstr>
      <vt:lpstr>Why Linkers?</vt:lpstr>
      <vt:lpstr>Why Linkers? (cont)</vt:lpstr>
      <vt:lpstr>What Do Linkers Do?</vt:lpstr>
      <vt:lpstr>Symbols in Example C Program</vt:lpstr>
      <vt:lpstr>What Do Linkers Do? (cont)</vt:lpstr>
      <vt:lpstr>Three Kinds of Object Files (Modules)</vt:lpstr>
      <vt:lpstr>Executable and Linkable Format (ELF)</vt:lpstr>
      <vt:lpstr>ELF Object File Format</vt:lpstr>
      <vt:lpstr>ELF Object File Format (cont.)</vt:lpstr>
      <vt:lpstr>Linker Symbols </vt:lpstr>
      <vt:lpstr>Step 1: Symbol Resolution</vt:lpstr>
      <vt:lpstr>Symbol Identification</vt:lpstr>
      <vt:lpstr>Local Symbols</vt:lpstr>
      <vt:lpstr>How Linker Resolves Duplicate Symbol Definitions</vt:lpstr>
      <vt:lpstr>Linker’s Symbol Rules</vt:lpstr>
      <vt:lpstr>Linker Puzzles</vt:lpstr>
      <vt:lpstr>Type Mismatch Example</vt:lpstr>
      <vt:lpstr>Global Variables</vt:lpstr>
      <vt:lpstr>Use of extern in .h Files (#1)</vt:lpstr>
      <vt:lpstr>Use of .h Files (#2)</vt:lpstr>
      <vt:lpstr>Linking Example</vt:lpstr>
      <vt:lpstr>Step 2: Relocation</vt:lpstr>
      <vt:lpstr>Relocation Entries</vt:lpstr>
      <vt:lpstr>Relocated .text section</vt:lpstr>
      <vt:lpstr>Loading Executable Object Files</vt:lpstr>
      <vt:lpstr>Quiz Time!</vt:lpstr>
      <vt:lpstr>Libraries: Packaging a Set of Functions</vt:lpstr>
      <vt:lpstr>Old-fashioned Solution: Static Libraries</vt:lpstr>
      <vt:lpstr>Creating Static Libraries</vt:lpstr>
      <vt:lpstr>Commonly Used Libraries</vt:lpstr>
      <vt:lpstr>Linking with Static Libraries</vt:lpstr>
      <vt:lpstr>Linking with Static Libraries</vt:lpstr>
      <vt:lpstr>Using Static Libraries</vt:lpstr>
      <vt:lpstr>Modern Solution: Shared Libraries</vt:lpstr>
      <vt:lpstr>Shared Libraries (cont.)</vt:lpstr>
      <vt:lpstr>What dynamic libraries are required?</vt:lpstr>
      <vt:lpstr>Dynamic Library Example</vt:lpstr>
      <vt:lpstr>Dynamic Linking at Load-time</vt:lpstr>
      <vt:lpstr>Dynamic Linking at Run-time</vt:lpstr>
      <vt:lpstr>Dynamic Linking at Run-time (cont)</vt:lpstr>
      <vt:lpstr>Dynamic Linking at Run-time</vt:lpstr>
      <vt:lpstr>Linking Summary </vt:lpstr>
      <vt:lpstr>Today</vt:lpstr>
      <vt:lpstr>Case Study: Library Interpositioning</vt:lpstr>
      <vt:lpstr>Some Interpositioning Applications</vt:lpstr>
      <vt:lpstr>Some Interpositioning Applications (cont)</vt:lpstr>
      <vt:lpstr>Example program  </vt:lpstr>
      <vt:lpstr>Compile-time Interpositioning</vt:lpstr>
      <vt:lpstr>Compile-time Interpositioning</vt:lpstr>
      <vt:lpstr>Link-time Interpositioning</vt:lpstr>
      <vt:lpstr>Link-time Interpositioning</vt:lpstr>
      <vt:lpstr>Load/Run-time  Interpositioning</vt:lpstr>
      <vt:lpstr>Load/Run-time Interpositioning</vt:lpstr>
      <vt:lpstr>Load/Run-time Interpositioning</vt:lpstr>
      <vt:lpstr>Interpositioning Recap</vt:lpstr>
      <vt:lpstr>Linking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667</cp:revision>
  <cp:lastPrinted>2017-10-10T16:05:23Z</cp:lastPrinted>
  <dcterms:created xsi:type="dcterms:W3CDTF">2012-10-04T19:17:13Z</dcterms:created>
  <dcterms:modified xsi:type="dcterms:W3CDTF">2020-10-15T02:51:45Z</dcterms:modified>
</cp:coreProperties>
</file>