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  <p:sldMasterId id="2147483663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</p:sldIdLst>
  <p:sldSz cy="6858000" cx="9144000"/>
  <p:notesSz cx="7302500" cy="9586900"/>
  <p:embeddedFontLst>
    <p:embeddedFont>
      <p:font typeface="Arial Narrow"/>
      <p:regular r:id="rId30"/>
      <p:bold r:id="rId31"/>
      <p:italic r:id="rId32"/>
      <p:boldItalic r:id="rId3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>
        <p15:guide id="1" orient="horz" pos="3019">
          <p15:clr>
            <a:srgbClr val="000000"/>
          </p15:clr>
        </p15:guide>
        <p15:guide id="2" pos="2300">
          <p15:clr>
            <a:srgbClr val="000000"/>
          </p15:clr>
        </p15:guide>
      </p15:notesGuideLst>
    </p:ext>
    <p:ext uri="http://customooxmlschemas.google.com/">
      <go:slidesCustomData xmlns:go="http://customooxmlschemas.google.com/" r:id="rId34" roundtripDataSignature="AMtx7mjUx+wAWYWOD7Q8J7Ce3gzbrmEUI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3019" orient="horz"/>
        <p:guide pos="230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font" Target="fonts/ArialNarrow-bold.fntdata"/><Relationship Id="rId30" Type="http://schemas.openxmlformats.org/officeDocument/2006/relationships/font" Target="fonts/ArialNarrow-regular.fntdata"/><Relationship Id="rId11" Type="http://schemas.openxmlformats.org/officeDocument/2006/relationships/slide" Target="slides/slide5.xml"/><Relationship Id="rId33" Type="http://schemas.openxmlformats.org/officeDocument/2006/relationships/font" Target="fonts/ArialNarrow-boldItalic.fntdata"/><Relationship Id="rId10" Type="http://schemas.openxmlformats.org/officeDocument/2006/relationships/slide" Target="slides/slide4.xml"/><Relationship Id="rId32" Type="http://schemas.openxmlformats.org/officeDocument/2006/relationships/font" Target="fonts/ArialNarrow-italic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34" Type="http://customschemas.google.com/relationships/presentationmetadata" Target="metadata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163888" cy="4810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4137025" y="0"/>
            <a:ext cx="3163888" cy="4810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493838" y="1198563"/>
            <a:ext cx="4314825" cy="32353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30250" y="4613275"/>
            <a:ext cx="5842000" cy="3775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105900"/>
            <a:ext cx="3163888" cy="4810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137025" y="9105900"/>
            <a:ext cx="3163888" cy="4810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1" i="0" lang="en-US" sz="12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‹#›</a:t>
            </a:fld>
            <a:endParaRPr b="1" i="0" sz="12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:notes"/>
          <p:cNvSpPr txBox="1"/>
          <p:nvPr>
            <p:ph idx="1" type="body"/>
          </p:nvPr>
        </p:nvSpPr>
        <p:spPr>
          <a:xfrm>
            <a:off x="730250" y="4553777"/>
            <a:ext cx="5841900" cy="431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1" name="Google Shape;121;p1:notes"/>
          <p:cNvSpPr/>
          <p:nvPr>
            <p:ph idx="2" type="sldImg"/>
          </p:nvPr>
        </p:nvSpPr>
        <p:spPr>
          <a:xfrm>
            <a:off x="1825905" y="719017"/>
            <a:ext cx="3651600" cy="3595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1:notes"/>
          <p:cNvSpPr/>
          <p:nvPr>
            <p:ph idx="2" type="sldImg"/>
          </p:nvPr>
        </p:nvSpPr>
        <p:spPr>
          <a:xfrm>
            <a:off x="1493838" y="1198563"/>
            <a:ext cx="4314825" cy="32353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9" name="Google Shape;219;p11:notes"/>
          <p:cNvSpPr txBox="1"/>
          <p:nvPr>
            <p:ph idx="1" type="body"/>
          </p:nvPr>
        </p:nvSpPr>
        <p:spPr>
          <a:xfrm>
            <a:off x="730250" y="4613275"/>
            <a:ext cx="5842000" cy="3775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Questions are rhetorical here</a:t>
            </a:r>
            <a:endParaRPr/>
          </a:p>
        </p:txBody>
      </p:sp>
      <p:sp>
        <p:nvSpPr>
          <p:cNvPr id="220" name="Google Shape;220;p11:notes"/>
          <p:cNvSpPr txBox="1"/>
          <p:nvPr>
            <p:ph idx="12" type="sldNum"/>
          </p:nvPr>
        </p:nvSpPr>
        <p:spPr>
          <a:xfrm>
            <a:off x="4137025" y="9105900"/>
            <a:ext cx="3163888" cy="4810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2:notes"/>
          <p:cNvSpPr/>
          <p:nvPr>
            <p:ph idx="2" type="sldImg"/>
          </p:nvPr>
        </p:nvSpPr>
        <p:spPr>
          <a:xfrm>
            <a:off x="1493838" y="1198563"/>
            <a:ext cx="4314825" cy="32353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6" name="Google Shape;226;p12:notes"/>
          <p:cNvSpPr txBox="1"/>
          <p:nvPr>
            <p:ph idx="1" type="body"/>
          </p:nvPr>
        </p:nvSpPr>
        <p:spPr>
          <a:xfrm>
            <a:off x="730250" y="4613275"/>
            <a:ext cx="5842000" cy="3775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Print values in mm_init()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7" name="Google Shape;227;p12:notes"/>
          <p:cNvSpPr txBox="1"/>
          <p:nvPr>
            <p:ph idx="12" type="sldNum"/>
          </p:nvPr>
        </p:nvSpPr>
        <p:spPr>
          <a:xfrm>
            <a:off x="4137025" y="9105900"/>
            <a:ext cx="3163888" cy="4810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3:notes"/>
          <p:cNvSpPr/>
          <p:nvPr>
            <p:ph idx="2" type="sldImg"/>
          </p:nvPr>
        </p:nvSpPr>
        <p:spPr>
          <a:xfrm>
            <a:off x="1493838" y="1198563"/>
            <a:ext cx="4314825" cy="32353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6" name="Google Shape;236;p13:notes"/>
          <p:cNvSpPr txBox="1"/>
          <p:nvPr>
            <p:ph idx="1" type="body"/>
          </p:nvPr>
        </p:nvSpPr>
        <p:spPr>
          <a:xfrm>
            <a:off x="730250" y="4613275"/>
            <a:ext cx="5842000" cy="3775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For example, depth of lists, frequency of splitting / coalescing, gains from first +N fit.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7" name="Google Shape;237;p13:notes"/>
          <p:cNvSpPr txBox="1"/>
          <p:nvPr>
            <p:ph idx="12" type="sldNum"/>
          </p:nvPr>
        </p:nvSpPr>
        <p:spPr>
          <a:xfrm>
            <a:off x="4137025" y="9105900"/>
            <a:ext cx="3163888" cy="4810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4:notes"/>
          <p:cNvSpPr/>
          <p:nvPr>
            <p:ph idx="2" type="sldImg"/>
          </p:nvPr>
        </p:nvSpPr>
        <p:spPr>
          <a:xfrm>
            <a:off x="1493838" y="1198563"/>
            <a:ext cx="4314825" cy="32353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3" name="Google Shape;243;p14:notes"/>
          <p:cNvSpPr txBox="1"/>
          <p:nvPr>
            <p:ph idx="1" type="body"/>
          </p:nvPr>
        </p:nvSpPr>
        <p:spPr>
          <a:xfrm>
            <a:off x="730250" y="4613275"/>
            <a:ext cx="5842000" cy="3775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1: Find out what specific error has occurred.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2: Finds errors as soon as they occur.</a:t>
            </a:r>
            <a:endParaRPr/>
          </a:p>
        </p:txBody>
      </p:sp>
      <p:sp>
        <p:nvSpPr>
          <p:cNvPr id="244" name="Google Shape;244;p14:notes"/>
          <p:cNvSpPr txBox="1"/>
          <p:nvPr>
            <p:ph idx="12" type="sldNum"/>
          </p:nvPr>
        </p:nvSpPr>
        <p:spPr>
          <a:xfrm>
            <a:off x="4137025" y="9105900"/>
            <a:ext cx="3163888" cy="4810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5:notes"/>
          <p:cNvSpPr/>
          <p:nvPr>
            <p:ph idx="2" type="sldImg"/>
          </p:nvPr>
        </p:nvSpPr>
        <p:spPr>
          <a:xfrm>
            <a:off x="1493838" y="1198563"/>
            <a:ext cx="4314825" cy="32353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0" name="Google Shape;250;p15:notes"/>
          <p:cNvSpPr txBox="1"/>
          <p:nvPr>
            <p:ph idx="1" type="body"/>
          </p:nvPr>
        </p:nvSpPr>
        <p:spPr>
          <a:xfrm>
            <a:off x="730250" y="4613275"/>
            <a:ext cx="5842000" cy="3775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1: Find out what specific error has occurred.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2: Finds errors as soon as they occur.</a:t>
            </a:r>
            <a:endParaRPr/>
          </a:p>
        </p:txBody>
      </p:sp>
      <p:sp>
        <p:nvSpPr>
          <p:cNvPr id="251" name="Google Shape;251;p15:notes"/>
          <p:cNvSpPr txBox="1"/>
          <p:nvPr>
            <p:ph idx="12" type="sldNum"/>
          </p:nvPr>
        </p:nvSpPr>
        <p:spPr>
          <a:xfrm>
            <a:off x="4137025" y="9105900"/>
            <a:ext cx="3163888" cy="4810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16:notes"/>
          <p:cNvSpPr txBox="1"/>
          <p:nvPr>
            <p:ph idx="1" type="body"/>
          </p:nvPr>
        </p:nvSpPr>
        <p:spPr>
          <a:xfrm>
            <a:off x="730250" y="4613275"/>
            <a:ext cx="5842000" cy="3775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7" name="Google Shape;257;p16:notes"/>
          <p:cNvSpPr/>
          <p:nvPr>
            <p:ph idx="2" type="sldImg"/>
          </p:nvPr>
        </p:nvSpPr>
        <p:spPr>
          <a:xfrm>
            <a:off x="1493838" y="1198563"/>
            <a:ext cx="4314825" cy="32353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7:notes"/>
          <p:cNvSpPr txBox="1"/>
          <p:nvPr>
            <p:ph idx="1" type="body"/>
          </p:nvPr>
        </p:nvSpPr>
        <p:spPr>
          <a:xfrm>
            <a:off x="730250" y="4613275"/>
            <a:ext cx="5842000" cy="3775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63" name="Google Shape;263;p17:notes"/>
          <p:cNvSpPr/>
          <p:nvPr>
            <p:ph idx="2" type="sldImg"/>
          </p:nvPr>
        </p:nvSpPr>
        <p:spPr>
          <a:xfrm>
            <a:off x="1493838" y="1198563"/>
            <a:ext cx="4314825" cy="32353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8:notes"/>
          <p:cNvSpPr/>
          <p:nvPr>
            <p:ph idx="2" type="sldImg"/>
          </p:nvPr>
        </p:nvSpPr>
        <p:spPr>
          <a:xfrm>
            <a:off x="1493838" y="1198563"/>
            <a:ext cx="4314825" cy="32353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9" name="Google Shape;269;p18:notes"/>
          <p:cNvSpPr txBox="1"/>
          <p:nvPr>
            <p:ph idx="1" type="body"/>
          </p:nvPr>
        </p:nvSpPr>
        <p:spPr>
          <a:xfrm>
            <a:off x="730250" y="4613275"/>
            <a:ext cx="5842000" cy="3775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70" name="Google Shape;270;p18:notes"/>
          <p:cNvSpPr txBox="1"/>
          <p:nvPr>
            <p:ph idx="12" type="sldNum"/>
          </p:nvPr>
        </p:nvSpPr>
        <p:spPr>
          <a:xfrm>
            <a:off x="4137025" y="9105900"/>
            <a:ext cx="3163888" cy="4810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19:notes"/>
          <p:cNvSpPr txBox="1"/>
          <p:nvPr>
            <p:ph idx="1" type="body"/>
          </p:nvPr>
        </p:nvSpPr>
        <p:spPr>
          <a:xfrm>
            <a:off x="730250" y="4613275"/>
            <a:ext cx="5842000" cy="3775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hard to trace the issue without watchpoints/contracts</a:t>
            </a:r>
            <a:endParaRPr/>
          </a:p>
        </p:txBody>
      </p:sp>
      <p:sp>
        <p:nvSpPr>
          <p:cNvPr id="276" name="Google Shape;276;p19:notes"/>
          <p:cNvSpPr/>
          <p:nvPr>
            <p:ph idx="2" type="sldImg"/>
          </p:nvPr>
        </p:nvSpPr>
        <p:spPr>
          <a:xfrm>
            <a:off x="1493838" y="1198563"/>
            <a:ext cx="4314825" cy="32353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20:notes"/>
          <p:cNvSpPr/>
          <p:nvPr>
            <p:ph idx="2" type="sldImg"/>
          </p:nvPr>
        </p:nvSpPr>
        <p:spPr>
          <a:xfrm>
            <a:off x="1493838" y="1198563"/>
            <a:ext cx="4314900" cy="3235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2" name="Google Shape;282;p20:notes"/>
          <p:cNvSpPr txBox="1"/>
          <p:nvPr>
            <p:ph idx="1" type="body"/>
          </p:nvPr>
        </p:nvSpPr>
        <p:spPr>
          <a:xfrm>
            <a:off x="730250" y="4613275"/>
            <a:ext cx="5841900" cy="37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Issue is with header_to_footer, wrong arithmetic (should be - dsize not + dsize), write_block calls header_to_footer for arithmetic</a:t>
            </a:r>
            <a:endParaRPr/>
          </a:p>
        </p:txBody>
      </p:sp>
      <p:sp>
        <p:nvSpPr>
          <p:cNvPr id="283" name="Google Shape;283;p20:notes"/>
          <p:cNvSpPr txBox="1"/>
          <p:nvPr>
            <p:ph idx="12" type="sldNum"/>
          </p:nvPr>
        </p:nvSpPr>
        <p:spPr>
          <a:xfrm>
            <a:off x="4137025" y="9105900"/>
            <a:ext cx="3163800" cy="480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4:notes"/>
          <p:cNvSpPr txBox="1"/>
          <p:nvPr>
            <p:ph idx="1" type="body"/>
          </p:nvPr>
        </p:nvSpPr>
        <p:spPr>
          <a:xfrm>
            <a:off x="730250" y="4553777"/>
            <a:ext cx="5841900" cy="431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7" name="Google Shape;127;p4:notes"/>
          <p:cNvSpPr/>
          <p:nvPr>
            <p:ph idx="2" type="sldImg"/>
          </p:nvPr>
        </p:nvSpPr>
        <p:spPr>
          <a:xfrm>
            <a:off x="1825905" y="719017"/>
            <a:ext cx="3651600" cy="3595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21:notes"/>
          <p:cNvSpPr/>
          <p:nvPr>
            <p:ph idx="2" type="sldImg"/>
          </p:nvPr>
        </p:nvSpPr>
        <p:spPr>
          <a:xfrm>
            <a:off x="1493838" y="1198563"/>
            <a:ext cx="4314825" cy="32353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91" name="Google Shape;291;p21:notes"/>
          <p:cNvSpPr txBox="1"/>
          <p:nvPr>
            <p:ph idx="1" type="body"/>
          </p:nvPr>
        </p:nvSpPr>
        <p:spPr>
          <a:xfrm>
            <a:off x="730250" y="4613275"/>
            <a:ext cx="5842000" cy="3775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Issue is with header_to_footer, wrong arithmetic (should be - dsize not + dsize)</a:t>
            </a:r>
            <a:endParaRPr/>
          </a:p>
        </p:txBody>
      </p:sp>
      <p:sp>
        <p:nvSpPr>
          <p:cNvPr id="292" name="Google Shape;292;p21:notes"/>
          <p:cNvSpPr txBox="1"/>
          <p:nvPr>
            <p:ph idx="12" type="sldNum"/>
          </p:nvPr>
        </p:nvSpPr>
        <p:spPr>
          <a:xfrm>
            <a:off x="4137025" y="9105900"/>
            <a:ext cx="3163888" cy="4810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22:notes"/>
          <p:cNvSpPr txBox="1"/>
          <p:nvPr>
            <p:ph idx="1" type="body"/>
          </p:nvPr>
        </p:nvSpPr>
        <p:spPr>
          <a:xfrm>
            <a:off x="730250" y="4613275"/>
            <a:ext cx="5842000" cy="3775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98" name="Google Shape;298;p22:notes"/>
          <p:cNvSpPr/>
          <p:nvPr>
            <p:ph idx="2" type="sldImg"/>
          </p:nvPr>
        </p:nvSpPr>
        <p:spPr>
          <a:xfrm>
            <a:off x="1493838" y="1198563"/>
            <a:ext cx="4314825" cy="32353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23:notes"/>
          <p:cNvSpPr txBox="1"/>
          <p:nvPr>
            <p:ph idx="1" type="body"/>
          </p:nvPr>
        </p:nvSpPr>
        <p:spPr>
          <a:xfrm>
            <a:off x="730250" y="4613275"/>
            <a:ext cx="5842000" cy="3775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04" name="Google Shape;304;p23:notes"/>
          <p:cNvSpPr/>
          <p:nvPr>
            <p:ph idx="2" type="sldImg"/>
          </p:nvPr>
        </p:nvSpPr>
        <p:spPr>
          <a:xfrm>
            <a:off x="1493838" y="1198563"/>
            <a:ext cx="4314825" cy="32353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24:notes"/>
          <p:cNvSpPr txBox="1"/>
          <p:nvPr>
            <p:ph idx="1" type="body"/>
          </p:nvPr>
        </p:nvSpPr>
        <p:spPr>
          <a:xfrm>
            <a:off x="730250" y="4613275"/>
            <a:ext cx="5842000" cy="3775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10" name="Google Shape;310;p24:notes"/>
          <p:cNvSpPr/>
          <p:nvPr>
            <p:ph idx="2" type="sldImg"/>
          </p:nvPr>
        </p:nvSpPr>
        <p:spPr>
          <a:xfrm>
            <a:off x="1493838" y="1198563"/>
            <a:ext cx="4314825" cy="32353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:notes"/>
          <p:cNvSpPr txBox="1"/>
          <p:nvPr>
            <p:ph idx="1" type="body"/>
          </p:nvPr>
        </p:nvSpPr>
        <p:spPr>
          <a:xfrm>
            <a:off x="730250" y="4553777"/>
            <a:ext cx="5841900" cy="431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3" name="Google Shape;133;p3:notes"/>
          <p:cNvSpPr/>
          <p:nvPr>
            <p:ph idx="2" type="sldImg"/>
          </p:nvPr>
        </p:nvSpPr>
        <p:spPr>
          <a:xfrm>
            <a:off x="1825905" y="719017"/>
            <a:ext cx="3651600" cy="3595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5:notes"/>
          <p:cNvSpPr txBox="1"/>
          <p:nvPr>
            <p:ph idx="1" type="body"/>
          </p:nvPr>
        </p:nvSpPr>
        <p:spPr>
          <a:xfrm>
            <a:off x="730250" y="4613275"/>
            <a:ext cx="5842000" cy="3775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9" name="Google Shape;139;p5:notes"/>
          <p:cNvSpPr/>
          <p:nvPr>
            <p:ph idx="2" type="sldImg"/>
          </p:nvPr>
        </p:nvSpPr>
        <p:spPr>
          <a:xfrm>
            <a:off x="1493838" y="1198563"/>
            <a:ext cx="4314825" cy="32353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6:notes"/>
          <p:cNvSpPr txBox="1"/>
          <p:nvPr>
            <p:ph idx="1" type="body"/>
          </p:nvPr>
        </p:nvSpPr>
        <p:spPr>
          <a:xfrm>
            <a:off x="730250" y="4613275"/>
            <a:ext cx="5842000" cy="3775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payload_to_header’s input type is void*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mem_sbrk returns void *bp, the start of the extended chunk of heap.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5" name="Google Shape;145;p6:notes"/>
          <p:cNvSpPr/>
          <p:nvPr>
            <p:ph idx="2" type="sldImg"/>
          </p:nvPr>
        </p:nvSpPr>
        <p:spPr>
          <a:xfrm>
            <a:off x="1493838" y="1198563"/>
            <a:ext cx="4314825" cy="32353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7:notes"/>
          <p:cNvSpPr txBox="1"/>
          <p:nvPr>
            <p:ph idx="1" type="body"/>
          </p:nvPr>
        </p:nvSpPr>
        <p:spPr>
          <a:xfrm>
            <a:off x="730250" y="4613275"/>
            <a:ext cx="5842000" cy="3775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1" name="Google Shape;181;p7:notes"/>
          <p:cNvSpPr/>
          <p:nvPr>
            <p:ph idx="2" type="sldImg"/>
          </p:nvPr>
        </p:nvSpPr>
        <p:spPr>
          <a:xfrm>
            <a:off x="1493838" y="1198563"/>
            <a:ext cx="4314825" cy="32353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8:notes"/>
          <p:cNvSpPr/>
          <p:nvPr>
            <p:ph idx="2" type="sldImg"/>
          </p:nvPr>
        </p:nvSpPr>
        <p:spPr>
          <a:xfrm>
            <a:off x="1493838" y="1198563"/>
            <a:ext cx="4314825" cy="32353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8" name="Google Shape;198;p8:notes"/>
          <p:cNvSpPr txBox="1"/>
          <p:nvPr>
            <p:ph idx="1" type="body"/>
          </p:nvPr>
        </p:nvSpPr>
        <p:spPr>
          <a:xfrm>
            <a:off x="730250" y="4613275"/>
            <a:ext cx="5842000" cy="3775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Questions are rhetorical here</a:t>
            </a:r>
            <a:endParaRPr/>
          </a:p>
        </p:txBody>
      </p:sp>
      <p:sp>
        <p:nvSpPr>
          <p:cNvPr id="199" name="Google Shape;199;p8:notes"/>
          <p:cNvSpPr txBox="1"/>
          <p:nvPr>
            <p:ph idx="12" type="sldNum"/>
          </p:nvPr>
        </p:nvSpPr>
        <p:spPr>
          <a:xfrm>
            <a:off x="4137025" y="9105900"/>
            <a:ext cx="3163888" cy="4810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9:notes"/>
          <p:cNvSpPr/>
          <p:nvPr>
            <p:ph idx="2" type="sldImg"/>
          </p:nvPr>
        </p:nvSpPr>
        <p:spPr>
          <a:xfrm>
            <a:off x="1493838" y="1198563"/>
            <a:ext cx="4314825" cy="32353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5" name="Google Shape;205;p9:notes"/>
          <p:cNvSpPr txBox="1"/>
          <p:nvPr>
            <p:ph idx="1" type="body"/>
          </p:nvPr>
        </p:nvSpPr>
        <p:spPr>
          <a:xfrm>
            <a:off x="730250" y="4613275"/>
            <a:ext cx="5842000" cy="3775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Questions are rhetorical here</a:t>
            </a:r>
            <a:endParaRPr/>
          </a:p>
        </p:txBody>
      </p:sp>
      <p:sp>
        <p:nvSpPr>
          <p:cNvPr id="206" name="Google Shape;206;p9:notes"/>
          <p:cNvSpPr txBox="1"/>
          <p:nvPr>
            <p:ph idx="12" type="sldNum"/>
          </p:nvPr>
        </p:nvSpPr>
        <p:spPr>
          <a:xfrm>
            <a:off x="4137025" y="9105900"/>
            <a:ext cx="3163888" cy="4810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0:notes"/>
          <p:cNvSpPr/>
          <p:nvPr>
            <p:ph idx="2" type="sldImg"/>
          </p:nvPr>
        </p:nvSpPr>
        <p:spPr>
          <a:xfrm>
            <a:off x="1493838" y="1198563"/>
            <a:ext cx="4314825" cy="32353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2" name="Google Shape;212;p10:notes"/>
          <p:cNvSpPr txBox="1"/>
          <p:nvPr>
            <p:ph idx="1" type="body"/>
          </p:nvPr>
        </p:nvSpPr>
        <p:spPr>
          <a:xfrm>
            <a:off x="730250" y="4613275"/>
            <a:ext cx="5842000" cy="3775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Questions are rhetorical here</a:t>
            </a:r>
            <a:endParaRPr/>
          </a:p>
        </p:txBody>
      </p:sp>
      <p:sp>
        <p:nvSpPr>
          <p:cNvPr id="213" name="Google Shape;213;p10:notes"/>
          <p:cNvSpPr txBox="1"/>
          <p:nvPr>
            <p:ph idx="12" type="sldNum"/>
          </p:nvPr>
        </p:nvSpPr>
        <p:spPr>
          <a:xfrm>
            <a:off x="4137025" y="9105900"/>
            <a:ext cx="3163888" cy="4810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AND_BODY_1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6"/>
          <p:cNvSpPr txBox="1"/>
          <p:nvPr>
            <p:ph type="title"/>
          </p:nvPr>
        </p:nvSpPr>
        <p:spPr>
          <a:xfrm>
            <a:off x="628560" y="365280"/>
            <a:ext cx="7886400" cy="132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6"/>
          <p:cNvSpPr txBox="1"/>
          <p:nvPr>
            <p:ph idx="1" type="subTitle"/>
          </p:nvPr>
        </p:nvSpPr>
        <p:spPr>
          <a:xfrm>
            <a:off x="628560" y="1825440"/>
            <a:ext cx="7886400" cy="435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⬛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_WITH_CAPTION_TEXT" type="picTx">
  <p:cSld name="PICTURE_WITH_CAPTION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7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7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990000"/>
              </a:buClr>
              <a:buSzPts val="1920"/>
              <a:buFont typeface="Noto Sans Symbols"/>
              <a:buNone/>
              <a:defRPr b="1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990000"/>
              </a:buClr>
              <a:buSzPts val="3080"/>
              <a:buFont typeface="Noto Sans Symbols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Google Shape;48;p37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32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_TEXT" type="vertTx">
  <p:cSld name="VERTICAL_TEX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8"/>
          <p:cNvSpPr txBox="1"/>
          <p:nvPr>
            <p:ph type="title"/>
          </p:nvPr>
        </p:nvSpPr>
        <p:spPr>
          <a:xfrm>
            <a:off x="374650" y="371475"/>
            <a:ext cx="7591425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8"/>
          <p:cNvSpPr txBox="1"/>
          <p:nvPr>
            <p:ph idx="1" type="body"/>
          </p:nvPr>
        </p:nvSpPr>
        <p:spPr>
          <a:xfrm rot="5400000">
            <a:off x="1858962" y="-100013"/>
            <a:ext cx="4972050" cy="7896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⬛"/>
              <a:defRPr/>
            </a:lvl1pPr>
            <a:lvl2pPr indent="-35433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980"/>
              <a:buChar char="▪"/>
              <a:defRPr/>
            </a:lvl2pPr>
            <a:lvl3pPr indent="-320039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_TITLE_AND_VERTICAL_TEXT" type="vertTitleAndTx">
  <p:cSld name="VERTICAL_TITLE_AND_VERTICAL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9"/>
          <p:cNvSpPr txBox="1"/>
          <p:nvPr>
            <p:ph type="title"/>
          </p:nvPr>
        </p:nvSpPr>
        <p:spPr>
          <a:xfrm rot="5400000">
            <a:off x="4998244" y="2188369"/>
            <a:ext cx="6105525" cy="218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39"/>
          <p:cNvSpPr txBox="1"/>
          <p:nvPr>
            <p:ph idx="1" type="body"/>
          </p:nvPr>
        </p:nvSpPr>
        <p:spPr>
          <a:xfrm rot="5400000">
            <a:off x="548482" y="76994"/>
            <a:ext cx="6105525" cy="64087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⬛"/>
              <a:defRPr/>
            </a:lvl1pPr>
            <a:lvl2pPr indent="-35433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980"/>
              <a:buChar char="▪"/>
              <a:defRPr/>
            </a:lvl2pPr>
            <a:lvl3pPr indent="-320039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JECT_AND_TWO_OBJECTS" type="objAndTwoObj">
  <p:cSld name="OBJECT_AND_TWO_OBJECTS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40"/>
          <p:cNvSpPr txBox="1"/>
          <p:nvPr>
            <p:ph type="title"/>
          </p:nvPr>
        </p:nvSpPr>
        <p:spPr>
          <a:xfrm>
            <a:off x="396875" y="228600"/>
            <a:ext cx="8747125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40"/>
          <p:cNvSpPr txBox="1"/>
          <p:nvPr>
            <p:ph idx="1" type="body"/>
          </p:nvPr>
        </p:nvSpPr>
        <p:spPr>
          <a:xfrm>
            <a:off x="638175" y="1362075"/>
            <a:ext cx="3871913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⬛"/>
              <a:defRPr/>
            </a:lvl1pPr>
            <a:lvl2pPr indent="-35433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980"/>
              <a:buChar char="▪"/>
              <a:defRPr/>
            </a:lvl2pPr>
            <a:lvl3pPr indent="-320039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58" name="Google Shape;58;p40"/>
          <p:cNvSpPr txBox="1"/>
          <p:nvPr>
            <p:ph idx="2" type="body"/>
          </p:nvPr>
        </p:nvSpPr>
        <p:spPr>
          <a:xfrm>
            <a:off x="4662488" y="1362075"/>
            <a:ext cx="3871912" cy="240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⬛"/>
              <a:defRPr/>
            </a:lvl1pPr>
            <a:lvl2pPr indent="-35433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980"/>
              <a:buChar char="▪"/>
              <a:defRPr/>
            </a:lvl2pPr>
            <a:lvl3pPr indent="-320039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59" name="Google Shape;59;p40"/>
          <p:cNvSpPr txBox="1"/>
          <p:nvPr>
            <p:ph idx="3" type="body"/>
          </p:nvPr>
        </p:nvSpPr>
        <p:spPr>
          <a:xfrm>
            <a:off x="4662488" y="3924300"/>
            <a:ext cx="3871912" cy="240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⬛"/>
              <a:defRPr/>
            </a:lvl1pPr>
            <a:lvl2pPr indent="-35433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980"/>
              <a:buChar char="▪"/>
              <a:defRPr/>
            </a:lvl2pPr>
            <a:lvl3pPr indent="-320039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_AND_OBJECT" type="txAndObj">
  <p:cSld name="TEXT_AND_OBJEC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41"/>
          <p:cNvSpPr txBox="1"/>
          <p:nvPr>
            <p:ph type="title"/>
          </p:nvPr>
        </p:nvSpPr>
        <p:spPr>
          <a:xfrm>
            <a:off x="396875" y="228600"/>
            <a:ext cx="8747125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41"/>
          <p:cNvSpPr txBox="1"/>
          <p:nvPr>
            <p:ph idx="1" type="body"/>
          </p:nvPr>
        </p:nvSpPr>
        <p:spPr>
          <a:xfrm>
            <a:off x="638175" y="1362075"/>
            <a:ext cx="3871913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⬛"/>
              <a:defRPr/>
            </a:lvl1pPr>
            <a:lvl2pPr indent="-35433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980"/>
              <a:buChar char="▪"/>
              <a:defRPr/>
            </a:lvl2pPr>
            <a:lvl3pPr indent="-320039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63" name="Google Shape;63;p41"/>
          <p:cNvSpPr txBox="1"/>
          <p:nvPr>
            <p:ph idx="2" type="body"/>
          </p:nvPr>
        </p:nvSpPr>
        <p:spPr>
          <a:xfrm>
            <a:off x="4662488" y="1362075"/>
            <a:ext cx="3871912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⬛"/>
              <a:defRPr/>
            </a:lvl1pPr>
            <a:lvl2pPr indent="-35433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980"/>
              <a:buChar char="▪"/>
              <a:defRPr/>
            </a:lvl2pPr>
            <a:lvl3pPr indent="-320039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42"/>
          <p:cNvSpPr txBox="1"/>
          <p:nvPr>
            <p:ph type="title"/>
          </p:nvPr>
        </p:nvSpPr>
        <p:spPr>
          <a:xfrm>
            <a:off x="628560" y="365280"/>
            <a:ext cx="7886400" cy="132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42"/>
          <p:cNvSpPr txBox="1"/>
          <p:nvPr>
            <p:ph idx="1" type="subTitle"/>
          </p:nvPr>
        </p:nvSpPr>
        <p:spPr>
          <a:xfrm>
            <a:off x="628560" y="1825440"/>
            <a:ext cx="7886400" cy="435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3"/>
          <p:cNvSpPr txBox="1"/>
          <p:nvPr>
            <p:ph type="title"/>
          </p:nvPr>
        </p:nvSpPr>
        <p:spPr>
          <a:xfrm>
            <a:off x="628560" y="365280"/>
            <a:ext cx="7886400" cy="132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43"/>
          <p:cNvSpPr txBox="1"/>
          <p:nvPr>
            <p:ph idx="1" type="body"/>
          </p:nvPr>
        </p:nvSpPr>
        <p:spPr>
          <a:xfrm>
            <a:off x="628560" y="1825440"/>
            <a:ext cx="7886400" cy="435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44"/>
          <p:cNvSpPr txBox="1"/>
          <p:nvPr>
            <p:ph type="title"/>
          </p:nvPr>
        </p:nvSpPr>
        <p:spPr>
          <a:xfrm>
            <a:off x="628560" y="365280"/>
            <a:ext cx="7886400" cy="132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44"/>
          <p:cNvSpPr txBox="1"/>
          <p:nvPr>
            <p:ph idx="1" type="body"/>
          </p:nvPr>
        </p:nvSpPr>
        <p:spPr>
          <a:xfrm>
            <a:off x="628560" y="1825440"/>
            <a:ext cx="3848400" cy="435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44"/>
          <p:cNvSpPr txBox="1"/>
          <p:nvPr>
            <p:ph idx="2" type="body"/>
          </p:nvPr>
        </p:nvSpPr>
        <p:spPr>
          <a:xfrm>
            <a:off x="4669920" y="1825440"/>
            <a:ext cx="3848400" cy="435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5"/>
          <p:cNvSpPr txBox="1"/>
          <p:nvPr>
            <p:ph type="title"/>
          </p:nvPr>
        </p:nvSpPr>
        <p:spPr>
          <a:xfrm>
            <a:off x="628560" y="365280"/>
            <a:ext cx="7886400" cy="132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JECT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9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9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⬛"/>
              <a:defRPr/>
            </a:lvl1pPr>
            <a:lvl2pPr indent="-35433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980"/>
              <a:buChar char="▪"/>
              <a:defRPr/>
            </a:lvl2pPr>
            <a:lvl3pPr indent="-320039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46"/>
          <p:cNvSpPr txBox="1"/>
          <p:nvPr>
            <p:ph idx="1" type="subTitle"/>
          </p:nvPr>
        </p:nvSpPr>
        <p:spPr>
          <a:xfrm>
            <a:off x="628560" y="365280"/>
            <a:ext cx="7886400" cy="614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47"/>
          <p:cNvSpPr txBox="1"/>
          <p:nvPr>
            <p:ph type="title"/>
          </p:nvPr>
        </p:nvSpPr>
        <p:spPr>
          <a:xfrm>
            <a:off x="628560" y="365280"/>
            <a:ext cx="7886400" cy="132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47"/>
          <p:cNvSpPr txBox="1"/>
          <p:nvPr>
            <p:ph idx="1" type="body"/>
          </p:nvPr>
        </p:nvSpPr>
        <p:spPr>
          <a:xfrm>
            <a:off x="628560" y="1825440"/>
            <a:ext cx="3848400" cy="207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47"/>
          <p:cNvSpPr txBox="1"/>
          <p:nvPr>
            <p:ph idx="2" type="body"/>
          </p:nvPr>
        </p:nvSpPr>
        <p:spPr>
          <a:xfrm>
            <a:off x="628560" y="4098240"/>
            <a:ext cx="3848400" cy="207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47"/>
          <p:cNvSpPr txBox="1"/>
          <p:nvPr>
            <p:ph idx="3" type="body"/>
          </p:nvPr>
        </p:nvSpPr>
        <p:spPr>
          <a:xfrm>
            <a:off x="4669920" y="1825440"/>
            <a:ext cx="3848400" cy="435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8"/>
          <p:cNvSpPr txBox="1"/>
          <p:nvPr>
            <p:ph type="title"/>
          </p:nvPr>
        </p:nvSpPr>
        <p:spPr>
          <a:xfrm>
            <a:off x="628560" y="365280"/>
            <a:ext cx="7886400" cy="132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48"/>
          <p:cNvSpPr txBox="1"/>
          <p:nvPr>
            <p:ph idx="1" type="body"/>
          </p:nvPr>
        </p:nvSpPr>
        <p:spPr>
          <a:xfrm>
            <a:off x="628560" y="1825440"/>
            <a:ext cx="3848400" cy="435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" name="Google Shape;93;p48"/>
          <p:cNvSpPr txBox="1"/>
          <p:nvPr>
            <p:ph idx="2" type="body"/>
          </p:nvPr>
        </p:nvSpPr>
        <p:spPr>
          <a:xfrm>
            <a:off x="4669920" y="1825440"/>
            <a:ext cx="3848400" cy="207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" name="Google Shape;94;p48"/>
          <p:cNvSpPr txBox="1"/>
          <p:nvPr>
            <p:ph idx="3" type="body"/>
          </p:nvPr>
        </p:nvSpPr>
        <p:spPr>
          <a:xfrm>
            <a:off x="4669920" y="4098240"/>
            <a:ext cx="3848400" cy="207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49"/>
          <p:cNvSpPr txBox="1"/>
          <p:nvPr>
            <p:ph type="title"/>
          </p:nvPr>
        </p:nvSpPr>
        <p:spPr>
          <a:xfrm>
            <a:off x="628560" y="365280"/>
            <a:ext cx="7886400" cy="132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49"/>
          <p:cNvSpPr txBox="1"/>
          <p:nvPr>
            <p:ph idx="1" type="body"/>
          </p:nvPr>
        </p:nvSpPr>
        <p:spPr>
          <a:xfrm>
            <a:off x="628560" y="1825440"/>
            <a:ext cx="3848400" cy="207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" name="Google Shape;98;p49"/>
          <p:cNvSpPr txBox="1"/>
          <p:nvPr>
            <p:ph idx="2" type="body"/>
          </p:nvPr>
        </p:nvSpPr>
        <p:spPr>
          <a:xfrm>
            <a:off x="4669920" y="1825440"/>
            <a:ext cx="3848400" cy="207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9" name="Google Shape;99;p49"/>
          <p:cNvSpPr txBox="1"/>
          <p:nvPr>
            <p:ph idx="3" type="body"/>
          </p:nvPr>
        </p:nvSpPr>
        <p:spPr>
          <a:xfrm>
            <a:off x="628560" y="4098240"/>
            <a:ext cx="7886400" cy="207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0"/>
          <p:cNvSpPr txBox="1"/>
          <p:nvPr>
            <p:ph type="title"/>
          </p:nvPr>
        </p:nvSpPr>
        <p:spPr>
          <a:xfrm>
            <a:off x="628560" y="365280"/>
            <a:ext cx="7886400" cy="132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50"/>
          <p:cNvSpPr txBox="1"/>
          <p:nvPr>
            <p:ph idx="1" type="body"/>
          </p:nvPr>
        </p:nvSpPr>
        <p:spPr>
          <a:xfrm>
            <a:off x="628560" y="1825440"/>
            <a:ext cx="7886400" cy="207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" name="Google Shape;103;p50"/>
          <p:cNvSpPr txBox="1"/>
          <p:nvPr>
            <p:ph idx="2" type="body"/>
          </p:nvPr>
        </p:nvSpPr>
        <p:spPr>
          <a:xfrm>
            <a:off x="628560" y="4098240"/>
            <a:ext cx="7886400" cy="207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1"/>
          <p:cNvSpPr txBox="1"/>
          <p:nvPr>
            <p:ph type="title"/>
          </p:nvPr>
        </p:nvSpPr>
        <p:spPr>
          <a:xfrm>
            <a:off x="628560" y="365280"/>
            <a:ext cx="7886400" cy="132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51"/>
          <p:cNvSpPr txBox="1"/>
          <p:nvPr>
            <p:ph idx="1" type="body"/>
          </p:nvPr>
        </p:nvSpPr>
        <p:spPr>
          <a:xfrm>
            <a:off x="628560" y="1825440"/>
            <a:ext cx="3848400" cy="207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" name="Google Shape;107;p51"/>
          <p:cNvSpPr txBox="1"/>
          <p:nvPr>
            <p:ph idx="2" type="body"/>
          </p:nvPr>
        </p:nvSpPr>
        <p:spPr>
          <a:xfrm>
            <a:off x="4669920" y="1825440"/>
            <a:ext cx="3848400" cy="207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" name="Google Shape;108;p51"/>
          <p:cNvSpPr txBox="1"/>
          <p:nvPr>
            <p:ph idx="3" type="body"/>
          </p:nvPr>
        </p:nvSpPr>
        <p:spPr>
          <a:xfrm>
            <a:off x="4669920" y="4098240"/>
            <a:ext cx="3848400" cy="207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" name="Google Shape;109;p51"/>
          <p:cNvSpPr txBox="1"/>
          <p:nvPr>
            <p:ph idx="4" type="body"/>
          </p:nvPr>
        </p:nvSpPr>
        <p:spPr>
          <a:xfrm>
            <a:off x="628560" y="4098240"/>
            <a:ext cx="3848400" cy="207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2"/>
          <p:cNvSpPr txBox="1"/>
          <p:nvPr>
            <p:ph type="title"/>
          </p:nvPr>
        </p:nvSpPr>
        <p:spPr>
          <a:xfrm>
            <a:off x="628560" y="365280"/>
            <a:ext cx="7886400" cy="132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52"/>
          <p:cNvSpPr txBox="1"/>
          <p:nvPr>
            <p:ph idx="1" type="body"/>
          </p:nvPr>
        </p:nvSpPr>
        <p:spPr>
          <a:xfrm>
            <a:off x="628560" y="1825440"/>
            <a:ext cx="7886400" cy="435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3" name="Google Shape;113;p52"/>
          <p:cNvSpPr txBox="1"/>
          <p:nvPr>
            <p:ph idx="2" type="body"/>
          </p:nvPr>
        </p:nvSpPr>
        <p:spPr>
          <a:xfrm>
            <a:off x="628560" y="1825440"/>
            <a:ext cx="7886400" cy="435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14" name="Google Shape;114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526480" y="1825440"/>
            <a:ext cx="4089960" cy="32630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526480" y="1825440"/>
            <a:ext cx="4089960" cy="32630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AND_BODY_1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3"/>
          <p:cNvSpPr txBox="1"/>
          <p:nvPr>
            <p:ph type="title"/>
          </p:nvPr>
        </p:nvSpPr>
        <p:spPr>
          <a:xfrm>
            <a:off x="628560" y="365280"/>
            <a:ext cx="7886400" cy="132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53"/>
          <p:cNvSpPr txBox="1"/>
          <p:nvPr>
            <p:ph idx="1" type="subTitle"/>
          </p:nvPr>
        </p:nvSpPr>
        <p:spPr>
          <a:xfrm>
            <a:off x="628560" y="1825440"/>
            <a:ext cx="7886400" cy="435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0"/>
          <p:cNvSpPr txBox="1"/>
          <p:nvPr>
            <p:ph type="ctrTitle"/>
          </p:nvPr>
        </p:nvSpPr>
        <p:spPr>
          <a:xfrm>
            <a:off x="685800" y="1708012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0"/>
          <p:cNvSpPr txBox="1"/>
          <p:nvPr>
            <p:ph idx="1" type="subTitle"/>
          </p:nvPr>
        </p:nvSpPr>
        <p:spPr>
          <a:xfrm>
            <a:off x="685800" y="3886200"/>
            <a:ext cx="7677492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b="0" sz="2000"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None/>
              <a:defRPr/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/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_HEADER" type="secHead">
  <p:cSld name="SECTION_HEADER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1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1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2000"/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980"/>
              <a:buNone/>
              <a:defRPr sz="1800"/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/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/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_OBJECTS" type="twoObj">
  <p:cSld name="TWO_OBJECT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2"/>
          <p:cNvSpPr txBox="1"/>
          <p:nvPr>
            <p:ph type="title"/>
          </p:nvPr>
        </p:nvSpPr>
        <p:spPr>
          <a:xfrm>
            <a:off x="374650" y="371475"/>
            <a:ext cx="7591425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32"/>
          <p:cNvSpPr txBox="1"/>
          <p:nvPr>
            <p:ph idx="1" type="body"/>
          </p:nvPr>
        </p:nvSpPr>
        <p:spPr>
          <a:xfrm>
            <a:off x="638175" y="1362075"/>
            <a:ext cx="3871913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528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680"/>
              <a:buChar char="⬛"/>
              <a:defRPr sz="2800"/>
            </a:lvl1pPr>
            <a:lvl2pPr indent="-39624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640"/>
              <a:buChar char="▪"/>
              <a:defRPr sz="2400"/>
            </a:lvl2pPr>
            <a:lvl3pPr indent="-3302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▪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31" name="Google Shape;31;p32"/>
          <p:cNvSpPr txBox="1"/>
          <p:nvPr>
            <p:ph idx="2" type="body"/>
          </p:nvPr>
        </p:nvSpPr>
        <p:spPr>
          <a:xfrm>
            <a:off x="4662488" y="1362075"/>
            <a:ext cx="3871912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528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680"/>
              <a:buChar char="⬛"/>
              <a:defRPr sz="2800"/>
            </a:lvl1pPr>
            <a:lvl2pPr indent="-39624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640"/>
              <a:buChar char="▪"/>
              <a:defRPr sz="2400"/>
            </a:lvl2pPr>
            <a:lvl3pPr indent="-3302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▪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_OBJECTS_WITH_TEXT" type="twoTxTwoObj">
  <p:cSld name="TWO_OBJECTS_WITH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33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35" name="Google Shape;35;p33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Char char="⬛"/>
              <a:defRPr sz="2400"/>
            </a:lvl1pPr>
            <a:lvl2pPr indent="-3683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  <a:defRPr sz="2000"/>
            </a:lvl2pPr>
            <a:lvl3pPr indent="-320039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36" name="Google Shape;36;p33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37" name="Google Shape;37;p33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Char char="⬛"/>
              <a:defRPr sz="2400"/>
            </a:lvl1pPr>
            <a:lvl2pPr indent="-3683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  <a:defRPr sz="2000"/>
            </a:lvl2pPr>
            <a:lvl3pPr indent="-320039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ONLY" type="titleOnly">
  <p:cSld name="TITLE_ONLY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34"/>
          <p:cNvSpPr txBox="1"/>
          <p:nvPr>
            <p:ph type="title"/>
          </p:nvPr>
        </p:nvSpPr>
        <p:spPr>
          <a:xfrm>
            <a:off x="357762" y="445070"/>
            <a:ext cx="7591425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JECT_WITH_CAPTION_TEXT" type="objTx">
  <p:cSld name="OBJECT_WITH_CAPTION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6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6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052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920"/>
              <a:buChar char="⬛"/>
              <a:defRPr sz="3200"/>
            </a:lvl1pPr>
            <a:lvl2pPr indent="-42418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3080"/>
              <a:buChar char="▪"/>
              <a:defRPr sz="2800"/>
            </a:lvl2pPr>
            <a:lvl3pPr indent="-350519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Char char="▪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/>
        </p:txBody>
      </p:sp>
      <p:sp>
        <p:nvSpPr>
          <p:cNvPr id="44" name="Google Shape;44;p36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32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3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25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5"/>
          <p:cNvSpPr txBox="1"/>
          <p:nvPr>
            <p:ph type="title"/>
          </p:nvPr>
        </p:nvSpPr>
        <p:spPr>
          <a:xfrm>
            <a:off x="374650" y="371475"/>
            <a:ext cx="7591425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11" name="Google Shape;11;p25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683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" name="Google Shape;13;p25"/>
          <p:cNvSpPr txBox="1"/>
          <p:nvPr/>
        </p:nvSpPr>
        <p:spPr>
          <a:xfrm>
            <a:off x="7897813" y="-26988"/>
            <a:ext cx="1309687" cy="2746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Carnegie Mellon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25"/>
          <p:cNvSpPr/>
          <p:nvPr/>
        </p:nvSpPr>
        <p:spPr>
          <a:xfrm>
            <a:off x="8830843" y="6611779"/>
            <a:ext cx="338554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1" i="0" lang="en-US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25"/>
          <p:cNvSpPr txBox="1"/>
          <p:nvPr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Bryant and O’Hallaron, Computer Systems: A Programmer’s Perspective, Third Edition</a:t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7"/>
          <p:cNvSpPr txBox="1"/>
          <p:nvPr>
            <p:ph type="title"/>
          </p:nvPr>
        </p:nvSpPr>
        <p:spPr>
          <a:xfrm>
            <a:off x="685800" y="1508160"/>
            <a:ext cx="6857700" cy="132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Google Shape;66;p27"/>
          <p:cNvSpPr txBox="1"/>
          <p:nvPr>
            <p:ph idx="10" type="dt"/>
          </p:nvPr>
        </p:nvSpPr>
        <p:spPr>
          <a:xfrm>
            <a:off x="628560" y="6356160"/>
            <a:ext cx="2057100" cy="36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Google Shape;67;p27"/>
          <p:cNvSpPr txBox="1"/>
          <p:nvPr>
            <p:ph idx="11" type="ftr"/>
          </p:nvPr>
        </p:nvSpPr>
        <p:spPr>
          <a:xfrm>
            <a:off x="3029040" y="6356160"/>
            <a:ext cx="3085800" cy="36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Google Shape;68;p27"/>
          <p:cNvSpPr txBox="1"/>
          <p:nvPr>
            <p:ph idx="12" type="sldNum"/>
          </p:nvPr>
        </p:nvSpPr>
        <p:spPr>
          <a:xfrm>
            <a:off x="6458040" y="6356160"/>
            <a:ext cx="2057100" cy="36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B8B8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B8B8B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B8B8B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B8B8B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B8B8B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B8B8B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B8B8B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B8B8B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B8B8B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9" name="Google Shape;69;p27"/>
          <p:cNvSpPr txBox="1"/>
          <p:nvPr>
            <p:ph idx="1" type="body"/>
          </p:nvPr>
        </p:nvSpPr>
        <p:spPr>
          <a:xfrm>
            <a:off x="457200" y="1604640"/>
            <a:ext cx="8229300" cy="39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://www.cs.cmu.edu/~213/activities/rec10e.tar" TargetMode="Externa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"/>
          <p:cNvSpPr txBox="1"/>
          <p:nvPr/>
        </p:nvSpPr>
        <p:spPr>
          <a:xfrm>
            <a:off x="685800" y="1508160"/>
            <a:ext cx="6857700" cy="132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15-213 Recitation</a:t>
            </a:r>
            <a:b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Malloc Part II</a:t>
            </a:r>
            <a:endParaRPr b="0" i="0" sz="13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1"/>
          <p:cNvSpPr txBox="1"/>
          <p:nvPr/>
        </p:nvSpPr>
        <p:spPr>
          <a:xfrm>
            <a:off x="685800" y="4193260"/>
            <a:ext cx="7314900" cy="16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400"/>
              <a:buFont typeface="Calibri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Your TAs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400"/>
              <a:buFont typeface="Calibri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Monday, November 2nd, 2020</a:t>
            </a:r>
            <a:endParaRPr b="0" i="0" sz="1800" u="none" cap="none" strike="noStrik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76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1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Add Instrumentation</a:t>
            </a:r>
            <a:endParaRPr/>
          </a:p>
        </p:txBody>
      </p:sp>
      <p:sp>
        <p:nvSpPr>
          <p:cNvPr id="223" name="Google Shape;223;p11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Remember that measurements inform insights.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Add temporary code to understand aspects of malloc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Code can violate style rules or 128 byte limits, because it is temporary</a:t>
            </a:r>
            <a:endParaRPr/>
          </a:p>
          <a:p>
            <a:pPr indent="-251459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Particularly important to develop insights into performance before making changes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What is expensive throughput-wise?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How much might a change benefit utilization?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2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Add Instrumentation example</a:t>
            </a:r>
            <a:endParaRPr/>
          </a:p>
        </p:txBody>
      </p:sp>
      <p:sp>
        <p:nvSpPr>
          <p:cNvPr id="230" name="Google Shape;230;p12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Searching in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find_fit</a:t>
            </a:r>
            <a:r>
              <a:rPr lang="en-US"/>
              <a:t> is often the slowest step</a:t>
            </a:r>
            <a:endParaRPr/>
          </a:p>
          <a:p>
            <a:pPr indent="-251459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How efficient is your code?  How might you know?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Compute the ratio of blocks viewed to calls</a:t>
            </a:r>
            <a:endParaRPr/>
          </a:p>
        </p:txBody>
      </p:sp>
      <p:sp>
        <p:nvSpPr>
          <p:cNvPr id="231" name="Google Shape;231;p12"/>
          <p:cNvSpPr txBox="1"/>
          <p:nvPr/>
        </p:nvSpPr>
        <p:spPr>
          <a:xfrm>
            <a:off x="357018" y="3154326"/>
            <a:ext cx="8731878" cy="36933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static block_t *find_fit(size_t asize)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block_t *block;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for (block = heap_listp; get_size(block) &gt; 0;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           block = find_next(block))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{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if (!(get_alloc(block)) &amp;&amp; (asize &lt;= get_size(block)))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{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return block;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}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NULL; // no fit found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12"/>
          <p:cNvSpPr txBox="1"/>
          <p:nvPr/>
        </p:nvSpPr>
        <p:spPr>
          <a:xfrm flipH="1">
            <a:off x="3150427" y="3720510"/>
            <a:ext cx="222964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call_count++;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12"/>
          <p:cNvSpPr txBox="1"/>
          <p:nvPr/>
        </p:nvSpPr>
        <p:spPr>
          <a:xfrm flipH="1">
            <a:off x="1474027" y="4539216"/>
            <a:ext cx="222964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block_count++;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3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Add Instrumentation cont.</a:t>
            </a:r>
            <a:endParaRPr/>
          </a:p>
        </p:txBody>
      </p:sp>
      <p:sp>
        <p:nvSpPr>
          <p:cNvPr id="240" name="Google Shape;240;p13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What size of requests?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How many 8 bytes or less?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How many 16 bytes or less?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What other sizes?</a:t>
            </a:r>
            <a:endParaRPr/>
          </a:p>
          <a:p>
            <a:pPr indent="-1460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What else could you measure?  Why?</a:t>
            </a:r>
            <a:endParaRPr/>
          </a:p>
          <a:p>
            <a:pPr indent="-251459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Remember that although the system’s performance varies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The mdriver’s traces are deterministic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Measured results should not change between runs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4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Use tools</a:t>
            </a:r>
            <a:endParaRPr/>
          </a:p>
        </p:txBody>
      </p:sp>
      <p:sp>
        <p:nvSpPr>
          <p:cNvPr id="247" name="Google Shape;247;p14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Use mm_checkheap()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Write it if you haven’t done so already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Add new invariants when you add new features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Know how to use the heap checker.</a:t>
            </a:r>
            <a:endParaRPr/>
          </a:p>
          <a:p>
            <a:pPr indent="-228600" lvl="2" marL="11430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▪"/>
            </a:pPr>
            <a:r>
              <a:rPr lang="en-US"/>
              <a:t>Why do you need a heap checker? 2 reasons.</a:t>
            </a:r>
            <a:endParaRPr/>
          </a:p>
          <a:p>
            <a:pPr indent="0" lvl="2" marL="914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Use gdb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You can call print or mm_checkheap whenever you want in gdb. No need to add a whole lot of printf’s.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Offers useful information whenever you crash, like backtrace.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Write helper functions to print out free lists that are ONLY called from GDB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5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Write your own traces!</a:t>
            </a:r>
            <a:endParaRPr/>
          </a:p>
        </p:txBody>
      </p:sp>
      <p:sp>
        <p:nvSpPr>
          <p:cNvPr id="254" name="Google Shape;254;p15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Use your traces from the first part of the assignment to test coalesce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Write short traces that test simple sequences of malloc and free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Read the README file in the traces directory and the writeup from the traces assignment to see how trace files need to be written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16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mdriver-emulate</a:t>
            </a:r>
            <a:endParaRPr/>
          </a:p>
        </p:txBody>
      </p:sp>
      <p:sp>
        <p:nvSpPr>
          <p:cNvPr id="260" name="Google Shape;260;p16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Testing for 64-bit address space</a:t>
            </a:r>
            <a:endParaRPr/>
          </a:p>
          <a:p>
            <a:pPr indent="-251459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Use correctly sized masks, constants, and other variables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Be careful about subtraction between size types (may result in underflow/overflow)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en-US">
                <a:highlight>
                  <a:srgbClr val="FFFF00"/>
                </a:highlight>
              </a:rPr>
              <a:t>Reinitialize your pointers in mm_init</a:t>
            </a:r>
            <a:endParaRPr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17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Garbled Bytes</a:t>
            </a:r>
            <a:endParaRPr/>
          </a:p>
        </p:txBody>
      </p:sp>
      <p:sp>
        <p:nvSpPr>
          <p:cNvPr id="266" name="Google Shape;266;p17"/>
          <p:cNvSpPr txBox="1"/>
          <p:nvPr>
            <p:ph idx="1" type="body"/>
          </p:nvPr>
        </p:nvSpPr>
        <p:spPr>
          <a:xfrm>
            <a:off x="396875" y="1362075"/>
            <a:ext cx="8321823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Malloc library returns a block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mdriver writes bytes into payload (using memcpy)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mdriver will check that those bytes are still present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If malloc library has overwritten any bytes, then report garbled bytes</a:t>
            </a:r>
            <a:endParaRPr/>
          </a:p>
          <a:p>
            <a:pPr indent="-228600" lvl="2" marL="11430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▪"/>
            </a:pPr>
            <a:r>
              <a:rPr lang="en-US"/>
              <a:t>Also checks for other kinds of bugs</a:t>
            </a:r>
            <a:endParaRPr/>
          </a:p>
          <a:p>
            <a:pPr indent="-1460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Now what?</a:t>
            </a:r>
            <a:endParaRPr/>
          </a:p>
          <a:p>
            <a:pPr indent="-251459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The mm_checkheap call is catching it right?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If not, we want to find the garbled address and watch it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8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Garbled Bytes GDB and Contracts</a:t>
            </a:r>
            <a:endParaRPr/>
          </a:p>
        </p:txBody>
      </p:sp>
      <p:sp>
        <p:nvSpPr>
          <p:cNvPr id="273" name="Google Shape;273;p18"/>
          <p:cNvSpPr txBox="1"/>
          <p:nvPr>
            <p:ph idx="1" type="body"/>
          </p:nvPr>
        </p:nvSpPr>
        <p:spPr>
          <a:xfrm>
            <a:off x="396875" y="1362075"/>
            <a:ext cx="7896300" cy="49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1459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Login to shark machine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wget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http://www.cs.cmu.edu/~213/activities/rec10e.tar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tar -xf rec10e.tar</a:t>
            </a:r>
            <a:endParaRPr/>
          </a:p>
          <a:p>
            <a:pPr indent="-32004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080"/>
              <a:buChar char="⬛"/>
            </a:pPr>
            <a:r>
              <a:rPr lang="en-US"/>
              <a:t>cd rec10e</a:t>
            </a:r>
            <a:endParaRPr/>
          </a:p>
          <a:p>
            <a:pPr indent="-251459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mm.c is a fake implicit list implementation.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Source code is based on mm.c starter code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8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19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GDB and Contracts Exercise</a:t>
            </a:r>
            <a:endParaRPr/>
          </a:p>
        </p:txBody>
      </p:sp>
      <p:sp>
        <p:nvSpPr>
          <p:cNvPr id="279" name="Google Shape;279;p19"/>
          <p:cNvSpPr txBox="1"/>
          <p:nvPr>
            <p:ph idx="1" type="body"/>
          </p:nvPr>
        </p:nvSpPr>
        <p:spPr>
          <a:xfrm>
            <a:off x="357025" y="1273875"/>
            <a:ext cx="8728500" cy="49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First, let us run without contracts and gdb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./mdriver -c ./traces/syn-struct-short.rep </a:t>
            </a:r>
            <a:endParaRPr/>
          </a:p>
          <a:p>
            <a:pPr indent="-27432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None/>
            </a:pPr>
            <a:r>
              <a:t/>
            </a:r>
            <a:endParaRPr sz="1800"/>
          </a:p>
          <a:p>
            <a:pPr indent="-27432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None/>
            </a:pPr>
            <a:r>
              <a:rPr lang="en-US" sz="1800"/>
              <a:t>(example output)</a:t>
            </a:r>
            <a:endParaRPr sz="1800"/>
          </a:p>
          <a:p>
            <a:pPr indent="-27432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00"/>
              <a:buNone/>
            </a:pPr>
            <a:r>
              <a:rPr lang="en-US" sz="1800">
                <a:latin typeface="Courier New"/>
                <a:ea typeface="Courier New"/>
                <a:cs typeface="Courier New"/>
                <a:sym typeface="Courier New"/>
              </a:rPr>
              <a:t>ERROR [trace ./traces/syn-struct-short.rep, line 16]: block 1 (at 0x8000000a0) has 8 garbled bytes, starting at byte 16</a:t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00"/>
              <a:buNone/>
            </a:pPr>
            <a:r>
              <a:rPr lang="en-US" sz="1800">
                <a:latin typeface="Courier New"/>
                <a:ea typeface="Courier New"/>
                <a:cs typeface="Courier New"/>
                <a:sym typeface="Courier New"/>
              </a:rPr>
              <a:t>ERROR [trace ./traces/syn-struct-short.rep, line 21]: block 4 (at 0x800000180) has 8 garbled bytes, starting at byte 16</a:t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00"/>
              <a:buNone/>
            </a:pPr>
            <a:r>
              <a:rPr lang="en-US" sz="1800">
                <a:latin typeface="Courier New"/>
                <a:ea typeface="Courier New"/>
                <a:cs typeface="Courier New"/>
                <a:sym typeface="Courier New"/>
              </a:rPr>
              <a:t>correctness check finished, by running tracefile "traces/syn-struct-short.rep".</a:t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00"/>
              <a:buNone/>
            </a:pPr>
            <a:r>
              <a:rPr lang="en-US" sz="1800">
                <a:latin typeface="Courier New"/>
                <a:ea typeface="Courier New"/>
                <a:cs typeface="Courier New"/>
                <a:sym typeface="Courier New"/>
              </a:rPr>
              <a:t> =&gt; incorrect.</a:t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00"/>
              <a:buNone/>
            </a:pPr>
            <a:r>
              <a:rPr lang="en-US" sz="1800">
                <a:latin typeface="Courier New"/>
                <a:ea typeface="Courier New"/>
                <a:cs typeface="Courier New"/>
                <a:sym typeface="Courier New"/>
              </a:rPr>
              <a:t>Terminated with 2 errors</a:t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20"/>
          <p:cNvSpPr txBox="1"/>
          <p:nvPr>
            <p:ph type="title"/>
          </p:nvPr>
        </p:nvSpPr>
        <p:spPr>
          <a:xfrm>
            <a:off x="357018" y="435678"/>
            <a:ext cx="75921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2" lvl="0" marL="11906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Using watchpoints in GDB</a:t>
            </a:r>
            <a:endParaRPr/>
          </a:p>
        </p:txBody>
      </p:sp>
      <p:sp>
        <p:nvSpPr>
          <p:cNvPr id="286" name="Google Shape;286;p20"/>
          <p:cNvSpPr txBox="1"/>
          <p:nvPr>
            <p:ph idx="1" type="body"/>
          </p:nvPr>
        </p:nvSpPr>
        <p:spPr>
          <a:xfrm>
            <a:off x="396875" y="1362075"/>
            <a:ext cx="7896300" cy="49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gdb --args ./mdriver-dbg1 -c ./traces/syn-struct-short.rep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What is the first address that was garbled?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Use gdb watch to find out when / what garbled it.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</a:pPr>
            <a:r>
              <a:rPr lang="en-US" sz="1800">
                <a:latin typeface="Courier New"/>
                <a:ea typeface="Courier New"/>
                <a:cs typeface="Courier New"/>
                <a:sym typeface="Courier New"/>
              </a:rPr>
              <a:t>(gdb) watch *0x8000000a0</a:t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</a:pPr>
            <a:r>
              <a:rPr lang="en-US" sz="1800">
                <a:latin typeface="Courier New"/>
                <a:ea typeface="Courier New"/>
                <a:cs typeface="Courier New"/>
                <a:sym typeface="Courier New"/>
              </a:rPr>
              <a:t>(gdb) run</a:t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</a:pPr>
            <a:r>
              <a:rPr lang="en-US" sz="1800"/>
              <a:t>// Keep continuing through the breaks:</a:t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</a:pPr>
            <a:r>
              <a:rPr lang="en-US" sz="1800"/>
              <a:t>// write_block()</a:t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</a:pPr>
            <a:r>
              <a:rPr lang="en-US" sz="1800"/>
              <a:t>// 4 x memcpy</a:t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</a:pPr>
            <a:r>
              <a:rPr lang="en-US" sz="1800">
                <a:latin typeface="Courier New"/>
                <a:ea typeface="Courier New"/>
                <a:cs typeface="Courier New"/>
                <a:sym typeface="Courier New"/>
              </a:rPr>
              <a:t>Hardware watchpoint 1: *0x8000000a0</a:t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</a:pPr>
            <a:r>
              <a:rPr lang="en-US" sz="1800">
                <a:latin typeface="Courier New"/>
                <a:ea typeface="Courier New"/>
                <a:cs typeface="Courier New"/>
                <a:sym typeface="Courier New"/>
              </a:rPr>
              <a:t>Old value = 129</a:t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</a:pPr>
            <a:r>
              <a:rPr lang="en-US" sz="1800">
                <a:latin typeface="Courier New"/>
                <a:ea typeface="Courier New"/>
                <a:cs typeface="Courier New"/>
                <a:sym typeface="Courier New"/>
              </a:rPr>
              <a:t>New value = 32</a:t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</a:pPr>
            <a:r>
              <a:rPr lang="en-US" sz="1800">
                <a:latin typeface="Courier New"/>
                <a:ea typeface="Courier New"/>
                <a:cs typeface="Courier New"/>
                <a:sym typeface="Courier New"/>
              </a:rPr>
              <a:t>write_block() at mm.c:333</a:t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Tells us to take a closer look at write_block()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287" name="Google Shape;287;p20"/>
          <p:cNvCxnSpPr/>
          <p:nvPr/>
        </p:nvCxnSpPr>
        <p:spPr>
          <a:xfrm flipH="1">
            <a:off x="3236513" y="4619140"/>
            <a:ext cx="4110900" cy="1240500"/>
          </a:xfrm>
          <a:prstGeom prst="straightConnector1">
            <a:avLst/>
          </a:prstGeom>
          <a:noFill/>
          <a:ln cap="flat" cmpd="sng" w="25400">
            <a:solidFill>
              <a:srgbClr val="7F7F7F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288" name="Google Shape;288;p20"/>
          <p:cNvSpPr txBox="1"/>
          <p:nvPr/>
        </p:nvSpPr>
        <p:spPr>
          <a:xfrm>
            <a:off x="6736508" y="3810134"/>
            <a:ext cx="18045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just broke in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after overwriting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4"/>
          <p:cNvSpPr txBox="1"/>
          <p:nvPr/>
        </p:nvSpPr>
        <p:spPr>
          <a:xfrm>
            <a:off x="628560" y="365280"/>
            <a:ext cx="7886400" cy="132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-US" sz="3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Agenda</a:t>
            </a:r>
            <a:endParaRPr b="0" i="0" sz="13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4"/>
          <p:cNvSpPr txBox="1"/>
          <p:nvPr/>
        </p:nvSpPr>
        <p:spPr>
          <a:xfrm>
            <a:off x="628550" y="1582600"/>
            <a:ext cx="8100300" cy="504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4572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400"/>
              <a:buFont typeface="Aria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Logistics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400"/>
              <a:buFont typeface="Aria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Malloc Lab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400"/>
              <a:buFont typeface="Aria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Checkpoint review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400"/>
              <a:buFont typeface="Aria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Activity 1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400"/>
              <a:buFont typeface="Aria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Appendix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21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Contracts Exercise cont.</a:t>
            </a:r>
            <a:endParaRPr/>
          </a:p>
        </p:txBody>
      </p:sp>
      <p:sp>
        <p:nvSpPr>
          <p:cNvPr id="295" name="Google Shape;295;p21"/>
          <p:cNvSpPr txBox="1"/>
          <p:nvPr>
            <p:ph idx="1" type="body"/>
          </p:nvPr>
        </p:nvSpPr>
        <p:spPr>
          <a:xfrm>
            <a:off x="396875" y="1362075"/>
            <a:ext cx="8538600" cy="49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Now let us see what happens, when we use the file with contracts </a:t>
            </a:r>
            <a:endParaRPr/>
          </a:p>
          <a:p>
            <a:pPr indent="-29718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Char char="⬛"/>
            </a:pPr>
            <a:r>
              <a:rPr lang="en-US"/>
              <a:t>./mdriver-dbg2 -c ./traces/syn-struct-short.rep </a:t>
            </a:r>
            <a:endParaRPr/>
          </a:p>
          <a:p>
            <a:pPr indent="-1460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>
                <a:latin typeface="Courier New"/>
                <a:ea typeface="Courier New"/>
                <a:cs typeface="Courier New"/>
                <a:sym typeface="Courier New"/>
              </a:rPr>
              <a:t>mdriver-dbg: mm.c:331: void write_block(block_t *, size_t, _Bool): Assertion `(unsigned long)footerp &lt; ((long)block + size)' failed.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>
                <a:latin typeface="Courier New"/>
                <a:ea typeface="Courier New"/>
                <a:cs typeface="Courier New"/>
                <a:sym typeface="Courier New"/>
              </a:rPr>
              <a:t>Aborted (core dumped)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Contract failed on line 331,  which gives us a better idea of the source of the issue</a:t>
            </a:r>
            <a:endParaRPr/>
          </a:p>
          <a:p>
            <a:pPr indent="-32004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Char char="⬛"/>
            </a:pPr>
            <a:r>
              <a:rPr lang="en-US"/>
              <a:t>Open mm.c and try to find what is causing the contract to fail</a:t>
            </a:r>
            <a:endParaRPr/>
          </a:p>
          <a:p>
            <a:pPr indent="-32004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Char char="⬛"/>
            </a:pPr>
            <a:r>
              <a:rPr lang="en-US"/>
              <a:t>Writing effective contracts can save a lot of debugging time!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22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Tips for using our tools</a:t>
            </a:r>
            <a:endParaRPr/>
          </a:p>
        </p:txBody>
      </p:sp>
      <p:sp>
        <p:nvSpPr>
          <p:cNvPr id="301" name="Google Shape;301;p22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Run mdriver with the –D option to detect garbled bytes as early as possible. Run it with –V to find out which trace caused the error.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Note that sometimes, you get the error within the first few allocations. If so, you could set a breakpoint for mm_malloc / mm_free and step through every line.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Print out local variables and convince yourself that they have the right values.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For mdriver-emulate, you can still read memory from the simulated 64-bit address space using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mem_read(address, 8)</a:t>
            </a:r>
            <a:r>
              <a:rPr lang="en-US"/>
              <a:t> instead of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x /gx</a:t>
            </a:r>
            <a:r>
              <a:rPr lang="en-US"/>
              <a:t>.</a:t>
            </a:r>
            <a:endParaRPr/>
          </a:p>
          <a:p>
            <a:pPr indent="-251459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23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Style</a:t>
            </a:r>
            <a:endParaRPr/>
          </a:p>
        </p:txBody>
      </p:sp>
      <p:sp>
        <p:nvSpPr>
          <p:cNvPr id="307" name="Google Shape;307;p23"/>
          <p:cNvSpPr txBox="1"/>
          <p:nvPr>
            <p:ph idx="1" type="body"/>
          </p:nvPr>
        </p:nvSpPr>
        <p:spPr>
          <a:xfrm>
            <a:off x="396875" y="1362075"/>
            <a:ext cx="804227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Well organized code is easier to debug and easier to grade!</a:t>
            </a:r>
            <a:endParaRPr/>
          </a:p>
          <a:p>
            <a:pPr indent="-2730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▪"/>
            </a:pPr>
            <a:r>
              <a:rPr lang="en-US"/>
              <a:t>Modularity: Helper functions to respect the list interface.</a:t>
            </a:r>
            <a:endParaRPr/>
          </a:p>
          <a:p>
            <a:pPr indent="-2730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▪"/>
            </a:pPr>
            <a:r>
              <a:rPr lang="en-US"/>
              <a:t>Documentation:</a:t>
            </a:r>
            <a:endParaRPr/>
          </a:p>
          <a:p>
            <a:pPr indent="-254000" lvl="2" marL="11430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▪"/>
            </a:pPr>
            <a:r>
              <a:rPr lang="en-US"/>
              <a:t>File Header: Describes all implementation details, including block structures.</a:t>
            </a:r>
            <a:endParaRPr/>
          </a:p>
          <a:p>
            <a:pPr indent="-2730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▪"/>
            </a:pPr>
            <a:r>
              <a:rPr lang="en-US"/>
              <a:t>Code Structure:</a:t>
            </a:r>
            <a:endParaRPr/>
          </a:p>
          <a:p>
            <a:pPr indent="-254000" lvl="2" marL="11430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▪"/>
            </a:pPr>
            <a:r>
              <a:rPr lang="en-US"/>
              <a:t>Minimal-to-no pointer arithmetic.</a:t>
            </a:r>
            <a:endParaRPr/>
          </a:p>
          <a:p>
            <a:pPr indent="-254000" lvl="2" marL="11430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▪"/>
            </a:pPr>
            <a:r>
              <a:rPr lang="en-US"/>
              <a:t>Loops instead of conditionals, where appropriate.</a:t>
            </a:r>
            <a:endParaRPr/>
          </a:p>
          <a:p>
            <a:pPr indent="-355600" lvl="1" marL="914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▪"/>
            </a:pPr>
            <a:r>
              <a:rPr lang="en-US"/>
              <a:t>Use git!</a:t>
            </a:r>
            <a:endParaRPr/>
          </a:p>
          <a:p>
            <a:pPr indent="-355597" lvl="2" marL="13716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▪"/>
            </a:pPr>
            <a:r>
              <a:rPr lang="en-US"/>
              <a:t>Make sure you </a:t>
            </a:r>
            <a:r>
              <a:rPr b="1" i="1" lang="en-US"/>
              <a:t>commit and push</a:t>
            </a:r>
            <a:r>
              <a:rPr lang="en-US"/>
              <a:t> often and write descriptive commit </a:t>
            </a:r>
            <a:r>
              <a:rPr b="0" lang="en-US" sz="2000"/>
              <a:t>messages</a:t>
            </a:r>
            <a:endParaRPr b="0" sz="2000"/>
          </a:p>
          <a:p>
            <a:pPr indent="-127000" lvl="2" marL="11430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24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MallocLab</a:t>
            </a:r>
            <a:endParaRPr/>
          </a:p>
        </p:txBody>
      </p:sp>
      <p:sp>
        <p:nvSpPr>
          <p:cNvPr id="313" name="Google Shape;313;p24"/>
          <p:cNvSpPr txBox="1"/>
          <p:nvPr>
            <p:ph idx="1" type="body"/>
          </p:nvPr>
        </p:nvSpPr>
        <p:spPr>
          <a:xfrm>
            <a:off x="357018" y="1197678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Due next Thursday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7% of final grade (+ 4% for checkpoint)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Style matters! Don’t let all of your hard work get wasted.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There are many different implementations and TAs will need to know the details behind your implementation.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Read the writeup. It even has a list of tips on how to improve memory utilization.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Read the malloc roadmap posted on Piazza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Rubber duck method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If you explain to a rubber duck what your function does step-by-step, while occasionally stopping to explain why you need each of those steps, you’d may very well find the bug in the middle of your explanation.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Remember the “debug thought process” slide from last recitation?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3"/>
          <p:cNvSpPr txBox="1"/>
          <p:nvPr/>
        </p:nvSpPr>
        <p:spPr>
          <a:xfrm>
            <a:off x="628550" y="1825433"/>
            <a:ext cx="8109300" cy="435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000"/>
              <a:buFont typeface="Aria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Malloc Lab Final is due </a:t>
            </a: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Tuesday, November 10th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at 11:59pm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000"/>
              <a:buFont typeface="Aria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7% of final grade (+4% for checkpoint)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000"/>
              <a:buFont typeface="Aria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Style matters! Don’t let all of your hard work get wasted.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000"/>
              <a:buFont typeface="Aria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There are many different implementations and TAs will need to know the details behind your implementation.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3"/>
          <p:cNvSpPr txBox="1"/>
          <p:nvPr/>
        </p:nvSpPr>
        <p:spPr>
          <a:xfrm>
            <a:off x="628560" y="365280"/>
            <a:ext cx="7886400" cy="132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-US" sz="3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Logistics</a:t>
            </a:r>
            <a:endParaRPr b="0" i="0" sz="13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5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Understanding Your Code</a:t>
            </a:r>
            <a:endParaRPr/>
          </a:p>
        </p:txBody>
      </p:sp>
      <p:sp>
        <p:nvSpPr>
          <p:cNvPr id="142" name="Google Shape;142;p5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Sketch out the heap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Add Instrumentation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Use tools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6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Sketch out the Heap</a:t>
            </a:r>
            <a:endParaRPr/>
          </a:p>
        </p:txBody>
      </p:sp>
      <p:sp>
        <p:nvSpPr>
          <p:cNvPr id="148" name="Google Shape;148;p6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Start with a heap, in this case implicit list</a:t>
            </a:r>
            <a:endParaRPr/>
          </a:p>
          <a:p>
            <a:pPr indent="-251459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  <a:p>
            <a:pPr indent="-251459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  <a:p>
            <a:pPr indent="-251459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Now try something, in this case, extend_heap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</a:pPr>
            <a:r>
              <a:rPr lang="en-US" sz="2000">
                <a:latin typeface="Courier New"/>
                <a:ea typeface="Courier New"/>
                <a:cs typeface="Courier New"/>
                <a:sym typeface="Courier New"/>
              </a:rPr>
              <a:t>  block_t *block = payload_to_header(bp);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</a:pPr>
            <a:r>
              <a:rPr lang="en-US" sz="2000">
                <a:latin typeface="Courier New"/>
                <a:ea typeface="Courier New"/>
                <a:cs typeface="Courier New"/>
                <a:sym typeface="Courier New"/>
              </a:rPr>
              <a:t>  write_block(block, size, false);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</a:pPr>
            <a:r>
              <a:rPr lang="en-US" sz="2000">
                <a:latin typeface="Courier New"/>
                <a:ea typeface="Courier New"/>
                <a:cs typeface="Courier New"/>
                <a:sym typeface="Courier New"/>
              </a:rPr>
              <a:t>  // Create new epilogue header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</a:pPr>
            <a:r>
              <a:rPr lang="en-US" sz="2000">
                <a:latin typeface="Courier New"/>
                <a:ea typeface="Courier New"/>
                <a:cs typeface="Courier New"/>
                <a:sym typeface="Courier New"/>
              </a:rPr>
              <a:t>  block_t *block_next = find_next(block);    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</a:pPr>
            <a:r>
              <a:rPr lang="en-US" sz="2000">
                <a:latin typeface="Courier New"/>
                <a:ea typeface="Courier New"/>
                <a:cs typeface="Courier New"/>
                <a:sym typeface="Courier New"/>
              </a:rPr>
              <a:t>  write_epilogue(block_next);</a:t>
            </a:r>
            <a:endParaRPr/>
          </a:p>
        </p:txBody>
      </p:sp>
      <p:sp>
        <p:nvSpPr>
          <p:cNvPr id="149" name="Google Shape;149;p6"/>
          <p:cNvSpPr/>
          <p:nvPr/>
        </p:nvSpPr>
        <p:spPr>
          <a:xfrm>
            <a:off x="1408550" y="2265746"/>
            <a:ext cx="304800" cy="30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6"/>
          <p:cNvSpPr/>
          <p:nvPr/>
        </p:nvSpPr>
        <p:spPr>
          <a:xfrm>
            <a:off x="1713350" y="2265746"/>
            <a:ext cx="304800" cy="30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51" name="Google Shape;151;p6"/>
          <p:cNvSpPr/>
          <p:nvPr/>
        </p:nvSpPr>
        <p:spPr>
          <a:xfrm>
            <a:off x="2018150" y="2265746"/>
            <a:ext cx="304800" cy="30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52" name="Google Shape;152;p6"/>
          <p:cNvSpPr/>
          <p:nvPr/>
        </p:nvSpPr>
        <p:spPr>
          <a:xfrm>
            <a:off x="2322950" y="2265746"/>
            <a:ext cx="304800" cy="30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6"/>
          <p:cNvSpPr/>
          <p:nvPr/>
        </p:nvSpPr>
        <p:spPr>
          <a:xfrm>
            <a:off x="2627750" y="2265746"/>
            <a:ext cx="304800" cy="304800"/>
          </a:xfrm>
          <a:prstGeom prst="rect">
            <a:avLst/>
          </a:prstGeom>
          <a:solidFill>
            <a:srgbClr val="C0C0C0"/>
          </a:solidFill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6"/>
          <p:cNvSpPr/>
          <p:nvPr/>
        </p:nvSpPr>
        <p:spPr>
          <a:xfrm>
            <a:off x="2932550" y="2265746"/>
            <a:ext cx="304800" cy="304800"/>
          </a:xfrm>
          <a:prstGeom prst="rect">
            <a:avLst/>
          </a:prstGeom>
          <a:solidFill>
            <a:srgbClr val="C0C0C0"/>
          </a:solidFill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55" name="Google Shape;155;p6"/>
          <p:cNvSpPr/>
          <p:nvPr/>
        </p:nvSpPr>
        <p:spPr>
          <a:xfrm>
            <a:off x="3237350" y="2265746"/>
            <a:ext cx="304800" cy="304800"/>
          </a:xfrm>
          <a:prstGeom prst="rect">
            <a:avLst/>
          </a:prstGeom>
          <a:solidFill>
            <a:srgbClr val="C0C0C0"/>
          </a:solidFill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56" name="Google Shape;156;p6"/>
          <p:cNvSpPr/>
          <p:nvPr/>
        </p:nvSpPr>
        <p:spPr>
          <a:xfrm>
            <a:off x="3542150" y="2265746"/>
            <a:ext cx="304800" cy="304800"/>
          </a:xfrm>
          <a:prstGeom prst="rect">
            <a:avLst/>
          </a:prstGeom>
          <a:solidFill>
            <a:srgbClr val="C0C0C0"/>
          </a:solidFill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6"/>
          <p:cNvSpPr/>
          <p:nvPr/>
        </p:nvSpPr>
        <p:spPr>
          <a:xfrm>
            <a:off x="4151750" y="2265746"/>
            <a:ext cx="304800" cy="30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58" name="Google Shape;158;p6"/>
          <p:cNvSpPr/>
          <p:nvPr/>
        </p:nvSpPr>
        <p:spPr>
          <a:xfrm>
            <a:off x="4456550" y="2265746"/>
            <a:ext cx="304800" cy="30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59" name="Google Shape;159;p6"/>
          <p:cNvSpPr/>
          <p:nvPr/>
        </p:nvSpPr>
        <p:spPr>
          <a:xfrm>
            <a:off x="4761350" y="2265746"/>
            <a:ext cx="304800" cy="30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60" name="Google Shape;160;p6"/>
          <p:cNvSpPr/>
          <p:nvPr/>
        </p:nvSpPr>
        <p:spPr>
          <a:xfrm>
            <a:off x="5066150" y="2265746"/>
            <a:ext cx="304800" cy="30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61" name="Google Shape;161;p6"/>
          <p:cNvSpPr/>
          <p:nvPr/>
        </p:nvSpPr>
        <p:spPr>
          <a:xfrm>
            <a:off x="5370950" y="2265746"/>
            <a:ext cx="304800" cy="30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6"/>
          <p:cNvSpPr/>
          <p:nvPr/>
        </p:nvSpPr>
        <p:spPr>
          <a:xfrm>
            <a:off x="5675750" y="2265746"/>
            <a:ext cx="304800" cy="304800"/>
          </a:xfrm>
          <a:prstGeom prst="rect">
            <a:avLst/>
          </a:prstGeom>
          <a:solidFill>
            <a:srgbClr val="C0C0C0"/>
          </a:solidFill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"/>
          <p:cNvSpPr/>
          <p:nvPr/>
        </p:nvSpPr>
        <p:spPr>
          <a:xfrm>
            <a:off x="5980550" y="2265746"/>
            <a:ext cx="304800" cy="304800"/>
          </a:xfrm>
          <a:prstGeom prst="rect">
            <a:avLst/>
          </a:prstGeom>
          <a:solidFill>
            <a:srgbClr val="C0C0C0"/>
          </a:solidFill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64" name="Google Shape;164;p6"/>
          <p:cNvSpPr/>
          <p:nvPr/>
        </p:nvSpPr>
        <p:spPr>
          <a:xfrm>
            <a:off x="3846950" y="2265746"/>
            <a:ext cx="304800" cy="30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6"/>
          <p:cNvSpPr/>
          <p:nvPr/>
        </p:nvSpPr>
        <p:spPr>
          <a:xfrm>
            <a:off x="2780150" y="2028908"/>
            <a:ext cx="1219200" cy="228600"/>
          </a:xfrm>
          <a:custGeom>
            <a:rect b="b" l="l" r="r" t="t"/>
            <a:pathLst>
              <a:path extrusionOk="0" h="144" w="768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cap="flat" cmpd="sng" w="255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66" name="Google Shape;166;p6"/>
          <p:cNvSpPr/>
          <p:nvPr/>
        </p:nvSpPr>
        <p:spPr>
          <a:xfrm>
            <a:off x="3999350" y="2028908"/>
            <a:ext cx="1828800" cy="228600"/>
          </a:xfrm>
          <a:custGeom>
            <a:rect b="b" l="l" r="r" t="t"/>
            <a:pathLst>
              <a:path extrusionOk="0" h="144" w="1152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cap="flat" cmpd="sng" w="255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67" name="Google Shape;167;p6"/>
          <p:cNvSpPr/>
          <p:nvPr/>
        </p:nvSpPr>
        <p:spPr>
          <a:xfrm>
            <a:off x="1560950" y="2028908"/>
            <a:ext cx="1219200" cy="228600"/>
          </a:xfrm>
          <a:custGeom>
            <a:rect b="b" l="l" r="r" t="t"/>
            <a:pathLst>
              <a:path extrusionOk="0" h="144" w="768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cap="flat" cmpd="sng" w="255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68" name="Google Shape;168;p6"/>
          <p:cNvSpPr/>
          <p:nvPr/>
        </p:nvSpPr>
        <p:spPr>
          <a:xfrm>
            <a:off x="6285350" y="2265746"/>
            <a:ext cx="304800" cy="304800"/>
          </a:xfrm>
          <a:prstGeom prst="rect">
            <a:avLst/>
          </a:prstGeom>
          <a:solidFill>
            <a:srgbClr val="C0C0C0"/>
          </a:solidFill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69" name="Google Shape;169;p6"/>
          <p:cNvSpPr/>
          <p:nvPr/>
        </p:nvSpPr>
        <p:spPr>
          <a:xfrm>
            <a:off x="6590150" y="2265746"/>
            <a:ext cx="304800" cy="304800"/>
          </a:xfrm>
          <a:prstGeom prst="rect">
            <a:avLst/>
          </a:prstGeom>
          <a:solidFill>
            <a:srgbClr val="C0C0C0"/>
          </a:solidFill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6"/>
          <p:cNvSpPr/>
          <p:nvPr/>
        </p:nvSpPr>
        <p:spPr>
          <a:xfrm>
            <a:off x="2475350" y="2585362"/>
            <a:ext cx="1219200" cy="228600"/>
          </a:xfrm>
          <a:custGeom>
            <a:rect b="b" l="l" r="r" t="t"/>
            <a:pathLst>
              <a:path extrusionOk="0" h="144" w="768">
                <a:moveTo>
                  <a:pt x="768" y="0"/>
                </a:moveTo>
                <a:cubicBezTo>
                  <a:pt x="616" y="72"/>
                  <a:pt x="464" y="144"/>
                  <a:pt x="336" y="144"/>
                </a:cubicBezTo>
                <a:cubicBezTo>
                  <a:pt x="208" y="144"/>
                  <a:pt x="104" y="72"/>
                  <a:pt x="0" y="0"/>
                </a:cubicBezTo>
              </a:path>
            </a:pathLst>
          </a:custGeom>
          <a:noFill/>
          <a:ln cap="flat" cmpd="sng" w="255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71" name="Google Shape;171;p6"/>
          <p:cNvSpPr/>
          <p:nvPr/>
        </p:nvSpPr>
        <p:spPr>
          <a:xfrm>
            <a:off x="3694550" y="2585362"/>
            <a:ext cx="1828800" cy="228600"/>
          </a:xfrm>
          <a:custGeom>
            <a:rect b="b" l="l" r="r" t="t"/>
            <a:pathLst>
              <a:path extrusionOk="0" h="144" w="1152">
                <a:moveTo>
                  <a:pt x="1152" y="0"/>
                </a:moveTo>
                <a:cubicBezTo>
                  <a:pt x="960" y="72"/>
                  <a:pt x="768" y="144"/>
                  <a:pt x="576" y="144"/>
                </a:cubicBezTo>
                <a:cubicBezTo>
                  <a:pt x="384" y="144"/>
                  <a:pt x="192" y="72"/>
                  <a:pt x="0" y="0"/>
                </a:cubicBezTo>
              </a:path>
            </a:pathLst>
          </a:custGeom>
          <a:noFill/>
          <a:ln cap="flat" cmpd="sng" w="255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72" name="Google Shape;172;p6"/>
          <p:cNvSpPr/>
          <p:nvPr/>
        </p:nvSpPr>
        <p:spPr>
          <a:xfrm>
            <a:off x="5523350" y="2585362"/>
            <a:ext cx="1219200" cy="228600"/>
          </a:xfrm>
          <a:custGeom>
            <a:rect b="b" l="l" r="r" t="t"/>
            <a:pathLst>
              <a:path extrusionOk="0" h="144" w="768">
                <a:moveTo>
                  <a:pt x="768" y="0"/>
                </a:moveTo>
                <a:cubicBezTo>
                  <a:pt x="640" y="72"/>
                  <a:pt x="512" y="144"/>
                  <a:pt x="384" y="144"/>
                </a:cubicBezTo>
                <a:cubicBezTo>
                  <a:pt x="256" y="144"/>
                  <a:pt x="63" y="23"/>
                  <a:pt x="0" y="0"/>
                </a:cubicBezTo>
              </a:path>
            </a:pathLst>
          </a:custGeom>
          <a:noFill/>
          <a:ln cap="flat" cmpd="sng" w="255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73" name="Google Shape;173;p6"/>
          <p:cNvSpPr/>
          <p:nvPr/>
        </p:nvSpPr>
        <p:spPr>
          <a:xfrm>
            <a:off x="1103750" y="2265746"/>
            <a:ext cx="304800" cy="3048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6"/>
          <p:cNvSpPr/>
          <p:nvPr/>
        </p:nvSpPr>
        <p:spPr>
          <a:xfrm>
            <a:off x="6897578" y="2265746"/>
            <a:ext cx="304800" cy="3048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6"/>
          <p:cNvSpPr/>
          <p:nvPr/>
        </p:nvSpPr>
        <p:spPr>
          <a:xfrm>
            <a:off x="5828150" y="2014092"/>
            <a:ext cx="1219200" cy="228600"/>
          </a:xfrm>
          <a:custGeom>
            <a:rect b="b" l="l" r="r" t="t"/>
            <a:pathLst>
              <a:path extrusionOk="0" h="144" w="768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cap="flat" cmpd="sng" w="255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76" name="Google Shape;176;p6"/>
          <p:cNvSpPr/>
          <p:nvPr/>
        </p:nvSpPr>
        <p:spPr>
          <a:xfrm>
            <a:off x="1253522" y="2606758"/>
            <a:ext cx="1219200" cy="228600"/>
          </a:xfrm>
          <a:custGeom>
            <a:rect b="b" l="l" r="r" t="t"/>
            <a:pathLst>
              <a:path extrusionOk="0" h="144" w="768">
                <a:moveTo>
                  <a:pt x="768" y="0"/>
                </a:moveTo>
                <a:cubicBezTo>
                  <a:pt x="616" y="72"/>
                  <a:pt x="464" y="144"/>
                  <a:pt x="336" y="144"/>
                </a:cubicBezTo>
                <a:cubicBezTo>
                  <a:pt x="208" y="144"/>
                  <a:pt x="104" y="72"/>
                  <a:pt x="0" y="0"/>
                </a:cubicBezTo>
              </a:path>
            </a:pathLst>
          </a:custGeom>
          <a:noFill/>
          <a:ln cap="flat" cmpd="sng" w="255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77" name="Google Shape;177;p6"/>
          <p:cNvSpPr/>
          <p:nvPr/>
        </p:nvSpPr>
        <p:spPr>
          <a:xfrm>
            <a:off x="5674436" y="2265746"/>
            <a:ext cx="304800" cy="3048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6"/>
          <p:cNvSpPr/>
          <p:nvPr/>
        </p:nvSpPr>
        <p:spPr>
          <a:xfrm>
            <a:off x="6894950" y="1868557"/>
            <a:ext cx="881426" cy="111318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 Narrow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Sketch out the Heap</a:t>
            </a:r>
            <a:endParaRPr/>
          </a:p>
        </p:txBody>
      </p:sp>
      <p:sp>
        <p:nvSpPr>
          <p:cNvPr id="184" name="Google Shape;184;p7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Here is a free block based on lectures 19 and 20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Explicit pointers (will be well-defined see writeup and Piazza)</a:t>
            </a:r>
            <a:endParaRPr/>
          </a:p>
          <a:p>
            <a:pPr indent="-228600" lvl="2" marL="11430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▪"/>
            </a:pPr>
            <a:r>
              <a:rPr b="1" lang="en-US"/>
              <a:t>This applies to ALL new fields you want inside your struct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Optional boundary tags</a:t>
            </a:r>
            <a:endParaRPr/>
          </a:p>
          <a:p>
            <a:pPr indent="-251459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If you make changes to your design beyond this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Draw it out.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If you have bugs, pictures can help the staff help you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Put a picture of your data structure into your file header </a:t>
            </a:r>
            <a:br>
              <a:rPr lang="en-US"/>
            </a:br>
            <a:r>
              <a:rPr lang="en-US" sz="1200"/>
              <a:t>(optional, but we will be impressed)</a:t>
            </a:r>
            <a:endParaRPr/>
          </a:p>
        </p:txBody>
      </p:sp>
      <p:grpSp>
        <p:nvGrpSpPr>
          <p:cNvPr id="185" name="Google Shape;185;p7"/>
          <p:cNvGrpSpPr/>
          <p:nvPr/>
        </p:nvGrpSpPr>
        <p:grpSpPr>
          <a:xfrm>
            <a:off x="7208659" y="2659166"/>
            <a:ext cx="1682203" cy="3839356"/>
            <a:chOff x="6397626" y="2637644"/>
            <a:chExt cx="1682203" cy="3839356"/>
          </a:xfrm>
        </p:grpSpPr>
        <p:sp>
          <p:nvSpPr>
            <p:cNvPr id="186" name="Google Shape;186;p7"/>
            <p:cNvSpPr/>
            <p:nvPr/>
          </p:nvSpPr>
          <p:spPr>
            <a:xfrm>
              <a:off x="6399213" y="3306385"/>
              <a:ext cx="1370013" cy="381000"/>
            </a:xfrm>
            <a:prstGeom prst="rect">
              <a:avLst/>
            </a:prstGeom>
            <a:solidFill>
              <a:srgbClr val="F1C7C7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b="1" i="0" lang="en-US" sz="16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Size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" name="Google Shape;187;p7"/>
            <p:cNvSpPr/>
            <p:nvPr/>
          </p:nvSpPr>
          <p:spPr>
            <a:xfrm>
              <a:off x="6400801" y="3692603"/>
              <a:ext cx="1676400" cy="1616675"/>
            </a:xfrm>
            <a:prstGeom prst="rect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b="1" i="0" lang="en-US" sz="16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Unallocated</a:t>
              </a:r>
              <a:endPara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8" name="Google Shape;188;p7"/>
            <p:cNvSpPr/>
            <p:nvPr/>
          </p:nvSpPr>
          <p:spPr>
            <a:xfrm>
              <a:off x="7772401" y="3306385"/>
              <a:ext cx="304800" cy="381000"/>
            </a:xfrm>
            <a:prstGeom prst="rect">
              <a:avLst/>
            </a:prstGeom>
            <a:solidFill>
              <a:srgbClr val="EBAFAF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b="1" i="0" lang="en-US" sz="1600" u="none" cap="none" strike="noStrike">
                  <a:solidFill>
                    <a:srgbClr val="C00000"/>
                  </a:solidFill>
                  <a:latin typeface="Calibri"/>
                  <a:ea typeface="Calibri"/>
                  <a:cs typeface="Calibri"/>
                  <a:sym typeface="Calibri"/>
                </a:rPr>
                <a:t>b</a:t>
              </a:r>
              <a:r>
                <a:rPr b="1" i="0" lang="en-US" sz="1600" u="none" cap="none" strike="noStrike">
                  <a:solidFill>
                    <a:srgbClr val="0070C0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" name="Google Shape;189;p7"/>
            <p:cNvSpPr/>
            <p:nvPr/>
          </p:nvSpPr>
          <p:spPr>
            <a:xfrm>
              <a:off x="6399214" y="5309279"/>
              <a:ext cx="1370012" cy="381000"/>
            </a:xfrm>
            <a:prstGeom prst="rect">
              <a:avLst/>
            </a:prstGeom>
            <a:solidFill>
              <a:srgbClr val="F1C7C7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b="1" i="0" lang="en-US" sz="16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Size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" name="Google Shape;190;p7"/>
            <p:cNvSpPr/>
            <p:nvPr/>
          </p:nvSpPr>
          <p:spPr>
            <a:xfrm>
              <a:off x="7769226" y="5309279"/>
              <a:ext cx="304800" cy="381000"/>
            </a:xfrm>
            <a:prstGeom prst="rect">
              <a:avLst/>
            </a:prstGeom>
            <a:solidFill>
              <a:srgbClr val="EBAFAF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b="1" i="0" lang="en-US" sz="1600" u="none" cap="none" strike="noStrike">
                  <a:solidFill>
                    <a:srgbClr val="C00000"/>
                  </a:solidFill>
                  <a:latin typeface="Calibri"/>
                  <a:ea typeface="Calibri"/>
                  <a:cs typeface="Calibri"/>
                  <a:sym typeface="Calibri"/>
                </a:rPr>
                <a:t>b</a:t>
              </a:r>
              <a:r>
                <a:rPr b="1" i="0" lang="en-US" sz="1600" u="none" cap="none" strike="noStrike">
                  <a:solidFill>
                    <a:srgbClr val="0070C0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 b="1" i="0" sz="16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1" name="Google Shape;191;p7"/>
            <p:cNvSpPr txBox="1"/>
            <p:nvPr/>
          </p:nvSpPr>
          <p:spPr>
            <a:xfrm>
              <a:off x="6855231" y="2637644"/>
              <a:ext cx="775446" cy="3357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b="1" i="0" lang="en-US" sz="16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 word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" name="Google Shape;192;p7"/>
            <p:cNvSpPr/>
            <p:nvPr/>
          </p:nvSpPr>
          <p:spPr>
            <a:xfrm rot="-5400000">
              <a:off x="7127329" y="2249543"/>
              <a:ext cx="228600" cy="1676401"/>
            </a:xfrm>
            <a:prstGeom prst="rightBrace">
              <a:avLst>
                <a:gd fmla="val 118750" name="adj1"/>
                <a:gd fmla="val 50000" name="adj2"/>
              </a:avLst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193" name="Google Shape;193;p7"/>
            <p:cNvSpPr txBox="1"/>
            <p:nvPr/>
          </p:nvSpPr>
          <p:spPr>
            <a:xfrm>
              <a:off x="6929844" y="5830669"/>
              <a:ext cx="700833" cy="6463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Free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Block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Google Shape;194;p7"/>
            <p:cNvSpPr/>
            <p:nvPr/>
          </p:nvSpPr>
          <p:spPr>
            <a:xfrm>
              <a:off x="6397626" y="3687385"/>
              <a:ext cx="1676400" cy="381000"/>
            </a:xfrm>
            <a:prstGeom prst="rect">
              <a:avLst/>
            </a:prstGeom>
            <a:solidFill>
              <a:srgbClr val="D5D5F4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b="1" i="0" lang="en-US" sz="16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Next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" name="Google Shape;195;p7"/>
            <p:cNvSpPr/>
            <p:nvPr/>
          </p:nvSpPr>
          <p:spPr>
            <a:xfrm>
              <a:off x="6397626" y="4068385"/>
              <a:ext cx="1676400" cy="381000"/>
            </a:xfrm>
            <a:prstGeom prst="rect">
              <a:avLst/>
            </a:prstGeom>
            <a:solidFill>
              <a:srgbClr val="D5D5F4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b="1" i="0" lang="en-US" sz="16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Prev</a:t>
              </a:r>
              <a:endPara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8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Common Problems</a:t>
            </a:r>
            <a:endParaRPr/>
          </a:p>
        </p:txBody>
      </p:sp>
      <p:sp>
        <p:nvSpPr>
          <p:cNvPr id="202" name="Google Shape;202;p8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Throughput is very low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Which operation is likely the most throughput intensive?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Hint: It uses loops!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Solution: ??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9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Common Problems</a:t>
            </a:r>
            <a:endParaRPr/>
          </a:p>
        </p:txBody>
      </p:sp>
      <p:sp>
        <p:nvSpPr>
          <p:cNvPr id="209" name="Google Shape;209;p9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Throughput is very low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Which operation is likely the most throughput intensive?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Hint: It uses loops!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Solution: Instrument your code!</a:t>
            </a:r>
            <a:endParaRPr/>
          </a:p>
          <a:p>
            <a:pPr indent="-1460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Utilization is very low / Out of Memory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Which operation can cause you to allocate more memory than you may need?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Hint: It extends the amount of memory that you have!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Solution: ??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0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Common Problems</a:t>
            </a:r>
            <a:endParaRPr/>
          </a:p>
        </p:txBody>
      </p:sp>
      <p:sp>
        <p:nvSpPr>
          <p:cNvPr id="216" name="Google Shape;216;p10"/>
          <p:cNvSpPr txBox="1"/>
          <p:nvPr>
            <p:ph idx="1" type="body"/>
          </p:nvPr>
        </p:nvSpPr>
        <p:spPr>
          <a:xfrm>
            <a:off x="396875" y="1362075"/>
            <a:ext cx="7896300" cy="49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Throughput is very low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Which operation is likely the most throughput intensive?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Hint: It uses loops!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Solution: Instrument your code!</a:t>
            </a:r>
            <a:endParaRPr/>
          </a:p>
          <a:p>
            <a:pPr indent="-1460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en-US"/>
              <a:t>Utilization is very low / Out of Memory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Which operation can cause you to allocate more memory than you may need?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Hint: It extends the amount of memory that you have!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en-US"/>
              <a:t>Solution: Instrument your code!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5213-f16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