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y="6858000" cx="9144000"/>
  <p:notesSz cx="6858000" cy="9144000"/>
  <p:embeddedFontLst>
    <p:embeddedFont>
      <p:font typeface="Arial Narrow"/>
      <p:regular r:id="rId44"/>
      <p:bold r:id="rId45"/>
      <p:italic r:id="rId46"/>
      <p:boldItalic r:id="rId4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8" roundtripDataSignature="AMtx7mihCftFlVxmj8xrUWiQAkgvYfEg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font" Target="fonts/ArialNarrow-regular.fntdata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46" Type="http://schemas.openxmlformats.org/officeDocument/2006/relationships/font" Target="fonts/ArialNarrow-italic.fntdata"/><Relationship Id="rId23" Type="http://schemas.openxmlformats.org/officeDocument/2006/relationships/slide" Target="slides/slide18.xml"/><Relationship Id="rId45" Type="http://schemas.openxmlformats.org/officeDocument/2006/relationships/font" Target="fonts/ArialNarrow-bold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48" Type="http://customschemas.google.com/relationships/presentationmetadata" Target="metadata"/><Relationship Id="rId25" Type="http://schemas.openxmlformats.org/officeDocument/2006/relationships/slide" Target="slides/slide20.xml"/><Relationship Id="rId47" Type="http://schemas.openxmlformats.org/officeDocument/2006/relationships/font" Target="fonts/ArialNarrow-boldItalic.fntdata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1" i="0" lang="fr-FR" sz="12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i="0" sz="12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p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Two lines printed, same address, different PID values, one pid is 0</a:t>
            </a:r>
            <a:endParaRPr/>
          </a:p>
        </p:txBody>
      </p:sp>
      <p:sp>
        <p:nvSpPr>
          <p:cNvPr id="202" name="Google Shape;202;p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9" name="Google Shape;209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fr-FR"/>
              <a:t>Execve moves execution to /bin/echo, so “Hi 15213!” never prints</a:t>
            </a:r>
            <a:endParaRPr/>
          </a:p>
        </p:txBody>
      </p:sp>
      <p:sp>
        <p:nvSpPr>
          <p:cNvPr id="215" name="Google Shape;215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2" name="Google Shape;222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8" name="Google Shape;228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5" name="Google Shape;235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Note, exit status is just the least significant byte</a:t>
            </a:r>
            <a:endParaRPr/>
          </a:p>
        </p:txBody>
      </p:sp>
      <p:sp>
        <p:nvSpPr>
          <p:cNvPr id="236" name="Google Shape;236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Google Shape;242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Note, exit status is just the least significant byte</a:t>
            </a:r>
            <a:endParaRPr/>
          </a:p>
        </p:txBody>
      </p:sp>
      <p:sp>
        <p:nvSpPr>
          <p:cNvPr id="243" name="Google Shape;243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0" name="Google Shape;250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1" name="Google Shape;251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7" name="Google Shape;257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The parent process only has 1 child, but calls waitpid twice.  The second call will return an error</a:t>
            </a:r>
            <a:endParaRPr/>
          </a:p>
        </p:txBody>
      </p:sp>
      <p:sp>
        <p:nvSpPr>
          <p:cNvPr id="258" name="Google Shape;258;p1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5" name="Google Shape;265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draw out the process graph!</a:t>
            </a:r>
            <a:endParaRPr/>
          </a:p>
        </p:txBody>
      </p:sp>
      <p:sp>
        <p:nvSpPr>
          <p:cNvPr id="266" name="Google Shape;266;p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7" name="Google Shape;147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2" name="Google Shape;272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child, grandchild, child, parent or grandchild,child,child,parent: 2</a:t>
            </a:r>
            <a:endParaRPr/>
          </a:p>
        </p:txBody>
      </p:sp>
      <p:sp>
        <p:nvSpPr>
          <p:cNvPr id="273" name="Google Shape;273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3" name="Google Shape;303;p2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9" name="Google Shape;309;p2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6" name="Google Shape;316;p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4" name="Google Shape;324;p2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2" name="Google Shape;332;p2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1" name="Google Shape;341;p2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7" name="Google Shape;347;p2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3" name="Google Shape;353;p2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4" name="Google Shape;364;p2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5" name="Google Shape;365;p2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4" name="Google Shape;154;p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3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1" name="Google Shape;371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2" name="Google Shape;372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8" name="Google Shape;378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counter++ =&gt; counter = counter + 1 (not atomic)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No race condition because signal handlers block the signal they handle</a:t>
            </a:r>
            <a:endParaRPr/>
          </a:p>
        </p:txBody>
      </p:sp>
      <p:sp>
        <p:nvSpPr>
          <p:cNvPr id="379" name="Google Shape;379;p3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88" name="Google Shape;388;p3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95" name="Google Shape;395;p3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3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2" name="Google Shape;402;p3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8" name="Google Shape;408;p3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4" name="Google Shape;414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Elaborate a little bit on what “preserve errno” means and tell the students your favorite error number to build rapport</a:t>
            </a:r>
            <a:endParaRPr/>
          </a:p>
        </p:txBody>
      </p:sp>
      <p:sp>
        <p:nvSpPr>
          <p:cNvPr id="415" name="Google Shape;415;p3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 Narrow"/>
              <a:buNone/>
            </a:pPr>
            <a:fld id="{00000000-1234-1234-1234-123412341234}" type="slidenum">
              <a:rPr b="1" i="0" lang="fr-FR" sz="12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i="0" sz="12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3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2" name="Google Shape;422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23" name="Google Shape;423;p3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 Narrow"/>
              <a:buNone/>
            </a:pPr>
            <a:fld id="{00000000-1234-1234-1234-123412341234}" type="slidenum">
              <a:rPr b="1" i="0" lang="fr-FR" sz="12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i="0" sz="12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3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9" name="Google Shape;429;p3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Possible answers: 01342, 03412, 03142 (from Fall 2012 Final Exam, Question 8)</a:t>
            </a:r>
            <a:endParaRPr/>
          </a:p>
        </p:txBody>
      </p:sp>
      <p:sp>
        <p:nvSpPr>
          <p:cNvPr id="430" name="Google Shape;430;p3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0" name="Google Shape;160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3" name="Google Shape;173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7:notes"/>
          <p:cNvSpPr/>
          <p:nvPr>
            <p:ph idx="2" type="sldImg"/>
          </p:nvPr>
        </p:nvSpPr>
        <p:spPr>
          <a:xfrm>
            <a:off x="1402909" y="1143191"/>
            <a:ext cx="4052400" cy="308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7:notes"/>
          <p:cNvSpPr txBox="1"/>
          <p:nvPr>
            <p:ph idx="1" type="body"/>
          </p:nvPr>
        </p:nvSpPr>
        <p:spPr>
          <a:xfrm>
            <a:off x="685800" y="4400149"/>
            <a:ext cx="5486400" cy="3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3150" lIns="86300" spcFirstLastPara="1" rIns="86300" wrap="square" tIns="431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/>
          </a:p>
        </p:txBody>
      </p:sp>
      <p:sp>
        <p:nvSpPr>
          <p:cNvPr id="182" name="Google Shape;182;p7:notes"/>
          <p:cNvSpPr txBox="1"/>
          <p:nvPr>
            <p:ph idx="12" type="sldNum"/>
          </p:nvPr>
        </p:nvSpPr>
        <p:spPr>
          <a:xfrm>
            <a:off x="3885206" y="8685221"/>
            <a:ext cx="29712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3150" lIns="86300" spcFirstLastPara="1" rIns="86300" wrap="square" tIns="431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8" name="Google Shape;188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Two lines printed, same address, different PID values (one pid is 0)</a:t>
            </a:r>
            <a:endParaRPr/>
          </a:p>
        </p:txBody>
      </p:sp>
      <p:sp>
        <p:nvSpPr>
          <p:cNvPr id="195" name="Google Shape;195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0"/>
          <p:cNvSpPr txBox="1"/>
          <p:nvPr>
            <p:ph type="ctrTitle"/>
          </p:nvPr>
        </p:nvSpPr>
        <p:spPr>
          <a:xfrm>
            <a:off x="685800" y="1708014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0"/>
          <p:cNvSpPr txBox="1"/>
          <p:nvPr>
            <p:ph idx="1" type="subTitle"/>
          </p:nvPr>
        </p:nvSpPr>
        <p:spPr>
          <a:xfrm>
            <a:off x="685800" y="3886200"/>
            <a:ext cx="767749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0" sz="20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9" name="Google Shape;19;p40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1"/>
          <p:cNvSpPr txBox="1"/>
          <p:nvPr>
            <p:ph type="title"/>
          </p:nvPr>
        </p:nvSpPr>
        <p:spPr>
          <a:xfrm>
            <a:off x="374651" y="371475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1"/>
          <p:cNvSpPr txBox="1"/>
          <p:nvPr>
            <p:ph idx="1" type="body"/>
          </p:nvPr>
        </p:nvSpPr>
        <p:spPr>
          <a:xfrm rot="5400000">
            <a:off x="1858962" y="-100013"/>
            <a:ext cx="4972050" cy="789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8" name="Google Shape;58;p51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2"/>
          <p:cNvSpPr txBox="1"/>
          <p:nvPr>
            <p:ph type="title"/>
          </p:nvPr>
        </p:nvSpPr>
        <p:spPr>
          <a:xfrm rot="5400000">
            <a:off x="4998245" y="2188371"/>
            <a:ext cx="6105525" cy="218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52"/>
          <p:cNvSpPr txBox="1"/>
          <p:nvPr>
            <p:ph idx="1" type="body"/>
          </p:nvPr>
        </p:nvSpPr>
        <p:spPr>
          <a:xfrm rot="5400000">
            <a:off x="548482" y="76996"/>
            <a:ext cx="6105525" cy="6408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2" name="Google Shape;62;p52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, and 2 Content" type="objAndTwoObj">
  <p:cSld name="OBJECT_AND_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3"/>
          <p:cNvSpPr txBox="1"/>
          <p:nvPr>
            <p:ph type="title"/>
          </p:nvPr>
        </p:nvSpPr>
        <p:spPr>
          <a:xfrm>
            <a:off x="396876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53"/>
          <p:cNvSpPr txBox="1"/>
          <p:nvPr>
            <p:ph idx="1" type="body"/>
          </p:nvPr>
        </p:nvSpPr>
        <p:spPr>
          <a:xfrm>
            <a:off x="638176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6" name="Google Shape;66;p53"/>
          <p:cNvSpPr txBox="1"/>
          <p:nvPr>
            <p:ph idx="2" type="body"/>
          </p:nvPr>
        </p:nvSpPr>
        <p:spPr>
          <a:xfrm>
            <a:off x="4662489" y="1362077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7" name="Google Shape;67;p53"/>
          <p:cNvSpPr txBox="1"/>
          <p:nvPr>
            <p:ph idx="3" type="body"/>
          </p:nvPr>
        </p:nvSpPr>
        <p:spPr>
          <a:xfrm>
            <a:off x="4662489" y="3924302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8" name="Google Shape;68;p53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4"/>
          <p:cNvSpPr txBox="1"/>
          <p:nvPr>
            <p:ph type="title"/>
          </p:nvPr>
        </p:nvSpPr>
        <p:spPr>
          <a:xfrm>
            <a:off x="396876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4"/>
          <p:cNvSpPr txBox="1"/>
          <p:nvPr>
            <p:ph idx="1" type="body"/>
          </p:nvPr>
        </p:nvSpPr>
        <p:spPr>
          <a:xfrm>
            <a:off x="638176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2" name="Google Shape;72;p54"/>
          <p:cNvSpPr txBox="1"/>
          <p:nvPr>
            <p:ph idx="2" type="body"/>
          </p:nvPr>
        </p:nvSpPr>
        <p:spPr>
          <a:xfrm>
            <a:off x="4662489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3" name="Google Shape;73;p54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3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3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4" name="Google Shape;84;p43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5"/>
          <p:cNvSpPr txBox="1"/>
          <p:nvPr>
            <p:ph type="ctrTitle"/>
          </p:nvPr>
        </p:nvSpPr>
        <p:spPr>
          <a:xfrm>
            <a:off x="685800" y="1708012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55"/>
          <p:cNvSpPr txBox="1"/>
          <p:nvPr>
            <p:ph idx="1" type="subTitle"/>
          </p:nvPr>
        </p:nvSpPr>
        <p:spPr>
          <a:xfrm>
            <a:off x="685800" y="3886200"/>
            <a:ext cx="767749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0" sz="20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88" name="Google Shape;88;p55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5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92" name="Google Shape;92;p56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7"/>
          <p:cNvSpPr txBox="1"/>
          <p:nvPr>
            <p:ph type="title"/>
          </p:nvPr>
        </p:nvSpPr>
        <p:spPr>
          <a:xfrm>
            <a:off x="374650" y="371475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57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⬛"/>
              <a:defRPr sz="2800"/>
            </a:lvl1pPr>
            <a:lvl2pPr indent="-39624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indent="-3302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96" name="Google Shape;96;p57"/>
          <p:cNvSpPr txBox="1"/>
          <p:nvPr>
            <p:ph idx="2" type="body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⬛"/>
              <a:defRPr sz="2800"/>
            </a:lvl1pPr>
            <a:lvl2pPr indent="-39624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indent="-3302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97" name="Google Shape;97;p57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5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01" name="Google Shape;101;p5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  <a:defRPr sz="2400"/>
            </a:lvl1pPr>
            <a:lvl2pPr indent="-3683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  <a:defRPr sz="2000"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102" name="Google Shape;102;p5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03" name="Google Shape;103;p5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  <a:defRPr sz="2400"/>
            </a:lvl1pPr>
            <a:lvl2pPr indent="-3683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  <a:defRPr sz="2000"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104" name="Google Shape;104;p58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9"/>
          <p:cNvSpPr txBox="1"/>
          <p:nvPr>
            <p:ph type="title"/>
          </p:nvPr>
        </p:nvSpPr>
        <p:spPr>
          <a:xfrm>
            <a:off x="357762" y="445070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59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1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3" name="Google Shape;23;p41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0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6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Char char="⬛"/>
              <a:defRPr sz="3200"/>
            </a:lvl1pPr>
            <a:lvl2pPr indent="-42418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3080"/>
              <a:buChar char="▪"/>
              <a:defRPr sz="2800"/>
            </a:lvl2pPr>
            <a:lvl3pPr indent="-350519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Char char="▪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113" name="Google Shape;113;p6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114" name="Google Shape;114;p61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Google Shape;118;p6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119" name="Google Shape;119;p62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 txBox="1"/>
          <p:nvPr>
            <p:ph type="title"/>
          </p:nvPr>
        </p:nvSpPr>
        <p:spPr>
          <a:xfrm>
            <a:off x="374650" y="371475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63"/>
          <p:cNvSpPr txBox="1"/>
          <p:nvPr>
            <p:ph idx="1" type="body"/>
          </p:nvPr>
        </p:nvSpPr>
        <p:spPr>
          <a:xfrm rot="5400000">
            <a:off x="1858962" y="-100013"/>
            <a:ext cx="4972050" cy="789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4"/>
          <p:cNvSpPr txBox="1"/>
          <p:nvPr>
            <p:ph type="title"/>
          </p:nvPr>
        </p:nvSpPr>
        <p:spPr>
          <a:xfrm rot="5400000">
            <a:off x="4998244" y="2188369"/>
            <a:ext cx="6105525" cy="218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64"/>
          <p:cNvSpPr txBox="1"/>
          <p:nvPr>
            <p:ph idx="1" type="body"/>
          </p:nvPr>
        </p:nvSpPr>
        <p:spPr>
          <a:xfrm rot="5400000">
            <a:off x="548482" y="76994"/>
            <a:ext cx="6105525" cy="6408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27" name="Google Shape;127;p64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, and 2 Content" type="objAndTwoObj">
  <p:cSld name="OBJECT_AND_TWO_OBJECTS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5"/>
          <p:cNvSpPr txBox="1"/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65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31" name="Google Shape;131;p65"/>
          <p:cNvSpPr txBox="1"/>
          <p:nvPr>
            <p:ph idx="2" type="body"/>
          </p:nvPr>
        </p:nvSpPr>
        <p:spPr>
          <a:xfrm>
            <a:off x="4662488" y="1362075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32" name="Google Shape;132;p65"/>
          <p:cNvSpPr txBox="1"/>
          <p:nvPr>
            <p:ph idx="3" type="body"/>
          </p:nvPr>
        </p:nvSpPr>
        <p:spPr>
          <a:xfrm>
            <a:off x="4662488" y="3924300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33" name="Google Shape;133;p65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6"/>
          <p:cNvSpPr txBox="1"/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6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37" name="Google Shape;137;p66"/>
          <p:cNvSpPr txBox="1"/>
          <p:nvPr>
            <p:ph idx="2" type="body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⬛"/>
              <a:defRPr/>
            </a:lvl1pPr>
            <a:lvl2pPr indent="-35433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Char char="▪"/>
              <a:defRPr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38" name="Google Shape;138;p66"/>
          <p:cNvSpPr txBox="1"/>
          <p:nvPr>
            <p:ph idx="12" type="sldNum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4"/>
          <p:cNvSpPr txBox="1"/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80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27" name="Google Shape;27;p44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5"/>
          <p:cNvSpPr txBox="1"/>
          <p:nvPr>
            <p:ph type="title"/>
          </p:nvPr>
        </p:nvSpPr>
        <p:spPr>
          <a:xfrm>
            <a:off x="374651" y="371475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5"/>
          <p:cNvSpPr txBox="1"/>
          <p:nvPr>
            <p:ph idx="1" type="body"/>
          </p:nvPr>
        </p:nvSpPr>
        <p:spPr>
          <a:xfrm>
            <a:off x="638176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⬛"/>
              <a:defRPr sz="2800"/>
            </a:lvl1pPr>
            <a:lvl2pPr indent="-39624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indent="-3302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1" name="Google Shape;31;p45"/>
          <p:cNvSpPr txBox="1"/>
          <p:nvPr>
            <p:ph idx="2" type="body"/>
          </p:nvPr>
        </p:nvSpPr>
        <p:spPr>
          <a:xfrm>
            <a:off x="4662489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⬛"/>
              <a:defRPr sz="2800"/>
            </a:lvl1pPr>
            <a:lvl2pPr indent="-39624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indent="-3302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2" name="Google Shape;32;p45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6" name="Google Shape;36;p4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  <a:defRPr sz="2400"/>
            </a:lvl1pPr>
            <a:lvl2pPr indent="-3683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  <a:defRPr sz="2000"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37" name="Google Shape;37;p46"/>
          <p:cNvSpPr txBox="1"/>
          <p:nvPr>
            <p:ph idx="3" type="body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8" name="Google Shape;38;p46"/>
          <p:cNvSpPr txBox="1"/>
          <p:nvPr>
            <p:ph idx="4" type="body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  <a:defRPr sz="2400"/>
            </a:lvl1pPr>
            <a:lvl2pPr indent="-3683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  <a:defRPr sz="2000"/>
            </a:lvl2pPr>
            <a:lvl3pPr indent="-320039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▪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39" name="Google Shape;39;p46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7"/>
          <p:cNvSpPr txBox="1"/>
          <p:nvPr>
            <p:ph type="title"/>
          </p:nvPr>
        </p:nvSpPr>
        <p:spPr>
          <a:xfrm>
            <a:off x="357763" y="445070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7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8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9"/>
          <p:cNvSpPr txBox="1"/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9"/>
          <p:cNvSpPr txBox="1"/>
          <p:nvPr>
            <p:ph idx="1" type="body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Char char="⬛"/>
              <a:defRPr sz="3200"/>
            </a:lvl1pPr>
            <a:lvl2pPr indent="-42418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3080"/>
              <a:buChar char="▪"/>
              <a:defRPr sz="2800"/>
            </a:lvl2pPr>
            <a:lvl3pPr indent="-350519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Char char="▪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48" name="Google Shape;48;p49"/>
          <p:cNvSpPr txBox="1"/>
          <p:nvPr>
            <p:ph idx="2" type="body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9" name="Google Shape;49;p49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1920"/>
              <a:buFont typeface="Noto Sans Symbols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90000"/>
              </a:buClr>
              <a:buSzPts val="308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5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54" name="Google Shape;54;p50"/>
          <p:cNvSpPr txBox="1"/>
          <p:nvPr>
            <p:ph idx="12" type="sldNum"/>
          </p:nvPr>
        </p:nvSpPr>
        <p:spPr>
          <a:xfrm>
            <a:off x="8618539" y="6596063"/>
            <a:ext cx="492125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9"/>
          <p:cNvSpPr txBox="1"/>
          <p:nvPr>
            <p:ph type="title"/>
          </p:nvPr>
        </p:nvSpPr>
        <p:spPr>
          <a:xfrm>
            <a:off x="374651" y="371475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1" name="Google Shape;11;p39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39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Google Shape;13;p39"/>
          <p:cNvSpPr txBox="1"/>
          <p:nvPr/>
        </p:nvSpPr>
        <p:spPr>
          <a:xfrm>
            <a:off x="7897814" y="-26988"/>
            <a:ext cx="1309687" cy="274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fr-FR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39"/>
          <p:cNvSpPr/>
          <p:nvPr/>
        </p:nvSpPr>
        <p:spPr>
          <a:xfrm>
            <a:off x="8830843" y="6611781"/>
            <a:ext cx="33855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1" i="0" lang="fr-FR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39"/>
          <p:cNvSpPr txBox="1"/>
          <p:nvPr/>
        </p:nvSpPr>
        <p:spPr>
          <a:xfrm>
            <a:off x="-16031" y="6629402"/>
            <a:ext cx="464582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-F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Bryant and O’Hallaron, Computer Systems: A Programmer’s Perspective, Third Edition</a:t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2"/>
          <p:cNvSpPr txBox="1"/>
          <p:nvPr>
            <p:ph type="title"/>
          </p:nvPr>
        </p:nvSpPr>
        <p:spPr>
          <a:xfrm>
            <a:off x="374650" y="371475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76" name="Google Shape;76;p42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42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Google Shape;78;p42"/>
          <p:cNvSpPr txBox="1"/>
          <p:nvPr/>
        </p:nvSpPr>
        <p:spPr>
          <a:xfrm>
            <a:off x="7897813" y="-26988"/>
            <a:ext cx="1309687" cy="274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fr-FR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42"/>
          <p:cNvSpPr/>
          <p:nvPr/>
        </p:nvSpPr>
        <p:spPr>
          <a:xfrm>
            <a:off x="8830843" y="6611779"/>
            <a:ext cx="33855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1" i="0" lang="fr-FR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42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fr-F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Bryant and O’Hallaron, Computer Systems: A Programmer’s Perspective, Third Edition</a:t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3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cs.cmu.edu/~213/activities/rec11.tar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685800" y="185884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15-213 Recitation 11</a:t>
            </a:r>
            <a:br>
              <a:rPr b="0" lang="fr-FR"/>
            </a:br>
            <a:r>
              <a:rPr b="0" lang="fr-FR"/>
              <a:t>Processes, Signals, Tshlab</a:t>
            </a:r>
            <a:endParaRPr b="0"/>
          </a:p>
        </p:txBody>
      </p:sp>
      <p:sp>
        <p:nvSpPr>
          <p:cNvPr id="144" name="Google Shape;144;p1"/>
          <p:cNvSpPr txBox="1"/>
          <p:nvPr>
            <p:ph idx="1" type="subTitle"/>
          </p:nvPr>
        </p:nvSpPr>
        <p:spPr>
          <a:xfrm>
            <a:off x="685800" y="3622252"/>
            <a:ext cx="767749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fr-FR" sz="2800"/>
              <a:t>November 9</a:t>
            </a:r>
            <a:r>
              <a:rPr lang="fr-FR" sz="2800"/>
              <a:t>, 2020</a:t>
            </a:r>
            <a:endParaRPr sz="2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fr-FR" sz="2800"/>
              <a:t>Your TAs</a:t>
            </a:r>
            <a:endParaRPr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0"/>
          <p:cNvSpPr txBox="1"/>
          <p:nvPr>
            <p:ph type="title"/>
          </p:nvPr>
        </p:nvSpPr>
        <p:spPr>
          <a:xfrm>
            <a:off x="357019" y="435678"/>
            <a:ext cx="75921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Processes are separate</a:t>
            </a:r>
            <a:endParaRPr/>
          </a:p>
        </p:txBody>
      </p:sp>
      <p:sp>
        <p:nvSpPr>
          <p:cNvPr id="205" name="Google Shape;205;p10"/>
          <p:cNvSpPr txBox="1"/>
          <p:nvPr>
            <p:ph idx="1" type="body"/>
          </p:nvPr>
        </p:nvSpPr>
        <p:spPr>
          <a:xfrm>
            <a:off x="396875" y="1362075"/>
            <a:ext cx="78963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036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⬛"/>
            </a:pPr>
            <a:r>
              <a:rPr b="0" lang="fr-FR"/>
              <a:t>How many lines are printed?</a:t>
            </a:r>
            <a:endParaRPr b="0"/>
          </a:p>
          <a:p>
            <a:pPr indent="-34036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Char char="⬛"/>
            </a:pPr>
            <a:r>
              <a:rPr b="0" lang="fr-FR"/>
              <a:t>Will the pid address be different?</a:t>
            </a:r>
            <a:endParaRPr b="0"/>
          </a:p>
          <a:p>
            <a:pPr indent="-34036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Char char="⬛"/>
            </a:pPr>
            <a:r>
              <a:rPr b="0" lang="fr-FR"/>
              <a:t>Will the pid be different?</a:t>
            </a:r>
            <a:endParaRPr b="0"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 b="0"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pid addr: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%p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 - pid: </a:t>
            </a:r>
            <a:r>
              <a:rPr b="0" lang="fr-FR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pid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48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6" name="Google Shape;206;p10"/>
          <p:cNvSpPr/>
          <p:nvPr/>
        </p:nvSpPr>
        <p:spPr>
          <a:xfrm>
            <a:off x="3266000" y="4771700"/>
            <a:ext cx="5763600" cy="1826100"/>
          </a:xfrm>
          <a:prstGeom prst="rect">
            <a:avLst/>
          </a:prstGeom>
          <a:solidFill>
            <a:srgbClr val="99FF99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8000" lIns="180000" spcFirstLastPara="1" rIns="180000" wrap="square" tIns="108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pid addr: 0x7fff2bcc264c - pid: 24750  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pid addr: 0x7fff2bcc264c - pid: 0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fr-F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order and the child's PID (printed by the parent) may vary, but the address will be the same in the parent and child.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1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Processes Change</a:t>
            </a:r>
            <a:endParaRPr/>
          </a:p>
        </p:txBody>
      </p:sp>
      <p:sp>
        <p:nvSpPr>
          <p:cNvPr id="212" name="Google Shape;212;p1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What does this program print?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2000">
              <a:solidFill>
                <a:srgbClr val="8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/bin/echo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Hi 18213!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7D0045"/>
                </a:solidFill>
                <a:latin typeface="Consolas"/>
                <a:ea typeface="Consolas"/>
                <a:cs typeface="Consolas"/>
                <a:sym typeface="Consolas"/>
              </a:rPr>
              <a:t>NULL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execv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],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Hi 15213!</a:t>
            </a:r>
            <a:r>
              <a:rPr b="0" lang="fr-FR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2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Processes Change</a:t>
            </a:r>
            <a:endParaRPr/>
          </a:p>
        </p:txBody>
      </p:sp>
      <p:sp>
        <p:nvSpPr>
          <p:cNvPr id="218" name="Google Shape;218;p12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What does this program print?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2000">
              <a:solidFill>
                <a:srgbClr val="8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/bin/echo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Hi 18213!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7D0045"/>
                </a:solidFill>
                <a:latin typeface="Consolas"/>
                <a:ea typeface="Consolas"/>
                <a:cs typeface="Consolas"/>
                <a:sym typeface="Consolas"/>
              </a:rPr>
              <a:t>NULL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execv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],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Hi 15213!</a:t>
            </a:r>
            <a:r>
              <a:rPr b="0" lang="fr-FR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219" name="Google Shape;219;p12"/>
          <p:cNvSpPr/>
          <p:nvPr/>
        </p:nvSpPr>
        <p:spPr>
          <a:xfrm>
            <a:off x="6127423" y="5608948"/>
            <a:ext cx="2165677" cy="725177"/>
          </a:xfrm>
          <a:prstGeom prst="rect">
            <a:avLst/>
          </a:prstGeom>
          <a:solidFill>
            <a:srgbClr val="99FF99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8000" lIns="180000" spcFirstLastPara="1" rIns="180000" wrap="square" tIns="108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fr-FR" sz="24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Hi 18213!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3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Processes Change</a:t>
            </a:r>
            <a:endParaRPr/>
          </a:p>
        </p:txBody>
      </p:sp>
      <p:sp>
        <p:nvSpPr>
          <p:cNvPr id="225" name="Google Shape;225;p13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036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⬛"/>
            </a:pPr>
            <a:r>
              <a:rPr b="0" lang="fr-FR"/>
              <a:t>What about this program? What does it print?</a:t>
            </a:r>
            <a:endParaRPr b="0"/>
          </a:p>
          <a:p>
            <a:pPr indent="-34036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⬛"/>
            </a:pPr>
            <a:r>
              <a:rPr b="0" lang="fr-FR"/>
              <a:t>Assume that /bin/blahblah does </a:t>
            </a:r>
            <a:r>
              <a:rPr lang="fr-FR"/>
              <a:t>not</a:t>
            </a:r>
            <a:r>
              <a:rPr b="0" lang="fr-FR"/>
              <a:t> exist.</a:t>
            </a:r>
            <a:endParaRPr b="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2000">
              <a:solidFill>
                <a:srgbClr val="8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/bin/</a:t>
            </a:r>
            <a:r>
              <a:rPr b="0" lang="fr-FR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blahblah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Hi </a:t>
            </a:r>
            <a:r>
              <a:rPr b="0" lang="fr-FR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15513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!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7D0045"/>
                </a:solidFill>
                <a:latin typeface="Consolas"/>
                <a:ea typeface="Consolas"/>
                <a:cs typeface="Consolas"/>
                <a:sym typeface="Consolas"/>
              </a:rPr>
              <a:t>NULL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execv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],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Hi </a:t>
            </a:r>
            <a:r>
              <a:rPr b="0" lang="fr-FR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14513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!</a:t>
            </a:r>
            <a:r>
              <a:rPr b="0" lang="fr-FR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4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Processes Change</a:t>
            </a:r>
            <a:endParaRPr/>
          </a:p>
        </p:txBody>
      </p:sp>
      <p:sp>
        <p:nvSpPr>
          <p:cNvPr id="231" name="Google Shape;231;p14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What about this program? What does it print?</a:t>
            </a:r>
            <a:endParaRPr b="0"/>
          </a:p>
          <a:p>
            <a:pPr indent="-34036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⬛"/>
            </a:pPr>
            <a:r>
              <a:rPr b="0" lang="fr-FR"/>
              <a:t>Assume that /bin/blahblah does </a:t>
            </a:r>
            <a:r>
              <a:rPr lang="fr-FR"/>
              <a:t>not </a:t>
            </a:r>
            <a:r>
              <a:rPr b="0" lang="fr-FR"/>
              <a:t>exist.</a:t>
            </a:r>
            <a:endParaRPr b="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2000">
              <a:solidFill>
                <a:srgbClr val="8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/bin/</a:t>
            </a:r>
            <a:r>
              <a:rPr b="0" lang="fr-FR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blahblah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Hi </a:t>
            </a:r>
            <a:r>
              <a:rPr b="0" lang="fr-FR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15513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!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7D0045"/>
                </a:solidFill>
                <a:latin typeface="Consolas"/>
                <a:ea typeface="Consolas"/>
                <a:cs typeface="Consolas"/>
                <a:sym typeface="Consolas"/>
              </a:rPr>
              <a:t>NULL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execv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],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args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80008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Hi </a:t>
            </a:r>
            <a:r>
              <a:rPr b="0" lang="fr-FR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14513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!</a:t>
            </a:r>
            <a:r>
              <a:rPr b="0" lang="fr-FR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232" name="Google Shape;232;p14"/>
          <p:cNvSpPr/>
          <p:nvPr/>
        </p:nvSpPr>
        <p:spPr>
          <a:xfrm>
            <a:off x="6127423" y="5608948"/>
            <a:ext cx="2165677" cy="725177"/>
          </a:xfrm>
          <a:prstGeom prst="rect">
            <a:avLst/>
          </a:prstGeom>
          <a:solidFill>
            <a:srgbClr val="99FF99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8000" lIns="180000" spcFirstLastPara="1" rIns="180000" wrap="square" tIns="108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fr-FR" sz="24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Hi 14513!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5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Exit values can convey information</a:t>
            </a:r>
            <a:endParaRPr/>
          </a:p>
        </p:txBody>
      </p:sp>
      <p:sp>
        <p:nvSpPr>
          <p:cNvPr id="239" name="Google Shape;239;p15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Two values are printed. What are they?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b="0"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if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0x213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else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waitpid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0x</a:t>
            </a:r>
            <a:r>
              <a:rPr b="0" lang="fr-FR" sz="20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%x</a:t>
            </a:r>
            <a:r>
              <a:rPr b="0" lang="fr-FR" sz="20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 exited with 0x</a:t>
            </a:r>
            <a:r>
              <a:rPr b="0" lang="fr-FR" sz="20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%x</a:t>
            </a:r>
            <a:r>
              <a:rPr b="0" lang="fr-FR" sz="20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       WEXITSTATUS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000"/>
              <a:buNone/>
            </a:pP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2000"/>
              <a:buNone/>
            </a:pP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exit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000"/>
              <a:buNone/>
            </a:pP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 sz="2000"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6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Exit values can convey information</a:t>
            </a:r>
            <a:endParaRPr/>
          </a:p>
        </p:txBody>
      </p:sp>
      <p:sp>
        <p:nvSpPr>
          <p:cNvPr id="246" name="Google Shape;246;p16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Two values are printed. What are they?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b="0"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if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0x213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None/>
            </a:pP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else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waitpid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0x</a:t>
            </a:r>
            <a:r>
              <a:rPr b="0" lang="fr-FR" sz="20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%x</a:t>
            </a:r>
            <a:r>
              <a:rPr b="0" lang="fr-FR" sz="20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 exited with 0x</a:t>
            </a:r>
            <a:r>
              <a:rPr b="0" lang="fr-FR" sz="20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%x</a:t>
            </a:r>
            <a:r>
              <a:rPr b="0" lang="fr-FR" sz="20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20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pid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       WEXITSTATUS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000"/>
              <a:buNone/>
            </a:pP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2000"/>
              <a:buNone/>
            </a:pPr>
            <a:r>
              <a:rPr b="0" lang="fr-FR" sz="20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exit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20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20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2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000"/>
              <a:buNone/>
            </a:pPr>
            <a:r>
              <a:rPr b="0" lang="fr-FR" sz="20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 sz="2000"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  <p:sp>
        <p:nvSpPr>
          <p:cNvPr id="247" name="Google Shape;247;p16"/>
          <p:cNvSpPr/>
          <p:nvPr/>
        </p:nvSpPr>
        <p:spPr>
          <a:xfrm>
            <a:off x="3657600" y="5052767"/>
            <a:ext cx="4644927" cy="1281358"/>
          </a:xfrm>
          <a:prstGeom prst="rect">
            <a:avLst/>
          </a:prstGeom>
          <a:solidFill>
            <a:srgbClr val="99FF99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8000" lIns="180000" spcFirstLastPara="1" rIns="180000" wrap="square" tIns="108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fr-FR" sz="24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0x7b54 exited with 0x13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fr-F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WEXITSTATUS(status) will only return 1 byte of information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7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Processes have ancestry</a:t>
            </a:r>
            <a:endParaRPr/>
          </a:p>
        </p:txBody>
      </p:sp>
      <p:sp>
        <p:nvSpPr>
          <p:cNvPr id="254" name="Google Shape;254;p17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⬛"/>
            </a:pPr>
            <a:r>
              <a:rPr b="0" lang="fr-FR" sz="2000"/>
              <a:t>What's wrong with this code? (assume that fork succeeds)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</a:pPr>
            <a:r>
              <a:t/>
            </a:r>
            <a:endParaRPr b="0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ret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if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1800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    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getpid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ret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waitpid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(-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1800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printf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Process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 exited with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ret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ret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waitpid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(-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1800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printf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Process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 exited with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ret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1800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0" sz="4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8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Processes have ancestry</a:t>
            </a:r>
            <a:endParaRPr/>
          </a:p>
        </p:txBody>
      </p:sp>
      <p:sp>
        <p:nvSpPr>
          <p:cNvPr id="261" name="Google Shape;261;p18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⬛"/>
            </a:pPr>
            <a:r>
              <a:rPr b="0" lang="fr-FR" sz="2000"/>
              <a:t>What's wrong with this code? (assume that fork succeeds)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</a:pPr>
            <a:r>
              <a:t/>
            </a:r>
            <a:endParaRPr b="0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ret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if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1800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    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getpid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ret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waitpid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(-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1800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printf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Process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 exited with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ret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ret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waitpid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(-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1800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printf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Process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 exited with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ret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1800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0" sz="4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62" name="Google Shape;262;p18"/>
          <p:cNvSpPr/>
          <p:nvPr/>
        </p:nvSpPr>
        <p:spPr>
          <a:xfrm>
            <a:off x="4572000" y="2147642"/>
            <a:ext cx="4041612" cy="1726774"/>
          </a:xfrm>
          <a:prstGeom prst="rect">
            <a:avLst/>
          </a:prstGeom>
          <a:solidFill>
            <a:srgbClr val="99FF99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8000" lIns="180000" spcFirstLastPara="1" rIns="180000" wrap="square" tIns="108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fr-FR" sz="24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waitpid</a:t>
            </a:r>
            <a:r>
              <a:rPr b="0" i="0" lang="fr-F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will reap only children, not grandchildren, so the second </a:t>
            </a:r>
            <a:r>
              <a:rPr b="0" i="0" lang="fr-FR" sz="24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waitpid</a:t>
            </a:r>
            <a:r>
              <a:rPr b="0" i="0" lang="fr-F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call will return an error.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9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Process Graphs</a:t>
            </a:r>
            <a:endParaRPr/>
          </a:p>
        </p:txBody>
      </p:sp>
      <p:sp>
        <p:nvSpPr>
          <p:cNvPr id="269" name="Google Shape;269;p19"/>
          <p:cNvSpPr txBox="1"/>
          <p:nvPr>
            <p:ph idx="1" type="body"/>
          </p:nvPr>
        </p:nvSpPr>
        <p:spPr>
          <a:xfrm>
            <a:off x="357025" y="1411796"/>
            <a:ext cx="78963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How many different sequences can be printed?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pid_t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Child: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getpid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1800">
                <a:solidFill>
                  <a:srgbClr val="696969"/>
                </a:solidFill>
                <a:latin typeface="Consolas"/>
                <a:ea typeface="Consolas"/>
                <a:cs typeface="Consolas"/>
                <a:sym typeface="Consolas"/>
              </a:rPr>
              <a:t>// Continues execution...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wait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(&amp;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Parent: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Outline</a:t>
            </a:r>
            <a:endParaRPr/>
          </a:p>
        </p:txBody>
      </p:sp>
      <p:sp>
        <p:nvSpPr>
          <p:cNvPr id="150" name="Google Shape;150;p2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Logistics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Process Lifecycle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Error Handling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Signal Handling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0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Process Graphs</a:t>
            </a:r>
            <a:endParaRPr/>
          </a:p>
        </p:txBody>
      </p:sp>
      <p:sp>
        <p:nvSpPr>
          <p:cNvPr id="276" name="Google Shape;276;p20"/>
          <p:cNvSpPr txBox="1"/>
          <p:nvPr>
            <p:ph idx="1" type="body"/>
          </p:nvPr>
        </p:nvSpPr>
        <p:spPr>
          <a:xfrm>
            <a:off x="357025" y="1308688"/>
            <a:ext cx="78963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How many different sequences can be printed?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status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pid_t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Child: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getpid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1800">
                <a:solidFill>
                  <a:srgbClr val="696969"/>
                </a:solidFill>
                <a:latin typeface="Consolas"/>
                <a:ea typeface="Consolas"/>
                <a:cs typeface="Consolas"/>
                <a:sym typeface="Consolas"/>
              </a:rPr>
              <a:t>// Continues execution...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wait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(&amp;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status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Parent: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277" name="Google Shape;277;p20"/>
          <p:cNvGrpSpPr/>
          <p:nvPr/>
        </p:nvGrpSpPr>
        <p:grpSpPr>
          <a:xfrm>
            <a:off x="2518135" y="5368213"/>
            <a:ext cx="6449450" cy="1137744"/>
            <a:chOff x="360000" y="2121027"/>
            <a:chExt cx="7731300" cy="1799373"/>
          </a:xfrm>
        </p:grpSpPr>
        <p:sp>
          <p:nvSpPr>
            <p:cNvPr id="278" name="Google Shape;278;p20"/>
            <p:cNvSpPr/>
            <p:nvPr/>
          </p:nvSpPr>
          <p:spPr>
            <a:xfrm>
              <a:off x="360000" y="2160000"/>
              <a:ext cx="801300" cy="32040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i="0" lang="fr-FR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fork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20"/>
            <p:cNvSpPr/>
            <p:nvPr/>
          </p:nvSpPr>
          <p:spPr>
            <a:xfrm>
              <a:off x="1350000" y="2880000"/>
              <a:ext cx="801300" cy="32040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i="0" lang="fr-FR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fork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20"/>
            <p:cNvSpPr/>
            <p:nvPr/>
          </p:nvSpPr>
          <p:spPr>
            <a:xfrm>
              <a:off x="2340000" y="2880000"/>
              <a:ext cx="801300" cy="320400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i="0" lang="fr-FR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print</a:t>
              </a:r>
              <a:endPara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81" name="Google Shape;281;p20"/>
            <p:cNvCxnSpPr>
              <a:stCxn id="279" idx="3"/>
              <a:endCxn id="280" idx="1"/>
            </p:cNvCxnSpPr>
            <p:nvPr/>
          </p:nvCxnSpPr>
          <p:spPr>
            <a:xfrm>
              <a:off x="2151300" y="3040200"/>
              <a:ext cx="188700" cy="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82" name="Google Shape;282;p20"/>
            <p:cNvCxnSpPr>
              <a:stCxn id="278" idx="2"/>
              <a:endCxn id="279" idx="1"/>
            </p:cNvCxnSpPr>
            <p:nvPr/>
          </p:nvCxnSpPr>
          <p:spPr>
            <a:xfrm flipH="1" rot="-5400000">
              <a:off x="775350" y="2465700"/>
              <a:ext cx="559800" cy="589200"/>
            </a:xfrm>
            <a:prstGeom prst="bentConnector2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283" name="Google Shape;283;p20"/>
            <p:cNvSpPr/>
            <p:nvPr/>
          </p:nvSpPr>
          <p:spPr>
            <a:xfrm>
              <a:off x="2340000" y="3600000"/>
              <a:ext cx="801300" cy="320400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i="0" lang="fr-FR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print</a:t>
              </a:r>
              <a:endPara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84" name="Google Shape;284;p20"/>
            <p:cNvCxnSpPr>
              <a:stCxn id="279" idx="2"/>
              <a:endCxn id="283" idx="1"/>
            </p:cNvCxnSpPr>
            <p:nvPr/>
          </p:nvCxnSpPr>
          <p:spPr>
            <a:xfrm flipH="1" rot="-5400000">
              <a:off x="1765350" y="3185700"/>
              <a:ext cx="559800" cy="589200"/>
            </a:xfrm>
            <a:prstGeom prst="bentConnector2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285" name="Google Shape;285;p20"/>
            <p:cNvSpPr/>
            <p:nvPr/>
          </p:nvSpPr>
          <p:spPr>
            <a:xfrm>
              <a:off x="3330000" y="3600000"/>
              <a:ext cx="801300" cy="320400"/>
            </a:xfrm>
            <a:prstGeom prst="rect">
              <a:avLst/>
            </a:prstGeom>
            <a:solidFill>
              <a:srgbClr val="FF7C80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i="0" lang="fr-FR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exit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20"/>
            <p:cNvSpPr/>
            <p:nvPr/>
          </p:nvSpPr>
          <p:spPr>
            <a:xfrm>
              <a:off x="3330000" y="2880000"/>
              <a:ext cx="801300" cy="320400"/>
            </a:xfrm>
            <a:prstGeom prst="rect">
              <a:avLst/>
            </a:prstGeom>
            <a:solidFill>
              <a:srgbClr val="FFCC66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i="0" lang="fr-FR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wait</a:t>
              </a:r>
              <a:endPara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87" name="Google Shape;287;p20"/>
            <p:cNvCxnSpPr>
              <a:stCxn id="280" idx="3"/>
              <a:endCxn id="286" idx="1"/>
            </p:cNvCxnSpPr>
            <p:nvPr/>
          </p:nvCxnSpPr>
          <p:spPr>
            <a:xfrm>
              <a:off x="3141300" y="3040200"/>
              <a:ext cx="188700" cy="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88" name="Google Shape;288;p20"/>
            <p:cNvCxnSpPr>
              <a:stCxn id="283" idx="3"/>
              <a:endCxn id="285" idx="1"/>
            </p:cNvCxnSpPr>
            <p:nvPr/>
          </p:nvCxnSpPr>
          <p:spPr>
            <a:xfrm>
              <a:off x="3141300" y="3760200"/>
              <a:ext cx="188700" cy="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89" name="Google Shape;289;p20"/>
            <p:cNvCxnSpPr>
              <a:stCxn id="285" idx="0"/>
              <a:endCxn id="286" idx="2"/>
            </p:cNvCxnSpPr>
            <p:nvPr/>
          </p:nvCxnSpPr>
          <p:spPr>
            <a:xfrm rot="10800000">
              <a:off x="3730650" y="3200400"/>
              <a:ext cx="0" cy="39960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290" name="Google Shape;290;p20"/>
            <p:cNvSpPr/>
            <p:nvPr/>
          </p:nvSpPr>
          <p:spPr>
            <a:xfrm>
              <a:off x="4320000" y="2880000"/>
              <a:ext cx="801300" cy="320400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i="0" lang="fr-FR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print</a:t>
              </a:r>
              <a:endPara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20"/>
            <p:cNvSpPr/>
            <p:nvPr/>
          </p:nvSpPr>
          <p:spPr>
            <a:xfrm>
              <a:off x="5310000" y="2880000"/>
              <a:ext cx="801300" cy="320400"/>
            </a:xfrm>
            <a:prstGeom prst="rect">
              <a:avLst/>
            </a:prstGeom>
            <a:solidFill>
              <a:srgbClr val="FF7C80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i="0" lang="fr-FR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exit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92" name="Google Shape;292;p20"/>
            <p:cNvCxnSpPr>
              <a:stCxn id="286" idx="3"/>
              <a:endCxn id="290" idx="1"/>
            </p:cNvCxnSpPr>
            <p:nvPr/>
          </p:nvCxnSpPr>
          <p:spPr>
            <a:xfrm>
              <a:off x="4131300" y="3040200"/>
              <a:ext cx="188700" cy="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93" name="Google Shape;293;p20"/>
            <p:cNvCxnSpPr>
              <a:stCxn id="290" idx="3"/>
              <a:endCxn id="291" idx="1"/>
            </p:cNvCxnSpPr>
            <p:nvPr/>
          </p:nvCxnSpPr>
          <p:spPr>
            <a:xfrm>
              <a:off x="5121300" y="3040200"/>
              <a:ext cx="188700" cy="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294" name="Google Shape;294;p20"/>
            <p:cNvSpPr/>
            <p:nvPr/>
          </p:nvSpPr>
          <p:spPr>
            <a:xfrm>
              <a:off x="5310000" y="2121029"/>
              <a:ext cx="801300" cy="320400"/>
            </a:xfrm>
            <a:prstGeom prst="rect">
              <a:avLst/>
            </a:prstGeom>
            <a:solidFill>
              <a:srgbClr val="FFCC66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i="0" lang="fr-FR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wait</a:t>
              </a:r>
              <a:endPara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95" name="Google Shape;295;p20"/>
            <p:cNvCxnSpPr>
              <a:stCxn id="278" idx="3"/>
              <a:endCxn id="294" idx="1"/>
            </p:cNvCxnSpPr>
            <p:nvPr/>
          </p:nvCxnSpPr>
          <p:spPr>
            <a:xfrm flipH="1" rot="10800000">
              <a:off x="1161300" y="2281200"/>
              <a:ext cx="4148700" cy="3900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96" name="Google Shape;296;p20"/>
            <p:cNvCxnSpPr>
              <a:stCxn id="291" idx="0"/>
              <a:endCxn id="294" idx="2"/>
            </p:cNvCxnSpPr>
            <p:nvPr/>
          </p:nvCxnSpPr>
          <p:spPr>
            <a:xfrm rot="10800000">
              <a:off x="5710650" y="2441400"/>
              <a:ext cx="0" cy="43860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297" name="Google Shape;297;p20"/>
            <p:cNvSpPr/>
            <p:nvPr/>
          </p:nvSpPr>
          <p:spPr>
            <a:xfrm>
              <a:off x="6300000" y="2121028"/>
              <a:ext cx="801300" cy="320400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i="0" lang="fr-FR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print</a:t>
              </a:r>
              <a:endPara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20"/>
            <p:cNvSpPr/>
            <p:nvPr/>
          </p:nvSpPr>
          <p:spPr>
            <a:xfrm>
              <a:off x="7290000" y="2121027"/>
              <a:ext cx="801300" cy="320400"/>
            </a:xfrm>
            <a:prstGeom prst="rect">
              <a:avLst/>
            </a:prstGeom>
            <a:solidFill>
              <a:srgbClr val="FF7C80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i="0" lang="fr-FR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exit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99" name="Google Shape;299;p20"/>
            <p:cNvCxnSpPr>
              <a:stCxn id="294" idx="3"/>
              <a:endCxn id="297" idx="1"/>
            </p:cNvCxnSpPr>
            <p:nvPr/>
          </p:nvCxnSpPr>
          <p:spPr>
            <a:xfrm>
              <a:off x="6111300" y="2281229"/>
              <a:ext cx="188700" cy="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00" name="Google Shape;300;p20"/>
            <p:cNvCxnSpPr>
              <a:stCxn id="297" idx="3"/>
              <a:endCxn id="298" idx="1"/>
            </p:cNvCxnSpPr>
            <p:nvPr/>
          </p:nvCxnSpPr>
          <p:spPr>
            <a:xfrm>
              <a:off x="7101300" y="2281228"/>
              <a:ext cx="188700" cy="0"/>
            </a:xfrm>
            <a:prstGeom prst="straightConnector1">
              <a:avLst/>
            </a:prstGeom>
            <a:noFill/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1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Process Graphs</a:t>
            </a:r>
            <a:endParaRPr/>
          </a:p>
        </p:txBody>
      </p:sp>
      <p:sp>
        <p:nvSpPr>
          <p:cNvPr id="306" name="Google Shape;306;p2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How many different lines are printed?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Font typeface="Arial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Font typeface="Arial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char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tgt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child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80008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Font typeface="Arial"/>
              <a:buNone/>
            </a:pP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   sigset_t mask, old_mask;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Font typeface="Arial"/>
              <a:buNone/>
            </a:pP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   sigemptyset(&amp;mask);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Font typeface="Arial"/>
              <a:buNone/>
            </a:pP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   sigaddset(&amp;mask, SIGINT);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Font typeface="Arial"/>
              <a:buNone/>
            </a:pP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   sigprocmask(SIG_SETMASK, &amp;mask, &amp;old_mask); // Block</a:t>
            </a:r>
            <a:endParaRPr b="0" sz="1800">
              <a:solidFill>
                <a:srgbClr val="80008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   pid_t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Font typeface="Arial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if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      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getppid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696969"/>
                </a:solidFill>
                <a:latin typeface="Consolas"/>
                <a:ea typeface="Consolas"/>
                <a:cs typeface="Consolas"/>
                <a:sym typeface="Consolas"/>
              </a:rPr>
              <a:t>// Get parent pid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       tgt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parent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0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   kill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SIGINT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80008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   sigprocmask(SIG_SETMASK, &amp;old_mask, NULL); // Unblock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2000"/>
              <a:buFont typeface="Arial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printf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Sent SIGINT to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%s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tgt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2000"/>
              <a:buFont typeface="Arial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0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2"/>
          <p:cNvSpPr txBox="1"/>
          <p:nvPr>
            <p:ph type="title"/>
          </p:nvPr>
        </p:nvSpPr>
        <p:spPr>
          <a:xfrm>
            <a:off x="357019" y="435678"/>
            <a:ext cx="75921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Process Graphs</a:t>
            </a:r>
            <a:endParaRPr/>
          </a:p>
        </p:txBody>
      </p:sp>
      <p:sp>
        <p:nvSpPr>
          <p:cNvPr id="312" name="Google Shape;312;p22"/>
          <p:cNvSpPr txBox="1"/>
          <p:nvPr>
            <p:ph idx="1" type="body"/>
          </p:nvPr>
        </p:nvSpPr>
        <p:spPr>
          <a:xfrm>
            <a:off x="396875" y="1362075"/>
            <a:ext cx="78963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How many different lines are printed?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sz="20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Font typeface="Arial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Font typeface="Arial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char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tgt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child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80008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Font typeface="Arial"/>
              <a:buNone/>
            </a:pP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   sigset_t mask, old_mask;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Font typeface="Arial"/>
              <a:buNone/>
            </a:pP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   sigemptyset(&amp;mask);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Font typeface="Arial"/>
              <a:buNone/>
            </a:pP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   sigaddset(&amp;mask, SIGINT);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Font typeface="Arial"/>
              <a:buNone/>
            </a:pP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   sigprocmask(SIG_SETMASK, &amp;mask, &amp;old_mask); // Block</a:t>
            </a:r>
            <a:endParaRPr b="0" sz="1800">
              <a:solidFill>
                <a:srgbClr val="80008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   pid_t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000"/>
              <a:buFont typeface="Arial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if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       pid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getppid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696969"/>
                </a:solidFill>
                <a:latin typeface="Consolas"/>
                <a:ea typeface="Consolas"/>
                <a:cs typeface="Consolas"/>
                <a:sym typeface="Consolas"/>
              </a:rPr>
              <a:t>// Get parent pid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       tgt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parent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0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   kill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SIGINT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80008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   sigprocmask(SIG_SETMASK, &amp;old_mask, NULL); // Unblock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2000"/>
              <a:buFont typeface="Arial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printf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Sent SIGINT to 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%s</a:t>
            </a:r>
            <a:r>
              <a:rPr b="0" lang="fr-FR" sz="1800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b="0" lang="fr-FR" sz="1800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 sz="1800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tgt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latin typeface="Consolas"/>
                <a:ea typeface="Consolas"/>
                <a:cs typeface="Consolas"/>
                <a:sym typeface="Consolas"/>
              </a:rPr>
              <a:t> pid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3000"/>
              </a:buClr>
              <a:buSzPts val="2000"/>
              <a:buFont typeface="Arial"/>
              <a:buNone/>
            </a:pP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    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0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313" name="Google Shape;313;p22"/>
          <p:cNvSpPr/>
          <p:nvPr/>
        </p:nvSpPr>
        <p:spPr>
          <a:xfrm>
            <a:off x="5894675" y="2059075"/>
            <a:ext cx="2895000" cy="1074000"/>
          </a:xfrm>
          <a:prstGeom prst="rect">
            <a:avLst/>
          </a:prstGeom>
          <a:solidFill>
            <a:srgbClr val="99FF99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8000" lIns="180000" spcFirstLastPara="1" rIns="180000" wrap="square" tIns="108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 or 1 line. The parent and child try to terminate each other.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3"/>
          <p:cNvSpPr txBox="1"/>
          <p:nvPr>
            <p:ph idx="12" type="sldNum"/>
          </p:nvPr>
        </p:nvSpPr>
        <p:spPr>
          <a:xfrm>
            <a:off x="8830843" y="6611780"/>
            <a:ext cx="2328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 Narrow"/>
              <a:buNone/>
            </a:pPr>
            <a:fld id="{00000000-1234-1234-1234-123412341234}" type="slidenum">
              <a:rPr b="1" i="0" lang="fr-FR" sz="10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i="0" sz="10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19" name="Google Shape;319;p23"/>
          <p:cNvSpPr txBox="1"/>
          <p:nvPr>
            <p:ph type="title"/>
          </p:nvPr>
        </p:nvSpPr>
        <p:spPr>
          <a:xfrm>
            <a:off x="357019" y="435678"/>
            <a:ext cx="75921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fr-F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Error in UNIX - return value</a:t>
            </a:r>
            <a:endParaRPr/>
          </a:p>
        </p:txBody>
      </p:sp>
      <p:sp>
        <p:nvSpPr>
          <p:cNvPr id="320" name="Google Shape;320;p23"/>
          <p:cNvSpPr txBox="1"/>
          <p:nvPr>
            <p:ph idx="1" type="body"/>
          </p:nvPr>
        </p:nvSpPr>
        <p:spPr>
          <a:xfrm>
            <a:off x="379122" y="1362075"/>
            <a:ext cx="44778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</a:t>
            </a:r>
            <a:r>
              <a:rPr lang="fr-FR"/>
              <a:t>syscalls </a:t>
            </a: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fail?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tell the difference?</a:t>
            </a:r>
            <a:endParaRPr/>
          </a:p>
        </p:txBody>
      </p:sp>
      <p:sp>
        <p:nvSpPr>
          <p:cNvPr id="321" name="Google Shape;321;p23"/>
          <p:cNvSpPr txBox="1"/>
          <p:nvPr/>
        </p:nvSpPr>
        <p:spPr>
          <a:xfrm>
            <a:off x="4332800" y="1362075"/>
            <a:ext cx="44778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fr-FR" sz="18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main() {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i="0" lang="fr-FR" sz="18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fd = open(</a:t>
            </a:r>
            <a:r>
              <a:rPr b="0" i="0" lang="fr-FR" sz="18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"213Grades.txt"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          O_RDWR);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// Change grades to As or Fs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4"/>
          <p:cNvSpPr txBox="1"/>
          <p:nvPr>
            <p:ph idx="12" type="sldNum"/>
          </p:nvPr>
        </p:nvSpPr>
        <p:spPr>
          <a:xfrm>
            <a:off x="8830843" y="6611780"/>
            <a:ext cx="2328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 Narrow"/>
              <a:buNone/>
            </a:pPr>
            <a:fld id="{00000000-1234-1234-1234-123412341234}" type="slidenum">
              <a:rPr b="1" i="0" lang="fr-FR" sz="10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i="0" sz="10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27" name="Google Shape;327;p24"/>
          <p:cNvSpPr txBox="1"/>
          <p:nvPr>
            <p:ph type="title"/>
          </p:nvPr>
        </p:nvSpPr>
        <p:spPr>
          <a:xfrm>
            <a:off x="357019" y="435678"/>
            <a:ext cx="75921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fr-F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Error in UNIX - What error?</a:t>
            </a:r>
            <a:endParaRPr/>
          </a:p>
        </p:txBody>
      </p:sp>
      <p:sp>
        <p:nvSpPr>
          <p:cNvPr id="328" name="Google Shape;328;p24"/>
          <p:cNvSpPr txBox="1"/>
          <p:nvPr>
            <p:ph idx="1" type="body"/>
          </p:nvPr>
        </p:nvSpPr>
        <p:spPr>
          <a:xfrm>
            <a:off x="396875" y="1362075"/>
            <a:ext cx="43068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</a:t>
            </a:r>
            <a:r>
              <a:rPr lang="fr-FR"/>
              <a:t>syscalls</a:t>
            </a: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fail?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tell the difference?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Returned -1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So, my fantastic </a:t>
            </a:r>
            <a:r>
              <a:rPr lang="fr-FR"/>
              <a:t>syscalls </a:t>
            </a: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failed.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I tell what </a:t>
            </a:r>
            <a:r>
              <a:rPr lang="fr-FR"/>
              <a:t>went </a:t>
            </a: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wrong?</a:t>
            </a:r>
            <a:endParaRPr/>
          </a:p>
        </p:txBody>
      </p:sp>
      <p:sp>
        <p:nvSpPr>
          <p:cNvPr id="329" name="Google Shape;329;p24"/>
          <p:cNvSpPr txBox="1"/>
          <p:nvPr/>
        </p:nvSpPr>
        <p:spPr>
          <a:xfrm>
            <a:off x="4323625" y="1362075"/>
            <a:ext cx="47919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fr-FR" sz="18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main() {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i="0" lang="fr-FR" sz="18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fd = open(</a:t>
            </a:r>
            <a:r>
              <a:rPr b="0" i="0" lang="fr-FR" sz="18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"213Grades.txt"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          O_RDWR);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i="0" lang="fr-FR" sz="18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(fd &lt; 0) {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fprintf(stderr, </a:t>
            </a:r>
            <a:r>
              <a:rPr b="0" i="0" lang="fr-FR" sz="18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"Failed to </a:t>
            </a:r>
            <a:endParaRPr b="0" i="0" sz="1800" u="none" cap="none" strike="noStrike">
              <a:solidFill>
                <a:srgbClr val="8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open\n”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exit(-1);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// Change grades to As or Fs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5"/>
          <p:cNvSpPr txBox="1"/>
          <p:nvPr>
            <p:ph idx="12" type="sldNum"/>
          </p:nvPr>
        </p:nvSpPr>
        <p:spPr>
          <a:xfrm>
            <a:off x="8830843" y="6611780"/>
            <a:ext cx="2328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 Narrow"/>
              <a:buNone/>
            </a:pPr>
            <a:fld id="{00000000-1234-1234-1234-123412341234}" type="slidenum">
              <a:rPr b="1" i="0" lang="fr-FR" sz="10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i="0" sz="10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35" name="Google Shape;335;p25"/>
          <p:cNvSpPr txBox="1"/>
          <p:nvPr>
            <p:ph type="title"/>
          </p:nvPr>
        </p:nvSpPr>
        <p:spPr>
          <a:xfrm>
            <a:off x="357019" y="435678"/>
            <a:ext cx="75921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fr-F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Error in UNIX - What error?</a:t>
            </a:r>
            <a:endParaRPr/>
          </a:p>
        </p:txBody>
      </p:sp>
      <p:sp>
        <p:nvSpPr>
          <p:cNvPr id="336" name="Google Shape;336;p25"/>
          <p:cNvSpPr txBox="1"/>
          <p:nvPr>
            <p:ph idx="1" type="body"/>
          </p:nvPr>
        </p:nvSpPr>
        <p:spPr>
          <a:xfrm>
            <a:off x="396875" y="1362075"/>
            <a:ext cx="43068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</a:t>
            </a:r>
            <a:r>
              <a:rPr lang="fr-FR"/>
              <a:t>sys</a:t>
            </a: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calls fail?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tell the difference?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Returned -1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So, my fantastic </a:t>
            </a:r>
            <a:r>
              <a:rPr lang="fr-FR"/>
              <a:t>syscalls </a:t>
            </a: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failed.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I tell what </a:t>
            </a:r>
            <a:r>
              <a:rPr lang="fr-FR"/>
              <a:t>went </a:t>
            </a: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wrong?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433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80"/>
              <a:buChar char="▪"/>
            </a:pPr>
            <a:r>
              <a:rPr b="1" lang="fr-FR"/>
              <a:t>errno</a:t>
            </a:r>
            <a:r>
              <a:rPr lang="fr-FR"/>
              <a:t> is a global variable </a:t>
            </a:r>
            <a:br>
              <a:rPr lang="fr-FR"/>
            </a:br>
            <a:r>
              <a:rPr lang="fr-FR"/>
              <a:t>that syscalls store information</a:t>
            </a:r>
            <a:br>
              <a:rPr lang="fr-FR"/>
            </a:br>
            <a:r>
              <a:rPr lang="fr-FR"/>
              <a:t>in when they fail</a:t>
            </a:r>
            <a:endParaRPr/>
          </a:p>
        </p:txBody>
      </p:sp>
      <p:sp>
        <p:nvSpPr>
          <p:cNvPr id="337" name="Google Shape;337;p25"/>
          <p:cNvSpPr txBox="1"/>
          <p:nvPr/>
        </p:nvSpPr>
        <p:spPr>
          <a:xfrm>
            <a:off x="4323625" y="1362075"/>
            <a:ext cx="47919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fr-FR" sz="18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main() {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i="0" lang="fr-FR" sz="18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fd = open(</a:t>
            </a:r>
            <a:r>
              <a:rPr b="0" i="0" lang="fr-FR" sz="18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"213Grades.txt"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          O_RDWR);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i="0" lang="fr-FR" sz="18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(fd &lt; 0) {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fprintf(stderr, </a:t>
            </a:r>
            <a:r>
              <a:rPr b="0" i="0" lang="fr-FR" sz="18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"Failed with </a:t>
            </a:r>
            <a:endParaRPr b="0" i="0" sz="1800" u="none" cap="none" strike="noStrike">
              <a:solidFill>
                <a:srgbClr val="8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     error %s\n", </a:t>
            </a:r>
            <a:endParaRPr b="0" i="0" sz="1800" u="none" cap="none" strike="noStrike">
              <a:solidFill>
                <a:srgbClr val="8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     strerror(errno)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  exit(-1);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// Change grades to As or Fs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25"/>
          <p:cNvSpPr txBox="1"/>
          <p:nvPr/>
        </p:nvSpPr>
        <p:spPr>
          <a:xfrm>
            <a:off x="5909550" y="5100025"/>
            <a:ext cx="2672700" cy="13632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fr-FR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Tip: you can use perror ($ </a:t>
            </a:r>
            <a:r>
              <a:rPr b="0" i="0" lang="fr-FR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man perror</a:t>
            </a:r>
            <a:r>
              <a:rPr b="0" i="0" lang="fr-FR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rather than interpreting errno yourself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6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Signals and Handling</a:t>
            </a:r>
            <a:endParaRPr/>
          </a:p>
        </p:txBody>
      </p:sp>
      <p:sp>
        <p:nvSpPr>
          <p:cNvPr id="344" name="Google Shape;344;p26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Signals can happen at any time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Control when through blocking signals</a:t>
            </a:r>
            <a:endParaRPr/>
          </a:p>
          <a:p>
            <a:pPr indent="-251459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Signals also communicate that events have occurred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What event(s) correspond to each signal?</a:t>
            </a:r>
            <a:endParaRPr/>
          </a:p>
          <a:p>
            <a:pPr indent="-251459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Write separate routines for receiving (i.e., signals)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7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Counting with signals</a:t>
            </a:r>
            <a:endParaRPr/>
          </a:p>
        </p:txBody>
      </p:sp>
      <p:sp>
        <p:nvSpPr>
          <p:cNvPr id="350" name="Google Shape;350;p27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Will this code terminate?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b="0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volatile 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counter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handler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sig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counter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++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signal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SIGCHLD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handler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i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i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i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++)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counter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mine_bitcoin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4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8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Counting with signals</a:t>
            </a:r>
            <a:endParaRPr/>
          </a:p>
        </p:txBody>
      </p:sp>
      <p:sp>
        <p:nvSpPr>
          <p:cNvPr id="356" name="Google Shape;356;p28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Will this code terminate?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b="0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volatile 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counter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handler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sig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counter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++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800"/>
              <a:buNone/>
            </a:pP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signal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SIGCHLD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handler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i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i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i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++)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fork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counter 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10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mine_bitcoin</a:t>
            </a:r>
            <a:r>
              <a:rPr b="0" lang="fr-FR" sz="1800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fr-FR" sz="1800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b="0" lang="fr-FR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 sz="1800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sz="18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1800"/>
              <a:buNone/>
            </a:pPr>
            <a:r>
              <a:rPr b="0" lang="fr-FR" sz="1800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4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57" name="Google Shape;357;p28"/>
          <p:cNvSpPr/>
          <p:nvPr/>
        </p:nvSpPr>
        <p:spPr>
          <a:xfrm>
            <a:off x="5329238" y="5172076"/>
            <a:ext cx="2963861" cy="964772"/>
          </a:xfrm>
          <a:prstGeom prst="rect">
            <a:avLst/>
          </a:prstGeom>
          <a:solidFill>
            <a:srgbClr val="99FF99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8000" lIns="180000" spcFirstLastPara="1" rIns="180000" wrap="square" tIns="108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fr-F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might not, since signals can coalesce.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8" name="Google Shape;358;p28"/>
          <p:cNvCxnSpPr/>
          <p:nvPr/>
        </p:nvCxnSpPr>
        <p:spPr>
          <a:xfrm rot="10800000">
            <a:off x="4305300" y="3267075"/>
            <a:ext cx="1304925" cy="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59" name="Google Shape;359;p28"/>
          <p:cNvSpPr txBox="1"/>
          <p:nvPr/>
        </p:nvSpPr>
        <p:spPr>
          <a:xfrm>
            <a:off x="5610225" y="3028950"/>
            <a:ext cx="31369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(Don't use 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signal</a:t>
            </a:r>
            <a:r>
              <a:rPr b="0" i="0" lang="fr-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use 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Signal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fr-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instead!)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0" name="Google Shape;360;p28"/>
          <p:cNvCxnSpPr/>
          <p:nvPr/>
        </p:nvCxnSpPr>
        <p:spPr>
          <a:xfrm rot="10800000">
            <a:off x="2686050" y="4857750"/>
            <a:ext cx="0" cy="57150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61" name="Google Shape;361;p28"/>
          <p:cNvSpPr txBox="1"/>
          <p:nvPr/>
        </p:nvSpPr>
        <p:spPr>
          <a:xfrm>
            <a:off x="2459962" y="5490525"/>
            <a:ext cx="25338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(Don't busy-wait, use 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sigsuspend</a:t>
            </a:r>
            <a:r>
              <a:rPr b="0" i="0" lang="fr-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instead!)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29"/>
          <p:cNvSpPr txBox="1"/>
          <p:nvPr>
            <p:ph type="title"/>
          </p:nvPr>
        </p:nvSpPr>
        <p:spPr>
          <a:xfrm>
            <a:off x="357019" y="435678"/>
            <a:ext cx="75921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sigsuspend</a:t>
            </a:r>
            <a:endParaRPr/>
          </a:p>
        </p:txBody>
      </p:sp>
      <p:sp>
        <p:nvSpPr>
          <p:cNvPr id="368" name="Google Shape;368;p29"/>
          <p:cNvSpPr txBox="1"/>
          <p:nvPr>
            <p:ph idx="1" type="body"/>
          </p:nvPr>
        </p:nvSpPr>
        <p:spPr>
          <a:xfrm>
            <a:off x="396875" y="1362075"/>
            <a:ext cx="78963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lang="fr-FR">
                <a:latin typeface="Courier New"/>
                <a:ea typeface="Courier New"/>
                <a:cs typeface="Courier New"/>
                <a:sym typeface="Courier New"/>
              </a:rPr>
              <a:t>int sigsuspend(const sigset_t *mask);</a:t>
            </a:r>
            <a:endParaRPr b="0">
              <a:latin typeface="Courier New"/>
              <a:ea typeface="Courier New"/>
              <a:cs typeface="Courier New"/>
              <a:sym typeface="Courier New"/>
            </a:endParaRPr>
          </a:p>
          <a:p>
            <a:pPr indent="-34925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00"/>
              <a:buFont typeface="Calibri"/>
              <a:buChar char="-"/>
            </a:pPr>
            <a:r>
              <a:rPr b="0" lang="fr-FR"/>
              <a:t>Suspend current process until a signal is received, you can specify which one using a mask</a:t>
            </a:r>
            <a:endParaRPr b="0"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 b="0"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lang="fr-FR"/>
              <a:t>This is an atomic version of:</a:t>
            </a:r>
            <a:endParaRPr b="0"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lang="fr-FR">
                <a:latin typeface="Courier New"/>
                <a:ea typeface="Courier New"/>
                <a:cs typeface="Courier New"/>
                <a:sym typeface="Courier New"/>
              </a:rPr>
              <a:t>sigprocmask(SIG_SETMASK, &amp;mask, &amp;prev)</a:t>
            </a:r>
            <a:endParaRPr b="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lang="fr-FR">
                <a:latin typeface="Courier New"/>
                <a:ea typeface="Courier New"/>
                <a:cs typeface="Courier New"/>
                <a:sym typeface="Courier New"/>
              </a:rPr>
              <a:t>pause();</a:t>
            </a:r>
            <a:endParaRPr b="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lang="fr-FR">
                <a:latin typeface="Courier New"/>
                <a:ea typeface="Courier New"/>
                <a:cs typeface="Courier New"/>
                <a:sym typeface="Courier New"/>
              </a:rPr>
              <a:t>sigprocmask(SIG_SETMASK, &amp;prev, NULL);</a:t>
            </a:r>
            <a:endParaRPr b="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 b="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b="0" lang="fr-FR"/>
              <a:t>This still doesn’t fix the issue of signals coalescing!</a:t>
            </a:r>
            <a:endParaRPr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"/>
          <p:cNvSpPr txBox="1"/>
          <p:nvPr>
            <p:ph type="title"/>
          </p:nvPr>
        </p:nvSpPr>
        <p:spPr>
          <a:xfrm>
            <a:off x="357019" y="435678"/>
            <a:ext cx="75921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Learning Objectives</a:t>
            </a:r>
            <a:endParaRPr/>
          </a:p>
        </p:txBody>
      </p:sp>
      <p:sp>
        <p:nvSpPr>
          <p:cNvPr id="157" name="Google Shape;157;p3"/>
          <p:cNvSpPr txBox="1"/>
          <p:nvPr>
            <p:ph idx="1" type="body"/>
          </p:nvPr>
        </p:nvSpPr>
        <p:spPr>
          <a:xfrm>
            <a:off x="396875" y="1362075"/>
            <a:ext cx="82251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Char char="⬛"/>
            </a:pPr>
            <a:r>
              <a:rPr lang="fr-FR"/>
              <a:t>Expectations:</a:t>
            </a:r>
            <a:endParaRPr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fr-FR" sz="2400"/>
              <a:t>Basic understanding of signals &amp; processes</a:t>
            </a:r>
            <a:endParaRPr sz="2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⬛"/>
            </a:pPr>
            <a:r>
              <a:rPr lang="fr-FR"/>
              <a:t>Goals:</a:t>
            </a:r>
            <a:endParaRPr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fr-FR" sz="2400"/>
              <a:t>Better understanding of signals &amp; processes</a:t>
            </a:r>
            <a:endParaRPr sz="2400"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fr-FR" sz="2400"/>
              <a:t>Understand what a shell does and how to interact with it</a:t>
            </a:r>
            <a:endParaRPr sz="2400"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fr-FR" sz="2400"/>
              <a:t>Understand how to properly handle errors</a:t>
            </a:r>
            <a:endParaRPr sz="2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0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Proper signal handling</a:t>
            </a:r>
            <a:endParaRPr/>
          </a:p>
        </p:txBody>
      </p:sp>
      <p:sp>
        <p:nvSpPr>
          <p:cNvPr id="375" name="Google Shape;375;p30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How can we fix the previous code?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Remember that signals will be coalesced, so the number of times a signal handler has executed is </a:t>
            </a:r>
            <a:r>
              <a:rPr b="1" lang="fr-FR"/>
              <a:t>not</a:t>
            </a:r>
            <a:r>
              <a:rPr lang="fr-FR"/>
              <a:t> necessarily the same as number of times a signal was sent.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We need some other way to count the number of children.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1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Proper signal handling</a:t>
            </a:r>
            <a:endParaRPr/>
          </a:p>
        </p:txBody>
      </p:sp>
      <p:sp>
        <p:nvSpPr>
          <p:cNvPr id="382" name="Google Shape;382;p3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How can we fix the previous code?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Remember that signals will be coalesced, so the number of times a signal handler has executed is </a:t>
            </a:r>
            <a:r>
              <a:rPr b="1" lang="fr-FR"/>
              <a:t>not</a:t>
            </a:r>
            <a:r>
              <a:rPr lang="fr-FR"/>
              <a:t> necessarily the same as number of times a signal was sent.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We need some other way to count the number of children.</a:t>
            </a:r>
            <a:endParaRPr/>
          </a:p>
        </p:txBody>
      </p:sp>
      <p:sp>
        <p:nvSpPr>
          <p:cNvPr id="383" name="Google Shape;383;p31"/>
          <p:cNvSpPr/>
          <p:nvPr/>
        </p:nvSpPr>
        <p:spPr>
          <a:xfrm>
            <a:off x="396875" y="3478291"/>
            <a:ext cx="7757312" cy="2122409"/>
          </a:xfrm>
          <a:prstGeom prst="rect">
            <a:avLst/>
          </a:prstGeom>
          <a:solidFill>
            <a:srgbClr val="99FF99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8000" lIns="180000" spcFirstLastPara="1" rIns="180000" wrap="square" tIns="108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fr-FR" sz="20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i="0" lang="fr-FR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handler</a:t>
            </a:r>
            <a:r>
              <a:rPr b="0" i="0" lang="fr-FR" sz="2000" u="none" cap="none" strike="noStrike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1" i="0" lang="fr-FR" sz="20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i="0" lang="fr-FR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sig</a:t>
            </a:r>
            <a:r>
              <a:rPr b="0" i="0" lang="fr-FR" sz="2000" u="none" cap="none" strike="noStrike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i="0" lang="fr-FR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i="0" lang="fr-FR" sz="2000" u="none" cap="none" strike="noStrike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i="0" sz="20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fr-FR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</a:t>
            </a:r>
            <a:r>
              <a:rPr b="0" i="0" lang="fr-FR" sz="2000" u="none" cap="none" strike="noStrike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i="0" sz="20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fr-FR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i="0" lang="fr-FR" sz="20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b="0" i="0" lang="fr-FR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i="0" lang="fr-FR" sz="2000" u="none" cap="none" strike="noStrike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((</a:t>
            </a:r>
            <a:r>
              <a:rPr b="0" i="0" lang="fr-FR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 </a:t>
            </a:r>
            <a:r>
              <a:rPr b="0" i="0" lang="fr-FR" sz="2000" u="none" cap="none" strike="noStrike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i="0" lang="fr-FR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waitpid</a:t>
            </a:r>
            <a:r>
              <a:rPr b="0" i="0" lang="fr-FR" sz="2000" u="none" cap="none" strike="noStrike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(-</a:t>
            </a:r>
            <a:r>
              <a:rPr b="0" i="0" lang="fr-FR" sz="2000" u="none" cap="none" strike="noStrike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b="0" i="0" lang="fr-FR" sz="2000" u="none" cap="none" strike="noStrike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i="0" lang="fr-FR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i="0" lang="fr-FR" sz="2000" u="none" cap="none" strike="noStrike">
                <a:solidFill>
                  <a:srgbClr val="7D0045"/>
                </a:solidFill>
                <a:latin typeface="Consolas"/>
                <a:ea typeface="Consolas"/>
                <a:cs typeface="Consolas"/>
                <a:sym typeface="Consolas"/>
              </a:rPr>
              <a:t>NULL</a:t>
            </a:r>
            <a:r>
              <a:rPr b="0" i="0" lang="fr-FR" sz="2000" u="none" cap="none" strike="noStrike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i="0" lang="fr-FR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WNOHANG</a:t>
            </a:r>
            <a:r>
              <a:rPr b="0" i="0" lang="fr-FR" sz="2000" u="none" cap="none" strike="noStrike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))</a:t>
            </a:r>
            <a:r>
              <a:rPr b="0" i="0" lang="fr-FR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i="0" lang="fr-FR" sz="2000" u="none" cap="none" strike="noStrike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b="0" i="0" lang="fr-FR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i="0" lang="fr-FR" sz="2000" u="none" cap="none" strike="noStrike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i="0" lang="fr-FR" sz="2000" u="none" cap="none" strike="noStrike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i="0" lang="fr-FR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i="0" lang="fr-FR" sz="2000" u="none" cap="none" strike="noStrike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 i="0" sz="20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fr-FR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    counter</a:t>
            </a:r>
            <a:r>
              <a:rPr b="0" i="0" lang="fr-FR" sz="2000" u="none" cap="none" strike="noStrike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++</a:t>
            </a:r>
            <a:r>
              <a:rPr b="0" i="0" lang="fr-FR" sz="2000" u="none" cap="none" strike="noStrike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 i="0" sz="20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fr-FR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i="0" lang="fr-FR" sz="2000" u="none" cap="none" strike="noStrike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i="0" sz="20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fr-FR" sz="2000" u="none" cap="none" strike="noStrike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i="0" sz="20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384" name="Google Shape;384;p31"/>
          <p:cNvCxnSpPr/>
          <p:nvPr/>
        </p:nvCxnSpPr>
        <p:spPr>
          <a:xfrm rot="10800000">
            <a:off x="2171700" y="4914900"/>
            <a:ext cx="0" cy="904875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85" name="Google Shape;385;p31"/>
          <p:cNvSpPr txBox="1"/>
          <p:nvPr/>
        </p:nvSpPr>
        <p:spPr>
          <a:xfrm>
            <a:off x="1828800" y="5857875"/>
            <a:ext cx="355282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(This instruction isn't atomic. Why won't there be a race condition?)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32"/>
          <p:cNvSpPr txBox="1"/>
          <p:nvPr>
            <p:ph idx="12" type="sldNum"/>
          </p:nvPr>
        </p:nvSpPr>
        <p:spPr>
          <a:xfrm>
            <a:off x="8830843" y="6611780"/>
            <a:ext cx="232877" cy="2565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 Narrow"/>
              <a:buNone/>
            </a:pPr>
            <a:fld id="{00000000-1234-1234-1234-123412341234}" type="slidenum">
              <a:rPr b="1" i="0" lang="fr-FR" sz="10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i="0" sz="10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91" name="Google Shape;391;p32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fr-F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Error and signals : Recap</a:t>
            </a:r>
            <a:endParaRPr/>
          </a:p>
        </p:txBody>
      </p:sp>
      <p:sp>
        <p:nvSpPr>
          <p:cNvPr id="392" name="Google Shape;392;p32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can’t expect people to block signals around all error handling logic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Hence, your signal handler shouldn’t interfere with them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1"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 make any system call that could set errno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b="1" lang="fr-FR" sz="2000">
                <a:solidFill>
                  <a:schemeClr val="dk1"/>
                </a:solidFill>
              </a:rPr>
              <a:t>Save and restore errno</a:t>
            </a: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fr-FR"/>
              <a:t>store at beginning of handler and restore after)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Think about what would work for the case you are using, not one rule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3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If you get stuck</a:t>
            </a:r>
            <a:endParaRPr/>
          </a:p>
        </p:txBody>
      </p:sp>
      <p:sp>
        <p:nvSpPr>
          <p:cNvPr id="398" name="Google Shape;398;p33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Read the writeup!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Do manual unit testing before </a:t>
            </a: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runtrace</a:t>
            </a:r>
            <a:r>
              <a:rPr lang="fr-FR"/>
              <a:t> and </a:t>
            </a: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sdriver</a:t>
            </a:r>
            <a:r>
              <a:rPr lang="fr-FR"/>
              <a:t>!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Read the writeup!!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Post private questions on Piazza!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Think carefully about error conditions.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Read the man pages for each syscall when in doubt.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What errors can each syscall return?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How should the errors be handled?</a:t>
            </a:r>
            <a:endParaRPr/>
          </a:p>
        </p:txBody>
      </p:sp>
      <p:pic>
        <p:nvPicPr>
          <p:cNvPr id="399" name="Google Shape;399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76100" y="2635870"/>
            <a:ext cx="461600" cy="45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4"/>
          <p:cNvSpPr txBox="1"/>
          <p:nvPr>
            <p:ph type="title"/>
          </p:nvPr>
        </p:nvSpPr>
        <p:spPr>
          <a:xfrm>
            <a:off x="357019" y="435678"/>
            <a:ext cx="75921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Appendix: Notes on Examples</a:t>
            </a:r>
            <a:endParaRPr/>
          </a:p>
        </p:txBody>
      </p:sp>
      <p:sp>
        <p:nvSpPr>
          <p:cNvPr id="405" name="Google Shape;405;p34"/>
          <p:cNvSpPr txBox="1"/>
          <p:nvPr>
            <p:ph idx="1" type="body"/>
          </p:nvPr>
        </p:nvSpPr>
        <p:spPr>
          <a:xfrm>
            <a:off x="396875" y="1362075"/>
            <a:ext cx="78963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Full source code of all programs is available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TAs may demo specific programs</a:t>
            </a:r>
            <a:endParaRPr/>
          </a:p>
          <a:p>
            <a:pPr indent="-251458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In the examples,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exit()</a:t>
            </a:r>
            <a:r>
              <a:rPr lang="fr-FR"/>
              <a:t> is called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We do this to be explicit about the program’s behavior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Exit should generally be reserved for terminating on error</a:t>
            </a:r>
            <a:endParaRPr/>
          </a:p>
          <a:p>
            <a:pPr indent="-1460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Unless otherwise noted, assume all syscalls succeed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Error checking code is omitted.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Be careful to check errors when writing your own shell!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6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Appendix: Blocking signals</a:t>
            </a:r>
            <a:endParaRPr/>
          </a:p>
        </p:txBody>
      </p:sp>
      <p:sp>
        <p:nvSpPr>
          <p:cNvPr id="411" name="Google Shape;411;p36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Surround blocks of code with calls to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sigprocmask</a:t>
            </a:r>
            <a:r>
              <a:rPr lang="fr-FR"/>
              <a:t>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Use SIG_BLOCK to block signals at the start.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Use SIG_SETMASK to restore the previous signal mask at the end.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Don't use SIG_UNBLOCK.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We don't want to unblock a signal if it was already blocked.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This allows us to nest this procedure multiple times.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sigset_t mask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prev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sigemptyset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(&amp;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mask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SIGINT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sigaddset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(&amp;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mask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SIGINT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sigprocmask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SIG_BLOCK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mask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// ...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sigprocmask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SIG_SETMASK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prev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7D0045"/>
                </a:solidFill>
                <a:latin typeface="Consolas"/>
                <a:ea typeface="Consolas"/>
                <a:cs typeface="Consolas"/>
                <a:sym typeface="Consolas"/>
              </a:rPr>
              <a:t>NULL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7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Appendix: Errno</a:t>
            </a:r>
            <a:endParaRPr/>
          </a:p>
        </p:txBody>
      </p:sp>
      <p:sp>
        <p:nvSpPr>
          <p:cNvPr id="418" name="Google Shape;418;p37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Global integer variable used to store an error code.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Its value is set when a system call fails.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Only examine its value when the system call's return code indicates that an error has occurred!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Be careful not to call make other system calls before checking the value of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errno</a:t>
            </a:r>
            <a:r>
              <a:rPr lang="fr-FR"/>
              <a:t>!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Lets you know why a system call failed.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Use functions like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strerror</a:t>
            </a:r>
            <a:r>
              <a:rPr lang="fr-FR"/>
              <a:t>,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perror</a:t>
            </a:r>
            <a:r>
              <a:rPr lang="fr-FR"/>
              <a:t> to get error messages.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Example: assume there is no “foo.txt” in our path</a:t>
            </a:r>
            <a:endParaRPr/>
          </a:p>
          <a:p>
            <a:pPr indent="0" lvl="1" marL="4000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fd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open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foo.txt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O_RDONLY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fd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perror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open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>
                <a:solidFill>
                  <a:srgbClr val="696969"/>
                </a:solidFill>
                <a:latin typeface="Consolas"/>
                <a:ea typeface="Consolas"/>
                <a:cs typeface="Consolas"/>
                <a:sym typeface="Consolas"/>
              </a:rPr>
              <a:t>// open: No such file or directory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0" sz="54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19" name="Google Shape;419;p37"/>
          <p:cNvSpPr txBox="1"/>
          <p:nvPr/>
        </p:nvSpPr>
        <p:spPr>
          <a:xfrm>
            <a:off x="5684363" y="616623"/>
            <a:ext cx="274980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fr-FR" sz="2000" u="none" cap="none" strike="noStrike">
                <a:solidFill>
                  <a:srgbClr val="004A43"/>
                </a:solidFill>
                <a:latin typeface="Consolas"/>
                <a:ea typeface="Consolas"/>
                <a:cs typeface="Consolas"/>
                <a:sym typeface="Consolas"/>
              </a:rPr>
              <a:t>#include </a:t>
            </a:r>
            <a:r>
              <a:rPr b="0" i="0" lang="fr-FR" sz="20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0" i="0" lang="fr-FR" sz="2000" u="none" cap="none" strike="noStrike">
                <a:solidFill>
                  <a:srgbClr val="40015A"/>
                </a:solidFill>
                <a:latin typeface="Consolas"/>
                <a:ea typeface="Consolas"/>
                <a:cs typeface="Consolas"/>
                <a:sym typeface="Consolas"/>
              </a:rPr>
              <a:t>errno.h</a:t>
            </a:r>
            <a:r>
              <a:rPr b="0" i="0" lang="fr-FR" sz="2000" u="none" cap="none" strike="noStrike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b="0" i="0" lang="fr-FR" sz="20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0" i="0" sz="4400" u="none" cap="none" strike="noStrik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3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Appendix: Writing signal handlers</a:t>
            </a:r>
            <a:endParaRPr/>
          </a:p>
        </p:txBody>
      </p:sp>
      <p:sp>
        <p:nvSpPr>
          <p:cNvPr id="426" name="Google Shape;426;p38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G1. Call only async-signal-safe functions in your handlers.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Do not call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lang="fr-FR"/>
              <a:t>,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sprintf</a:t>
            </a:r>
            <a:r>
              <a:rPr lang="fr-FR"/>
              <a:t>,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malloc</a:t>
            </a:r>
            <a:r>
              <a:rPr lang="fr-FR"/>
              <a:t>,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lang="fr-FR"/>
              <a:t>! Doing so can cause deadlocks, since these functions may require global locks.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We've provided you with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sio_printf</a:t>
            </a:r>
            <a:r>
              <a:rPr lang="fr-FR"/>
              <a:t> which you can use instead.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G2. Save and restore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errno</a:t>
            </a:r>
            <a:r>
              <a:rPr lang="fr-FR"/>
              <a:t> on entry and exit.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If not, the signal handler can corrupt code that tries to read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errno</a:t>
            </a:r>
            <a:r>
              <a:rPr lang="fr-FR"/>
              <a:t>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The driver will print a warning if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errno</a:t>
            </a:r>
            <a:r>
              <a:rPr lang="fr-FR"/>
              <a:t> is corrupted.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G3. Temporarily block signals to protect shared data.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This will prevent race conditions when writing to shared data.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Avoid the use of global variables in tshlab.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They are a source of pernicious race conditions!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You do not need to declare any global variables to complete tshlab.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Use the functions provided by </a:t>
            </a:r>
            <a:r>
              <a:rPr lang="fr-FR">
                <a:latin typeface="Consolas"/>
                <a:ea typeface="Consolas"/>
                <a:cs typeface="Consolas"/>
                <a:sym typeface="Consolas"/>
              </a:rPr>
              <a:t>tsh_helper</a:t>
            </a:r>
            <a:r>
              <a:rPr lang="fr-FR"/>
              <a:t>.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35"/>
          <p:cNvSpPr txBox="1"/>
          <p:nvPr>
            <p:ph type="title"/>
          </p:nvPr>
        </p:nvSpPr>
        <p:spPr>
          <a:xfrm>
            <a:off x="357019" y="435678"/>
            <a:ext cx="75921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Appendix: Example Question: Possible outputs?</a:t>
            </a:r>
            <a:endParaRPr/>
          </a:p>
        </p:txBody>
      </p:sp>
      <p:sp>
        <p:nvSpPr>
          <p:cNvPr id="433" name="Google Shape;433;p35"/>
          <p:cNvSpPr txBox="1"/>
          <p:nvPr>
            <p:ph idx="1" type="body"/>
          </p:nvPr>
        </p:nvSpPr>
        <p:spPr>
          <a:xfrm>
            <a:off x="0" y="1350075"/>
            <a:ext cx="4515000" cy="35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lang="fr-FR" sz="180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b="0" lang="fr-FR" sz="1800">
                <a:latin typeface="Courier New"/>
                <a:ea typeface="Courier New"/>
                <a:cs typeface="Courier New"/>
                <a:sym typeface="Courier New"/>
              </a:rPr>
              <a:t> int main( ) { </a:t>
            </a:r>
            <a:endParaRPr b="0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lang="fr-FR" sz="180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0" lang="fr-FR" sz="1800">
                <a:latin typeface="Courier New"/>
                <a:ea typeface="Courier New"/>
                <a:cs typeface="Courier New"/>
                <a:sym typeface="Courier New"/>
              </a:rPr>
              <a:t>    int val = 2; </a:t>
            </a:r>
            <a:endParaRPr b="0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lang="fr-FR" sz="180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b="0" lang="fr-FR" sz="1800">
                <a:latin typeface="Courier New"/>
                <a:ea typeface="Courier New"/>
                <a:cs typeface="Courier New"/>
                <a:sym typeface="Courier New"/>
              </a:rPr>
              <a:t>    printf("%d", 0); </a:t>
            </a:r>
            <a:endParaRPr b="0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lang="fr-FR" sz="180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b="0" lang="fr-FR" sz="1800">
                <a:latin typeface="Courier New"/>
                <a:ea typeface="Courier New"/>
                <a:cs typeface="Courier New"/>
                <a:sym typeface="Courier New"/>
              </a:rPr>
              <a:t>    fflush(stdout); </a:t>
            </a:r>
            <a:endParaRPr b="0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lang="fr-FR" sz="180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b="0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lang="fr-FR" sz="180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b="0" lang="fr-FR" sz="1800">
                <a:latin typeface="Courier New"/>
                <a:ea typeface="Courier New"/>
                <a:cs typeface="Courier New"/>
                <a:sym typeface="Courier New"/>
              </a:rPr>
              <a:t>    if (fork() == 0) {</a:t>
            </a:r>
            <a:endParaRPr b="0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lang="fr-FR" sz="180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b="0" lang="fr-FR" sz="1800">
                <a:latin typeface="Courier New"/>
                <a:ea typeface="Courier New"/>
                <a:cs typeface="Courier New"/>
                <a:sym typeface="Courier New"/>
              </a:rPr>
              <a:t>      val++; </a:t>
            </a:r>
            <a:endParaRPr b="0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lang="fr-FR" sz="180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b="0" lang="fr-FR" sz="1800">
                <a:latin typeface="Courier New"/>
                <a:ea typeface="Courier New"/>
                <a:cs typeface="Courier New"/>
                <a:sym typeface="Courier New"/>
              </a:rPr>
              <a:t>      printf("%d", val); </a:t>
            </a:r>
            <a:endParaRPr b="0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lang="fr-FR" sz="180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9      </a:t>
            </a:r>
            <a:r>
              <a:rPr b="0" lang="fr-FR" sz="1800">
                <a:latin typeface="Courier New"/>
                <a:ea typeface="Courier New"/>
                <a:cs typeface="Courier New"/>
                <a:sym typeface="Courier New"/>
              </a:rPr>
              <a:t>fflush(stdout); </a:t>
            </a:r>
            <a:endParaRPr b="0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lang="fr-FR" sz="180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b="0" lang="fr-FR" sz="1800">
                <a:latin typeface="Courier New"/>
                <a:ea typeface="Courier New"/>
                <a:cs typeface="Courier New"/>
                <a:sym typeface="Courier New"/>
              </a:rPr>
              <a:t>   } </a:t>
            </a:r>
            <a:endParaRPr b="0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34" name="Google Shape;434;p35"/>
          <p:cNvSpPr txBox="1"/>
          <p:nvPr/>
        </p:nvSpPr>
        <p:spPr>
          <a:xfrm>
            <a:off x="4635625" y="1338300"/>
            <a:ext cx="4050600" cy="41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Arial"/>
              <a:buNone/>
            </a:pPr>
            <a:r>
              <a:rPr b="0" i="0" lang="fr-FR" sz="1800" u="none" cap="none" strike="noStrik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11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else { </a:t>
            </a:r>
            <a:endParaRPr b="0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Arial"/>
              <a:buNone/>
            </a:pPr>
            <a:r>
              <a:rPr b="0" i="0" lang="fr-FR" sz="1800" u="none" cap="none" strike="noStrik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12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val--; </a:t>
            </a:r>
            <a:endParaRPr b="0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Arial"/>
              <a:buNone/>
            </a:pPr>
            <a:r>
              <a:rPr b="0" i="0" lang="fr-FR" sz="1800" u="none" cap="none" strike="noStrik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13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printf("%d", val); </a:t>
            </a:r>
            <a:endParaRPr b="0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Arial"/>
              <a:buNone/>
            </a:pPr>
            <a:r>
              <a:rPr b="0" i="0" lang="fr-FR" sz="1800" u="none" cap="none" strike="noStrik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14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fflush(stdout); </a:t>
            </a:r>
            <a:endParaRPr b="0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Arial"/>
              <a:buNone/>
            </a:pPr>
            <a:r>
              <a:rPr b="0" i="0" lang="fr-FR" sz="1800" u="none" cap="none" strike="noStrik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15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wait(NULL);</a:t>
            </a:r>
            <a:endParaRPr b="0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Arial"/>
              <a:buNone/>
            </a:pPr>
            <a:r>
              <a:rPr b="0" i="0" lang="fr-FR" sz="1800" u="none" cap="none" strike="noStrik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16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}</a:t>
            </a:r>
            <a:endParaRPr b="0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Arial"/>
              <a:buNone/>
            </a:pPr>
            <a:r>
              <a:rPr b="0" i="0" lang="fr-FR" sz="1800" u="none" cap="none" strike="noStrik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17</a:t>
            </a:r>
            <a:endParaRPr b="0" i="0" sz="1800" u="none" cap="none" strike="noStrik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Arial"/>
              <a:buNone/>
            </a:pPr>
            <a:r>
              <a:rPr b="0" i="0" lang="fr-FR" sz="1800" u="none" cap="none" strike="noStrik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18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val++; </a:t>
            </a:r>
            <a:endParaRPr b="0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Arial"/>
              <a:buNone/>
            </a:pPr>
            <a:r>
              <a:rPr b="0" i="0" lang="fr-FR" sz="1800" u="none" cap="none" strike="noStrik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19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printf("%d", val); </a:t>
            </a:r>
            <a:endParaRPr b="0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Arial"/>
              <a:buNone/>
            </a:pPr>
            <a:r>
              <a:rPr b="0" i="0" lang="fr-FR" sz="1800" u="none" cap="none" strike="noStrik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20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fflush(stdout); </a:t>
            </a:r>
            <a:endParaRPr b="0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Arial"/>
              <a:buNone/>
            </a:pPr>
            <a:r>
              <a:rPr b="0" i="0" lang="fr-FR" sz="1800" u="none" cap="none" strike="noStrik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21   </a:t>
            </a:r>
            <a:r>
              <a:rPr b="0" i="0" lang="fr-FR" sz="1000" u="none" cap="none" strike="noStrik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exit(0); </a:t>
            </a:r>
            <a:endParaRPr b="0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Arial"/>
              <a:buNone/>
            </a:pPr>
            <a:r>
              <a:rPr b="0" i="0" lang="fr-FR" sz="1800" u="none" cap="none" strike="noStrik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r>
              <a:rPr b="0" i="0" lang="fr-FR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}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35" name="Google Shape;435;p35"/>
          <p:cNvSpPr txBox="1"/>
          <p:nvPr/>
        </p:nvSpPr>
        <p:spPr>
          <a:xfrm>
            <a:off x="155725" y="5249925"/>
            <a:ext cx="7668000" cy="11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b="1" i="0" lang="fr-F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is no deterministic interleaving of the parent and child after the call to fork()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Logistics</a:t>
            </a:r>
            <a:endParaRPr/>
          </a:p>
        </p:txBody>
      </p:sp>
      <p:sp>
        <p:nvSpPr>
          <p:cNvPr id="163" name="Google Shape;163;p4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Malloc Final due November 10 </a:t>
            </a:r>
            <a:endParaRPr b="0"/>
          </a:p>
          <a:p>
            <a:pPr indent="-28321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00"/>
              <a:buFont typeface="Arial"/>
              <a:buChar char="▪"/>
            </a:pPr>
            <a:r>
              <a:rPr b="1" lang="fr-FR" sz="2400"/>
              <a:t>THIS </a:t>
            </a:r>
            <a:r>
              <a:rPr b="1" lang="fr-FR" sz="2400"/>
              <a:t>TUESDAY (TOMORROW)</a:t>
            </a:r>
            <a:endParaRPr b="1" sz="2400"/>
          </a:p>
          <a:p>
            <a:pPr indent="-28321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00"/>
              <a:buChar char="▪"/>
            </a:pPr>
            <a:r>
              <a:rPr lang="fr-FR" sz="2400"/>
              <a:t>Can use up to 2 late days!</a:t>
            </a:r>
            <a:endParaRPr sz="2400"/>
          </a:p>
          <a:p>
            <a:pPr indent="-28321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00"/>
              <a:buFont typeface="Arial"/>
              <a:buChar char="▪"/>
            </a:pPr>
            <a:r>
              <a:rPr b="0" lang="fr-FR" sz="2400"/>
              <a:t>Style </a:t>
            </a:r>
            <a:r>
              <a:rPr lang="fr-FR" sz="2400"/>
              <a:t>grading mm.c (not checkheap)</a:t>
            </a:r>
            <a:endParaRPr sz="2400"/>
          </a:p>
          <a:p>
            <a:pPr indent="-380998" lvl="2" marL="13716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</a:pPr>
            <a:r>
              <a:rPr lang="fr-FR" sz="2400"/>
              <a:t>remember to write a file header, function headers, error handling, resource cleanup, modularity, etc.</a:t>
            </a:r>
            <a:endParaRPr sz="2400"/>
          </a:p>
        </p:txBody>
      </p:sp>
      <p:pic>
        <p:nvPicPr>
          <p:cNvPr id="164" name="Google Shape;16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46825" y="1430675"/>
            <a:ext cx="523701" cy="34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Shell Lab	</a:t>
            </a:r>
            <a:endParaRPr/>
          </a:p>
        </p:txBody>
      </p:sp>
      <p:sp>
        <p:nvSpPr>
          <p:cNvPr id="170" name="Google Shape;170;p5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Due date:</a:t>
            </a:r>
            <a:r>
              <a:rPr b="0" lang="fr-FR"/>
              <a:t> Monday, November 23</a:t>
            </a:r>
            <a:r>
              <a:rPr b="0" baseline="30000" lang="fr-FR"/>
              <a:t>rd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0" lang="fr-FR"/>
              <a:t>Simulate a Linux-like shell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Review the writeup carefully.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Review once</a:t>
            </a:r>
            <a:r>
              <a:rPr b="0" lang="fr-FR"/>
              <a:t> before starting, and again when halfway through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b="0" lang="fr-FR"/>
              <a:t>This will save you a lot of style points and a lot of grief!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Read Chapter 8 in the textbook: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lang="fr-FR"/>
              <a:t>Process lifecycle and signal handling</a:t>
            </a:r>
            <a:endParaRPr b="0"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Char char="▪"/>
            </a:pPr>
            <a:r>
              <a:rPr b="0" lang="fr-FR"/>
              <a:t>How race conditions occur, and how to avoid them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40"/>
              <a:buChar char="▪"/>
            </a:pPr>
            <a:r>
              <a:rPr b="1" lang="fr-FR" sz="2400"/>
              <a:t>Be careful not to use code from the textbook without understanding it first.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"/>
          <p:cNvSpPr txBox="1"/>
          <p:nvPr>
            <p:ph type="title"/>
          </p:nvPr>
        </p:nvSpPr>
        <p:spPr>
          <a:xfrm>
            <a:off x="357019" y="435678"/>
            <a:ext cx="75921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Shell Demo</a:t>
            </a:r>
            <a:endParaRPr/>
          </a:p>
        </p:txBody>
      </p:sp>
      <p:sp>
        <p:nvSpPr>
          <p:cNvPr id="176" name="Google Shape;176;p6"/>
          <p:cNvSpPr txBox="1"/>
          <p:nvPr>
            <p:ph idx="1" type="body"/>
          </p:nvPr>
        </p:nvSpPr>
        <p:spPr>
          <a:xfrm>
            <a:off x="396875" y="1362075"/>
            <a:ext cx="8277600" cy="53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Process Lifecycle</a:t>
            </a:r>
            <a:endParaRPr/>
          </a:p>
          <a:p>
            <a:pPr indent="-35433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80"/>
              <a:buFont typeface="Consolas"/>
              <a:buChar char="▪"/>
            </a:pPr>
            <a:r>
              <a:rPr lang="fr-FR">
                <a:latin typeface="Consolas"/>
                <a:ea typeface="Consolas"/>
                <a:cs typeface="Consolas"/>
                <a:sym typeface="Consolas"/>
              </a:rPr>
              <a:t>$ ps -a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20038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▪"/>
            </a:pPr>
            <a:r>
              <a:rPr lang="fr-FR"/>
              <a:t>This reports a snapshot of all the current processes. You can identify them by PID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/>
          </a:p>
          <a:p>
            <a:pPr indent="-35433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80"/>
              <a:buChar char="▪"/>
            </a:pPr>
            <a:r>
              <a:rPr lang="fr-FR">
                <a:latin typeface="Consolas"/>
                <a:ea typeface="Consolas"/>
                <a:cs typeface="Consolas"/>
                <a:sym typeface="Consolas"/>
              </a:rPr>
              <a:t>$ ctrl+z</a:t>
            </a:r>
            <a:r>
              <a:rPr lang="fr-FR"/>
              <a:t> sends SIGTSTP and stops the current foreground process</a:t>
            </a:r>
            <a:endParaRPr/>
          </a:p>
          <a:p>
            <a:pPr indent="-320038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▪"/>
            </a:pPr>
            <a:r>
              <a:rPr lang="fr-FR"/>
              <a:t>fg/bg to run the most recently stopped process in the foreground/background </a:t>
            </a:r>
            <a:endParaRPr/>
          </a:p>
          <a:p>
            <a:pPr indent="-35433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80"/>
              <a:buFont typeface="Consolas"/>
              <a:buChar char="▪"/>
            </a:pPr>
            <a:r>
              <a:rPr lang="fr-FR">
                <a:latin typeface="Consolas"/>
                <a:ea typeface="Consolas"/>
                <a:cs typeface="Consolas"/>
                <a:sym typeface="Consolas"/>
              </a:rPr>
              <a:t>$ ./long_binary_with_lots_of_io &amp;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20038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▪"/>
            </a:pPr>
            <a:r>
              <a:rPr lang="fr-FR"/>
              <a:t>Appending </a:t>
            </a:r>
            <a:r>
              <a:rPr b="1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lang="fr-FR"/>
              <a:t> to the end of a command runs it in the background</a:t>
            </a:r>
            <a:endParaRPr/>
          </a:p>
          <a:p>
            <a:pPr indent="-29718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⬛"/>
            </a:pPr>
            <a:r>
              <a:rPr lang="fr-FR"/>
              <a:t>I/O redirection</a:t>
            </a:r>
            <a:endParaRPr/>
          </a:p>
          <a:p>
            <a:pPr indent="-35433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80"/>
              <a:buFont typeface="Consolas"/>
              <a:buChar char="▪"/>
            </a:pPr>
            <a:r>
              <a:rPr lang="fr-FR">
                <a:latin typeface="Consolas"/>
                <a:ea typeface="Consolas"/>
                <a:cs typeface="Consolas"/>
                <a:sym typeface="Consolas"/>
              </a:rPr>
              <a:t>$ ./hex2raw &lt; exploit.txt &gt; exploit-raw.txt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20038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Consolas"/>
              <a:buChar char="▪"/>
            </a:pPr>
            <a:r>
              <a:rPr b="1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fr-FR"/>
              <a:t> to redirect input and </a:t>
            </a:r>
            <a:r>
              <a:rPr b="1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fr-FR"/>
              <a:t> to redirect output to the specified file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/>
          </a:p>
        </p:txBody>
      </p:sp>
      <p:pic>
        <p:nvPicPr>
          <p:cNvPr id="177" name="Google Shape;177;p6"/>
          <p:cNvPicPr preferRelativeResize="0"/>
          <p:nvPr/>
        </p:nvPicPr>
        <p:blipFill rotWithShape="1">
          <a:blip r:embed="rId3">
            <a:alphaModFix/>
          </a:blip>
          <a:srcRect b="41917" l="0" r="0" t="0"/>
          <a:stretch/>
        </p:blipFill>
        <p:spPr>
          <a:xfrm>
            <a:off x="2520975" y="2810450"/>
            <a:ext cx="3127125" cy="1194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51189" y="521150"/>
            <a:ext cx="611912" cy="67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"/>
          <p:cNvSpPr txBox="1"/>
          <p:nvPr>
            <p:ph type="title"/>
          </p:nvPr>
        </p:nvSpPr>
        <p:spPr>
          <a:xfrm>
            <a:off x="357019" y="435678"/>
            <a:ext cx="75921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Shell Demo</a:t>
            </a:r>
            <a:endParaRPr/>
          </a:p>
        </p:txBody>
      </p:sp>
      <p:sp>
        <p:nvSpPr>
          <p:cNvPr id="185" name="Google Shape;185;p7"/>
          <p:cNvSpPr txBox="1"/>
          <p:nvPr>
            <p:ph idx="1" type="body"/>
          </p:nvPr>
        </p:nvSpPr>
        <p:spPr>
          <a:xfrm>
            <a:off x="396875" y="1362075"/>
            <a:ext cx="7896300" cy="49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Login to shark machine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wget </a:t>
            </a:r>
            <a:r>
              <a:rPr lang="fr-FR" u="sng">
                <a:solidFill>
                  <a:schemeClr val="hlink"/>
                </a:solidFill>
                <a:hlinkClick r:id="rId3"/>
              </a:rPr>
              <a:t>http://www.cs.cmu.edu/~213/activities/rec11.tar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fr-FR"/>
              <a:t>tar -xvf rec11.tar</a:t>
            </a:r>
            <a:endParaRPr/>
          </a:p>
          <a:p>
            <a:pPr indent="-32004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080"/>
              <a:buChar char="⬛"/>
            </a:pPr>
            <a:r>
              <a:rPr lang="fr-FR"/>
              <a:t>cd rec11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8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Process “Lifecycle”</a:t>
            </a:r>
            <a:endParaRPr/>
          </a:p>
        </p:txBody>
      </p:sp>
      <p:sp>
        <p:nvSpPr>
          <p:cNvPr id="191" name="Google Shape;191;p8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fork()</a:t>
            </a:r>
            <a:br>
              <a:rPr b="0" lang="fr-FR"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/>
              <a:t>Create a duplicate, a “child”, of the process</a:t>
            </a:r>
            <a:endParaRPr b="0"/>
          </a:p>
          <a:p>
            <a:pPr indent="0" lvl="1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b="0"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execve()</a:t>
            </a:r>
            <a:br>
              <a:rPr b="0" lang="fr-FR"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/>
              <a:t>Replace the running program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b="0" sz="2000"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⬛"/>
            </a:pPr>
            <a:r>
              <a:rPr b="0" lang="fr-FR" sz="2000"/>
              <a:t>... [Complete Work]</a:t>
            </a:r>
            <a:endParaRPr b="0"/>
          </a:p>
          <a:p>
            <a:pPr indent="0" lvl="1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b="0"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exit()</a:t>
            </a:r>
            <a:br>
              <a:rPr b="0" lang="fr-FR"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/>
              <a:t>End the running program</a:t>
            </a:r>
            <a:endParaRPr b="0"/>
          </a:p>
          <a:p>
            <a:pPr indent="0" lvl="1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b="0"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b="0" lang="fr-FR">
                <a:latin typeface="Consolas"/>
                <a:ea typeface="Consolas"/>
                <a:cs typeface="Consolas"/>
                <a:sym typeface="Consolas"/>
              </a:rPr>
              <a:t>waitpid()</a:t>
            </a:r>
            <a:br>
              <a:rPr b="0" lang="fr-FR">
                <a:latin typeface="Consolas"/>
                <a:ea typeface="Consolas"/>
                <a:cs typeface="Consolas"/>
                <a:sym typeface="Consolas"/>
              </a:rPr>
            </a:br>
            <a:r>
              <a:rPr b="0" lang="fr-FR" sz="2000"/>
              <a:t>Wait for a child process to terminate</a:t>
            </a:r>
            <a:endParaRPr b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"/>
          <p:cNvSpPr txBox="1"/>
          <p:nvPr>
            <p:ph type="title"/>
          </p:nvPr>
        </p:nvSpPr>
        <p:spPr>
          <a:xfrm>
            <a:off x="357019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Processes are separate</a:t>
            </a:r>
            <a:endParaRPr/>
          </a:p>
        </p:txBody>
      </p:sp>
      <p:sp>
        <p:nvSpPr>
          <p:cNvPr id="198" name="Google Shape;198;p9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036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⬛"/>
            </a:pPr>
            <a:r>
              <a:rPr b="0" lang="fr-FR"/>
              <a:t>How many lines are printed?</a:t>
            </a:r>
            <a:endParaRPr b="0"/>
          </a:p>
          <a:p>
            <a:pPr indent="-34036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Char char="⬛"/>
            </a:pPr>
            <a:r>
              <a:rPr b="0" lang="fr-FR"/>
              <a:t>Will the pid address be different?</a:t>
            </a:r>
            <a:endParaRPr b="0"/>
          </a:p>
          <a:p>
            <a:pPr indent="-34036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Char char="⬛"/>
            </a:pPr>
            <a:r>
              <a:rPr b="0" lang="fr-FR"/>
              <a:t>Will the pid be different?</a:t>
            </a:r>
            <a:br>
              <a:rPr b="0" lang="fr-FR"/>
            </a:br>
            <a:endParaRPr b="0"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400000"/>
                </a:solidFill>
                <a:latin typeface="Consolas"/>
                <a:ea typeface="Consolas"/>
                <a:cs typeface="Consolas"/>
                <a:sym typeface="Consolas"/>
              </a:rPr>
              <a:t>main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pid_t pid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pid 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fork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printf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pid addr: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0" lang="fr-FR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%p</a:t>
            </a:r>
            <a:r>
              <a:rPr b="0" lang="fr-FR">
                <a:solidFill>
                  <a:srgbClr val="0000E6"/>
                </a:solidFill>
                <a:latin typeface="Consolas"/>
                <a:ea typeface="Consolas"/>
                <a:cs typeface="Consolas"/>
                <a:sym typeface="Consolas"/>
              </a:rPr>
              <a:t> - pid: </a:t>
            </a:r>
            <a:r>
              <a:rPr b="0" lang="fr-FR">
                <a:solidFill>
                  <a:srgbClr val="007997"/>
                </a:solidFill>
                <a:latin typeface="Consolas"/>
                <a:ea typeface="Consolas"/>
                <a:cs typeface="Consolas"/>
                <a:sym typeface="Consolas"/>
              </a:rPr>
              <a:t>%d</a:t>
            </a:r>
            <a:r>
              <a:rPr b="0" lang="fr-FR">
                <a:solidFill>
                  <a:srgbClr val="0F69FF"/>
                </a:solidFill>
                <a:latin typeface="Consolas"/>
                <a:ea typeface="Consolas"/>
                <a:cs typeface="Consolas"/>
                <a:sym typeface="Consolas"/>
              </a:rPr>
              <a:t>\n</a:t>
            </a:r>
            <a:r>
              <a:rPr b="0" lang="fr-FR">
                <a:solidFill>
                  <a:srgbClr val="800000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pid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b="0" lang="fr-FR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0" lang="fr-FR">
                <a:solidFill>
                  <a:srgbClr val="603000"/>
                </a:solidFill>
                <a:latin typeface="Consolas"/>
                <a:ea typeface="Consolas"/>
                <a:cs typeface="Consolas"/>
                <a:sym typeface="Consolas"/>
              </a:rPr>
              <a:t>exit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fr-FR">
                <a:solidFill>
                  <a:srgbClr val="008C00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b="0" lang="fr-FR">
                <a:solidFill>
                  <a:srgbClr val="80803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ts val="2400"/>
              <a:buNone/>
            </a:pPr>
            <a:r>
              <a:rPr b="0" lang="fr-FR">
                <a:solidFill>
                  <a:srgbClr val="80008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0" sz="48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15213-f16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5213-f16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