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42" r:id="rId2"/>
    <p:sldId id="1474" r:id="rId3"/>
    <p:sldId id="1475" r:id="rId4"/>
    <p:sldId id="1202" r:id="rId5"/>
    <p:sldId id="1204" r:id="rId6"/>
    <p:sldId id="1205" r:id="rId7"/>
    <p:sldId id="1206" r:id="rId8"/>
    <p:sldId id="1276" r:id="rId9"/>
    <p:sldId id="1207" r:id="rId10"/>
    <p:sldId id="1208" r:id="rId11"/>
    <p:sldId id="1286" r:id="rId12"/>
    <p:sldId id="1209" r:id="rId13"/>
    <p:sldId id="1210" r:id="rId14"/>
    <p:sldId id="1262" r:id="rId15"/>
    <p:sldId id="1285" r:id="rId16"/>
    <p:sldId id="1211" r:id="rId17"/>
    <p:sldId id="1212" r:id="rId18"/>
    <p:sldId id="1213" r:id="rId19"/>
    <p:sldId id="1277" r:id="rId20"/>
    <p:sldId id="1249" r:id="rId21"/>
    <p:sldId id="1250" r:id="rId22"/>
    <p:sldId id="1253" r:id="rId23"/>
    <p:sldId id="1254" r:id="rId24"/>
    <p:sldId id="1263" r:id="rId25"/>
    <p:sldId id="1264" r:id="rId26"/>
    <p:sldId id="1274" r:id="rId27"/>
    <p:sldId id="1255" r:id="rId28"/>
    <p:sldId id="1216" r:id="rId29"/>
    <p:sldId id="1217" r:id="rId30"/>
    <p:sldId id="1218" r:id="rId31"/>
    <p:sldId id="1278" r:id="rId32"/>
    <p:sldId id="1265" r:id="rId33"/>
    <p:sldId id="1266" r:id="rId34"/>
    <p:sldId id="1267" r:id="rId35"/>
    <p:sldId id="1268" r:id="rId36"/>
    <p:sldId id="1269" r:id="rId37"/>
    <p:sldId id="1270" r:id="rId38"/>
    <p:sldId id="1261" r:id="rId39"/>
    <p:sldId id="1288" r:id="rId40"/>
    <p:sldId id="1431" r:id="rId41"/>
    <p:sldId id="1220" r:id="rId42"/>
    <p:sldId id="1287" r:id="rId43"/>
    <p:sldId id="1281" r:id="rId44"/>
    <p:sldId id="1284" r:id="rId45"/>
    <p:sldId id="1271" r:id="rId46"/>
    <p:sldId id="1272" r:id="rId47"/>
    <p:sldId id="1273" r:id="rId48"/>
    <p:sldId id="1221" r:id="rId49"/>
    <p:sldId id="1238" r:id="rId50"/>
    <p:sldId id="1239" r:id="rId51"/>
    <p:sldId id="1290" r:id="rId52"/>
    <p:sldId id="1226" r:id="rId53"/>
    <p:sldId id="1279" r:id="rId54"/>
    <p:sldId id="1228" r:id="rId55"/>
    <p:sldId id="1229" r:id="rId56"/>
    <p:sldId id="1280" r:id="rId57"/>
    <p:sldId id="1230" r:id="rId58"/>
    <p:sldId id="1231" r:id="rId59"/>
    <p:sldId id="1232" r:id="rId60"/>
    <p:sldId id="1233" r:id="rId61"/>
    <p:sldId id="1246" r:id="rId62"/>
    <p:sldId id="1275" r:id="rId63"/>
    <p:sldId id="1430" r:id="rId64"/>
    <p:sldId id="1472" r:id="rId65"/>
    <p:sldId id="1473" r:id="rId66"/>
    <p:sldId id="1429" r:id="rId67"/>
    <p:sldId id="1235" r:id="rId68"/>
    <p:sldId id="1236" r:id="rId69"/>
    <p:sldId id="1476" r:id="rId70"/>
  </p:sldIdLst>
  <p:sldSz cx="9144000" cy="6858000" type="screen4x3"/>
  <p:notesSz cx="7302500" cy="9586913"/>
  <p:custDataLst>
    <p:tags r:id="rId7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06F"/>
    <a:srgbClr val="DED8C4"/>
    <a:srgbClr val="E9E1C9"/>
    <a:srgbClr val="AB8D8D"/>
    <a:srgbClr val="F7F5CD"/>
    <a:srgbClr val="990000"/>
    <a:srgbClr val="D5F1CF"/>
    <a:srgbClr val="F1C7C7"/>
    <a:srgbClr val="F6F5BD"/>
    <a:srgbClr val="E7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801" autoAdjust="0"/>
  </p:normalViewPr>
  <p:slideViewPr>
    <p:cSldViewPr snapToObjects="1">
      <p:cViewPr varScale="1">
        <p:scale>
          <a:sx n="109" d="100"/>
          <a:sy n="109" d="100"/>
        </p:scale>
        <p:origin x="15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4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91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6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90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11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52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66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08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13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 how change address space?  (kernel uses new page tables for this process, PTBR value stored with context)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5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52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1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19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36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936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066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Ie</a:t>
            </a:r>
            <a:r>
              <a:rPr lang="en-US" dirty="0"/>
              <a:t>, because you’ll do real error handling in reality, propagate error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54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976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28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82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447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Enable with:</a:t>
            </a:r>
          </a:p>
          <a:p>
            <a:endParaRPr lang="en-US" dirty="0"/>
          </a:p>
          <a:p>
            <a:r>
              <a:rPr lang="en-US" dirty="0" err="1"/>
              <a:t>setenv</a:t>
            </a:r>
            <a:r>
              <a:rPr lang="en-US" baseline="0" dirty="0"/>
              <a:t> LD_PRELOAD ./</a:t>
            </a:r>
            <a:r>
              <a:rPr lang="en-US" baseline="0" dirty="0" err="1"/>
              <a:t>myfork.so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Can turn on/off verbose printing with:</a:t>
            </a:r>
          </a:p>
          <a:p>
            <a:endParaRPr lang="en-US" baseline="0" dirty="0"/>
          </a:p>
          <a:p>
            <a:r>
              <a:rPr lang="en-US" baseline="0" dirty="0" err="1"/>
              <a:t>setenv</a:t>
            </a:r>
            <a:r>
              <a:rPr lang="en-US" baseline="0" dirty="0"/>
              <a:t> VERBOSE 1</a:t>
            </a:r>
          </a:p>
          <a:p>
            <a:endParaRPr lang="en-US" baseline="0" dirty="0"/>
          </a:p>
          <a:p>
            <a:r>
              <a:rPr lang="en-US" baseline="0" dirty="0" err="1"/>
              <a:t>unsetenv</a:t>
            </a:r>
            <a:r>
              <a:rPr lang="en-US" baseline="0" dirty="0"/>
              <a:t> VERBOSE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442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6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89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./forks</a:t>
            </a:r>
            <a:r>
              <a:rPr lang="en-US" baseline="0" dirty="0"/>
              <a:t> 2</a:t>
            </a:r>
          </a:p>
          <a:p>
            <a:endParaRPr lang="en-US" baseline="0" dirty="0"/>
          </a:p>
          <a:p>
            <a:r>
              <a:rPr lang="en-US" baseline="0" dirty="0"/>
              <a:t>(Similarly for other examples)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947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037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39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6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59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89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976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550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23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19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298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consistently terminate in order, even with random delays.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But, can turn off delays on parent with</a:t>
            </a:r>
          </a:p>
          <a:p>
            <a:endParaRPr lang="en-US" baseline="0" dirty="0"/>
          </a:p>
          <a:p>
            <a:r>
              <a:rPr lang="en-US" baseline="0" dirty="0" err="1"/>
              <a:t>setenv</a:t>
            </a:r>
            <a:r>
              <a:rPr lang="en-US" baseline="0" dirty="0"/>
              <a:t> PARENT 0</a:t>
            </a:r>
          </a:p>
          <a:p>
            <a:endParaRPr lang="en-US" baseline="0" dirty="0"/>
          </a:p>
          <a:p>
            <a:r>
              <a:rPr lang="en-US" baseline="0" dirty="0"/>
              <a:t>Then see variations in termination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682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always terminate in reverse order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932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1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884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78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86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1121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2967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consistently terminate in order, even with random delays.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But, can turn off delays on parent with</a:t>
            </a:r>
          </a:p>
          <a:p>
            <a:endParaRPr lang="en-US" baseline="0" dirty="0"/>
          </a:p>
          <a:p>
            <a:r>
              <a:rPr lang="en-US" baseline="0" dirty="0" err="1"/>
              <a:t>setenv</a:t>
            </a:r>
            <a:r>
              <a:rPr lang="en-US" baseline="0" dirty="0"/>
              <a:t> PARENT 0</a:t>
            </a:r>
          </a:p>
          <a:p>
            <a:endParaRPr lang="en-US" baseline="0" dirty="0"/>
          </a:p>
          <a:p>
            <a:r>
              <a:rPr lang="en-US" baseline="0" dirty="0"/>
              <a:t>Then see variations in termination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03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84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0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58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1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13182/quizzes/31665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8077200" cy="1470025"/>
          </a:xfrm>
        </p:spPr>
        <p:txBody>
          <a:bodyPr/>
          <a:lstStyle/>
          <a:p>
            <a:pPr marL="0" indent="0"/>
            <a:r>
              <a:rPr lang="en-US" dirty="0"/>
              <a:t>Exceptional Control Flow: </a:t>
            </a:r>
            <a:br>
              <a:rPr lang="en-US" dirty="0"/>
            </a:br>
            <a:r>
              <a:rPr lang="en-US" dirty="0"/>
              <a:t>Exceptions and Processes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/>
              <a:t>15-213/18-213/15-513/18-613</a:t>
            </a:r>
            <a:r>
              <a:rPr lang="en-US" sz="2000" b="0" dirty="0"/>
              <a:t>: Introduction to Computer Systems</a:t>
            </a:r>
            <a:br>
              <a:rPr lang="en-US" sz="2000" b="0" dirty="0"/>
            </a:br>
            <a:r>
              <a:rPr lang="en-US" sz="2000" b="0" dirty="0"/>
              <a:t>19</a:t>
            </a:r>
            <a:r>
              <a:rPr lang="en-US" sz="2000" b="0" baseline="30000" dirty="0"/>
              <a:t>th</a:t>
            </a:r>
            <a:r>
              <a:rPr lang="en-US" sz="2000" b="0" dirty="0"/>
              <a:t> Lecture, </a:t>
            </a:r>
            <a:r>
              <a:rPr lang="en-US" sz="2000" b="0" dirty="0" smtClean="0"/>
              <a:t>March 26, 2020</a:t>
            </a:r>
            <a:endParaRPr lang="en-US" sz="20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-9652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Tables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181600" y="2340138"/>
            <a:ext cx="3810000" cy="3222462"/>
          </a:xfrm>
        </p:spPr>
        <p:txBody>
          <a:bodyPr/>
          <a:lstStyle/>
          <a:p>
            <a:r>
              <a:rPr lang="en-US" sz="2000" dirty="0"/>
              <a:t>Each type of event has a </a:t>
            </a:r>
            <a:br>
              <a:rPr lang="en-US" sz="2000" dirty="0"/>
            </a:br>
            <a:r>
              <a:rPr lang="en-US" sz="2000" dirty="0"/>
              <a:t>unique exception number k</a:t>
            </a:r>
          </a:p>
          <a:p>
            <a:endParaRPr lang="en-US" sz="2000" dirty="0"/>
          </a:p>
          <a:p>
            <a:r>
              <a:rPr lang="en-US" sz="2000" dirty="0"/>
              <a:t>k = index into exception table </a:t>
            </a:r>
            <a:br>
              <a:rPr lang="en-US" sz="2000" dirty="0"/>
            </a:br>
            <a:r>
              <a:rPr lang="en-US" sz="2000" dirty="0"/>
              <a:t>(a.k.a. interrupt vector)</a:t>
            </a:r>
          </a:p>
          <a:p>
            <a:endParaRPr lang="en-US" sz="2000" dirty="0"/>
          </a:p>
          <a:p>
            <a:r>
              <a:rPr lang="en-US" sz="2000" dirty="0"/>
              <a:t>Handler k is called each time </a:t>
            </a:r>
            <a:br>
              <a:rPr lang="en-US" sz="2000" dirty="0"/>
            </a:br>
            <a:r>
              <a:rPr lang="en-US" sz="2000" dirty="0"/>
              <a:t>exception 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Table</a:t>
            </a: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(Partial</a:t>
            </a:r>
            <a:r>
              <a:rPr lang="en-US" dirty="0"/>
              <a:t>) Taxonomy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895600"/>
            <a:ext cx="2362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Asynchronous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3048000"/>
            <a:ext cx="22098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Synchronous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018" y="4380384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Interrupts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4380384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Traps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9700" y="4380384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Faults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4380384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Aborts</a:t>
            </a:r>
          </a:p>
        </p:txBody>
      </p:sp>
      <p:cxnSp>
        <p:nvCxnSpPr>
          <p:cNvPr id="11" name="Straight Connector 10"/>
          <p:cNvCxnSpPr>
            <a:stCxn id="4" idx="2"/>
            <a:endCxn id="6" idx="0"/>
          </p:cNvCxnSpPr>
          <p:nvPr/>
        </p:nvCxnSpPr>
        <p:spPr bwMode="auto">
          <a:xfrm flipH="1">
            <a:off x="1157118" y="3357265"/>
            <a:ext cx="785982" cy="10231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7" idx="0"/>
          </p:cNvCxnSpPr>
          <p:nvPr/>
        </p:nvCxnSpPr>
        <p:spPr bwMode="auto">
          <a:xfrm flipH="1">
            <a:off x="4229100" y="3509665"/>
            <a:ext cx="1676400" cy="870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8" idx="0"/>
          </p:cNvCxnSpPr>
          <p:nvPr/>
        </p:nvCxnSpPr>
        <p:spPr bwMode="auto">
          <a:xfrm>
            <a:off x="5905500" y="3509665"/>
            <a:ext cx="114300" cy="870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2"/>
            <a:endCxn id="9" idx="0"/>
          </p:cNvCxnSpPr>
          <p:nvPr/>
        </p:nvCxnSpPr>
        <p:spPr bwMode="auto">
          <a:xfrm>
            <a:off x="5905500" y="3509665"/>
            <a:ext cx="1905000" cy="870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394435" y="1215560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ECF</a:t>
            </a:r>
          </a:p>
        </p:txBody>
      </p:sp>
      <p:cxnSp>
        <p:nvCxnSpPr>
          <p:cNvPr id="20" name="Straight Connector 19"/>
          <p:cNvCxnSpPr>
            <a:stCxn id="18" idx="2"/>
            <a:endCxn id="4" idx="0"/>
          </p:cNvCxnSpPr>
          <p:nvPr/>
        </p:nvCxnSpPr>
        <p:spPr bwMode="auto">
          <a:xfrm flipH="1">
            <a:off x="1943100" y="1677225"/>
            <a:ext cx="2251435" cy="121837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8" idx="2"/>
            <a:endCxn id="5" idx="0"/>
          </p:cNvCxnSpPr>
          <p:nvPr/>
        </p:nvCxnSpPr>
        <p:spPr bwMode="auto">
          <a:xfrm>
            <a:off x="4194535" y="1677225"/>
            <a:ext cx="1710965" cy="137077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71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Timer interrupt</a:t>
            </a:r>
          </a:p>
          <a:p>
            <a:pPr lvl="2"/>
            <a:r>
              <a:rPr lang="en-US" dirty="0"/>
              <a:t>Every few </a:t>
            </a:r>
            <a:r>
              <a:rPr lang="en-US" dirty="0" err="1"/>
              <a:t>ms</a:t>
            </a:r>
            <a:r>
              <a:rPr lang="en-US" dirty="0"/>
              <a:t>, an external timer chip triggers an interrupt</a:t>
            </a:r>
          </a:p>
          <a:p>
            <a:pPr lvl="2"/>
            <a:r>
              <a:rPr lang="en-US" dirty="0"/>
              <a:t>Used by the kernel to take back control from user programs</a:t>
            </a:r>
          </a:p>
          <a:p>
            <a:pPr lvl="1"/>
            <a:r>
              <a:rPr lang="en-US" dirty="0"/>
              <a:t> I/O interrupt from external device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Intentional, set program up to “trip the trap” and do something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</a:t>
            </a:r>
            <a:r>
              <a:rPr lang="en-US" dirty="0" err="1"/>
              <a:t>gdb</a:t>
            </a:r>
            <a:r>
              <a:rPr lang="en-US" dirty="0"/>
              <a:t> breakpoints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illegal instruction,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09844"/>
              </p:ext>
            </p:extLst>
          </p:nvPr>
        </p:nvGraphicFramePr>
        <p:xfrm>
          <a:off x="457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875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2922400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/>
              <a:t>System Call Example: Opening File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&lt;__open&gt;: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e5d79:   b8 02 00 00 00      mov  $0x2,%eax  # 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e5d7e:   0f 05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48 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$0xfffffffffffff001,%rax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c3      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1607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/>
              <a:t>System Call Example: Opening File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&lt;__open&gt;: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e5d79:   b8 02 00 00 00      mov  $0x2,%eax  # 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e5d7e:   0f 05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48 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$0xfffffffffffff001,%rax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c3      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317480"/>
            <a:ext cx="6402058" cy="489364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Almost like a function call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Transfer of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On return, executes next instruction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Passes arguments using calling convention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Gets result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alibri" pitchFamily="34" charset="0"/>
              </a:rPr>
              <a:t>One Important exception!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Executed by Kernel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Different set of privileges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And other differences: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e.g</a:t>
            </a:r>
            <a:r>
              <a:rPr lang="en-US" dirty="0">
                <a:latin typeface="Calibri" pitchFamily="34" charset="0"/>
              </a:rPr>
              <a:t>., “address” of “function” is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/>
              <a:t>User writes to memory location</a:t>
            </a:r>
          </a:p>
          <a:p>
            <a:r>
              <a:rPr lang="en-US" sz="2000" b="0" dirty="0"/>
              <a:t>That portion (page) of user’s memory </a:t>
            </a:r>
            <a:br>
              <a:rPr lang="en-US" sz="2000" b="0" dirty="0"/>
            </a:br>
            <a:r>
              <a:rPr lang="en-US" sz="2000" b="0" dirty="0"/>
              <a:t>is currently on disk</a:t>
            </a:r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Copy page from disk to memory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 and </a:t>
            </a:r>
            <a:r>
              <a:rPr lang="en-US" sz="1800" b="0" i="1" dirty="0" err="1">
                <a:latin typeface="Calibri" pitchFamily="34" charset="0"/>
              </a:rPr>
              <a:t>reexecute</a:t>
            </a:r>
            <a:r>
              <a:rPr lang="en-US" sz="1800" b="0" i="1" dirty="0">
                <a:latin typeface="Calibri" pitchFamily="34" charset="0"/>
              </a:rPr>
              <a:t> </a:t>
            </a:r>
            <a:r>
              <a:rPr lang="en-US" sz="1800" b="0" i="1" dirty="0" err="1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Example: Invalid Memory Reference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874985"/>
          </a:xfrm>
        </p:spPr>
        <p:txBody>
          <a:bodyPr/>
          <a:lstStyle/>
          <a:p>
            <a:r>
              <a:rPr lang="en-US" sz="2000" b="0" dirty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0" y="3276600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Detect invalid address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Signal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/>
              <a:t>Processes</a:t>
            </a:r>
          </a:p>
          <a:p>
            <a:r>
              <a:rPr lang="en-US" dirty="0">
                <a:solidFill>
                  <a:schemeClr val="bg2"/>
                </a:solidFill>
              </a:rPr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346474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E3E05-100D-49E3-ADDE-CE1A0302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Printers Used to Catch on Fire</a:t>
            </a:r>
          </a:p>
        </p:txBody>
      </p:sp>
      <p:pic>
        <p:nvPicPr>
          <p:cNvPr id="11" name="Picture 10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xmlns="" id="{141E05E8-A9C5-4A3E-B2DA-1971FB844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97678"/>
            <a:ext cx="8077200" cy="523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7100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context switching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Private address space</a:t>
            </a:r>
          </a:p>
          <a:p>
            <a:pPr lvl="2"/>
            <a:r>
              <a:rPr lang="en-US" dirty="0"/>
              <a:t>Each program seems to have exclusive use of main memory. 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virtual memory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16520" y="5257800"/>
            <a:ext cx="13716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Registers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00" y="3291499"/>
            <a:ext cx="13716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Stack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Heap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402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96875" y="4501452"/>
            <a:ext cx="7896225" cy="1975548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00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680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257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716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168400"/>
            <a:ext cx="7277100" cy="4851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923924"/>
          </a:xfrm>
          <a:solidFill>
            <a:schemeClr val="bg1">
              <a:alpha val="76000"/>
            </a:schemeClr>
          </a:solidFill>
        </p:spPr>
        <p:txBody>
          <a:bodyPr/>
          <a:lstStyle/>
          <a:p>
            <a:r>
              <a:rPr lang="en-US" dirty="0"/>
              <a:t>Running program “top” on Mac</a:t>
            </a:r>
          </a:p>
          <a:p>
            <a:pPr lvl="1"/>
            <a:r>
              <a:rPr lang="en-US" dirty="0"/>
              <a:t>System has 123 processes, 5 of which are active</a:t>
            </a:r>
          </a:p>
          <a:p>
            <a:pPr lvl="1"/>
            <a:r>
              <a:rPr lang="en-US" dirty="0"/>
              <a:t>Identified by Process ID (PID)</a:t>
            </a:r>
          </a:p>
        </p:txBody>
      </p:sp>
    </p:spTree>
    <p:extLst>
      <p:ext uri="{BB962C8B-B14F-4D97-AF65-F5344CB8AC3E}">
        <p14:creationId xmlns:p14="http://schemas.microsoft.com/office/powerpoint/2010/main" val="41964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Address spaces managed by virtual memory system (like last week)</a:t>
            </a:r>
          </a:p>
          <a:p>
            <a:pPr lvl="1"/>
            <a:r>
              <a:rPr lang="en-US" dirty="0"/>
              <a:t>Register values for </a:t>
            </a:r>
            <a:r>
              <a:rPr lang="en-US" dirty="0" err="1"/>
              <a:t>nonexecuting</a:t>
            </a:r>
            <a:r>
              <a:rPr lang="en-US" dirty="0"/>
              <a:t> processes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75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69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343401" y="4110038"/>
            <a:ext cx="4952999" cy="2671762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marL="519113" lvl="1" indent="-179388"/>
            <a:r>
              <a:rPr lang="en-US" dirty="0"/>
              <a:t>Multiple CPUs on single chip</a:t>
            </a:r>
          </a:p>
          <a:p>
            <a:pPr marL="519113" lvl="1" indent="-179388"/>
            <a:r>
              <a:rPr lang="en-US" dirty="0"/>
              <a:t>Share main memory (and some caches)</a:t>
            </a:r>
          </a:p>
          <a:p>
            <a:pPr marL="519113" lvl="1" indent="-179388"/>
            <a:r>
              <a:rPr lang="en-US" dirty="0"/>
              <a:t>Each can execute a separate process</a:t>
            </a:r>
          </a:p>
          <a:p>
            <a:pPr marL="687388" lvl="2" indent="-168275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052716" y="45035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16764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582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 dirty="0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Each process is a logical control flow. </a:t>
            </a:r>
          </a:p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 (running on single core):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C</a:t>
            </a:r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42672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4267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42672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6172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5177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800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time</a:t>
            </a:r>
          </a:p>
          <a:p>
            <a:endParaRPr lang="en-US" dirty="0"/>
          </a:p>
          <a:p>
            <a:r>
              <a:rPr lang="en-US" dirty="0"/>
              <a:t>However, we can think of concurrent processes as running in parallel with each other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E3E05-100D-49E3-ADDE-CE1A0302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Highly Exceptional Control Flow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075F2-0F79-444A-AC70-277E6C299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97678"/>
            <a:ext cx="5867400" cy="52774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5C748D5-E56A-42E1-AA39-BC8B3CF2810D}"/>
              </a:ext>
            </a:extLst>
          </p:cNvPr>
          <p:cNvSpPr/>
          <p:nvPr/>
        </p:nvSpPr>
        <p:spPr bwMode="auto">
          <a:xfrm>
            <a:off x="990600" y="3962400"/>
            <a:ext cx="6553200" cy="685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348CE4A-F28B-4D66-9B25-E446D91B95FA}"/>
              </a:ext>
            </a:extLst>
          </p:cNvPr>
          <p:cNvSpPr/>
          <p:nvPr/>
        </p:nvSpPr>
        <p:spPr>
          <a:xfrm>
            <a:off x="3200400" y="6227500"/>
            <a:ext cx="609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https://git.kernel.org/pub/scm/linux/kernel/git/torvalds/linux.git/tree/drivers/char/lp.c?h=v5.0-rc3</a:t>
            </a:r>
          </a:p>
        </p:txBody>
      </p:sp>
    </p:spTree>
    <p:extLst>
      <p:ext uri="{BB962C8B-B14F-4D97-AF65-F5344CB8AC3E}">
        <p14:creationId xmlns:p14="http://schemas.microsoft.com/office/powerpoint/2010/main" val="1695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memory-resident OS code called 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 some existing process.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switch</a:t>
            </a:r>
            <a:endParaRPr lang="en-US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>
                <a:solidFill>
                  <a:srgbClr val="808080"/>
                </a:solidFill>
              </a:rPr>
              <a:t>Processes</a:t>
            </a:r>
          </a:p>
          <a:p>
            <a:r>
              <a:rPr lang="en-US" dirty="0"/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41510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/>
              <a:t>System 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/>
              <a:t>On error, Linux 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must check the return status of every system-level function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b="1" dirty="0" smtClean="0">
                <a:latin typeface="Courier New"/>
                <a:cs typeface="Courier New"/>
              </a:rPr>
              <a:t>void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34508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exit(-1);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640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must think about application.  Not </a:t>
            </a:r>
            <a:r>
              <a:rPr lang="en-US" dirty="0" smtClean="0"/>
              <a:t>always </a:t>
            </a:r>
            <a:r>
              <a:rPr lang="en-US" dirty="0"/>
              <a:t>appropriate to exit when something goes </a:t>
            </a:r>
            <a:r>
              <a:rPr lang="en-US" dirty="0" smtClean="0"/>
              <a:t>wrong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64854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exit(-1);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56209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81200" y="3200400"/>
            <a:ext cx="7010400" cy="1359932"/>
            <a:chOff x="1447800" y="3048000"/>
            <a:chExt cx="7010400" cy="1359932"/>
          </a:xfrm>
        </p:grpSpPr>
        <p:sp>
          <p:nvSpPr>
            <p:cNvPr id="7" name="TextBox 6"/>
            <p:cNvSpPr txBox="1"/>
            <p:nvPr/>
          </p:nvSpPr>
          <p:spPr>
            <a:xfrm>
              <a:off x="5410200" y="4038600"/>
              <a:ext cx="30480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Note: </a:t>
              </a:r>
              <a:r>
                <a:rPr lang="en-US" sz="1800" dirty="0" err="1">
                  <a:latin typeface="Calibri" pitchFamily="34" charset="0"/>
                </a:rPr>
                <a:t>csapp.c</a:t>
              </a:r>
              <a:r>
                <a:rPr lang="en-US" sz="1800" dirty="0">
                  <a:latin typeface="Calibri" pitchFamily="34" charset="0"/>
                </a:rPr>
                <a:t> exits with 0.</a:t>
              </a:r>
            </a:p>
          </p:txBody>
        </p:sp>
        <p:cxnSp>
          <p:nvCxnSpPr>
            <p:cNvPr id="9" name="Straight Arrow Connector 8"/>
            <p:cNvCxnSpPr>
              <a:stCxn id="7" idx="1"/>
            </p:cNvCxnSpPr>
            <p:nvPr/>
          </p:nvCxnSpPr>
          <p:spPr bwMode="auto">
            <a:xfrm flipH="1" flipV="1">
              <a:off x="1447800" y="3048000"/>
              <a:ext cx="3962400" cy="117526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0448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We simplify the code we present to you even further by using Stevens</a:t>
            </a:r>
            <a:r>
              <a:rPr lang="en-US" baseline="30000" dirty="0"/>
              <a:t>1</a:t>
            </a:r>
            <a:r>
              <a:rPr lang="en-US" dirty="0"/>
              <a:t>-style error-handling wrappers: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 what you generally want to do in a real application</a:t>
            </a:r>
          </a:p>
          <a:p>
            <a:pPr marL="0" indent="0">
              <a:buNone/>
            </a:pPr>
            <a:endParaRPr lang="en-US" sz="1000" baseline="30000" dirty="0"/>
          </a:p>
          <a:p>
            <a:pPr marL="0" indent="0">
              <a:buNone/>
            </a:pPr>
            <a:r>
              <a:rPr lang="en-US" sz="1200" baseline="30000" dirty="0"/>
              <a:t>1</a:t>
            </a:r>
            <a:r>
              <a:rPr lang="en-US" sz="1200" dirty="0"/>
              <a:t>e.g., in “UNIX Network Programming: The sockets networking API“ W. Richard Stevens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316900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Process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524125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Terminating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387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either executing, or waiting to be executed and will eventually be </a:t>
            </a:r>
            <a:r>
              <a:rPr lang="en-US" i="1" dirty="0">
                <a:latin typeface="Calibri"/>
                <a:cs typeface="Calibri"/>
              </a:rPr>
              <a:t>scheduled</a:t>
            </a:r>
            <a:r>
              <a:rPr lang="en-US" dirty="0">
                <a:latin typeface="Calibri"/>
                <a:cs typeface="Calibri"/>
              </a:rPr>
              <a:t> (i.e., chosen to execute) by the kernel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execution is </a:t>
            </a:r>
            <a:r>
              <a:rPr lang="en-US" i="1" dirty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and will not be scheduled until further notice (next lecture when we study signals)	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stopped permanently</a:t>
            </a:r>
            <a:r>
              <a:rPr lang="en-US" dirty="0">
                <a:latin typeface="Courier New"/>
                <a:cs typeface="Courier New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58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5089525"/>
          </a:xfrm>
        </p:spPr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(next lecture)</a:t>
            </a:r>
          </a:p>
          <a:p>
            <a:pPr lvl="1"/>
            <a:r>
              <a:rPr lang="en-US" dirty="0"/>
              <a:t>Returning from the </a:t>
            </a:r>
            <a:r>
              <a:rPr lang="en-US" b="1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b="1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/>
                <a:cs typeface="Courier New"/>
              </a:rPr>
              <a:t>void exit(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/>
              <a:t>Terminates 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b="1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 smtClean="0">
                <a:latin typeface="Calibri"/>
                <a:cs typeface="Calibri"/>
              </a:rPr>
              <a:t>returns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pPr lvl="2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20080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View of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71744" y="5181599"/>
            <a:ext cx="7896225" cy="1323109"/>
          </a:xfrm>
        </p:spPr>
        <p:txBody>
          <a:bodyPr/>
          <a:lstStyle/>
          <a:p>
            <a:r>
              <a:rPr lang="en-US" dirty="0"/>
              <a:t>Make complete copy of execution state</a:t>
            </a:r>
          </a:p>
          <a:p>
            <a:pPr lvl="1"/>
            <a:r>
              <a:rPr lang="en-US" dirty="0"/>
              <a:t>Designate one as parent and one as child</a:t>
            </a:r>
          </a:p>
          <a:p>
            <a:pPr lvl="1"/>
            <a:r>
              <a:rPr lang="en-US" dirty="0"/>
              <a:t>Resume execution of parent or child</a:t>
            </a:r>
          </a:p>
          <a:p>
            <a:pPr lvl="2"/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>
                <a:latin typeface="Calibri"/>
                <a:cs typeface="Calibri"/>
              </a:rPr>
              <a:t>CPU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>
                <a:latin typeface="Calibri"/>
                <a:cs typeface="Calibri"/>
              </a:rPr>
              <a:t>Registers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751396" y="1219200"/>
            <a:ext cx="3301288" cy="27432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>
                <a:latin typeface="Calibri"/>
                <a:cs typeface="Calibri"/>
              </a:rPr>
              <a:t>Memory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30870" y="2025887"/>
            <a:ext cx="1066800" cy="1784110"/>
            <a:chOff x="2730870" y="1789589"/>
            <a:chExt cx="1066800" cy="178411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2730870" y="1789589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Stack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730870" y="2094390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Heap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730870" y="2667175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Code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730870" y="2383094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730870" y="3040299"/>
              <a:ext cx="10668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Saved registers</a:t>
              </a: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7325804" y="1668699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402004" y="4038603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>
                <a:latin typeface="Calibri"/>
                <a:cs typeface="Calibri"/>
              </a:rPr>
              <a:t>CPU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540320" y="4495803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>
                <a:latin typeface="Calibri"/>
                <a:cs typeface="Calibri"/>
              </a:rPr>
              <a:t>Registers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562600" y="1219202"/>
            <a:ext cx="3301288" cy="2743197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>
                <a:latin typeface="Calibri"/>
                <a:cs typeface="Calibri"/>
              </a:rPr>
              <a:t>Memory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851590" y="2025888"/>
            <a:ext cx="1066800" cy="1784110"/>
            <a:chOff x="1040386" y="1789587"/>
            <a:chExt cx="1066800" cy="178411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1040386" y="1789587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Stack</a:t>
              </a: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040386" y="2094388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Heap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040386" y="2667173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Code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040386" y="2383092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040386" y="3040297"/>
              <a:ext cx="10668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Saved registers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542074" y="2025890"/>
            <a:ext cx="1066800" cy="1784110"/>
            <a:chOff x="2730870" y="1789589"/>
            <a:chExt cx="1066800" cy="178411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2730870" y="1789589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Stack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730870" y="2094390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Heap</a:t>
              </a: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730870" y="2667175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Code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730870" y="2383094"/>
              <a:ext cx="1066800" cy="304801"/>
            </a:xfrm>
            <a:prstGeom prst="rect">
              <a:avLst/>
            </a:prstGeom>
            <a:solidFill>
              <a:srgbClr val="D9D9D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730870" y="3040299"/>
              <a:ext cx="10668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>
                  <a:latin typeface="Calibri"/>
                  <a:cs typeface="Calibri"/>
                </a:rPr>
                <a:t>Saved registers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59287" y="1665022"/>
            <a:ext cx="106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parent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44383" y="1665022"/>
            <a:ext cx="106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child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2131578"/>
            <a:ext cx="56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  <a:p>
            <a:r>
              <a:rPr lang="en-US" dirty="0">
                <a:solidFill>
                  <a:srgbClr val="7F7F7F"/>
                </a:solidFill>
              </a:rPr>
              <a:t>Exceptions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Function Revisited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/>
              <a:t>VM and memory mapping explain how </a:t>
            </a:r>
            <a:r>
              <a:rPr lang="en-GB" dirty="0">
                <a:latin typeface="Courier New"/>
                <a:cs typeface="Courier New"/>
              </a:rPr>
              <a:t>fork</a:t>
            </a:r>
            <a:r>
              <a:rPr lang="en-GB" dirty="0"/>
              <a:t> provides private address space for each </a:t>
            </a:r>
            <a:r>
              <a:rPr lang="en-GB" dirty="0" smtClean="0"/>
              <a:t>process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To create virtual address for new process:</a:t>
            </a:r>
          </a:p>
          <a:p>
            <a:pPr lvl="1"/>
            <a:r>
              <a:rPr lang="en-GB" dirty="0"/>
              <a:t>Create exact copies of current </a:t>
            </a:r>
            <a:r>
              <a:rPr lang="en-GB" b="1" dirty="0" err="1">
                <a:latin typeface="Courier New"/>
                <a:cs typeface="Courier New"/>
              </a:rPr>
              <a:t>mm_struct</a:t>
            </a:r>
            <a:r>
              <a:rPr lang="en-GB" dirty="0"/>
              <a:t>, </a:t>
            </a:r>
            <a:r>
              <a:rPr lang="en-GB" b="1" dirty="0" err="1">
                <a:latin typeface="Courier New"/>
                <a:cs typeface="Courier New"/>
              </a:rPr>
              <a:t>vm_area_struct</a:t>
            </a:r>
            <a:r>
              <a:rPr lang="en-GB" dirty="0"/>
              <a:t>, and page </a:t>
            </a:r>
            <a:r>
              <a:rPr lang="en-GB" dirty="0" smtClean="0"/>
              <a:t>tables</a:t>
            </a:r>
            <a:endParaRPr lang="en-GB" dirty="0"/>
          </a:p>
          <a:p>
            <a:pPr lvl="1"/>
            <a:r>
              <a:rPr lang="en-GB" dirty="0"/>
              <a:t>Flag each page in both processes as read-only</a:t>
            </a:r>
          </a:p>
          <a:p>
            <a:pPr lvl="1"/>
            <a:r>
              <a:rPr lang="en-GB" dirty="0"/>
              <a:t>Flag each </a:t>
            </a:r>
            <a:r>
              <a:rPr lang="en-GB" b="1" dirty="0" err="1">
                <a:latin typeface="Courier New"/>
                <a:cs typeface="Courier New"/>
              </a:rPr>
              <a:t>vm_area_struct</a:t>
            </a:r>
            <a:r>
              <a:rPr lang="en-GB" dirty="0">
                <a:latin typeface="+mn-lt"/>
                <a:cs typeface="Courier New"/>
              </a:rPr>
              <a:t> i</a:t>
            </a:r>
            <a:r>
              <a:rPr lang="en-GB" dirty="0">
                <a:latin typeface="+mn-lt"/>
              </a:rPr>
              <a:t>n</a:t>
            </a:r>
            <a:r>
              <a:rPr lang="en-GB" dirty="0"/>
              <a:t> both processes as private COW</a:t>
            </a:r>
          </a:p>
          <a:p>
            <a:pPr lvl="1"/>
            <a:endParaRPr lang="en-GB" dirty="0"/>
          </a:p>
          <a:p>
            <a:r>
              <a:rPr lang="en-GB" dirty="0"/>
              <a:t>On return, each process has exact copy of virtual </a:t>
            </a:r>
            <a:r>
              <a:rPr lang="en-GB" dirty="0" smtClean="0"/>
              <a:t>memory</a:t>
            </a:r>
            <a:endParaRPr lang="en-GB" dirty="0"/>
          </a:p>
          <a:p>
            <a:endParaRPr lang="en-GB" dirty="0"/>
          </a:p>
          <a:p>
            <a:r>
              <a:rPr lang="en-GB" dirty="0"/>
              <a:t>Subsequent writes create new pages using COW </a:t>
            </a:r>
            <a:r>
              <a:rPr lang="en-GB" dirty="0" smtClean="0"/>
              <a:t>mechanism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691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9550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048000" y="5638800"/>
            <a:ext cx="1786364" cy="788935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x=0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029200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010400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8077200" cy="573088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Making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More Nondeterministic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58444"/>
            <a:ext cx="86868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Problem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Linux scheduler does not create much run-to-run variance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Hides potential race conditions in nondeterministic programs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e.g</a:t>
            </a:r>
            <a:r>
              <a:rPr lang="en-US" dirty="0">
                <a:latin typeface="Calibri"/>
                <a:cs typeface="Calibri"/>
              </a:rPr>
              <a:t>., does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>
                <a:latin typeface="Calibri"/>
                <a:cs typeface="Calibri"/>
              </a:rPr>
              <a:t> return to child first, or to parent?</a:t>
            </a:r>
          </a:p>
          <a:p>
            <a:r>
              <a:rPr lang="en-US" dirty="0">
                <a:latin typeface="Calibri"/>
                <a:cs typeface="Calibri"/>
              </a:rPr>
              <a:t>Solution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Create custom version of library routine that inserts random delays along different branches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e.g</a:t>
            </a:r>
            <a:r>
              <a:rPr lang="en-US" dirty="0">
                <a:latin typeface="Calibri"/>
                <a:cs typeface="Calibri"/>
              </a:rPr>
              <a:t>., for parent and child in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Use runtime </a:t>
            </a:r>
            <a:r>
              <a:rPr lang="en-US" dirty="0" err="1">
                <a:latin typeface="Calibri"/>
                <a:cs typeface="Calibri"/>
              </a:rPr>
              <a:t>interpositioning</a:t>
            </a:r>
            <a:r>
              <a:rPr lang="en-US" dirty="0">
                <a:latin typeface="Calibri"/>
                <a:cs typeface="Calibri"/>
              </a:rPr>
              <a:t> to have program use special version of library code</a:t>
            </a:r>
          </a:p>
        </p:txBody>
      </p:sp>
    </p:spTree>
    <p:extLst>
      <p:ext uri="{BB962C8B-B14F-4D97-AF65-F5344CB8AC3E}">
        <p14:creationId xmlns:p14="http://schemas.microsoft.com/office/powerpoint/2010/main" val="42511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Variable delay </a:t>
            </a:r>
            <a:r>
              <a:rPr lang="en-US" dirty="0">
                <a:latin typeface="Courier New"/>
                <a:cs typeface="Courier New"/>
              </a:rPr>
              <a:t>fork</a:t>
            </a:r>
            <a:endParaRPr lang="en-US" dirty="0"/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0" y="1088657"/>
            <a:ext cx="8686800" cy="575542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/* fork wrapper function */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fork(void)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initialize();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parent_delay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choose_delay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child_delay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choose_delay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parent_pid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child_pid_or_zero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real_fork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if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child_pid_or_zero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&gt;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/* Parent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if (verbose)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"Fork.  Child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=%d, delay = 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  Parent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=%d, delay = 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\n",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child_pid_or_zero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child_delay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parent_pid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parent_delay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ms_sleep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parent_delay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 else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/* Child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FF"/>
                </a:solidFill>
                <a:latin typeface="Courier New"/>
                <a:cs typeface="Courier New"/>
              </a:rPr>
              <a:t>ms_sleep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 New"/>
                <a:cs typeface="Courier New"/>
              </a:rPr>
              <a:t>child_delay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return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child_pid_or_zero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266262" y="6486417"/>
            <a:ext cx="134433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myfork.c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36546" y="1066800"/>
            <a:ext cx="49550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33600" y="5344894"/>
            <a:ext cx="1786364" cy="79259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  <a:endParaRPr lang="en-GB" sz="1600" dirty="0">
              <a:latin typeface="Courier New"/>
              <a:ea typeface="msgothic" charset="0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44004" y="689040"/>
            <a:ext cx="3810000" cy="426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</p:txBody>
      </p:sp>
    </p:spTree>
    <p:extLst>
      <p:ext uri="{BB962C8B-B14F-4D97-AF65-F5344CB8AC3E}">
        <p14:creationId xmlns:p14="http://schemas.microsoft.com/office/powerpoint/2010/main" val="31140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-&gt;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</a:t>
            </a:r>
            <a:r>
              <a:rPr lang="en-US" dirty="0" err="1"/>
              <a:t>inedges</a:t>
            </a:r>
            <a:r>
              <a:rPr lang="en-US" dirty="0"/>
              <a:t>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6200" y="1472148"/>
            <a:ext cx="4912596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820629" y="3468791"/>
            <a:ext cx="795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cxnSpLocks/>
            <a:stCxn id="9" idx="0"/>
          </p:cNvCxnSpPr>
          <p:nvPr/>
        </p:nvCxnSpPr>
        <p:spPr>
          <a:xfrm rot="5400000" flipH="1" flipV="1">
            <a:off x="6298220" y="2748477"/>
            <a:ext cx="640393" cy="800237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0434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48912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963966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Relabled</a:t>
            </a:r>
            <a:r>
              <a:rPr lang="en-US" dirty="0"/>
              <a:t> graph: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182" y="1831455"/>
            <a:ext cx="4085241" cy="1292745"/>
            <a:chOff x="2748382" y="2974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3885235" y="2974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009824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8382" y="3928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923936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854270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7714" y="3928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4083375" y="3176401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38737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015376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01264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24915" y="3928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4816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3115899" y="3616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920940" y="3288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319518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86401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3961435" y="3596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920940" y="3923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319518" y="3878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86401" y="3906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exit</a:t>
              </a:r>
            </a:p>
          </p:txBody>
        </p:sp>
      </p:grpSp>
      <p:sp>
        <p:nvSpPr>
          <p:cNvPr id="29" name="Oval 28"/>
          <p:cNvSpPr>
            <a:spLocks noChangeAspect="1"/>
          </p:cNvSpPr>
          <p:nvPr/>
        </p:nvSpPr>
        <p:spPr>
          <a:xfrm>
            <a:off x="976801" y="468624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TextBox 29"/>
          <p:cNvSpPr txBox="1"/>
          <p:nvPr/>
        </p:nvSpPr>
        <p:spPr>
          <a:xfrm>
            <a:off x="900055" y="4690646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a</a:t>
            </a: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1890913" y="468624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2821247" y="468624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TextBox 32"/>
          <p:cNvSpPr txBox="1"/>
          <p:nvPr/>
        </p:nvSpPr>
        <p:spPr>
          <a:xfrm>
            <a:off x="1604691" y="4690646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34" name="Elbow Connector 35"/>
          <p:cNvCxnSpPr>
            <a:cxnSpLocks/>
          </p:cNvCxnSpPr>
          <p:nvPr/>
        </p:nvCxnSpPr>
        <p:spPr>
          <a:xfrm rot="5400000" flipH="1" flipV="1">
            <a:off x="2068472" y="3956520"/>
            <a:ext cx="604159" cy="864094"/>
          </a:xfrm>
          <a:prstGeom prst="bentConnector2">
            <a:avLst/>
          </a:prstGeom>
          <a:ln w="12700" cmpd="sng">
            <a:solidFill>
              <a:srgbClr val="00B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spect="1"/>
          </p:cNvSpPr>
          <p:nvPr/>
        </p:nvSpPr>
        <p:spPr>
          <a:xfrm>
            <a:off x="2805714" y="404148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982353" y="4730269"/>
            <a:ext cx="838894" cy="3388"/>
          </a:xfrm>
          <a:prstGeom prst="straightConnector1">
            <a:avLst/>
          </a:prstGeom>
          <a:ln w="12700" cmpd="sng">
            <a:solidFill>
              <a:schemeClr val="accent2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068241" y="4730269"/>
            <a:ext cx="838894" cy="3388"/>
          </a:xfrm>
          <a:prstGeom prst="straightConnector1">
            <a:avLst/>
          </a:prstGeom>
          <a:ln w="12700" cmpd="sng">
            <a:solidFill>
              <a:srgbClr val="C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887917" y="4087001"/>
            <a:ext cx="1407322" cy="400"/>
          </a:xfrm>
          <a:prstGeom prst="straightConnector1">
            <a:avLst/>
          </a:prstGeom>
          <a:ln w="12700" cmpd="sng"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spect="1"/>
          </p:cNvSpPr>
          <p:nvPr/>
        </p:nvSpPr>
        <p:spPr>
          <a:xfrm>
            <a:off x="4286495" y="404148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3" name="TextBox 42"/>
          <p:cNvSpPr txBox="1"/>
          <p:nvPr/>
        </p:nvSpPr>
        <p:spPr>
          <a:xfrm>
            <a:off x="3853378" y="40358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f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2887917" y="4722204"/>
            <a:ext cx="1407322" cy="400"/>
          </a:xfrm>
          <a:prstGeom prst="straightConnector1">
            <a:avLst/>
          </a:prstGeom>
          <a:ln w="12700" cmpd="sng">
            <a:solidFill>
              <a:srgbClr val="00B0F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ChangeAspect="1"/>
          </p:cNvSpPr>
          <p:nvPr/>
        </p:nvSpPr>
        <p:spPr>
          <a:xfrm>
            <a:off x="4286495" y="467668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TextBox 46"/>
          <p:cNvSpPr txBox="1"/>
          <p:nvPr/>
        </p:nvSpPr>
        <p:spPr>
          <a:xfrm>
            <a:off x="3853378" y="4690646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47076" y="4690646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c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94676" y="40358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09045" y="4507468"/>
            <a:ext cx="2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65035" y="4507468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30943" y="4507468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96851" y="4507468"/>
            <a:ext cx="28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35483" y="45074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454465" y="4507468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</a:t>
            </a:r>
          </a:p>
        </p:txBody>
      </p:sp>
      <p:cxnSp>
        <p:nvCxnSpPr>
          <p:cNvPr id="38" name="Curved Connector 37"/>
          <p:cNvCxnSpPr>
            <a:cxnSpLocks/>
          </p:cNvCxnSpPr>
          <p:nvPr/>
        </p:nvCxnSpPr>
        <p:spPr bwMode="auto">
          <a:xfrm rot="5400000" flipH="1" flipV="1">
            <a:off x="6138829" y="4226994"/>
            <a:ext cx="12700" cy="560949"/>
          </a:xfrm>
          <a:prstGeom prst="curvedConnector3">
            <a:avLst>
              <a:gd name="adj1" fmla="val 320000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Curved Connector 39"/>
          <p:cNvCxnSpPr>
            <a:stCxn id="48" idx="0"/>
            <a:endCxn id="49" idx="0"/>
          </p:cNvCxnSpPr>
          <p:nvPr/>
        </p:nvCxnSpPr>
        <p:spPr bwMode="auto">
          <a:xfrm rot="5400000" flipH="1" flipV="1">
            <a:off x="6702257" y="4224514"/>
            <a:ext cx="12700" cy="565908"/>
          </a:xfrm>
          <a:prstGeom prst="curvedConnector3">
            <a:avLst>
              <a:gd name="adj1" fmla="val 4100000"/>
            </a:avLst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6" name="Curved Connector 55"/>
          <p:cNvCxnSpPr>
            <a:cxnSpLocks/>
          </p:cNvCxnSpPr>
          <p:nvPr/>
        </p:nvCxnSpPr>
        <p:spPr bwMode="auto">
          <a:xfrm rot="5400000" flipH="1" flipV="1">
            <a:off x="7525750" y="3966930"/>
            <a:ext cx="12700" cy="1081077"/>
          </a:xfrm>
          <a:prstGeom prst="curvedConnector3">
            <a:avLst>
              <a:gd name="adj1" fmla="val 360000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8" name="Curved Connector 57"/>
          <p:cNvCxnSpPr>
            <a:stCxn id="48" idx="0"/>
            <a:endCxn id="51" idx="0"/>
          </p:cNvCxnSpPr>
          <p:nvPr/>
        </p:nvCxnSpPr>
        <p:spPr bwMode="auto">
          <a:xfrm rot="5400000" flipH="1" flipV="1">
            <a:off x="6978392" y="3948379"/>
            <a:ext cx="12700" cy="1118178"/>
          </a:xfrm>
          <a:prstGeom prst="curvedConnector3">
            <a:avLst>
              <a:gd name="adj1" fmla="val 370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0" name="Curved Connector 59"/>
          <p:cNvCxnSpPr>
            <a:stCxn id="51" idx="0"/>
            <a:endCxn id="55" idx="0"/>
          </p:cNvCxnSpPr>
          <p:nvPr/>
        </p:nvCxnSpPr>
        <p:spPr bwMode="auto">
          <a:xfrm rot="5400000" flipH="1" flipV="1">
            <a:off x="8073107" y="3971842"/>
            <a:ext cx="12700" cy="1071252"/>
          </a:xfrm>
          <a:prstGeom prst="curvedConnector3">
            <a:avLst>
              <a:gd name="adj1" fmla="val 3900000"/>
            </a:avLst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5791200" y="3434318"/>
            <a:ext cx="3148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total ordering: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09045" y="6183868"/>
            <a:ext cx="2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65035" y="6183868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991310" y="6183868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485186" y="6183868"/>
            <a:ext cx="28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928245" y="61838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54465" y="6183868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</a:t>
            </a:r>
          </a:p>
        </p:txBody>
      </p:sp>
      <p:cxnSp>
        <p:nvCxnSpPr>
          <p:cNvPr id="80" name="Curved Connector 79"/>
          <p:cNvCxnSpPr>
            <a:cxnSpLocks/>
          </p:cNvCxnSpPr>
          <p:nvPr/>
        </p:nvCxnSpPr>
        <p:spPr bwMode="auto">
          <a:xfrm rot="5400000" flipH="1" flipV="1">
            <a:off x="6138829" y="5903394"/>
            <a:ext cx="12700" cy="560949"/>
          </a:xfrm>
          <a:prstGeom prst="curvedConnector3">
            <a:avLst>
              <a:gd name="adj1" fmla="val 330000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1" name="Curved Connector 80"/>
          <p:cNvCxnSpPr>
            <a:cxnSpLocks/>
          </p:cNvCxnSpPr>
          <p:nvPr/>
        </p:nvCxnSpPr>
        <p:spPr bwMode="auto">
          <a:xfrm rot="5400000" flipH="1" flipV="1">
            <a:off x="7282441" y="5320731"/>
            <a:ext cx="12700" cy="1726275"/>
          </a:xfrm>
          <a:prstGeom prst="curvedConnector3">
            <a:avLst>
              <a:gd name="adj1" fmla="val 3500000"/>
            </a:avLst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2" name="Curved Connector 81"/>
          <p:cNvCxnSpPr>
            <a:stCxn id="76" idx="0"/>
            <a:endCxn id="78" idx="0"/>
          </p:cNvCxnSpPr>
          <p:nvPr/>
        </p:nvCxnSpPr>
        <p:spPr bwMode="auto">
          <a:xfrm rot="16200000" flipV="1">
            <a:off x="7602314" y="5640604"/>
            <a:ext cx="12700" cy="1086528"/>
          </a:xfrm>
          <a:prstGeom prst="curvedConnector3">
            <a:avLst>
              <a:gd name="adj1" fmla="val 4200000"/>
            </a:avLst>
          </a:prstGeom>
          <a:noFill/>
          <a:ln w="38100" cap="flat" cmpd="sng" algn="ctr">
            <a:solidFill>
              <a:srgbClr val="7030A0"/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cxnSp>
        <p:nvCxnSpPr>
          <p:cNvPr id="83" name="Curved Connector 82"/>
          <p:cNvCxnSpPr>
            <a:cxnSpLocks/>
          </p:cNvCxnSpPr>
          <p:nvPr/>
        </p:nvCxnSpPr>
        <p:spPr bwMode="auto">
          <a:xfrm rot="5400000" flipH="1" flipV="1">
            <a:off x="7022561" y="5580612"/>
            <a:ext cx="12700" cy="1206513"/>
          </a:xfrm>
          <a:prstGeom prst="curvedConnector3">
            <a:avLst>
              <a:gd name="adj1" fmla="val 360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4" name="Curved Connector 83"/>
          <p:cNvCxnSpPr>
            <a:cxnSpLocks/>
          </p:cNvCxnSpPr>
          <p:nvPr/>
        </p:nvCxnSpPr>
        <p:spPr bwMode="auto">
          <a:xfrm rot="5400000" flipH="1" flipV="1">
            <a:off x="8117275" y="5692410"/>
            <a:ext cx="12700" cy="982917"/>
          </a:xfrm>
          <a:prstGeom prst="curvedConnector3">
            <a:avLst>
              <a:gd name="adj1" fmla="val 3900000"/>
            </a:avLst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5759349" y="5181600"/>
            <a:ext cx="3351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total ordering:</a:t>
            </a:r>
          </a:p>
        </p:txBody>
      </p:sp>
    </p:spTree>
    <p:extLst>
      <p:ext uri="{BB962C8B-B14F-4D97-AF65-F5344CB8AC3E}">
        <p14:creationId xmlns:p14="http://schemas.microsoft.com/office/powerpoint/2010/main" val="16942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</a:t>
            </a:r>
            <a:r>
              <a:rPr lang="en-US" dirty="0" smtClean="0"/>
              <a:t>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3009511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51866" y="5833646"/>
              <a:ext cx="7339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2090478" y="36407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</a:t>
            </a:r>
            <a:r>
              <a:rPr lang="en-US" dirty="0" smtClean="0"/>
              <a:t>Parent</a:t>
            </a:r>
            <a:endParaRPr lang="en-US" dirty="0"/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79165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0"/>
              <a:ext cx="1121679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2915978" y="42249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46075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289560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37068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2438400" y="3613150"/>
            <a:ext cx="457200" cy="2362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</a:t>
            </a:r>
            <a:r>
              <a:rPr lang="en-US" dirty="0" smtClean="0"/>
              <a:t>Children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79165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62600" y="2305691"/>
              <a:ext cx="99055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2904610" y="4318348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382000" cy="1752600"/>
          </a:xfrm>
        </p:spPr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canvas.cmu.edu/courses/13182/quizzes/31665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1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91440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system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should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 </a:t>
            </a:r>
          </a:p>
          <a:p>
            <a:pPr lvl="2"/>
            <a:r>
              <a:rPr lang="en-US" dirty="0"/>
              <a:t>Unless </a:t>
            </a:r>
            <a:r>
              <a:rPr lang="en-US" dirty="0" err="1"/>
              <a:t>ppid</a:t>
            </a:r>
            <a:r>
              <a:rPr lang="en-US" dirty="0"/>
              <a:t> == 1!  Then need to reboot…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98484" cy="255454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96007" y="258671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3764172" cy="1077218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98484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38800" y="3994150"/>
            <a:ext cx="35052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“defunct” (i.e., a zombie)</a:t>
            </a:r>
          </a:p>
          <a:p>
            <a:endParaRPr lang="en-US" sz="2000" b="0" dirty="0"/>
          </a:p>
          <a:p>
            <a:r>
              <a:rPr lang="en-US" sz="2000" b="0" dirty="0"/>
              <a:t>Killing parent allows child to be reaped by </a:t>
            </a:r>
            <a:r>
              <a:rPr lang="en-US" sz="2000" dirty="0" err="1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5067300" y="4419600"/>
            <a:ext cx="8001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3733800" y="5410200"/>
            <a:ext cx="2041080" cy="914400"/>
            <a:chOff x="3733800" y="5410200"/>
            <a:chExt cx="2041080" cy="9144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>
              <a:off x="4038600" y="5410200"/>
              <a:ext cx="1736280" cy="72390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ight Brace 8"/>
            <p:cNvSpPr/>
            <p:nvPr/>
          </p:nvSpPr>
          <p:spPr bwMode="auto">
            <a:xfrm>
              <a:off x="3733800" y="5943600"/>
              <a:ext cx="228600" cy="381000"/>
            </a:xfrm>
            <a:prstGeom prst="rightBrac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547938" y="482164"/>
            <a:ext cx="6453885" cy="24622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/>
                <a:cs typeface="Courier New"/>
              </a:rPr>
              <a:t>fork7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Courier New"/>
                <a:cs typeface="Courier New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62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  <p:bldP spid="12" grpId="0" animBg="1"/>
      <p:bldP spid="1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87603" cy="830997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/>
              <a:t>Non-</a:t>
            </a:r>
            <a:br>
              <a:rPr lang="en-US" dirty="0"/>
            </a:br>
            <a:r>
              <a:rPr lang="en-US" dirty="0"/>
              <a:t>terminating</a:t>
            </a:r>
            <a:br>
              <a:rPr lang="en-US" dirty="0"/>
            </a:br>
            <a:r>
              <a:rPr lang="en-US" dirty="0"/>
              <a:t>Child Example</a:t>
            </a:r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/>
              <a:t>Child process still active even though parent has terminated</a:t>
            </a:r>
          </a:p>
          <a:p>
            <a:endParaRPr lang="en-US" sz="2000" b="0" dirty="0"/>
          </a:p>
          <a:p>
            <a:r>
              <a:rPr lang="en-US" sz="2000" b="0" dirty="0"/>
              <a:t>Must kill child explicitly, or else will keep running indefinitely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24769" y="3258881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87603" cy="2062103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276600" y="279400"/>
            <a:ext cx="574358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fork8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Courier New"/>
                <a:cs typeface="Courier New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Courier New"/>
                <a:cs typeface="Courier New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810000" y="4038600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362200" y="5029200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  <p:bldP spid="9" grpId="0" animBg="1"/>
      <p:bldP spid="1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220980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Implemented as </a:t>
            </a:r>
            <a:r>
              <a:rPr lang="en-US" dirty="0" err="1"/>
              <a:t>syscall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2382" y="4191000"/>
            <a:ext cx="205227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Parent Process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31931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…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3885945" y="5322570"/>
            <a:ext cx="511006" cy="624840"/>
          </a:xfrm>
          <a:custGeom>
            <a:avLst/>
            <a:gdLst>
              <a:gd name="connsiteX0" fmla="*/ 247905 w 511006"/>
              <a:gd name="connsiteY0" fmla="*/ 0 h 624840"/>
              <a:gd name="connsiteX1" fmla="*/ 263145 w 511006"/>
              <a:gd name="connsiteY1" fmla="*/ 49530 h 624840"/>
              <a:gd name="connsiteX2" fmla="*/ 278385 w 511006"/>
              <a:gd name="connsiteY2" fmla="*/ 53340 h 624840"/>
              <a:gd name="connsiteX3" fmla="*/ 289815 w 511006"/>
              <a:gd name="connsiteY3" fmla="*/ 60960 h 624840"/>
              <a:gd name="connsiteX4" fmla="*/ 301245 w 511006"/>
              <a:gd name="connsiteY4" fmla="*/ 64770 h 624840"/>
              <a:gd name="connsiteX5" fmla="*/ 327915 w 511006"/>
              <a:gd name="connsiteY5" fmla="*/ 72390 h 624840"/>
              <a:gd name="connsiteX6" fmla="*/ 358395 w 511006"/>
              <a:gd name="connsiteY6" fmla="*/ 87630 h 624840"/>
              <a:gd name="connsiteX7" fmla="*/ 369825 w 511006"/>
              <a:gd name="connsiteY7" fmla="*/ 91440 h 624840"/>
              <a:gd name="connsiteX8" fmla="*/ 388875 w 511006"/>
              <a:gd name="connsiteY8" fmla="*/ 102870 h 624840"/>
              <a:gd name="connsiteX9" fmla="*/ 411735 w 511006"/>
              <a:gd name="connsiteY9" fmla="*/ 118110 h 624840"/>
              <a:gd name="connsiteX10" fmla="*/ 442215 w 511006"/>
              <a:gd name="connsiteY10" fmla="*/ 133350 h 624840"/>
              <a:gd name="connsiteX11" fmla="*/ 453645 w 511006"/>
              <a:gd name="connsiteY11" fmla="*/ 140970 h 624840"/>
              <a:gd name="connsiteX12" fmla="*/ 468885 w 511006"/>
              <a:gd name="connsiteY12" fmla="*/ 148590 h 624840"/>
              <a:gd name="connsiteX13" fmla="*/ 484125 w 511006"/>
              <a:gd name="connsiteY13" fmla="*/ 160020 h 624840"/>
              <a:gd name="connsiteX14" fmla="*/ 495555 w 511006"/>
              <a:gd name="connsiteY14" fmla="*/ 171450 h 624840"/>
              <a:gd name="connsiteX15" fmla="*/ 506985 w 511006"/>
              <a:gd name="connsiteY15" fmla="*/ 175260 h 624840"/>
              <a:gd name="connsiteX16" fmla="*/ 510795 w 511006"/>
              <a:gd name="connsiteY16" fmla="*/ 194310 h 624840"/>
              <a:gd name="connsiteX17" fmla="*/ 487935 w 511006"/>
              <a:gd name="connsiteY17" fmla="*/ 251460 h 624840"/>
              <a:gd name="connsiteX18" fmla="*/ 476505 w 511006"/>
              <a:gd name="connsiteY18" fmla="*/ 262890 h 624840"/>
              <a:gd name="connsiteX19" fmla="*/ 461265 w 511006"/>
              <a:gd name="connsiteY19" fmla="*/ 285750 h 624840"/>
              <a:gd name="connsiteX20" fmla="*/ 438405 w 511006"/>
              <a:gd name="connsiteY20" fmla="*/ 300990 h 624840"/>
              <a:gd name="connsiteX21" fmla="*/ 404115 w 511006"/>
              <a:gd name="connsiteY21" fmla="*/ 293370 h 624840"/>
              <a:gd name="connsiteX22" fmla="*/ 392685 w 511006"/>
              <a:gd name="connsiteY22" fmla="*/ 285750 h 624840"/>
              <a:gd name="connsiteX23" fmla="*/ 369825 w 511006"/>
              <a:gd name="connsiteY23" fmla="*/ 278130 h 624840"/>
              <a:gd name="connsiteX24" fmla="*/ 346965 w 511006"/>
              <a:gd name="connsiteY24" fmla="*/ 262890 h 624840"/>
              <a:gd name="connsiteX25" fmla="*/ 335535 w 511006"/>
              <a:gd name="connsiteY25" fmla="*/ 255270 h 624840"/>
              <a:gd name="connsiteX26" fmla="*/ 320295 w 511006"/>
              <a:gd name="connsiteY26" fmla="*/ 251460 h 624840"/>
              <a:gd name="connsiteX27" fmla="*/ 308865 w 511006"/>
              <a:gd name="connsiteY27" fmla="*/ 243840 h 624840"/>
              <a:gd name="connsiteX28" fmla="*/ 270765 w 511006"/>
              <a:gd name="connsiteY28" fmla="*/ 232410 h 624840"/>
              <a:gd name="connsiteX29" fmla="*/ 259335 w 511006"/>
              <a:gd name="connsiteY29" fmla="*/ 224790 h 624840"/>
              <a:gd name="connsiteX30" fmla="*/ 247905 w 511006"/>
              <a:gd name="connsiteY30" fmla="*/ 220980 h 624840"/>
              <a:gd name="connsiteX31" fmla="*/ 202185 w 511006"/>
              <a:gd name="connsiteY31" fmla="*/ 213360 h 624840"/>
              <a:gd name="connsiteX32" fmla="*/ 148845 w 511006"/>
              <a:gd name="connsiteY32" fmla="*/ 205740 h 624840"/>
              <a:gd name="connsiteX33" fmla="*/ 34545 w 511006"/>
              <a:gd name="connsiteY33" fmla="*/ 209550 h 624840"/>
              <a:gd name="connsiteX34" fmla="*/ 19305 w 511006"/>
              <a:gd name="connsiteY34" fmla="*/ 217170 h 624840"/>
              <a:gd name="connsiteX35" fmla="*/ 4065 w 511006"/>
              <a:gd name="connsiteY35" fmla="*/ 220980 h 624840"/>
              <a:gd name="connsiteX36" fmla="*/ 255 w 511006"/>
              <a:gd name="connsiteY36" fmla="*/ 232410 h 624840"/>
              <a:gd name="connsiteX37" fmla="*/ 26925 w 511006"/>
              <a:gd name="connsiteY37" fmla="*/ 259080 h 624840"/>
              <a:gd name="connsiteX38" fmla="*/ 45975 w 511006"/>
              <a:gd name="connsiteY38" fmla="*/ 281940 h 624840"/>
              <a:gd name="connsiteX39" fmla="*/ 57405 w 511006"/>
              <a:gd name="connsiteY39" fmla="*/ 289560 h 624840"/>
              <a:gd name="connsiteX40" fmla="*/ 76455 w 511006"/>
              <a:gd name="connsiteY40" fmla="*/ 308610 h 624840"/>
              <a:gd name="connsiteX41" fmla="*/ 118365 w 511006"/>
              <a:gd name="connsiteY41" fmla="*/ 335280 h 624840"/>
              <a:gd name="connsiteX42" fmla="*/ 148845 w 511006"/>
              <a:gd name="connsiteY42" fmla="*/ 354330 h 624840"/>
              <a:gd name="connsiteX43" fmla="*/ 167895 w 511006"/>
              <a:gd name="connsiteY43" fmla="*/ 361950 h 624840"/>
              <a:gd name="connsiteX44" fmla="*/ 202185 w 511006"/>
              <a:gd name="connsiteY44" fmla="*/ 377190 h 624840"/>
              <a:gd name="connsiteX45" fmla="*/ 228855 w 511006"/>
              <a:gd name="connsiteY45" fmla="*/ 396240 h 624840"/>
              <a:gd name="connsiteX46" fmla="*/ 244095 w 511006"/>
              <a:gd name="connsiteY46" fmla="*/ 400050 h 624840"/>
              <a:gd name="connsiteX47" fmla="*/ 255525 w 511006"/>
              <a:gd name="connsiteY47" fmla="*/ 411480 h 624840"/>
              <a:gd name="connsiteX48" fmla="*/ 259335 w 511006"/>
              <a:gd name="connsiteY48" fmla="*/ 495300 h 624840"/>
              <a:gd name="connsiteX49" fmla="*/ 251715 w 511006"/>
              <a:gd name="connsiteY49" fmla="*/ 518160 h 624840"/>
              <a:gd name="connsiteX50" fmla="*/ 247905 w 511006"/>
              <a:gd name="connsiteY50" fmla="*/ 567690 h 624840"/>
              <a:gd name="connsiteX51" fmla="*/ 240285 w 511006"/>
              <a:gd name="connsiteY51" fmla="*/ 594360 h 624840"/>
              <a:gd name="connsiteX52" fmla="*/ 251715 w 511006"/>
              <a:gd name="connsiteY52" fmla="*/ 624840 h 624840"/>
              <a:gd name="connsiteX0" fmla="*/ 247905 w 511006"/>
              <a:gd name="connsiteY0" fmla="*/ 0 h 624840"/>
              <a:gd name="connsiteX1" fmla="*/ 263145 w 511006"/>
              <a:gd name="connsiteY1" fmla="*/ 49530 h 624840"/>
              <a:gd name="connsiteX2" fmla="*/ 278385 w 511006"/>
              <a:gd name="connsiteY2" fmla="*/ 53340 h 624840"/>
              <a:gd name="connsiteX3" fmla="*/ 289815 w 511006"/>
              <a:gd name="connsiteY3" fmla="*/ 60960 h 624840"/>
              <a:gd name="connsiteX4" fmla="*/ 301245 w 511006"/>
              <a:gd name="connsiteY4" fmla="*/ 64770 h 624840"/>
              <a:gd name="connsiteX5" fmla="*/ 327915 w 511006"/>
              <a:gd name="connsiteY5" fmla="*/ 72390 h 624840"/>
              <a:gd name="connsiteX6" fmla="*/ 358395 w 511006"/>
              <a:gd name="connsiteY6" fmla="*/ 87630 h 624840"/>
              <a:gd name="connsiteX7" fmla="*/ 369825 w 511006"/>
              <a:gd name="connsiteY7" fmla="*/ 91440 h 624840"/>
              <a:gd name="connsiteX8" fmla="*/ 388875 w 511006"/>
              <a:gd name="connsiteY8" fmla="*/ 102870 h 624840"/>
              <a:gd name="connsiteX9" fmla="*/ 411735 w 511006"/>
              <a:gd name="connsiteY9" fmla="*/ 118110 h 624840"/>
              <a:gd name="connsiteX10" fmla="*/ 442215 w 511006"/>
              <a:gd name="connsiteY10" fmla="*/ 133350 h 624840"/>
              <a:gd name="connsiteX11" fmla="*/ 453645 w 511006"/>
              <a:gd name="connsiteY11" fmla="*/ 140970 h 624840"/>
              <a:gd name="connsiteX12" fmla="*/ 468885 w 511006"/>
              <a:gd name="connsiteY12" fmla="*/ 148590 h 624840"/>
              <a:gd name="connsiteX13" fmla="*/ 484125 w 511006"/>
              <a:gd name="connsiteY13" fmla="*/ 160020 h 624840"/>
              <a:gd name="connsiteX14" fmla="*/ 495555 w 511006"/>
              <a:gd name="connsiteY14" fmla="*/ 171450 h 624840"/>
              <a:gd name="connsiteX15" fmla="*/ 506985 w 511006"/>
              <a:gd name="connsiteY15" fmla="*/ 175260 h 624840"/>
              <a:gd name="connsiteX16" fmla="*/ 510795 w 511006"/>
              <a:gd name="connsiteY16" fmla="*/ 194310 h 624840"/>
              <a:gd name="connsiteX17" fmla="*/ 487935 w 511006"/>
              <a:gd name="connsiteY17" fmla="*/ 251460 h 624840"/>
              <a:gd name="connsiteX18" fmla="*/ 476505 w 511006"/>
              <a:gd name="connsiteY18" fmla="*/ 262890 h 624840"/>
              <a:gd name="connsiteX19" fmla="*/ 461265 w 511006"/>
              <a:gd name="connsiteY19" fmla="*/ 285750 h 624840"/>
              <a:gd name="connsiteX20" fmla="*/ 438405 w 511006"/>
              <a:gd name="connsiteY20" fmla="*/ 300990 h 624840"/>
              <a:gd name="connsiteX21" fmla="*/ 404115 w 511006"/>
              <a:gd name="connsiteY21" fmla="*/ 293370 h 624840"/>
              <a:gd name="connsiteX22" fmla="*/ 392685 w 511006"/>
              <a:gd name="connsiteY22" fmla="*/ 285750 h 624840"/>
              <a:gd name="connsiteX23" fmla="*/ 369825 w 511006"/>
              <a:gd name="connsiteY23" fmla="*/ 278130 h 624840"/>
              <a:gd name="connsiteX24" fmla="*/ 346965 w 511006"/>
              <a:gd name="connsiteY24" fmla="*/ 262890 h 624840"/>
              <a:gd name="connsiteX25" fmla="*/ 335535 w 511006"/>
              <a:gd name="connsiteY25" fmla="*/ 255270 h 624840"/>
              <a:gd name="connsiteX26" fmla="*/ 320295 w 511006"/>
              <a:gd name="connsiteY26" fmla="*/ 251460 h 624840"/>
              <a:gd name="connsiteX27" fmla="*/ 308865 w 511006"/>
              <a:gd name="connsiteY27" fmla="*/ 243840 h 624840"/>
              <a:gd name="connsiteX28" fmla="*/ 270765 w 511006"/>
              <a:gd name="connsiteY28" fmla="*/ 232410 h 624840"/>
              <a:gd name="connsiteX29" fmla="*/ 259335 w 511006"/>
              <a:gd name="connsiteY29" fmla="*/ 224790 h 624840"/>
              <a:gd name="connsiteX30" fmla="*/ 247905 w 511006"/>
              <a:gd name="connsiteY30" fmla="*/ 220980 h 624840"/>
              <a:gd name="connsiteX31" fmla="*/ 202185 w 511006"/>
              <a:gd name="connsiteY31" fmla="*/ 213360 h 624840"/>
              <a:gd name="connsiteX32" fmla="*/ 148845 w 511006"/>
              <a:gd name="connsiteY32" fmla="*/ 205740 h 624840"/>
              <a:gd name="connsiteX33" fmla="*/ 34545 w 511006"/>
              <a:gd name="connsiteY33" fmla="*/ 209550 h 624840"/>
              <a:gd name="connsiteX34" fmla="*/ 19305 w 511006"/>
              <a:gd name="connsiteY34" fmla="*/ 217170 h 624840"/>
              <a:gd name="connsiteX35" fmla="*/ 4065 w 511006"/>
              <a:gd name="connsiteY35" fmla="*/ 220980 h 624840"/>
              <a:gd name="connsiteX36" fmla="*/ 255 w 511006"/>
              <a:gd name="connsiteY36" fmla="*/ 232410 h 624840"/>
              <a:gd name="connsiteX37" fmla="*/ 26925 w 511006"/>
              <a:gd name="connsiteY37" fmla="*/ 259080 h 624840"/>
              <a:gd name="connsiteX38" fmla="*/ 45975 w 511006"/>
              <a:gd name="connsiteY38" fmla="*/ 281940 h 624840"/>
              <a:gd name="connsiteX39" fmla="*/ 57405 w 511006"/>
              <a:gd name="connsiteY39" fmla="*/ 289560 h 624840"/>
              <a:gd name="connsiteX40" fmla="*/ 76455 w 511006"/>
              <a:gd name="connsiteY40" fmla="*/ 308610 h 624840"/>
              <a:gd name="connsiteX41" fmla="*/ 118365 w 511006"/>
              <a:gd name="connsiteY41" fmla="*/ 335280 h 624840"/>
              <a:gd name="connsiteX42" fmla="*/ 148845 w 511006"/>
              <a:gd name="connsiteY42" fmla="*/ 354330 h 624840"/>
              <a:gd name="connsiteX43" fmla="*/ 167895 w 511006"/>
              <a:gd name="connsiteY43" fmla="*/ 361950 h 624840"/>
              <a:gd name="connsiteX44" fmla="*/ 202185 w 511006"/>
              <a:gd name="connsiteY44" fmla="*/ 377190 h 624840"/>
              <a:gd name="connsiteX45" fmla="*/ 228855 w 511006"/>
              <a:gd name="connsiteY45" fmla="*/ 396240 h 624840"/>
              <a:gd name="connsiteX46" fmla="*/ 244095 w 511006"/>
              <a:gd name="connsiteY46" fmla="*/ 400050 h 624840"/>
              <a:gd name="connsiteX47" fmla="*/ 255525 w 511006"/>
              <a:gd name="connsiteY47" fmla="*/ 411480 h 624840"/>
              <a:gd name="connsiteX48" fmla="*/ 259335 w 511006"/>
              <a:gd name="connsiteY48" fmla="*/ 495300 h 624840"/>
              <a:gd name="connsiteX49" fmla="*/ 251715 w 511006"/>
              <a:gd name="connsiteY49" fmla="*/ 518160 h 624840"/>
              <a:gd name="connsiteX50" fmla="*/ 247905 w 511006"/>
              <a:gd name="connsiteY50" fmla="*/ 567690 h 624840"/>
              <a:gd name="connsiteX51" fmla="*/ 251715 w 511006"/>
              <a:gd name="connsiteY51" fmla="*/ 62484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11006" h="624840">
                <a:moveTo>
                  <a:pt x="247905" y="0"/>
                </a:moveTo>
                <a:cubicBezTo>
                  <a:pt x="250049" y="21437"/>
                  <a:pt x="243620" y="38373"/>
                  <a:pt x="263145" y="49530"/>
                </a:cubicBezTo>
                <a:cubicBezTo>
                  <a:pt x="267691" y="52128"/>
                  <a:pt x="273305" y="52070"/>
                  <a:pt x="278385" y="53340"/>
                </a:cubicBezTo>
                <a:cubicBezTo>
                  <a:pt x="282195" y="55880"/>
                  <a:pt x="285719" y="58912"/>
                  <a:pt x="289815" y="60960"/>
                </a:cubicBezTo>
                <a:cubicBezTo>
                  <a:pt x="293407" y="62756"/>
                  <a:pt x="297383" y="63667"/>
                  <a:pt x="301245" y="64770"/>
                </a:cubicBezTo>
                <a:cubicBezTo>
                  <a:pt x="309080" y="67008"/>
                  <a:pt x="320185" y="68877"/>
                  <a:pt x="327915" y="72390"/>
                </a:cubicBezTo>
                <a:cubicBezTo>
                  <a:pt x="338256" y="77090"/>
                  <a:pt x="347619" y="84038"/>
                  <a:pt x="358395" y="87630"/>
                </a:cubicBezTo>
                <a:cubicBezTo>
                  <a:pt x="362205" y="88900"/>
                  <a:pt x="366233" y="89644"/>
                  <a:pt x="369825" y="91440"/>
                </a:cubicBezTo>
                <a:cubicBezTo>
                  <a:pt x="376449" y="94752"/>
                  <a:pt x="382627" y="98894"/>
                  <a:pt x="388875" y="102870"/>
                </a:cubicBezTo>
                <a:cubicBezTo>
                  <a:pt x="396601" y="107787"/>
                  <a:pt x="403544" y="114014"/>
                  <a:pt x="411735" y="118110"/>
                </a:cubicBezTo>
                <a:cubicBezTo>
                  <a:pt x="421895" y="123190"/>
                  <a:pt x="432764" y="127049"/>
                  <a:pt x="442215" y="133350"/>
                </a:cubicBezTo>
                <a:cubicBezTo>
                  <a:pt x="446025" y="135890"/>
                  <a:pt x="449669" y="138698"/>
                  <a:pt x="453645" y="140970"/>
                </a:cubicBezTo>
                <a:cubicBezTo>
                  <a:pt x="458576" y="143788"/>
                  <a:pt x="464069" y="145580"/>
                  <a:pt x="468885" y="148590"/>
                </a:cubicBezTo>
                <a:cubicBezTo>
                  <a:pt x="474270" y="151955"/>
                  <a:pt x="479304" y="155887"/>
                  <a:pt x="484125" y="160020"/>
                </a:cubicBezTo>
                <a:cubicBezTo>
                  <a:pt x="488216" y="163527"/>
                  <a:pt x="491072" y="168461"/>
                  <a:pt x="495555" y="171450"/>
                </a:cubicBezTo>
                <a:cubicBezTo>
                  <a:pt x="498897" y="173678"/>
                  <a:pt x="503175" y="173990"/>
                  <a:pt x="506985" y="175260"/>
                </a:cubicBezTo>
                <a:cubicBezTo>
                  <a:pt x="508255" y="181610"/>
                  <a:pt x="511920" y="187933"/>
                  <a:pt x="510795" y="194310"/>
                </a:cubicBezTo>
                <a:cubicBezTo>
                  <a:pt x="507965" y="210346"/>
                  <a:pt x="500516" y="236363"/>
                  <a:pt x="487935" y="251460"/>
                </a:cubicBezTo>
                <a:cubicBezTo>
                  <a:pt x="484486" y="255599"/>
                  <a:pt x="479813" y="258637"/>
                  <a:pt x="476505" y="262890"/>
                </a:cubicBezTo>
                <a:cubicBezTo>
                  <a:pt x="470882" y="270119"/>
                  <a:pt x="468885" y="280670"/>
                  <a:pt x="461265" y="285750"/>
                </a:cubicBezTo>
                <a:lnTo>
                  <a:pt x="438405" y="300990"/>
                </a:lnTo>
                <a:cubicBezTo>
                  <a:pt x="435015" y="300312"/>
                  <a:pt x="408823" y="295388"/>
                  <a:pt x="404115" y="293370"/>
                </a:cubicBezTo>
                <a:cubicBezTo>
                  <a:pt x="399906" y="291566"/>
                  <a:pt x="396869" y="287610"/>
                  <a:pt x="392685" y="285750"/>
                </a:cubicBezTo>
                <a:cubicBezTo>
                  <a:pt x="385345" y="282488"/>
                  <a:pt x="376508" y="282585"/>
                  <a:pt x="369825" y="278130"/>
                </a:cubicBezTo>
                <a:lnTo>
                  <a:pt x="346965" y="262890"/>
                </a:lnTo>
                <a:cubicBezTo>
                  <a:pt x="343155" y="260350"/>
                  <a:pt x="339977" y="256381"/>
                  <a:pt x="335535" y="255270"/>
                </a:cubicBezTo>
                <a:lnTo>
                  <a:pt x="320295" y="251460"/>
                </a:lnTo>
                <a:cubicBezTo>
                  <a:pt x="316485" y="248920"/>
                  <a:pt x="313049" y="245700"/>
                  <a:pt x="308865" y="243840"/>
                </a:cubicBezTo>
                <a:cubicBezTo>
                  <a:pt x="296939" y="238539"/>
                  <a:pt x="283431" y="235576"/>
                  <a:pt x="270765" y="232410"/>
                </a:cubicBezTo>
                <a:cubicBezTo>
                  <a:pt x="266955" y="229870"/>
                  <a:pt x="263431" y="226838"/>
                  <a:pt x="259335" y="224790"/>
                </a:cubicBezTo>
                <a:cubicBezTo>
                  <a:pt x="255743" y="222994"/>
                  <a:pt x="251843" y="221768"/>
                  <a:pt x="247905" y="220980"/>
                </a:cubicBezTo>
                <a:cubicBezTo>
                  <a:pt x="232755" y="217950"/>
                  <a:pt x="217516" y="215276"/>
                  <a:pt x="202185" y="213360"/>
                </a:cubicBezTo>
                <a:cubicBezTo>
                  <a:pt x="164040" y="208592"/>
                  <a:pt x="181805" y="211233"/>
                  <a:pt x="148845" y="205740"/>
                </a:cubicBezTo>
                <a:cubicBezTo>
                  <a:pt x="110745" y="207010"/>
                  <a:pt x="72519" y="206199"/>
                  <a:pt x="34545" y="209550"/>
                </a:cubicBezTo>
                <a:cubicBezTo>
                  <a:pt x="28887" y="210049"/>
                  <a:pt x="24623" y="215176"/>
                  <a:pt x="19305" y="217170"/>
                </a:cubicBezTo>
                <a:cubicBezTo>
                  <a:pt x="14402" y="219009"/>
                  <a:pt x="9145" y="219710"/>
                  <a:pt x="4065" y="220980"/>
                </a:cubicBezTo>
                <a:cubicBezTo>
                  <a:pt x="2795" y="224790"/>
                  <a:pt x="-1015" y="228600"/>
                  <a:pt x="255" y="232410"/>
                </a:cubicBezTo>
                <a:cubicBezTo>
                  <a:pt x="7897" y="255336"/>
                  <a:pt x="11116" y="253810"/>
                  <a:pt x="26925" y="259080"/>
                </a:cubicBezTo>
                <a:cubicBezTo>
                  <a:pt x="34417" y="270319"/>
                  <a:pt x="34974" y="272773"/>
                  <a:pt x="45975" y="281940"/>
                </a:cubicBezTo>
                <a:cubicBezTo>
                  <a:pt x="49493" y="284871"/>
                  <a:pt x="53959" y="286545"/>
                  <a:pt x="57405" y="289560"/>
                </a:cubicBezTo>
                <a:cubicBezTo>
                  <a:pt x="64163" y="295474"/>
                  <a:pt x="69505" y="302923"/>
                  <a:pt x="76455" y="308610"/>
                </a:cubicBezTo>
                <a:cubicBezTo>
                  <a:pt x="87020" y="317254"/>
                  <a:pt x="106386" y="327793"/>
                  <a:pt x="118365" y="335280"/>
                </a:cubicBezTo>
                <a:cubicBezTo>
                  <a:pt x="128525" y="341630"/>
                  <a:pt x="137721" y="349880"/>
                  <a:pt x="148845" y="354330"/>
                </a:cubicBezTo>
                <a:cubicBezTo>
                  <a:pt x="155195" y="356870"/>
                  <a:pt x="161778" y="358891"/>
                  <a:pt x="167895" y="361950"/>
                </a:cubicBezTo>
                <a:cubicBezTo>
                  <a:pt x="200851" y="378428"/>
                  <a:pt x="173103" y="369919"/>
                  <a:pt x="202185" y="377190"/>
                </a:cubicBezTo>
                <a:cubicBezTo>
                  <a:pt x="203920" y="378491"/>
                  <a:pt x="224522" y="394383"/>
                  <a:pt x="228855" y="396240"/>
                </a:cubicBezTo>
                <a:cubicBezTo>
                  <a:pt x="233668" y="398303"/>
                  <a:pt x="239015" y="398780"/>
                  <a:pt x="244095" y="400050"/>
                </a:cubicBezTo>
                <a:cubicBezTo>
                  <a:pt x="247905" y="403860"/>
                  <a:pt x="252076" y="407341"/>
                  <a:pt x="255525" y="411480"/>
                </a:cubicBezTo>
                <a:cubicBezTo>
                  <a:pt x="276351" y="436471"/>
                  <a:pt x="264427" y="452868"/>
                  <a:pt x="259335" y="495300"/>
                </a:cubicBezTo>
                <a:cubicBezTo>
                  <a:pt x="258378" y="503275"/>
                  <a:pt x="251715" y="518160"/>
                  <a:pt x="251715" y="518160"/>
                </a:cubicBezTo>
                <a:cubicBezTo>
                  <a:pt x="250445" y="534670"/>
                  <a:pt x="247905" y="549910"/>
                  <a:pt x="247905" y="567690"/>
                </a:cubicBezTo>
                <a:cubicBezTo>
                  <a:pt x="247905" y="585470"/>
                  <a:pt x="250921" y="612934"/>
                  <a:pt x="251715" y="62484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5034825"/>
            <a:ext cx="3657600" cy="1200329"/>
          </a:xfrm>
          <a:prstGeom prst="rect">
            <a:avLst/>
          </a:prstGeom>
          <a:solidFill>
            <a:srgbClr val="E9E1C9"/>
          </a:solidFill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And, potentially other user processes, including a child of 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integer it points to will be set to  a value that indicates reason the child terminated and the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dirty="0">
                <a:latin typeface="Courier New"/>
                <a:cs typeface="Courier New"/>
              </a:rPr>
              <a:t>WIFEXITED, WEXITSTATUS,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textbook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22818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4800600" y="4495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24200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HC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4999672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output(s):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HC	HP 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HP	HC 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CT	CT 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Bye	Bye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3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53200" cy="573088"/>
          </a:xfrm>
        </p:spPr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Another </a:t>
            </a:r>
            <a:r>
              <a:rPr lang="en-US" dirty="0" smtClean="0">
                <a:latin typeface="Courier New" pitchFamily="49" charset="0"/>
              </a:rPr>
              <a:t>wait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fork10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[i] = fork()) == 0) {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wait(&amp;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(WIFEXITED(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terminated with exit status 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58413" y="619553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waitpid</a:t>
            </a:r>
            <a:r>
              <a:rPr lang="en-US" sz="3400" dirty="0"/>
              <a:t>: Waiting for a Specific Process</a:t>
            </a:r>
            <a:endParaRPr lang="en-US" sz="3400" dirty="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610600" cy="1099234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waitpid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pid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*status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(see textbook)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6171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fork11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[i] = fork()) == 0)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N-1; i &gt;= 0; i--)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wpid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[i], &amp;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(WIFEXITED(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"Child %d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with exit status %d\n"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46615" y="638214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React to changes in </a:t>
            </a:r>
            <a:r>
              <a:rPr lang="en-US" b="1" i="1" dirty="0">
                <a:solidFill>
                  <a:srgbClr val="C00000"/>
                </a:solidFill>
              </a:rPr>
              <a:t>program 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</a:t>
            </a:r>
            <a:r>
              <a:rPr lang="en-US" dirty="0" smtClean="0"/>
              <a:t>for </a:t>
            </a:r>
            <a:r>
              <a:rPr lang="en-US" dirty="0"/>
              <a:t>a useful system: </a:t>
            </a:r>
            <a:br>
              <a:rPr lang="en-US" dirty="0"/>
            </a:br>
            <a:r>
              <a:rPr lang="en-US" dirty="0"/>
              <a:t>Difficult to 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/>
          </a:p>
          <a:p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execve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execve</a:t>
            </a:r>
            <a:r>
              <a:rPr lang="en-US" sz="2000" dirty="0">
                <a:latin typeface="Courier New"/>
                <a:cs typeface="Courier New"/>
              </a:rPr>
              <a:t>(char *filename, char *</a:t>
            </a:r>
            <a:r>
              <a:rPr lang="en-US" sz="2000" dirty="0" err="1">
                <a:latin typeface="Courier New"/>
                <a:cs typeface="Courier New"/>
              </a:rPr>
              <a:t>argv</a:t>
            </a:r>
            <a:r>
              <a:rPr lang="en-US" sz="2000" dirty="0">
                <a:latin typeface="Courier New"/>
                <a:cs typeface="Courier New"/>
              </a:rPr>
              <a:t>[], char *</a:t>
            </a:r>
            <a:r>
              <a:rPr lang="en-US" sz="2000" dirty="0" err="1">
                <a:latin typeface="Courier New"/>
                <a:cs typeface="Courier New"/>
              </a:rPr>
              <a:t>envp</a:t>
            </a:r>
            <a:r>
              <a:rPr lang="en-US" sz="2000" dirty="0">
                <a:latin typeface="Courier New"/>
                <a:cs typeface="Courier New"/>
              </a:rPr>
              <a:t>[])</a:t>
            </a:r>
            <a:endParaRPr lang="en-US" dirty="0"/>
          </a:p>
          <a:p>
            <a:r>
              <a:rPr lang="en-US" dirty="0"/>
              <a:t>Loads and runs in the current process:</a:t>
            </a:r>
          </a:p>
          <a:p>
            <a:pPr lvl="1"/>
            <a:r>
              <a:rPr lang="en-US" dirty="0"/>
              <a:t>Executable  file 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>
                <a:latin typeface="Calibri"/>
                <a:ea typeface="+mn-ea"/>
                <a:cs typeface="Calibri"/>
              </a:rPr>
              <a:t>(e.g., </a:t>
            </a:r>
            <a:r>
              <a:rPr lang="en-US" dirty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>
                <a:latin typeface="Calibri"/>
                <a:ea typeface="+mn-ea"/>
                <a:cs typeface="Calibri"/>
              </a:rPr>
              <a:t>)</a:t>
            </a:r>
            <a:endParaRPr lang="en-US" dirty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/>
              <a:t>…with argument list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/>
              <a:t>…and  environment variable </a:t>
            </a:r>
            <a:r>
              <a:rPr lang="en-US" dirty="0">
                <a:latin typeface="Calibri"/>
                <a:ea typeface="+mn-ea"/>
                <a:cs typeface="Calibri"/>
              </a:rPr>
              <a:t>list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“name=value” strings (e.g., </a:t>
            </a:r>
            <a:r>
              <a:rPr lang="en-US" dirty="0">
                <a:latin typeface="Courier New"/>
                <a:cs typeface="Courier New"/>
              </a:rPr>
              <a:t>USER=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/>
              <a:t>)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getenv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printenv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/>
              <a:t>Overwrites code, data, and stack</a:t>
            </a:r>
          </a:p>
          <a:p>
            <a:pPr lvl="1"/>
            <a:r>
              <a:rPr lang="en-US" dirty="0"/>
              <a:t>Retains PID, open files and signal context</a:t>
            </a:r>
          </a:p>
          <a:p>
            <a:r>
              <a:rPr lang="en-US" dirty="0"/>
              <a:t>Called </a:t>
            </a:r>
            <a:r>
              <a:rPr lang="en-US" dirty="0">
                <a:solidFill>
                  <a:srgbClr val="FF0000"/>
                </a:solidFill>
              </a:rPr>
              <a:t>once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never </a:t>
            </a:r>
            <a:r>
              <a:rPr lang="en-US" dirty="0"/>
              <a:t>returns</a:t>
            </a:r>
          </a:p>
          <a:p>
            <a:pPr lvl="1"/>
            <a:r>
              <a:rPr lang="en-US" dirty="0"/>
              <a:t>…except if there is an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execve</a:t>
            </a:r>
            <a:r>
              <a:rPr lang="en-US" dirty="0"/>
              <a:t> Example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5800" y="2044580"/>
            <a:ext cx="7129340" cy="1393002"/>
            <a:chOff x="685800" y="3352800"/>
            <a:chExt cx="7129340" cy="1393002"/>
          </a:xfrm>
        </p:grpSpPr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2590800" y="3352800"/>
              <a:ext cx="2209800" cy="304800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800" b="0" dirty="0" err="1">
                  <a:latin typeface="Courier New"/>
                  <a:cs typeface="Courier New"/>
                </a:rPr>
                <a:t>envp</a:t>
              </a:r>
              <a:r>
                <a:rPr lang="en-US" sz="1800" b="0" dirty="0">
                  <a:latin typeface="Courier New"/>
                  <a:cs typeface="Courier New"/>
                </a:rPr>
                <a:t>[n] = NULL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2590800" y="3657600"/>
              <a:ext cx="2209800" cy="304800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800" b="0" dirty="0" err="1">
                  <a:latin typeface="Courier New"/>
                  <a:cs typeface="Courier New"/>
                </a:rPr>
                <a:t>envp</a:t>
              </a:r>
              <a:r>
                <a:rPr lang="en-US" sz="1800" b="0" dirty="0">
                  <a:latin typeface="Courier New"/>
                  <a:cs typeface="Courier New"/>
                </a:rPr>
                <a:t>[n-1]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" name="Rectangle 23"/>
            <p:cNvSpPr>
              <a:spLocks noChangeArrowheads="1"/>
            </p:cNvSpPr>
            <p:nvPr/>
          </p:nvSpPr>
          <p:spPr bwMode="auto">
            <a:xfrm>
              <a:off x="2590800" y="4267200"/>
              <a:ext cx="2209800" cy="2931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800" b="0" dirty="0" err="1">
                  <a:latin typeface="Courier New"/>
                  <a:cs typeface="Courier New"/>
                </a:rPr>
                <a:t>envp</a:t>
              </a:r>
              <a:r>
                <a:rPr lang="en-US" sz="1800" b="0" dirty="0">
                  <a:latin typeface="Courier New"/>
                  <a:cs typeface="Courier New"/>
                </a:rPr>
                <a:t>[0]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2590800" y="3962400"/>
              <a:ext cx="2209800" cy="304800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800" b="0" dirty="0">
                  <a:latin typeface="Courier New"/>
                  <a:cs typeface="Courier New"/>
                </a:rPr>
                <a:t>…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2600" y="4234130"/>
              <a:ext cx="1701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r>
                <a:rPr lang="en-US" sz="1800" b="0" dirty="0">
                  <a:latin typeface="Courier New"/>
                  <a:cs typeface="Courier New"/>
                </a:rPr>
                <a:t>USER=</a:t>
              </a:r>
              <a:r>
                <a:rPr lang="en-US" sz="1800" b="0" dirty="0" err="1">
                  <a:latin typeface="Courier New"/>
                  <a:cs typeface="Courier New"/>
                </a:rPr>
                <a:t>droh</a:t>
              </a:r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62600" y="3624074"/>
              <a:ext cx="2252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r>
                <a:rPr lang="en-US" sz="1800" b="0" dirty="0">
                  <a:latin typeface="Courier New"/>
                  <a:cs typeface="Courier New"/>
                </a:rPr>
                <a:t>PWD=/</a:t>
              </a:r>
              <a:r>
                <a:rPr lang="en-US" sz="1800" b="0" dirty="0" err="1">
                  <a:latin typeface="Courier New"/>
                  <a:cs typeface="Courier New"/>
                </a:rPr>
                <a:t>usr</a:t>
              </a:r>
              <a:r>
                <a:rPr lang="en-US" sz="1800" b="0" dirty="0">
                  <a:latin typeface="Courier New"/>
                  <a:cs typeface="Courier New"/>
                </a:rPr>
                <a:t>/</a:t>
              </a:r>
              <a:r>
                <a:rPr lang="en-US" sz="1800" b="0" dirty="0" err="1">
                  <a:latin typeface="Courier New"/>
                  <a:cs typeface="Courier New"/>
                </a:rPr>
                <a:t>droh</a:t>
              </a:r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47" name="Straight Arrow Connector 46"/>
            <p:cNvCxnSpPr>
              <a:stCxn id="16" idx="3"/>
              <a:endCxn id="33" idx="1"/>
            </p:cNvCxnSpPr>
            <p:nvPr/>
          </p:nvCxnSpPr>
          <p:spPr bwMode="auto">
            <a:xfrm>
              <a:off x="4800600" y="4413766"/>
              <a:ext cx="762000" cy="503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>
              <a:stCxn id="15" idx="3"/>
              <a:endCxn id="35" idx="1"/>
            </p:cNvCxnSpPr>
            <p:nvPr/>
          </p:nvCxnSpPr>
          <p:spPr bwMode="auto">
            <a:xfrm flipV="1">
              <a:off x="4800600" y="3808740"/>
              <a:ext cx="762000" cy="12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85800" y="4376470"/>
              <a:ext cx="1154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Courier New"/>
                  <a:cs typeface="Courier New"/>
                </a:rPr>
                <a:t>environ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V="1">
              <a:off x="1828800" y="4560332"/>
              <a:ext cx="717550" cy="80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22643" y="5029200"/>
            <a:ext cx="7225957" cy="156966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 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Child runs program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environ) &lt; 0) {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72004C"/>
                </a:solidFill>
                <a:latin typeface="Courier New"/>
                <a:cs typeface="Courier New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[0]);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exit(1);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}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}                                                                                                    </a:t>
            </a: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381000" y="1262966"/>
            <a:ext cx="7568111" cy="45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Execute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"</a:t>
            </a:r>
            <a:r>
              <a:rPr lang="en-US" sz="2000" b="0" dirty="0">
                <a:latin typeface="Courier New"/>
                <a:cs typeface="Courier New"/>
              </a:rPr>
              <a:t>/bin/</a:t>
            </a:r>
            <a:r>
              <a:rPr lang="en-US" sz="2000" b="0" dirty="0" err="1">
                <a:latin typeface="Courier New"/>
                <a:cs typeface="Courier New"/>
              </a:rPr>
              <a:t>ls</a:t>
            </a:r>
            <a:r>
              <a:rPr lang="en-US" sz="2000" b="0" dirty="0">
                <a:latin typeface="Courier New"/>
                <a:cs typeface="Courier New"/>
              </a:rPr>
              <a:t> –</a:t>
            </a:r>
            <a:r>
              <a:rPr lang="en-US" sz="2000" b="0" dirty="0" err="1">
                <a:latin typeface="Courier New"/>
                <a:cs typeface="Courier New"/>
              </a:rPr>
              <a:t>lt</a:t>
            </a:r>
            <a:r>
              <a:rPr lang="en-US" sz="2000" b="0" dirty="0">
                <a:latin typeface="Courier New"/>
                <a:cs typeface="Courier New"/>
              </a:rPr>
              <a:t> /</a:t>
            </a:r>
            <a:r>
              <a:rPr lang="en-US" sz="2000" b="0" dirty="0" err="1">
                <a:latin typeface="Courier New"/>
                <a:cs typeface="Courier New"/>
              </a:rPr>
              <a:t>usr</a:t>
            </a:r>
            <a:r>
              <a:rPr lang="en-US" sz="2000" b="0" dirty="0">
                <a:latin typeface="Courier New"/>
                <a:cs typeface="Courier New"/>
              </a:rPr>
              <a:t>/include</a:t>
            </a:r>
            <a:r>
              <a:rPr lang="en-US" sz="2000" dirty="0">
                <a:solidFill>
                  <a:srgbClr val="000000"/>
                </a:solidFill>
                <a:latin typeface="Courier New"/>
                <a:cs typeface="Courier New"/>
              </a:rPr>
              <a:t>"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alibri"/>
                <a:cs typeface="Calibri"/>
              </a:rPr>
              <a:t>in child process using current environment: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3538120"/>
            <a:ext cx="7746869" cy="1240602"/>
            <a:chOff x="457200" y="2035998"/>
            <a:chExt cx="7746869" cy="1240602"/>
          </a:xfrm>
        </p:grpSpPr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2590799" y="2035998"/>
              <a:ext cx="2743201" cy="2733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800" b="0" dirty="0" err="1">
                  <a:latin typeface="Courier New"/>
                  <a:cs typeface="Courier New"/>
                </a:rPr>
                <a:t>myargv</a:t>
              </a:r>
              <a:r>
                <a:rPr lang="en-US" sz="1800" b="0" dirty="0">
                  <a:latin typeface="Courier New"/>
                  <a:cs typeface="Courier New"/>
                </a:rPr>
                <a:t>[</a:t>
              </a:r>
              <a:r>
                <a:rPr lang="en-US" sz="1800" b="0" dirty="0" err="1">
                  <a:latin typeface="Courier New"/>
                  <a:cs typeface="Courier New"/>
                </a:rPr>
                <a:t>argc</a:t>
              </a:r>
              <a:r>
                <a:rPr lang="en-US" sz="1800" b="0" dirty="0">
                  <a:latin typeface="Courier New"/>
                  <a:cs typeface="Courier New"/>
                </a:rPr>
                <a:t>] = NULL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2590800" y="2297668"/>
              <a:ext cx="27432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800" b="0" dirty="0" err="1">
                  <a:latin typeface="Courier New"/>
                  <a:cs typeface="Courier New"/>
                </a:rPr>
                <a:t>myargv</a:t>
              </a:r>
              <a:r>
                <a:rPr lang="en-US" sz="1800" b="0" dirty="0">
                  <a:latin typeface="Courier New"/>
                  <a:cs typeface="Courier New"/>
                </a:rPr>
                <a:t>[2]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2590800" y="2831068"/>
              <a:ext cx="27432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800" b="0" dirty="0" err="1">
                  <a:latin typeface="Courier New"/>
                  <a:cs typeface="Courier New"/>
                </a:rPr>
                <a:t>myargv</a:t>
              </a:r>
              <a:r>
                <a:rPr lang="en-US" sz="1800" b="0" dirty="0">
                  <a:latin typeface="Courier New"/>
                  <a:cs typeface="Courier New"/>
                </a:rPr>
                <a:t>[0]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590800" y="2602468"/>
              <a:ext cx="2743200" cy="2733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800" b="0" dirty="0" err="1">
                  <a:latin typeface="Courier New"/>
                  <a:cs typeface="Courier New"/>
                </a:rPr>
                <a:t>myargv</a:t>
              </a:r>
              <a:r>
                <a:rPr lang="en-US" sz="1800" b="0" dirty="0">
                  <a:latin typeface="Courier New"/>
                  <a:cs typeface="Courier New"/>
                </a:rPr>
                <a:t>[1]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86905" y="2907268"/>
              <a:ext cx="1431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r>
                <a:rPr lang="en-US" sz="1800" b="0" dirty="0">
                  <a:latin typeface="Courier New"/>
                  <a:cs typeface="Courier New"/>
                </a:rPr>
                <a:t>/bin/</a:t>
              </a:r>
              <a:r>
                <a:rPr lang="en-US" sz="1800" b="0" dirty="0" err="1">
                  <a:latin typeface="Courier New"/>
                  <a:cs typeface="Courier New"/>
                </a:rPr>
                <a:t>ls</a:t>
              </a:r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86905" y="2598155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r>
                <a:rPr lang="en-US" sz="1800" b="0" dirty="0">
                  <a:latin typeface="Courier New"/>
                  <a:cs typeface="Courier New"/>
                </a:rPr>
                <a:t>-</a:t>
              </a:r>
              <a:r>
                <a:rPr lang="en-US" sz="1800" b="0" dirty="0" err="1">
                  <a:latin typeface="Courier New"/>
                  <a:cs typeface="Courier New"/>
                </a:rPr>
                <a:t>lt</a:t>
              </a:r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89388" y="2297668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r>
                <a:rPr lang="en-US" sz="1800" b="0" dirty="0">
                  <a:latin typeface="Courier New"/>
                  <a:cs typeface="Courier New"/>
                </a:rPr>
                <a:t>/</a:t>
              </a:r>
              <a:r>
                <a:rPr lang="en-US" sz="1800" b="0" dirty="0" err="1">
                  <a:latin typeface="Courier New"/>
                  <a:cs typeface="Courier New"/>
                </a:rPr>
                <a:t>usr</a:t>
              </a:r>
              <a:r>
                <a:rPr lang="en-US" sz="1800" b="0" dirty="0">
                  <a:latin typeface="Courier New"/>
                  <a:cs typeface="Courier New"/>
                </a:rPr>
                <a:t>/include</a:t>
              </a:r>
              <a:r>
                <a:rPr lang="en-US" sz="1800" dirty="0">
                  <a:solidFill>
                    <a:srgbClr val="000000"/>
                  </a:solidFill>
                  <a:latin typeface="Courier New"/>
                  <a:cs typeface="Courier New"/>
                </a:rPr>
                <a:t>"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5334000" y="3091130"/>
              <a:ext cx="717550" cy="80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5334000" y="2782821"/>
              <a:ext cx="717550" cy="350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5334000" y="2481530"/>
              <a:ext cx="736469" cy="80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838200" y="2907268"/>
              <a:ext cx="1015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err="1">
                  <a:latin typeface="Courier New"/>
                  <a:cs typeface="Courier New"/>
                </a:rPr>
                <a:t>myargv</a:t>
              </a:r>
              <a:endParaRPr lang="en-US" sz="1800" b="0" dirty="0">
                <a:latin typeface="Courier New"/>
                <a:cs typeface="Courier New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1828800" y="3091130"/>
              <a:ext cx="717550" cy="80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457200" y="2362200"/>
              <a:ext cx="1708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Courier New"/>
                  <a:cs typeface="Courier New"/>
                </a:rPr>
                <a:t>(</a:t>
              </a:r>
              <a:r>
                <a:rPr lang="en-US" sz="1800" b="0" dirty="0" err="1">
                  <a:latin typeface="Courier New"/>
                  <a:cs typeface="Courier New"/>
                </a:rPr>
                <a:t>argc</a:t>
              </a:r>
              <a:r>
                <a:rPr lang="en-US" sz="1800" b="0" dirty="0">
                  <a:latin typeface="Courier New"/>
                  <a:cs typeface="Courier New"/>
                </a:rPr>
                <a:t> == 3)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3259926" cy="1905000"/>
          </a:xfrm>
        </p:spPr>
        <p:txBody>
          <a:bodyPr/>
          <a:lstStyle/>
          <a:p>
            <a:r>
              <a:rPr lang="en-US" dirty="0"/>
              <a:t>Structure of </a:t>
            </a:r>
            <a:br>
              <a:rPr lang="en-US" dirty="0"/>
            </a:br>
            <a:r>
              <a:rPr lang="en-US" dirty="0"/>
              <a:t>the stack when a new program starts</a:t>
            </a:r>
          </a:p>
        </p:txBody>
      </p:sp>
      <p:sp>
        <p:nvSpPr>
          <p:cNvPr id="38" name="Rectangle 379"/>
          <p:cNvSpPr>
            <a:spLocks noChangeArrowheads="1"/>
          </p:cNvSpPr>
          <p:nvPr/>
        </p:nvSpPr>
        <p:spPr bwMode="auto">
          <a:xfrm>
            <a:off x="3997944" y="381000"/>
            <a:ext cx="2819400" cy="685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environment variable strings</a:t>
            </a:r>
          </a:p>
        </p:txBody>
      </p:sp>
      <p:sp>
        <p:nvSpPr>
          <p:cNvPr id="39" name="Rectangle 381"/>
          <p:cNvSpPr>
            <a:spLocks noChangeArrowheads="1"/>
          </p:cNvSpPr>
          <p:nvPr/>
        </p:nvSpPr>
        <p:spPr bwMode="auto">
          <a:xfrm>
            <a:off x="3997944" y="1066800"/>
            <a:ext cx="2819400" cy="685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command-line arg strings</a:t>
            </a:r>
          </a:p>
        </p:txBody>
      </p:sp>
      <p:sp>
        <p:nvSpPr>
          <p:cNvPr id="40" name="Rectangle 382"/>
          <p:cNvSpPr>
            <a:spLocks noChangeArrowheads="1"/>
          </p:cNvSpPr>
          <p:nvPr/>
        </p:nvSpPr>
        <p:spPr bwMode="auto">
          <a:xfrm>
            <a:off x="3997944" y="1752600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383"/>
          <p:cNvSpPr>
            <a:spLocks noChangeArrowheads="1"/>
          </p:cNvSpPr>
          <p:nvPr/>
        </p:nvSpPr>
        <p:spPr bwMode="auto">
          <a:xfrm>
            <a:off x="3997944" y="20574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[n] == NULL</a:t>
            </a:r>
          </a:p>
        </p:txBody>
      </p:sp>
      <p:sp>
        <p:nvSpPr>
          <p:cNvPr id="42" name="Rectangle 384"/>
          <p:cNvSpPr>
            <a:spLocks noChangeArrowheads="1"/>
          </p:cNvSpPr>
          <p:nvPr/>
        </p:nvSpPr>
        <p:spPr bwMode="auto">
          <a:xfrm>
            <a:off x="3997944" y="23622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envp[n-1]</a:t>
            </a:r>
          </a:p>
        </p:txBody>
      </p:sp>
      <p:sp>
        <p:nvSpPr>
          <p:cNvPr id="43" name="Rectangle 385"/>
          <p:cNvSpPr>
            <a:spLocks noChangeArrowheads="1"/>
          </p:cNvSpPr>
          <p:nvPr/>
        </p:nvSpPr>
        <p:spPr bwMode="auto">
          <a:xfrm>
            <a:off x="3997944" y="26670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4" name="Rectangle 386"/>
          <p:cNvSpPr>
            <a:spLocks noChangeArrowheads="1"/>
          </p:cNvSpPr>
          <p:nvPr/>
        </p:nvSpPr>
        <p:spPr bwMode="auto">
          <a:xfrm>
            <a:off x="3997944" y="29718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envp[0]</a:t>
            </a:r>
          </a:p>
        </p:txBody>
      </p:sp>
      <p:sp>
        <p:nvSpPr>
          <p:cNvPr id="45" name="Rectangle 387"/>
          <p:cNvSpPr>
            <a:spLocks noChangeArrowheads="1"/>
          </p:cNvSpPr>
          <p:nvPr/>
        </p:nvSpPr>
        <p:spPr bwMode="auto">
          <a:xfrm>
            <a:off x="3997944" y="3276600"/>
            <a:ext cx="28194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argv[argc] = NULL</a:t>
            </a:r>
          </a:p>
        </p:txBody>
      </p:sp>
      <p:sp>
        <p:nvSpPr>
          <p:cNvPr id="46" name="Rectangle 388"/>
          <p:cNvSpPr>
            <a:spLocks noChangeArrowheads="1"/>
          </p:cNvSpPr>
          <p:nvPr/>
        </p:nvSpPr>
        <p:spPr bwMode="auto">
          <a:xfrm>
            <a:off x="3997944" y="35814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argv[argc-1]</a:t>
            </a:r>
          </a:p>
        </p:txBody>
      </p:sp>
      <p:sp>
        <p:nvSpPr>
          <p:cNvPr id="47" name="Rectangle 389"/>
          <p:cNvSpPr>
            <a:spLocks noChangeArrowheads="1"/>
          </p:cNvSpPr>
          <p:nvPr/>
        </p:nvSpPr>
        <p:spPr bwMode="auto">
          <a:xfrm>
            <a:off x="3997944" y="38862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8" name="Rectangle 390"/>
          <p:cNvSpPr>
            <a:spLocks noChangeArrowheads="1"/>
          </p:cNvSpPr>
          <p:nvPr/>
        </p:nvSpPr>
        <p:spPr bwMode="auto">
          <a:xfrm>
            <a:off x="3997944" y="41910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argv[0]</a:t>
            </a:r>
          </a:p>
        </p:txBody>
      </p:sp>
      <p:sp>
        <p:nvSpPr>
          <p:cNvPr id="49" name="Rectangle 399"/>
          <p:cNvSpPr>
            <a:spLocks noChangeArrowheads="1"/>
          </p:cNvSpPr>
          <p:nvPr/>
        </p:nvSpPr>
        <p:spPr bwMode="auto">
          <a:xfrm>
            <a:off x="4009385" y="548807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Future stack frame for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 Box 401"/>
          <p:cNvSpPr txBox="1">
            <a:spLocks noChangeArrowheads="1"/>
          </p:cNvSpPr>
          <p:nvPr/>
        </p:nvSpPr>
        <p:spPr bwMode="auto">
          <a:xfrm>
            <a:off x="7757737" y="2416442"/>
            <a:ext cx="1242648" cy="64633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environ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(global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var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51" name="Line 406"/>
          <p:cNvSpPr>
            <a:spLocks noChangeShapeType="1"/>
          </p:cNvSpPr>
          <p:nvPr/>
        </p:nvSpPr>
        <p:spPr bwMode="auto">
          <a:xfrm flipV="1">
            <a:off x="3045404" y="4435332"/>
            <a:ext cx="96102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Line 407"/>
          <p:cNvSpPr>
            <a:spLocks noChangeShapeType="1"/>
          </p:cNvSpPr>
          <p:nvPr/>
        </p:nvSpPr>
        <p:spPr bwMode="auto">
          <a:xfrm flipH="1">
            <a:off x="3616944" y="42799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Line 408"/>
          <p:cNvSpPr>
            <a:spLocks noChangeShapeType="1"/>
          </p:cNvSpPr>
          <p:nvPr/>
        </p:nvSpPr>
        <p:spPr bwMode="auto">
          <a:xfrm flipV="1">
            <a:off x="3616944" y="1676400"/>
            <a:ext cx="0" cy="2590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Line 409"/>
          <p:cNvSpPr>
            <a:spLocks noChangeShapeType="1"/>
          </p:cNvSpPr>
          <p:nvPr/>
        </p:nvSpPr>
        <p:spPr bwMode="auto">
          <a:xfrm>
            <a:off x="3616944" y="1676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411"/>
          <p:cNvSpPr>
            <a:spLocks noChangeShapeType="1"/>
          </p:cNvSpPr>
          <p:nvPr/>
        </p:nvSpPr>
        <p:spPr bwMode="auto">
          <a:xfrm flipH="1">
            <a:off x="6703044" y="30607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Line 412"/>
          <p:cNvSpPr>
            <a:spLocks noChangeShapeType="1"/>
          </p:cNvSpPr>
          <p:nvPr/>
        </p:nvSpPr>
        <p:spPr bwMode="auto">
          <a:xfrm flipH="1" flipV="1">
            <a:off x="7236444" y="990600"/>
            <a:ext cx="0" cy="2057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413"/>
          <p:cNvSpPr>
            <a:spLocks noChangeShapeType="1"/>
          </p:cNvSpPr>
          <p:nvPr/>
        </p:nvSpPr>
        <p:spPr bwMode="auto">
          <a:xfrm>
            <a:off x="6817344" y="9906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val 417"/>
          <p:cNvSpPr>
            <a:spLocks noChangeAspect="1" noChangeArrowheads="1"/>
          </p:cNvSpPr>
          <p:nvPr/>
        </p:nvSpPr>
        <p:spPr bwMode="auto">
          <a:xfrm>
            <a:off x="4112244" y="42386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val 419"/>
          <p:cNvSpPr>
            <a:spLocks noChangeAspect="1" noChangeArrowheads="1"/>
          </p:cNvSpPr>
          <p:nvPr/>
        </p:nvSpPr>
        <p:spPr bwMode="auto">
          <a:xfrm>
            <a:off x="6626844" y="30194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Text Box 421"/>
          <p:cNvSpPr txBox="1">
            <a:spLocks noChangeArrowheads="1"/>
          </p:cNvSpPr>
          <p:nvPr/>
        </p:nvSpPr>
        <p:spPr bwMode="auto">
          <a:xfrm>
            <a:off x="6952670" y="288409"/>
            <a:ext cx="1669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Bottom of stack</a:t>
            </a:r>
          </a:p>
        </p:txBody>
      </p:sp>
      <p:sp>
        <p:nvSpPr>
          <p:cNvPr id="61" name="Text Box 422"/>
          <p:cNvSpPr txBox="1">
            <a:spLocks noChangeArrowheads="1"/>
          </p:cNvSpPr>
          <p:nvPr/>
        </p:nvSpPr>
        <p:spPr bwMode="auto">
          <a:xfrm>
            <a:off x="6980560" y="5251303"/>
            <a:ext cx="13179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Top of stack</a:t>
            </a:r>
          </a:p>
        </p:txBody>
      </p:sp>
      <p:sp>
        <p:nvSpPr>
          <p:cNvPr id="64" name="Line 431"/>
          <p:cNvSpPr>
            <a:spLocks noChangeShapeType="1"/>
          </p:cNvSpPr>
          <p:nvPr/>
        </p:nvSpPr>
        <p:spPr bwMode="auto">
          <a:xfrm>
            <a:off x="7406067" y="3154102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433"/>
          <p:cNvSpPr>
            <a:spLocks noChangeShapeType="1"/>
          </p:cNvSpPr>
          <p:nvPr/>
        </p:nvSpPr>
        <p:spPr bwMode="auto">
          <a:xfrm flipH="1">
            <a:off x="6830040" y="3153838"/>
            <a:ext cx="585722" cy="1600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Text Box 401"/>
          <p:cNvSpPr txBox="1">
            <a:spLocks noChangeArrowheads="1"/>
          </p:cNvSpPr>
          <p:nvPr/>
        </p:nvSpPr>
        <p:spPr bwMode="auto">
          <a:xfrm>
            <a:off x="1912773" y="4132836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(in </a:t>
            </a:r>
            <a:r>
              <a:rPr kumimoji="0" lang="en-US" sz="18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kumimoji="0" lang="en-US" sz="180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rsi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67" name="Text Box 401"/>
          <p:cNvSpPr txBox="1">
            <a:spLocks noChangeArrowheads="1"/>
          </p:cNvSpPr>
          <p:nvPr/>
        </p:nvSpPr>
        <p:spPr bwMode="auto">
          <a:xfrm>
            <a:off x="7781869" y="3243116"/>
            <a:ext cx="1189831" cy="62012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(in </a:t>
            </a:r>
            <a:r>
              <a:rPr kumimoji="0" lang="en-US" sz="18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kumimoji="0" lang="en-US" sz="180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rdx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68" name="Line 431"/>
          <p:cNvSpPr>
            <a:spLocks noChangeShapeType="1"/>
          </p:cNvSpPr>
          <p:nvPr/>
        </p:nvSpPr>
        <p:spPr bwMode="auto">
          <a:xfrm flipV="1">
            <a:off x="7421182" y="2940361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Rectangle 379"/>
          <p:cNvSpPr>
            <a:spLocks noChangeArrowheads="1"/>
          </p:cNvSpPr>
          <p:nvPr/>
        </p:nvSpPr>
        <p:spPr bwMode="auto">
          <a:xfrm>
            <a:off x="4001615" y="480123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Stack frame for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libc_start_main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70" name="Rectangle 382"/>
          <p:cNvSpPr>
            <a:spLocks noChangeArrowheads="1"/>
          </p:cNvSpPr>
          <p:nvPr/>
        </p:nvSpPr>
        <p:spPr bwMode="auto">
          <a:xfrm>
            <a:off x="4001614" y="4502315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01"/>
          <p:cNvSpPr txBox="1">
            <a:spLocks noChangeArrowheads="1"/>
          </p:cNvSpPr>
          <p:nvPr/>
        </p:nvSpPr>
        <p:spPr bwMode="auto">
          <a:xfrm>
            <a:off x="1905000" y="4914535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argc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(in </a:t>
            </a:r>
            <a:r>
              <a:rPr kumimoji="0" lang="en-US" sz="180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kumimoji="0" lang="en-US" sz="180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30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 Function Revisited</a:t>
            </a:r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362074"/>
            <a:ext cx="3609975" cy="549592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To load and run a new program </a:t>
            </a:r>
            <a:r>
              <a:rPr lang="en-GB" dirty="0" err="1">
                <a:latin typeface="Courier New"/>
                <a:cs typeface="Courier New"/>
              </a:rPr>
              <a:t>a.out</a:t>
            </a:r>
            <a:r>
              <a:rPr lang="en-GB" dirty="0"/>
              <a:t> in the current process using </a:t>
            </a:r>
            <a:r>
              <a:rPr lang="en-GB" dirty="0" err="1">
                <a:latin typeface="Courier New"/>
                <a:cs typeface="Courier New"/>
              </a:rPr>
              <a:t>execve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>
                <a:latin typeface="+mn-lt"/>
                <a:cs typeface="Courier New"/>
              </a:rPr>
              <a:t>Free</a:t>
            </a:r>
            <a:r>
              <a:rPr lang="en-GB" dirty="0">
                <a:latin typeface="+mj-lt"/>
                <a:cs typeface="Courier New"/>
              </a:rPr>
              <a:t>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old areas</a:t>
            </a:r>
          </a:p>
          <a:p>
            <a:endParaRPr lang="en-GB" dirty="0"/>
          </a:p>
          <a:p>
            <a:r>
              <a:rPr lang="en-GB" dirty="0"/>
              <a:t>Create </a:t>
            </a:r>
            <a:r>
              <a:rPr lang="en-GB" dirty="0" err="1">
                <a:latin typeface="Courier New"/>
                <a:cs typeface="Courier New"/>
              </a:rPr>
              <a:t>vm_area_struct</a:t>
            </a:r>
            <a:r>
              <a:rPr lang="en-GB" dirty="0" err="1"/>
              <a:t>’s</a:t>
            </a:r>
            <a:r>
              <a:rPr lang="en-GB" dirty="0"/>
              <a:t> and page tables for new areas</a:t>
            </a:r>
          </a:p>
          <a:p>
            <a:pPr lvl="1"/>
            <a:r>
              <a:rPr lang="en-GB" dirty="0"/>
              <a:t>Programs and initialized data backed by object files.</a:t>
            </a:r>
          </a:p>
          <a:p>
            <a:pPr lvl="1"/>
            <a:r>
              <a:rPr lang="en-GB" b="1" dirty="0">
                <a:latin typeface="Courier New"/>
                <a:cs typeface="Courier New"/>
              </a:rPr>
              <a:t>.</a:t>
            </a:r>
            <a:r>
              <a:rPr lang="en-GB" b="1" dirty="0" err="1">
                <a:latin typeface="Courier New"/>
                <a:cs typeface="Courier New"/>
              </a:rPr>
              <a:t>bss</a:t>
            </a:r>
            <a:r>
              <a:rPr lang="en-GB" dirty="0">
                <a:latin typeface="+mj-lt"/>
                <a:cs typeface="Courier New"/>
              </a:rPr>
              <a:t> </a:t>
            </a:r>
            <a:r>
              <a:rPr lang="en-GB" dirty="0"/>
              <a:t>and stack backed by anonymous files. </a:t>
            </a:r>
          </a:p>
          <a:p>
            <a:endParaRPr lang="en-GB" dirty="0"/>
          </a:p>
          <a:p>
            <a:r>
              <a:rPr lang="en-GB" dirty="0"/>
              <a:t>Set PC to entry point in </a:t>
            </a:r>
            <a:r>
              <a:rPr lang="en-GB" dirty="0">
                <a:latin typeface="Courier New"/>
                <a:cs typeface="Courier New"/>
              </a:rPr>
              <a:t>.text</a:t>
            </a:r>
          </a:p>
          <a:p>
            <a:pPr lvl="1"/>
            <a:r>
              <a:rPr lang="en-GB" dirty="0"/>
              <a:t>Linux will fault in code and data pages as needed.</a:t>
            </a:r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Memory mapped region </a:t>
            </a:r>
          </a:p>
          <a:p>
            <a:pPr algn="ctr"/>
            <a:r>
              <a:rPr lang="en-US" sz="1400" dirty="0">
                <a:latin typeface="+mn-lt"/>
              </a:rPr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Runtime heap (via </a:t>
            </a:r>
            <a:r>
              <a:rPr lang="en-US" sz="1400" dirty="0" err="1">
                <a:latin typeface="+mn-lt"/>
              </a:rPr>
              <a:t>malloc</a:t>
            </a:r>
            <a:r>
              <a:rPr lang="en-US" sz="1400" dirty="0">
                <a:latin typeface="+mn-lt"/>
              </a:rPr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1368" y="5867400"/>
            <a:ext cx="27603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n-lt"/>
              </a:rPr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8374"/>
            <a:ext cx="178446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>
                <a:latin typeface="+mn-lt"/>
              </a:rPr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05564" y="2430462"/>
            <a:ext cx="660436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  <a:latin typeface="+mn-lt"/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09974"/>
            <a:ext cx="160473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>
                <a:latin typeface="+mn-lt"/>
              </a:rPr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5374"/>
            <a:ext cx="178446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>
                <a:latin typeface="+mn-lt"/>
              </a:rPr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2574"/>
            <a:ext cx="178446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>
                <a:latin typeface="+mn-lt"/>
              </a:rPr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2174"/>
            <a:ext cx="1619354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>
                <a:latin typeface="+mn-lt"/>
              </a:rPr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55988" y="4792662"/>
            <a:ext cx="573875" cy="2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  <a:latin typeface="+mn-lt"/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A few final curiosities about processes +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shareable pages</a:t>
            </a:r>
          </a:p>
          <a:p>
            <a:r>
              <a:rPr lang="en-US" dirty="0"/>
              <a:t>Moving data without going to user-space</a:t>
            </a:r>
          </a:p>
        </p:txBody>
      </p:sp>
    </p:spTree>
    <p:extLst>
      <p:ext uri="{BB962C8B-B14F-4D97-AF65-F5344CB8AC3E}">
        <p14:creationId xmlns:p14="http://schemas.microsoft.com/office/powerpoint/2010/main" val="47027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More Shareable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places to identify shareable pages</a:t>
            </a:r>
          </a:p>
          <a:p>
            <a:pPr lvl="1"/>
            <a:r>
              <a:rPr lang="en-US" dirty="0"/>
              <a:t>Child create via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fork</a:t>
            </a:r>
          </a:p>
          <a:p>
            <a:pPr lvl="1"/>
            <a:r>
              <a:rPr lang="en-US" dirty="0"/>
              <a:t>Processes loading the same binary file</a:t>
            </a:r>
          </a:p>
          <a:p>
            <a:pPr lvl="2"/>
            <a:r>
              <a:rPr lang="en-US" dirty="0"/>
              <a:t>E.g., bash or python interpreters, web browsers, ...</a:t>
            </a:r>
          </a:p>
          <a:p>
            <a:pPr lvl="1"/>
            <a:r>
              <a:rPr lang="en-US" dirty="0"/>
              <a:t>Processes loading the same library file</a:t>
            </a:r>
          </a:p>
          <a:p>
            <a:r>
              <a:rPr lang="en-US" dirty="0"/>
              <a:t>What about others?</a:t>
            </a:r>
          </a:p>
          <a:p>
            <a:pPr lvl="1"/>
            <a:r>
              <a:rPr lang="en-US" dirty="0"/>
              <a:t>Kernel Same-Page Merging</a:t>
            </a:r>
          </a:p>
          <a:p>
            <a:pPr lvl="1"/>
            <a:r>
              <a:rPr lang="en-US" dirty="0"/>
              <a:t>OS scans through all of physical memory, looking for duplicate pages</a:t>
            </a:r>
          </a:p>
          <a:p>
            <a:pPr lvl="1"/>
            <a:r>
              <a:rPr lang="en-US" dirty="0"/>
              <a:t>When found, merge into single copy, marked as copy-on-write</a:t>
            </a:r>
          </a:p>
          <a:p>
            <a:pPr lvl="1"/>
            <a:r>
              <a:rPr lang="en-US" dirty="0"/>
              <a:t>Implemented in Linux kernel in 2009</a:t>
            </a:r>
          </a:p>
          <a:p>
            <a:pPr lvl="1"/>
            <a:r>
              <a:rPr lang="en-US" dirty="0"/>
              <a:t>Limited to pages marked as likely candidates</a:t>
            </a:r>
          </a:p>
          <a:p>
            <a:pPr lvl="1"/>
            <a:r>
              <a:rPr lang="en-US" dirty="0"/>
              <a:t>Especially useful when processor running many virtual machines</a:t>
            </a:r>
          </a:p>
        </p:txBody>
      </p:sp>
    </p:spTree>
    <p:extLst>
      <p:ext uri="{BB962C8B-B14F-4D97-AF65-F5344CB8AC3E}">
        <p14:creationId xmlns:p14="http://schemas.microsoft.com/office/powerpoint/2010/main" val="3218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n-lt"/>
              </a:rPr>
              <a:t>Example: Using </a:t>
            </a:r>
            <a:r>
              <a:rPr lang="en-GB" dirty="0" err="1">
                <a:latin typeface="Courier New"/>
                <a:cs typeface="Courier New"/>
              </a:rPr>
              <a:t>mmap</a:t>
            </a:r>
            <a:r>
              <a:rPr lang="en-GB" dirty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 driver */</a:t>
            </a:r>
            <a:endParaRPr lang="en-US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Courier New" charset="0"/>
                <a:ea typeface="Courier New" charset="0"/>
                <a:cs typeface="Courier New" charset="0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nl-NL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 */</a:t>
            </a:r>
            <a:endParaRPr lang="nl-NL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!= 2)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 charset="0"/>
                <a:ea typeface="Courier New" charset="0"/>
                <a:cs typeface="Courier New" charset="0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[0]);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exit(0);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endParaRPr lang="en-US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 */</a:t>
            </a:r>
            <a:endParaRPr lang="en-US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[1], O_RDONLY, 0);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fstat(fd, &amp;stat);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exit(0);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GB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8600" y="1362075"/>
            <a:ext cx="876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>
                <a:latin typeface="Calibri" pitchFamily="34" charset="0"/>
              </a:rPr>
              <a:t>Copying a file to </a:t>
            </a:r>
            <a:r>
              <a:rPr lang="en-GB" kern="0" dirty="0" err="1">
                <a:latin typeface="Courier New"/>
                <a:cs typeface="Courier New"/>
              </a:rPr>
              <a:t>stdout</a:t>
            </a:r>
            <a:r>
              <a:rPr lang="en-GB" kern="0" dirty="0">
                <a:latin typeface="Calibri" pitchFamily="34" charset="0"/>
              </a:rPr>
              <a:t> without transferring data to user space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GB" kern="0" dirty="0">
                <a:latin typeface="Calibri" pitchFamily="34" charset="0"/>
              </a:rPr>
              <a:t>Warning: this c</a:t>
            </a: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ode does</a:t>
            </a:r>
            <a:r>
              <a:rPr kumimoji="0" lang="en-GB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not meet our coding standards.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3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926492"/>
                </a:solidFill>
                <a:latin typeface="Courier New" charset="0"/>
                <a:ea typeface="Courier New" charset="0"/>
                <a:cs typeface="Courier New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Courier New" charset="0"/>
                <a:ea typeface="Courier New" charset="0"/>
                <a:cs typeface="Courier New" charset="0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dirty="0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Courier New" charset="0"/>
                <a:ea typeface="Courier New" charset="0"/>
                <a:cs typeface="Courier New" charset="0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Courier New" charset="0"/>
                <a:ea typeface="Courier New" charset="0"/>
                <a:cs typeface="Courier New" charset="0"/>
              </a:rPr>
              <a:t> to memory mapped area */</a:t>
            </a:r>
            <a:endParaRPr lang="en-US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a-DK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Courier New" charset="0"/>
                <a:ea typeface="Courier New" charset="0"/>
                <a:cs typeface="Courier New" charset="0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da-DK" sz="14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a-DK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bufp = mmap(</a:t>
            </a:r>
            <a:r>
              <a:rPr lang="da-DK" sz="1400" dirty="0">
                <a:solidFill>
                  <a:srgbClr val="2C9290"/>
                </a:solidFill>
                <a:latin typeface="Courier New" charset="0"/>
                <a:ea typeface="Courier New" charset="0"/>
                <a:cs typeface="Courier New" charset="0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size, 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PROT_READ,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MAP_PRIVATE, 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0);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write</a:t>
            </a:r>
            <a:r>
              <a:rPr lang="de-DE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(STDOUT_FILENO, </a:t>
            </a:r>
          </a:p>
          <a:p>
            <a:r>
              <a:rPr lang="de-DE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</a:t>
            </a:r>
            <a:r>
              <a:rPr lang="de-DE" sz="14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size);</a:t>
            </a:r>
          </a:p>
          <a:p>
            <a:r>
              <a:rPr lang="is-I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is-IS" sz="14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6172200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1426" y="6183868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Events that require nonstandard control flow</a:t>
            </a:r>
          </a:p>
          <a:p>
            <a:pPr lvl="1"/>
            <a:r>
              <a:rPr lang="en-US" dirty="0"/>
              <a:t>Generated externally (interrupts) or internally (traps and faults)</a:t>
            </a:r>
          </a:p>
          <a:p>
            <a:endParaRPr lang="en-US" dirty="0"/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At any given time, system has multiple active processes</a:t>
            </a:r>
          </a:p>
          <a:p>
            <a:pPr lvl="1"/>
            <a:r>
              <a:rPr lang="en-US" dirty="0"/>
              <a:t>Only one can execute at a time on any single core</a:t>
            </a:r>
          </a:p>
          <a:p>
            <a:pPr lvl="1"/>
            <a:r>
              <a:rPr lang="en-US" dirty="0"/>
              <a:t>Each process appears to have total control of </a:t>
            </a:r>
            <a:br>
              <a:rPr lang="en-US" dirty="0"/>
            </a:br>
            <a:r>
              <a:rPr lang="en-US" dirty="0"/>
              <a:t>processor + private memory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Spawning processes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/>
              <a:t>One call, two returns</a:t>
            </a:r>
          </a:p>
          <a:p>
            <a:r>
              <a:rPr lang="en-US" dirty="0"/>
              <a:t>Process completion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exit</a:t>
            </a:r>
          </a:p>
          <a:p>
            <a:pPr lvl="1"/>
            <a:r>
              <a:rPr lang="en-US" dirty="0"/>
              <a:t>One call, no return</a:t>
            </a:r>
          </a:p>
          <a:p>
            <a:r>
              <a:rPr lang="en-US" dirty="0"/>
              <a:t>Reaping and waiting for processes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Loading and running programs</a:t>
            </a:r>
          </a:p>
          <a:p>
            <a:pPr lvl="1"/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execve</a:t>
            </a:r>
            <a:r>
              <a:rPr lang="en-US" dirty="0"/>
              <a:t> (or variant)</a:t>
            </a:r>
          </a:p>
          <a:p>
            <a:pPr lvl="1"/>
            <a:r>
              <a:rPr lang="en-US" dirty="0"/>
              <a:t>One call, (normally) no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53200" cy="573088"/>
          </a:xfrm>
        </p:spPr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4088"/>
            <a:ext cx="8307388" cy="1255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0" dirty="0" smtClean="0"/>
              <a:t>Let’s say N = 3</a:t>
            </a: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	</a:t>
            </a:r>
            <a:r>
              <a:rPr lang="en-US" sz="2000" b="0" i="1" dirty="0" smtClean="0"/>
              <a:t>What is the process graph?</a:t>
            </a:r>
          </a:p>
          <a:p>
            <a:pPr marL="0" indent="0">
              <a:buNone/>
            </a:pPr>
            <a:r>
              <a:rPr lang="en-US" sz="2000" b="0" dirty="0"/>
              <a:t>	</a:t>
            </a:r>
            <a:r>
              <a:rPr lang="en-US" sz="2000" b="0" i="1" dirty="0" smtClean="0"/>
              <a:t>How many threads are spawned in total?</a:t>
            </a:r>
          </a:p>
          <a:p>
            <a:pPr marL="0" indent="0">
              <a:buNone/>
            </a:pPr>
            <a:r>
              <a:rPr lang="en-US" sz="2000" b="0" dirty="0"/>
              <a:t>	</a:t>
            </a:r>
            <a:r>
              <a:rPr lang="en-US" sz="2000" b="0" i="1" dirty="0" smtClean="0"/>
              <a:t>Is the following sequence possible?</a:t>
            </a:r>
            <a:r>
              <a:rPr lang="en-US" sz="2000" b="0" dirty="0" smtClean="0"/>
              <a:t>  </a:t>
            </a:r>
            <a:r>
              <a:rPr lang="en-US" sz="2000" b="0" dirty="0"/>
              <a:t>c</a:t>
            </a:r>
            <a:r>
              <a:rPr lang="en-US" sz="2000" b="0" dirty="0" smtClean="0"/>
              <a:t>0 c1 p2 c2 </a:t>
            </a:r>
            <a:r>
              <a:rPr lang="en-US" sz="2000" b="0" dirty="0" err="1" smtClean="0"/>
              <a:t>c2</a:t>
            </a:r>
            <a:r>
              <a:rPr lang="en-US" sz="2000" b="0" dirty="0" smtClean="0"/>
              <a:t> c1 c2 </a:t>
            </a:r>
            <a:r>
              <a:rPr lang="en-US" sz="2000" b="0" dirty="0" err="1" smtClean="0"/>
              <a:t>c2</a:t>
            </a:r>
            <a:r>
              <a:rPr lang="en-US" sz="2000" b="0" dirty="0" smtClean="0"/>
              <a:t> p1 p0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222738" y="2209800"/>
            <a:ext cx="5739072" cy="452431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fork12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[N];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smtClean="0">
                <a:solidFill>
                  <a:srgbClr val="C1651C"/>
                </a:solidFill>
                <a:latin typeface="Courier New"/>
                <a:cs typeface="Courier New"/>
              </a:rPr>
              <a:t>j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C1651C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C1651C"/>
                </a:solidFill>
                <a:latin typeface="Courier New"/>
                <a:cs typeface="Courier New"/>
              </a:rPr>
              <a:t>isChild</a:t>
            </a:r>
            <a:r>
              <a:rPr lang="en-US" sz="1600" dirty="0" smtClean="0">
                <a:solidFill>
                  <a:srgbClr val="C1651C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 0;</a:t>
            </a:r>
            <a:endParaRPr lang="en-US" sz="16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[i] = fork()) == 0)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 smtClean="0">
                <a:solidFill>
                  <a:srgbClr val="9D206F"/>
                </a:solidFill>
                <a:latin typeface="Courier New"/>
                <a:cs typeface="Courier New"/>
              </a:rPr>
              <a:t>c%d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 "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isChild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= 1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if(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isChild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exit(0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*/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(j = N-1;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j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&gt;=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 j--) {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en-US" sz="16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C1651C"/>
                </a:solidFill>
                <a:latin typeface="Courier New"/>
                <a:cs typeface="Courier New"/>
              </a:rPr>
              <a:t>wpid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= wait(&amp;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 smtClean="0">
                <a:solidFill>
                  <a:srgbClr val="9D206F"/>
                </a:solidFill>
                <a:latin typeface="Courier New"/>
                <a:cs typeface="Courier New"/>
              </a:rPr>
              <a:t>p%d</a:t>
            </a:r>
            <a:r>
              <a:rPr lang="en-US" sz="1600" dirty="0" smtClean="0">
                <a:solidFill>
                  <a:srgbClr val="9D206F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j);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3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281987" cy="5118100"/>
          </a:xfrm>
        </p:spPr>
        <p:txBody>
          <a:bodyPr/>
          <a:lstStyle/>
          <a:p>
            <a:r>
              <a:rPr lang="en-US" dirty="0"/>
              <a:t>Exists at all levels of a computer system</a:t>
            </a:r>
          </a:p>
          <a:p>
            <a:r>
              <a:rPr lang="en-US" dirty="0"/>
              <a:t>Low level mechanisms</a:t>
            </a:r>
          </a:p>
          <a:p>
            <a:pPr lvl="1"/>
            <a:r>
              <a:rPr lang="en-US" dirty="0"/>
              <a:t>1. </a:t>
            </a:r>
            <a:r>
              <a:rPr lang="en-US" b="1" dirty="0">
                <a:solidFill>
                  <a:srgbClr val="FF0000"/>
                </a:solidFill>
              </a:rPr>
              <a:t>Exceptions </a:t>
            </a:r>
          </a:p>
          <a:p>
            <a:pPr lvl="2"/>
            <a:r>
              <a:rPr lang="en-US" dirty="0"/>
              <a:t>Change in control flow in response to a system event </a:t>
            </a:r>
            <a:br>
              <a:rPr lang="en-US" dirty="0"/>
            </a:br>
            <a:r>
              <a:rPr lang="en-US" dirty="0"/>
              <a:t>(i.e.,  change in system state)</a:t>
            </a:r>
          </a:p>
          <a:p>
            <a:pPr lvl="2"/>
            <a:r>
              <a:rPr lang="en-US" dirty="0"/>
              <a:t>Implemented using combination of hardware and OS software	</a:t>
            </a:r>
          </a:p>
          <a:p>
            <a:r>
              <a:rPr lang="en-US" dirty="0"/>
              <a:t>Higher level mechanisms</a:t>
            </a:r>
          </a:p>
          <a:p>
            <a:pPr lvl="1"/>
            <a:r>
              <a:rPr lang="en-US" dirty="0"/>
              <a:t>2. </a:t>
            </a:r>
            <a:r>
              <a:rPr lang="en-US" b="1" dirty="0">
                <a:solidFill>
                  <a:srgbClr val="FF0000"/>
                </a:solidFill>
              </a:rPr>
              <a:t>Process context switch</a:t>
            </a:r>
          </a:p>
          <a:p>
            <a:pPr lvl="2"/>
            <a:r>
              <a:rPr lang="en-US" dirty="0"/>
              <a:t>Implemented by OS software and hardware timer</a:t>
            </a:r>
          </a:p>
          <a:p>
            <a:pPr lvl="1"/>
            <a:r>
              <a:rPr lang="en-US" dirty="0"/>
              <a:t>3. </a:t>
            </a:r>
            <a:r>
              <a:rPr lang="en-US" b="1" dirty="0">
                <a:solidFill>
                  <a:srgbClr val="FF0000"/>
                </a:solidFill>
              </a:rPr>
              <a:t>Signals</a:t>
            </a:r>
          </a:p>
          <a:p>
            <a:pPr lvl="2"/>
            <a:r>
              <a:rPr lang="en-US" dirty="0"/>
              <a:t>Implemented by OS software </a:t>
            </a:r>
          </a:p>
          <a:p>
            <a:pPr lvl="1"/>
            <a:r>
              <a:rPr lang="en-US" dirty="0"/>
              <a:t>4. </a:t>
            </a:r>
            <a:r>
              <a:rPr lang="en-US" b="1" dirty="0">
                <a:solidFill>
                  <a:srgbClr val="FF0000"/>
                </a:solidFill>
              </a:rPr>
              <a:t>Nonlocal jumps</a:t>
            </a:r>
            <a:r>
              <a:rPr lang="en-US" dirty="0"/>
              <a:t>: </a:t>
            </a:r>
            <a:r>
              <a:rPr lang="en-US" dirty="0" err="1">
                <a:latin typeface="Courier New"/>
                <a:cs typeface="Courier New"/>
              </a:rPr>
              <a:t>setjmp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longjmp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2"/>
            <a:r>
              <a:rPr lang="en-US" dirty="0"/>
              <a:t>Implemented by C runtime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Exceptional Control Flow</a:t>
            </a:r>
          </a:p>
          <a:p>
            <a:r>
              <a:rPr lang="en-US" dirty="0"/>
              <a:t>Exceptions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344691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90213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/>
              <a:t>kernel</a:t>
            </a:r>
            <a:r>
              <a:rPr lang="en-US" dirty="0"/>
              <a:t>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lvl="1"/>
            <a:r>
              <a:rPr lang="en-US" dirty="0"/>
              <a:t>Kernel is the memory-resident part of the OS</a:t>
            </a:r>
          </a:p>
          <a:p>
            <a:pPr lvl="1"/>
            <a:r>
              <a:rPr lang="en-US" dirty="0"/>
              <a:t>Examples of events: Divide by 0, arithmetic overflow, page fault, I/O request completes, typing Ctrl-C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Return to </a:t>
            </a:r>
            <a:r>
              <a:rPr lang="en-US" sz="1800" b="0" i="1" dirty="0" err="1">
                <a:latin typeface="Calibri" pitchFamily="34" charset="0"/>
              </a:rPr>
              <a:t>I_current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17693</TotalTime>
  <Words>5003</Words>
  <Application>Microsoft Office PowerPoint</Application>
  <PresentationFormat>On-screen Show (4:3)</PresentationFormat>
  <Paragraphs>1366</Paragraphs>
  <Slides>69</Slides>
  <Notes>48</Notes>
  <HiddenSlides>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1" baseType="lpstr">
      <vt:lpstr>ＭＳ Ｐゴシック</vt:lpstr>
      <vt:lpstr>Arial</vt:lpstr>
      <vt:lpstr>Arial Narrow</vt:lpstr>
      <vt:lpstr>Calibri</vt:lpstr>
      <vt:lpstr>Courier</vt:lpstr>
      <vt:lpstr>Courier New</vt:lpstr>
      <vt:lpstr>Menlo-Regular</vt:lpstr>
      <vt:lpstr>msgothic</vt:lpstr>
      <vt:lpstr>Times New Roman</vt:lpstr>
      <vt:lpstr>Wingdings</vt:lpstr>
      <vt:lpstr>Wingdings 2</vt:lpstr>
      <vt:lpstr>template2007</vt:lpstr>
      <vt:lpstr>Exceptional Control Flow:  Exceptions and Processes  15-213/18-213/15-513/18-613: Introduction to Computer Systems 19th Lecture, March 26, 2020</vt:lpstr>
      <vt:lpstr>Printers Used to Catch on Fire</vt:lpstr>
      <vt:lpstr>Highly Exceptional Control Flow</vt:lpstr>
      <vt:lpstr>Today</vt:lpstr>
      <vt:lpstr>Control Flow</vt:lpstr>
      <vt:lpstr>Altering the Control Flow</vt:lpstr>
      <vt:lpstr>Exceptional Control Flow</vt:lpstr>
      <vt:lpstr>Today</vt:lpstr>
      <vt:lpstr>Exceptions</vt:lpstr>
      <vt:lpstr>Exception Tables</vt:lpstr>
      <vt:lpstr> (Partial) Taxonomy</vt:lpstr>
      <vt:lpstr>Asynchronous Exceptions (Interrupts)</vt:lpstr>
      <vt:lpstr>Synchronous Exceptions</vt:lpstr>
      <vt:lpstr>System Calls</vt:lpstr>
      <vt:lpstr>System Call Example: Opening File</vt:lpstr>
      <vt:lpstr>System Call Example: Opening File</vt:lpstr>
      <vt:lpstr>Fault Example: Page Fault</vt:lpstr>
      <vt:lpstr>Fault Example: Invalid Memory Reference</vt:lpstr>
      <vt:lpstr>Today</vt:lpstr>
      <vt:lpstr>Processes</vt:lpstr>
      <vt:lpstr>Multiprocessing: The Illusion</vt:lpstr>
      <vt:lpstr>Multiprocessing Example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Concurrent Processes</vt:lpstr>
      <vt:lpstr>User View of Concurrent Processes</vt:lpstr>
      <vt:lpstr>Context Switching</vt:lpstr>
      <vt:lpstr>Today</vt:lpstr>
      <vt:lpstr>System 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</vt:lpstr>
      <vt:lpstr>Conceptual View of fork</vt:lpstr>
      <vt:lpstr>The fork Function Revisited</vt:lpstr>
      <vt:lpstr>fork Example</vt:lpstr>
      <vt:lpstr>Making fork More Nondeterministic</vt:lpstr>
      <vt:lpstr>Variable delay fork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Quiz Time!</vt:lpstr>
      <vt:lpstr>Reaping Child Processes</vt:lpstr>
      <vt:lpstr>Zombie Example</vt:lpstr>
      <vt:lpstr>Non- terminating Child Example</vt:lpstr>
      <vt:lpstr>wait: Synchronizing with Children</vt:lpstr>
      <vt:lpstr>wait: Synchronizing with Children</vt:lpstr>
      <vt:lpstr>wait: Synchronizing with Children</vt:lpstr>
      <vt:lpstr>Another wait Example</vt:lpstr>
      <vt:lpstr>waitpid: Waiting for a Specific Process</vt:lpstr>
      <vt:lpstr>execve: Loading and Running Programs</vt:lpstr>
      <vt:lpstr>execve Example</vt:lpstr>
      <vt:lpstr>Structure of  the stack when a new program starts</vt:lpstr>
      <vt:lpstr>The execve Function Revisited</vt:lpstr>
      <vt:lpstr>A few final curiosities about processes + VM</vt:lpstr>
      <vt:lpstr>Finding More Shareable Pages</vt:lpstr>
      <vt:lpstr>Example: Using mmap to Copy Files</vt:lpstr>
      <vt:lpstr>Summary</vt:lpstr>
      <vt:lpstr>Summary (cont.)</vt:lpstr>
      <vt:lpstr>Your Turn!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Saugata Ghose</cp:lastModifiedBy>
  <cp:revision>697</cp:revision>
  <cp:lastPrinted>2020-03-31T15:04:45Z</cp:lastPrinted>
  <dcterms:created xsi:type="dcterms:W3CDTF">2011-10-11T15:51:12Z</dcterms:created>
  <dcterms:modified xsi:type="dcterms:W3CDTF">2020-04-02T15:59:33Z</dcterms:modified>
</cp:coreProperties>
</file>