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2" r:id="rId4"/>
    <p:sldMasterId id="2147483710" r:id="rId5"/>
    <p:sldMasterId id="2147483724" r:id="rId6"/>
  </p:sldMasterIdLst>
  <p:notesMasterIdLst>
    <p:notesMasterId r:id="rId82"/>
  </p:notesMasterIdLst>
  <p:sldIdLst>
    <p:sldId id="542" r:id="rId7"/>
    <p:sldId id="344" r:id="rId8"/>
    <p:sldId id="734" r:id="rId9"/>
    <p:sldId id="735" r:id="rId10"/>
    <p:sldId id="588" r:id="rId11"/>
    <p:sldId id="592" r:id="rId12"/>
    <p:sldId id="736" r:id="rId13"/>
    <p:sldId id="589" r:id="rId14"/>
    <p:sldId id="685" r:id="rId15"/>
    <p:sldId id="686" r:id="rId16"/>
    <p:sldId id="591" r:id="rId17"/>
    <p:sldId id="593" r:id="rId18"/>
    <p:sldId id="737" r:id="rId19"/>
    <p:sldId id="687" r:id="rId20"/>
    <p:sldId id="594" r:id="rId21"/>
    <p:sldId id="390" r:id="rId22"/>
    <p:sldId id="386" r:id="rId23"/>
    <p:sldId id="732" r:id="rId24"/>
    <p:sldId id="670" r:id="rId25"/>
    <p:sldId id="733" r:id="rId26"/>
    <p:sldId id="694" r:id="rId27"/>
    <p:sldId id="738" r:id="rId28"/>
    <p:sldId id="739" r:id="rId29"/>
    <p:sldId id="740" r:id="rId30"/>
    <p:sldId id="284" r:id="rId31"/>
    <p:sldId id="741" r:id="rId32"/>
    <p:sldId id="285" r:id="rId33"/>
    <p:sldId id="374" r:id="rId34"/>
    <p:sldId id="375" r:id="rId35"/>
    <p:sldId id="373" r:id="rId36"/>
    <p:sldId id="376" r:id="rId37"/>
    <p:sldId id="286" r:id="rId38"/>
    <p:sldId id="287" r:id="rId39"/>
    <p:sldId id="288" r:id="rId40"/>
    <p:sldId id="691" r:id="rId41"/>
    <p:sldId id="364" r:id="rId42"/>
    <p:sldId id="289" r:id="rId43"/>
    <p:sldId id="377" r:id="rId44"/>
    <p:sldId id="350" r:id="rId45"/>
    <p:sldId id="293" r:id="rId46"/>
    <p:sldId id="295" r:id="rId47"/>
    <p:sldId id="366" r:id="rId48"/>
    <p:sldId id="301" r:id="rId49"/>
    <p:sldId id="332" r:id="rId50"/>
    <p:sldId id="302" r:id="rId51"/>
    <p:sldId id="304" r:id="rId52"/>
    <p:sldId id="351" r:id="rId53"/>
    <p:sldId id="306" r:id="rId54"/>
    <p:sldId id="309" r:id="rId55"/>
    <p:sldId id="307" r:id="rId56"/>
    <p:sldId id="310" r:id="rId57"/>
    <p:sldId id="312" r:id="rId58"/>
    <p:sldId id="368" r:id="rId59"/>
    <p:sldId id="367" r:id="rId60"/>
    <p:sldId id="369" r:id="rId61"/>
    <p:sldId id="336" r:id="rId62"/>
    <p:sldId id="338" r:id="rId63"/>
    <p:sldId id="370" r:id="rId64"/>
    <p:sldId id="339" r:id="rId65"/>
    <p:sldId id="365" r:id="rId66"/>
    <p:sldId id="352" r:id="rId67"/>
    <p:sldId id="353" r:id="rId68"/>
    <p:sldId id="354" r:id="rId69"/>
    <p:sldId id="355" r:id="rId70"/>
    <p:sldId id="356" r:id="rId71"/>
    <p:sldId id="357" r:id="rId72"/>
    <p:sldId id="358" r:id="rId73"/>
    <p:sldId id="359" r:id="rId74"/>
    <p:sldId id="360" r:id="rId75"/>
    <p:sldId id="361" r:id="rId76"/>
    <p:sldId id="371" r:id="rId77"/>
    <p:sldId id="324" r:id="rId78"/>
    <p:sldId id="380" r:id="rId79"/>
    <p:sldId id="381" r:id="rId80"/>
    <p:sldId id="382" r:id="rId8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663300"/>
    <a:srgbClr val="008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60FFED-7A52-4215-9DCD-832C164D1326}" v="3" dt="2019-09-12T03:16:03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2517" autoAdjust="0"/>
  </p:normalViewPr>
  <p:slideViewPr>
    <p:cSldViewPr snapToGrid="0">
      <p:cViewPr varScale="1">
        <p:scale>
          <a:sx n="118" d="100"/>
          <a:sy n="118" d="100"/>
        </p:scale>
        <p:origin x="20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viewProps" Target="viewProps.xml"/><Relationship Id="rId16" Type="http://schemas.openxmlformats.org/officeDocument/2006/relationships/slide" Target="slides/slide10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presProps" Target="presProps.xml"/><Relationship Id="rId8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microsoft.com/office/2016/11/relationships/changesInfo" Target="changesInfos/changesInfo1.xml"/><Relationship Id="rId61" Type="http://schemas.openxmlformats.org/officeDocument/2006/relationships/slide" Target="slides/slide55.xml"/><Relationship Id="rId8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C7D0C2B6-7565-43D2-B787-207FE35F8927}"/>
    <pc:docChg chg="undo custSel addSld delSld modSld sldOrd">
      <pc:chgData name="Phil Gibbons" userId="f619c6e5d38ed7a7" providerId="LiveId" clId="{C7D0C2B6-7565-43D2-B787-207FE35F8927}" dt="2018-09-13T02:49:26.937" v="508"/>
      <pc:docMkLst>
        <pc:docMk/>
      </pc:docMkLst>
      <pc:sldChg chg="modSp">
        <pc:chgData name="Phil Gibbons" userId="f619c6e5d38ed7a7" providerId="LiveId" clId="{C7D0C2B6-7565-43D2-B787-207FE35F8927}" dt="2018-09-12T16:49:39.932" v="54" actId="20577"/>
        <pc:sldMkLst>
          <pc:docMk/>
          <pc:sldMk cId="0" sldId="286"/>
        </pc:sldMkLst>
        <pc:spChg chg="mod">
          <ac:chgData name="Phil Gibbons" userId="f619c6e5d38ed7a7" providerId="LiveId" clId="{C7D0C2B6-7565-43D2-B787-207FE35F8927}" dt="2018-09-12T16:49:39.932" v="54" actId="20577"/>
          <ac:spMkLst>
            <pc:docMk/>
            <pc:sldMk cId="0" sldId="286"/>
            <ac:spMk id="35844" creationId="{00000000-0000-0000-0000-000000000000}"/>
          </ac:spMkLst>
        </pc:spChg>
      </pc:sldChg>
      <pc:sldChg chg="modSp">
        <pc:chgData name="Phil Gibbons" userId="f619c6e5d38ed7a7" providerId="LiveId" clId="{C7D0C2B6-7565-43D2-B787-207FE35F8927}" dt="2018-09-13T02:19:48.327" v="416" actId="20577"/>
        <pc:sldMkLst>
          <pc:docMk/>
          <pc:sldMk cId="0" sldId="288"/>
        </pc:sldMkLst>
        <pc:spChg chg="mod">
          <ac:chgData name="Phil Gibbons" userId="f619c6e5d38ed7a7" providerId="LiveId" clId="{C7D0C2B6-7565-43D2-B787-207FE35F8927}" dt="2018-09-13T01:23:29.337" v="187" actId="20577"/>
          <ac:spMkLst>
            <pc:docMk/>
            <pc:sldMk cId="0" sldId="288"/>
            <ac:spMk id="37891" creationId="{00000000-0000-0000-0000-000000000000}"/>
          </ac:spMkLst>
        </pc:spChg>
        <pc:spChg chg="mod">
          <ac:chgData name="Phil Gibbons" userId="f619c6e5d38ed7a7" providerId="LiveId" clId="{C7D0C2B6-7565-43D2-B787-207FE35F8927}" dt="2018-09-13T01:27:32.801" v="270"/>
          <ac:spMkLst>
            <pc:docMk/>
            <pc:sldMk cId="0" sldId="288"/>
            <ac:spMk id="37892" creationId="{00000000-0000-0000-0000-000000000000}"/>
          </ac:spMkLst>
        </pc:spChg>
        <pc:graphicFrameChg chg="modGraphic">
          <ac:chgData name="Phil Gibbons" userId="f619c6e5d38ed7a7" providerId="LiveId" clId="{C7D0C2B6-7565-43D2-B787-207FE35F8927}" dt="2018-09-13T02:19:48.327" v="416" actId="20577"/>
          <ac:graphicFrameMkLst>
            <pc:docMk/>
            <pc:sldMk cId="0" sldId="288"/>
            <ac:graphicFrameMk id="37893" creationId="{00000000-0000-0000-0000-000000000000}"/>
          </ac:graphicFrameMkLst>
        </pc:graphicFrameChg>
      </pc:sldChg>
      <pc:sldChg chg="modSp">
        <pc:chgData name="Phil Gibbons" userId="f619c6e5d38ed7a7" providerId="LiveId" clId="{C7D0C2B6-7565-43D2-B787-207FE35F8927}" dt="2018-09-13T02:14:45.515" v="364" actId="20577"/>
        <pc:sldMkLst>
          <pc:docMk/>
          <pc:sldMk cId="0" sldId="289"/>
        </pc:sldMkLst>
        <pc:spChg chg="mod">
          <ac:chgData name="Phil Gibbons" userId="f619c6e5d38ed7a7" providerId="LiveId" clId="{C7D0C2B6-7565-43D2-B787-207FE35F8927}" dt="2018-09-13T02:14:45.515" v="364" actId="20577"/>
          <ac:spMkLst>
            <pc:docMk/>
            <pc:sldMk cId="0" sldId="289"/>
            <ac:spMk id="38920" creationId="{00000000-0000-0000-0000-000000000000}"/>
          </ac:spMkLst>
        </pc:spChg>
      </pc:sldChg>
      <pc:sldChg chg="modSp">
        <pc:chgData name="Phil Gibbons" userId="f619c6e5d38ed7a7" providerId="LiveId" clId="{C7D0C2B6-7565-43D2-B787-207FE35F8927}" dt="2018-09-13T02:20:58.140" v="426" actId="20577"/>
        <pc:sldMkLst>
          <pc:docMk/>
          <pc:sldMk cId="0" sldId="293"/>
        </pc:sldMkLst>
        <pc:spChg chg="mod">
          <ac:chgData name="Phil Gibbons" userId="f619c6e5d38ed7a7" providerId="LiveId" clId="{C7D0C2B6-7565-43D2-B787-207FE35F8927}" dt="2018-09-13T02:16:02.139" v="404" actId="20577"/>
          <ac:spMkLst>
            <pc:docMk/>
            <pc:sldMk cId="0" sldId="293"/>
            <ac:spMk id="40964" creationId="{00000000-0000-0000-0000-000000000000}"/>
          </ac:spMkLst>
        </pc:spChg>
        <pc:graphicFrameChg chg="mod modGraphic">
          <ac:chgData name="Phil Gibbons" userId="f619c6e5d38ed7a7" providerId="LiveId" clId="{C7D0C2B6-7565-43D2-B787-207FE35F8927}" dt="2018-09-13T02:20:58.140" v="426" actId="20577"/>
          <ac:graphicFrameMkLst>
            <pc:docMk/>
            <pc:sldMk cId="0" sldId="293"/>
            <ac:graphicFrameMk id="40965" creationId="{00000000-0000-0000-0000-000000000000}"/>
          </ac:graphicFrameMkLst>
        </pc:graphicFrameChg>
      </pc:sldChg>
      <pc:sldChg chg="delSp modSp">
        <pc:chgData name="Phil Gibbons" userId="f619c6e5d38ed7a7" providerId="LiveId" clId="{C7D0C2B6-7565-43D2-B787-207FE35F8927}" dt="2018-09-11T17:15:31.758" v="4" actId="20577"/>
        <pc:sldMkLst>
          <pc:docMk/>
          <pc:sldMk cId="0" sldId="317"/>
        </pc:sldMkLst>
        <pc:spChg chg="mod">
          <ac:chgData name="Phil Gibbons" userId="f619c6e5d38ed7a7" providerId="LiveId" clId="{C7D0C2B6-7565-43D2-B787-207FE35F8927}" dt="2018-09-11T17:15:31.758" v="4" actId="20577"/>
          <ac:spMkLst>
            <pc:docMk/>
            <pc:sldMk cId="0" sldId="317"/>
            <ac:spMk id="7" creationId="{00000000-0000-0000-0000-000000000000}"/>
          </ac:spMkLst>
        </pc:spChg>
        <pc:spChg chg="del">
          <ac:chgData name="Phil Gibbons" userId="f619c6e5d38ed7a7" providerId="LiveId" clId="{C7D0C2B6-7565-43D2-B787-207FE35F8927}" dt="2018-09-11T17:15:23.022" v="0" actId="478"/>
          <ac:spMkLst>
            <pc:docMk/>
            <pc:sldMk cId="0" sldId="317"/>
            <ac:spMk id="11" creationId="{00000000-0000-0000-0000-000000000000}"/>
          </ac:spMkLst>
        </pc:spChg>
      </pc:sldChg>
      <pc:sldChg chg="modAnim">
        <pc:chgData name="Phil Gibbons" userId="f619c6e5d38ed7a7" providerId="LiveId" clId="{C7D0C2B6-7565-43D2-B787-207FE35F8927}" dt="2018-09-13T02:49:26.937" v="508"/>
        <pc:sldMkLst>
          <pc:docMk/>
          <pc:sldMk cId="0" sldId="339"/>
        </pc:sldMkLst>
      </pc:sldChg>
      <pc:sldChg chg="addSp modSp modAnim">
        <pc:chgData name="Phil Gibbons" userId="f619c6e5d38ed7a7" providerId="LiveId" clId="{C7D0C2B6-7565-43D2-B787-207FE35F8927}" dt="2018-09-12T16:41:30.657" v="12"/>
        <pc:sldMkLst>
          <pc:docMk/>
          <pc:sldMk cId="3956624597" sldId="373"/>
        </pc:sldMkLst>
        <pc:spChg chg="mod">
          <ac:chgData name="Phil Gibbons" userId="f619c6e5d38ed7a7" providerId="LiveId" clId="{C7D0C2B6-7565-43D2-B787-207FE35F8927}" dt="2018-09-12T16:40:37.287" v="7" actId="164"/>
          <ac:spMkLst>
            <pc:docMk/>
            <pc:sldMk cId="3956624597" sldId="373"/>
            <ac:spMk id="12" creationId="{D30D5466-50A8-4989-9386-DC017859BEE4}"/>
          </ac:spMkLst>
        </pc:spChg>
        <pc:spChg chg="mod">
          <ac:chgData name="Phil Gibbons" userId="f619c6e5d38ed7a7" providerId="LiveId" clId="{C7D0C2B6-7565-43D2-B787-207FE35F8927}" dt="2018-09-12T16:40:37.287" v="7" actId="164"/>
          <ac:spMkLst>
            <pc:docMk/>
            <pc:sldMk cId="3956624597" sldId="373"/>
            <ac:spMk id="13" creationId="{731DC4EE-8735-4997-94FD-D35E79343EAE}"/>
          </ac:spMkLst>
        </pc:spChg>
        <pc:spChg chg="mod">
          <ac:chgData name="Phil Gibbons" userId="f619c6e5d38ed7a7" providerId="LiveId" clId="{C7D0C2B6-7565-43D2-B787-207FE35F8927}" dt="2018-09-12T16:40:37.287" v="7" actId="164"/>
          <ac:spMkLst>
            <pc:docMk/>
            <pc:sldMk cId="3956624597" sldId="373"/>
            <ac:spMk id="15" creationId="{44F29907-ABF2-47FC-9B0D-CA56A7C80696}"/>
          </ac:spMkLst>
        </pc:spChg>
        <pc:spChg chg="mod">
          <ac:chgData name="Phil Gibbons" userId="f619c6e5d38ed7a7" providerId="LiveId" clId="{C7D0C2B6-7565-43D2-B787-207FE35F8927}" dt="2018-09-12T16:40:37.287" v="7" actId="164"/>
          <ac:spMkLst>
            <pc:docMk/>
            <pc:sldMk cId="3956624597" sldId="373"/>
            <ac:spMk id="16" creationId="{9CF7245C-E525-4050-A737-48F4CC9C89FD}"/>
          </ac:spMkLst>
        </pc:spChg>
        <pc:spChg chg="mod">
          <ac:chgData name="Phil Gibbons" userId="f619c6e5d38ed7a7" providerId="LiveId" clId="{C7D0C2B6-7565-43D2-B787-207FE35F8927}" dt="2018-09-12T16:40:37.287" v="7" actId="164"/>
          <ac:spMkLst>
            <pc:docMk/>
            <pc:sldMk cId="3956624597" sldId="373"/>
            <ac:spMk id="17" creationId="{EF8844C9-CD86-4390-BFD5-A309109CB972}"/>
          </ac:spMkLst>
        </pc:spChg>
        <pc:grpChg chg="add mod">
          <ac:chgData name="Phil Gibbons" userId="f619c6e5d38ed7a7" providerId="LiveId" clId="{C7D0C2B6-7565-43D2-B787-207FE35F8927}" dt="2018-09-12T16:40:37.287" v="7" actId="164"/>
          <ac:grpSpMkLst>
            <pc:docMk/>
            <pc:sldMk cId="3956624597" sldId="373"/>
            <ac:grpSpMk id="6" creationId="{D0E0DA0B-E262-4B93-BC72-478B7D664DE0}"/>
          </ac:grpSpMkLst>
        </pc:grpChg>
        <pc:cxnChg chg="mod">
          <ac:chgData name="Phil Gibbons" userId="f619c6e5d38ed7a7" providerId="LiveId" clId="{C7D0C2B6-7565-43D2-B787-207FE35F8927}" dt="2018-09-12T16:40:37.287" v="7" actId="164"/>
          <ac:cxnSpMkLst>
            <pc:docMk/>
            <pc:sldMk cId="3956624597" sldId="373"/>
            <ac:cxnSpMk id="14" creationId="{B9B6EC14-41AB-4CE4-8B87-A455B036572C}"/>
          </ac:cxnSpMkLst>
        </pc:cxnChg>
      </pc:sldChg>
      <pc:sldChg chg="ord">
        <pc:chgData name="Phil Gibbons" userId="f619c6e5d38ed7a7" providerId="LiveId" clId="{C7D0C2B6-7565-43D2-B787-207FE35F8927}" dt="2018-09-12T16:42:32.546" v="13"/>
        <pc:sldMkLst>
          <pc:docMk/>
          <pc:sldMk cId="2617675255" sldId="374"/>
        </pc:sldMkLst>
      </pc:sldChg>
      <pc:sldChg chg="ord">
        <pc:chgData name="Phil Gibbons" userId="f619c6e5d38ed7a7" providerId="LiveId" clId="{C7D0C2B6-7565-43D2-B787-207FE35F8927}" dt="2018-09-12T16:42:51.738" v="14"/>
        <pc:sldMkLst>
          <pc:docMk/>
          <pc:sldMk cId="1761925241" sldId="375"/>
        </pc:sldMkLst>
      </pc:sldChg>
      <pc:sldChg chg="addSp modSp">
        <pc:chgData name="Phil Gibbons" userId="f619c6e5d38ed7a7" providerId="LiveId" clId="{C7D0C2B6-7565-43D2-B787-207FE35F8927}" dt="2018-09-12T16:48:16.636" v="51" actId="1076"/>
        <pc:sldMkLst>
          <pc:docMk/>
          <pc:sldMk cId="2169896559" sldId="376"/>
        </pc:sldMkLst>
        <pc:spChg chg="mod">
          <ac:chgData name="Phil Gibbons" userId="f619c6e5d38ed7a7" providerId="LiveId" clId="{C7D0C2B6-7565-43D2-B787-207FE35F8927}" dt="2018-09-12T16:48:16.636" v="51" actId="1076"/>
          <ac:spMkLst>
            <pc:docMk/>
            <pc:sldMk cId="2169896559" sldId="376"/>
            <ac:spMk id="3" creationId="{00000000-0000-0000-0000-000000000000}"/>
          </ac:spMkLst>
        </pc:spChg>
        <pc:spChg chg="add mod">
          <ac:chgData name="Phil Gibbons" userId="f619c6e5d38ed7a7" providerId="LiveId" clId="{C7D0C2B6-7565-43D2-B787-207FE35F8927}" dt="2018-09-12T16:47:23.560" v="47" actId="207"/>
          <ac:spMkLst>
            <pc:docMk/>
            <pc:sldMk cId="2169896559" sldId="376"/>
            <ac:spMk id="6" creationId="{50ADC978-E23E-45E9-9440-AF4F4112FF37}"/>
          </ac:spMkLst>
        </pc:spChg>
        <pc:spChg chg="add mod">
          <ac:chgData name="Phil Gibbons" userId="f619c6e5d38ed7a7" providerId="LiveId" clId="{C7D0C2B6-7565-43D2-B787-207FE35F8927}" dt="2018-09-12T16:47:33.269" v="48" actId="207"/>
          <ac:spMkLst>
            <pc:docMk/>
            <pc:sldMk cId="2169896559" sldId="376"/>
            <ac:spMk id="8" creationId="{199149B9-331C-4B41-A02A-CDEF4445FDBF}"/>
          </ac:spMkLst>
        </pc:spChg>
        <pc:spChg chg="mod">
          <ac:chgData name="Phil Gibbons" userId="f619c6e5d38ed7a7" providerId="LiveId" clId="{C7D0C2B6-7565-43D2-B787-207FE35F8927}" dt="2018-09-12T16:46:58.283" v="46" actId="1076"/>
          <ac:spMkLst>
            <pc:docMk/>
            <pc:sldMk cId="2169896559" sldId="376"/>
            <ac:spMk id="11" creationId="{E98C8604-892E-419B-8066-C67DDC2BAC57}"/>
          </ac:spMkLst>
        </pc:spChg>
        <pc:spChg chg="add mod">
          <ac:chgData name="Phil Gibbons" userId="f619c6e5d38ed7a7" providerId="LiveId" clId="{C7D0C2B6-7565-43D2-B787-207FE35F8927}" dt="2018-09-12T16:47:33.269" v="48" actId="207"/>
          <ac:spMkLst>
            <pc:docMk/>
            <pc:sldMk cId="2169896559" sldId="376"/>
            <ac:spMk id="12" creationId="{C8B75FF6-8E19-47EA-A027-26D1AA874DAB}"/>
          </ac:spMkLst>
        </pc:spChg>
        <pc:spChg chg="add mod">
          <ac:chgData name="Phil Gibbons" userId="f619c6e5d38ed7a7" providerId="LiveId" clId="{C7D0C2B6-7565-43D2-B787-207FE35F8927}" dt="2018-09-12T16:47:33.269" v="48" actId="207"/>
          <ac:spMkLst>
            <pc:docMk/>
            <pc:sldMk cId="2169896559" sldId="376"/>
            <ac:spMk id="13" creationId="{01507D66-F25F-4722-A85C-4B1F2BC14D00}"/>
          </ac:spMkLst>
        </pc:spChg>
      </pc:sldChg>
      <pc:sldChg chg="modSp">
        <pc:chgData name="Phil Gibbons" userId="f619c6e5d38ed7a7" providerId="LiveId" clId="{C7D0C2B6-7565-43D2-B787-207FE35F8927}" dt="2018-09-13T02:14:39.577" v="362" actId="20577"/>
        <pc:sldMkLst>
          <pc:docMk/>
          <pc:sldMk cId="2104756754" sldId="377"/>
        </pc:sldMkLst>
        <pc:spChg chg="mod">
          <ac:chgData name="Phil Gibbons" userId="f619c6e5d38ed7a7" providerId="LiveId" clId="{C7D0C2B6-7565-43D2-B787-207FE35F8927}" dt="2018-09-13T02:14:39.577" v="362" actId="20577"/>
          <ac:spMkLst>
            <pc:docMk/>
            <pc:sldMk cId="2104756754" sldId="377"/>
            <ac:spMk id="38920" creationId="{00000000-0000-0000-0000-000000000000}"/>
          </ac:spMkLst>
        </pc:spChg>
      </pc:sldChg>
      <pc:sldChg chg="addSp delSp modSp delAnim modAnim">
        <pc:chgData name="Phil Gibbons" userId="f619c6e5d38ed7a7" providerId="LiveId" clId="{C7D0C2B6-7565-43D2-B787-207FE35F8927}" dt="2018-09-13T02:40:23.778" v="496"/>
        <pc:sldMkLst>
          <pc:docMk/>
          <pc:sldMk cId="2936282635" sldId="388"/>
        </pc:sldMkLst>
        <pc:spChg chg="mod">
          <ac:chgData name="Phil Gibbons" userId="f619c6e5d38ed7a7" providerId="LiveId" clId="{C7D0C2B6-7565-43D2-B787-207FE35F8927}" dt="2018-09-13T02:32:26.911" v="470" actId="14100"/>
          <ac:spMkLst>
            <pc:docMk/>
            <pc:sldMk cId="2936282635" sldId="388"/>
            <ac:spMk id="16" creationId="{BD99AC71-04ED-48BA-8FA4-CADD6F5DCD8F}"/>
          </ac:spMkLst>
        </pc:spChg>
        <pc:graphicFrameChg chg="add del mod modGraphic">
          <ac:chgData name="Phil Gibbons" userId="f619c6e5d38ed7a7" providerId="LiveId" clId="{C7D0C2B6-7565-43D2-B787-207FE35F8927}" dt="2018-09-13T02:35:56.422" v="472" actId="478"/>
          <ac:graphicFrameMkLst>
            <pc:docMk/>
            <pc:sldMk cId="2936282635" sldId="388"/>
            <ac:graphicFrameMk id="17" creationId="{B59D9D5B-562B-40DD-A6A0-0C6FAD99CA85}"/>
          </ac:graphicFrameMkLst>
        </pc:graphicFrameChg>
        <pc:graphicFrameChg chg="add mod modGraphic">
          <ac:chgData name="Phil Gibbons" userId="f619c6e5d38ed7a7" providerId="LiveId" clId="{C7D0C2B6-7565-43D2-B787-207FE35F8927}" dt="2018-09-13T02:38:42.572" v="477" actId="14100"/>
          <ac:graphicFrameMkLst>
            <pc:docMk/>
            <pc:sldMk cId="2936282635" sldId="388"/>
            <ac:graphicFrameMk id="21" creationId="{B03E327D-1EA0-4E7C-BE79-05D35B2B5123}"/>
          </ac:graphicFrameMkLst>
        </pc:graphicFrameChg>
        <pc:graphicFrameChg chg="add del">
          <ac:chgData name="Phil Gibbons" userId="f619c6e5d38ed7a7" providerId="LiveId" clId="{C7D0C2B6-7565-43D2-B787-207FE35F8927}" dt="2018-09-13T02:38:56.259" v="479"/>
          <ac:graphicFrameMkLst>
            <pc:docMk/>
            <pc:sldMk cId="2936282635" sldId="388"/>
            <ac:graphicFrameMk id="22" creationId="{B7EB1012-ED3A-4086-A692-114CB5E888B2}"/>
          </ac:graphicFrameMkLst>
        </pc:graphicFrameChg>
        <pc:picChg chg="del mod">
          <ac:chgData name="Phil Gibbons" userId="f619c6e5d38ed7a7" providerId="LiveId" clId="{C7D0C2B6-7565-43D2-B787-207FE35F8927}" dt="2018-09-13T02:30:23.547" v="435" actId="478"/>
          <ac:picMkLst>
            <pc:docMk/>
            <pc:sldMk cId="2936282635" sldId="388"/>
            <ac:picMk id="2051" creationId="{00000000-0000-0000-0000-000000000000}"/>
          </ac:picMkLst>
        </pc:picChg>
      </pc:sldChg>
      <pc:sldChg chg="delSp add delAnim modAnim">
        <pc:chgData name="Phil Gibbons" userId="f619c6e5d38ed7a7" providerId="LiveId" clId="{C7D0C2B6-7565-43D2-B787-207FE35F8927}" dt="2018-09-13T02:40:00.337" v="488"/>
        <pc:sldMkLst>
          <pc:docMk/>
          <pc:sldMk cId="2809675234" sldId="395"/>
        </pc:sldMkLst>
        <pc:spChg chg="del">
          <ac:chgData name="Phil Gibbons" userId="f619c6e5d38ed7a7" providerId="LiveId" clId="{C7D0C2B6-7565-43D2-B787-207FE35F8927}" dt="2018-09-13T02:39:47.801" v="483" actId="478"/>
          <ac:spMkLst>
            <pc:docMk/>
            <pc:sldMk cId="2809675234" sldId="395"/>
            <ac:spMk id="3" creationId="{00000000-0000-0000-0000-000000000000}"/>
          </ac:spMkLst>
        </pc:spChg>
        <pc:spChg chg="del">
          <ac:chgData name="Phil Gibbons" userId="f619c6e5d38ed7a7" providerId="LiveId" clId="{C7D0C2B6-7565-43D2-B787-207FE35F8927}" dt="2018-09-13T02:39:49.937" v="484" actId="478"/>
          <ac:spMkLst>
            <pc:docMk/>
            <pc:sldMk cId="2809675234" sldId="395"/>
            <ac:spMk id="12" creationId="{00000000-0000-0000-0000-000000000000}"/>
          </ac:spMkLst>
        </pc:spChg>
        <pc:spChg chg="del">
          <ac:chgData name="Phil Gibbons" userId="f619c6e5d38ed7a7" providerId="LiveId" clId="{C7D0C2B6-7565-43D2-B787-207FE35F8927}" dt="2018-09-13T02:39:52.382" v="485" actId="478"/>
          <ac:spMkLst>
            <pc:docMk/>
            <pc:sldMk cId="2809675234" sldId="395"/>
            <ac:spMk id="13" creationId="{00000000-0000-0000-0000-000000000000}"/>
          </ac:spMkLst>
        </pc:spChg>
        <pc:spChg chg="del">
          <ac:chgData name="Phil Gibbons" userId="f619c6e5d38ed7a7" providerId="LiveId" clId="{C7D0C2B6-7565-43D2-B787-207FE35F8927}" dt="2018-09-13T02:39:54.305" v="486" actId="478"/>
          <ac:spMkLst>
            <pc:docMk/>
            <pc:sldMk cId="2809675234" sldId="395"/>
            <ac:spMk id="14" creationId="{00000000-0000-0000-0000-000000000000}"/>
          </ac:spMkLst>
        </pc:spChg>
        <pc:spChg chg="del">
          <ac:chgData name="Phil Gibbons" userId="f619c6e5d38ed7a7" providerId="LiveId" clId="{C7D0C2B6-7565-43D2-B787-207FE35F8927}" dt="2018-09-13T02:39:56.227" v="487" actId="478"/>
          <ac:spMkLst>
            <pc:docMk/>
            <pc:sldMk cId="2809675234" sldId="395"/>
            <ac:spMk id="15" creationId="{00000000-0000-0000-0000-000000000000}"/>
          </ac:spMkLst>
        </pc:spChg>
      </pc:sldChg>
      <pc:sldChg chg="add">
        <pc:chgData name="Phil Gibbons" userId="f619c6e5d38ed7a7" providerId="LiveId" clId="{C7D0C2B6-7565-43D2-B787-207FE35F8927}" dt="2018-09-13T02:44:23.693" v="503"/>
        <pc:sldMkLst>
          <pc:docMk/>
          <pc:sldMk cId="2745294754" sldId="396"/>
        </pc:sldMkLst>
      </pc:sldChg>
    </pc:docChg>
  </pc:docChgLst>
  <pc:docChgLst>
    <pc:chgData name="Phil Gibbons" userId="f619c6e5d38ed7a7" providerId="LiveId" clId="{D159A939-D9B2-45BE-9694-EDD40A1CA067}"/>
    <pc:docChg chg="addSld modSld">
      <pc:chgData name="Phil Gibbons" userId="f619c6e5d38ed7a7" providerId="LiveId" clId="{D159A939-D9B2-45BE-9694-EDD40A1CA067}" dt="2018-09-18T02:42:27.718" v="0"/>
      <pc:docMkLst>
        <pc:docMk/>
      </pc:docMkLst>
      <pc:sldChg chg="add">
        <pc:chgData name="Phil Gibbons" userId="f619c6e5d38ed7a7" providerId="LiveId" clId="{D159A939-D9B2-45BE-9694-EDD40A1CA067}" dt="2018-09-18T02:42:27.718" v="0"/>
        <pc:sldMkLst>
          <pc:docMk/>
          <pc:sldMk cId="1836215328" sldId="689"/>
        </pc:sldMkLst>
      </pc:sldChg>
    </pc:docChg>
  </pc:docChgLst>
  <pc:docChgLst>
    <pc:chgData name="Phil Gibbons" userId="f619c6e5d38ed7a7" providerId="LiveId" clId="{7E60FFED-7A52-4215-9DCD-832C164D1326}"/>
    <pc:docChg chg="addSld delSld modSld">
      <pc:chgData name="Phil Gibbons" userId="f619c6e5d38ed7a7" providerId="LiveId" clId="{7E60FFED-7A52-4215-9DCD-832C164D1326}" dt="2019-09-12T03:16:06.749" v="5" actId="2696"/>
      <pc:docMkLst>
        <pc:docMk/>
      </pc:docMkLst>
      <pc:sldChg chg="del">
        <pc:chgData name="Phil Gibbons" userId="f619c6e5d38ed7a7" providerId="LiveId" clId="{7E60FFED-7A52-4215-9DCD-832C164D1326}" dt="2019-09-12T03:14:43.473" v="2" actId="2696"/>
        <pc:sldMkLst>
          <pc:docMk/>
          <pc:sldMk cId="0" sldId="317"/>
        </pc:sldMkLst>
      </pc:sldChg>
      <pc:sldChg chg="del">
        <pc:chgData name="Phil Gibbons" userId="f619c6e5d38ed7a7" providerId="LiveId" clId="{7E60FFED-7A52-4215-9DCD-832C164D1326}" dt="2019-09-12T03:16:06.749" v="5" actId="2696"/>
        <pc:sldMkLst>
          <pc:docMk/>
          <pc:sldMk cId="2745294754" sldId="396"/>
        </pc:sldMkLst>
      </pc:sldChg>
      <pc:sldChg chg="add">
        <pc:chgData name="Phil Gibbons" userId="f619c6e5d38ed7a7" providerId="LiveId" clId="{7E60FFED-7A52-4215-9DCD-832C164D1326}" dt="2019-09-12T03:14:39.565" v="0"/>
        <pc:sldMkLst>
          <pc:docMk/>
          <pc:sldMk cId="0" sldId="542"/>
        </pc:sldMkLst>
      </pc:sldChg>
      <pc:sldChg chg="del">
        <pc:chgData name="Phil Gibbons" userId="f619c6e5d38ed7a7" providerId="LiveId" clId="{7E60FFED-7A52-4215-9DCD-832C164D1326}" dt="2019-09-12T03:14:41.773" v="1" actId="2696"/>
        <pc:sldMkLst>
          <pc:docMk/>
          <pc:sldMk cId="1836215328" sldId="689"/>
        </pc:sldMkLst>
      </pc:sldChg>
      <pc:sldChg chg="add">
        <pc:chgData name="Phil Gibbons" userId="f619c6e5d38ed7a7" providerId="LiveId" clId="{7E60FFED-7A52-4215-9DCD-832C164D1326}" dt="2019-09-12T03:14:39.565" v="0"/>
        <pc:sldMkLst>
          <pc:docMk/>
          <pc:sldMk cId="469508502" sldId="690"/>
        </pc:sldMkLst>
      </pc:sldChg>
      <pc:sldChg chg="add">
        <pc:chgData name="Phil Gibbons" userId="f619c6e5d38ed7a7" providerId="LiveId" clId="{7E60FFED-7A52-4215-9DCD-832C164D1326}" dt="2019-09-12T03:15:29.148" v="3"/>
        <pc:sldMkLst>
          <pc:docMk/>
          <pc:sldMk cId="3726554797" sldId="691"/>
        </pc:sldMkLst>
      </pc:sldChg>
      <pc:sldChg chg="add">
        <pc:chgData name="Phil Gibbons" userId="f619c6e5d38ed7a7" providerId="LiveId" clId="{7E60FFED-7A52-4215-9DCD-832C164D1326}" dt="2019-09-12T03:16:03.754" v="4"/>
        <pc:sldMkLst>
          <pc:docMk/>
          <pc:sldMk cId="2807807482" sldId="6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86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83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20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F64717-A5A5-4C4E-9291-2F18B7410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1701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more often not entering loop, then skip unnecessary unconditional jump to the middle, which just evaluates to 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02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optimize away when initial condition is known.  </a:t>
            </a:r>
            <a:r>
              <a:rPr lang="en-US" dirty="0" err="1"/>
              <a:t>Ie</a:t>
            </a:r>
            <a:r>
              <a:rPr lang="en-US" dirty="0"/>
              <a:t>, compiler knows that </a:t>
            </a:r>
            <a:r>
              <a:rPr lang="en-US" dirty="0" err="1"/>
              <a:t>i</a:t>
            </a:r>
            <a:r>
              <a:rPr lang="en-US" dirty="0"/>
              <a:t>=0 b/c it is in the for loop, compiler knows bound if it is not variable, hence, can cut.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246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Cmpq</a:t>
            </a:r>
            <a:r>
              <a:rPr lang="en-US" dirty="0"/>
              <a:t> 6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go to default if above all case values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W not initialized until it is sure to be used.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98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*.L4(,rdi,8) is L4 + </a:t>
            </a:r>
            <a:r>
              <a:rPr lang="en-US" dirty="0" err="1"/>
              <a:t>rdi</a:t>
            </a:r>
            <a:r>
              <a:rPr lang="en-US" dirty="0"/>
              <a:t> * </a:t>
            </a:r>
            <a:r>
              <a:rPr lang="en-US" dirty="0" err="1"/>
              <a:t>addrsize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go to *</a:t>
            </a:r>
            <a:r>
              <a:rPr lang="en-US" dirty="0" err="1">
                <a:sym typeface="Wingdings" panose="05000000000000000000" pitchFamily="2" charset="2"/>
              </a:rPr>
              <a:t>Jtab</a:t>
            </a:r>
            <a:r>
              <a:rPr lang="en-US" dirty="0">
                <a:sym typeface="Wingdings" panose="05000000000000000000" pitchFamily="2" charset="2"/>
              </a:rPr>
              <a:t>[x], with x in </a:t>
            </a:r>
            <a:r>
              <a:rPr lang="en-US" dirty="0" err="1">
                <a:sym typeface="Wingdings" panose="05000000000000000000" pitchFamily="2" charset="2"/>
              </a:rPr>
              <a:t>rdi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82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491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16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534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5739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1110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46040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79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15998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6170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40071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5120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281383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98279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85519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59764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921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207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81257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90644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042261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506143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266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81376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71554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67730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95953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61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57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endParaRPr lang="en-US" sz="1800" b="1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fld id="{F5551B27-49BC-4291-80C6-707CDCF1D651}" type="slidenum">
              <a:rPr lang="en-US" sz="1000" b="1" smtClean="0"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algn="l" eaLnBrk="0" hangingPunct="0"/>
              <a:t>‹#›</a:t>
            </a:fld>
            <a:endParaRPr lang="en-US" sz="2400" b="1" dirty="0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000" dirty="0">
                <a:latin typeface="Calibri" pitchFamily="34" charset="0"/>
                <a:ea typeface="+mn-ea"/>
                <a:cs typeface="+mn-cs"/>
              </a:rPr>
              <a:t>Bryant and </a:t>
            </a:r>
            <a:r>
              <a:rPr lang="en-US" sz="1000" dirty="0" err="1">
                <a:latin typeface="Calibri" pitchFamily="34" charset="0"/>
                <a:ea typeface="+mn-ea"/>
                <a:cs typeface="+mn-cs"/>
              </a:rPr>
              <a:t>O’Hallaron</a:t>
            </a:r>
            <a:r>
              <a:rPr lang="en-US" sz="1000" dirty="0">
                <a:latin typeface="Calibri" pitchFamily="34" charset="0"/>
                <a:ea typeface="+mn-ea"/>
                <a:cs typeface="+mn-cs"/>
              </a:rPr>
              <a:t>, Computer Systems: A Programmer’s Perspective, Third Edition</a:t>
            </a:r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  <p:extLst>
      <p:ext uri="{BB962C8B-B14F-4D97-AF65-F5344CB8AC3E}">
        <p14:creationId xmlns:p14="http://schemas.microsoft.com/office/powerpoint/2010/main" val="13428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5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azza.com/class/kr9vqwncw253c4?cid=284" TargetMode="External"/><Relationship Id="rId2" Type="http://schemas.openxmlformats.org/officeDocument/2006/relationships/hyperlink" Target="https://cmqueue.xyz/" TargetMode="Externa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iazza.com/class/kr9vqwncw253c4?cid=352" TargetMode="External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4383/quizzes/67235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799" y="1708150"/>
            <a:ext cx="7998833" cy="1720850"/>
          </a:xfrm>
        </p:spPr>
        <p:txBody>
          <a:bodyPr/>
          <a:lstStyle/>
          <a:p>
            <a:pPr marL="0" indent="0"/>
            <a:r>
              <a:rPr lang="en-US" dirty="0"/>
              <a:t>Machine-Level Programming II: Control</a:t>
            </a:r>
            <a:br>
              <a:rPr lang="en-US" dirty="0"/>
            </a:br>
            <a:br>
              <a:rPr lang="en-US" dirty="0"/>
            </a:br>
            <a:r>
              <a:rPr lang="en-US" sz="2000" dirty="0"/>
              <a:t>15-213/14-513/15-513: Introduction to Computer Systems</a:t>
            </a:r>
            <a:br>
              <a:rPr lang="en-US" sz="2000" dirty="0"/>
            </a:br>
            <a:r>
              <a:rPr lang="en-US" sz="2000" dirty="0"/>
              <a:t>5</a:t>
            </a:r>
            <a:r>
              <a:rPr lang="en-US" sz="2000" baseline="30000" dirty="0"/>
              <a:t>th</a:t>
            </a:r>
            <a:r>
              <a:rPr lang="en-US" sz="2000" dirty="0"/>
              <a:t> Lecture,  September 14, 2021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an assembly file really looks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.type	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@function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.LFB35: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cfi_startproc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cfi_def_cfa_offset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16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cfi_offset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3, -16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call	plus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cfi_def_cfa_offset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ret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cfi_endproc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.LFE35: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.size	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.-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1540" y="1197678"/>
            <a:ext cx="35240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Things that look weird and are preceded by a ‘.’ are generally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directives</a:t>
            </a:r>
            <a:b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that you can </a:t>
            </a:r>
            <a:r>
              <a:rPr kumimoji="0" lang="en-US" sz="2400" b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ign</a:t>
            </a:r>
            <a:r>
              <a:rPr lang="en-US" sz="2400" b="1" dirty="0">
                <a:latin typeface="Calibri" pitchFamily="34" charset="0"/>
                <a:ea typeface="+mn-ea"/>
                <a:cs typeface="+mn-cs"/>
              </a:rPr>
              <a:t>ore.</a:t>
            </a: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659813" y="2864742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sumstore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pushq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movq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rdx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call    plus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movq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rax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(%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popq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ret</a:t>
            </a:r>
          </a:p>
        </p:txBody>
      </p:sp>
    </p:spTree>
    <p:extLst>
      <p:ext uri="{BB962C8B-B14F-4D97-AF65-F5344CB8AC3E}">
        <p14:creationId xmlns:p14="http://schemas.microsoft.com/office/powerpoint/2010/main" val="133472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30099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marR="0" lvl="0" indent="-223838" algn="l" defTabSz="895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Code for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sumstore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3838" marR="0" lvl="0" indent="-223838" algn="l" defTabSz="895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3008312" cy="20287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00000000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sumstore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&gt;: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53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48</a:t>
            </a:r>
            <a:r>
              <a:rPr lang="en-US" sz="1800" b="1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89</a:t>
            </a:r>
            <a:r>
              <a:rPr lang="en-US" sz="1800" b="1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e8</a:t>
            </a:r>
            <a:r>
              <a:rPr lang="en-US" sz="1800" b="1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8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00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00 00 00</a:t>
            </a:r>
            <a:endParaRPr kumimoji="0" lang="en-US" sz="1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48</a:t>
            </a:r>
            <a:r>
              <a:rPr lang="en-US" sz="1800" b="1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89</a:t>
            </a:r>
            <a:r>
              <a:rPr lang="en-US" sz="1800" b="1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5b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Address of each function not yet assigned</a:t>
            </a:r>
          </a:p>
          <a:p>
            <a:pPr lvl="1"/>
            <a:r>
              <a:rPr lang="en-US" dirty="0"/>
              <a:t>Placeholders (“relocations”) for uses of code and data defined in other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2"/>
            <a:r>
              <a:rPr lang="en-US" dirty="0"/>
              <a:t>E.g., fills in 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plus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Second pass of 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419099" y="3597210"/>
            <a:ext cx="3086101" cy="23463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marR="0" lvl="1" indent="-222250" algn="l" defTabSz="895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Starts at address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0x0400595</a:t>
            </a:r>
          </a:p>
          <a:p>
            <a:pPr marL="560388" marR="0" lvl="1" indent="-222250" algn="l" defTabSz="895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Total of 14 bytes</a:t>
            </a:r>
          </a:p>
          <a:p>
            <a:pPr marL="560388" marR="0" lvl="1" indent="-222250" algn="l" defTabSz="895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Each instruction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1, 3, or 5 bytes</a:t>
            </a:r>
          </a:p>
          <a:p>
            <a:pPr marL="560388" marR="0" lvl="1" indent="-222250" algn="l" defTabSz="895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800" b="1" dirty="0">
                <a:solidFill>
                  <a:srgbClr val="C00000"/>
                </a:solidFill>
                <a:latin typeface="Calibri" pitchFamily="34" charset="0"/>
                <a:ea typeface="+mn-ea"/>
                <a:cs typeface="+mn-cs"/>
              </a:rPr>
              <a:t>Placeholders (red) for addresses of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sumstore</a:t>
            </a:r>
            <a:r>
              <a:rPr lang="en-US" sz="1800" b="1" dirty="0">
                <a:solidFill>
                  <a:srgbClr val="C00000"/>
                </a:solidFill>
                <a:latin typeface="Calibri" pitchFamily="34" charset="0"/>
                <a:ea typeface="+mn-ea"/>
                <a:cs typeface="+mn-cs"/>
              </a:rPr>
              <a:t> and  </a:t>
            </a:r>
            <a:r>
              <a:rPr lang="en-US" sz="1800" b="1" dirty="0">
                <a:solidFill>
                  <a:srgbClr val="C00000"/>
                </a:solidFill>
                <a:latin typeface="Courier New Bold" panose="02070609020205020404" pitchFamily="49" charset="0"/>
                <a:ea typeface="+mn-ea"/>
                <a:cs typeface="Courier New Bold" panose="02070609020205020404" pitchFamily="49" charset="0"/>
              </a:rPr>
              <a:t>plus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 Bold" panose="02070609020205020404" pitchFamily="49" charset="0"/>
              <a:ea typeface="+mn-ea"/>
              <a:cs typeface="Courier New Bold" panose="02070609020205020404" pitchFamily="49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marR="0" lvl="0" indent="-223838" algn="l" defTabSz="895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Disassembled</a:t>
            </a:r>
          </a:p>
          <a:p>
            <a:pPr marL="223838" marR="0" lvl="0" indent="-223838" algn="l" defTabSz="895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</a:t>
            </a:r>
            <a:r>
              <a:rPr lang="en-US" b="1" dirty="0" err="1">
                <a:latin typeface="Courier New" pitchFamily="49" charset="0"/>
              </a:rPr>
              <a:t>dr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sum.o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1528762"/>
            <a:ext cx="8140700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0000000000000000 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sumstore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&gt;: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0:   53                     push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1:   48 89 d3               mov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rdx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4:   e8 00 00 00 00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callq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9 &lt;sumstore+0x9&gt;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                 5: R_X86_64_PLT32       plus-0x4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9:   48 89 03               mov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rax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,(%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c:   5b                     pop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d:   c3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retq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marR="0" lvl="0" indent="-223838" algn="l" defTabSz="895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Disassembled</a:t>
            </a:r>
          </a:p>
          <a:p>
            <a:pPr marL="223838" marR="0" lvl="0" indent="-223838" algn="l" defTabSz="895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 dirty="0"/>
              <a:t>Disassembling Executable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</a:t>
            </a:r>
            <a:r>
              <a:rPr lang="en-US" b="1" dirty="0" err="1">
                <a:latin typeface="Courier New" pitchFamily="49" charset="0"/>
              </a:rPr>
              <a:t>dr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a.out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Can be applied to executables too</a:t>
            </a:r>
          </a:p>
          <a:p>
            <a:r>
              <a:rPr lang="en-US" dirty="0"/>
              <a:t>Changes made by linker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r>
              <a:rPr lang="en-US" dirty="0"/>
              <a:t> has an address</a:t>
            </a:r>
          </a:p>
          <a:p>
            <a:pPr lvl="1"/>
            <a:r>
              <a:rPr lang="en-US" dirty="0"/>
              <a:t>Call instruction has a destination address instead of a relocation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1" y="1528762"/>
            <a:ext cx="8140700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0000000000401122 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sumstore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&gt;: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401122:   53                     push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401123:   48 89 d3               mov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rdx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401126:   e8 05 00 00 00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callq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401130 &lt;plus&gt;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40112b:   48 89 03               mov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rax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,(%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40112e:   5b                     pop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40112f:   c3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retq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87471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97113" y="914400"/>
            <a:ext cx="6846887" cy="2819400"/>
            <a:chOff x="2297113" y="914400"/>
            <a:chExt cx="6846887" cy="2819400"/>
          </a:xfrm>
        </p:grpSpPr>
        <p:sp>
          <p:nvSpPr>
            <p:cNvPr id="154626" name="Rectangle 2"/>
            <p:cNvSpPr>
              <a:spLocks noChangeArrowheads="1"/>
            </p:cNvSpPr>
            <p:nvPr/>
          </p:nvSpPr>
          <p:spPr bwMode="auto">
            <a:xfrm>
              <a:off x="4191000" y="914400"/>
              <a:ext cx="26035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marR="0" lvl="0" indent="-223838" algn="l" defTabSz="89535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Disassembled</a:t>
              </a:r>
            </a:p>
            <a:p>
              <a:pPr marL="223838" marR="0" lvl="0" indent="-223838" algn="l" defTabSz="8953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54627" name="Rectangle 3"/>
            <p:cNvSpPr>
              <a:spLocks noChangeArrowheads="1"/>
            </p:cNvSpPr>
            <p:nvPr/>
          </p:nvSpPr>
          <p:spPr bwMode="auto">
            <a:xfrm>
              <a:off x="2297113" y="1705039"/>
              <a:ext cx="6846887" cy="2028761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Dump of assembler code for function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sumstore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0x0000000000400595 &lt;+0&gt;: push   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rbx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0x0000000000400596 &lt;+1&gt;: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mov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 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rdx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,%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rbx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0x0000000000400599 &lt;+4&gt;: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callq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0x400590 &lt;plus&gt;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0x000000000040059e &lt;+9&gt;: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mov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 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rax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,(%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rbx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)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0x00000000004005a1 &lt;+12&gt;:pop    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rbx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0x00000000004005a2 &lt;+13&gt;: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retq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</a:t>
              </a:r>
              <a:endPara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endParaRPr>
            </a:p>
          </p:txBody>
        </p:sp>
      </p:grp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Same information, different format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4847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97113" y="914400"/>
            <a:ext cx="6846887" cy="2819400"/>
            <a:chOff x="2297113" y="914400"/>
            <a:chExt cx="6846887" cy="2819400"/>
          </a:xfrm>
        </p:grpSpPr>
        <p:sp>
          <p:nvSpPr>
            <p:cNvPr id="154626" name="Rectangle 2"/>
            <p:cNvSpPr>
              <a:spLocks noChangeArrowheads="1"/>
            </p:cNvSpPr>
            <p:nvPr/>
          </p:nvSpPr>
          <p:spPr bwMode="auto">
            <a:xfrm>
              <a:off x="4191000" y="914400"/>
              <a:ext cx="26035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marR="0" lvl="0" indent="-223838" algn="l" defTabSz="89535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Disassembled</a:t>
              </a:r>
            </a:p>
            <a:p>
              <a:pPr marL="223838" marR="0" lvl="0" indent="-223838" algn="l" defTabSz="8953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54627" name="Rectangle 3"/>
            <p:cNvSpPr>
              <a:spLocks noChangeArrowheads="1"/>
            </p:cNvSpPr>
            <p:nvPr/>
          </p:nvSpPr>
          <p:spPr bwMode="auto">
            <a:xfrm>
              <a:off x="2297113" y="1705039"/>
              <a:ext cx="6846887" cy="2028761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Dump of assembler code for function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sumstore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0x0000000000400595 &lt;+0&gt;: push   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rbx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0x0000000000400596 &lt;+1&gt;: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mov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 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rdx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,%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rbx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0x0000000000400599 &lt;+4&gt;: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callq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0x400590 &lt;plus&gt;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0x000000000040059e &lt;+9&gt;: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mov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 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rax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,(%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rbx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)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0x00000000004005a1 &lt;+12&gt;:pop    %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rbx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0x00000000004005a2 &lt;+13&gt;: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retq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</a:t>
              </a:r>
              <a:endPara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endParaRPr>
            </a:p>
          </p:txBody>
        </p:sp>
      </p:grp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 the 14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04800" y="1075660"/>
            <a:ext cx="1828800" cy="5091814"/>
            <a:chOff x="304800" y="1075660"/>
            <a:chExt cx="1828800" cy="5091814"/>
          </a:xfrm>
        </p:grpSpPr>
        <p:sp>
          <p:nvSpPr>
            <p:cNvPr id="154630" name="Rectangle 6"/>
            <p:cNvSpPr>
              <a:spLocks noChangeArrowheads="1"/>
            </p:cNvSpPr>
            <p:nvPr/>
          </p:nvSpPr>
          <p:spPr bwMode="auto">
            <a:xfrm>
              <a:off x="400050" y="1075660"/>
              <a:ext cx="1308100" cy="762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marR="0" lvl="0" indent="-223838" algn="ctr" defTabSz="89535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   Object</a:t>
              </a:r>
              <a:b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</a:b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Code</a:t>
              </a:r>
            </a:p>
            <a:p>
              <a:pPr marL="223838" marR="0" lvl="0" indent="-223838" algn="l" defTabSz="8953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54631" name="Rectangle 7"/>
            <p:cNvSpPr>
              <a:spLocks noChangeArrowheads="1"/>
            </p:cNvSpPr>
            <p:nvPr/>
          </p:nvSpPr>
          <p:spPr bwMode="auto">
            <a:xfrm>
              <a:off x="304800" y="1922721"/>
              <a:ext cx="1828800" cy="424475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0x0400595: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0x53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0x48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0x89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0xd3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0xe8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0xf2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0xff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0xff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0xff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0x48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0x89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0x03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0x5b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457200" algn="l"/>
                  <a:tab pos="1485900" algn="l"/>
                </a:tabLst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  <a:ea typeface="+mn-ea"/>
                  <a:cs typeface="+mn-cs"/>
                </a:rPr>
                <a:t>   0xc3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37548" cy="573088"/>
          </a:xfrm>
        </p:spPr>
        <p:txBody>
          <a:bodyPr/>
          <a:lstStyle/>
          <a:p>
            <a:r>
              <a:rPr lang="en-US" dirty="0"/>
              <a:t>Recall: ISA = Assembly/Machine Code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412455"/>
            <a:ext cx="4852987" cy="3182091"/>
          </a:xfrm>
          <a:solidFill>
            <a:schemeClr val="bg1"/>
          </a:solidFill>
        </p:spPr>
        <p:txBody>
          <a:bodyPr/>
          <a:lstStyle/>
          <a:p>
            <a:pPr marL="227013" indent="-227013" defTabSz="895350">
              <a:buNone/>
              <a:tabLst>
                <a:tab pos="1371600" algn="l"/>
                <a:tab pos="4572000" algn="l"/>
              </a:tabLst>
            </a:pPr>
            <a:r>
              <a:rPr lang="en-US" sz="24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PC: Program counter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Address of next instruction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Register file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Condition codes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Store status information about most recent arithmetic or logical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409700" y="19812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371600"/>
            <a:ext cx="16764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1066800"/>
            <a:ext cx="175260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324600" y="1730102"/>
            <a:ext cx="11430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Stack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0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352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768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854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3876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667000" y="2286000"/>
            <a:ext cx="10668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Condition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3625850"/>
            <a:ext cx="36195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800" dirty="0"/>
              <a:t>Byte addressable array</a:t>
            </a:r>
          </a:p>
          <a:p>
            <a:pPr marL="571500" lvl="2" indent="-165100"/>
            <a:r>
              <a:rPr lang="en-US" sz="1800" dirty="0"/>
              <a:t>Code and user data</a:t>
            </a:r>
          </a:p>
          <a:p>
            <a:pPr marL="571500" lvl="2" indent="-165100"/>
            <a:r>
              <a:rPr lang="en-US" sz="1800" dirty="0"/>
              <a:t>Stack to support procedures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1714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/>
              <a:t>Recall: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8</a:t>
            </a:r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Special 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24750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F6581-BF33-4A8E-AD55-3B9903EEC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operands and LEA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BF07-F9A6-433B-9FE8-102FEA219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most instructions, a memory operand accesses memory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LEA is special: it </a:t>
            </a:r>
            <a:r>
              <a:rPr lang="en-US" i="1" dirty="0"/>
              <a:t>doesn’t</a:t>
            </a:r>
            <a:r>
              <a:rPr lang="en-US" dirty="0"/>
              <a:t> access memory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2DAA786-4C72-4511-9FDE-0DE876AAAD89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983739"/>
          <a:ext cx="6096000" cy="171142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37072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81720809"/>
                    </a:ext>
                  </a:extLst>
                </a:gridCol>
              </a:tblGrid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equivalent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43459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mov 6(%rbx,%rdi,8), %ax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 = *(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*8 + 6)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4076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add 6(%rbx,%rdi,8), %ax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 += *(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*8 + 6)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592937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 err="1"/>
                        <a:t>xor</a:t>
                      </a:r>
                      <a:r>
                        <a:rPr lang="en-US" dirty="0"/>
                        <a:t> %ax, 6(%rbx,%rdi,8)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*(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*8 + 6) ^= ax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04242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53AFAC-C11D-4087-86A5-973A28FD646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4605288"/>
          <a:ext cx="6096000" cy="8557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37072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81720809"/>
                    </a:ext>
                  </a:extLst>
                </a:gridCol>
              </a:tblGrid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equivalent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43459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lea 6(%rbx,%rdi,8), %</a:t>
                      </a:r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rax</a:t>
                      </a:r>
                      <a:r>
                        <a:rPr lang="en-US" dirty="0"/>
                        <a:t> = 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*8 + 6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40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72294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Why use LEA?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22400"/>
            <a:ext cx="8382000" cy="5435600"/>
          </a:xfrm>
          <a:ln/>
        </p:spPr>
        <p:txBody>
          <a:bodyPr/>
          <a:lstStyle/>
          <a:p>
            <a:r>
              <a:rPr lang="en-US" dirty="0"/>
              <a:t>CPU designers’ intended use: calculate a pointer to an object</a:t>
            </a:r>
          </a:p>
          <a:p>
            <a:pPr lvl="1"/>
            <a:r>
              <a:rPr lang="en-US" dirty="0"/>
              <a:t>An array element, perhaps</a:t>
            </a:r>
          </a:p>
          <a:p>
            <a:pPr lvl="1"/>
            <a:r>
              <a:rPr lang="en-US" dirty="0"/>
              <a:t>For instance, to pass just one array element to another function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Compiler authors like to use it for ordinary arithmetic</a:t>
            </a:r>
          </a:p>
          <a:p>
            <a:pPr lvl="1"/>
            <a:r>
              <a:rPr lang="en-US" dirty="0"/>
              <a:t>It can do complex calculations in one instruction</a:t>
            </a:r>
          </a:p>
          <a:p>
            <a:pPr lvl="1"/>
            <a:r>
              <a:rPr lang="en-US" dirty="0"/>
              <a:t>It’s one of the only three-operand instructions the x86 has</a:t>
            </a:r>
          </a:p>
          <a:p>
            <a:pPr lvl="1"/>
            <a:r>
              <a:rPr lang="en-US" dirty="0"/>
              <a:t>It doesn’t touch the condition codes (we’ll come back to this)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68FF3AE-AE28-4C30-B4D8-AD7B6030417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701921"/>
          <a:ext cx="6096000" cy="8557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37072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81720809"/>
                    </a:ext>
                  </a:extLst>
                </a:gridCol>
              </a:tblGrid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equivalent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43459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lea (%rbx,%rdi,8), %</a:t>
                      </a:r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rax</a:t>
                      </a:r>
                      <a:r>
                        <a:rPr lang="en-US" dirty="0"/>
                        <a:t> = &amp;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[</a:t>
                      </a:r>
                      <a:r>
                        <a:rPr lang="en-US" dirty="0" err="1"/>
                        <a:t>rdi</a:t>
                      </a:r>
                      <a:r>
                        <a:rPr lang="en-US" dirty="0"/>
                        <a:t>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4076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31B3374-CDED-4A36-9169-9CF04DAD1F0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5564067"/>
          <a:ext cx="6096000" cy="85571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37072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81720809"/>
                    </a:ext>
                  </a:extLst>
                </a:gridCol>
              </a:tblGrid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equivalent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434592"/>
                  </a:ext>
                </a:extLst>
              </a:tr>
              <a:tr h="427856">
                <a:tc>
                  <a:txBody>
                    <a:bodyPr/>
                    <a:lstStyle/>
                    <a:p>
                      <a:r>
                        <a:rPr lang="en-US" dirty="0"/>
                        <a:t>lea (%rbx,%rbx,2), %</a:t>
                      </a:r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rax</a:t>
                      </a:r>
                      <a:r>
                        <a:rPr lang="en-US" dirty="0"/>
                        <a:t> = </a:t>
                      </a:r>
                      <a:r>
                        <a:rPr lang="en-US" dirty="0" err="1"/>
                        <a:t>rbx</a:t>
                      </a:r>
                      <a:r>
                        <a:rPr lang="en-US" dirty="0"/>
                        <a:t> * 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40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8184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0" dirty="0"/>
              <a:t>From last week: Turning C into machine code</a:t>
            </a:r>
          </a:p>
          <a:p>
            <a:r>
              <a:rPr lang="en-US" b="0" dirty="0"/>
              <a:t>From last week: Review of a few tricky bits</a:t>
            </a:r>
          </a:p>
          <a:p>
            <a:r>
              <a:rPr lang="en-US" b="0" dirty="0"/>
              <a:t>Basics of control flow</a:t>
            </a:r>
          </a:p>
          <a:p>
            <a:r>
              <a:rPr lang="en-US" b="0" dirty="0"/>
              <a:t>Condition codes</a:t>
            </a:r>
          </a:p>
          <a:p>
            <a:r>
              <a:rPr lang="en-US" dirty="0"/>
              <a:t>Conditional branches</a:t>
            </a:r>
          </a:p>
          <a:p>
            <a:r>
              <a:rPr lang="en-US" dirty="0"/>
              <a:t>Loops</a:t>
            </a:r>
          </a:p>
          <a:p>
            <a:r>
              <a:rPr lang="en-US" dirty="0"/>
              <a:t>Switch Statements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5533A-CD7E-42B8-B1B5-80C893A05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instruction suffixes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7EE62-0F69-4E5E-A69A-15C8F74E6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x86 instructions can be written with or without a suffix</a:t>
            </a:r>
          </a:p>
          <a:p>
            <a:pPr lvl="1"/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lvl="1"/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</a:t>
            </a:r>
            <a:r>
              <a:rPr lang="en-US" b="1" kern="1200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q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suffix indicates the operation size</a:t>
            </a:r>
          </a:p>
          <a:p>
            <a:pPr lvl="1"/>
            <a:r>
              <a:rPr lang="en-US" dirty="0"/>
              <a:t>b=byte, w=short, l=int, q=long</a:t>
            </a:r>
          </a:p>
          <a:p>
            <a:pPr lvl="1"/>
            <a:r>
              <a:rPr lang="en-US" dirty="0"/>
              <a:t>If present, must match register names</a:t>
            </a:r>
          </a:p>
          <a:p>
            <a:r>
              <a:rPr lang="en-US" dirty="0"/>
              <a:t>Assembly output from the compiler (</a:t>
            </a:r>
            <a:r>
              <a:rPr lang="en-US" dirty="0" err="1"/>
              <a:t>gcc</a:t>
            </a:r>
            <a:r>
              <a:rPr lang="en-US" dirty="0"/>
              <a:t> –S)</a:t>
            </a:r>
            <a:br>
              <a:rPr lang="en-US" dirty="0"/>
            </a:br>
            <a:r>
              <a:rPr lang="en-US" dirty="0"/>
              <a:t>usually has suffixes</a:t>
            </a:r>
          </a:p>
          <a:p>
            <a:r>
              <a:rPr lang="en-US" dirty="0"/>
              <a:t>Disassembly dumps (</a:t>
            </a:r>
            <a:r>
              <a:rPr lang="en-US" dirty="0" err="1"/>
              <a:t>objdump</a:t>
            </a:r>
            <a:r>
              <a:rPr lang="en-US" dirty="0"/>
              <a:t> –d, </a:t>
            </a:r>
            <a:r>
              <a:rPr lang="en-US" dirty="0" err="1"/>
              <a:t>gdb</a:t>
            </a:r>
            <a:r>
              <a:rPr lang="en-US" dirty="0"/>
              <a:t> ‘</a:t>
            </a:r>
            <a:r>
              <a:rPr lang="en-US" dirty="0" err="1"/>
              <a:t>disas</a:t>
            </a:r>
            <a:r>
              <a:rPr lang="en-US" dirty="0"/>
              <a:t>’)</a:t>
            </a:r>
            <a:br>
              <a:rPr lang="en-US" dirty="0"/>
            </a:br>
            <a:r>
              <a:rPr lang="en-US" dirty="0"/>
              <a:t>usually omit suffixes</a:t>
            </a:r>
          </a:p>
          <a:p>
            <a:r>
              <a:rPr lang="en-US" dirty="0"/>
              <a:t>Intel’s manuals always omit the suffixes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A06758-26EC-4A35-8B84-DAA250A58AC6}"/>
              </a:ext>
            </a:extLst>
          </p:cNvPr>
          <p:cNvSpPr txBox="1"/>
          <p:nvPr/>
        </p:nvSpPr>
        <p:spPr>
          <a:xfrm>
            <a:off x="4572000" y="2361188"/>
            <a:ext cx="3377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There’s no difference!</a:t>
            </a:r>
          </a:p>
        </p:txBody>
      </p:sp>
    </p:spTree>
    <p:extLst>
      <p:ext uri="{BB962C8B-B14F-4D97-AF65-F5344CB8AC3E}">
        <p14:creationId xmlns:p14="http://schemas.microsoft.com/office/powerpoint/2010/main" val="1497588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&#10;&#10;Description automatically generated with medium confidence">
            <a:extLst>
              <a:ext uri="{FF2B5EF4-FFF2-40B4-BE49-F238E27FC236}">
                <a16:creationId xmlns:a16="http://schemas.microsoft.com/office/drawing/2014/main" id="{D1E439CB-1C9A-407C-B35D-EBD70CB638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695884" y="296863"/>
            <a:ext cx="5439494" cy="6237287"/>
          </a:xfrm>
          <a:noFill/>
        </p:spPr>
      </p:pic>
    </p:spTree>
    <p:extLst>
      <p:ext uri="{BB962C8B-B14F-4D97-AF65-F5344CB8AC3E}">
        <p14:creationId xmlns:p14="http://schemas.microsoft.com/office/powerpoint/2010/main" val="398326672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EB33B-2144-41E8-B1DA-B346FB37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Control flow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DF3D8E4-EB94-4E31-92FA-92DF91C45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extern void op1(void);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extern void op2(void);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void decision(int x)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(x)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op1();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op2();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45E60F4F-CCC8-4F60-82FE-E1464594616C}"/>
              </a:ext>
            </a:extLst>
          </p:cNvPr>
          <p:cNvSpPr/>
          <p:nvPr/>
        </p:nvSpPr>
        <p:spPr bwMode="auto">
          <a:xfrm>
            <a:off x="6512016" y="1836238"/>
            <a:ext cx="1158240" cy="37446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decision</a:t>
            </a:r>
          </a:p>
        </p:txBody>
      </p: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7F5D1895-38BB-488E-ADAC-61C12BDC99CD}"/>
              </a:ext>
            </a:extLst>
          </p:cNvPr>
          <p:cNvSpPr/>
          <p:nvPr/>
        </p:nvSpPr>
        <p:spPr bwMode="auto">
          <a:xfrm>
            <a:off x="6326776" y="2684598"/>
            <a:ext cx="1541417" cy="729343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x != 0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C1017366-BF52-4B7A-ACC4-D7F84D29D86F}"/>
              </a:ext>
            </a:extLst>
          </p:cNvPr>
          <p:cNvSpPr/>
          <p:nvPr/>
        </p:nvSpPr>
        <p:spPr bwMode="auto">
          <a:xfrm>
            <a:off x="5704115" y="3745774"/>
            <a:ext cx="1001485" cy="37446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op2</a:t>
            </a: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9FB2ACCF-3840-459C-BEED-2D939120C736}"/>
              </a:ext>
            </a:extLst>
          </p:cNvPr>
          <p:cNvSpPr/>
          <p:nvPr/>
        </p:nvSpPr>
        <p:spPr bwMode="auto">
          <a:xfrm>
            <a:off x="7489371" y="3745774"/>
            <a:ext cx="1001485" cy="37446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op1</a:t>
            </a:r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7CE3F1C7-91CB-4BC7-8219-ACEACABE0AFE}"/>
              </a:ext>
            </a:extLst>
          </p:cNvPr>
          <p:cNvSpPr/>
          <p:nvPr/>
        </p:nvSpPr>
        <p:spPr bwMode="auto">
          <a:xfrm>
            <a:off x="6518365" y="4933950"/>
            <a:ext cx="1158240" cy="37446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return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1232EC9B-64C5-4CC5-8B5E-77D88E0DE15B}"/>
              </a:ext>
            </a:extLst>
          </p:cNvPr>
          <p:cNvCxnSpPr>
            <a:stCxn id="5" idx="3"/>
            <a:endCxn id="9" idx="0"/>
          </p:cNvCxnSpPr>
          <p:nvPr/>
        </p:nvCxnSpPr>
        <p:spPr bwMode="auto">
          <a:xfrm>
            <a:off x="7868193" y="3049270"/>
            <a:ext cx="121921" cy="696504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F6EAC9AE-44EA-4908-891D-D22BC6D87DD2}"/>
              </a:ext>
            </a:extLst>
          </p:cNvPr>
          <p:cNvCxnSpPr>
            <a:stCxn id="4" idx="2"/>
            <a:endCxn id="5" idx="0"/>
          </p:cNvCxnSpPr>
          <p:nvPr/>
        </p:nvCxnSpPr>
        <p:spPr bwMode="auto">
          <a:xfrm>
            <a:off x="7091136" y="2210707"/>
            <a:ext cx="6349" cy="47389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A840179B-7EEE-4F4F-9E34-99D9DCCDFD84}"/>
              </a:ext>
            </a:extLst>
          </p:cNvPr>
          <p:cNvCxnSpPr>
            <a:stCxn id="5" idx="1"/>
            <a:endCxn id="6" idx="0"/>
          </p:cNvCxnSpPr>
          <p:nvPr/>
        </p:nvCxnSpPr>
        <p:spPr bwMode="auto">
          <a:xfrm rot="10800000" flipV="1">
            <a:off x="6204858" y="3049270"/>
            <a:ext cx="121918" cy="696504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9CC2C70F-24A3-4498-90CC-AF9EEF0C2DDE}"/>
              </a:ext>
            </a:extLst>
          </p:cNvPr>
          <p:cNvCxnSpPr>
            <a:stCxn id="6" idx="2"/>
            <a:endCxn id="11" idx="0"/>
          </p:cNvCxnSpPr>
          <p:nvPr/>
        </p:nvCxnSpPr>
        <p:spPr bwMode="auto">
          <a:xfrm rot="16200000" flipH="1">
            <a:off x="6244318" y="4080782"/>
            <a:ext cx="813707" cy="892627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27ED0DA7-1383-430E-AA19-63F42C889790}"/>
              </a:ext>
            </a:extLst>
          </p:cNvPr>
          <p:cNvCxnSpPr>
            <a:stCxn id="9" idx="2"/>
            <a:endCxn id="11" idx="0"/>
          </p:cNvCxnSpPr>
          <p:nvPr/>
        </p:nvCxnSpPr>
        <p:spPr bwMode="auto">
          <a:xfrm rot="5400000">
            <a:off x="7136947" y="4080782"/>
            <a:ext cx="813707" cy="892629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0104041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5B00-1793-41CA-925B-166F2E20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in assembly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19D4-782C-49F3-BF69-DD77AE2CD55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extern void op1(void);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extern void op2(void);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void decision(int x)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(x)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op1();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op2();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B0E01-F609-426D-89ED-041FBF20DE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decision: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$8,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je      .L2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op1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.L1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.L2: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op2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.L1: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$8,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</p:txBody>
      </p:sp>
    </p:spTree>
    <p:extLst>
      <p:ext uri="{BB962C8B-B14F-4D97-AF65-F5344CB8AC3E}">
        <p14:creationId xmlns:p14="http://schemas.microsoft.com/office/powerpoint/2010/main" val="366171289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5B00-1793-41CA-925B-166F2E20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in assembly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19D4-782C-49F3-BF69-DD77AE2CD55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extern void op1(void);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extern void op2(void);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void decision(int x)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(x)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op1();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op2();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B0E01-F609-426D-89ED-041FBF20DE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decision: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$8,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je      .L2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op1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.L1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.L2: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op2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.L1: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$8,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</p:txBody>
      </p:sp>
      <p:sp>
        <p:nvSpPr>
          <p:cNvPr id="5" name="Explosion: 8 Points 4">
            <a:extLst>
              <a:ext uri="{FF2B5EF4-FFF2-40B4-BE49-F238E27FC236}">
                <a16:creationId xmlns:a16="http://schemas.microsoft.com/office/drawing/2014/main" id="{5DB7D49B-926D-447A-AD85-393551D18283}"/>
              </a:ext>
            </a:extLst>
          </p:cNvPr>
          <p:cNvSpPr/>
          <p:nvPr/>
        </p:nvSpPr>
        <p:spPr bwMode="auto">
          <a:xfrm>
            <a:off x="4423954" y="4847046"/>
            <a:ext cx="4563292" cy="1985554"/>
          </a:xfrm>
          <a:prstGeom prst="irregularSeal1">
            <a:avLst/>
          </a:prstGeom>
          <a:solidFill>
            <a:srgbClr val="FFFF00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accent1"/>
                </a:solidFill>
              </a:rPr>
              <a:t>It’s all done with GOTO!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66529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Processor State (x86-64,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 dirty="0"/>
              <a:t>Information about currently executing program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)</a:t>
            </a:r>
          </a:p>
          <a:p>
            <a:pPr marL="552450" lvl="1"/>
            <a:r>
              <a:rPr lang="en-US" dirty="0"/>
              <a:t>Location of current code control point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4466772" y="18288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81200" y="56388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7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8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9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30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1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2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3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4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5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6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7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8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9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40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41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42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cxnSp>
        <p:nvCxnSpPr>
          <p:cNvPr id="3" name="Straight Arrow Connector 2"/>
          <p:cNvCxnSpPr>
            <a:endCxn id="27" idx="1"/>
          </p:cNvCxnSpPr>
          <p:nvPr/>
        </p:nvCxnSpPr>
        <p:spPr bwMode="auto">
          <a:xfrm flipV="1">
            <a:off x="3657600" y="4528457"/>
            <a:ext cx="809172" cy="11865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CDE176B-BDFC-3E44-9842-96A1FAE7DB04}"/>
              </a:ext>
            </a:extLst>
          </p:cNvPr>
          <p:cNvSpPr/>
          <p:nvPr/>
        </p:nvSpPr>
        <p:spPr bwMode="auto">
          <a:xfrm>
            <a:off x="4571997" y="1388161"/>
            <a:ext cx="4419600" cy="4266733"/>
          </a:xfrm>
          <a:prstGeom prst="rect">
            <a:avLst/>
          </a:prstGeom>
          <a:solidFill>
            <a:schemeClr val="accent2">
              <a:lumMod val="20000"/>
              <a:lumOff val="80000"/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7BD37C-164E-8148-BD75-2D873E119ABF}"/>
              </a:ext>
            </a:extLst>
          </p:cNvPr>
          <p:cNvSpPr/>
          <p:nvPr/>
        </p:nvSpPr>
        <p:spPr bwMode="auto">
          <a:xfrm>
            <a:off x="152400" y="1387929"/>
            <a:ext cx="4419600" cy="4266733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3651B8-AC4C-F54D-A764-C0A3F1AB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remember during lecture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14438-54B1-C74C-B72E-16F737B9B8EB}"/>
              </a:ext>
            </a:extLst>
          </p:cNvPr>
          <p:cNvSpPr txBox="1"/>
          <p:nvPr/>
        </p:nvSpPr>
        <p:spPr>
          <a:xfrm>
            <a:off x="239486" y="1903880"/>
            <a:ext cx="4332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Set Condition</a:t>
            </a:r>
          </a:p>
          <a:p>
            <a:r>
              <a:rPr lang="en-US" sz="3600" dirty="0"/>
              <a:t>Codes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F605FF-7A41-0043-8827-CF8E2D6BC318}"/>
              </a:ext>
            </a:extLst>
          </p:cNvPr>
          <p:cNvSpPr txBox="1"/>
          <p:nvPr/>
        </p:nvSpPr>
        <p:spPr>
          <a:xfrm>
            <a:off x="5094513" y="1621971"/>
            <a:ext cx="3374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Jump based on condition codes: </a:t>
            </a:r>
            <a:r>
              <a:rPr lang="en-US" sz="2400" dirty="0">
                <a:latin typeface="Courier" pitchFamily="2" charset="0"/>
              </a:rPr>
              <a:t>je</a:t>
            </a:r>
            <a:r>
              <a:rPr lang="en-US" sz="2400" dirty="0"/>
              <a:t> (jump if equal), </a:t>
            </a:r>
            <a:r>
              <a:rPr lang="en-US" sz="2400" dirty="0" err="1">
                <a:latin typeface="Courier" pitchFamily="2" charset="0"/>
              </a:rPr>
              <a:t>jg</a:t>
            </a:r>
            <a:r>
              <a:rPr lang="en-US" sz="2400" dirty="0"/>
              <a:t> (greater), etc.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B63B99-1814-D347-8104-932E82F00BC5}"/>
              </a:ext>
            </a:extLst>
          </p:cNvPr>
          <p:cNvSpPr txBox="1"/>
          <p:nvPr/>
        </p:nvSpPr>
        <p:spPr>
          <a:xfrm>
            <a:off x="653142" y="3429000"/>
            <a:ext cx="42127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400" dirty="0"/>
              <a:t>Operations: e.g. </a:t>
            </a:r>
            <a:r>
              <a:rPr lang="en-US" sz="2400" dirty="0" err="1">
                <a:latin typeface="Courier" pitchFamily="2" charset="0"/>
              </a:rPr>
              <a:t>addq</a:t>
            </a:r>
            <a:endParaRPr lang="en-US" sz="2400" dirty="0">
              <a:latin typeface="Courier" pitchFamily="2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400" dirty="0"/>
              <a:t>Compare: </a:t>
            </a:r>
            <a:r>
              <a:rPr lang="en-US" sz="2400" dirty="0" err="1">
                <a:latin typeface="Courier" pitchFamily="2" charset="0"/>
              </a:rPr>
              <a:t>cmp</a:t>
            </a:r>
            <a:r>
              <a:rPr lang="en-US" sz="2400" dirty="0">
                <a:latin typeface="Courier" pitchFamily="2" charset="0"/>
              </a:rPr>
              <a:t> a, b</a:t>
            </a:r>
            <a:br>
              <a:rPr lang="en-US" sz="2400" dirty="0">
                <a:latin typeface="Courier" pitchFamily="2" charset="0"/>
              </a:rPr>
            </a:br>
            <a:r>
              <a:rPr lang="en-US" sz="2400" dirty="0"/>
              <a:t>     like doing </a:t>
            </a:r>
            <a:r>
              <a:rPr lang="en-US" sz="2400" dirty="0">
                <a:latin typeface="Courier" pitchFamily="2" charset="0"/>
              </a:rPr>
              <a:t>a-b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400" dirty="0"/>
              <a:t>Test: </a:t>
            </a:r>
            <a:r>
              <a:rPr lang="en-US" sz="2400" dirty="0">
                <a:latin typeface="Courier" pitchFamily="2" charset="0"/>
              </a:rPr>
              <a:t>test </a:t>
            </a:r>
            <a:r>
              <a:rPr lang="en-US" sz="2400" dirty="0" err="1">
                <a:latin typeface="Courier" pitchFamily="2" charset="0"/>
              </a:rPr>
              <a:t>a,b</a:t>
            </a:r>
            <a:br>
              <a:rPr lang="en-US" sz="2400" dirty="0">
                <a:latin typeface="Courier" pitchFamily="2" charset="0"/>
              </a:rPr>
            </a:br>
            <a:r>
              <a:rPr lang="en-US" sz="2400" dirty="0"/>
              <a:t>      like doing </a:t>
            </a:r>
            <a:r>
              <a:rPr lang="en-US" sz="2400" dirty="0" err="1">
                <a:latin typeface="Courier" pitchFamily="2" charset="0"/>
              </a:rPr>
              <a:t>a&amp;b</a:t>
            </a:r>
            <a:endParaRPr lang="en-US" sz="2400" dirty="0">
              <a:latin typeface="Courier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F45FCB-9BD8-EE40-9830-DE47C3EFBEC0}"/>
              </a:ext>
            </a:extLst>
          </p:cNvPr>
          <p:cNvSpPr txBox="1"/>
          <p:nvPr/>
        </p:nvSpPr>
        <p:spPr>
          <a:xfrm>
            <a:off x="653142" y="5704114"/>
            <a:ext cx="8186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We’ll dive in, but read as you do bomb lab!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B3CD22-497E-4141-937F-F69BF2687D8A}"/>
              </a:ext>
            </a:extLst>
          </p:cNvPr>
          <p:cNvSpPr txBox="1"/>
          <p:nvPr/>
        </p:nvSpPr>
        <p:spPr>
          <a:xfrm>
            <a:off x="5116287" y="3104209"/>
            <a:ext cx="3374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Set low order byte of a register to 0/1 based on condition codes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8F6189-B5FE-E747-A3E8-9CBE75A25067}"/>
              </a:ext>
            </a:extLst>
          </p:cNvPr>
          <p:cNvSpPr txBox="1"/>
          <p:nvPr/>
        </p:nvSpPr>
        <p:spPr>
          <a:xfrm>
            <a:off x="5094512" y="4586447"/>
            <a:ext cx="3374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Courier" pitchFamily="2" charset="0"/>
              </a:rPr>
              <a:t>mov</a:t>
            </a:r>
            <a:r>
              <a:rPr lang="en-US" sz="2400" dirty="0"/>
              <a:t> a value if a condition code is set</a:t>
            </a:r>
          </a:p>
        </p:txBody>
      </p:sp>
    </p:spTree>
    <p:extLst>
      <p:ext uri="{BB962C8B-B14F-4D97-AF65-F5344CB8AC3E}">
        <p14:creationId xmlns:p14="http://schemas.microsoft.com/office/powerpoint/2010/main" val="145254382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0999" y="1397000"/>
            <a:ext cx="8596745" cy="5435600"/>
          </a:xfrm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(as side effect) of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  ↔  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 CF set</a:t>
            </a:r>
            <a:r>
              <a:rPr lang="en-US" dirty="0">
                <a:ea typeface="Calibri Bold" charset="0"/>
                <a:cs typeface="Calibri Bold" charset="0"/>
              </a:rPr>
              <a:t>	</a:t>
            </a:r>
            <a:r>
              <a:rPr lang="en-US" dirty="0"/>
              <a:t>if carry/borrow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 ZF set</a:t>
            </a:r>
            <a:r>
              <a:rPr lang="en-US" dirty="0">
                <a:ea typeface="Calibri Bold" charset="0"/>
                <a:cs typeface="Calibri Bold" charset="0"/>
              </a:rPr>
              <a:t>	</a:t>
            </a:r>
            <a:r>
              <a:rPr lang="en-US" dirty="0"/>
              <a:t>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 SF set</a:t>
            </a:r>
            <a:r>
              <a:rPr lang="en-US" dirty="0">
                <a:ea typeface="Calibri Bold" charset="0"/>
                <a:cs typeface="Calibri Bold" charset="0"/>
              </a:rPr>
              <a:t>	</a:t>
            </a:r>
            <a:r>
              <a:rPr lang="en-US" dirty="0"/>
              <a:t>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 OF set	</a:t>
            </a:r>
            <a:r>
              <a:rPr lang="en-US" dirty="0"/>
              <a:t>if two’s-complement (signed) overflow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FF0000"/>
                </a:solidFill>
              </a:rPr>
              <a:t>Not set by </a:t>
            </a:r>
            <a:r>
              <a:rPr lang="en-US" dirty="0" err="1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>
                <a:solidFill>
                  <a:srgbClr val="FF0000"/>
                </a:solidFill>
              </a:rPr>
              <a:t> 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ZF set </a:t>
            </a:r>
            <a:r>
              <a:rPr lang="en-US" dirty="0"/>
              <a:t>when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000000000000…00000000000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67525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SF set </a:t>
            </a:r>
            <a:r>
              <a:rPr lang="en-US" dirty="0"/>
              <a:t>when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1DD63C-C39C-4F1C-9C27-013FB1273AD6}"/>
              </a:ext>
            </a:extLst>
          </p:cNvPr>
          <p:cNvSpPr txBox="1"/>
          <p:nvPr/>
        </p:nvSpPr>
        <p:spPr>
          <a:xfrm>
            <a:off x="1154721" y="4413184"/>
            <a:ext cx="7182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signed arithmetic, this reports when result is a negative number</a:t>
            </a:r>
          </a:p>
        </p:txBody>
      </p:sp>
    </p:spTree>
    <p:extLst>
      <p:ext uri="{BB962C8B-B14F-4D97-AF65-F5344CB8AC3E}">
        <p14:creationId xmlns:p14="http://schemas.microsoft.com/office/powerpoint/2010/main" val="176192524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A7F77-DF41-454B-B467-2B35AEEB6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about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A3471-F697-4A19-B7E6-FA87F801A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6–10PM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on Zoom and in-person (Sun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Fri)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11:30AM – 1:30PM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(Wed, Fri)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Queue: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https://cmqueue.xyz/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New queuing system—do not use the link from last year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You must be on the queue even if you are attending in person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More details on Piazza: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https://piazza.com/class/kr9vqwncw253c4?cid=284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303187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CF set </a:t>
            </a:r>
            <a:r>
              <a:rPr lang="en-US" dirty="0"/>
              <a:t>when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565" y="2964487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9CDA50-41BB-446A-86E0-40363CE16F06}"/>
              </a:ext>
            </a:extLst>
          </p:cNvPr>
          <p:cNvSpPr txBox="1"/>
          <p:nvPr/>
        </p:nvSpPr>
        <p:spPr>
          <a:xfrm>
            <a:off x="2063528" y="6078215"/>
            <a:ext cx="4966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unsigned arithmetic, this reports overflow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0E0DA0B-E262-4B93-BC72-478B7D664DE0}"/>
              </a:ext>
            </a:extLst>
          </p:cNvPr>
          <p:cNvGrpSpPr/>
          <p:nvPr/>
        </p:nvGrpSpPr>
        <p:grpSpPr>
          <a:xfrm>
            <a:off x="1990164" y="4068626"/>
            <a:ext cx="5262282" cy="1801907"/>
            <a:chOff x="1990164" y="4068626"/>
            <a:chExt cx="5262282" cy="180190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0D5466-50A8-4989-9386-DC017859BEE4}"/>
                </a:ext>
              </a:extLst>
            </p:cNvPr>
            <p:cNvSpPr/>
            <p:nvPr/>
          </p:nvSpPr>
          <p:spPr bwMode="auto">
            <a:xfrm>
              <a:off x="2707340" y="4068626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0xxxxxxxxxxxx...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1DC4EE-8735-4997-94FD-D35E79343EAE}"/>
                </a:ext>
              </a:extLst>
            </p:cNvPr>
            <p:cNvSpPr/>
            <p:nvPr/>
          </p:nvSpPr>
          <p:spPr bwMode="auto">
            <a:xfrm>
              <a:off x="2707340" y="4570650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9B6EC14-41AB-4CE4-8B87-A455B036572C}"/>
                </a:ext>
              </a:extLst>
            </p:cNvPr>
            <p:cNvCxnSpPr/>
            <p:nvPr/>
          </p:nvCxnSpPr>
          <p:spPr bwMode="auto">
            <a:xfrm>
              <a:off x="1990164" y="5234038"/>
              <a:ext cx="5262282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4F29907-ABF2-47FC-9B0D-CA56A7C80696}"/>
                </a:ext>
              </a:extLst>
            </p:cNvPr>
            <p:cNvSpPr txBox="1"/>
            <p:nvPr/>
          </p:nvSpPr>
          <p:spPr>
            <a:xfrm>
              <a:off x="2142564" y="4452330"/>
              <a:ext cx="4572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CF7245C-E525-4050-A737-48F4CC9C89FD}"/>
                </a:ext>
              </a:extLst>
            </p:cNvPr>
            <p:cNvSpPr/>
            <p:nvPr/>
          </p:nvSpPr>
          <p:spPr bwMode="auto">
            <a:xfrm>
              <a:off x="2707340" y="5368509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F8844C9-CD86-4390-BFD5-A309109CB972}"/>
                </a:ext>
              </a:extLst>
            </p:cNvPr>
            <p:cNvSpPr txBox="1"/>
            <p:nvPr/>
          </p:nvSpPr>
          <p:spPr>
            <a:xfrm>
              <a:off x="2252112" y="4149018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11DFDBA-AEDF-40CB-A1F7-39AF2A046538}"/>
              </a:ext>
            </a:extLst>
          </p:cNvPr>
          <p:cNvSpPr txBox="1"/>
          <p:nvPr/>
        </p:nvSpPr>
        <p:spPr>
          <a:xfrm>
            <a:off x="7686103" y="2003208"/>
            <a:ext cx="960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Carry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010D2E-2ED6-42F5-8C4C-3336046C4B12}"/>
              </a:ext>
            </a:extLst>
          </p:cNvPr>
          <p:cNvSpPr txBox="1"/>
          <p:nvPr/>
        </p:nvSpPr>
        <p:spPr>
          <a:xfrm>
            <a:off x="7537472" y="4437955"/>
            <a:ext cx="1257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Borrow</a:t>
            </a:r>
          </a:p>
        </p:txBody>
      </p:sp>
    </p:spTree>
    <p:extLst>
      <p:ext uri="{BB962C8B-B14F-4D97-AF65-F5344CB8AC3E}">
        <p14:creationId xmlns:p14="http://schemas.microsoft.com/office/powerpoint/2010/main" val="3956624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OF set </a:t>
            </a:r>
            <a:r>
              <a:rPr lang="en-US" dirty="0"/>
              <a:t>when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5023" y="3643914"/>
            <a:ext cx="142058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en-US" dirty="0"/>
              <a:t> = ~</a:t>
            </a: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8C8604-892E-419B-8066-C67DDC2BAC57}"/>
              </a:ext>
            </a:extLst>
          </p:cNvPr>
          <p:cNvSpPr txBox="1"/>
          <p:nvPr/>
        </p:nvSpPr>
        <p:spPr>
          <a:xfrm>
            <a:off x="2223504" y="5798543"/>
            <a:ext cx="4696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signed arithmetic, this reports overflow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ADC978-E23E-45E9-9440-AF4F4112FF37}"/>
              </a:ext>
            </a:extLst>
          </p:cNvPr>
          <p:cNvSpPr/>
          <p:nvPr/>
        </p:nvSpPr>
        <p:spPr>
          <a:xfrm>
            <a:off x="-76200" y="4943797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     </a:t>
            </a:r>
            <a:r>
              <a:rPr lang="en-US" sz="2400" dirty="0">
                <a:solidFill>
                  <a:srgbClr val="00B050"/>
                </a:solidFill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9149B9-331C-4B41-A02A-CDEF4445FDBF}"/>
              </a:ext>
            </a:extLst>
          </p:cNvPr>
          <p:cNvSpPr txBox="1"/>
          <p:nvPr/>
        </p:nvSpPr>
        <p:spPr>
          <a:xfrm>
            <a:off x="7731982" y="160468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ourier New Bold" panose="02070609020205020404" pitchFamily="49" charset="0"/>
                <a:cs typeface="Courier New Bold" panose="02070609020205020404" pitchFamily="49" charset="0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B75FF6-8E19-47EA-A027-26D1AA874DAB}"/>
              </a:ext>
            </a:extLst>
          </p:cNvPr>
          <p:cNvSpPr txBox="1"/>
          <p:nvPr/>
        </p:nvSpPr>
        <p:spPr>
          <a:xfrm>
            <a:off x="7731982" y="2171116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ourier New Bold" panose="02070609020205020404" pitchFamily="49" charset="0"/>
                <a:cs typeface="Courier New Bold" panose="02070609020205020404" pitchFamily="49" charset="0"/>
              </a:rPr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507D66-F25F-4722-A85C-4B1F2BC14D00}"/>
              </a:ext>
            </a:extLst>
          </p:cNvPr>
          <p:cNvSpPr txBox="1"/>
          <p:nvPr/>
        </p:nvSpPr>
        <p:spPr>
          <a:xfrm>
            <a:off x="7731982" y="2933025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ourier New Bold" panose="02070609020205020404" pitchFamily="49" charset="0"/>
                <a:cs typeface="Courier New Bold" panose="02070609020205020404" pitchFamily="49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16989655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0999" y="1397000"/>
            <a:ext cx="8604183" cy="3575050"/>
          </a:xfrm>
          <a:ln/>
        </p:spPr>
        <p:txBody>
          <a:bodyPr/>
          <a:lstStyle/>
          <a:p>
            <a:r>
              <a:rPr lang="en-US" dirty="0"/>
              <a:t>Explicit Setting by Compare Instruction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dirty="0"/>
              <a:t> without setting destination</a:t>
            </a:r>
          </a:p>
          <a:p>
            <a:pPr marL="317500" lvl="1" indent="0"/>
            <a:endParaRPr lang="en-US" dirty="0"/>
          </a:p>
          <a:p>
            <a:pPr marL="317500" lvl="1" indent="0"/>
            <a:endParaRPr lang="en-US" dirty="0"/>
          </a:p>
          <a:p>
            <a:pPr marL="660400" lvl="1" indent="-34290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  if carry/borrow out from most significant bit</a:t>
            </a:r>
            <a:br>
              <a:rPr lang="en-US" dirty="0"/>
            </a:br>
            <a:r>
              <a:rPr lang="en-US" dirty="0"/>
              <a:t>                 (used for unsigned comparisons)</a:t>
            </a:r>
          </a:p>
          <a:p>
            <a:pPr marL="660400" lvl="1" indent="-34290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 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660400" lvl="1" indent="-34290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 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</a:t>
            </a:r>
          </a:p>
          <a:p>
            <a:pPr marL="660400" lvl="1" indent="-34290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 if two’s-complement (signed) overflow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Test instruction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603250" lvl="2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/>
              <a:t> Sets condition codes based on value of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dirty="0"/>
              <a:t>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dirty="0"/>
          </a:p>
          <a:p>
            <a:pPr marL="317500" lvl="1" indent="0"/>
            <a:r>
              <a:rPr lang="en-US" dirty="0"/>
              <a:t> Useful to have one of the operands be a mask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5635" y="5174415"/>
            <a:ext cx="3481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Very often:</a:t>
            </a:r>
          </a:p>
          <a:p>
            <a:pPr algn="l"/>
            <a:r>
              <a:rPr lang="en-US" sz="2400" dirty="0"/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 Codes (Explicit Reading: Set)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214360" cy="5435600"/>
          </a:xfrm>
          <a:ln/>
        </p:spPr>
        <p:txBody>
          <a:bodyPr/>
          <a:lstStyle/>
          <a:p>
            <a:r>
              <a:rPr lang="en-US" dirty="0">
                <a:cs typeface="Courier New Bold" panose="02070609020205020404" pitchFamily="49" charset="0"/>
              </a:rPr>
              <a:t>Explicit Reading by Set I</a:t>
            </a:r>
            <a:r>
              <a:rPr lang="en-US" dirty="0"/>
              <a:t>nstructions</a:t>
            </a: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setX</a:t>
            </a:r>
            <a:r>
              <a:rPr lang="en-US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 </a:t>
            </a:r>
            <a:r>
              <a:rPr lang="en-US" dirty="0" err="1">
                <a:latin typeface="Calibri Italic" panose="020F05020202040A0204" pitchFamily="34" charset="0"/>
                <a:cs typeface="Calibri Italic" panose="020F05020202040A0204" pitchFamily="34" charset="0"/>
              </a:rPr>
              <a:t>Dest</a:t>
            </a:r>
            <a:r>
              <a:rPr lang="en-US" dirty="0"/>
              <a:t>: Set low-order byte of destination </a:t>
            </a:r>
            <a:r>
              <a:rPr lang="en-US" dirty="0" err="1">
                <a:latin typeface="Calibri Italic" panose="020F05020202040A0204" pitchFamily="34" charset="0"/>
                <a:cs typeface="Calibri Italic" panose="020F05020202040A0204" pitchFamily="34" charset="0"/>
              </a:rPr>
              <a:t>Dest</a:t>
            </a:r>
            <a:r>
              <a:rPr lang="en-US" dirty="0"/>
              <a:t> to 0 or 1</a:t>
            </a:r>
            <a:br>
              <a:rPr lang="en-US" dirty="0"/>
            </a:br>
            <a:r>
              <a:rPr lang="en-US" dirty="0"/>
              <a:t>based on combinations of condition codes</a:t>
            </a:r>
          </a:p>
          <a:p>
            <a:pPr marL="552450" lvl="1"/>
            <a:r>
              <a:rPr lang="en-US" dirty="0"/>
              <a:t>Does not alter remaining 7 bytes of </a:t>
            </a:r>
            <a:r>
              <a:rPr lang="en-US" dirty="0" err="1">
                <a:latin typeface="Calibri Italic" panose="020F05020202040A0204" pitchFamily="34" charset="0"/>
                <a:cs typeface="Calibri Italic" panose="020F05020202040A0204" pitchFamily="34" charset="0"/>
              </a:rPr>
              <a:t>Dest</a:t>
            </a:r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97013"/>
              </p:ext>
            </p:extLst>
          </p:nvPr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SF^OF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7B4AF-8761-45CD-BBDF-2CAD82FB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Example: </a:t>
            </a:r>
            <a:r>
              <a:rPr lang="en-US" b="0" dirty="0" err="1"/>
              <a:t>setl</a:t>
            </a:r>
            <a:r>
              <a:rPr lang="en-US" b="0" dirty="0"/>
              <a:t> (Signed &lt;)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178FB-ED0B-4335-A72E-9A86CB27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97000"/>
            <a:ext cx="8382000" cy="526011"/>
          </a:xfrm>
        </p:spPr>
        <p:txBody>
          <a:bodyPr/>
          <a:lstStyle/>
          <a:p>
            <a:r>
              <a:rPr lang="en-US" dirty="0"/>
              <a:t>Condition: SF^OF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4EBE17-3726-41C7-ABB9-06593FC30C92}"/>
              </a:ext>
            </a:extLst>
          </p:cNvPr>
          <p:cNvGraphicFramePr>
            <a:graphicFrameLocks noGrp="1"/>
          </p:cNvGraphicFramePr>
          <p:nvPr/>
        </p:nvGraphicFramePr>
        <p:xfrm>
          <a:off x="1174864" y="1993336"/>
          <a:ext cx="736507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771">
                  <a:extLst>
                    <a:ext uri="{9D8B030D-6E8A-4147-A177-3AD203B41FA5}">
                      <a16:colId xmlns:a16="http://schemas.microsoft.com/office/drawing/2014/main" val="3930898366"/>
                    </a:ext>
                  </a:extLst>
                </a:gridCol>
                <a:gridCol w="609293">
                  <a:extLst>
                    <a:ext uri="{9D8B030D-6E8A-4147-A177-3AD203B41FA5}">
                      <a16:colId xmlns:a16="http://schemas.microsoft.com/office/drawing/2014/main" val="1149785140"/>
                    </a:ext>
                  </a:extLst>
                </a:gridCol>
                <a:gridCol w="1098066">
                  <a:extLst>
                    <a:ext uri="{9D8B030D-6E8A-4147-A177-3AD203B41FA5}">
                      <a16:colId xmlns:a16="http://schemas.microsoft.com/office/drawing/2014/main" val="3838957496"/>
                    </a:ext>
                  </a:extLst>
                </a:gridCol>
                <a:gridCol w="5014948">
                  <a:extLst>
                    <a:ext uri="{9D8B030D-6E8A-4147-A177-3AD203B41FA5}">
                      <a16:colId xmlns:a16="http://schemas.microsoft.com/office/drawing/2014/main" val="1560018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SF ^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13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112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781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106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640331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54EEED4D-E41D-4E63-8092-46809FE3E6F0}"/>
              </a:ext>
            </a:extLst>
          </p:cNvPr>
          <p:cNvGrpSpPr/>
          <p:nvPr/>
        </p:nvGrpSpPr>
        <p:grpSpPr>
          <a:xfrm>
            <a:off x="1618863" y="4229675"/>
            <a:ext cx="6110829" cy="2269252"/>
            <a:chOff x="1618863" y="4229675"/>
            <a:chExt cx="6110829" cy="22692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F241428-8B79-4652-9960-D564FA700E86}"/>
                </a:ext>
              </a:extLst>
            </p:cNvPr>
            <p:cNvSpPr/>
            <p:nvPr/>
          </p:nvSpPr>
          <p:spPr bwMode="auto">
            <a:xfrm>
              <a:off x="2336039" y="4697020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5553CBF-FFD0-4113-9DD0-4B27DB8A520A}"/>
                </a:ext>
              </a:extLst>
            </p:cNvPr>
            <p:cNvSpPr/>
            <p:nvPr/>
          </p:nvSpPr>
          <p:spPr bwMode="auto">
            <a:xfrm>
              <a:off x="2336039" y="5199044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CBC6FFA-DC3E-4797-A70D-5268F6331B1A}"/>
                </a:ext>
              </a:extLst>
            </p:cNvPr>
            <p:cNvCxnSpPr/>
            <p:nvPr/>
          </p:nvCxnSpPr>
          <p:spPr bwMode="auto">
            <a:xfrm>
              <a:off x="1618863" y="5862432"/>
              <a:ext cx="5262282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9402E7B-B6C9-4B66-84A6-1D5C2A992019}"/>
                </a:ext>
              </a:extLst>
            </p:cNvPr>
            <p:cNvSpPr txBox="1"/>
            <p:nvPr/>
          </p:nvSpPr>
          <p:spPr>
            <a:xfrm>
              <a:off x="1771263" y="5080724"/>
              <a:ext cx="4572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363B8F8-4537-4592-8B07-306F365F6E71}"/>
                </a:ext>
              </a:extLst>
            </p:cNvPr>
            <p:cNvSpPr/>
            <p:nvPr/>
          </p:nvSpPr>
          <p:spPr bwMode="auto">
            <a:xfrm>
              <a:off x="2336039" y="5996903"/>
              <a:ext cx="3899647" cy="502024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xxxxxxxxxxxx...</a:t>
              </a:r>
              <a:endPara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Gill Sans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620909-B362-4F84-9E4D-8FB24B6DB451}"/>
                </a:ext>
              </a:extLst>
            </p:cNvPr>
            <p:cNvSpPr txBox="1"/>
            <p:nvPr/>
          </p:nvSpPr>
          <p:spPr>
            <a:xfrm>
              <a:off x="7360680" y="4697020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  <a:latin typeface="Courier New Bold" panose="02070609020205020404" pitchFamily="49" charset="0"/>
                  <a:cs typeface="Courier New Bold" panose="02070609020205020404" pitchFamily="49" charset="0"/>
                </a:rPr>
                <a:t>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0EA1970-18A0-4E6B-8942-899ADC07BEF3}"/>
                </a:ext>
              </a:extLst>
            </p:cNvPr>
            <p:cNvSpPr txBox="1"/>
            <p:nvPr/>
          </p:nvSpPr>
          <p:spPr>
            <a:xfrm>
              <a:off x="7360680" y="5263454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  <a:latin typeface="Courier New Bold" panose="02070609020205020404" pitchFamily="49" charset="0"/>
                  <a:cs typeface="Courier New Bold" panose="02070609020205020404" pitchFamily="49" charset="0"/>
                </a:rPr>
                <a:t>b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3CDBCE-20EF-4350-9113-1F35ABACAEAD}"/>
                </a:ext>
              </a:extLst>
            </p:cNvPr>
            <p:cNvSpPr txBox="1"/>
            <p:nvPr/>
          </p:nvSpPr>
          <p:spPr>
            <a:xfrm>
              <a:off x="7360680" y="6025363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  <a:latin typeface="Courier New Bold" panose="02070609020205020404" pitchFamily="49" charset="0"/>
                  <a:cs typeface="Courier New Bold" panose="02070609020205020404" pitchFamily="49" charset="0"/>
                </a:rPr>
                <a:t>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41B0462-4E35-4677-A6DF-6680C4222CF1}"/>
                </a:ext>
              </a:extLst>
            </p:cNvPr>
            <p:cNvSpPr txBox="1"/>
            <p:nvPr/>
          </p:nvSpPr>
          <p:spPr>
            <a:xfrm>
              <a:off x="2819114" y="4229675"/>
              <a:ext cx="2624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negative overflow case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0434386-56C6-408F-9D96-B51CDDD159AC}"/>
              </a:ext>
            </a:extLst>
          </p:cNvPr>
          <p:cNvSpPr txBox="1"/>
          <p:nvPr/>
        </p:nvSpPr>
        <p:spPr>
          <a:xfrm>
            <a:off x="4384319" y="2372242"/>
            <a:ext cx="3229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No overflow, so SF implies not &lt;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826298-0351-463A-B7DA-10AF7472D82F}"/>
              </a:ext>
            </a:extLst>
          </p:cNvPr>
          <p:cNvSpPr txBox="1"/>
          <p:nvPr/>
        </p:nvSpPr>
        <p:spPr>
          <a:xfrm>
            <a:off x="4572000" y="2718272"/>
            <a:ext cx="2902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No overflow, so SF implies &lt;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45391B-7DE4-40C8-A65F-401B06C3E660}"/>
              </a:ext>
            </a:extLst>
          </p:cNvPr>
          <p:cNvSpPr txBox="1"/>
          <p:nvPr/>
        </p:nvSpPr>
        <p:spPr>
          <a:xfrm>
            <a:off x="3666528" y="3102196"/>
            <a:ext cx="471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Overflow, so SF implies negative overflow, i.e. &lt;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0A46FB-1081-45E4-BEB7-CD3D85E7A1A4}"/>
              </a:ext>
            </a:extLst>
          </p:cNvPr>
          <p:cNvSpPr txBox="1"/>
          <p:nvPr/>
        </p:nvSpPr>
        <p:spPr>
          <a:xfrm>
            <a:off x="3507923" y="3481102"/>
            <a:ext cx="5032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Overflow, so SF implies positive overflow, i.e. not &lt;</a:t>
            </a:r>
          </a:p>
        </p:txBody>
      </p:sp>
    </p:spTree>
    <p:extLst>
      <p:ext uri="{BB962C8B-B14F-4D97-AF65-F5344CB8AC3E}">
        <p14:creationId xmlns:p14="http://schemas.microsoft.com/office/powerpoint/2010/main" val="3726554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343952555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Explicit 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6602128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addressable byte registers</a:t>
            </a:r>
          </a:p>
          <a:p>
            <a:pPr marL="552450" lvl="1"/>
            <a:r>
              <a:rPr lang="en-US" dirty="0"/>
              <a:t>Does not alter remaining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  <a:p>
            <a:pPr marL="838200" lvl="2"/>
            <a:r>
              <a:rPr lang="en-US" dirty="0"/>
              <a:t>32-bit instructions also set upper 32 bits to 0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5258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124635" y="4204447"/>
            <a:ext cx="2008094" cy="1308847"/>
            <a:chOff x="2124635" y="4204447"/>
            <a:chExt cx="2008094" cy="130884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>
              <a:off x="2994212" y="4204447"/>
              <a:ext cx="53788" cy="130884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 flipH="1">
              <a:off x="2124635" y="4204447"/>
              <a:ext cx="2008094" cy="130884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Explicit 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0999" y="1155700"/>
            <a:ext cx="6683944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addressable byte registers</a:t>
            </a:r>
          </a:p>
          <a:p>
            <a:pPr marL="552450" lvl="1"/>
            <a:r>
              <a:rPr lang="en-US" dirty="0"/>
              <a:t>Does not alter remaining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  <a:p>
            <a:pPr marL="838200" lvl="2"/>
            <a:r>
              <a:rPr lang="en-US" dirty="0"/>
              <a:t>32-bit instructions also set upper 32 bits to 0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719673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185299" y="1302127"/>
            <a:ext cx="7160468" cy="4031873"/>
            <a:chOff x="187989" y="1311996"/>
            <a:chExt cx="7160468" cy="4031873"/>
          </a:xfrm>
        </p:grpSpPr>
        <p:sp>
          <p:nvSpPr>
            <p:cNvPr id="2" name="TextBox 1"/>
            <p:cNvSpPr txBox="1"/>
            <p:nvPr/>
          </p:nvSpPr>
          <p:spPr>
            <a:xfrm>
              <a:off x="187989" y="1311996"/>
              <a:ext cx="7160468" cy="403187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Beware weirdness </a:t>
              </a:r>
              <a:r>
                <a:rPr lang="en-US" sz="3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movzbl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 (and others)</a:t>
              </a: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cs-CZ" sz="32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movzbl %al, %eax</a:t>
              </a:r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582768" y="3207960"/>
              <a:ext cx="3556000" cy="533400"/>
              <a:chOff x="1582768" y="3207960"/>
              <a:chExt cx="3556000" cy="533400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3418302" y="3253049"/>
                <a:ext cx="1709270" cy="4445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  <a:sym typeface="Gill Sans" charset="0"/>
                  </a:rPr>
                  <a:t>%</a:t>
                </a:r>
                <a:r>
                  <a:rPr kumimoji="0" lang="en-US" sz="1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  <a:sym typeface="Gill Sans" charset="0"/>
                  </a:rPr>
                  <a:t>eax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endParaRPr>
              </a:p>
            </p:txBody>
          </p:sp>
          <p:sp>
            <p:nvSpPr>
              <p:cNvPr id="20" name="Rectangle 6"/>
              <p:cNvSpPr>
                <a:spLocks/>
              </p:cNvSpPr>
              <p:nvPr/>
            </p:nvSpPr>
            <p:spPr bwMode="auto">
              <a:xfrm>
                <a:off x="4478368" y="3246060"/>
                <a:ext cx="660400" cy="444500"/>
              </a:xfrm>
              <a:prstGeom prst="rect">
                <a:avLst/>
              </a:prstGeom>
              <a:solidFill>
                <a:srgbClr val="D8D8D8"/>
              </a:solidFill>
              <a:ln w="9525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38100" tIns="38100" rIns="38100" bIns="3810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%al</a:t>
                </a:r>
              </a:p>
            </p:txBody>
          </p:sp>
          <p:sp>
            <p:nvSpPr>
              <p:cNvPr id="21" name="Rectangle 30"/>
              <p:cNvSpPr>
                <a:spLocks/>
              </p:cNvSpPr>
              <p:nvPr/>
            </p:nvSpPr>
            <p:spPr bwMode="auto">
              <a:xfrm>
                <a:off x="1582768" y="3207960"/>
                <a:ext cx="3556000" cy="533400"/>
              </a:xfrm>
              <a:prstGeom prst="rect">
                <a:avLst/>
              </a:prstGeom>
              <a:noFill/>
              <a:ln w="254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38100" tIns="38100" rIns="38100" bIns="38100" anchor="ctr"/>
              <a:lstStyle/>
              <a:p>
                <a:pPr algn="l"/>
                <a:r>
                  <a:rPr lang="en-US" sz="2400" dirty="0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%</a:t>
                </a:r>
                <a:r>
                  <a:rPr lang="en-US" sz="2400" dirty="0" err="1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rax</a:t>
                </a:r>
                <a:endPara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1580078" y="3191102"/>
            <a:ext cx="3556000" cy="533400"/>
            <a:chOff x="5510699" y="5684520"/>
            <a:chExt cx="3556000" cy="53340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7346233" y="5729609"/>
              <a:ext cx="1709270" cy="44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rPr>
                <a:t>0x000000</a:t>
              </a:r>
            </a:p>
          </p:txBody>
        </p:sp>
        <p:sp>
          <p:nvSpPr>
            <p:cNvPr id="25" name="Rectangle 6"/>
            <p:cNvSpPr>
              <a:spLocks/>
            </p:cNvSpPr>
            <p:nvPr/>
          </p:nvSpPr>
          <p:spPr bwMode="auto">
            <a:xfrm>
              <a:off x="8406299" y="5722620"/>
              <a:ext cx="6604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%al</a:t>
              </a:r>
            </a:p>
          </p:txBody>
        </p:sp>
        <p:sp>
          <p:nvSpPr>
            <p:cNvPr id="26" name="Rectangle 30"/>
            <p:cNvSpPr>
              <a:spLocks/>
            </p:cNvSpPr>
            <p:nvPr/>
          </p:nvSpPr>
          <p:spPr bwMode="auto">
            <a:xfrm>
              <a:off x="5510699" y="568452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68E13AC-288D-415E-940E-A767CC1E04B8}"/>
              </a:ext>
            </a:extLst>
          </p:cNvPr>
          <p:cNvGrpSpPr/>
          <p:nvPr/>
        </p:nvGrpSpPr>
        <p:grpSpPr>
          <a:xfrm>
            <a:off x="1568882" y="3184752"/>
            <a:ext cx="3556000" cy="533400"/>
            <a:chOff x="1585180" y="3201720"/>
            <a:chExt cx="3556000" cy="533400"/>
          </a:xfrm>
        </p:grpSpPr>
        <p:sp>
          <p:nvSpPr>
            <p:cNvPr id="32" name="Rectangle 30"/>
            <p:cNvSpPr>
              <a:spLocks/>
            </p:cNvSpPr>
            <p:nvPr/>
          </p:nvSpPr>
          <p:spPr bwMode="auto">
            <a:xfrm>
              <a:off x="1585180" y="3201720"/>
              <a:ext cx="3556000" cy="533400"/>
            </a:xfrm>
            <a:prstGeom prst="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0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0x00000000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403436" y="3229529"/>
              <a:ext cx="1709270" cy="44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rPr>
                <a:t>0x000000</a:t>
              </a:r>
            </a:p>
          </p:txBody>
        </p:sp>
        <p:sp>
          <p:nvSpPr>
            <p:cNvPr id="31" name="Rectangle 6"/>
            <p:cNvSpPr>
              <a:spLocks/>
            </p:cNvSpPr>
            <p:nvPr/>
          </p:nvSpPr>
          <p:spPr bwMode="auto">
            <a:xfrm>
              <a:off x="4463502" y="3222540"/>
              <a:ext cx="660400" cy="444500"/>
            </a:xfrm>
            <a:prstGeom prst="rect">
              <a:avLst/>
            </a:prstGeom>
            <a:solidFill>
              <a:schemeClr val="bg1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%al</a:t>
              </a:r>
            </a:p>
          </p:txBody>
        </p:sp>
      </p:grpSp>
      <p:cxnSp>
        <p:nvCxnSpPr>
          <p:cNvPr id="7" name="Straight Arrow Connector 6"/>
          <p:cNvCxnSpPr>
            <a:cxnSpLocks/>
            <a:stCxn id="5" idx="3"/>
          </p:cNvCxnSpPr>
          <p:nvPr/>
        </p:nvCxnSpPr>
        <p:spPr bwMode="auto">
          <a:xfrm flipV="1">
            <a:off x="2439081" y="3731957"/>
            <a:ext cx="349412" cy="810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72EA0F5-0CCB-42DA-9999-BCD0022B449A}"/>
              </a:ext>
            </a:extLst>
          </p:cNvPr>
          <p:cNvGrpSpPr/>
          <p:nvPr/>
        </p:nvGrpSpPr>
        <p:grpSpPr>
          <a:xfrm>
            <a:off x="228598" y="3784600"/>
            <a:ext cx="3568702" cy="988729"/>
            <a:chOff x="228598" y="3784600"/>
            <a:chExt cx="3568702" cy="988729"/>
          </a:xfrm>
        </p:grpSpPr>
        <p:sp>
          <p:nvSpPr>
            <p:cNvPr id="5" name="TextBox 4"/>
            <p:cNvSpPr txBox="1"/>
            <p:nvPr/>
          </p:nvSpPr>
          <p:spPr>
            <a:xfrm>
              <a:off x="228598" y="4311664"/>
              <a:ext cx="22104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Zapped to all 0’s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82A80EB-05F2-4CFA-8E03-9966EC00CDF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439082" y="3784600"/>
              <a:ext cx="1358218" cy="76442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04756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000000"/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9E01D-A903-4061-BE9A-25CE7D10C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about office hour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BB848-8009-4AB5-A6AD-96950058D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Office hours are for getting ideas on how to debug or better approach your homework.</a:t>
            </a:r>
          </a:p>
          <a:p>
            <a:pPr lvl="1"/>
            <a:r>
              <a:rPr lang="en-US" dirty="0"/>
              <a:t>Conceptual OH coming soon as well so look out for that!</a:t>
            </a:r>
          </a:p>
          <a:p>
            <a:r>
              <a:rPr lang="en-US" dirty="0"/>
              <a:t>Write a description!</a:t>
            </a:r>
          </a:p>
          <a:p>
            <a:pPr lvl="1"/>
            <a:r>
              <a:rPr lang="en-US" dirty="0"/>
              <a:t>If you don’t have a description, you may be frozen/removed from the queue.</a:t>
            </a:r>
          </a:p>
          <a:p>
            <a:r>
              <a:rPr lang="en-US" dirty="0"/>
              <a:t>Try to narrow down your problem area as much as possible</a:t>
            </a:r>
          </a:p>
          <a:p>
            <a:pPr lvl="1"/>
            <a:r>
              <a:rPr lang="en-US" dirty="0"/>
              <a:t>Same principles as asking questions on Piazza</a:t>
            </a:r>
          </a:p>
          <a:p>
            <a:pPr lvl="1"/>
            <a:r>
              <a:rPr lang="en-US" dirty="0">
                <a:hlinkClick r:id="rId2"/>
              </a:rPr>
              <a:t>https://piazza.com/class/kr9vqwncw253c4?cid=352</a:t>
            </a:r>
            <a:endParaRPr lang="en-US" dirty="0"/>
          </a:p>
          <a:p>
            <a:r>
              <a:rPr lang="en-US" dirty="0"/>
              <a:t>The queue closes early</a:t>
            </a:r>
          </a:p>
          <a:p>
            <a:pPr lvl="1"/>
            <a:r>
              <a:rPr lang="en-US" dirty="0"/>
              <a:t>so everyone can be helped by around 9:30pm</a:t>
            </a:r>
          </a:p>
          <a:p>
            <a:r>
              <a:rPr lang="en-US" dirty="0"/>
              <a:t>Please find the TAs at the carrels</a:t>
            </a:r>
          </a:p>
          <a:p>
            <a:pPr lvl="1"/>
            <a:r>
              <a:rPr lang="en-US" dirty="0"/>
              <a:t>TAs should not need to find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9880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69538"/>
            <a:ext cx="8382000" cy="863600"/>
          </a:xfrm>
          <a:ln/>
        </p:spPr>
        <p:txBody>
          <a:bodyPr/>
          <a:lstStyle/>
          <a:p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Jump to different part of code depending on condition codes</a:t>
            </a:r>
          </a:p>
          <a:p>
            <a:pPr marL="552450" lvl="1"/>
            <a:r>
              <a:rPr lang="en-US" dirty="0"/>
              <a:t>Implicit reading of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677861"/>
              </p:ext>
            </p:extLst>
          </p:nvPr>
        </p:nvGraphicFramePr>
        <p:xfrm>
          <a:off x="1524000" y="2665614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SF^OF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 (Old Style)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3241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81150" y="2129865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155700"/>
            <a:ext cx="8153400" cy="1041400"/>
          </a:xfrm>
        </p:spPr>
        <p:txBody>
          <a:bodyPr/>
          <a:lstStyle/>
          <a:p>
            <a:r>
              <a:rPr lang="en-US" dirty="0"/>
              <a:t>Generation</a:t>
            </a:r>
          </a:p>
          <a:p>
            <a:pPr marL="279400" lvl="1" indent="0">
              <a:buNone/>
            </a:pP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54207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451412" y="1112490"/>
            <a:ext cx="5688687" cy="944910"/>
            <a:chOff x="3451412" y="1023590"/>
            <a:chExt cx="5688687" cy="944910"/>
          </a:xfrm>
        </p:grpSpPr>
        <p:sp>
          <p:nvSpPr>
            <p:cNvPr id="2" name="Oval 1"/>
            <p:cNvSpPr/>
            <p:nvPr/>
          </p:nvSpPr>
          <p:spPr bwMode="auto">
            <a:xfrm>
              <a:off x="3451412" y="1380565"/>
              <a:ext cx="2949388" cy="587935"/>
            </a:xfrm>
            <a:prstGeom prst="ellipse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197600" y="1023590"/>
              <a:ext cx="2942499" cy="52322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Get to this shortly</a:t>
              </a: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138928" y="1101793"/>
              <a:ext cx="1058672" cy="206307"/>
            </a:xfrm>
            <a:custGeom>
              <a:avLst/>
              <a:gdLst>
                <a:gd name="connsiteX0" fmla="*/ 1307592 w 1307592"/>
                <a:gd name="connsiteY0" fmla="*/ 132647 h 278951"/>
                <a:gd name="connsiteX1" fmla="*/ 521208 w 1307592"/>
                <a:gd name="connsiteY1" fmla="*/ 4631 h 278951"/>
                <a:gd name="connsiteX2" fmla="*/ 0 w 1307592"/>
                <a:gd name="connsiteY2" fmla="*/ 278951 h 278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7592" h="278951">
                  <a:moveTo>
                    <a:pt x="1307592" y="132647"/>
                  </a:moveTo>
                  <a:cubicBezTo>
                    <a:pt x="1023366" y="56447"/>
                    <a:pt x="739140" y="-19753"/>
                    <a:pt x="521208" y="4631"/>
                  </a:cubicBezTo>
                  <a:cubicBezTo>
                    <a:pt x="303276" y="29015"/>
                    <a:pt x="0" y="278951"/>
                    <a:pt x="0" y="278951"/>
                  </a:cubicBezTo>
                </a:path>
              </a:pathLst>
            </a:custGeom>
            <a:noFill/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Expressing with </a:t>
            </a:r>
            <a:r>
              <a:rPr lang="en-US" dirty="0" err="1"/>
              <a:t>Goto</a:t>
            </a:r>
            <a:r>
              <a:rPr lang="en-US" dirty="0"/>
              <a:t> Code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/>
                <a:cs typeface="Courier New"/>
              </a:rPr>
              <a:t>goto</a:t>
            </a:r>
            <a:r>
              <a:rPr lang="en-US" dirty="0"/>
              <a:t> statement</a:t>
            </a:r>
          </a:p>
          <a:p>
            <a:r>
              <a:rPr lang="en-US" dirty="0"/>
              <a:t>Jump to position designated by label</a:t>
            </a:r>
          </a:p>
          <a:p>
            <a:endParaRPr lang="en-US" dirty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4958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214523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9850" y="16256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very disruptive to instruction flow through pipelines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2559"/>
              </p:ext>
            </p:extLst>
          </p:nvPr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D7D3603-0456-4B30-8AAB-CAF8CDCEFE30}"/>
              </a:ext>
            </a:extLst>
          </p:cNvPr>
          <p:cNvSpPr txBox="1"/>
          <p:nvPr/>
        </p:nvSpPr>
        <p:spPr>
          <a:xfrm>
            <a:off x="381000" y="5147101"/>
            <a:ext cx="1322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is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bad?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457200" y="12065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2"/>
            <a:ext cx="6108700" cy="609600"/>
          </a:xfrm>
          <a:ln/>
        </p:spPr>
        <p:txBody>
          <a:bodyPr/>
          <a:lstStyle/>
          <a:p>
            <a:r>
              <a:rPr lang="en-US" sz="2000" dirty="0"/>
              <a:t>Both values get computed</a:t>
            </a:r>
          </a:p>
          <a:p>
            <a:r>
              <a:rPr lang="en-US" sz="2000" dirty="0"/>
              <a:t>Only makes sense when computations are very simple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811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EC6B92B-037F-4402-ADDF-2D08D7B87816}"/>
              </a:ext>
            </a:extLst>
          </p:cNvPr>
          <p:cNvGrpSpPr/>
          <p:nvPr/>
        </p:nvGrpSpPr>
        <p:grpSpPr>
          <a:xfrm>
            <a:off x="457200" y="3117850"/>
            <a:ext cx="5486400" cy="1617662"/>
            <a:chOff x="457200" y="3117850"/>
            <a:chExt cx="5486400" cy="1617662"/>
          </a:xfrm>
        </p:grpSpPr>
        <p:sp>
          <p:nvSpPr>
            <p:cNvPr id="10" name="Rectangle 3"/>
            <p:cNvSpPr>
              <a:spLocks/>
            </p:cNvSpPr>
            <p:nvPr/>
          </p:nvSpPr>
          <p:spPr bwMode="auto">
            <a:xfrm>
              <a:off x="457200" y="3117850"/>
              <a:ext cx="4724400" cy="4445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 algn="l">
                <a:spcBef>
                  <a:spcPts val="863"/>
                </a:spcBef>
              </a:pPr>
              <a:r>
                <a:rPr lang="en-US" sz="24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Risky Computations</a:t>
              </a:r>
            </a:p>
          </p:txBody>
        </p:sp>
        <p:sp>
          <p:nvSpPr>
            <p:cNvPr id="11" name="Rectangle 7"/>
            <p:cNvSpPr txBox="1">
              <a:spLocks noChangeArrowheads="1"/>
            </p:cNvSpPr>
            <p:nvPr/>
          </p:nvSpPr>
          <p:spPr bwMode="auto">
            <a:xfrm>
              <a:off x="685800" y="4125912"/>
              <a:ext cx="4724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8100" tIns="38100" rIns="38100" bIns="38100" numCol="1" anchor="t" anchorCtr="0" compatLnSpc="1">
              <a:prstTxWarp prst="textNoShape">
                <a:avLst/>
              </a:prstTxWarp>
            </a:bodyPr>
            <a:lstStyle/>
            <a:p>
              <a:pPr marL="254000" marR="0" lvl="0" indent="-25400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990000"/>
                </a:buClr>
                <a:buSzPct val="60000"/>
                <a:buFont typeface="Wingdings 2" charset="2"/>
                <a:buChar char="¢"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Calibri Bold" charset="0"/>
                </a:rPr>
                <a:t>Both values get computed</a:t>
              </a:r>
            </a:p>
            <a:p>
              <a:pPr marL="254000" marR="0" lvl="0" indent="-25400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990000"/>
                </a:buClr>
                <a:buSzPct val="60000"/>
                <a:buFont typeface="Wingdings 2" charset="2"/>
                <a:buChar char="¢"/>
                <a:tabLst/>
                <a:defRPr/>
              </a:pPr>
              <a:r>
                <a:rPr lang="en-US" sz="2000" kern="0" dirty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 Bold" charset="0"/>
                </a:rPr>
                <a:t>May have undesirable effects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endParaRPr>
            </a:p>
          </p:txBody>
        </p:sp>
        <p:sp>
          <p:nvSpPr>
            <p:cNvPr id="12" name="Rectangle 8"/>
            <p:cNvSpPr>
              <a:spLocks/>
            </p:cNvSpPr>
            <p:nvPr/>
          </p:nvSpPr>
          <p:spPr bwMode="auto">
            <a:xfrm>
              <a:off x="533400" y="3592512"/>
              <a:ext cx="5410200" cy="398462"/>
            </a:xfrm>
            <a:prstGeom prst="rect">
              <a:avLst/>
            </a:prstGeom>
            <a:solidFill>
              <a:srgbClr val="F6F5BD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50799" dir="5400000" algn="ctr" rotWithShape="0">
                <a:schemeClr val="bg2">
                  <a:alpha val="50000"/>
                </a:schemeClr>
              </a:outerShdw>
            </a:effectLst>
          </p:spPr>
          <p:txBody>
            <a:bodyPr lIns="38100" tIns="38100" rIns="38100" bIns="38100"/>
            <a:lstStyle/>
            <a:p>
              <a:pPr algn="l"/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val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=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?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*p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: 0;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4F4C416-640D-404C-9772-F2F4A1C247C7}"/>
              </a:ext>
            </a:extLst>
          </p:cNvPr>
          <p:cNvGrpSpPr/>
          <p:nvPr/>
        </p:nvGrpSpPr>
        <p:grpSpPr>
          <a:xfrm>
            <a:off x="457200" y="4978400"/>
            <a:ext cx="5486400" cy="1617662"/>
            <a:chOff x="457200" y="4978400"/>
            <a:chExt cx="5486400" cy="1617662"/>
          </a:xfrm>
        </p:grpSpPr>
        <p:sp>
          <p:nvSpPr>
            <p:cNvPr id="13" name="Rectangle 3"/>
            <p:cNvSpPr>
              <a:spLocks/>
            </p:cNvSpPr>
            <p:nvPr/>
          </p:nvSpPr>
          <p:spPr bwMode="auto">
            <a:xfrm>
              <a:off x="457200" y="4978400"/>
              <a:ext cx="4724400" cy="4445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 algn="l">
                <a:spcBef>
                  <a:spcPts val="863"/>
                </a:spcBef>
              </a:pPr>
              <a:r>
                <a:rPr lang="en-US" sz="24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Computations with side effects</a:t>
              </a:r>
            </a:p>
          </p:txBody>
        </p:sp>
        <p:sp>
          <p:nvSpPr>
            <p:cNvPr id="14" name="Rectangle 7"/>
            <p:cNvSpPr txBox="1">
              <a:spLocks noChangeArrowheads="1"/>
            </p:cNvSpPr>
            <p:nvPr/>
          </p:nvSpPr>
          <p:spPr bwMode="auto">
            <a:xfrm>
              <a:off x="685800" y="5986462"/>
              <a:ext cx="4724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8100" tIns="38100" rIns="38100" bIns="38100" numCol="1" anchor="t" anchorCtr="0" compatLnSpc="1">
              <a:prstTxWarp prst="textNoShape">
                <a:avLst/>
              </a:prstTxWarp>
            </a:bodyPr>
            <a:lstStyle/>
            <a:p>
              <a:pPr marL="254000" marR="0" lvl="0" indent="-25400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990000"/>
                </a:buClr>
                <a:buSzPct val="60000"/>
                <a:buFont typeface="Wingdings 2" charset="2"/>
                <a:buChar char="¢"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Calibri Bold" charset="0"/>
                </a:rPr>
                <a:t>Both values get computed</a:t>
              </a:r>
            </a:p>
            <a:p>
              <a:pPr marL="254000" marR="0" lvl="0" indent="-25400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990000"/>
                </a:buClr>
                <a:buSzPct val="60000"/>
                <a:buFont typeface="Wingdings 2" charset="2"/>
                <a:buChar char="¢"/>
                <a:tabLst/>
                <a:defRPr/>
              </a:pPr>
              <a:r>
                <a:rPr lang="en-US" sz="2000" kern="0" dirty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 Bold" charset="0"/>
                </a:rPr>
                <a:t>Must be side-effect free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endParaRPr>
            </a:p>
          </p:txBody>
        </p:sp>
        <p:sp>
          <p:nvSpPr>
            <p:cNvPr id="15" name="Rectangle 8"/>
            <p:cNvSpPr>
              <a:spLocks/>
            </p:cNvSpPr>
            <p:nvPr/>
          </p:nvSpPr>
          <p:spPr bwMode="auto">
            <a:xfrm>
              <a:off x="533400" y="5453062"/>
              <a:ext cx="5410200" cy="398462"/>
            </a:xfrm>
            <a:prstGeom prst="rect">
              <a:avLst/>
            </a:prstGeom>
            <a:solidFill>
              <a:srgbClr val="F6F5BD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50799" dir="5400000" algn="ctr" rotWithShape="0">
                <a:schemeClr val="bg2">
                  <a:alpha val="50000"/>
                </a:schemeClr>
              </a:outerShdw>
            </a:effectLst>
          </p:spPr>
          <p:txBody>
            <a:bodyPr lIns="38100" tIns="38100" rIns="38100" bIns="38100"/>
            <a:lstStyle/>
            <a:p>
              <a:pPr algn="l"/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val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=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x &gt; 0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?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x*=7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: x+=3;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310038" y="1952952"/>
            <a:ext cx="2697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Bad Performance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2493" y="4153274"/>
            <a:ext cx="1193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Unsafe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45074" y="5857398"/>
            <a:ext cx="1030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Illegal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/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6752771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(“</a:t>
            </a:r>
            <a:r>
              <a:rPr lang="en-US" dirty="0" err="1"/>
              <a:t>popcount</a:t>
            </a:r>
            <a:r>
              <a:rPr lang="en-US" dirty="0"/>
              <a:t>”)</a:t>
            </a:r>
          </a:p>
          <a:p>
            <a:r>
              <a:rPr lang="en-US" dirty="0"/>
              <a:t>Use conditional branch to either continue looping or to exit loop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EC4775-70C4-440E-B41D-EC74BC87CB00}"/>
              </a:ext>
            </a:extLst>
          </p:cNvPr>
          <p:cNvSpPr txBox="1"/>
          <p:nvPr/>
        </p:nvSpPr>
        <p:spPr>
          <a:xfrm>
            <a:off x="5072243" y="5903893"/>
            <a:ext cx="3492136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x86 being CISC has 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popcount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/>
      <p:bldP spid="54278" grpId="0" animBg="1"/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444500" y="1562554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975304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553029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965778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772808"/>
            <a:ext cx="8382000" cy="2487386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782333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4" y="3124200"/>
            <a:ext cx="3032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–</a:t>
            </a:r>
            <a:r>
              <a:rPr lang="en-US" sz="2000" dirty="0" err="1">
                <a:latin typeface="Courier New" pitchFamily="49" charset="0"/>
              </a:rPr>
              <a:t>Og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–c</a:t>
            </a:r>
            <a:r>
              <a:rPr lang="en-US" sz="2000" dirty="0">
                <a:latin typeface="+mn-lt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alibri" pitchFamily="34" charset="0"/>
              </a:rPr>
              <a:t>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 dirty="0"/>
              <a:t>Turning C into Machine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  </a:t>
            </a:r>
            <a:r>
              <a:rPr lang="en-US" b="1" dirty="0">
                <a:latin typeface="Courier New" pitchFamily="49" charset="0"/>
              </a:rPr>
              <a:t>p1.c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  </a:t>
            </a: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</a:t>
            </a:r>
            <a:r>
              <a:rPr lang="en-US" b="1" dirty="0" err="1">
                <a:latin typeface="Courier New" pitchFamily="49" charset="0"/>
              </a:rPr>
              <a:t>Og</a:t>
            </a:r>
            <a:r>
              <a:rPr lang="en-US" b="1" dirty="0">
                <a:latin typeface="Courier New" pitchFamily="49" charset="0"/>
              </a:rPr>
              <a:t> 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basic optimizations 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dirty="0"/>
              <a:t>) [New to recent versions of GCC]</a:t>
            </a: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33599" y="4343399"/>
            <a:ext cx="6328229" cy="238397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movl    $0, %eax	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andl    $1, %edx	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 = x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addq    %rdx, %rax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shrq    %rdi	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if(x) goto loop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37412"/>
              </p:ext>
            </p:extLst>
          </p:nvPr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400" dirty="0">
                <a:hlinkClick r:id="rId3"/>
              </a:rPr>
              <a:t>https://canvas.cmu.edu/courses/24383/quizzes/67235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20556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</a:t>
            </a:r>
            <a:r>
              <a:rPr lang="en-US" b="1" dirty="0" err="1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2094010615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0306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219700"/>
            <a:ext cx="8382000" cy="1282700"/>
          </a:xfrm>
          <a:ln/>
        </p:spPr>
        <p:txBody>
          <a:bodyPr/>
          <a:lstStyle/>
          <a:p>
            <a:r>
              <a:rPr lang="en-US" dirty="0"/>
              <a:t>Initial conditional guards entrance to loop</a:t>
            </a:r>
          </a:p>
          <a:p>
            <a:r>
              <a:rPr lang="en-US" dirty="0"/>
              <a:t>Compare to do-while version of function</a:t>
            </a:r>
          </a:p>
          <a:p>
            <a:pPr lvl="1"/>
            <a:r>
              <a:rPr lang="en-US" dirty="0"/>
              <a:t>Removes jump to middle.  </a:t>
            </a:r>
            <a:r>
              <a:rPr lang="en-US" dirty="0">
                <a:solidFill>
                  <a:srgbClr val="FF0000"/>
                </a:solidFill>
              </a:rPr>
              <a:t>When is this good or bad?</a:t>
            </a:r>
          </a:p>
        </p:txBody>
      </p:sp>
    </p:spTree>
    <p:extLst>
      <p:ext uri="{BB962C8B-B14F-4D97-AF65-F5344CB8AC3E}">
        <p14:creationId xmlns:p14="http://schemas.microsoft.com/office/powerpoint/2010/main" val="116919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029200" y="4191000"/>
            <a:ext cx="3323771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34700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5138057" y="1498600"/>
            <a:ext cx="3360057" cy="4343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100210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be optimized away – </a:t>
            </a:r>
            <a:r>
              <a:rPr lang="en-US" dirty="0">
                <a:solidFill>
                  <a:srgbClr val="FF0000"/>
                </a:solidFill>
              </a:rPr>
              <a:t>why?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Machine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 bytes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>
                <a:cs typeface="Calibri" panose="020F0502020204030204" pitchFamily="34" charset="0"/>
              </a:rPr>
              <a:t>Compact representation of the assembly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>
                <a:cs typeface="Calibri" panose="020F0502020204030204" pitchFamily="34" charset="0"/>
              </a:rPr>
              <a:t>(Relatively) easy for hardware to interpret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*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549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movq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rax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(%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21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0x40059e:  48 89 03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b="1" dirty="0"/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44956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2746829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3034918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  <p:extLst>
      <p:ext uri="{BB962C8B-B14F-4D97-AF65-F5344CB8AC3E}">
        <p14:creationId xmlns:p14="http://schemas.microsoft.com/office/powerpoint/2010/main" val="538493611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1924957" y="3937000"/>
            <a:ext cx="1108529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u="sng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38200" y="59436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takes default?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88483"/>
              </p:ext>
            </p:extLst>
          </p:nvPr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463907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2028598" y="5892799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BF7C1A93-68E2-4DCC-9802-CDE4648F5C8C}"/>
              </a:ext>
            </a:extLst>
          </p:cNvPr>
          <p:cNvSpPr>
            <a:spLocks/>
          </p:cNvSpPr>
          <p:nvPr/>
        </p:nvSpPr>
        <p:spPr bwMode="auto">
          <a:xfrm>
            <a:off x="1924957" y="3937000"/>
            <a:ext cx="1108529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u="sng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02FC3882-54A0-4DE7-8FD9-97783E8961DF}"/>
              </a:ext>
            </a:extLst>
          </p:cNvPr>
          <p:cNvSpPr>
            <a:spLocks/>
          </p:cNvSpPr>
          <p:nvPr/>
        </p:nvSpPr>
        <p:spPr bwMode="auto">
          <a:xfrm>
            <a:off x="1924957" y="3937000"/>
            <a:ext cx="1108529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u="sng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DECF1AF7-4ACD-431B-923C-E5555572CE1E}"/>
              </a:ext>
            </a:extLst>
          </p:cNvPr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ja      .L8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# use default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jmp     *.L4(,%rdi,8)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C40CC2-4F5D-455B-8884-F763535715B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458686" y="5704115"/>
            <a:ext cx="569912" cy="28302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81483643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8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pPr marL="552450" lvl="1"/>
            <a:r>
              <a:rPr lang="en-US" dirty="0"/>
              <a:t>Must scale by factor of 8 (addresses are 8 bytes)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97329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9906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75050" y="2146298"/>
            <a:ext cx="1384300" cy="814071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5050" y="2906710"/>
            <a:ext cx="1387475" cy="27083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75050" y="2743200"/>
            <a:ext cx="1379538" cy="2724150"/>
            <a:chOff x="3575050" y="2743200"/>
            <a:chExt cx="1379538" cy="2724150"/>
          </a:xfrm>
        </p:grpSpPr>
        <p:sp>
          <p:nvSpPr>
            <p:cNvPr id="26631" name="Line 7"/>
            <p:cNvSpPr>
              <a:spLocks noChangeShapeType="1"/>
            </p:cNvSpPr>
            <p:nvPr/>
          </p:nvSpPr>
          <p:spPr bwMode="auto">
            <a:xfrm>
              <a:off x="3581400" y="2743200"/>
              <a:ext cx="1371600" cy="2724150"/>
            </a:xfrm>
            <a:prstGeom prst="line">
              <a:avLst/>
            </a:prstGeom>
            <a:noFill/>
            <a:ln w="25400" cap="flat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3575050" y="3611880"/>
              <a:ext cx="1379538" cy="1855470"/>
            </a:xfrm>
            <a:prstGeom prst="line">
              <a:avLst/>
            </a:prstGeom>
            <a:noFill/>
            <a:ln w="25400" cap="flat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75050" y="3832860"/>
            <a:ext cx="1301750" cy="73914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75050" y="4057650"/>
            <a:ext cx="1301750" cy="7429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1759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193612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505191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3: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15016476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2, x == 3)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cqto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				  # sign extend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         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rdx:rax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239872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322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Machine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 bytes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>
                <a:cs typeface="Calibri" panose="020F0502020204030204" pitchFamily="34" charset="0"/>
              </a:rPr>
              <a:t>Compact representation of the assembly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>
                <a:cs typeface="Calibri" panose="020F0502020204030204" pitchFamily="34" charset="0"/>
              </a:rPr>
              <a:t>(Relatively) easy for hardware to interpret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*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549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movq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rax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(%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21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0x40059e: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48 89 03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08BCE0-E91C-4353-8DC8-ECE0E854B3AA}"/>
              </a:ext>
            </a:extLst>
          </p:cNvPr>
          <p:cNvSpPr txBox="1"/>
          <p:nvPr/>
        </p:nvSpPr>
        <p:spPr>
          <a:xfrm>
            <a:off x="530225" y="5399980"/>
            <a:ext cx="4041775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0100 1 0 0 0  10001011  00 000 011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REX  W R X B    Move   Mod   R   M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A9C16A-2A4B-49B8-9183-ED118CCF398E}"/>
              </a:ext>
            </a:extLst>
          </p:cNvPr>
          <p:cNvSpPr/>
          <p:nvPr/>
        </p:nvSpPr>
        <p:spPr bwMode="auto">
          <a:xfrm>
            <a:off x="1994262" y="4912519"/>
            <a:ext cx="1384663" cy="376238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63BF2C-DB8F-46AC-9F44-20701FB78B28}"/>
              </a:ext>
            </a:extLst>
          </p:cNvPr>
          <p:cNvCxnSpPr>
            <a:cxnSpLocks/>
            <a:stCxn id="3" idx="2"/>
          </p:cNvCxnSpPr>
          <p:nvPr/>
        </p:nvCxnSpPr>
        <p:spPr bwMode="auto">
          <a:xfrm flipH="1">
            <a:off x="530225" y="5100638"/>
            <a:ext cx="1464037" cy="2993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BE0FEF-39AC-490A-991E-4E50757B59B2}"/>
              </a:ext>
            </a:extLst>
          </p:cNvPr>
          <p:cNvCxnSpPr>
            <a:cxnSpLocks/>
            <a:stCxn id="3" idx="6"/>
          </p:cNvCxnSpPr>
          <p:nvPr/>
        </p:nvCxnSpPr>
        <p:spPr bwMode="auto">
          <a:xfrm>
            <a:off x="3378925" y="5100638"/>
            <a:ext cx="1189900" cy="2993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496028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38513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66014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/>
              <a:t>switch</a:t>
            </a:r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 (via jump tables)</a:t>
            </a:r>
          </a:p>
          <a:p>
            <a:pPr marL="546100" lvl="1"/>
            <a:r>
              <a:rPr lang="en-US" dirty="0"/>
              <a:t>Compiler generates code sequence 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Loops converted to do-while or jump-to-middle form</a:t>
            </a:r>
          </a:p>
          <a:p>
            <a:pPr marL="546100" lvl="1"/>
            <a:r>
              <a:rPr lang="en-US" dirty="0"/>
              <a:t>Large switch statements use jump tables</a:t>
            </a:r>
          </a:p>
          <a:p>
            <a:pPr marL="546100" lvl="1"/>
            <a:r>
              <a:rPr lang="en-US" dirty="0"/>
              <a:t>Sparse switch statements may use decision trees (if-</a:t>
            </a:r>
            <a:r>
              <a:rPr lang="en-US" dirty="0" err="1"/>
              <a:t>elseif</a:t>
            </a:r>
            <a:r>
              <a:rPr lang="en-US" dirty="0"/>
              <a:t>-</a:t>
            </a:r>
            <a:r>
              <a:rPr lang="en-US" dirty="0" err="1"/>
              <a:t>elseif</a:t>
            </a:r>
            <a:r>
              <a:rPr lang="en-US" dirty="0"/>
              <a:t>-else)</a:t>
            </a:r>
          </a:p>
        </p:txBody>
      </p:sp>
    </p:spTree>
    <p:extLst>
      <p:ext uri="{BB962C8B-B14F-4D97-AF65-F5344CB8AC3E}">
        <p14:creationId xmlns:p14="http://schemas.microsoft.com/office/powerpoint/2010/main" val="1134517555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/>
              <a:t>Control: Condition codes</a:t>
            </a:r>
          </a:p>
          <a:p>
            <a:pPr marL="552450" lvl="1"/>
            <a:r>
              <a:rPr lang="en-US" dirty="0"/>
              <a:t>Conditional branches &amp; conditional moves</a:t>
            </a:r>
          </a:p>
          <a:p>
            <a:pPr marL="552450" lvl="1"/>
            <a:r>
              <a:rPr lang="en-US" dirty="0"/>
              <a:t>Loops</a:t>
            </a:r>
          </a:p>
          <a:p>
            <a:pPr marL="552450" lvl="1"/>
            <a:r>
              <a:rPr lang="en-US" dirty="0"/>
              <a:t>Switch statements</a:t>
            </a:r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dirty="0"/>
              <a:t>Stack</a:t>
            </a:r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Jump Table in Binary</a:t>
            </a:r>
          </a:p>
        </p:txBody>
      </p:sp>
      <p:sp>
        <p:nvSpPr>
          <p:cNvPr id="4" name="Rectangle 6"/>
          <p:cNvSpPr>
            <a:spLocks/>
          </p:cNvSpPr>
          <p:nvPr/>
        </p:nvSpPr>
        <p:spPr bwMode="auto">
          <a:xfrm>
            <a:off x="322385" y="1371600"/>
            <a:ext cx="8379069" cy="4431323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00000000004005e0 &lt;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4005e0:       48 89 d1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4005e3:       48 83 ff 06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$0x6,%rdi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4005e7:       77 2b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400614 &lt;switch_eg+0x34&gt;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4005e9:       ff 24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f0 07 40 00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jmpq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*0x4007f0(,%rdi,8)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4005f0: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4005f3:       48 0f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af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c2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4005f7: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4005f8: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4005fb:       48 99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4005fd:       48 f7 f9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400600: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400607 &lt;switch_eg+0x27&gt;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400602: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400607:       48 01 c8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40060a: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40060b: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400610:       48 29 d0                sub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400613: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400614:       b8 02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$0x2,%eax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400619: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82479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Jump Table in Binary (cont.)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22385" y="1371600"/>
            <a:ext cx="8379069" cy="92416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00000000004005e0 &lt;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4005e9:       ff 24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f0 07 40 00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jmpq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*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(,%rdi,8)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</a:p>
        </p:txBody>
      </p:sp>
      <p:sp>
        <p:nvSpPr>
          <p:cNvPr id="5" name="Rectangle 6"/>
          <p:cNvSpPr>
            <a:spLocks/>
          </p:cNvSpPr>
          <p:nvPr/>
        </p:nvSpPr>
        <p:spPr bwMode="auto">
          <a:xfrm>
            <a:off x="328246" y="2588847"/>
            <a:ext cx="8379069" cy="1787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gdb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switch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(gdb) x /8xg 0x4007f0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0x4007f0:       0x0000000000400614      0x00000000004005f0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0x400800:       0x00000000004005f8      0x0000000000400602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0x400810:       0x0000000000400614      0x000000000040060b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0x400820:       0x000000000040060b      0x2c646c25203d2078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(gdb) </a:t>
            </a:r>
          </a:p>
        </p:txBody>
      </p:sp>
    </p:spTree>
    <p:extLst>
      <p:ext uri="{BB962C8B-B14F-4D97-AF65-F5344CB8AC3E}">
        <p14:creationId xmlns:p14="http://schemas.microsoft.com/office/powerpoint/2010/main" val="159096640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Jump Table in Binary (cont.)</a:t>
            </a:r>
          </a:p>
        </p:txBody>
      </p:sp>
      <p:sp>
        <p:nvSpPr>
          <p:cNvPr id="5" name="Rectangle 6"/>
          <p:cNvSpPr>
            <a:spLocks/>
          </p:cNvSpPr>
          <p:nvPr/>
        </p:nvSpPr>
        <p:spPr bwMode="auto">
          <a:xfrm>
            <a:off x="298938" y="1172309"/>
            <a:ext cx="8379069" cy="14458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gdb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switch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(gdb) x /8xg 0x4007f0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0x4007f0:       0x0000000000400614      0x00000000004005f0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0x400800:       0x00000000004005f8      0x0000000000400602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0x400810:       0x0000000000400614      0x000000000040060b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0x400820:       0x000000000040060b      0x2c646c25203d2078</a:t>
            </a:r>
          </a:p>
        </p:txBody>
      </p:sp>
      <p:sp>
        <p:nvSpPr>
          <p:cNvPr id="6" name="Rectangle 6"/>
          <p:cNvSpPr>
            <a:spLocks/>
          </p:cNvSpPr>
          <p:nvPr/>
        </p:nvSpPr>
        <p:spPr bwMode="auto">
          <a:xfrm>
            <a:off x="381001" y="2706078"/>
            <a:ext cx="8379069" cy="356576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4005f0: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4005f3:       48 0f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af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c2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4005f7: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4005f8: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4005fb:       48 99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4005fd:       48 f7 f9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400600: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400607 &lt;switch_eg+0x27&gt;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400602: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400607:       48 01 c8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40060a: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40060b: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400610:       48 29 d0                sub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400613: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400614:       b8 02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$0x2,%eax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400619: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1182077" y="1983154"/>
            <a:ext cx="1406769" cy="169007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1182077" y="1768231"/>
            <a:ext cx="1680309" cy="40542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1240692" y="2188308"/>
            <a:ext cx="1592386" cy="36243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1221154" y="2403231"/>
            <a:ext cx="1651001" cy="2794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1221154" y="1738923"/>
            <a:ext cx="3810001" cy="13286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1270000" y="1963615"/>
            <a:ext cx="3761155" cy="259861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1230923" y="2178538"/>
            <a:ext cx="3800232" cy="29991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9247834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46150"/>
            <a:ext cx="2438400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76200" y="1403350"/>
            <a:ext cx="4343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long plus(long x, long y);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void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sumstore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(long x, long y,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        long *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long t = plus(x, y);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*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dest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marR="0" lvl="0" indent="-223838" algn="l" defTabSz="895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Generated x86-64 Assembly</a:t>
            </a:r>
          </a:p>
          <a:p>
            <a:pPr marL="223838" marR="0" lvl="0" indent="-223838" algn="l" defTabSz="895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39541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sumstore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pushq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movq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rdx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call    plus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movq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rax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, (%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popq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%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rbx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14859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4025" y="3638098"/>
            <a:ext cx="7467600" cy="34137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Obtain (on shark machine) with command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gcc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–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Og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–S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sum.c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Produces file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sum.s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Warning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: Will get different results on non-Shark machines (Andrew Linux, Mac OS-X, …) due to different versions of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gcc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and different compiler settings.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an assembly file really looks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.type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@function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.LFB35: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cfi_startproc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cfi_def_cfa_offset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16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cfi_offset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3, -16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call	plus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(%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cfi_def_cfa_offset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8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ret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cfi_endproc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.LFE35: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.size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.-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6695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30706</TotalTime>
  <Pages>0</Pages>
  <Words>7304</Words>
  <Characters>0</Characters>
  <Application>Microsoft Macintosh PowerPoint</Application>
  <PresentationFormat>On-screen Show (4:3)</PresentationFormat>
  <Lines>0</Lines>
  <Paragraphs>1503</Paragraphs>
  <Slides>75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75</vt:i4>
      </vt:variant>
    </vt:vector>
  </HeadingPairs>
  <TitlesOfParts>
    <vt:vector size="96" baseType="lpstr">
      <vt:lpstr>Calibri Bold</vt:lpstr>
      <vt:lpstr>Calibri Bold Italic</vt:lpstr>
      <vt:lpstr>Calibri Italic</vt:lpstr>
      <vt:lpstr>Arial</vt:lpstr>
      <vt:lpstr>Arial Narrow</vt:lpstr>
      <vt:lpstr>Arial Narrow Bold</vt:lpstr>
      <vt:lpstr>Calibri</vt:lpstr>
      <vt:lpstr>Courier</vt:lpstr>
      <vt:lpstr>Courier New</vt:lpstr>
      <vt:lpstr>Courier New Bold</vt:lpstr>
      <vt:lpstr>Courier New Bold Italic</vt:lpstr>
      <vt:lpstr>Gill Sans</vt:lpstr>
      <vt:lpstr>Times New Roman</vt:lpstr>
      <vt:lpstr>Wingdings</vt:lpstr>
      <vt:lpstr>Wingdings 2</vt:lpstr>
      <vt:lpstr>Title Slide</vt:lpstr>
      <vt:lpstr>Title and Content: Build</vt:lpstr>
      <vt:lpstr>Title and Content</vt:lpstr>
      <vt:lpstr>Title Only</vt:lpstr>
      <vt:lpstr>template2007</vt:lpstr>
      <vt:lpstr>1_template2007</vt:lpstr>
      <vt:lpstr>Machine-Level Programming II: Control  15-213/14-513/15-513: Introduction to Computer Systems 5th Lecture,  September 14, 2021</vt:lpstr>
      <vt:lpstr>Today</vt:lpstr>
      <vt:lpstr>Reminder about office hours</vt:lpstr>
      <vt:lpstr>Reminder about office hour etiquette</vt:lpstr>
      <vt:lpstr>Turning C into Machine Code</vt:lpstr>
      <vt:lpstr>Machine Instruction Example</vt:lpstr>
      <vt:lpstr>Machine Instruction Example</vt:lpstr>
      <vt:lpstr>Compiling Into Assembly</vt:lpstr>
      <vt:lpstr>What an assembly file really looks like</vt:lpstr>
      <vt:lpstr>What an assembly file really looks like</vt:lpstr>
      <vt:lpstr>Object Code</vt:lpstr>
      <vt:lpstr>Disassembling Object Code</vt:lpstr>
      <vt:lpstr>Disassembling Executable Code</vt:lpstr>
      <vt:lpstr>Alternate Disassembly</vt:lpstr>
      <vt:lpstr>Alternate Disassembly</vt:lpstr>
      <vt:lpstr>Recall: ISA = Assembly/Machine Code View</vt:lpstr>
      <vt:lpstr>Recall: Addressing Modes</vt:lpstr>
      <vt:lpstr>Memory operands and LEA</vt:lpstr>
      <vt:lpstr>Why use LEA?</vt:lpstr>
      <vt:lpstr>Sidebar: instruction suffixes</vt:lpstr>
      <vt:lpstr>PowerPoint Presentation</vt:lpstr>
      <vt:lpstr>Control flow </vt:lpstr>
      <vt:lpstr>Control flow in assembly language</vt:lpstr>
      <vt:lpstr>Control flow in assembly language</vt:lpstr>
      <vt:lpstr>Processor State (x86-64, Partial)</vt:lpstr>
      <vt:lpstr>What to remember during lecture</vt:lpstr>
      <vt:lpstr>Condition Codes (Implicit Setting)</vt:lpstr>
      <vt:lpstr>ZF set when</vt:lpstr>
      <vt:lpstr>SF set when</vt:lpstr>
      <vt:lpstr>CF set when</vt:lpstr>
      <vt:lpstr>OF set when</vt:lpstr>
      <vt:lpstr>Condition Codes (Explicit Setting: Compare)</vt:lpstr>
      <vt:lpstr>Condition Codes (Explicit Setting: Test)</vt:lpstr>
      <vt:lpstr>Condition Codes (Explicit Reading: Set)</vt:lpstr>
      <vt:lpstr>Example: setl (Signed &lt;)</vt:lpstr>
      <vt:lpstr>x86-64 Integer Registers</vt:lpstr>
      <vt:lpstr>Explicit Reading Condition Codes (Cont.)</vt:lpstr>
      <vt:lpstr>Explicit Reading Condition Codes (Cont.)</vt:lpstr>
      <vt:lpstr>Today</vt:lpstr>
      <vt:lpstr>Jumping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Today</vt:lpstr>
      <vt:lpstr>“Do-While” Loop Example</vt:lpstr>
      <vt:lpstr>General “Do-While” Translation</vt:lpstr>
      <vt:lpstr>“Do-While” Loop Compilation</vt:lpstr>
      <vt:lpstr>Quiz Time!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Today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Summarizing</vt:lpstr>
      <vt:lpstr>Summary</vt:lpstr>
      <vt:lpstr>Finding Jump Table in Binary</vt:lpstr>
      <vt:lpstr>Finding Jump Table in Binary (cont.)</vt:lpstr>
      <vt:lpstr>Finding Jump Table in Binary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creator>Markus Pueschel</dc:creator>
  <dc:description>Redesign of slides created by Randal E. Bryant and David R. O'Hallaron</dc:description>
  <cp:lastModifiedBy>David Godbe Andersen</cp:lastModifiedBy>
  <cp:revision>1172</cp:revision>
  <cp:lastPrinted>2013-09-12T14:46:51Z</cp:lastPrinted>
  <dcterms:created xsi:type="dcterms:W3CDTF">2012-09-13T15:33:55Z</dcterms:created>
  <dcterms:modified xsi:type="dcterms:W3CDTF">2022-02-01T17:50:46Z</dcterms:modified>
</cp:coreProperties>
</file>