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  <p:sldMasterId id="2147483721" r:id="rId5"/>
  </p:sldMasterIdLst>
  <p:notesMasterIdLst>
    <p:notesMasterId r:id="rId83"/>
  </p:notesMasterIdLst>
  <p:sldIdLst>
    <p:sldId id="335" r:id="rId6"/>
    <p:sldId id="440" r:id="rId7"/>
    <p:sldId id="425" r:id="rId8"/>
    <p:sldId id="370" r:id="rId9"/>
    <p:sldId id="399" r:id="rId10"/>
    <p:sldId id="398" r:id="rId11"/>
    <p:sldId id="400" r:id="rId12"/>
    <p:sldId id="401" r:id="rId13"/>
    <p:sldId id="397" r:id="rId14"/>
    <p:sldId id="289" r:id="rId15"/>
    <p:sldId id="403" r:id="rId16"/>
    <p:sldId id="402" r:id="rId17"/>
    <p:sldId id="290" r:id="rId18"/>
    <p:sldId id="404" r:id="rId19"/>
    <p:sldId id="405" r:id="rId20"/>
    <p:sldId id="256" r:id="rId21"/>
    <p:sldId id="407" r:id="rId22"/>
    <p:sldId id="260" r:id="rId23"/>
    <p:sldId id="371" r:id="rId24"/>
    <p:sldId id="292" r:id="rId25"/>
    <p:sldId id="372" r:id="rId26"/>
    <p:sldId id="373" r:id="rId27"/>
    <p:sldId id="374" r:id="rId28"/>
    <p:sldId id="375" r:id="rId29"/>
    <p:sldId id="387" r:id="rId30"/>
    <p:sldId id="376" r:id="rId31"/>
    <p:sldId id="377" r:id="rId32"/>
    <p:sldId id="388" r:id="rId33"/>
    <p:sldId id="295" r:id="rId34"/>
    <p:sldId id="296" r:id="rId35"/>
    <p:sldId id="297" r:id="rId36"/>
    <p:sldId id="298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09" r:id="rId48"/>
    <p:sldId id="310" r:id="rId49"/>
    <p:sldId id="408" r:id="rId50"/>
    <p:sldId id="409" r:id="rId51"/>
    <p:sldId id="411" r:id="rId52"/>
    <p:sldId id="412" r:id="rId53"/>
    <p:sldId id="413" r:id="rId54"/>
    <p:sldId id="692" r:id="rId55"/>
    <p:sldId id="385" r:id="rId56"/>
    <p:sldId id="381" r:id="rId57"/>
    <p:sldId id="410" r:id="rId58"/>
    <p:sldId id="382" r:id="rId59"/>
    <p:sldId id="325" r:id="rId60"/>
    <p:sldId id="326" r:id="rId61"/>
    <p:sldId id="327" r:id="rId62"/>
    <p:sldId id="383" r:id="rId63"/>
    <p:sldId id="427" r:id="rId64"/>
    <p:sldId id="384" r:id="rId65"/>
    <p:sldId id="414" r:id="rId66"/>
    <p:sldId id="415" r:id="rId67"/>
    <p:sldId id="416" r:id="rId68"/>
    <p:sldId id="417" r:id="rId69"/>
    <p:sldId id="418" r:id="rId70"/>
    <p:sldId id="419" r:id="rId71"/>
    <p:sldId id="420" r:id="rId72"/>
    <p:sldId id="389" r:id="rId73"/>
    <p:sldId id="328" r:id="rId74"/>
    <p:sldId id="390" r:id="rId75"/>
    <p:sldId id="391" r:id="rId76"/>
    <p:sldId id="393" r:id="rId77"/>
    <p:sldId id="394" r:id="rId78"/>
    <p:sldId id="395" r:id="rId79"/>
    <p:sldId id="396" r:id="rId80"/>
    <p:sldId id="366" r:id="rId81"/>
    <p:sldId id="334" r:id="rId8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265F2-261E-4255-95B6-A7B761D31D2B}" v="197" dt="2018-09-18T02:41:07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5" autoAdjust="0"/>
    <p:restoredTop sz="97805" autoAdjust="0"/>
  </p:normalViewPr>
  <p:slideViewPr>
    <p:cSldViewPr snapToGrid="0">
      <p:cViewPr varScale="1">
        <p:scale>
          <a:sx n="82" d="100"/>
          <a:sy n="82" d="100"/>
        </p:scale>
        <p:origin x="102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8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presProps" Target="presProps.xml"/><Relationship Id="rId89" Type="http://schemas.microsoft.com/office/2015/10/relationships/revisionInfo" Target="revisionInfo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notesMaster" Target="notesMasters/notesMaster1.xml"/><Relationship Id="rId88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tableStyles" Target="tableStyles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9F6265F2-261E-4255-95B6-A7B761D31D2B}"/>
    <pc:docChg chg="undo custSel addSld delSld modSld">
      <pc:chgData name="Phil Gibbons" userId="f619c6e5d38ed7a7" providerId="LiveId" clId="{9F6265F2-261E-4255-95B6-A7B761D31D2B}" dt="2018-09-18T02:41:07.543" v="187"/>
      <pc:docMkLst>
        <pc:docMk/>
      </pc:docMkLst>
      <pc:sldChg chg="modSp">
        <pc:chgData name="Phil Gibbons" userId="f619c6e5d38ed7a7" providerId="LiveId" clId="{9F6265F2-261E-4255-95B6-A7B761D31D2B}" dt="2018-09-18T02:35:25.860" v="141" actId="1038"/>
        <pc:sldMkLst>
          <pc:docMk/>
          <pc:sldMk cId="0" sldId="328"/>
        </pc:sldMkLst>
        <pc:spChg chg="mod">
          <ac:chgData name="Phil Gibbons" userId="f619c6e5d38ed7a7" providerId="LiveId" clId="{9F6265F2-261E-4255-95B6-A7B761D31D2B}" dt="2018-09-18T02:35:25.860" v="141" actId="1038"/>
          <ac:spMkLst>
            <pc:docMk/>
            <pc:sldMk cId="0" sldId="328"/>
            <ac:spMk id="77838" creationId="{00000000-0000-0000-0000-000000000000}"/>
          </ac:spMkLst>
        </pc:spChg>
      </pc:sldChg>
      <pc:sldChg chg="modSp">
        <pc:chgData name="Phil Gibbons" userId="f619c6e5d38ed7a7" providerId="LiveId" clId="{9F6265F2-261E-4255-95B6-A7B761D31D2B}" dt="2018-09-17T22:56:51.625" v="6" actId="20577"/>
        <pc:sldMkLst>
          <pc:docMk/>
          <pc:sldMk cId="0" sldId="335"/>
        </pc:sldMkLst>
        <pc:spChg chg="mod">
          <ac:chgData name="Phil Gibbons" userId="f619c6e5d38ed7a7" providerId="LiveId" clId="{9F6265F2-261E-4255-95B6-A7B761D31D2B}" dt="2018-09-17T22:56:51.625" v="6" actId="20577"/>
          <ac:spMkLst>
            <pc:docMk/>
            <pc:sldMk cId="0" sldId="335"/>
            <ac:spMk id="8199" creationId="{00000000-0000-0000-0000-000000000000}"/>
          </ac:spMkLst>
        </pc:spChg>
      </pc:sldChg>
      <pc:sldChg chg="modSp">
        <pc:chgData name="Phil Gibbons" userId="f619c6e5d38ed7a7" providerId="LiveId" clId="{9F6265F2-261E-4255-95B6-A7B761D31D2B}" dt="2018-09-17T23:11:42.845" v="10" actId="20577"/>
        <pc:sldMkLst>
          <pc:docMk/>
          <pc:sldMk cId="3475169628" sldId="372"/>
        </pc:sldMkLst>
        <pc:spChg chg="mod">
          <ac:chgData name="Phil Gibbons" userId="f619c6e5d38ed7a7" providerId="LiveId" clId="{9F6265F2-261E-4255-95B6-A7B761D31D2B}" dt="2018-09-17T23:11:42.845" v="10" actId="20577"/>
          <ac:spMkLst>
            <pc:docMk/>
            <pc:sldMk cId="3475169628" sldId="372"/>
            <ac:spMk id="27" creationId="{00000000-0000-0000-0000-000000000000}"/>
          </ac:spMkLst>
        </pc:spChg>
      </pc:sldChg>
      <pc:sldChg chg="modSp">
        <pc:chgData name="Phil Gibbons" userId="f619c6e5d38ed7a7" providerId="LiveId" clId="{9F6265F2-261E-4255-95B6-A7B761D31D2B}" dt="2018-09-18T02:36:59.792" v="150" actId="20577"/>
        <pc:sldMkLst>
          <pc:docMk/>
          <pc:sldMk cId="3747545878" sldId="393"/>
        </pc:sldMkLst>
        <pc:graphicFrameChg chg="modGraphic">
          <ac:chgData name="Phil Gibbons" userId="f619c6e5d38ed7a7" providerId="LiveId" clId="{9F6265F2-261E-4255-95B6-A7B761D31D2B}" dt="2018-09-18T02:36:59.792" v="150" actId="20577"/>
          <ac:graphicFrameMkLst>
            <pc:docMk/>
            <pc:sldMk cId="3747545878" sldId="393"/>
            <ac:graphicFrameMk id="20" creationId="{00000000-0000-0000-0000-000000000000}"/>
          </ac:graphicFrameMkLst>
        </pc:graphicFrameChg>
      </pc:sldChg>
      <pc:sldChg chg="modSp">
        <pc:chgData name="Phil Gibbons" userId="f619c6e5d38ed7a7" providerId="LiveId" clId="{9F6265F2-261E-4255-95B6-A7B761D31D2B}" dt="2018-09-18T02:38:33.667" v="186" actId="1038"/>
        <pc:sldMkLst>
          <pc:docMk/>
          <pc:sldMk cId="817057790" sldId="396"/>
        </pc:sldMkLst>
        <pc:spChg chg="mod">
          <ac:chgData name="Phil Gibbons" userId="f619c6e5d38ed7a7" providerId="LiveId" clId="{9F6265F2-261E-4255-95B6-A7B761D31D2B}" dt="2018-09-18T02:37:51.670" v="181" actId="1035"/>
          <ac:spMkLst>
            <pc:docMk/>
            <pc:sldMk cId="817057790" sldId="396"/>
            <ac:spMk id="10" creationId="{00000000-0000-0000-0000-000000000000}"/>
          </ac:spMkLst>
        </pc:spChg>
        <pc:spChg chg="mod">
          <ac:chgData name="Phil Gibbons" userId="f619c6e5d38ed7a7" providerId="LiveId" clId="{9F6265F2-261E-4255-95B6-A7B761D31D2B}" dt="2018-09-18T02:37:51.670" v="181" actId="1035"/>
          <ac:spMkLst>
            <pc:docMk/>
            <pc:sldMk cId="817057790" sldId="396"/>
            <ac:spMk id="11" creationId="{00000000-0000-0000-0000-000000000000}"/>
          </ac:spMkLst>
        </pc:spChg>
        <pc:spChg chg="mod">
          <ac:chgData name="Phil Gibbons" userId="f619c6e5d38ed7a7" providerId="LiveId" clId="{9F6265F2-261E-4255-95B6-A7B761D31D2B}" dt="2018-09-18T02:37:51.670" v="181" actId="1035"/>
          <ac:spMkLst>
            <pc:docMk/>
            <pc:sldMk cId="817057790" sldId="396"/>
            <ac:spMk id="12" creationId="{00000000-0000-0000-0000-000000000000}"/>
          </ac:spMkLst>
        </pc:spChg>
        <pc:spChg chg="mod">
          <ac:chgData name="Phil Gibbons" userId="f619c6e5d38ed7a7" providerId="LiveId" clId="{9F6265F2-261E-4255-95B6-A7B761D31D2B}" dt="2018-09-18T02:38:33.667" v="186" actId="1038"/>
          <ac:spMkLst>
            <pc:docMk/>
            <pc:sldMk cId="817057790" sldId="396"/>
            <ac:spMk id="77838" creationId="{00000000-0000-0000-0000-000000000000}"/>
          </ac:spMkLst>
        </pc:spChg>
      </pc:sldChg>
      <pc:sldChg chg="modSp">
        <pc:chgData name="Phil Gibbons" userId="f619c6e5d38ed7a7" providerId="LiveId" clId="{9F6265F2-261E-4255-95B6-A7B761D31D2B}" dt="2018-09-18T01:59:07.378" v="24" actId="20577"/>
        <pc:sldMkLst>
          <pc:docMk/>
          <pc:sldMk cId="899641772" sldId="411"/>
        </pc:sldMkLst>
        <pc:spChg chg="mod">
          <ac:chgData name="Phil Gibbons" userId="f619c6e5d38ed7a7" providerId="LiveId" clId="{9F6265F2-261E-4255-95B6-A7B761D31D2B}" dt="2018-09-18T01:59:07.378" v="24" actId="20577"/>
          <ac:spMkLst>
            <pc:docMk/>
            <pc:sldMk cId="899641772" sldId="411"/>
            <ac:spMk id="2" creationId="{00000000-0000-0000-0000-000000000000}"/>
          </ac:spMkLst>
        </pc:spChg>
      </pc:sldChg>
      <pc:sldChg chg="modSp">
        <pc:chgData name="Phil Gibbons" userId="f619c6e5d38ed7a7" providerId="LiveId" clId="{9F6265F2-261E-4255-95B6-A7B761D31D2B}" dt="2018-09-18T02:22:28.935" v="60" actId="1036"/>
        <pc:sldMkLst>
          <pc:docMk/>
          <pc:sldMk cId="2261537001" sldId="415"/>
        </pc:sldMkLst>
        <pc:spChg chg="mod">
          <ac:chgData name="Phil Gibbons" userId="f619c6e5d38ed7a7" providerId="LiveId" clId="{9F6265F2-261E-4255-95B6-A7B761D31D2B}" dt="2018-09-18T02:22:28.935" v="60" actId="1036"/>
          <ac:spMkLst>
            <pc:docMk/>
            <pc:sldMk cId="2261537001" sldId="415"/>
            <ac:spMk id="25" creationId="{00000000-0000-0000-0000-000000000000}"/>
          </ac:spMkLst>
        </pc:spChg>
        <pc:spChg chg="mod">
          <ac:chgData name="Phil Gibbons" userId="f619c6e5d38ed7a7" providerId="LiveId" clId="{9F6265F2-261E-4255-95B6-A7B761D31D2B}" dt="2018-09-18T02:22:28.935" v="60" actId="1036"/>
          <ac:spMkLst>
            <pc:docMk/>
            <pc:sldMk cId="2261537001" sldId="415"/>
            <ac:spMk id="28" creationId="{00000000-0000-0000-0000-000000000000}"/>
          </ac:spMkLst>
        </pc:spChg>
      </pc:sldChg>
      <pc:sldChg chg="modSp">
        <pc:chgData name="Phil Gibbons" userId="f619c6e5d38ed7a7" providerId="LiveId" clId="{9F6265F2-261E-4255-95B6-A7B761D31D2B}" dt="2018-09-18T02:27:37.288" v="77" actId="20577"/>
        <pc:sldMkLst>
          <pc:docMk/>
          <pc:sldMk cId="3205499414" sldId="416"/>
        </pc:sldMkLst>
        <pc:spChg chg="mod">
          <ac:chgData name="Phil Gibbons" userId="f619c6e5d38ed7a7" providerId="LiveId" clId="{9F6265F2-261E-4255-95B6-A7B761D31D2B}" dt="2018-09-18T02:27:37.288" v="77" actId="20577"/>
          <ac:spMkLst>
            <pc:docMk/>
            <pc:sldMk cId="3205499414" sldId="416"/>
            <ac:spMk id="2" creationId="{00000000-0000-0000-0000-000000000000}"/>
          </ac:spMkLst>
        </pc:spChg>
      </pc:sldChg>
      <pc:sldChg chg="addSp delSp modSp">
        <pc:chgData name="Phil Gibbons" userId="f619c6e5d38ed7a7" providerId="LiveId" clId="{9F6265F2-261E-4255-95B6-A7B761D31D2B}" dt="2018-09-18T02:28:01.742" v="81"/>
        <pc:sldMkLst>
          <pc:docMk/>
          <pc:sldMk cId="1526351269" sldId="417"/>
        </pc:sldMkLst>
        <pc:spChg chg="del mod">
          <ac:chgData name="Phil Gibbons" userId="f619c6e5d38ed7a7" providerId="LiveId" clId="{9F6265F2-261E-4255-95B6-A7B761D31D2B}" dt="2018-09-18T02:27:54.764" v="80" actId="478"/>
          <ac:spMkLst>
            <pc:docMk/>
            <pc:sldMk cId="1526351269" sldId="417"/>
            <ac:spMk id="2" creationId="{00000000-0000-0000-0000-000000000000}"/>
          </ac:spMkLst>
        </pc:spChg>
        <pc:spChg chg="add del">
          <ac:chgData name="Phil Gibbons" userId="f619c6e5d38ed7a7" providerId="LiveId" clId="{9F6265F2-261E-4255-95B6-A7B761D31D2B}" dt="2018-09-18T02:27:50.873" v="79"/>
          <ac:spMkLst>
            <pc:docMk/>
            <pc:sldMk cId="1526351269" sldId="417"/>
            <ac:spMk id="16" creationId="{897FA1A8-29D4-4930-82C7-0DAB967EB4A4}"/>
          </ac:spMkLst>
        </pc:spChg>
        <pc:spChg chg="add">
          <ac:chgData name="Phil Gibbons" userId="f619c6e5d38ed7a7" providerId="LiveId" clId="{9F6265F2-261E-4255-95B6-A7B761D31D2B}" dt="2018-09-18T02:28:01.742" v="81"/>
          <ac:spMkLst>
            <pc:docMk/>
            <pc:sldMk cId="1526351269" sldId="417"/>
            <ac:spMk id="25" creationId="{CB1C85D7-2700-4749-A790-875B4BD121BD}"/>
          </ac:spMkLst>
        </pc:spChg>
      </pc:sldChg>
      <pc:sldChg chg="modSp">
        <pc:chgData name="Phil Gibbons" userId="f619c6e5d38ed7a7" providerId="LiveId" clId="{9F6265F2-261E-4255-95B6-A7B761D31D2B}" dt="2018-09-18T02:31:11.654" v="137" actId="1076"/>
        <pc:sldMkLst>
          <pc:docMk/>
          <pc:sldMk cId="2572890997" sldId="418"/>
        </pc:sldMkLst>
        <pc:spChg chg="mod">
          <ac:chgData name="Phil Gibbons" userId="f619c6e5d38ed7a7" providerId="LiveId" clId="{9F6265F2-261E-4255-95B6-A7B761D31D2B}" dt="2018-09-18T02:31:11.654" v="137" actId="1076"/>
          <ac:spMkLst>
            <pc:docMk/>
            <pc:sldMk cId="2572890997" sldId="418"/>
            <ac:spMk id="2" creationId="{00000000-0000-0000-0000-000000000000}"/>
          </ac:spMkLst>
        </pc:spChg>
      </pc:sldChg>
      <pc:sldChg chg="del">
        <pc:chgData name="Phil Gibbons" userId="f619c6e5d38ed7a7" providerId="LiveId" clId="{9F6265F2-261E-4255-95B6-A7B761D31D2B}" dt="2018-09-18T02:19:56.991" v="25" actId="2696"/>
        <pc:sldMkLst>
          <pc:docMk/>
          <pc:sldMk cId="2215318350" sldId="423"/>
        </pc:sldMkLst>
      </pc:sldChg>
      <pc:sldChg chg="add">
        <pc:chgData name="Phil Gibbons" userId="f619c6e5d38ed7a7" providerId="LiveId" clId="{9F6265F2-261E-4255-95B6-A7B761D31D2B}" dt="2018-09-18T02:20:03.393" v="27"/>
        <pc:sldMkLst>
          <pc:docMk/>
          <pc:sldMk cId="2575910912" sldId="423"/>
        </pc:sldMkLst>
      </pc:sldChg>
      <pc:sldChg chg="del">
        <pc:chgData name="Phil Gibbons" userId="f619c6e5d38ed7a7" providerId="LiveId" clId="{9F6265F2-261E-4255-95B6-A7B761D31D2B}" dt="2018-09-18T02:19:56.991" v="26" actId="2696"/>
        <pc:sldMkLst>
          <pc:docMk/>
          <pc:sldMk cId="994360824" sldId="424"/>
        </pc:sldMkLst>
      </pc:sldChg>
      <pc:sldChg chg="add">
        <pc:chgData name="Phil Gibbons" userId="f619c6e5d38ed7a7" providerId="LiveId" clId="{9F6265F2-261E-4255-95B6-A7B761D31D2B}" dt="2018-09-18T02:20:03.393" v="27"/>
        <pc:sldMkLst>
          <pc:docMk/>
          <pc:sldMk cId="3574492403" sldId="424"/>
        </pc:sldMkLst>
      </pc:sldChg>
      <pc:sldChg chg="add">
        <pc:chgData name="Phil Gibbons" userId="f619c6e5d38ed7a7" providerId="LiveId" clId="{9F6265F2-261E-4255-95B6-A7B761D31D2B}" dt="2018-09-18T02:41:07.543" v="187"/>
        <pc:sldMkLst>
          <pc:docMk/>
          <pc:sldMk cId="1836215328" sldId="689"/>
        </pc:sldMkLst>
      </pc:sldChg>
    </pc:docChg>
  </pc:docChgLst>
  <pc:docChgLst>
    <pc:chgData name="Phil Gibbons" userId="f619c6e5d38ed7a7" providerId="LiveId" clId="{18A90531-99A9-4724-8A70-7A53DA2377E4}"/>
    <pc:docChg chg="custSel addSld delSld modSld">
      <pc:chgData name="Phil Gibbons" userId="f619c6e5d38ed7a7" providerId="LiveId" clId="{18A90531-99A9-4724-8A70-7A53DA2377E4}" dt="2018-09-13T20:23:21.145" v="8" actId="2696"/>
      <pc:docMkLst>
        <pc:docMk/>
      </pc:docMkLst>
      <pc:sldChg chg="delSp modSp">
        <pc:chgData name="Phil Gibbons" userId="f619c6e5d38ed7a7" providerId="LiveId" clId="{18A90531-99A9-4724-8A70-7A53DA2377E4}" dt="2018-09-13T20:21:53.616" v="4" actId="478"/>
        <pc:sldMkLst>
          <pc:docMk/>
          <pc:sldMk cId="0" sldId="335"/>
        </pc:sldMkLst>
        <pc:spChg chg="del">
          <ac:chgData name="Phil Gibbons" userId="f619c6e5d38ed7a7" providerId="LiveId" clId="{18A90531-99A9-4724-8A70-7A53DA2377E4}" dt="2018-09-13T20:21:53.616" v="4" actId="478"/>
          <ac:spMkLst>
            <pc:docMk/>
            <pc:sldMk cId="0" sldId="335"/>
            <ac:spMk id="8196" creationId="{00000000-0000-0000-0000-000000000000}"/>
          </ac:spMkLst>
        </pc:spChg>
        <pc:spChg chg="mod">
          <ac:chgData name="Phil Gibbons" userId="f619c6e5d38ed7a7" providerId="LiveId" clId="{18A90531-99A9-4724-8A70-7A53DA2377E4}" dt="2018-09-13T20:21:50.288" v="3" actId="20577"/>
          <ac:spMkLst>
            <pc:docMk/>
            <pc:sldMk cId="0" sldId="335"/>
            <ac:spMk id="8199" creationId="{00000000-0000-0000-0000-000000000000}"/>
          </ac:spMkLst>
        </pc:spChg>
      </pc:sldChg>
      <pc:sldChg chg="add del modTransition">
        <pc:chgData name="Phil Gibbons" userId="f619c6e5d38ed7a7" providerId="LiveId" clId="{18A90531-99A9-4724-8A70-7A53DA2377E4}" dt="2018-09-13T20:23:15.570" v="7"/>
        <pc:sldMkLst>
          <pc:docMk/>
          <pc:sldMk cId="2745294754" sldId="4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5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the unused bytes? Could be alignment.  Or space to spill something later.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9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Leaq</a:t>
            </a:r>
            <a:r>
              <a:rPr lang="en-US" dirty="0"/>
              <a:t>: stash known address of “15213” for use in function.  Will be safely there until return to </a:t>
            </a:r>
            <a:r>
              <a:rPr lang="en-US" dirty="0" err="1"/>
              <a:t>call_incr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7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14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F64717-A5A5-4C4E-9291-2F18B7410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Gill Sans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0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a </a:t>
            </a:r>
            <a:r>
              <a:rPr lang="en-US" dirty="0" err="1"/>
              <a:t>callee</a:t>
            </a:r>
            <a:r>
              <a:rPr lang="en-US" dirty="0"/>
              <a:t>, must save %</a:t>
            </a:r>
            <a:r>
              <a:rPr lang="en-US" dirty="0" err="1"/>
              <a:t>rbx</a:t>
            </a:r>
            <a:r>
              <a:rPr lang="en-US" dirty="0"/>
              <a:t> (to stack)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Rdi</a:t>
            </a:r>
            <a:r>
              <a:rPr lang="en-US" dirty="0"/>
              <a:t> is x;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81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incr</a:t>
            </a:r>
            <a:r>
              <a:rPr lang="en-US" dirty="0"/>
              <a:t>() used </a:t>
            </a:r>
            <a:r>
              <a:rPr lang="en-US" dirty="0" err="1"/>
              <a:t>rbx</a:t>
            </a:r>
            <a:r>
              <a:rPr lang="en-US" dirty="0"/>
              <a:t>, it had to restore call_incr2()’s </a:t>
            </a:r>
            <a:r>
              <a:rPr lang="en-US" dirty="0" err="1"/>
              <a:t>rbx</a:t>
            </a:r>
            <a:r>
              <a:rPr lang="en-US" dirty="0"/>
              <a:t> value before returning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5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Remember: we saved %</a:t>
            </a:r>
            <a:r>
              <a:rPr lang="en-US" dirty="0" err="1"/>
              <a:t>rbx</a:t>
            </a:r>
            <a:r>
              <a:rPr lang="en-US" dirty="0"/>
              <a:t> onto stack earlier.  Need to restore.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4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15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70465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92396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80257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00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42309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2424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49597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80849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958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88642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76453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15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7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3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531119" y="1769026"/>
            <a:ext cx="8481038" cy="25908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Machine-Level Programming III: Procedures</a:t>
            </a:r>
            <a:br>
              <a:rPr lang="en-US" b="1" dirty="0"/>
            </a:br>
            <a:br>
              <a:rPr lang="en-US" b="1" dirty="0"/>
            </a:br>
            <a:r>
              <a:rPr lang="en-US" sz="2000" dirty="0">
                <a:latin typeface="+mn-lt"/>
              </a:rPr>
              <a:t>15-213/14-513/15-513: Introduction to Computer Systems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6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Lecture,  February 3,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7494561" y="235863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pPr marL="569913" indent="-225425">
              <a:buFont typeface="Wingdings" panose="05000000000000000000" pitchFamily="2" charset="2"/>
              <a:buChar char="§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Memory viewed as array of bytes.</a:t>
            </a:r>
          </a:p>
          <a:p>
            <a:pPr marL="569913" indent="-225425">
              <a:buFont typeface="Wingdings" panose="05000000000000000000" pitchFamily="2" charset="2"/>
              <a:buChar char="§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Different regions have different purposes.</a:t>
            </a:r>
          </a:p>
          <a:p>
            <a:pPr marL="569913" indent="-225425">
              <a:buFont typeface="Wingdings" panose="05000000000000000000" pitchFamily="2" charset="2"/>
              <a:buChar char="§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(Like ABI, a policy decision)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7075460" y="975638"/>
            <a:ext cx="1142349" cy="541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75461" y="654389"/>
            <a:ext cx="1142349" cy="559420"/>
            <a:chOff x="1154801" y="3021980"/>
            <a:chExt cx="1142349" cy="559420"/>
          </a:xfrm>
        </p:grpSpPr>
        <p:sp>
          <p:nvSpPr>
            <p:cNvPr id="4" name="Freeform 3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V="1">
            <a:off x="7064311" y="6014053"/>
            <a:ext cx="1142349" cy="559420"/>
            <a:chOff x="1154801" y="3021980"/>
            <a:chExt cx="1142349" cy="559420"/>
          </a:xfrm>
        </p:grpSpPr>
        <p:sp>
          <p:nvSpPr>
            <p:cNvPr id="25" name="Freeform 24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 bwMode="auto">
          <a:xfrm>
            <a:off x="7075460" y="1507179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075460" y="2733814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075460" y="4071961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075460" y="5581928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126486" y="4364003"/>
            <a:ext cx="1091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78283" y="1780510"/>
            <a:ext cx="1135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5A5C50-C591-41F4-B02C-D32C016D56E4}"/>
              </a:ext>
            </a:extLst>
          </p:cNvPr>
          <p:cNvSpPr txBox="1"/>
          <p:nvPr/>
        </p:nvSpPr>
        <p:spPr>
          <a:xfrm>
            <a:off x="8281506" y="1908358"/>
            <a:ext cx="696024" cy="3162212"/>
          </a:xfrm>
          <a:prstGeom prst="rect">
            <a:avLst/>
          </a:prstGeom>
          <a:noFill/>
        </p:spPr>
        <p:txBody>
          <a:bodyPr vert="wordArtVert" wrap="none" rtlCol="0" anchor="ctr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 flipV="1">
            <a:off x="4083442" y="1507180"/>
            <a:ext cx="2980869" cy="3828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4081854" y="2733814"/>
            <a:ext cx="3006851" cy="2356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1986" name="Rectangle 2"/>
          <p:cNvSpPr>
            <a:spLocks/>
          </p:cNvSpPr>
          <p:nvPr/>
        </p:nvSpPr>
        <p:spPr bwMode="auto">
          <a:xfrm>
            <a:off x="7494561" y="235863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</a:t>
            </a:r>
            <a:br>
              <a:rPr lang="en-US" dirty="0"/>
            </a:br>
            <a:r>
              <a:rPr lang="en-US" dirty="0"/>
              <a:t>managed with</a:t>
            </a:r>
            <a:br>
              <a:rPr lang="en-US" dirty="0"/>
            </a:br>
            <a:r>
              <a:rPr lang="en-US" dirty="0"/>
              <a:t>stack discipline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3457816" y="4938038"/>
            <a:ext cx="50812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1" name="Rectangle 7"/>
          <p:cNvSpPr>
            <a:spLocks/>
          </p:cNvSpPr>
          <p:nvPr/>
        </p:nvSpPr>
        <p:spPr bwMode="auto">
          <a:xfrm>
            <a:off x="791758" y="4706263"/>
            <a:ext cx="2634300" cy="457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1992" name="Rectangle 8"/>
          <p:cNvSpPr>
            <a:spLocks/>
          </p:cNvSpPr>
          <p:nvPr/>
        </p:nvSpPr>
        <p:spPr bwMode="auto">
          <a:xfrm>
            <a:off x="4083442" y="1890038"/>
            <a:ext cx="1305241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4027565" y="5176516"/>
            <a:ext cx="1557714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081854" y="4785638"/>
            <a:ext cx="1295714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9" name="Rectangle 15"/>
          <p:cNvSpPr>
            <a:spLocks/>
          </p:cNvSpPr>
          <p:nvPr/>
        </p:nvSpPr>
        <p:spPr bwMode="auto">
          <a:xfrm>
            <a:off x="3711877" y="1335358"/>
            <a:ext cx="2040431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7075460" y="975638"/>
            <a:ext cx="1142349" cy="541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75461" y="654389"/>
            <a:ext cx="1142349" cy="559420"/>
            <a:chOff x="1154801" y="3021980"/>
            <a:chExt cx="1142349" cy="559420"/>
          </a:xfrm>
        </p:grpSpPr>
        <p:sp>
          <p:nvSpPr>
            <p:cNvPr id="4" name="Freeform 3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V="1">
            <a:off x="7064311" y="6014053"/>
            <a:ext cx="1142349" cy="559420"/>
            <a:chOff x="1154801" y="3021980"/>
            <a:chExt cx="1142349" cy="559420"/>
          </a:xfrm>
        </p:grpSpPr>
        <p:sp>
          <p:nvSpPr>
            <p:cNvPr id="25" name="Freeform 24"/>
            <p:cNvSpPr/>
            <p:nvPr/>
          </p:nvSpPr>
          <p:spPr bwMode="auto">
            <a:xfrm>
              <a:off x="1154801" y="3021980"/>
              <a:ext cx="1142349" cy="468909"/>
            </a:xfrm>
            <a:custGeom>
              <a:avLst/>
              <a:gdLst>
                <a:gd name="connsiteX0" fmla="*/ 0 w 1137424"/>
                <a:gd name="connsiteY0" fmla="*/ 468352 h 557561"/>
                <a:gd name="connsiteX1" fmla="*/ 1137424 w 1137424"/>
                <a:gd name="connsiteY1" fmla="*/ 468352 h 557561"/>
                <a:gd name="connsiteX2" fmla="*/ 1137424 w 1137424"/>
                <a:gd name="connsiteY2" fmla="*/ 11152 h 557561"/>
                <a:gd name="connsiteX3" fmla="*/ 1003610 w 1137424"/>
                <a:gd name="connsiteY3" fmla="*/ 144966 h 557561"/>
                <a:gd name="connsiteX4" fmla="*/ 892098 w 1137424"/>
                <a:gd name="connsiteY4" fmla="*/ 33454 h 557561"/>
                <a:gd name="connsiteX5" fmla="*/ 780586 w 1137424"/>
                <a:gd name="connsiteY5" fmla="*/ 144966 h 557561"/>
                <a:gd name="connsiteX6" fmla="*/ 646772 w 1137424"/>
                <a:gd name="connsiteY6" fmla="*/ 11152 h 557561"/>
                <a:gd name="connsiteX7" fmla="*/ 535258 w 1137424"/>
                <a:gd name="connsiteY7" fmla="*/ 122666 h 557561"/>
                <a:gd name="connsiteX8" fmla="*/ 446046 w 1137424"/>
                <a:gd name="connsiteY8" fmla="*/ 33454 h 557561"/>
                <a:gd name="connsiteX9" fmla="*/ 345688 w 1137424"/>
                <a:gd name="connsiteY9" fmla="*/ 133812 h 557561"/>
                <a:gd name="connsiteX10" fmla="*/ 211876 w 1137424"/>
                <a:gd name="connsiteY10" fmla="*/ 0 h 557561"/>
                <a:gd name="connsiteX11" fmla="*/ 122663 w 1137424"/>
                <a:gd name="connsiteY11" fmla="*/ 167269 h 557561"/>
                <a:gd name="connsiteX12" fmla="*/ 122663 w 1137424"/>
                <a:gd name="connsiteY12" fmla="*/ 167269 h 557561"/>
                <a:gd name="connsiteX13" fmla="*/ 44605 w 1137424"/>
                <a:gd name="connsiteY13" fmla="*/ 89211 h 557561"/>
                <a:gd name="connsiteX14" fmla="*/ 44605 w 1137424"/>
                <a:gd name="connsiteY14" fmla="*/ 446049 h 557561"/>
                <a:gd name="connsiteX15" fmla="*/ 100361 w 1137424"/>
                <a:gd name="connsiteY15" fmla="*/ 557561 h 557561"/>
                <a:gd name="connsiteX0" fmla="*/ 0 w 1137424"/>
                <a:gd name="connsiteY0" fmla="*/ 468352 h 468352"/>
                <a:gd name="connsiteX1" fmla="*/ 1137424 w 1137424"/>
                <a:gd name="connsiteY1" fmla="*/ 468352 h 468352"/>
                <a:gd name="connsiteX2" fmla="*/ 1137424 w 1137424"/>
                <a:gd name="connsiteY2" fmla="*/ 11152 h 468352"/>
                <a:gd name="connsiteX3" fmla="*/ 1003610 w 1137424"/>
                <a:gd name="connsiteY3" fmla="*/ 144966 h 468352"/>
                <a:gd name="connsiteX4" fmla="*/ 892098 w 1137424"/>
                <a:gd name="connsiteY4" fmla="*/ 33454 h 468352"/>
                <a:gd name="connsiteX5" fmla="*/ 780586 w 1137424"/>
                <a:gd name="connsiteY5" fmla="*/ 144966 h 468352"/>
                <a:gd name="connsiteX6" fmla="*/ 646772 w 1137424"/>
                <a:gd name="connsiteY6" fmla="*/ 11152 h 468352"/>
                <a:gd name="connsiteX7" fmla="*/ 535258 w 1137424"/>
                <a:gd name="connsiteY7" fmla="*/ 122666 h 468352"/>
                <a:gd name="connsiteX8" fmla="*/ 446046 w 1137424"/>
                <a:gd name="connsiteY8" fmla="*/ 33454 h 468352"/>
                <a:gd name="connsiteX9" fmla="*/ 345688 w 1137424"/>
                <a:gd name="connsiteY9" fmla="*/ 133812 h 468352"/>
                <a:gd name="connsiteX10" fmla="*/ 211876 w 1137424"/>
                <a:gd name="connsiteY10" fmla="*/ 0 h 468352"/>
                <a:gd name="connsiteX11" fmla="*/ 122663 w 1137424"/>
                <a:gd name="connsiteY11" fmla="*/ 167269 h 468352"/>
                <a:gd name="connsiteX12" fmla="*/ 122663 w 1137424"/>
                <a:gd name="connsiteY12" fmla="*/ 167269 h 468352"/>
                <a:gd name="connsiteX13" fmla="*/ 44605 w 1137424"/>
                <a:gd name="connsiteY13" fmla="*/ 89211 h 468352"/>
                <a:gd name="connsiteX14" fmla="*/ 44605 w 1137424"/>
                <a:gd name="connsiteY14" fmla="*/ 446049 h 468352"/>
                <a:gd name="connsiteX0" fmla="*/ 0 w 1137424"/>
                <a:gd name="connsiteY0" fmla="*/ 468352 h 468909"/>
                <a:gd name="connsiteX1" fmla="*/ 1137424 w 1137424"/>
                <a:gd name="connsiteY1" fmla="*/ 468352 h 468909"/>
                <a:gd name="connsiteX2" fmla="*/ 1137424 w 1137424"/>
                <a:gd name="connsiteY2" fmla="*/ 11152 h 468909"/>
                <a:gd name="connsiteX3" fmla="*/ 1003610 w 1137424"/>
                <a:gd name="connsiteY3" fmla="*/ 144966 h 468909"/>
                <a:gd name="connsiteX4" fmla="*/ 892098 w 1137424"/>
                <a:gd name="connsiteY4" fmla="*/ 33454 h 468909"/>
                <a:gd name="connsiteX5" fmla="*/ 780586 w 1137424"/>
                <a:gd name="connsiteY5" fmla="*/ 144966 h 468909"/>
                <a:gd name="connsiteX6" fmla="*/ 646772 w 1137424"/>
                <a:gd name="connsiteY6" fmla="*/ 11152 h 468909"/>
                <a:gd name="connsiteX7" fmla="*/ 535258 w 1137424"/>
                <a:gd name="connsiteY7" fmla="*/ 122666 h 468909"/>
                <a:gd name="connsiteX8" fmla="*/ 446046 w 1137424"/>
                <a:gd name="connsiteY8" fmla="*/ 33454 h 468909"/>
                <a:gd name="connsiteX9" fmla="*/ 345688 w 1137424"/>
                <a:gd name="connsiteY9" fmla="*/ 133812 h 468909"/>
                <a:gd name="connsiteX10" fmla="*/ 211876 w 1137424"/>
                <a:gd name="connsiteY10" fmla="*/ 0 h 468909"/>
                <a:gd name="connsiteX11" fmla="*/ 122663 w 1137424"/>
                <a:gd name="connsiteY11" fmla="*/ 167269 h 468909"/>
                <a:gd name="connsiteX12" fmla="*/ 122663 w 1137424"/>
                <a:gd name="connsiteY12" fmla="*/ 167269 h 468909"/>
                <a:gd name="connsiteX13" fmla="*/ 44605 w 1137424"/>
                <a:gd name="connsiteY13" fmla="*/ 89211 h 468909"/>
                <a:gd name="connsiteX14" fmla="*/ 2695 w 1137424"/>
                <a:gd name="connsiteY14" fmla="*/ 468909 h 468909"/>
                <a:gd name="connsiteX0" fmla="*/ 4925 w 1142349"/>
                <a:gd name="connsiteY0" fmla="*/ 468352 h 468909"/>
                <a:gd name="connsiteX1" fmla="*/ 1142349 w 1142349"/>
                <a:gd name="connsiteY1" fmla="*/ 468352 h 468909"/>
                <a:gd name="connsiteX2" fmla="*/ 1142349 w 1142349"/>
                <a:gd name="connsiteY2" fmla="*/ 11152 h 468909"/>
                <a:gd name="connsiteX3" fmla="*/ 1008535 w 1142349"/>
                <a:gd name="connsiteY3" fmla="*/ 144966 h 468909"/>
                <a:gd name="connsiteX4" fmla="*/ 897023 w 1142349"/>
                <a:gd name="connsiteY4" fmla="*/ 33454 h 468909"/>
                <a:gd name="connsiteX5" fmla="*/ 785511 w 1142349"/>
                <a:gd name="connsiteY5" fmla="*/ 144966 h 468909"/>
                <a:gd name="connsiteX6" fmla="*/ 651697 w 1142349"/>
                <a:gd name="connsiteY6" fmla="*/ 11152 h 468909"/>
                <a:gd name="connsiteX7" fmla="*/ 540183 w 1142349"/>
                <a:gd name="connsiteY7" fmla="*/ 122666 h 468909"/>
                <a:gd name="connsiteX8" fmla="*/ 450971 w 1142349"/>
                <a:gd name="connsiteY8" fmla="*/ 33454 h 468909"/>
                <a:gd name="connsiteX9" fmla="*/ 350613 w 1142349"/>
                <a:gd name="connsiteY9" fmla="*/ 133812 h 468909"/>
                <a:gd name="connsiteX10" fmla="*/ 216801 w 1142349"/>
                <a:gd name="connsiteY10" fmla="*/ 0 h 468909"/>
                <a:gd name="connsiteX11" fmla="*/ 127588 w 1142349"/>
                <a:gd name="connsiteY11" fmla="*/ 167269 h 468909"/>
                <a:gd name="connsiteX12" fmla="*/ 127588 w 1142349"/>
                <a:gd name="connsiteY12" fmla="*/ 167269 h 468909"/>
                <a:gd name="connsiteX13" fmla="*/ 0 w 1142349"/>
                <a:gd name="connsiteY13" fmla="*/ 28251 h 468909"/>
                <a:gd name="connsiteX14" fmla="*/ 7620 w 1142349"/>
                <a:gd name="connsiteY14" fmla="*/ 468909 h 46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42349" h="468909">
                  <a:moveTo>
                    <a:pt x="4925" y="468352"/>
                  </a:moveTo>
                  <a:lnTo>
                    <a:pt x="1142349" y="468352"/>
                  </a:lnTo>
                  <a:lnTo>
                    <a:pt x="1142349" y="11152"/>
                  </a:lnTo>
                  <a:lnTo>
                    <a:pt x="1008535" y="144966"/>
                  </a:lnTo>
                  <a:lnTo>
                    <a:pt x="897023" y="33454"/>
                  </a:lnTo>
                  <a:lnTo>
                    <a:pt x="785511" y="144966"/>
                  </a:lnTo>
                  <a:lnTo>
                    <a:pt x="651697" y="11152"/>
                  </a:lnTo>
                  <a:lnTo>
                    <a:pt x="540183" y="122666"/>
                  </a:lnTo>
                  <a:lnTo>
                    <a:pt x="450971" y="33454"/>
                  </a:lnTo>
                  <a:lnTo>
                    <a:pt x="350613" y="133812"/>
                  </a:lnTo>
                  <a:lnTo>
                    <a:pt x="216801" y="0"/>
                  </a:lnTo>
                  <a:lnTo>
                    <a:pt x="127588" y="167269"/>
                  </a:lnTo>
                  <a:lnTo>
                    <a:pt x="127588" y="167269"/>
                  </a:lnTo>
                  <a:lnTo>
                    <a:pt x="0" y="28251"/>
                  </a:lnTo>
                  <a:lnTo>
                    <a:pt x="7620" y="468909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179195" y="3429000"/>
              <a:ext cx="1106805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 bwMode="auto">
          <a:xfrm>
            <a:off x="7075460" y="1507179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075460" y="2733814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075460" y="4071961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075460" y="5581928"/>
            <a:ext cx="1131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126486" y="4364003"/>
            <a:ext cx="1091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78283" y="1780510"/>
            <a:ext cx="1135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5377568" y="1507180"/>
            <a:ext cx="2840242" cy="3828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5388683" y="2733814"/>
            <a:ext cx="2766278" cy="23566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AutoShape 16">
            <a:extLst>
              <a:ext uri="{FF2B5EF4-FFF2-40B4-BE49-F238E27FC236}">
                <a16:creationId xmlns:a16="http://schemas.microsoft.com/office/drawing/2014/main" id="{17A15FED-2143-445C-B158-AB8DED884911}"/>
              </a:ext>
            </a:extLst>
          </p:cNvPr>
          <p:cNvSpPr>
            <a:spLocks/>
          </p:cNvSpPr>
          <p:nvPr/>
        </p:nvSpPr>
        <p:spPr bwMode="auto">
          <a:xfrm>
            <a:off x="4380882" y="4251152"/>
            <a:ext cx="609748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4133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359766" y="1655413"/>
            <a:ext cx="6559550" cy="4254500"/>
            <a:chOff x="0" y="288"/>
            <a:chExt cx="4131" cy="2680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2048" y="268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72" y="288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1992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81603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524926" y="1555751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730751" cy="968375"/>
            <a:chOff x="59" y="0"/>
            <a:chExt cx="2980" cy="610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58" y="330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3590693" y="1870385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434806" y="1557337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91063" cy="1287463"/>
            <a:chOff x="59" y="0"/>
            <a:chExt cx="2955" cy="811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33" y="531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3590693" y="1870385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46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7037E-7 L 0.05122 0.25185 L 0.09636 0.35764 L 0.09514 0.52338 L 0.24271 0.47639 " pathEditMode="relative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Read value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Increment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Store value at </a:t>
            </a:r>
            <a:r>
              <a:rPr lang="en-US" dirty="0" err="1"/>
              <a:t>Dest</a:t>
            </a:r>
            <a:r>
              <a:rPr lang="en-US" dirty="0"/>
              <a:t> (usually a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77693" y="5367198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5946118" y="4876800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E5255E48-EB03-4816-A817-1DBFC5F35A12}"/>
              </a:ext>
            </a:extLst>
          </p:cNvPr>
          <p:cNvSpPr>
            <a:spLocks/>
          </p:cNvSpPr>
          <p:nvPr/>
        </p:nvSpPr>
        <p:spPr bwMode="auto">
          <a:xfrm>
            <a:off x="5434806" y="1557337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</p:spTree>
    <p:extLst>
      <p:ext uri="{BB962C8B-B14F-4D97-AF65-F5344CB8AC3E}">
        <p14:creationId xmlns:p14="http://schemas.microsoft.com/office/powerpoint/2010/main" val="36414319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Read value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Increment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Store value at </a:t>
            </a:r>
            <a:r>
              <a:rPr lang="en-US" dirty="0" err="1"/>
              <a:t>Dest</a:t>
            </a:r>
            <a:r>
              <a:rPr lang="en-US" dirty="0"/>
              <a:t> (usually a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59593" y="4797425"/>
            <a:ext cx="3079207" cy="369332"/>
            <a:chOff x="2559593" y="4797425"/>
            <a:chExt cx="3079207" cy="369332"/>
          </a:xfrm>
        </p:grpSpPr>
        <p:sp>
          <p:nvSpPr>
            <p:cNvPr id="44034" name="Line 2"/>
            <p:cNvSpPr>
              <a:spLocks noChangeShapeType="1"/>
            </p:cNvSpPr>
            <p:nvPr/>
          </p:nvSpPr>
          <p:spPr bwMode="auto">
            <a:xfrm>
              <a:off x="5130800" y="5029200"/>
              <a:ext cx="50800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2559593" y="4797425"/>
              <a:ext cx="2539457" cy="36933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91426" y="5340151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6" name="Rectangle 24"/>
          <p:cNvSpPr>
            <a:spLocks/>
          </p:cNvSpPr>
          <p:nvPr/>
        </p:nvSpPr>
        <p:spPr bwMode="auto">
          <a:xfrm>
            <a:off x="5392738" y="4706938"/>
            <a:ext cx="282575" cy="32385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+8</a:t>
            </a:r>
          </a:p>
        </p:txBody>
      </p:sp>
      <p:sp>
        <p:nvSpPr>
          <p:cNvPr id="44057" name="AutoShape 25"/>
          <p:cNvSpPr>
            <a:spLocks/>
          </p:cNvSpPr>
          <p:nvPr/>
        </p:nvSpPr>
        <p:spPr bwMode="auto">
          <a:xfrm rot="10800000" flipH="1">
            <a:off x="5040313" y="4791076"/>
            <a:ext cx="368300" cy="1905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2116827" y="3396475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21E6DD8B-A023-484A-9CB8-6D8B774C14F6}"/>
              </a:ext>
            </a:extLst>
          </p:cNvPr>
          <p:cNvSpPr>
            <a:spLocks/>
          </p:cNvSpPr>
          <p:nvPr/>
        </p:nvSpPr>
        <p:spPr bwMode="auto">
          <a:xfrm>
            <a:off x="5434806" y="1557337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097588" y="4949826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8751E-6 L 5E-6 -0.05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Read value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Increment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Store value at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/>
              <a:t>(usually a </a:t>
            </a:r>
            <a:r>
              <a:rPr lang="en-US" dirty="0"/>
              <a:t>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4693525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461750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5946118" y="4876800"/>
            <a:ext cx="1103970" cy="36984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val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650" y="5293232"/>
            <a:ext cx="5335841" cy="10772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(The memory doesn’t change, 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only the value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56EFD4F1-5698-40E8-86FC-42E752902BE8}"/>
              </a:ext>
            </a:extLst>
          </p:cNvPr>
          <p:cNvSpPr>
            <a:spLocks/>
          </p:cNvSpPr>
          <p:nvPr/>
        </p:nvSpPr>
        <p:spPr bwMode="auto">
          <a:xfrm>
            <a:off x="5434806" y="1557337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E6A13F9B-2838-4E0A-9CE8-0F8BFF2F98F1}"/>
              </a:ext>
            </a:extLst>
          </p:cNvPr>
          <p:cNvSpPr>
            <a:spLocks/>
          </p:cNvSpPr>
          <p:nvPr/>
        </p:nvSpPr>
        <p:spPr bwMode="auto">
          <a:xfrm>
            <a:off x="5691426" y="5340151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24" name="AutoShape 1">
            <a:extLst>
              <a:ext uri="{FF2B5EF4-FFF2-40B4-BE49-F238E27FC236}">
                <a16:creationId xmlns:a16="http://schemas.microsoft.com/office/drawing/2014/main" id="{39CC9290-FA29-4445-9E40-1D97850D8A93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6097588" y="4949826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6952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816" y="0"/>
            <a:ext cx="3070184" cy="1143000"/>
          </a:xfrm>
        </p:spPr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199" y="4395486"/>
            <a:ext cx="3963365" cy="1507603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mult2(long a, long b)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76199" y="624069"/>
            <a:ext cx="5835569" cy="154039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00154" y="1828800"/>
            <a:ext cx="6781800" cy="4800600"/>
            <a:chOff x="2200154" y="1828800"/>
            <a:chExt cx="6781800" cy="4800600"/>
          </a:xfrm>
        </p:grpSpPr>
        <p:sp>
          <p:nvSpPr>
            <p:cNvPr id="6" name="Rectangle 4"/>
            <p:cNvSpPr>
              <a:spLocks/>
            </p:cNvSpPr>
            <p:nvPr/>
          </p:nvSpPr>
          <p:spPr bwMode="auto">
            <a:xfrm>
              <a:off x="2971800" y="4800600"/>
              <a:ext cx="5867400" cy="1828800"/>
            </a:xfrm>
            <a:prstGeom prst="rect">
              <a:avLst/>
            </a:prstGeom>
            <a:solidFill>
              <a:srgbClr val="CCFFCC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38100" tIns="38100" rIns="38100" bIns="38100"/>
            <a:lstStyle/>
            <a:p>
              <a:pPr algn="l"/>
              <a:r>
                <a:rPr lang="ro-RO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0000000000400550 &lt;mult2&gt;:</a:t>
              </a:r>
            </a:p>
            <a:p>
              <a:pPr algn="l"/>
              <a:r>
                <a:rPr lang="ro-RO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400550:  mov    %rdi,%rax	# a </a:t>
              </a:r>
            </a:p>
            <a:p>
              <a:pPr algn="l"/>
              <a:r>
                <a:rPr lang="ro-RO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400553:  imul   %rsi,%rax	# a * b</a:t>
              </a:r>
            </a:p>
            <a:p>
              <a:pPr algn="l"/>
              <a:r>
                <a:rPr lang="ro-RO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400557:  retq			# Return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2200154" y="1828800"/>
              <a:ext cx="6781800" cy="2057400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38100" tIns="38100" rIns="38100" bIns="38100"/>
            <a:lstStyle/>
            <a:p>
              <a:pPr algn="l"/>
              <a:r>
                <a:rPr lang="sk-SK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0000000000400540 &lt;multstore&gt;:</a:t>
              </a:r>
            </a:p>
            <a:p>
              <a:pPr algn="l"/>
              <a:r>
                <a:rPr lang="sk-SK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400540: push   %rbx		# Save %rbx</a:t>
              </a:r>
            </a:p>
            <a:p>
              <a:pPr algn="l"/>
              <a:r>
                <a:rPr lang="sk-SK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400541: mov    %rdx,%rbx		# Save dest</a:t>
              </a:r>
            </a:p>
            <a:p>
              <a:pPr algn="l"/>
              <a:r>
                <a:rPr lang="sk-SK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400544: callq  400550 &lt;mult2&gt;	# mult2(x,y)</a:t>
              </a:r>
            </a:p>
            <a:p>
              <a:pPr algn="l"/>
              <a:r>
                <a:rPr lang="sk-SK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400549: mov    %rax,(%rbx)	# Save at dest</a:t>
              </a:r>
            </a:p>
            <a:p>
              <a:pPr algn="l"/>
              <a:r>
                <a:rPr lang="sk-SK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40054c: pop    %rbx		# Restore %rbx</a:t>
              </a:r>
            </a:p>
            <a:p>
              <a:pPr algn="l"/>
              <a:r>
                <a:rPr lang="sk-SK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 40054d: retq			# 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2AAA-FE1B-4BEA-B09B-DB395516C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010D3-1EDE-4217-AF34-417BCE840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Basic functionality of the pairs: push / pop and call / ret</a:t>
            </a:r>
          </a:p>
          <a:p>
            <a:r>
              <a:rPr lang="en-US" b="0" dirty="0"/>
              <a:t>Students should be able to identify the different components of a stack (return address, arguments, saved registers, local variables)</a:t>
            </a:r>
          </a:p>
          <a:p>
            <a:r>
              <a:rPr lang="en-US" b="0" dirty="0"/>
              <a:t>Explain the difference between </a:t>
            </a:r>
            <a:r>
              <a:rPr lang="en-US" b="0" dirty="0" err="1"/>
              <a:t>callee</a:t>
            </a:r>
            <a:r>
              <a:rPr lang="en-US" b="0" dirty="0"/>
              <a:t> and caller save registers</a:t>
            </a:r>
          </a:p>
          <a:p>
            <a:r>
              <a:rPr lang="en-US" b="0" dirty="0"/>
              <a:t>Explain how a stack permits functions to be called recursively / re-entrant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1418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Illustrations of Recursion &amp; Pointers</a:t>
            </a: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  <p:sp>
        <p:nvSpPr>
          <p:cNvPr id="21" name="Line 7">
            <a:extLst>
              <a:ext uri="{FF2B5EF4-FFF2-40B4-BE49-F238E27FC236}">
                <a16:creationId xmlns:a16="http://schemas.microsoft.com/office/drawing/2014/main" id="{4EF39CE2-E014-4421-8073-B7D78066726E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250113" y="3132137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A1CCBE7F-8D31-4023-99F9-5613F032218D}"/>
              </a:ext>
            </a:extLst>
          </p:cNvPr>
          <p:cNvSpPr>
            <a:spLocks/>
          </p:cNvSpPr>
          <p:nvPr/>
        </p:nvSpPr>
        <p:spPr bwMode="auto">
          <a:xfrm>
            <a:off x="7348538" y="3541712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  <a:br>
              <a:rPr lang="en-US" dirty="0"/>
            </a:br>
            <a:r>
              <a:rPr lang="en-US" dirty="0"/>
              <a:t>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/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38313009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/>
              <a:t>Mechanisms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/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/>
              <a:t>Managing local data</a:t>
            </a:r>
          </a:p>
          <a:p>
            <a:pPr lvl="1"/>
            <a:r>
              <a:rPr lang="en-US" b="1" dirty="0"/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48283529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/>
              <a:t>Temporary space (if needed)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enter procedure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Includes push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62812" y="389255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23245"/>
              </p:ext>
            </p:extLst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3112475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8225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35042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7229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3243825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86185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93636033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97758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1373" y="3200400"/>
            <a:ext cx="6324680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Aside 1: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$3000, 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movl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-&gt; %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exx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zeros out high order 32 bits.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Why use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movl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movq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 1 byte shorter.</a:t>
            </a:r>
          </a:p>
        </p:txBody>
      </p:sp>
    </p:spTree>
    <p:extLst>
      <p:ext uri="{BB962C8B-B14F-4D97-AF65-F5344CB8AC3E}">
        <p14:creationId xmlns:p14="http://schemas.microsoft.com/office/powerpoint/2010/main" val="899641772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8053" y="3512971"/>
            <a:ext cx="599453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Aside 2: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8(%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Computes %rsp+8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Actually, used for what it is meant!</a:t>
            </a:r>
          </a:p>
        </p:txBody>
      </p:sp>
    </p:spTree>
    <p:extLst>
      <p:ext uri="{BB962C8B-B14F-4D97-AF65-F5344CB8AC3E}">
        <p14:creationId xmlns:p14="http://schemas.microsoft.com/office/powerpoint/2010/main" val="430788378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F3F2C4A0-777C-4A85-BCA8-90A9EC88C1BF}"/>
              </a:ext>
            </a:extLst>
          </p:cNvPr>
          <p:cNvSpPr>
            <a:spLocks/>
          </p:cNvSpPr>
          <p:nvPr/>
        </p:nvSpPr>
        <p:spPr bwMode="auto">
          <a:xfrm>
            <a:off x="5181600" y="2588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34872867-F8B7-4F45-9F4C-CF6222C435A6}"/>
              </a:ext>
            </a:extLst>
          </p:cNvPr>
          <p:cNvSpPr>
            <a:spLocks/>
          </p:cNvSpPr>
          <p:nvPr/>
        </p:nvSpPr>
        <p:spPr bwMode="auto">
          <a:xfrm>
            <a:off x="5181600" y="2969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25" name="Line 10">
            <a:extLst>
              <a:ext uri="{FF2B5EF4-FFF2-40B4-BE49-F238E27FC236}">
                <a16:creationId xmlns:a16="http://schemas.microsoft.com/office/drawing/2014/main" id="{AC0C44C5-E89F-45BF-AE6D-7A084D66F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03987" y="32045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3EA7F0DE-07F5-4399-8886-F1D24CD36DA8}"/>
              </a:ext>
            </a:extLst>
          </p:cNvPr>
          <p:cNvSpPr>
            <a:spLocks/>
          </p:cNvSpPr>
          <p:nvPr/>
        </p:nvSpPr>
        <p:spPr bwMode="auto">
          <a:xfrm>
            <a:off x="7010400" y="29759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15579FCD-AF50-46BB-B3A2-401E976062AF}"/>
              </a:ext>
            </a:extLst>
          </p:cNvPr>
          <p:cNvSpPr>
            <a:spLocks/>
          </p:cNvSpPr>
          <p:nvPr/>
        </p:nvSpPr>
        <p:spPr bwMode="auto">
          <a:xfrm>
            <a:off x="5943600" y="75975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5C7DA6F1-9B76-4DA4-8170-594267F27934}"/>
              </a:ext>
            </a:extLst>
          </p:cNvPr>
          <p:cNvSpPr>
            <a:spLocks/>
          </p:cNvSpPr>
          <p:nvPr/>
        </p:nvSpPr>
        <p:spPr bwMode="auto">
          <a:xfrm>
            <a:off x="5181600" y="129315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5BF50285-F72E-4C8B-9D11-C823DA4D20E1}"/>
              </a:ext>
            </a:extLst>
          </p:cNvPr>
          <p:cNvSpPr>
            <a:spLocks/>
          </p:cNvSpPr>
          <p:nvPr/>
        </p:nvSpPr>
        <p:spPr bwMode="auto">
          <a:xfrm>
            <a:off x="5181600" y="2207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32" name="Line 10">
            <a:extLst>
              <a:ext uri="{FF2B5EF4-FFF2-40B4-BE49-F238E27FC236}">
                <a16:creationId xmlns:a16="http://schemas.microsoft.com/office/drawing/2014/main" id="{0DB2E36B-0D25-42F5-A6D7-B0CAF3C884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81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31AB033E-985B-4F6A-B82D-91075CBCF56B}"/>
              </a:ext>
            </a:extLst>
          </p:cNvPr>
          <p:cNvSpPr>
            <a:spLocks/>
          </p:cNvSpPr>
          <p:nvPr/>
        </p:nvSpPr>
        <p:spPr bwMode="auto">
          <a:xfrm>
            <a:off x="6983413" y="258855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6582CEE1-3DA9-4888-B064-C67FAFBF731B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373155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8121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 beginning of procedure code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1" name="Arc 10"/>
          <p:cNvSpPr/>
          <p:nvPr/>
        </p:nvSpPr>
        <p:spPr bwMode="auto">
          <a:xfrm rot="10800000">
            <a:off x="5333999" y="2171700"/>
            <a:ext cx="1371600" cy="33147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6043960" y="1996068"/>
            <a:ext cx="2086671" cy="2085278"/>
          </a:xfrm>
          <a:custGeom>
            <a:avLst/>
            <a:gdLst>
              <a:gd name="connsiteX0" fmla="*/ 1616926 w 2665494"/>
              <a:gd name="connsiteY0" fmla="*/ 0 h 2230244"/>
              <a:gd name="connsiteX1" fmla="*/ 2631687 w 2665494"/>
              <a:gd name="connsiteY1" fmla="*/ 1248937 h 2230244"/>
              <a:gd name="connsiteX2" fmla="*/ 512956 w 2665494"/>
              <a:gd name="connsiteY2" fmla="*/ 1873405 h 2230244"/>
              <a:gd name="connsiteX3" fmla="*/ 0 w 2665494"/>
              <a:gd name="connsiteY3" fmla="*/ 2230244 h 2230244"/>
              <a:gd name="connsiteX0" fmla="*/ 1616926 w 2445343"/>
              <a:gd name="connsiteY0" fmla="*/ 0 h 2230244"/>
              <a:gd name="connsiteX1" fmla="*/ 2397512 w 2445343"/>
              <a:gd name="connsiteY1" fmla="*/ 970156 h 2230244"/>
              <a:gd name="connsiteX2" fmla="*/ 512956 w 2445343"/>
              <a:gd name="connsiteY2" fmla="*/ 1873405 h 2230244"/>
              <a:gd name="connsiteX3" fmla="*/ 0 w 2445343"/>
              <a:gd name="connsiteY3" fmla="*/ 2230244 h 2230244"/>
              <a:gd name="connsiteX0" fmla="*/ 1616926 w 2415785"/>
              <a:gd name="connsiteY0" fmla="*/ 0 h 2230244"/>
              <a:gd name="connsiteX1" fmla="*/ 2397512 w 2415785"/>
              <a:gd name="connsiteY1" fmla="*/ 970156 h 2230244"/>
              <a:gd name="connsiteX2" fmla="*/ 512956 w 2415785"/>
              <a:gd name="connsiteY2" fmla="*/ 1873405 h 2230244"/>
              <a:gd name="connsiteX3" fmla="*/ 0 w 2415785"/>
              <a:gd name="connsiteY3" fmla="*/ 2230244 h 2230244"/>
              <a:gd name="connsiteX0" fmla="*/ 1616926 w 2410056"/>
              <a:gd name="connsiteY0" fmla="*/ 0 h 2230244"/>
              <a:gd name="connsiteX1" fmla="*/ 2397512 w 2410056"/>
              <a:gd name="connsiteY1" fmla="*/ 970156 h 2230244"/>
              <a:gd name="connsiteX2" fmla="*/ 1170878 w 2410056"/>
              <a:gd name="connsiteY2" fmla="*/ 970156 h 2230244"/>
              <a:gd name="connsiteX3" fmla="*/ 0 w 2410056"/>
              <a:gd name="connsiteY3" fmla="*/ 2230244 h 2230244"/>
              <a:gd name="connsiteX0" fmla="*/ 1293541 w 2086671"/>
              <a:gd name="connsiteY0" fmla="*/ 0 h 2085278"/>
              <a:gd name="connsiteX1" fmla="*/ 2074127 w 2086671"/>
              <a:gd name="connsiteY1" fmla="*/ 970156 h 2085278"/>
              <a:gd name="connsiteX2" fmla="*/ 847493 w 2086671"/>
              <a:gd name="connsiteY2" fmla="*/ 970156 h 2085278"/>
              <a:gd name="connsiteX3" fmla="*/ 0 w 2086671"/>
              <a:gd name="connsiteY3" fmla="*/ 2085278 h 20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671" h="2085278">
                <a:moveTo>
                  <a:pt x="1293541" y="0"/>
                </a:moveTo>
                <a:cubicBezTo>
                  <a:pt x="1892919" y="468351"/>
                  <a:pt x="2148468" y="808463"/>
                  <a:pt x="2074127" y="970156"/>
                </a:cubicBezTo>
                <a:cubicBezTo>
                  <a:pt x="1999786" y="1131849"/>
                  <a:pt x="1193181" y="784302"/>
                  <a:pt x="847493" y="970156"/>
                </a:cubicBezTo>
                <a:cubicBezTo>
                  <a:pt x="501805" y="1156010"/>
                  <a:pt x="0" y="2085278"/>
                  <a:pt x="0" y="2085278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1226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#3a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88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69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45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59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5975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315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7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8855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373155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9EAF32E1-41C5-4722-B3E5-8415E2C1B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480" y="5067301"/>
            <a:ext cx="4013840" cy="1536699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946176-4330-4D6F-A2E3-EC5FC0F6CEDC}"/>
              </a:ext>
            </a:extLst>
          </p:cNvPr>
          <p:cNvCxnSpPr>
            <a:cxnSpLocks/>
          </p:cNvCxnSpPr>
          <p:nvPr/>
        </p:nvCxnSpPr>
        <p:spPr bwMode="auto">
          <a:xfrm>
            <a:off x="5943600" y="2877671"/>
            <a:ext cx="208429" cy="25414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3441226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#3b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88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69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45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59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5975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315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755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8855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373155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9EAF32E1-41C5-4722-B3E5-8415E2C1B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480" y="5067301"/>
            <a:ext cx="4013840" cy="1536699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946176-4330-4D6F-A2E3-EC5FC0F6CEDC}"/>
              </a:ext>
            </a:extLst>
          </p:cNvPr>
          <p:cNvCxnSpPr>
            <a:cxnSpLocks/>
          </p:cNvCxnSpPr>
          <p:nvPr/>
        </p:nvCxnSpPr>
        <p:spPr bwMode="auto">
          <a:xfrm>
            <a:off x="5943600" y="2877671"/>
            <a:ext cx="0" cy="29516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76464016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value, 15213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99E02F5-2265-496A-96A5-BE56A1BFE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480" y="5067301"/>
            <a:ext cx="4013840" cy="1536699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2025480-FF38-4F95-82F7-E56F0F8CF1E5}"/>
              </a:ext>
            </a:extLst>
          </p:cNvPr>
          <p:cNvCxnSpPr>
            <a:cxnSpLocks/>
          </p:cNvCxnSpPr>
          <p:nvPr/>
        </p:nvCxnSpPr>
        <p:spPr bwMode="auto">
          <a:xfrm flipH="1">
            <a:off x="6477000" y="4424082"/>
            <a:ext cx="1544171" cy="16136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4785875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#5a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175388850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#5b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787487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%r14, %r15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4208744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760944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751544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980144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751544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3B275518-6B2D-4197-AAB2-85884977D24F}"/>
              </a:ext>
            </a:extLst>
          </p:cNvPr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400" dirty="0">
                <a:hlinkClick r:id="rId3"/>
              </a:rPr>
              <a:t>https://canvas.cmu.edu/courses/28101/quizzes/77038</a:t>
            </a:r>
            <a:r>
              <a:rPr lang="en-US" sz="24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529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Procedure arguments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7010400" y="2133600"/>
            <a:ext cx="228600" cy="152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6248400" y="21336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80402559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8621" y="3788339"/>
            <a:ext cx="630180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comes in register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need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 the call to </a:t>
            </a:r>
            <a:r>
              <a:rPr lang="en-US" sz="2800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incr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Where should be put </a:t>
            </a:r>
            <a:r>
              <a:rPr lang="en-US" sz="2800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so we can use it after the call to </a:t>
            </a:r>
            <a:r>
              <a:rPr lang="en-US" sz="2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incr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84430" y="1285203"/>
            <a:ext cx="1792147" cy="1353343"/>
            <a:chOff x="1784430" y="1285203"/>
            <a:chExt cx="1792147" cy="1353343"/>
          </a:xfrm>
        </p:grpSpPr>
        <p:sp>
          <p:nvSpPr>
            <p:cNvPr id="3" name="Oval 2"/>
            <p:cNvSpPr/>
            <p:nvPr/>
          </p:nvSpPr>
          <p:spPr bwMode="auto">
            <a:xfrm>
              <a:off x="3125165" y="1285203"/>
              <a:ext cx="451412" cy="50019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8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1784430" y="2138354"/>
              <a:ext cx="451412" cy="50019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8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5782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55535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635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03987" y="3019044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10400" y="2790444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13"/>
          <p:cNvSpPr>
            <a:spLocks/>
          </p:cNvSpPr>
          <p:nvPr/>
        </p:nvSpPr>
        <p:spPr bwMode="auto">
          <a:xfrm>
            <a:off x="5181600" y="1505054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0" name="Rectangle 9"/>
          <p:cNvSpPr>
            <a:spLocks/>
          </p:cNvSpPr>
          <p:nvPr/>
        </p:nvSpPr>
        <p:spPr bwMode="auto">
          <a:xfrm>
            <a:off x="5181600" y="2419454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31" name="Rectangle 9"/>
          <p:cNvSpPr>
            <a:spLocks/>
          </p:cNvSpPr>
          <p:nvPr/>
        </p:nvSpPr>
        <p:spPr bwMode="auto">
          <a:xfrm>
            <a:off x="5181600" y="2800454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370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600" y="4826643"/>
            <a:ext cx="397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is saved in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callee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saved register</a:t>
            </a:r>
          </a:p>
        </p:txBody>
      </p:sp>
    </p:spTree>
    <p:extLst>
      <p:ext uri="{BB962C8B-B14F-4D97-AF65-F5344CB8AC3E}">
        <p14:creationId xmlns:p14="http://schemas.microsoft.com/office/powerpoint/2010/main" val="32054994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1C85D7-2700-4749-A790-875B4BD121BD}"/>
              </a:ext>
            </a:extLst>
          </p:cNvPr>
          <p:cNvSpPr txBox="1"/>
          <p:nvPr/>
        </p:nvSpPr>
        <p:spPr>
          <a:xfrm>
            <a:off x="5181600" y="4826643"/>
            <a:ext cx="397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is saved in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callee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saved register</a:t>
            </a:r>
          </a:p>
        </p:txBody>
      </p:sp>
    </p:spTree>
    <p:extLst>
      <p:ext uri="{BB962C8B-B14F-4D97-AF65-F5344CB8AC3E}">
        <p14:creationId xmlns:p14="http://schemas.microsoft.com/office/powerpoint/2010/main" val="15263512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#6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x+v2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4666" y="4195219"/>
            <a:ext cx="40314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Upon return from </a:t>
            </a:r>
            <a:r>
              <a:rPr lang="en-US" sz="2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incr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safe in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val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v2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x+v2: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8909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#7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027325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798725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600" y="4826643"/>
            <a:ext cx="397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Return result in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762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#8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027325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798725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35102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5181600" y="6034623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25" name="Rectangle 9"/>
          <p:cNvSpPr>
            <a:spLocks/>
          </p:cNvSpPr>
          <p:nvPr/>
        </p:nvSpPr>
        <p:spPr bwMode="auto">
          <a:xfrm>
            <a:off x="5181600" y="6415623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503987" y="5655123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7010400" y="5426523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8" name="Rectangle 13"/>
          <p:cNvSpPr>
            <a:spLocks/>
          </p:cNvSpPr>
          <p:nvPr/>
        </p:nvSpPr>
        <p:spPr bwMode="auto">
          <a:xfrm>
            <a:off x="5181600" y="4347303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9" name="Rectangle 9"/>
          <p:cNvSpPr>
            <a:spLocks/>
          </p:cNvSpPr>
          <p:nvPr/>
        </p:nvSpPr>
        <p:spPr bwMode="auto">
          <a:xfrm>
            <a:off x="5181600" y="5272623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30" name="Rectangle 9"/>
          <p:cNvSpPr>
            <a:spLocks/>
          </p:cNvSpPr>
          <p:nvPr/>
        </p:nvSpPr>
        <p:spPr bwMode="auto">
          <a:xfrm>
            <a:off x="5181600" y="5653623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3974940"/>
            <a:ext cx="2219582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</p:spTree>
    <p:extLst>
      <p:ext uri="{BB962C8B-B14F-4D97-AF65-F5344CB8AC3E}">
        <p14:creationId xmlns:p14="http://schemas.microsoft.com/office/powerpoint/2010/main" val="14221930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777357063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4419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Memory management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Allocate during procedure execution</a:t>
            </a:r>
          </a:p>
          <a:p>
            <a:pPr lvl="1"/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Deallocate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92292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Terminal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898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7680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91809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7032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73304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45878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05193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2263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0482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06176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4419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537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283986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055386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521986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817057790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(e.g., buffer overflow in Lecture 9)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85195" y="1315975"/>
            <a:ext cx="6516547" cy="5232400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marL="404813" lvl="1" indent="-173038"/>
            <a:r>
              <a:rPr lang="en-US" dirty="0"/>
              <a:t>Stack is the right data structure for procedure call/return</a:t>
            </a:r>
          </a:p>
          <a:p>
            <a:pPr marL="625475" lvl="2" indent="-220663"/>
            <a:r>
              <a:rPr lang="en-US" dirty="0"/>
              <a:t>If P calls Q, then Q returns before P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marL="404813" lvl="1" indent="-173038"/>
            <a:r>
              <a:rPr lang="en-US" dirty="0"/>
              <a:t>Can safely store values in local stack frame and in </a:t>
            </a:r>
            <a:br>
              <a:rPr lang="en-US" dirty="0"/>
            </a:b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marL="404813" lvl="1" indent="-173038"/>
            <a:r>
              <a:rPr lang="en-US" dirty="0"/>
              <a:t>Put function arguments at top of stack</a:t>
            </a:r>
          </a:p>
          <a:p>
            <a:pPr marL="404813" lvl="1" indent="-173038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marL="404813" lvl="1" indent="-173038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8945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8945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8945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8945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8945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8945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60518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35290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7670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71618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7670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83525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219200"/>
            <a:ext cx="8686800" cy="3139321"/>
          </a:xfrm>
          <a:prstGeom prst="rect">
            <a:avLst/>
          </a:prstGeom>
          <a:solidFill>
            <a:srgbClr val="FFC000"/>
          </a:solidFill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Machine instructions implement the mechanisms, but the choices are determined by designers.  These choices make up the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Application Binary Interface (ABI)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3505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Mechanisms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600" dirty="0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25177</TotalTime>
  <Pages>0</Pages>
  <Words>6618</Words>
  <Characters>0</Characters>
  <Application>Microsoft Office PowerPoint</Application>
  <PresentationFormat>On-screen Show (4:3)</PresentationFormat>
  <Lines>0</Lines>
  <Paragraphs>1835</Paragraphs>
  <Slides>77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77</vt:i4>
      </vt:variant>
    </vt:vector>
  </HeadingPairs>
  <TitlesOfParts>
    <vt:vector size="95" baseType="lpstr">
      <vt:lpstr>Arial</vt:lpstr>
      <vt:lpstr>Arial Narrow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Gill Sans</vt:lpstr>
      <vt:lpstr>Times New Roman</vt:lpstr>
      <vt:lpstr>Wingdings</vt:lpstr>
      <vt:lpstr>Wingdings 2</vt:lpstr>
      <vt:lpstr>Title Slide</vt:lpstr>
      <vt:lpstr>Title and Content</vt:lpstr>
      <vt:lpstr>Title Only</vt:lpstr>
      <vt:lpstr>Title and Content: Build</vt:lpstr>
      <vt:lpstr>1_template2007</vt:lpstr>
      <vt:lpstr>Machine-Level Programming III: Procedures  15-213/14-513/15-513: Introduction to Computer Systems 6th Lecture,  February 3, 2022</vt:lpstr>
      <vt:lpstr>Objectives</vt:lpstr>
      <vt:lpstr>Today</vt:lpstr>
      <vt:lpstr>Mechanisms in Procedures</vt:lpstr>
      <vt:lpstr>Mechanisms in Procedures</vt:lpstr>
      <vt:lpstr>Mechanisms in Procedures</vt:lpstr>
      <vt:lpstr>Mechanisms in Procedures</vt:lpstr>
      <vt:lpstr>Mechanisms in Procedures</vt:lpstr>
      <vt:lpstr>Today</vt:lpstr>
      <vt:lpstr>x86-64 Stack</vt:lpstr>
      <vt:lpstr>x86-64 Stack</vt:lpstr>
      <vt:lpstr>x86-64 Stack</vt:lpstr>
      <vt:lpstr>x86-64 Stack: Push</vt:lpstr>
      <vt:lpstr>x86-64 Stack: Push</vt:lpstr>
      <vt:lpstr>x86-64 Stack: Pop</vt:lpstr>
      <vt:lpstr>x86-64 Stack: Pop</vt:lpstr>
      <vt:lpstr>x86-64 Stack: Pop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Today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#2</vt:lpstr>
      <vt:lpstr>Example: Calling incr #2</vt:lpstr>
      <vt:lpstr>Example: Calling incr #2</vt:lpstr>
      <vt:lpstr>Example: Calling incr #3a</vt:lpstr>
      <vt:lpstr>Example: Calling incr #3b</vt:lpstr>
      <vt:lpstr>Example: Calling incr #4</vt:lpstr>
      <vt:lpstr>Example: Calling incr #5a</vt:lpstr>
      <vt:lpstr>Example: Calling incr #5b</vt:lpstr>
      <vt:lpstr>Register Saving Conventions</vt:lpstr>
      <vt:lpstr>Register Saving Conventions</vt:lpstr>
      <vt:lpstr>x86-64 Linux Register Usage #1</vt:lpstr>
      <vt:lpstr>x86-64 Linux Register Usage #2</vt:lpstr>
      <vt:lpstr>Quiz Time!</vt:lpstr>
      <vt:lpstr>Callee-Saved Example #1</vt:lpstr>
      <vt:lpstr>Callee-Saved Example #2</vt:lpstr>
      <vt:lpstr>Callee-Saved Example #3</vt:lpstr>
      <vt:lpstr>Callee-Saved Example #4</vt:lpstr>
      <vt:lpstr>Callee-Saved Example #5</vt:lpstr>
      <vt:lpstr>Callee-Saved Example #6</vt:lpstr>
      <vt:lpstr>Callee-Saved Example #7</vt:lpstr>
      <vt:lpstr>Callee-Saved Example #8</vt:lpstr>
      <vt:lpstr>Today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468</cp:revision>
  <cp:lastPrinted>2020-02-04T17:02:40Z</cp:lastPrinted>
  <dcterms:created xsi:type="dcterms:W3CDTF">2012-09-18T14:16:22Z</dcterms:created>
  <dcterms:modified xsi:type="dcterms:W3CDTF">2022-01-31T19:43:48Z</dcterms:modified>
</cp:coreProperties>
</file>