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542" r:id="rId2"/>
    <p:sldId id="1095" r:id="rId3"/>
    <p:sldId id="1052" r:id="rId4"/>
    <p:sldId id="945" r:id="rId5"/>
    <p:sldId id="946" r:id="rId6"/>
    <p:sldId id="948" r:id="rId7"/>
    <p:sldId id="1090" r:id="rId8"/>
    <p:sldId id="1063" r:id="rId9"/>
    <p:sldId id="1069" r:id="rId10"/>
    <p:sldId id="1070" r:id="rId11"/>
    <p:sldId id="977" r:id="rId12"/>
    <p:sldId id="966" r:id="rId13"/>
    <p:sldId id="1067" r:id="rId14"/>
    <p:sldId id="1057" r:id="rId15"/>
    <p:sldId id="953" r:id="rId16"/>
    <p:sldId id="968" r:id="rId17"/>
    <p:sldId id="1094" r:id="rId18"/>
    <p:sldId id="980" r:id="rId19"/>
    <p:sldId id="954" r:id="rId20"/>
    <p:sldId id="955" r:id="rId21"/>
    <p:sldId id="957" r:id="rId22"/>
    <p:sldId id="1071" r:id="rId23"/>
    <p:sldId id="958" r:id="rId24"/>
    <p:sldId id="1072" r:id="rId25"/>
    <p:sldId id="1074" r:id="rId26"/>
    <p:sldId id="1077" r:id="rId27"/>
    <p:sldId id="1089" r:id="rId28"/>
    <p:sldId id="1084" r:id="rId29"/>
    <p:sldId id="1092" r:id="rId30"/>
    <p:sldId id="1088" r:id="rId31"/>
    <p:sldId id="1083" r:id="rId32"/>
    <p:sldId id="1068" r:id="rId33"/>
    <p:sldId id="972" r:id="rId34"/>
    <p:sldId id="973" r:id="rId35"/>
    <p:sldId id="1076" r:id="rId36"/>
    <p:sldId id="1043" r:id="rId37"/>
    <p:sldId id="1044" r:id="rId38"/>
    <p:sldId id="1045" r:id="rId39"/>
    <p:sldId id="1046" r:id="rId40"/>
    <p:sldId id="310" r:id="rId41"/>
    <p:sldId id="1078" r:id="rId42"/>
    <p:sldId id="1079" r:id="rId43"/>
    <p:sldId id="1081" r:id="rId44"/>
    <p:sldId id="1080" r:id="rId45"/>
    <p:sldId id="1085" r:id="rId46"/>
    <p:sldId id="1093" r:id="rId47"/>
    <p:sldId id="1050" r:id="rId48"/>
    <p:sldId id="1032" r:id="rId49"/>
    <p:sldId id="1033" r:id="rId50"/>
    <p:sldId id="1034" r:id="rId51"/>
    <p:sldId id="1035" r:id="rId52"/>
    <p:sldId id="1036" r:id="rId53"/>
    <p:sldId id="1037" r:id="rId54"/>
    <p:sldId id="1039" r:id="rId55"/>
    <p:sldId id="1038" r:id="rId56"/>
    <p:sldId id="1040" r:id="rId57"/>
    <p:sldId id="1082" r:id="rId58"/>
  </p:sldIdLst>
  <p:sldSz cx="9144000" cy="6858000" type="screen4x3"/>
  <p:notesSz cx="7302500" cy="9586913"/>
  <p:custDataLst>
    <p:tags r:id="rId6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F1CF"/>
    <a:srgbClr val="F1C7C7"/>
    <a:srgbClr val="A8E799"/>
    <a:srgbClr val="CDF1C5"/>
    <a:srgbClr val="FF9999"/>
    <a:srgbClr val="F6F5BD"/>
    <a:srgbClr val="990000"/>
    <a:srgbClr val="EDE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C783-0414-4032-882A-233E7B023E49}" v="102" dt="2019-09-23T22:56:35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3" autoAdjust="0"/>
    <p:restoredTop sz="94905" autoAdjust="0"/>
  </p:normalViewPr>
  <p:slideViewPr>
    <p:cSldViewPr snapToObjects="1">
      <p:cViewPr varScale="1">
        <p:scale>
          <a:sx n="113" d="100"/>
          <a:sy n="113" d="100"/>
        </p:scale>
        <p:origin x="1710" y="108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tags" Target="tags/tag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41FC783-0414-4032-882A-233E7B023E49}"/>
    <pc:docChg chg="undo redo custSel modSld">
      <pc:chgData name="Phil Gibbons" userId="f619c6e5d38ed7a7" providerId="LiveId" clId="{E41FC783-0414-4032-882A-233E7B023E49}" dt="2019-09-23T22:56:50.180" v="399" actId="478"/>
      <pc:docMkLst>
        <pc:docMk/>
      </pc:docMkLst>
      <pc:sldChg chg="modSp">
        <pc:chgData name="Phil Gibbons" userId="f619c6e5d38ed7a7" providerId="LiveId" clId="{E41FC783-0414-4032-882A-233E7B023E49}" dt="2019-09-23T19:16:57.401" v="3" actId="20577"/>
        <pc:sldMkLst>
          <pc:docMk/>
          <pc:sldMk cId="0" sldId="542"/>
        </pc:sldMkLst>
        <pc:spChg chg="mod">
          <ac:chgData name="Phil Gibbons" userId="f619c6e5d38ed7a7" providerId="LiveId" clId="{E41FC783-0414-4032-882A-233E7B023E49}" dt="2019-09-23T19:16:57.401" v="3" actId="20577"/>
          <ac:spMkLst>
            <pc:docMk/>
            <pc:sldMk cId="0" sldId="542"/>
            <ac:spMk id="614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4:13.168" v="27" actId="114"/>
        <pc:sldMkLst>
          <pc:docMk/>
          <pc:sldMk cId="0" sldId="955"/>
        </pc:sldMkLst>
        <pc:spChg chg="mod">
          <ac:chgData name="Phil Gibbons" userId="f619c6e5d38ed7a7" providerId="LiveId" clId="{E41FC783-0414-4032-882A-233E7B023E49}" dt="2019-09-23T20:54:03.625" v="25" actId="114"/>
          <ac:spMkLst>
            <pc:docMk/>
            <pc:sldMk cId="0" sldId="955"/>
            <ac:spMk id="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4:13.168" v="27" actId="114"/>
          <ac:spMkLst>
            <pc:docMk/>
            <pc:sldMk cId="0" sldId="955"/>
            <ac:spMk id="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6:07.602" v="29" actId="20577"/>
        <pc:sldMkLst>
          <pc:docMk/>
          <pc:sldMk cId="0" sldId="958"/>
        </pc:sldMkLst>
        <pc:spChg chg="mod">
          <ac:chgData name="Phil Gibbons" userId="f619c6e5d38ed7a7" providerId="LiveId" clId="{E41FC783-0414-4032-882A-233E7B023E49}" dt="2019-09-23T20:50:24.150" v="13" actId="1076"/>
          <ac:spMkLst>
            <pc:docMk/>
            <pc:sldMk cId="0" sldId="958"/>
            <ac:spMk id="33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39.905" v="16" actId="1076"/>
          <ac:spMkLst>
            <pc:docMk/>
            <pc:sldMk cId="0" sldId="958"/>
            <ac:spMk id="34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48.543" v="17" actId="1076"/>
          <ac:spMkLst>
            <pc:docMk/>
            <pc:sldMk cId="0" sldId="958"/>
            <ac:spMk id="3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57.692" v="18" actId="1076"/>
          <ac:spMkLst>
            <pc:docMk/>
            <pc:sldMk cId="0" sldId="958"/>
            <ac:spMk id="36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07.602" v="29" actId="20577"/>
          <ac:spMkLst>
            <pc:docMk/>
            <pc:sldMk cId="0" sldId="958"/>
            <ac:spMk id="36045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0:29.006" v="15" actId="1076"/>
          <ac:spMkLst>
            <pc:docMk/>
            <pc:sldMk cId="0" sldId="958"/>
            <ac:spMk id="360479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8:49.450" v="51" actId="114"/>
        <pc:sldMkLst>
          <pc:docMk/>
          <pc:sldMk cId="0" sldId="1043"/>
        </pc:sldMkLst>
        <pc:spChg chg="mod">
          <ac:chgData name="Phil Gibbons" userId="f619c6e5d38ed7a7" providerId="LiveId" clId="{E41FC783-0414-4032-882A-233E7B023E49}" dt="2019-09-23T21:28:49.450" v="51" actId="114"/>
          <ac:spMkLst>
            <pc:docMk/>
            <pc:sldMk cId="0" sldId="1043"/>
            <ac:spMk id="6" creationId="{00000000-0000-0000-0000-000000000000}"/>
          </ac:spMkLst>
        </pc:spChg>
      </pc:sldChg>
      <pc:sldChg chg="addSp modSp modAnim">
        <pc:chgData name="Phil Gibbons" userId="f619c6e5d38ed7a7" providerId="LiveId" clId="{E41FC783-0414-4032-882A-233E7B023E49}" dt="2019-09-23T21:51:59.890" v="304" actId="20577"/>
        <pc:sldMkLst>
          <pc:docMk/>
          <pc:sldMk cId="0" sldId="1044"/>
        </pc:sldMkLst>
        <pc:spChg chg="add mod">
          <ac:chgData name="Phil Gibbons" userId="f619c6e5d38ed7a7" providerId="LiveId" clId="{E41FC783-0414-4032-882A-233E7B023E49}" dt="2019-09-23T21:51:59.890" v="304" actId="20577"/>
          <ac:spMkLst>
            <pc:docMk/>
            <pc:sldMk cId="0" sldId="1044"/>
            <ac:spMk id="5" creationId="{F33DCB01-F7BC-4355-9155-A9AE76F2B39C}"/>
          </ac:spMkLst>
        </pc:spChg>
        <pc:spChg chg="mod">
          <ac:chgData name="Phil Gibbons" userId="f619c6e5d38ed7a7" providerId="LiveId" clId="{E41FC783-0414-4032-882A-233E7B023E49}" dt="2019-09-23T21:46:34.950" v="240" actId="207"/>
          <ac:spMkLst>
            <pc:docMk/>
            <pc:sldMk cId="0" sldId="1044"/>
            <ac:spMk id="448516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2:47.647" v="307" actId="20577"/>
        <pc:sldMkLst>
          <pc:docMk/>
          <pc:sldMk cId="0" sldId="1045"/>
        </pc:sldMkLst>
        <pc:spChg chg="mod">
          <ac:chgData name="Phil Gibbons" userId="f619c6e5d38ed7a7" providerId="LiveId" clId="{E41FC783-0414-4032-882A-233E7B023E49}" dt="2019-09-23T21:52:47.647" v="307" actId="20577"/>
          <ac:spMkLst>
            <pc:docMk/>
            <pc:sldMk cId="0" sldId="1045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55:13.641" v="324" actId="1076"/>
        <pc:sldMkLst>
          <pc:docMk/>
          <pc:sldMk cId="0" sldId="1046"/>
        </pc:sldMkLst>
        <pc:spChg chg="mod">
          <ac:chgData name="Phil Gibbons" userId="f619c6e5d38ed7a7" providerId="LiveId" clId="{E41FC783-0414-4032-882A-233E7B023E49}" dt="2019-09-23T21:55:13.641" v="324" actId="1076"/>
          <ac:spMkLst>
            <pc:docMk/>
            <pc:sldMk cId="0" sldId="1046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5:45.589" v="28"/>
        <pc:sldMkLst>
          <pc:docMk/>
          <pc:sldMk cId="1805681353" sldId="1071"/>
        </pc:sldMkLst>
        <pc:spChg chg="mod">
          <ac:chgData name="Phil Gibbons" userId="f619c6e5d38ed7a7" providerId="LiveId" clId="{E41FC783-0414-4032-882A-233E7B023E49}" dt="2019-09-23T20:49:50.381" v="12" actId="20577"/>
          <ac:spMkLst>
            <pc:docMk/>
            <pc:sldMk cId="1805681353" sldId="1071"/>
            <ac:spMk id="2560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5:45.589" v="28"/>
          <ac:spMkLst>
            <pc:docMk/>
            <pc:sldMk cId="1805681353" sldId="1071"/>
            <ac:spMk id="360451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0:52:35.478" v="20" actId="1076"/>
        <pc:sldMkLst>
          <pc:docMk/>
          <pc:sldMk cId="2613562213" sldId="1072"/>
        </pc:sldMkLst>
        <pc:grpChg chg="mod">
          <ac:chgData name="Phil Gibbons" userId="f619c6e5d38ed7a7" providerId="LiveId" clId="{E41FC783-0414-4032-882A-233E7B023E49}" dt="2019-09-23T20:52:35.478" v="20" actId="1076"/>
          <ac:grpSpMkLst>
            <pc:docMk/>
            <pc:sldMk cId="2613562213" sldId="1072"/>
            <ac:grpSpMk id="32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6:46.729" v="43" actId="20577"/>
        <pc:sldMkLst>
          <pc:docMk/>
          <pc:sldMk cId="2753105120" sldId="1074"/>
        </pc:sldMkLst>
        <pc:spChg chg="mod">
          <ac:chgData name="Phil Gibbons" userId="f619c6e5d38ed7a7" providerId="LiveId" clId="{E41FC783-0414-4032-882A-233E7B023E49}" dt="2019-09-23T20:56:46.729" v="43" actId="20577"/>
          <ac:spMkLst>
            <pc:docMk/>
            <pc:sldMk cId="2753105120" sldId="1074"/>
            <ac:spMk id="25" creationId="{00000000-0000-0000-0000-000000000000}"/>
          </ac:spMkLst>
        </pc:spChg>
        <pc:spChg chg="mod">
          <ac:chgData name="Phil Gibbons" userId="f619c6e5d38ed7a7" providerId="LiveId" clId="{E41FC783-0414-4032-882A-233E7B023E49}" dt="2019-09-23T20:56:37.254" v="35" actId="20577"/>
          <ac:spMkLst>
            <pc:docMk/>
            <pc:sldMk cId="2753105120" sldId="1074"/>
            <ac:spMk id="360451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0:53:07.602" v="22" actId="1076"/>
          <ac:grpSpMkLst>
            <pc:docMk/>
            <pc:sldMk cId="2753105120" sldId="1074"/>
            <ac:grpSpMk id="32" creationId="{00000000-0000-0000-0000-000000000000}"/>
          </ac:grpSpMkLst>
        </pc:grpChg>
      </pc:sldChg>
      <pc:sldChg chg="addSp delSp modSp delAnim modAnim">
        <pc:chgData name="Phil Gibbons" userId="f619c6e5d38ed7a7" providerId="LiveId" clId="{E41FC783-0414-4032-882A-233E7B023E49}" dt="2019-09-23T22:56:00.024" v="396"/>
        <pc:sldMkLst>
          <pc:docMk/>
          <pc:sldMk cId="670100969" sldId="1085"/>
        </pc:sldMkLst>
        <pc:spChg chg="mod">
          <ac:chgData name="Phil Gibbons" userId="f619c6e5d38ed7a7" providerId="LiveId" clId="{E41FC783-0414-4032-882A-233E7B023E49}" dt="2019-09-23T22:51:50.974" v="370" actId="20577"/>
          <ac:spMkLst>
            <pc:docMk/>
            <pc:sldMk cId="670100969" sldId="1085"/>
            <ac:spMk id="72" creationId="{00000000-0000-0000-0000-000000000000}"/>
          </ac:spMkLst>
        </pc:spChg>
        <pc:spChg chg="del mod topLvl">
          <ac:chgData name="Phil Gibbons" userId="f619c6e5d38ed7a7" providerId="LiveId" clId="{E41FC783-0414-4032-882A-233E7B023E49}" dt="2019-09-23T22:53:35.694" v="388" actId="478"/>
          <ac:spMkLst>
            <pc:docMk/>
            <pc:sldMk cId="670100969" sldId="1085"/>
            <ac:spMk id="90" creationId="{B7882020-526B-4425-B904-FBDE1B790D2B}"/>
          </ac:spMkLst>
        </pc:spChg>
        <pc:spChg chg="del mod topLvl">
          <ac:chgData name="Phil Gibbons" userId="f619c6e5d38ed7a7" providerId="LiveId" clId="{E41FC783-0414-4032-882A-233E7B023E49}" dt="2019-09-23T22:53:32.992" v="387" actId="478"/>
          <ac:spMkLst>
            <pc:docMk/>
            <pc:sldMk cId="670100969" sldId="1085"/>
            <ac:spMk id="91" creationId="{2432B907-B3FA-4C6C-8EB3-4449C92E4FDD}"/>
          </ac:spMkLst>
        </pc:spChg>
        <pc:spChg chg="del mod topLvl">
          <ac:chgData name="Phil Gibbons" userId="f619c6e5d38ed7a7" providerId="LiveId" clId="{E41FC783-0414-4032-882A-233E7B023E49}" dt="2019-09-23T22:53:30.695" v="386" actId="478"/>
          <ac:spMkLst>
            <pc:docMk/>
            <pc:sldMk cId="670100969" sldId="1085"/>
            <ac:spMk id="93" creationId="{67AF2E7B-D0D3-48BF-9F96-3E65948406CE}"/>
          </ac:spMkLst>
        </pc:spChg>
        <pc:spChg chg="mod topLvl">
          <ac:chgData name="Phil Gibbons" userId="f619c6e5d38ed7a7" providerId="LiveId" clId="{E41FC783-0414-4032-882A-233E7B023E49}" dt="2019-09-23T22:53:47.457" v="391" actId="1076"/>
          <ac:spMkLst>
            <pc:docMk/>
            <pc:sldMk cId="670100969" sldId="1085"/>
            <ac:spMk id="95" creationId="{A14EE139-2133-4E5C-8125-33472FCA6EBF}"/>
          </ac:spMkLst>
        </pc:spChg>
        <pc:spChg chg="del mod">
          <ac:chgData name="Phil Gibbons" userId="f619c6e5d38ed7a7" providerId="LiveId" clId="{E41FC783-0414-4032-882A-233E7B023E49}" dt="2019-09-23T22:51:16.090" v="364" actId="478"/>
          <ac:spMkLst>
            <pc:docMk/>
            <pc:sldMk cId="670100969" sldId="1085"/>
            <ac:spMk id="120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1:03.817" v="362" actId="1076"/>
          <ac:spMkLst>
            <pc:docMk/>
            <pc:sldMk cId="670100969" sldId="1085"/>
            <ac:spMk id="121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50:56.078" v="361" actId="1076"/>
          <ac:spMkLst>
            <pc:docMk/>
            <pc:sldMk cId="670100969" sldId="1085"/>
            <ac:spMk id="122" creationId="{00000000-0000-0000-0000-000000000000}"/>
          </ac:spMkLst>
        </pc:spChg>
        <pc:spChg chg="mod">
          <ac:chgData name="Phil Gibbons" userId="f619c6e5d38ed7a7" providerId="LiveId" clId="{E41FC783-0414-4032-882A-233E7B023E49}" dt="2019-09-23T22:43:35.853" v="326" actId="20577"/>
          <ac:spMkLst>
            <pc:docMk/>
            <pc:sldMk cId="670100969" sldId="1085"/>
            <ac:spMk id="25602" creationId="{00000000-0000-0000-0000-000000000000}"/>
          </ac:spMkLst>
        </pc:spChg>
        <pc:grpChg chg="mod">
          <ac:chgData name="Phil Gibbons" userId="f619c6e5d38ed7a7" providerId="LiveId" clId="{E41FC783-0414-4032-882A-233E7B023E49}" dt="2019-09-23T22:51:37.610" v="368" actId="1076"/>
          <ac:grpSpMkLst>
            <pc:docMk/>
            <pc:sldMk cId="670100969" sldId="1085"/>
            <ac:grpSpMk id="68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76" creationId="{00000000-0000-0000-0000-000000000000}"/>
          </ac:grpSpMkLst>
        </pc:grpChg>
        <pc:grpChg chg="mod">
          <ac:chgData name="Phil Gibbons" userId="f619c6e5d38ed7a7" providerId="LiveId" clId="{E41FC783-0414-4032-882A-233E7B023E49}" dt="2019-09-23T22:49:12.529" v="350" actId="1076"/>
          <ac:grpSpMkLst>
            <pc:docMk/>
            <pc:sldMk cId="670100969" sldId="1085"/>
            <ac:grpSpMk id="81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53:27.900" v="385" actId="165"/>
          <ac:grpSpMkLst>
            <pc:docMk/>
            <pc:sldMk cId="670100969" sldId="1085"/>
            <ac:grpSpMk id="88" creationId="{F1E31F71-88C6-4A86-B58E-4C0477BB1158}"/>
          </ac:grpSpMkLst>
        </pc:grpChg>
        <pc:grpChg chg="add del mod">
          <ac:chgData name="Phil Gibbons" userId="f619c6e5d38ed7a7" providerId="LiveId" clId="{E41FC783-0414-4032-882A-233E7B023E49}" dt="2019-09-23T22:51:19.586" v="365" actId="478"/>
          <ac:grpSpMkLst>
            <pc:docMk/>
            <pc:sldMk cId="670100969" sldId="1085"/>
            <ac:grpSpMk id="118" creationId="{00000000-0000-0000-0000-000000000000}"/>
          </ac:grpSpMkLst>
        </pc:grpChg>
        <pc:grpChg chg="add del mod">
          <ac:chgData name="Phil Gibbons" userId="f619c6e5d38ed7a7" providerId="LiveId" clId="{E41FC783-0414-4032-882A-233E7B023E49}" dt="2019-09-23T22:48:42.581" v="349" actId="478"/>
          <ac:grpSpMkLst>
            <pc:docMk/>
            <pc:sldMk cId="670100969" sldId="1085"/>
            <ac:grpSpMk id="123" creationId="{00000000-0000-0000-0000-000000000000}"/>
          </ac:grpSpMkLst>
        </pc:grpChg>
      </pc:sldChg>
      <pc:sldChg chg="modSp">
        <pc:chgData name="Phil Gibbons" userId="f619c6e5d38ed7a7" providerId="LiveId" clId="{E41FC783-0414-4032-882A-233E7B023E49}" dt="2019-09-23T20:53:30.155" v="23" actId="114"/>
        <pc:sldMkLst>
          <pc:docMk/>
          <pc:sldMk cId="114639334" sldId="1090"/>
        </pc:sldMkLst>
        <pc:spChg chg="mod">
          <ac:chgData name="Phil Gibbons" userId="f619c6e5d38ed7a7" providerId="LiveId" clId="{E41FC783-0414-4032-882A-233E7B023E49}" dt="2019-09-23T20:53:30.155" v="23" actId="114"/>
          <ac:spMkLst>
            <pc:docMk/>
            <pc:sldMk cId="114639334" sldId="1090"/>
            <ac:spMk id="25" creationId="{00000000-0000-0000-0000-000000000000}"/>
          </ac:spMkLst>
        </pc:spChg>
      </pc:sldChg>
      <pc:sldChg chg="modSp">
        <pc:chgData name="Phil Gibbons" userId="f619c6e5d38ed7a7" providerId="LiveId" clId="{E41FC783-0414-4032-882A-233E7B023E49}" dt="2019-09-23T21:23:35.468" v="49" actId="114"/>
        <pc:sldMkLst>
          <pc:docMk/>
          <pc:sldMk cId="3888874222" sldId="1092"/>
        </pc:sldMkLst>
        <pc:spChg chg="mod">
          <ac:chgData name="Phil Gibbons" userId="f619c6e5d38ed7a7" providerId="LiveId" clId="{E41FC783-0414-4032-882A-233E7B023E49}" dt="2019-09-23T21:23:35.468" v="49" actId="114"/>
          <ac:spMkLst>
            <pc:docMk/>
            <pc:sldMk cId="3888874222" sldId="1092"/>
            <ac:spMk id="93" creationId="{00000000-0000-0000-0000-000000000000}"/>
          </ac:spMkLst>
        </pc:spChg>
      </pc:sldChg>
      <pc:sldChg chg="delSp modSp modAnim">
        <pc:chgData name="Phil Gibbons" userId="f619c6e5d38ed7a7" providerId="LiveId" clId="{E41FC783-0414-4032-882A-233E7B023E49}" dt="2019-09-23T22:56:50.180" v="399" actId="478"/>
        <pc:sldMkLst>
          <pc:docMk/>
          <pc:sldMk cId="3114085117" sldId="1093"/>
        </pc:sldMkLst>
        <pc:spChg chg="del mod">
          <ac:chgData name="Phil Gibbons" userId="f619c6e5d38ed7a7" providerId="LiveId" clId="{E41FC783-0414-4032-882A-233E7B023E49}" dt="2019-09-23T22:56:50.180" v="399" actId="478"/>
          <ac:spMkLst>
            <pc:docMk/>
            <pc:sldMk cId="3114085117" sldId="1093"/>
            <ac:spMk id="12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18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5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29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991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6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67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62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6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49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83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7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28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3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20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561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7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257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57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Jump from text to stack</a:t>
            </a:r>
          </a:p>
          <a:p>
            <a:r>
              <a:rPr lang="en-US" dirty="0"/>
              <a:t>Show</a:t>
            </a:r>
            <a:r>
              <a:rPr lang="en-US" baseline="0" dirty="0"/>
              <a:t> string and code on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461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335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2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289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33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33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40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27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47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40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659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8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91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47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4851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57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5249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69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5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770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4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7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3.png"/><Relationship Id="rId4" Type="http://schemas.openxmlformats.org/officeDocument/2006/relationships/package" Target="../embeddings/Microsoft_Excel_Worksheet.xlsx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Excel_Worksheet2.xlsx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21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0010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8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February 10, 2022</a:t>
            </a:r>
            <a:endParaRPr lang="en-US" sz="2000" b="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r>
              <a:rPr lang="en-US" sz="1800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1800" dirty="0">
              <a:solidFill>
                <a:srgbClr val="000000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124200"/>
            <a:ext cx="304800" cy="3429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9530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3528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44167"/>
              </p:ext>
            </p:extLst>
          </p:nvPr>
        </p:nvGraphicFramePr>
        <p:xfrm>
          <a:off x="2514600" y="3124200"/>
          <a:ext cx="2070100" cy="3429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???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7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Monaco" charset="0"/>
                          <a:cs typeface="Courier New" panose="02070309020205020404" pitchFamily="49" charset="0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50292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6388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programs</a:t>
            </a:r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198839942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droh@cs.cmu.edu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35654193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568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6713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681780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7F7E17-B768-44D8-A5C4-28D84EF70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371475"/>
            <a:ext cx="7854950" cy="762000"/>
          </a:xfrm>
        </p:spPr>
        <p:txBody>
          <a:bodyPr/>
          <a:lstStyle/>
          <a:p>
            <a:r>
              <a:rPr lang="en-US" sz="3200" dirty="0"/>
              <a:t>Programmers keep making these mistakes…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D3D6F8F-1E9A-4D3C-A5A0-5E5A050F63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125"/>
          <a:stretch/>
        </p:blipFill>
        <p:spPr>
          <a:xfrm>
            <a:off x="395365" y="1358375"/>
            <a:ext cx="3746278" cy="4060491"/>
          </a:xfrm>
        </p:spPr>
      </p:pic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C47615AD-9933-4A46-A199-4DC11EF6A3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08"/>
          <a:stretch/>
        </p:blipFill>
        <p:spPr>
          <a:xfrm>
            <a:off x="4566821" y="1524000"/>
            <a:ext cx="3746278" cy="38862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4F4F94-06C4-49BA-A820-85D6A2A018A1}"/>
              </a:ext>
            </a:extLst>
          </p:cNvPr>
          <p:cNvSpPr txBox="1"/>
          <p:nvPr/>
        </p:nvSpPr>
        <p:spPr>
          <a:xfrm>
            <a:off x="6428270" y="5418867"/>
            <a:ext cx="46119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https://xkcd.com/1354/</a:t>
            </a:r>
          </a:p>
        </p:txBody>
      </p:sp>
    </p:spTree>
    <p:extLst>
      <p:ext uri="{BB962C8B-B14F-4D97-AF65-F5344CB8AC3E}">
        <p14:creationId xmlns:p14="http://schemas.microsoft.com/office/powerpoint/2010/main" val="1203752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Trojans, Worms, Viruses, 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4972050"/>
          </a:xfrm>
        </p:spPr>
        <p:txBody>
          <a:bodyPr/>
          <a:lstStyle/>
          <a:p>
            <a:pPr eaLnBrk="1" hangingPunct="1"/>
            <a:r>
              <a:rPr lang="en-US" dirty="0"/>
              <a:t>Three different kinds of </a:t>
            </a:r>
            <a:r>
              <a:rPr lang="en-US" i="1" dirty="0"/>
              <a:t>malware</a:t>
            </a:r>
            <a:r>
              <a:rPr lang="en-US" dirty="0"/>
              <a:t> (malicious software)</a:t>
            </a:r>
          </a:p>
          <a:p>
            <a:pPr lvl="1" eaLnBrk="1" hangingPunct="1"/>
            <a:r>
              <a:rPr lang="en-US" dirty="0"/>
              <a:t>Categorized by how they spread</a:t>
            </a:r>
          </a:p>
          <a:p>
            <a:pPr lvl="1" eaLnBrk="1" hangingPunct="1"/>
            <a:r>
              <a:rPr lang="en-US" dirty="0"/>
              <a:t>Lines have gotten fuzzier over time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trojan</a:t>
            </a:r>
            <a:r>
              <a:rPr lang="en-US" dirty="0"/>
              <a:t> tricks people into running it</a:t>
            </a:r>
          </a:p>
          <a:p>
            <a:pPr lvl="1" eaLnBrk="1" hangingPunct="1"/>
            <a:r>
              <a:rPr lang="en-US" dirty="0"/>
              <a:t>Named after the legend of the Trojan Horse 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worm</a:t>
            </a:r>
            <a:r>
              <a:rPr lang="en-US" dirty="0"/>
              <a:t> spreads automatically, without human action</a:t>
            </a:r>
          </a:p>
          <a:p>
            <a:pPr lvl="1" eaLnBrk="1" hangingPunct="1">
              <a:spcBef>
                <a:spcPts val="480"/>
              </a:spcBef>
            </a:pPr>
            <a:r>
              <a:rPr lang="en-US" dirty="0"/>
              <a:t>Requires a way to copy and execute itself over the network</a:t>
            </a:r>
          </a:p>
          <a:p>
            <a:pPr eaLnBrk="1" hangingPunct="1">
              <a:spcBef>
                <a:spcPts val="1800"/>
              </a:spcBef>
            </a:pPr>
            <a:r>
              <a:rPr lang="en-US" dirty="0"/>
              <a:t>A </a:t>
            </a:r>
            <a:r>
              <a:rPr lang="en-US" i="1" dirty="0"/>
              <a:t>virus </a:t>
            </a:r>
            <a:r>
              <a:rPr lang="en-US" dirty="0"/>
              <a:t>takes control of programs that are already installed</a:t>
            </a:r>
          </a:p>
          <a:p>
            <a:pPr lvl="1" eaLnBrk="1" hangingPunct="1"/>
            <a:r>
              <a:rPr lang="en-US" dirty="0"/>
              <a:t>Like a biological virus</a:t>
            </a:r>
          </a:p>
        </p:txBody>
      </p:sp>
    </p:spTree>
    <p:extLst>
      <p:ext uri="{BB962C8B-B14F-4D97-AF65-F5344CB8AC3E}">
        <p14:creationId xmlns:p14="http://schemas.microsoft.com/office/powerpoint/2010/main" val="9041983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while (c != EOF &amp;&amp; c != '\n')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A3E6-7F96-4F3E-B5B9-AE9769B3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GCC Bootcamp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C88D6-828D-456F-87DB-CD852692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Compilers and </a:t>
            </a:r>
            <a:r>
              <a:rPr lang="en-US" dirty="0" err="1"/>
              <a:t>makefiles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Sunday 2/13</a:t>
            </a:r>
          </a:p>
          <a:p>
            <a:r>
              <a:rPr lang="en-US" dirty="0"/>
              <a:t>Details to be posted on piazza</a:t>
            </a:r>
          </a:p>
          <a:p>
            <a:r>
              <a:rPr lang="en-US" dirty="0"/>
              <a:t>Zoom link will be posted on piazza</a:t>
            </a:r>
          </a:p>
          <a:p>
            <a:r>
              <a:rPr lang="en-US" dirty="0"/>
              <a:t>Recording and slides will be posted afterwards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13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334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C00000"/>
                </a:solidFill>
                <a:latin typeface="Calibri" pitchFamily="34" charset="0"/>
                <a:sym typeface="Wingdings"/>
              </a:rPr>
              <a:t>     is big enough?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000000000040069c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40069c: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4006a0: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4006a3: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40064d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4006a8: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4006ab:	e8 50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400500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4006b0: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4006b4: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4006b5: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4006b9: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40069c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5165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[4];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rgbClr val="C00000"/>
                </a:solidFill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echo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319" y="2503487"/>
            <a:ext cx="1796807" cy="308706"/>
            <a:chOff x="2372133" y="2833280"/>
            <a:chExt cx="1796807" cy="308706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2133" y="2837186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1396" y="283328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0577" y="28335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19678" y="2833471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5" name="Arc 4"/>
          <p:cNvSpPr/>
          <p:nvPr/>
        </p:nvSpPr>
        <p:spPr bwMode="auto">
          <a:xfrm>
            <a:off x="2438400" y="1360487"/>
            <a:ext cx="1460500" cy="2513847"/>
          </a:xfrm>
          <a:prstGeom prst="arc">
            <a:avLst>
              <a:gd name="adj1" fmla="val 5393125"/>
              <a:gd name="adj2" fmla="val 15866911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animBg="1"/>
      <p:bldP spid="2560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514946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Overflowed buffer, but did not corrupt state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2390791" y="5943600"/>
            <a:ext cx="3552809" cy="33598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“01234567890123456789012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\0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”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$0x18,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4006be: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4006c3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3400" y="2514600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029200"/>
            <a:ext cx="5257800" cy="10746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526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Program “returned” to 0x0400600, and then crashed.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70C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Stack Smashing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normal return address A with address of some other code S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other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2438400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14300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144462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190182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155929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  <a:sym typeface="Wingdings"/>
              </a:rPr>
              <a:t>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S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41180" y="4267200"/>
            <a:ext cx="2463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/* Something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unexpected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Crafting Smashing String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c8 06 40 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2606272" y="1109444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echo()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rgbClr val="B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20 bytes unused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07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rgbClr val="BFBFBF"/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chemeClr val="bg1">
                      <a:lumMod val="75000"/>
                    </a:schemeClr>
                  </a:solidFill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FF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AB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80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c3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8" name="AutoShape 16"/>
          <p:cNvSpPr>
            <a:spLocks/>
          </p:cNvSpPr>
          <p:nvPr/>
        </p:nvSpPr>
        <p:spPr bwMode="auto">
          <a:xfrm rot="10800000">
            <a:off x="2377672" y="3132282"/>
            <a:ext cx="228600" cy="1820717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2602125" y="3841090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24 bytes</a:t>
            </a:r>
          </a:p>
        </p:txBody>
      </p:sp>
    </p:spTree>
    <p:extLst>
      <p:ext uri="{BB962C8B-B14F-4D97-AF65-F5344CB8AC3E}">
        <p14:creationId xmlns:p14="http://schemas.microsoft.com/office/powerpoint/2010/main" val="407988930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Smashing String Effect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3707101" y="4701902"/>
            <a:ext cx="3962400" cy="643766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00000000004006c8 &lt;smash&gt;: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ro-RO" sz="1800" dirty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  4006c8:       48 83 ec 08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562600" y="2882932"/>
            <a:ext cx="1454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Target  Code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499" y="2503486"/>
            <a:ext cx="2139951" cy="2449514"/>
            <a:chOff x="190499" y="2503486"/>
            <a:chExt cx="2139951" cy="2449514"/>
          </a:xfrm>
        </p:grpSpPr>
        <p:sp>
          <p:nvSpPr>
            <p:cNvPr id="360470" name="Rectangle 22"/>
            <p:cNvSpPr>
              <a:spLocks noChangeArrowheads="1"/>
            </p:cNvSpPr>
            <p:nvPr/>
          </p:nvSpPr>
          <p:spPr bwMode="auto">
            <a:xfrm>
              <a:off x="533400" y="2503486"/>
              <a:ext cx="1797050" cy="608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Return Address</a:t>
              </a:r>
            </a:p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  <a:cs typeface="+mn-cs"/>
                </a:rPr>
                <a:t>(8 bytes)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533400" y="4648200"/>
              <a:ext cx="1797050" cy="304800"/>
              <a:chOff x="533400" y="4648200"/>
              <a:chExt cx="1797050" cy="304800"/>
            </a:xfrm>
          </p:grpSpPr>
          <p:sp>
            <p:nvSpPr>
              <p:cNvPr id="360472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360473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360474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360475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solidFill>
                <a:srgbClr val="BFBFB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533400" y="3113087"/>
              <a:ext cx="1797050" cy="153120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b="0" dirty="0">
                  <a:latin typeface="Calibri" pitchFamily="34" charset="0"/>
                </a:rPr>
                <a:t>20 bytes unused</a:t>
              </a:r>
              <a:endParaRPr lang="en-US" sz="1800" dirty="0">
                <a:latin typeface="Courier New" pitchFamily="49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32564" y="2509716"/>
              <a:ext cx="1797050" cy="304800"/>
              <a:chOff x="2377022" y="2811289"/>
              <a:chExt cx="1797050" cy="304800"/>
            </a:xfrm>
            <a:solidFill>
              <a:srgbClr val="CDF1C5"/>
            </a:solidFill>
          </p:grpSpPr>
          <p:sp>
            <p:nvSpPr>
              <p:cNvPr id="33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4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00</a:t>
                </a:r>
              </a:p>
            </p:txBody>
          </p:sp>
          <p:sp>
            <p:nvSpPr>
              <p:cNvPr id="35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07</a:t>
                </a:r>
              </a:p>
            </p:txBody>
          </p:sp>
          <p:sp>
            <p:nvSpPr>
              <p:cNvPr id="36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533400" y="4336978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000000"/>
                    </a:solidFill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533400" y="4025756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4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5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  <p:sp>
            <p:nvSpPr>
              <p:cNvPr id="5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5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33400" y="3714534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35</a:t>
                </a:r>
              </a:p>
            </p:txBody>
          </p:sp>
          <p:sp>
            <p:nvSpPr>
              <p:cNvPr id="5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34</a:t>
                </a:r>
              </a:p>
            </p:txBody>
          </p:sp>
          <p:sp>
            <p:nvSpPr>
              <p:cNvPr id="5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" y="3403312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59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39</a:t>
                </a:r>
              </a:p>
            </p:txBody>
          </p:sp>
          <p:sp>
            <p:nvSpPr>
              <p:cNvPr id="60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38</a:t>
                </a:r>
              </a:p>
            </p:txBody>
          </p:sp>
          <p:sp>
            <p:nvSpPr>
              <p:cNvPr id="61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37</a:t>
                </a:r>
              </a:p>
            </p:txBody>
          </p:sp>
          <p:sp>
            <p:nvSpPr>
              <p:cNvPr id="62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36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33400" y="3092090"/>
              <a:ext cx="1797050" cy="304800"/>
              <a:chOff x="533400" y="4648200"/>
              <a:chExt cx="1797050" cy="304800"/>
            </a:xfrm>
            <a:solidFill>
              <a:schemeClr val="bg2">
                <a:lumMod val="40000"/>
                <a:lumOff val="60000"/>
              </a:schemeClr>
            </a:solidFill>
          </p:grpSpPr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533400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33</a:t>
                </a: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982663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32</a:t>
                </a: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1431925" y="4648200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31</a:t>
                </a:r>
              </a:p>
            </p:txBody>
          </p:sp>
          <p:sp>
            <p:nvSpPr>
              <p:cNvPr id="67" name="Rectangle 27"/>
              <p:cNvSpPr>
                <a:spLocks noChangeArrowheads="1"/>
              </p:cNvSpPr>
              <p:nvPr/>
            </p:nvSpPr>
            <p:spPr bwMode="auto">
              <a:xfrm>
                <a:off x="1881188" y="4648200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latin typeface="Courier New" pitchFamily="49" charset="0"/>
                    <a:cs typeface="+mn-cs"/>
                  </a:rPr>
                  <a:t>30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33400" y="2819400"/>
              <a:ext cx="1797050" cy="304800"/>
              <a:chOff x="2377022" y="2811289"/>
              <a:chExt cx="1797050" cy="304800"/>
            </a:xfrm>
            <a:solidFill>
              <a:srgbClr val="D5F1CF"/>
            </a:solidFill>
          </p:grpSpPr>
          <p:sp>
            <p:nvSpPr>
              <p:cNvPr id="69" name="Rectangle 24"/>
              <p:cNvSpPr>
                <a:spLocks noChangeArrowheads="1"/>
              </p:cNvSpPr>
              <p:nvPr/>
            </p:nvSpPr>
            <p:spPr bwMode="auto">
              <a:xfrm>
                <a:off x="2377022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0" name="Rectangle 25"/>
              <p:cNvSpPr>
                <a:spLocks noChangeArrowheads="1"/>
              </p:cNvSpPr>
              <p:nvPr/>
            </p:nvSpPr>
            <p:spPr bwMode="auto">
              <a:xfrm>
                <a:off x="2826285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FF</a:t>
                </a:r>
              </a:p>
            </p:txBody>
          </p:sp>
          <p:sp>
            <p:nvSpPr>
              <p:cNvPr id="71" name="Rectangle 26"/>
              <p:cNvSpPr>
                <a:spLocks noChangeArrowheads="1"/>
              </p:cNvSpPr>
              <p:nvPr/>
            </p:nvSpPr>
            <p:spPr bwMode="auto">
              <a:xfrm>
                <a:off x="3275547" y="2811289"/>
                <a:ext cx="449263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AB</a:t>
                </a:r>
              </a:p>
            </p:txBody>
          </p:sp>
          <p:sp>
            <p:nvSpPr>
              <p:cNvPr id="72" name="Rectangle 27"/>
              <p:cNvSpPr>
                <a:spLocks noChangeArrowheads="1"/>
              </p:cNvSpPr>
              <p:nvPr/>
            </p:nvSpPr>
            <p:spPr bwMode="auto">
              <a:xfrm>
                <a:off x="3724810" y="2811289"/>
                <a:ext cx="449262" cy="3048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srgbClr val="C00000"/>
                    </a:solidFill>
                    <a:latin typeface="Courier New" pitchFamily="49" charset="0"/>
                    <a:cs typeface="+mn-cs"/>
                  </a:rPr>
                  <a:t>80</a:t>
                </a:r>
              </a:p>
            </p:txBody>
          </p:sp>
        </p:grpSp>
        <p:sp>
          <p:nvSpPr>
            <p:cNvPr id="94" name="AutoShape 16"/>
            <p:cNvSpPr>
              <a:spLocks/>
            </p:cNvSpPr>
            <p:nvPr/>
          </p:nvSpPr>
          <p:spPr bwMode="auto">
            <a:xfrm rot="10800000" flipH="1">
              <a:off x="190499" y="2509716"/>
              <a:ext cx="228600" cy="244328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27006" y="2811289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98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99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00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101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c8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27006" y="25146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0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0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962400" y="3235316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04203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Performing Stack Smash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77DC1-03B5-B643-812F-9AE25B983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2495743"/>
            <a:ext cx="7896225" cy="3838381"/>
          </a:xfrm>
        </p:spPr>
        <p:txBody>
          <a:bodyPr/>
          <a:lstStyle/>
          <a:p>
            <a:r>
              <a:rPr lang="en-US" dirty="0"/>
              <a:t>Put hex sequence in file smash-</a:t>
            </a:r>
            <a:r>
              <a:rPr lang="en-US" dirty="0" err="1"/>
              <a:t>hex.txt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hexify</a:t>
            </a:r>
            <a:r>
              <a:rPr lang="en-US" dirty="0"/>
              <a:t> program to convert hex digits to characters</a:t>
            </a:r>
          </a:p>
          <a:p>
            <a:pPr lvl="1"/>
            <a:r>
              <a:rPr lang="en-US" dirty="0"/>
              <a:t>Some of them are non-printing</a:t>
            </a:r>
          </a:p>
          <a:p>
            <a:r>
              <a:rPr lang="en-US" dirty="0"/>
              <a:t>Provide as input to vulnerable program</a:t>
            </a: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30 31 32 33 34 35 36 37 38 39 30 31 32 33 34 35 36 37 38 39 30 31 32 33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c8 06 40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00 00 00 00 00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6200" y="1340162"/>
            <a:ext cx="8991600" cy="1013098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30 31 32 33 34 35 36 37 38 39 30 31 32 33 34 35 36 37 38 39 30 31 32 33 c8 06 40 00 00 00 00 00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 err="1">
                <a:latin typeface="Courier New" pitchFamily="49" charset="0"/>
              </a:rPr>
              <a:t>linux</a:t>
            </a:r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i="1" dirty="0">
                <a:latin typeface="Courier New" pitchFamily="49" charset="0"/>
              </a:rPr>
              <a:t>cat smash-</a:t>
            </a:r>
            <a:r>
              <a:rPr lang="en-US" sz="1200" i="1" dirty="0" err="1">
                <a:latin typeface="Courier New" pitchFamily="49" charset="0"/>
              </a:rPr>
              <a:t>hex.txt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hexify</a:t>
            </a:r>
            <a:r>
              <a:rPr lang="en-US" sz="1200" i="1" dirty="0">
                <a:latin typeface="Courier New" pitchFamily="49" charset="0"/>
              </a:rPr>
              <a:t> | ./</a:t>
            </a:r>
            <a:r>
              <a:rPr lang="en-US" sz="1200" i="1" dirty="0" err="1">
                <a:latin typeface="Courier New" pitchFamily="49" charset="0"/>
              </a:rPr>
              <a:t>bufdemo-nsp</a:t>
            </a:r>
            <a:endParaRPr lang="en-US" sz="1200" i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Type a string:012345678901234567890123?@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200" dirty="0">
                <a:latin typeface="Courier New" pitchFamily="49" charset="0"/>
              </a:rPr>
              <a:t>I've been smashed!</a:t>
            </a:r>
          </a:p>
        </p:txBody>
      </p:sp>
      <p:sp>
        <p:nvSpPr>
          <p:cNvPr id="88" name="Rectangle 4">
            <a:extLst>
              <a:ext uri="{FF2B5EF4-FFF2-40B4-BE49-F238E27FC236}">
                <a16:creationId xmlns:a16="http://schemas.microsoft.com/office/drawing/2014/main" id="{E52DE286-16D4-9D44-8EAC-9FC4D7DA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267200"/>
            <a:ext cx="4800600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smash()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("I've been smashed!\n");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887422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76203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 dirty="0">
                <a:solidFill>
                  <a:srgbClr val="C0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Stack after 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strike="sngStrike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 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1"/>
            <a:ext cx="1066800" cy="155892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3156441"/>
            <a:ext cx="1066800" cy="21902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3547"/>
            <a:ext cx="155534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P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615"/>
            <a:ext cx="146900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ourier New" pitchFamily="49" charset="0"/>
              </a:rPr>
              <a:t>Q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531090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718415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3733800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A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32584" y="2775440"/>
            <a:ext cx="1066800" cy="381000"/>
          </a:xfrm>
          <a:prstGeom prst="rect">
            <a:avLst/>
          </a:prstGeom>
          <a:solidFill>
            <a:srgbClr val="A8E7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+mn-cs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644949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30" grpId="0"/>
      <p:bldP spid="30731" grpId="0" animBg="1"/>
      <p:bldP spid="30726" grpId="0"/>
      <p:bldP spid="30733" grpId="0"/>
      <p:bldP spid="30734" grpId="0"/>
      <p:bldP spid="30735" grpId="0" animBg="1"/>
      <p:bldP spid="365586" grpId="0" animBg="1"/>
      <p:bldP spid="30738" grpId="0"/>
      <p:bldP spid="30740" grpId="0" animBg="1"/>
      <p:bldP spid="30741" grpId="0" animBg="1"/>
      <p:bldP spid="365587" grpId="0" animBg="1"/>
      <p:bldP spid="27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How Does The Attack Code Execute?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5029200" y="106100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5029200" y="10668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5029200" y="603623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5029200" y="573143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5029200" y="512445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029200" y="220821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029200" y="375285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533400" y="3810838"/>
            <a:ext cx="2971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gets(</a:t>
            </a:r>
            <a:r>
              <a:rPr lang="en-US" sz="1800" dirty="0" err="1">
                <a:solidFill>
                  <a:srgbClr val="0070C0"/>
                </a:solidFill>
                <a:latin typeface="Courier New" pitchFamily="49" charset="0"/>
              </a:rPr>
              <a:t>buf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</a:rPr>
              <a:t>); // A-&gt;B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return ...;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77000" y="952501"/>
            <a:ext cx="2214684" cy="3746500"/>
            <a:chOff x="6477000" y="952501"/>
            <a:chExt cx="2214684" cy="3746500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7620000" y="217170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strike="sngStrike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 B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7620000" y="952501"/>
              <a:ext cx="1066800" cy="15589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7620000" y="2508741"/>
              <a:ext cx="1066800" cy="21902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7620000" y="3430588"/>
              <a:ext cx="1066800" cy="646112"/>
            </a:xfrm>
            <a:prstGeom prst="rect">
              <a:avLst/>
            </a:prstGeom>
            <a:solidFill>
              <a:srgbClr val="F1C7C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7620000" y="2511425"/>
              <a:ext cx="1065213" cy="936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A</a:t>
              </a: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7624884" y="2127740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B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6477000" y="952501"/>
              <a:ext cx="1143000" cy="108504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477000" y="1447801"/>
              <a:ext cx="1143000" cy="3251200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7624884" y="1750192"/>
              <a:ext cx="1066800" cy="381000"/>
            </a:xfrm>
            <a:prstGeom prst="rect">
              <a:avLst/>
            </a:prstGeom>
            <a:solidFill>
              <a:srgbClr val="A8E7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  <a:cs typeface="+mn-cs"/>
                </a:rPr>
                <a:t>…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91000" y="6061352"/>
            <a:ext cx="838200" cy="369332"/>
            <a:chOff x="4191000" y="6061352"/>
            <a:chExt cx="838200" cy="369332"/>
          </a:xfrm>
        </p:grpSpPr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089942"/>
            <a:ext cx="838200" cy="369332"/>
            <a:chOff x="4191000" y="1089942"/>
            <a:chExt cx="838200" cy="369332"/>
          </a:xfrm>
        </p:grpSpPr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4191000" y="108994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4632325" y="127699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684" y="3889652"/>
            <a:ext cx="838200" cy="369332"/>
            <a:chOff x="6786684" y="3889652"/>
            <a:chExt cx="838200" cy="369332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6786684" y="38896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5" name="Line 17"/>
            <p:cNvSpPr>
              <a:spLocks noChangeShapeType="1"/>
            </p:cNvSpPr>
            <p:nvPr/>
          </p:nvSpPr>
          <p:spPr bwMode="auto">
            <a:xfrm>
              <a:off x="7228009" y="407670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86684" y="3261002"/>
            <a:ext cx="838200" cy="369332"/>
            <a:chOff x="6786684" y="3261002"/>
            <a:chExt cx="838200" cy="369332"/>
          </a:xfrm>
        </p:grpSpPr>
        <p:sp>
          <p:nvSpPr>
            <p:cNvPr id="56" name="Text Box 16"/>
            <p:cNvSpPr txBox="1">
              <a:spLocks noChangeArrowheads="1"/>
            </p:cNvSpPr>
            <p:nvPr/>
          </p:nvSpPr>
          <p:spPr bwMode="auto">
            <a:xfrm>
              <a:off x="6786684" y="326100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rip</a:t>
              </a: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7228009" y="3448050"/>
              <a:ext cx="396875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59" name="Arc 58"/>
          <p:cNvSpPr/>
          <p:nvPr/>
        </p:nvSpPr>
        <p:spPr bwMode="auto">
          <a:xfrm>
            <a:off x="3666980" y="1276990"/>
            <a:ext cx="1143000" cy="4879374"/>
          </a:xfrm>
          <a:prstGeom prst="arc">
            <a:avLst>
              <a:gd name="adj1" fmla="val 5391088"/>
              <a:gd name="adj2" fmla="val 16237356"/>
            </a:avLst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786684" y="2321692"/>
            <a:ext cx="838200" cy="369332"/>
            <a:chOff x="6786684" y="2321692"/>
            <a:chExt cx="838200" cy="369332"/>
          </a:xfrm>
        </p:grpSpPr>
        <p:sp>
          <p:nvSpPr>
            <p:cNvPr id="60" name="Text Box 16"/>
            <p:cNvSpPr txBox="1">
              <a:spLocks noChangeArrowheads="1"/>
            </p:cNvSpPr>
            <p:nvPr/>
          </p:nvSpPr>
          <p:spPr bwMode="auto">
            <a:xfrm>
              <a:off x="6786684" y="2321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1" name="Line 17"/>
            <p:cNvSpPr>
              <a:spLocks noChangeShapeType="1"/>
            </p:cNvSpPr>
            <p:nvPr/>
          </p:nvSpPr>
          <p:spPr bwMode="auto">
            <a:xfrm>
              <a:off x="7228009" y="2508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86684" y="1940692"/>
            <a:ext cx="838200" cy="369332"/>
            <a:chOff x="6786684" y="1940692"/>
            <a:chExt cx="838200" cy="369332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1276990"/>
            <a:ext cx="1752600" cy="4971410"/>
            <a:chOff x="2971800" y="1276990"/>
            <a:chExt cx="1752600" cy="4971410"/>
          </a:xfrm>
        </p:grpSpPr>
        <p:sp>
          <p:nvSpPr>
            <p:cNvPr id="9" name="Arc 8"/>
            <p:cNvSpPr/>
            <p:nvPr/>
          </p:nvSpPr>
          <p:spPr bwMode="auto">
            <a:xfrm>
              <a:off x="3581400" y="1276990"/>
              <a:ext cx="1143000" cy="4971410"/>
            </a:xfrm>
            <a:prstGeom prst="arc">
              <a:avLst>
                <a:gd name="adj1" fmla="val 5391088"/>
                <a:gd name="adj2" fmla="val 16237356"/>
              </a:avLst>
            </a:prstGeom>
            <a:noFill/>
            <a:ln w="508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2971800" y="3405607"/>
              <a:ext cx="59824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</a:t>
              </a:r>
            </a:p>
          </p:txBody>
        </p:sp>
      </p:grp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05080" y="3405607"/>
            <a:ext cx="59824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4191000" y="5971698"/>
            <a:ext cx="838200" cy="369332"/>
            <a:chOff x="4191000" y="6061352"/>
            <a:chExt cx="838200" cy="369332"/>
          </a:xfrm>
        </p:grpSpPr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191000" y="6061352"/>
              <a:ext cx="44595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rip</a:t>
              </a: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4632325" y="62484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786684" y="1571360"/>
            <a:ext cx="838200" cy="369332"/>
            <a:chOff x="6786684" y="1940692"/>
            <a:chExt cx="838200" cy="369332"/>
          </a:xfrm>
        </p:grpSpPr>
        <p:sp>
          <p:nvSpPr>
            <p:cNvPr id="58" name="Text Box 16"/>
            <p:cNvSpPr txBox="1">
              <a:spLocks noChangeArrowheads="1"/>
            </p:cNvSpPr>
            <p:nvPr/>
          </p:nvSpPr>
          <p:spPr bwMode="auto">
            <a:xfrm>
              <a:off x="6786684" y="1940692"/>
              <a:ext cx="47840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err="1">
                  <a:solidFill>
                    <a:srgbClr val="0070C0"/>
                  </a:solidFill>
                  <a:latin typeface="Calibri" pitchFamily="34" charset="0"/>
                </a:rPr>
                <a:t>rsp</a:t>
              </a:r>
              <a:endParaRPr lang="en-US" sz="18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7228009" y="2127740"/>
              <a:ext cx="396875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84867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5" grpId="0"/>
      <p:bldP spid="65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sz="3200" dirty="0"/>
              <a:t>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</a:rPr>
              <a:t>f</a:t>
            </a:r>
            <a:r>
              <a:rPr lang="en-US" b="1" dirty="0" err="1">
                <a:latin typeface="Courier New" pitchFamily="49" charset="0"/>
              </a:rPr>
              <a:t>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</a:rPr>
              <a:t>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[4];  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</a:rPr>
              <a:t>, 4, stdin);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e.g.,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1495"/>
              </p:ext>
            </p:extLst>
          </p:nvPr>
        </p:nvGraphicFramePr>
        <p:xfrm>
          <a:off x="381000" y="51054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6" imgW="6553200" imgH="203200" progId="Excel.Sheet.12">
                  <p:embed/>
                </p:oleObj>
              </mc:Choice>
              <mc:Fallback>
                <p:oleObj name="Worksheet" r:id="rId6" imgW="6553200" imgH="203200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4" y="1312333"/>
            <a:ext cx="3729035" cy="5240867"/>
          </a:xfrm>
        </p:spPr>
        <p:txBody>
          <a:bodyPr/>
          <a:lstStyle/>
          <a:p>
            <a:pPr eaLnBrk="1" hangingPunct="1"/>
            <a:r>
              <a:rPr lang="en-US" dirty="0"/>
              <a:t>Non-executable memory</a:t>
            </a:r>
          </a:p>
          <a:p>
            <a:pPr lvl="1" eaLnBrk="1" hangingPunct="1"/>
            <a:r>
              <a:rPr lang="en-US" dirty="0"/>
              <a:t>Older x86 CPUs would execute machine code from any readable address</a:t>
            </a:r>
          </a:p>
          <a:p>
            <a:pPr lvl="1" eaLnBrk="1" hangingPunct="1"/>
            <a:r>
              <a:rPr lang="en-US" dirty="0"/>
              <a:t>x86-64 added a way to mark regions of memory as </a:t>
            </a:r>
            <a:r>
              <a:rPr lang="en-US" i="1" dirty="0"/>
              <a:t>not executable</a:t>
            </a:r>
          </a:p>
          <a:p>
            <a:pPr lvl="1" eaLnBrk="1" hangingPunct="1"/>
            <a:r>
              <a:rPr lang="en-US" dirty="0"/>
              <a:t>Immediate crash on jumping into any such region</a:t>
            </a:r>
          </a:p>
          <a:p>
            <a:pPr lvl="1" eaLnBrk="1" hangingPunct="1"/>
            <a:r>
              <a:rPr lang="en-US" dirty="0"/>
              <a:t>Current Linux and Windows mark the stack this way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sk-SK" sz="1800" dirty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3DCB01-F7BC-4355-9155-A9AE76F2B39C}"/>
              </a:ext>
            </a:extLst>
          </p:cNvPr>
          <p:cNvSpPr txBox="1"/>
          <p:nvPr/>
        </p:nvSpPr>
        <p:spPr>
          <a:xfrm>
            <a:off x="5181600" y="1295400"/>
            <a:ext cx="3879973" cy="304698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Aside: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%fs:0x28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Reusing an old feature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(“segmented addresses”)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an extra pointer register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Think of this as 0x28(%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s)</a:t>
            </a:r>
          </a:p>
          <a:p>
            <a:pPr marL="173038" indent="-173038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%fs set up at program start,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%fs:0x28 holds a random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062304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%fs:0x28,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Erase register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486263" y="5062393"/>
            <a:ext cx="6516688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mov	0x8(%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%fs:0x28,%rax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D36DFF-D19A-614C-8D1C-E7248286128B}"/>
              </a:ext>
            </a:extLst>
          </p:cNvPr>
          <p:cNvSpPr txBox="1"/>
          <p:nvPr/>
        </p:nvSpPr>
        <p:spPr>
          <a:xfrm>
            <a:off x="6629400" y="3505200"/>
            <a:ext cx="2369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Some systems:</a:t>
            </a:r>
          </a:p>
          <a:p>
            <a:r>
              <a:rPr lang="en-US" sz="1800" i="1" dirty="0">
                <a:latin typeface="Calibri" pitchFamily="34" charset="0"/>
              </a:rPr>
              <a:t>LSB of canary is 0x00</a:t>
            </a:r>
          </a:p>
          <a:p>
            <a:r>
              <a:rPr lang="en-US" sz="1800" i="1" dirty="0">
                <a:latin typeface="Calibri" pitchFamily="34" charset="0"/>
              </a:rPr>
              <a:t>Allows input 01234567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66800"/>
            <a:ext cx="1447800" cy="55599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6E6EFAB2-046C-477D-991C-341C5874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233" y="1581234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B02DA8-6AB7-4E94-A054-34DB86479956}"/>
              </a:ext>
            </a:extLst>
          </p:cNvPr>
          <p:cNvCxnSpPr>
            <a:cxnSpLocks/>
          </p:cNvCxnSpPr>
          <p:nvPr/>
        </p:nvCxnSpPr>
        <p:spPr bwMode="auto">
          <a:xfrm>
            <a:off x="6857603" y="1752600"/>
            <a:ext cx="1448198" cy="0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e.g.,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sz="1800" b="1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5" name="Text Box 12"/>
              <p:cNvSpPr txBox="1">
                <a:spLocks noChangeArrowheads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 eaLnBrk="0" hangingPunct="0"/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47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−4096=</m:t>
                    </m:r>
                  </m:oMath>
                </a14:m>
                <a:r>
                  <a:rPr lang="en-US" sz="1400" b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  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0000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7FFF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FFFF</a:t>
                </a:r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 </a:t>
                </a:r>
                <a:r>
                  <a:rPr lang="en-US" sz="1400" b="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F000</a:t>
                </a:r>
                <a:endParaRPr lang="en-US" sz="1400" b="0" dirty="0">
                  <a:latin typeface="Cambria" panose="02040503050406030204" pitchFamily="18" charset="0"/>
                  <a:ea typeface="Cambria" panose="0204050305040603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24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3800" y="987063"/>
                <a:ext cx="3124201" cy="307777"/>
              </a:xfrm>
              <a:prstGeom prst="rect">
                <a:avLst/>
              </a:prstGeom>
              <a:blipFill>
                <a:blip r:embed="rId3"/>
                <a:stretch>
                  <a:fillRect t="-6000" r="-391" b="-22000"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583626"/>
            <a:ext cx="1447800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7603" y="228094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30406" y="1141123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59271" y="1388663"/>
            <a:ext cx="535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128</a:t>
            </a:r>
            <a:b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</a:b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F48CB-E284-42CD-B447-A6E7B05336ED}"/>
              </a:ext>
            </a:extLst>
          </p:cNvPr>
          <p:cNvSpPr/>
          <p:nvPr/>
        </p:nvSpPr>
        <p:spPr bwMode="auto">
          <a:xfrm>
            <a:off x="6858001" y="1063687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2735017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4402174" y="2130623"/>
            <a:ext cx="245582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7FFF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F800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9E431-BCDF-420F-AD0F-400D840A3F5C}"/>
              </a:ext>
            </a:extLst>
          </p:cNvPr>
          <p:cNvSpPr/>
          <p:nvPr/>
        </p:nvSpPr>
        <p:spPr bwMode="auto">
          <a:xfrm>
            <a:off x="6858001" y="6549344"/>
            <a:ext cx="1447800" cy="77436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00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72EE9D1E-85CE-45CA-8C68-5E7703756F7C}"/>
              </a:ext>
            </a:extLst>
          </p:cNvPr>
          <p:cNvSpPr/>
          <p:nvPr/>
        </p:nvSpPr>
        <p:spPr bwMode="auto">
          <a:xfrm>
            <a:off x="6705600" y="1583626"/>
            <a:ext cx="110807" cy="393093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A7632FC-ABF8-44C1-ABE6-0FE3EB020B28}"/>
              </a:ext>
            </a:extLst>
          </p:cNvPr>
          <p:cNvSpPr/>
          <p:nvPr/>
        </p:nvSpPr>
        <p:spPr>
          <a:xfrm>
            <a:off x="6137181" y="159351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9" name="Line 34">
            <a:extLst>
              <a:ext uri="{FF2B5EF4-FFF2-40B4-BE49-F238E27FC236}">
                <a16:creationId xmlns:a16="http://schemas.microsoft.com/office/drawing/2014/main" id="{A1941E3C-BD19-47F5-8057-C5DDF4E36F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86133" y="3344617"/>
            <a:ext cx="0" cy="41425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3C898145-02C9-4800-9174-A03D57079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176674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40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 </a:t>
            </a:r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9E3EB7F-BC50-415E-8422-C1063DBC0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540126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0000</a:t>
            </a: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E84054FF-6868-4A78-B0A6-DBC5DECF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2066" y="6385023"/>
            <a:ext cx="91440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US" sz="1400" b="0" dirty="0">
                <a:latin typeface="Cambria" panose="02040503050406030204" pitchFamily="18" charset="0"/>
                <a:ea typeface="Cambria" panose="02040503050406030204" pitchFamily="18" charset="0"/>
              </a:rPr>
              <a:t>1000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3E5727-3A83-4B88-9E7C-311D0B8F5E50}"/>
              </a:ext>
            </a:extLst>
          </p:cNvPr>
          <p:cNvCxnSpPr/>
          <p:nvPr/>
        </p:nvCxnSpPr>
        <p:spPr bwMode="auto">
          <a:xfrm>
            <a:off x="7162800" y="1141123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1B98EA3-6DE1-406D-AD7A-BD2FFFB55A10}"/>
              </a:ext>
            </a:extLst>
          </p:cNvPr>
          <p:cNvCxnSpPr/>
          <p:nvPr/>
        </p:nvCxnSpPr>
        <p:spPr bwMode="auto">
          <a:xfrm>
            <a:off x="7162800" y="2280949"/>
            <a:ext cx="0" cy="44250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FB0027-255F-47B6-867F-E51E3FA4E633}"/>
              </a:ext>
            </a:extLst>
          </p:cNvPr>
          <p:cNvSpPr txBox="1"/>
          <p:nvPr/>
        </p:nvSpPr>
        <p:spPr>
          <a:xfrm>
            <a:off x="7158335" y="1210254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904663-C20B-4B6E-9383-C5C375BF9C4B}"/>
              </a:ext>
            </a:extLst>
          </p:cNvPr>
          <p:cNvSpPr txBox="1"/>
          <p:nvPr/>
        </p:nvSpPr>
        <p:spPr>
          <a:xfrm>
            <a:off x="7158335" y="2347429"/>
            <a:ext cx="106760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randomized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 flipH="1">
            <a:off x="7726363" y="1752600"/>
            <a:ext cx="0" cy="1807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797CA8-0182-40A6-B5BA-F07345313536}"/>
              </a:ext>
            </a:extLst>
          </p:cNvPr>
          <p:cNvSpPr txBox="1"/>
          <p:nvPr/>
        </p:nvSpPr>
        <p:spPr>
          <a:xfrm>
            <a:off x="7847596" y="1670361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9C895-5178-4587-BA6E-C649CEC4B1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https://canvas.cmu.edu/courses/28101/quizzes/77021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11297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non-executable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Part of the program or the C library</a:t>
            </a:r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             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  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  <a:p>
            <a:pPr lvl="1"/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: pop address from stack and jump to that address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Crafting an ROP Attack String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r>
              <a:rPr lang="en-US" dirty="0"/>
              <a:t>Gadget #1</a:t>
            </a:r>
          </a:p>
          <a:p>
            <a:pPr lvl="1"/>
            <a:r>
              <a:rPr lang="en-US" sz="1800" b="1" kern="12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0x4004d4  </a:t>
            </a:r>
            <a:r>
              <a:rPr lang="en-US" dirty="0" err="1"/>
              <a:t>rax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  <a:p>
            <a:r>
              <a:rPr lang="en-US" dirty="0"/>
              <a:t>Gadget #2</a:t>
            </a:r>
          </a:p>
          <a:p>
            <a:pPr lvl="1"/>
            <a:r>
              <a:rPr lang="en-US" sz="1800" b="1" dirty="0">
                <a:latin typeface="Courier New"/>
                <a:cs typeface="Courier New"/>
              </a:rPr>
              <a:t>0x4004dc</a:t>
            </a:r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rax</a:t>
            </a:r>
            <a:endParaRPr lang="en-US" dirty="0"/>
          </a:p>
          <a:p>
            <a:r>
              <a:rPr lang="en-US" dirty="0"/>
              <a:t>Combination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rdi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</a:t>
            </a:r>
            <a:r>
              <a:rPr lang="en-US" dirty="0" err="1">
                <a:sym typeface="Wingdings"/>
              </a:rPr>
              <a:t>rdi</a:t>
            </a:r>
            <a:r>
              <a:rPr lang="en-US" dirty="0">
                <a:sym typeface="Wingdings"/>
              </a:rPr>
              <a:t> + </a:t>
            </a:r>
            <a:r>
              <a:rPr lang="en-US" dirty="0" err="1">
                <a:sym typeface="Wingdings"/>
              </a:rPr>
              <a:t>rdx</a:t>
            </a:r>
            <a:endParaRPr lang="en-US" dirty="0"/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3"/>
          <p:cNvSpPr>
            <a:spLocks noChangeArrowheads="1"/>
          </p:cNvSpPr>
          <p:nvPr/>
        </p:nvSpPr>
        <p:spPr bwMode="auto">
          <a:xfrm>
            <a:off x="76200" y="5715000"/>
            <a:ext cx="8915400" cy="5822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30 31 32 33 34 35 36 37 38 39 30 31 32 33 34 35 36 37 38 39 30 31 32 33 d4 04 40 00 00 00 00 00 dc 04 40 00 00 00 00 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2564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27756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533400" y="5345668"/>
            <a:ext cx="204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Attack String (Hex)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0183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d0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  <p:sp>
        <p:nvSpPr>
          <p:cNvPr id="95" name="Rectangle 27">
            <a:extLst>
              <a:ext uri="{FF2B5EF4-FFF2-40B4-BE49-F238E27FC236}">
                <a16:creationId xmlns:a16="http://schemas.microsoft.com/office/drawing/2014/main" id="{A14EE139-2133-4E5C-8125-33472FCA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188" y="2809711"/>
            <a:ext cx="449262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  <a:cs typeface="+mn-cs"/>
              </a:rPr>
              <a:t>d4</a:t>
            </a:r>
          </a:p>
        </p:txBody>
      </p:sp>
    </p:spTree>
    <p:extLst>
      <p:ext uri="{BB962C8B-B14F-4D97-AF65-F5344CB8AC3E}">
        <p14:creationId xmlns:p14="http://schemas.microsoft.com/office/powerpoint/2010/main" val="67010096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Happens When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en-US" dirty="0"/>
              <a:t> Returns?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53165-3006-804F-B70E-208CADF7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900" y="2039984"/>
            <a:ext cx="4167239" cy="30346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Echo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b="1" dirty="0">
                <a:cs typeface="Calibri" panose="020F0502020204030204" pitchFamily="34" charset="0"/>
              </a:rPr>
              <a:t>Starts Gadget #1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#1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Starts Gadget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Gadget #2 executes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857250" lvl="1" indent="-457200"/>
            <a:r>
              <a:rPr lang="en-US" sz="1800" b="1" dirty="0">
                <a:cs typeface="Calibri" panose="020F0502020204030204" pitchFamily="34" charset="0"/>
              </a:rPr>
              <a:t>Goes off somewhere ...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6"/>
            <a:ext cx="1797050" cy="35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+mn-cs"/>
              </a:rPr>
              <a:t>for </a:t>
            </a:r>
            <a:r>
              <a:rPr lang="en-US" sz="1600" dirty="0" err="1">
                <a:latin typeface="Courier New" pitchFamily="49" charset="0"/>
                <a:cs typeface="+mn-cs"/>
              </a:rPr>
              <a:t>call_echo</a:t>
            </a:r>
            <a:endParaRPr lang="en-US" sz="1600" dirty="0">
              <a:latin typeface="Courier New" pitchFamily="49" charset="0"/>
              <a:cs typeface="+mn-cs"/>
            </a:endParaRP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8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Rectangle 22"/>
          <p:cNvSpPr>
            <a:spLocks noChangeArrowheads="1"/>
          </p:cNvSpPr>
          <p:nvPr/>
        </p:nvSpPr>
        <p:spPr bwMode="auto">
          <a:xfrm>
            <a:off x="533400" y="1887758"/>
            <a:ext cx="1797050" cy="60829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solidFill>
                  <a:srgbClr val="C00000"/>
                </a:solidFill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538208" y="1887584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7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3400" y="2203672"/>
            <a:ext cx="1797050" cy="304800"/>
            <a:chOff x="2377022" y="2811289"/>
            <a:chExt cx="1797050" cy="304800"/>
          </a:xfrm>
          <a:solidFill>
            <a:srgbClr val="FFFFCC"/>
          </a:solidFill>
        </p:grpSpPr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83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84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85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dc</a:t>
              </a:r>
            </a:p>
          </p:txBody>
        </p:sp>
      </p:grpSp>
      <p:sp>
        <p:nvSpPr>
          <p:cNvPr id="86" name="Line 29"/>
          <p:cNvSpPr>
            <a:spLocks noChangeShapeType="1"/>
          </p:cNvSpPr>
          <p:nvPr/>
        </p:nvSpPr>
        <p:spPr bwMode="auto">
          <a:xfrm flipH="1">
            <a:off x="2362200" y="3031907"/>
            <a:ext cx="45085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0"/>
          <p:cNvSpPr>
            <a:spLocks noChangeArrowheads="1"/>
          </p:cNvSpPr>
          <p:nvPr/>
        </p:nvSpPr>
        <p:spPr bwMode="auto">
          <a:xfrm>
            <a:off x="2762250" y="2858869"/>
            <a:ext cx="81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%</a:t>
            </a:r>
            <a:r>
              <a:rPr lang="en-US" sz="1800" dirty="0" err="1">
                <a:solidFill>
                  <a:srgbClr val="C00000"/>
                </a:solidFill>
                <a:latin typeface="Courier New" pitchFamily="49" charset="0"/>
              </a:rPr>
              <a:t>rsp</a:t>
            </a:r>
            <a:endParaRPr lang="en-US" sz="1800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2564" y="2509716"/>
            <a:ext cx="1797050" cy="304800"/>
            <a:chOff x="2377022" y="2811289"/>
            <a:chExt cx="1797050" cy="304800"/>
          </a:xfrm>
          <a:solidFill>
            <a:srgbClr val="CDF1C5"/>
          </a:solidFill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  <a:solidFill>
            <a:schemeClr val="bg2">
              <a:lumMod val="40000"/>
              <a:lumOff val="60000"/>
            </a:schemeClr>
          </a:solidFill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d4</a:t>
              </a:r>
            </a:p>
          </p:txBody>
        </p:sp>
      </p:grpSp>
      <p:sp>
        <p:nvSpPr>
          <p:cNvPr id="94" name="AutoShape 16"/>
          <p:cNvSpPr>
            <a:spLocks/>
          </p:cNvSpPr>
          <p:nvPr/>
        </p:nvSpPr>
        <p:spPr bwMode="auto">
          <a:xfrm rot="10800000" flipH="1">
            <a:off x="190499" y="1887584"/>
            <a:ext cx="228600" cy="3065416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532564" y="2813006"/>
            <a:ext cx="1347788" cy="304800"/>
            <a:chOff x="2377022" y="2811289"/>
            <a:chExt cx="1347788" cy="304800"/>
          </a:xfrm>
          <a:solidFill>
            <a:srgbClr val="D5F1CF"/>
          </a:solidFill>
        </p:grpSpPr>
        <p:sp>
          <p:nvSpPr>
            <p:cNvPr id="11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12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04</a:t>
              </a: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2564" y="2516317"/>
            <a:ext cx="1797050" cy="304800"/>
            <a:chOff x="2377022" y="2811289"/>
            <a:chExt cx="1797050" cy="304800"/>
          </a:xfrm>
          <a:solidFill>
            <a:srgbClr val="D5F1CF"/>
          </a:solidFill>
        </p:grpSpPr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C0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33400" y="6260068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 dirty="0">
                <a:latin typeface="Calibri" pitchFamily="34" charset="0"/>
              </a:rPr>
              <a:t>Multiple gadgets will corrupt stack upwards</a:t>
            </a:r>
          </a:p>
        </p:txBody>
      </p:sp>
    </p:spTree>
    <p:extLst>
      <p:ext uri="{BB962C8B-B14F-4D97-AF65-F5344CB8AC3E}">
        <p14:creationId xmlns:p14="http://schemas.microsoft.com/office/powerpoint/2010/main" val="311408511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2400" y="1371600"/>
            <a:ext cx="6477000" cy="47987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*phuge1, *psmall2, *phuge3, *psmall4;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phuge1 = malloc(1L &lt;&lt; 28); 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phuge3 = malloc(1L &lt;&lt; 32); 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psmall4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29" y="6267855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FC0653-2D83-4A94-BB64-2DCC724F522E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18" name="Rectangle 20">
              <a:extLst>
                <a:ext uri="{FF2B5EF4-FFF2-40B4-BE49-F238E27FC236}">
                  <a16:creationId xmlns:a16="http://schemas.microsoft.com/office/drawing/2014/main" id="{21313FD9-33CF-4FD8-A6BC-572E1A7B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B962C76-7561-43FC-A464-43A9137F1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2AE0659E-CE8A-4DEA-BC94-CAF0934BF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73A972C9-6630-4477-85C8-C29E13F7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3E461B5B-0311-459D-AE6A-843996B3E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F59386EB-A286-464D-B46B-8CE5BA035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03110573-7D6D-4DD4-A87D-78D05F15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396691AA-5F27-474E-B879-973D0FF79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C6837A-85A5-421C-938F-7612ED29915F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698BFB-CC35-442F-B8E7-1CBD4177F071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6719BECE-496A-483B-9508-E7ABA087F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7"/>
              <a:ext cx="1447800" cy="6096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BCA678-F9B9-49D5-ACB0-609C2F0D23AE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3" name="Line 34">
              <a:extLst>
                <a:ext uri="{FF2B5EF4-FFF2-40B4-BE49-F238E27FC236}">
                  <a16:creationId xmlns:a16="http://schemas.microsoft.com/office/drawing/2014/main" id="{43BE8FEE-37EA-430D-B1FB-81F04F58E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86133" y="3344617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12">
              <a:extLst>
                <a:ext uri="{FF2B5EF4-FFF2-40B4-BE49-F238E27FC236}">
                  <a16:creationId xmlns:a16="http://schemas.microsoft.com/office/drawing/2014/main" id="{87D6B9EC-A188-4CF4-B2B8-B05A442402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2EB629DA-BEE6-43B7-8EFB-10B91E83AEFD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733F36D-DC12-4CFE-B1FE-790824E45DB4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C85E06-AA9E-43E9-A7D1-8E0C991A8A3F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74ACEF-645D-4FE3-8444-3438C2E294DB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r>
              <a:rPr lang="en-US" dirty="0"/>
              <a:t>, 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150938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83320"/>
              </p:ext>
            </p:extLst>
          </p:nvPr>
        </p:nvGraphicFramePr>
        <p:xfrm>
          <a:off x="1676400" y="33934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93440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68279"/>
              </p:ext>
            </p:extLst>
          </p:nvPr>
        </p:nvGraphicFramePr>
        <p:xfrm>
          <a:off x="1676400" y="514604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4604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1524000"/>
            <a:ext cx="3411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How are the bytes inside </a:t>
            </a:r>
            <a:br>
              <a:rPr lang="en-US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short/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/long stored?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783691" y="3241039"/>
            <a:ext cx="12192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00200" y="3079527"/>
            <a:ext cx="2244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Memory addresses growing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 lvl="1">
              <a:defRPr/>
            </a:pPr>
            <a:r>
              <a:rPr lang="en-US" dirty="0"/>
              <a:t>Code Injection Attack</a:t>
            </a:r>
          </a:p>
          <a:p>
            <a:pPr lvl="1">
              <a:defRPr/>
            </a:pPr>
            <a:r>
              <a:rPr lang="en-US" dirty="0"/>
              <a:t>Return Oriented Programming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612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751667" y="4826087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751667" y="4286492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751667" y="2895600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751667" y="3225887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209550" y="288318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phuge3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psmall2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 bwMode="auto">
          <a:xfrm flipV="1">
            <a:off x="5486400" y="3048001"/>
            <a:ext cx="1371600" cy="56572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cxnSpLocks/>
            <a:endCxn id="42" idx="1"/>
          </p:cNvCxnSpPr>
          <p:nvPr/>
        </p:nvCxnSpPr>
        <p:spPr bwMode="auto">
          <a:xfrm>
            <a:off x="5486400" y="3890789"/>
            <a:ext cx="1371600" cy="1518101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</p:cNvCxnSpPr>
          <p:nvPr/>
        </p:nvCxnSpPr>
        <p:spPr bwMode="auto">
          <a:xfrm>
            <a:off x="5457404" y="4195589"/>
            <a:ext cx="1399322" cy="1431543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cxnSpLocks/>
          </p:cNvCxnSpPr>
          <p:nvPr/>
        </p:nvCxnSpPr>
        <p:spPr bwMode="auto">
          <a:xfrm flipV="1">
            <a:off x="5486400" y="2895600"/>
            <a:ext cx="1380067" cy="438784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6944C0D-A168-874D-A15E-514B265A5B23}"/>
              </a:ext>
            </a:extLst>
          </p:cNvPr>
          <p:cNvSpPr txBox="1"/>
          <p:nvPr/>
        </p:nvSpPr>
        <p:spPr>
          <a:xfrm>
            <a:off x="2821424" y="5506559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(Exact values can vary)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4A659CE-E109-4063-AB41-51ADA3E39921}"/>
              </a:ext>
            </a:extLst>
          </p:cNvPr>
          <p:cNvGrpSpPr/>
          <p:nvPr/>
        </p:nvGrpSpPr>
        <p:grpSpPr>
          <a:xfrm>
            <a:off x="3733800" y="987063"/>
            <a:ext cx="4576233" cy="5639717"/>
            <a:chOff x="3733800" y="987063"/>
            <a:chExt cx="4576233" cy="5639717"/>
          </a:xfrm>
        </p:grpSpPr>
        <p:sp>
          <p:nvSpPr>
            <p:cNvPr id="34" name="Rectangle 20">
              <a:extLst>
                <a:ext uri="{FF2B5EF4-FFF2-40B4-BE49-F238E27FC236}">
                  <a16:creationId xmlns:a16="http://schemas.microsoft.com/office/drawing/2014/main" id="{1C64E520-54BC-404E-853C-F88B9E193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066800"/>
              <a:ext cx="1447800" cy="55599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8917F5B-C84D-48FA-ADA4-BE7F2D882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2233" y="1581234"/>
              <a:ext cx="1447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7" name="Text Box 12">
              <a:extLst>
                <a:ext uri="{FF2B5EF4-FFF2-40B4-BE49-F238E27FC236}">
                  <a16:creationId xmlns:a16="http://schemas.microsoft.com/office/drawing/2014/main" id="{44AF7240-36BC-4C6B-A30B-8A36D735C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987063"/>
              <a:ext cx="31242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7FFF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FFFF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F000</a:t>
              </a:r>
              <a:endParaRPr lang="en-US" sz="1400" b="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21">
              <a:extLst>
                <a:ext uri="{FF2B5EF4-FFF2-40B4-BE49-F238E27FC236}">
                  <a16:creationId xmlns:a16="http://schemas.microsoft.com/office/drawing/2014/main" id="{DF4837B0-0388-4379-B03B-40573C18F8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1583626"/>
              <a:ext cx="14478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Stack</a:t>
              </a:r>
            </a:p>
          </p:txBody>
        </p: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4E37ABD4-6E4C-47D1-BA79-FDB693EFB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6017180"/>
              <a:ext cx="1447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Text</a:t>
              </a:r>
            </a:p>
          </p:txBody>
        </p:sp>
        <p:sp>
          <p:nvSpPr>
            <p:cNvPr id="41" name="Rectangle 24">
              <a:extLst>
                <a:ext uri="{FF2B5EF4-FFF2-40B4-BE49-F238E27FC236}">
                  <a16:creationId xmlns:a16="http://schemas.microsoft.com/office/drawing/2014/main" id="{9DD9D7A0-3FD8-4EC4-A6B1-C531F2F42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712380"/>
              <a:ext cx="1447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Data</a:t>
              </a: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6950CF68-711B-4A37-9F4F-C704E9BB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5105400"/>
              <a:ext cx="1447800" cy="60698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lang="en-US" sz="1800" dirty="0">
                  <a:latin typeface="Calibri" pitchFamily="34" charset="0"/>
                </a:rPr>
                <a:t>Heap</a:t>
              </a:r>
            </a:p>
          </p:txBody>
        </p:sp>
        <p:sp>
          <p:nvSpPr>
            <p:cNvPr id="43" name="Line 35">
              <a:extLst>
                <a:ext uri="{FF2B5EF4-FFF2-40B4-BE49-F238E27FC236}">
                  <a16:creationId xmlns:a16="http://schemas.microsoft.com/office/drawing/2014/main" id="{51D3B430-74DE-46A0-878C-1EF4DFE60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81900" y="4876800"/>
              <a:ext cx="0" cy="228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9209EA7-51E2-458D-82BB-7B452CE77CFE}"/>
                </a:ext>
              </a:extLst>
            </p:cNvPr>
            <p:cNvCxnSpPr/>
            <p:nvPr/>
          </p:nvCxnSpPr>
          <p:spPr bwMode="auto">
            <a:xfrm>
              <a:off x="6857603" y="2280949"/>
              <a:ext cx="1447800" cy="1587"/>
            </a:xfrm>
            <a:prstGeom prst="line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2442D43-9945-453B-8AC7-7726F23ABCB8}"/>
                </a:ext>
              </a:extLst>
            </p:cNvPr>
            <p:cNvSpPr/>
            <p:nvPr/>
          </p:nvSpPr>
          <p:spPr bwMode="auto">
            <a:xfrm>
              <a:off x="6858001" y="1063687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D9B84423-7AA6-433E-9DFE-D631A75F6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2735016"/>
              <a:ext cx="1447800" cy="1233209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Shared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Libraries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and Huge</a:t>
              </a:r>
            </a:p>
            <a:p>
              <a:pPr algn="ctr" eaLnBrk="0" hangingPunct="0"/>
              <a:r>
                <a:rPr lang="en-US" sz="1800" dirty="0">
                  <a:latin typeface="Calibri" pitchFamily="34" charset="0"/>
                </a:rPr>
                <a:t>Malloc Blocks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D34976-C0FC-4E23-A2C6-2B0FE721F13F}"/>
                </a:ext>
              </a:extLst>
            </p:cNvPr>
            <p:cNvSpPr/>
            <p:nvPr/>
          </p:nvSpPr>
          <p:spPr bwMode="auto">
            <a:xfrm>
              <a:off x="6858001" y="6549344"/>
              <a:ext cx="1447800" cy="77436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rgbClr val="FFFF00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7F707861-2F8A-4185-90E2-9B0AD1106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98833" y="3968225"/>
              <a:ext cx="0" cy="41425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Text Box 12">
              <a:extLst>
                <a:ext uri="{FF2B5EF4-FFF2-40B4-BE49-F238E27FC236}">
                  <a16:creationId xmlns:a16="http://schemas.microsoft.com/office/drawing/2014/main" id="{0301F028-F24A-48F4-BA39-D92A7D0AB1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2066" y="6176674"/>
              <a:ext cx="914401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/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40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 </a:t>
              </a:r>
              <a:r>
                <a:rPr lang="en-US" sz="1400" b="0" dirty="0">
                  <a:latin typeface="Cambria" panose="02040503050406030204" pitchFamily="18" charset="0"/>
                  <a:ea typeface="Cambria" panose="02040503050406030204" pitchFamily="18" charset="0"/>
                </a:rPr>
                <a:t>0000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5D33F2B6-A82D-45EA-939E-A24E13E024A1}"/>
                </a:ext>
              </a:extLst>
            </p:cNvPr>
            <p:cNvCxnSpPr/>
            <p:nvPr/>
          </p:nvCxnSpPr>
          <p:spPr bwMode="auto">
            <a:xfrm>
              <a:off x="7162800" y="1141123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ACEB54-FE30-4843-8EA0-66859D6E4BC2}"/>
                </a:ext>
              </a:extLst>
            </p:cNvPr>
            <p:cNvCxnSpPr/>
            <p:nvPr/>
          </p:nvCxnSpPr>
          <p:spPr bwMode="auto">
            <a:xfrm>
              <a:off x="7162800" y="2280949"/>
              <a:ext cx="0" cy="442503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30E3A6F-2B27-43EE-A88C-3C04224CCA0B}"/>
                </a:ext>
              </a:extLst>
            </p:cNvPr>
            <p:cNvSpPr txBox="1"/>
            <p:nvPr/>
          </p:nvSpPr>
          <p:spPr>
            <a:xfrm>
              <a:off x="7158335" y="1210254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6BB3766-618D-4C39-B05D-00EBC56C5EAF}"/>
                </a:ext>
              </a:extLst>
            </p:cNvPr>
            <p:cNvSpPr txBox="1"/>
            <p:nvPr/>
          </p:nvSpPr>
          <p:spPr>
            <a:xfrm>
              <a:off x="7158335" y="2347429"/>
              <a:ext cx="1067600" cy="3077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cs typeface="+mn-cs"/>
                </a:rPr>
                <a:t>randomized</a:t>
              </a: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Runaway Stack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4190999"/>
            <a:ext cx="4556125" cy="2143125"/>
          </a:xfrm>
        </p:spPr>
        <p:txBody>
          <a:bodyPr/>
          <a:lstStyle/>
          <a:p>
            <a:r>
              <a:rPr lang="en-US" dirty="0"/>
              <a:t>Functions store local data in stack frame</a:t>
            </a:r>
          </a:p>
          <a:p>
            <a:r>
              <a:rPr lang="en-US" dirty="0"/>
              <a:t>Recursive functions cause deep nesting of frames</a:t>
            </a:r>
          </a:p>
          <a:p>
            <a:r>
              <a:rPr lang="en-US" dirty="0"/>
              <a:t>What happens when we run out of space?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371600"/>
            <a:ext cx="57912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&lt;&lt;15];  /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4*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^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5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  128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KiB</a:t>
            </a:r>
            <a:endParaRPr lang="mr-IN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=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.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%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\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",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); 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 = (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&lt;&lt;1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)-1;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 x-1;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 == 0)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-1;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recurse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mr-IN" sz="1800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[0]]) - 1;</a:t>
            </a:r>
          </a:p>
          <a:p>
            <a:r>
              <a:rPr lang="mr-IN" sz="18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744418" y="1143000"/>
            <a:ext cx="1447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6744418" y="1752600"/>
            <a:ext cx="1447800" cy="1141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7620000" y="21336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 rot="10800000">
            <a:off x="8250956" y="175260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50981" y="213995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744418" y="21354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105400" y="4343400"/>
            <a:ext cx="3810000" cy="224420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./</a:t>
            </a:r>
            <a:r>
              <a:rPr lang="nb-NO" sz="1400" i="1" dirty="0" err="1">
                <a:latin typeface="Courier New" charset="0"/>
                <a:ea typeface="Courier New" charset="0"/>
                <a:cs typeface="Courier New" charset="0"/>
              </a:rPr>
              <a:t>runaway</a:t>
            </a:r>
            <a:r>
              <a:rPr lang="nb-NO" sz="1400" i="1" dirty="0">
                <a:latin typeface="Courier New" charset="0"/>
                <a:ea typeface="Courier New" charset="0"/>
                <a:cs typeface="Courier New" charset="0"/>
              </a:rPr>
              <a:t> 67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67.  a at 0x7ffd18aba930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66.  a at 0x7ffd18a9a920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65.  a at 0x7ffd18a7a910                                                                x = 64.  a at 0x7ffd18a5a900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. . .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4.  a at 0x7ffd182da540                                                                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3.  a at 0x7ffd182ba530                                                                 </a:t>
            </a:r>
          </a:p>
          <a:p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x = 2.  a at 0x7ffd1829a520                                                                 </a:t>
            </a:r>
          </a:p>
          <a:p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Segmentation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fault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core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nb-NO" sz="1400" dirty="0" err="1">
                <a:latin typeface="Courier New" charset="0"/>
                <a:ea typeface="Courier New" charset="0"/>
                <a:cs typeface="Courier New" charset="0"/>
              </a:rPr>
              <a:t>dumped</a:t>
            </a:r>
            <a:r>
              <a:rPr lang="nb-NO" sz="1400" dirty="0">
                <a:latin typeface="Courier New" charset="0"/>
                <a:ea typeface="Courier New" charset="0"/>
                <a:cs typeface="Courier New" charset="0"/>
              </a:rPr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23113-BE26-47E4-922F-CDF22B661175}"/>
              </a:ext>
            </a:extLst>
          </p:cNvPr>
          <p:cNvSpPr txBox="1"/>
          <p:nvPr/>
        </p:nvSpPr>
        <p:spPr>
          <a:xfrm>
            <a:off x="7700087" y="2056656"/>
            <a:ext cx="295017" cy="153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18288" tIns="0" rIns="18288" bIns="0" rtlCol="0" anchor="ctr" anchorCtr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%</a:t>
            </a:r>
            <a:r>
              <a:rPr lang="en-US" sz="1000" dirty="0" err="1">
                <a:latin typeface="Calibri" pitchFamily="34" charset="0"/>
              </a:rPr>
              <a:t>rsp</a:t>
            </a:r>
            <a:endParaRPr lang="en-US" sz="1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933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-&gt;	3.1400000000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lvl="0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00000000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3.1399998665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-&gt;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Stack smashing detected</a:t>
            </a:r>
          </a:p>
          <a:p>
            <a:pPr lvl="0"/>
            <a:r>
              <a:rPr lang="en-US" sz="1800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fun(8)  -&gt;</a:t>
            </a:r>
            <a:r>
              <a:rPr lang="en-US" sz="1800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Monaco" charset="0"/>
                <a:cs typeface="Calibri" panose="020F0502020204030204" pitchFamily="34" charset="0"/>
                <a:sym typeface="Courier New" charset="0"/>
              </a:rPr>
              <a:t>Segmentation fault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Lucida Grande" charset="0"/>
              <a:cs typeface="Calibri" panose="020F0502020204030204" pitchFamily="34" charset="0"/>
              <a:sym typeface="Arial Narrow" charset="0"/>
            </a:endParaRPr>
          </a:p>
          <a:p>
            <a:endParaRPr lang="en-US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30104</TotalTime>
  <Words>5562</Words>
  <Application>Microsoft Office PowerPoint</Application>
  <PresentationFormat>On-screen Show (4:3)</PresentationFormat>
  <Paragraphs>1326</Paragraphs>
  <Slides>57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71" baseType="lpstr">
      <vt:lpstr>Arial</vt:lpstr>
      <vt:lpstr>Arial Narrow</vt:lpstr>
      <vt:lpstr>Calibri</vt:lpstr>
      <vt:lpstr>Calibri Bold</vt:lpstr>
      <vt:lpstr>Calibri Bold Italic</vt:lpstr>
      <vt:lpstr>Cambria</vt:lpstr>
      <vt:lpstr>Cambria Math</vt:lpstr>
      <vt:lpstr>Courier New</vt:lpstr>
      <vt:lpstr>Courier New Bold</vt:lpstr>
      <vt:lpstr>Times New Roman</vt:lpstr>
      <vt:lpstr>Wingdings</vt:lpstr>
      <vt:lpstr>Wingdings 2</vt:lpstr>
      <vt:lpstr>template2007</vt:lpstr>
      <vt:lpstr>Worksheet</vt:lpstr>
      <vt:lpstr>Machine-Level Programming V: Advanced Topics  15-213/14-513/15-513: Introduction to Computer Systems 8th Lecture,  February 10, 2022</vt:lpstr>
      <vt:lpstr>GCC Bootcamp</vt:lpstr>
      <vt:lpstr>Today</vt:lpstr>
      <vt:lpstr>x86-64 Linux Memory Layout</vt:lpstr>
      <vt:lpstr>Memory Allocation Example</vt:lpstr>
      <vt:lpstr>x86-64 Example Addresses</vt:lpstr>
      <vt:lpstr>Runaway Stack Example</vt:lpstr>
      <vt:lpstr>Today</vt:lpstr>
      <vt:lpstr>Recall: Memory Referencing Bug Example</vt:lpstr>
      <vt:lpstr>Memory Referencing Bug Example</vt:lpstr>
      <vt:lpstr>Such Problems are a BIG Deal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Programmers keep making these mistakes…</vt:lpstr>
      <vt:lpstr>Aside: Trojans, Worms, Viruses, …</vt:lpstr>
      <vt:lpstr>String Library Code</vt:lpstr>
      <vt:lpstr>Vulnerable Buffer Code</vt:lpstr>
      <vt:lpstr>Buffer Overflow Disassembly</vt:lpstr>
      <vt:lpstr>Buffer Overflow Stack Example</vt:lpstr>
      <vt:lpstr>Buffer Overflow Stack Example</vt:lpstr>
      <vt:lpstr>Buffer Overflow Stack Example #1</vt:lpstr>
      <vt:lpstr>Buffer Overflow Stack Example #2</vt:lpstr>
      <vt:lpstr>Stack Smashing Attacks</vt:lpstr>
      <vt:lpstr>Crafting Smashing String</vt:lpstr>
      <vt:lpstr>Smashing String Effect</vt:lpstr>
      <vt:lpstr>Performing Stack Smash</vt:lpstr>
      <vt:lpstr>Code Injection Attacks</vt:lpstr>
      <vt:lpstr>How Does The Attack Code Execute?</vt:lpstr>
      <vt:lpstr>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Quiz Time!</vt:lpstr>
      <vt:lpstr>Return-Oriented Programming Attacks</vt:lpstr>
      <vt:lpstr>Gadget Example #1</vt:lpstr>
      <vt:lpstr>Gadget Example #2</vt:lpstr>
      <vt:lpstr>ROP Execution</vt:lpstr>
      <vt:lpstr>Crafting an ROP Attack String</vt:lpstr>
      <vt:lpstr>What Happens When echo Returns?</vt:lpstr>
      <vt:lpstr>Today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IA32</vt:lpstr>
      <vt:lpstr>Byte Ordering on x86-64</vt:lpstr>
      <vt:lpstr>Byte Ordering on Sun</vt:lpstr>
      <vt:lpstr>Summary of Compound Types in C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542</cp:revision>
  <cp:lastPrinted>2014-09-23T07:19:34Z</cp:lastPrinted>
  <dcterms:created xsi:type="dcterms:W3CDTF">2012-10-15T22:47:51Z</dcterms:created>
  <dcterms:modified xsi:type="dcterms:W3CDTF">2022-02-10T16:36:10Z</dcterms:modified>
</cp:coreProperties>
</file>