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42" r:id="rId2"/>
    <p:sldId id="1576" r:id="rId3"/>
    <p:sldId id="1584" r:id="rId4"/>
    <p:sldId id="1470" r:id="rId5"/>
    <p:sldId id="1472" r:id="rId6"/>
    <p:sldId id="1559" r:id="rId7"/>
    <p:sldId id="1560" r:id="rId8"/>
    <p:sldId id="1561" r:id="rId9"/>
    <p:sldId id="1562" r:id="rId10"/>
    <p:sldId id="1563" r:id="rId11"/>
    <p:sldId id="1473" r:id="rId12"/>
    <p:sldId id="1474" r:id="rId13"/>
    <p:sldId id="1475" r:id="rId14"/>
    <p:sldId id="1476" r:id="rId15"/>
    <p:sldId id="1555" r:id="rId16"/>
    <p:sldId id="1527" r:id="rId17"/>
    <p:sldId id="1606" r:id="rId18"/>
    <p:sldId id="1566" r:id="rId19"/>
    <p:sldId id="1538" r:id="rId20"/>
    <p:sldId id="1540" r:id="rId21"/>
    <p:sldId id="1541" r:id="rId22"/>
    <p:sldId id="1542" r:id="rId23"/>
    <p:sldId id="1543" r:id="rId24"/>
    <p:sldId id="1544" r:id="rId25"/>
    <p:sldId id="1545" r:id="rId26"/>
    <p:sldId id="1546" r:id="rId27"/>
    <p:sldId id="1577" r:id="rId28"/>
    <p:sldId id="1582" r:id="rId29"/>
    <p:sldId id="1580" r:id="rId30"/>
    <p:sldId id="1581" r:id="rId31"/>
    <p:sldId id="1290" r:id="rId32"/>
    <p:sldId id="1549" r:id="rId33"/>
    <p:sldId id="1488" r:id="rId34"/>
    <p:sldId id="1489" r:id="rId35"/>
    <p:sldId id="1532" r:id="rId36"/>
    <p:sldId id="1490" r:id="rId37"/>
    <p:sldId id="1491" r:id="rId38"/>
    <p:sldId id="1607" r:id="rId39"/>
    <p:sldId id="1567" r:id="rId40"/>
    <p:sldId id="1602" r:id="rId41"/>
    <p:sldId id="1603" r:id="rId42"/>
    <p:sldId id="1564" r:id="rId43"/>
    <p:sldId id="1570" r:id="rId44"/>
    <p:sldId id="1565" r:id="rId45"/>
    <p:sldId id="1571" r:id="rId46"/>
    <p:sldId id="1572" r:id="rId47"/>
    <p:sldId id="1573" r:id="rId48"/>
    <p:sldId id="1574" r:id="rId49"/>
    <p:sldId id="1608" r:id="rId50"/>
    <p:sldId id="1528" r:id="rId51"/>
    <p:sldId id="1609" r:id="rId52"/>
    <p:sldId id="1512" r:id="rId53"/>
    <p:sldId id="1513" r:id="rId54"/>
    <p:sldId id="1514" r:id="rId55"/>
    <p:sldId id="1505" r:id="rId56"/>
    <p:sldId id="1515" r:id="rId57"/>
    <p:sldId id="1578" r:id="rId58"/>
    <p:sldId id="1554" r:id="rId59"/>
    <p:sldId id="1551" r:id="rId60"/>
    <p:sldId id="1539" r:id="rId61"/>
    <p:sldId id="1558" r:id="rId62"/>
  </p:sldIdLst>
  <p:sldSz cx="9144000" cy="6858000" type="screen4x3"/>
  <p:notesSz cx="7302500" cy="9586913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90000"/>
    <a:srgbClr val="993300"/>
    <a:srgbClr val="CC3300"/>
    <a:srgbClr val="FF0000"/>
    <a:srgbClr val="D5F1CF"/>
    <a:srgbClr val="F1C7C7"/>
    <a:srgbClr val="F6F5BD"/>
    <a:srgbClr val="EBAFAF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3538" autoAdjust="0"/>
  </p:normalViewPr>
  <p:slideViewPr>
    <p:cSldViewPr snapToObjects="1">
      <p:cViewPr varScale="1">
        <p:scale>
          <a:sx n="128" d="100"/>
          <a:sy n="128" d="100"/>
        </p:scale>
        <p:origin x="1704" y="176"/>
      </p:cViewPr>
      <p:guideLst>
        <p:guide orient="horz" pos="672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3" d="100"/>
        <a:sy n="103" d="100"/>
      </p:scale>
      <p:origin x="0" y="51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1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22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00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2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4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42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68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81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51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01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2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6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33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33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147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845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299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5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356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0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903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32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35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495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350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325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144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572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214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404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858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651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30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4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220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89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475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5152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05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380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39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134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110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146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92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392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06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524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6612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7064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3866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6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66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4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9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8101/quizzes/77046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sapp.cs.cmu.edu/public/code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System-Level I/O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20</a:t>
            </a:r>
            <a:r>
              <a:rPr lang="en-US" sz="2000" b="0" baseline="30000" dirty="0"/>
              <a:t>th</a:t>
            </a:r>
            <a:r>
              <a:rPr lang="en-US" sz="2000" b="0" dirty="0"/>
              <a:t> Lecture, March 31, 2022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914525"/>
          </a:xfrm>
        </p:spPr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/home/</a:t>
            </a:r>
            <a:r>
              <a:rPr lang="en-US" b="1" dirty="0" err="1">
                <a:latin typeface="Courier New"/>
                <a:cs typeface="Courier New"/>
              </a:rPr>
              <a:t>droh</a:t>
            </a:r>
            <a:r>
              <a:rPr lang="en-US" b="1" dirty="0">
                <a:latin typeface="Courier New"/>
                <a:cs typeface="Courier New"/>
              </a:rPr>
              <a:t>/</a:t>
            </a:r>
            <a:r>
              <a:rPr lang="en-US" b="1" dirty="0" err="1">
                <a:latin typeface="Courier New"/>
                <a:cs typeface="Courier New"/>
              </a:rPr>
              <a:t>hello.c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b="1">
                <a:latin typeface="Courier New"/>
                <a:cs typeface="Courier New"/>
              </a:rPr>
              <a:t>../</a:t>
            </a:r>
            <a:r>
              <a:rPr lang="en-US" b="1" dirty="0" err="1">
                <a:latin typeface="Courier New"/>
                <a:cs typeface="Courier New"/>
              </a:rPr>
              <a:t>droh</a:t>
            </a:r>
            <a:r>
              <a:rPr lang="en-US" b="1" dirty="0">
                <a:latin typeface="Courier New"/>
                <a:cs typeface="Courier New"/>
              </a:rPr>
              <a:t>/</a:t>
            </a:r>
            <a:r>
              <a:rPr lang="en-US" b="1" dirty="0" err="1">
                <a:latin typeface="Courier New"/>
                <a:cs typeface="Courier New"/>
              </a:rPr>
              <a:t>hello.c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962400" y="35052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42291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48768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48768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3333CC"/>
                </a:solidFill>
                <a:latin typeface="Courier New"/>
                <a:cs typeface="Courier New"/>
              </a:rPr>
              <a:t>bryant</a:t>
            </a:r>
            <a:r>
              <a:rPr lang="en-US" sz="1600" dirty="0">
                <a:solidFill>
                  <a:srgbClr val="3333CC"/>
                </a:solidFill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48768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5715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57150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65956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38437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38437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38437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38437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38437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45676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45676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52153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45676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45676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45676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45676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52153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52153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52153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60535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hello.c</a:t>
            </a:r>
            <a:endParaRPr lang="en-US" sz="16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7506" y="3474422"/>
            <a:ext cx="2441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</a:t>
            </a: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bryant</a:t>
            </a:r>
            <a:endParaRPr lang="en-US" sz="1800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29929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Each process created by a Linux shell begins life with three open files associated with a terminal: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0: standard input (</a:t>
            </a:r>
            <a:r>
              <a:rPr lang="en-US" dirty="0" err="1"/>
              <a:t>stdin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1: standard output (</a:t>
            </a:r>
            <a:r>
              <a:rPr lang="en-US" dirty="0" err="1"/>
              <a:t>stdout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2: standard error (</a:t>
            </a:r>
            <a:r>
              <a:rPr lang="en-US" dirty="0" err="1"/>
              <a:t>stderr</a:t>
            </a:r>
            <a:r>
              <a:rPr lang="en-US" dirty="0"/>
              <a:t>)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a file informs the kernel that you are finished accessing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Closing an already closed file is a recipe for disaster in threaded programs (more on this later)</a:t>
            </a:r>
          </a:p>
          <a:p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324600" cy="1828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fd;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retval;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return value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if ((retval = close(fd))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perror("close");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/>
              <a:t>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Short 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634163" cy="573088"/>
          </a:xfrm>
        </p:spPr>
        <p:txBody>
          <a:bodyPr/>
          <a:lstStyle/>
          <a:p>
            <a:r>
              <a:rPr lang="en-US"/>
              <a:t>Writing Files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48687" cy="5562600"/>
          </a:xfrm>
        </p:spPr>
        <p:txBody>
          <a:bodyPr/>
          <a:lstStyle/>
          <a:p>
            <a:r>
              <a:rPr lang="en-US" dirty="0"/>
              <a:t>Writing a file copies bytes from memory to the current file position, and then updates current file 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Returns number of bytes written from </a:t>
            </a:r>
            <a:r>
              <a:rPr lang="en-US" dirty="0" err="1">
                <a:latin typeface="Courier New" pitchFamily="49" charset="0"/>
              </a:rPr>
              <a:t>buf</a:t>
            </a:r>
            <a:r>
              <a:rPr lang="en-US" dirty="0"/>
              <a:t> to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/>
            <a:r>
              <a:rPr lang="en-US" dirty="0"/>
              <a:t>As with reads, short counts are possible and are not errors!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831549" y="2133600"/>
            <a:ext cx="656590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the file fd ... */</a:t>
            </a: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write up to 512 bytes from buf to file fd */</a:t>
            </a:r>
          </a:p>
          <a:p>
            <a:r>
              <a:rPr lang="en-US" sz="1600" dirty="0" err="1">
                <a:latin typeface="Courier New" pitchFamily="49" charset="0"/>
              </a:rPr>
              <a:t>if ((nbytes = write(fd, buf, sizeof(buf))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perror("write");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Unix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/>
              <a:t>stdout</a:t>
            </a:r>
            <a:r>
              <a:rPr lang="en-US" dirty="0"/>
              <a:t>, one byte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./showfile1_nobuf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8C7041F5-8636-C84E-9C37-4368482DE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2781"/>
            <a:ext cx="646112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STDIN_FILENO;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&amp;c, 1)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(STDOUT_FILENO, &amp;c, 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2D59F1-D78D-B848-85F7-DF6991532D78}"/>
              </a:ext>
            </a:extLst>
          </p:cNvPr>
          <p:cNvSpPr txBox="1"/>
          <p:nvPr/>
        </p:nvSpPr>
        <p:spPr>
          <a:xfrm>
            <a:off x="5257800" y="4825178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showfile1_nobuf.c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/>
              <a:t>On Short Counts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</a:t>
            </a:r>
          </a:p>
          <a:p>
            <a:endParaRPr lang="en-US" dirty="0"/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endParaRPr lang="en-US" dirty="0"/>
          </a:p>
          <a:p>
            <a:r>
              <a:rPr lang="en-US" dirty="0"/>
              <a:t>Best practice is to always allow for short counts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Home-Grown Buffered I/O Code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/>
              <a:t>stdout</a:t>
            </a:r>
            <a:r>
              <a:rPr lang="en-US" dirty="0"/>
              <a:t>, BUFSIZE bytes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./showfile2_buf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52600"/>
            <a:ext cx="6461125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64</a:t>
            </a:r>
            <a:endParaRPr lang="en-US" sz="1600" dirty="0">
              <a:solidFill>
                <a:srgbClr val="7D7CA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[BUFSIZE];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STDIN_FILENO;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BUFSIZE))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write(STDOUT_FILENO,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334000" y="5168920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showfile2_buf.c</a:t>
            </a:r>
          </a:p>
        </p:txBody>
      </p:sp>
    </p:spTree>
    <p:extLst>
      <p:ext uri="{BB962C8B-B14F-4D97-AF65-F5344CB8AC3E}">
        <p14:creationId xmlns:p14="http://schemas.microsoft.com/office/powerpoint/2010/main" val="414239559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/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257900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Metadata</a:t>
            </a:r>
            <a:endParaRPr lang="en-US">
              <a:latin typeface="Courier New" pitchFamily="49" charset="0"/>
            </a:endParaRP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2161" y="1123950"/>
            <a:ext cx="7896225" cy="49720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Metadata</a:t>
            </a:r>
            <a:r>
              <a:rPr lang="en-US" dirty="0"/>
              <a:t> is data about data, in this case file data</a:t>
            </a:r>
          </a:p>
          <a:p>
            <a:r>
              <a:rPr lang="en-US" dirty="0"/>
              <a:t>Per-file metadata maintained by kernel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Accessed by users with the </a:t>
            </a:r>
            <a:r>
              <a:rPr lang="en-US" b="1" dirty="0">
                <a:latin typeface="Courier New" pitchFamily="49" charset="0"/>
              </a:rPr>
              <a:t>stat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fstat</a:t>
            </a:r>
            <a:r>
              <a:rPr lang="en-US" dirty="0"/>
              <a:t> functions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473761" y="2590800"/>
            <a:ext cx="8264525" cy="40163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Metadata returned by the stat and fstat functions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 stat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st_dev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ino_t         st_ino;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inode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mode_t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st_mode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Protection and file type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nlink_t</a:t>
            </a:r>
            <a:r>
              <a:rPr lang="en-US" sz="1600" dirty="0">
                <a:latin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</a:rPr>
              <a:t>st_nlink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hard links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uid_t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st_uid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User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st_gid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Group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st_rdev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type (if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inode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device)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off_t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st_size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Total size, in bytes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st_blksize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Blocksize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filesystem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I/O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st_blocks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blocks allocated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st_atime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access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modification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st_ctime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change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3979420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files. Descriptor 1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70C0"/>
                </a:solidFill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70C0"/>
                </a:solidFill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76200" y="6248400"/>
            <a:ext cx="351775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</a:t>
            </a:r>
            <a:r>
              <a:rPr lang="en-US" sz="1800" i="1" dirty="0" err="1">
                <a:solidFill>
                  <a:srgbClr val="0070C0"/>
                </a:solidFill>
                <a:latin typeface="Calibri" pitchFamily="34" charset="0"/>
              </a:rPr>
              <a:t>pos</a:t>
            </a: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 is maintained per open file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2116138" y="3657595"/>
            <a:ext cx="1752600" cy="733429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2116138" y="4683125"/>
            <a:ext cx="1770062" cy="69850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(disk)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5091797" y="6203484"/>
            <a:ext cx="383720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Different logical but same physical file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Note: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>
                <a:ea typeface="+mn-ea"/>
                <a:cs typeface="+mn-cs"/>
              </a:rPr>
              <a:t>functions (use </a:t>
            </a:r>
            <a:r>
              <a:rPr lang="en-US" sz="2000" b="1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/>
              <a:t>How Processes Share Files: </a:t>
            </a:r>
            <a:r>
              <a:rPr lang="en-US" sz="3200" dirty="0">
                <a:latin typeface="Courier New"/>
                <a:cs typeface="Courier New"/>
              </a:rPr>
              <a:t>fork</a:t>
            </a:r>
            <a:endParaRPr lang="en-US" sz="3400" dirty="0">
              <a:latin typeface="Courier New"/>
              <a:cs typeface="Courier New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parent’s, and +1 to each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refcnt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</p:cxn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5218758" y="6452779"/>
            <a:ext cx="32832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is shared between processes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35678"/>
            <a:ext cx="7592093" cy="762000"/>
          </a:xfrm>
        </p:spPr>
        <p:txBody>
          <a:bodyPr/>
          <a:lstStyle/>
          <a:p>
            <a:r>
              <a:rPr lang="en-US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905000"/>
          </a:xfrm>
        </p:spPr>
        <p:txBody>
          <a:bodyPr/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endParaRPr lang="en-US" dirty="0"/>
          </a:p>
          <a:p>
            <a:r>
              <a:rPr lang="en-US" dirty="0"/>
              <a:t>Answer: By calling the </a:t>
            </a:r>
            <a:r>
              <a:rPr lang="en-US" dirty="0">
                <a:latin typeface="Courier New"/>
                <a:cs typeface="Courier New"/>
              </a:rPr>
              <a:t>dup2(</a:t>
            </a:r>
            <a:r>
              <a:rPr lang="en-US" dirty="0" err="1">
                <a:latin typeface="Courier New"/>
                <a:cs typeface="Courier New"/>
              </a:rPr>
              <a:t>oldfd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newfd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 to 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1141798" y="3611562"/>
            <a:ext cx="27503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dirty="0">
                    <a:solidFill>
                      <a:srgbClr val="C00000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dirty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11562"/>
              <a:ext cx="2529219" cy="8309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25400">
              <a:solidFill>
                <a:schemeClr val="bg2">
                  <a:lumMod val="75000"/>
                </a:schemeClr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25400">
              <a:solidFill>
                <a:schemeClr val="bg2">
                  <a:lumMod val="75000"/>
                </a:schemeClr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" name="Text Box 14"/>
          <p:cNvSpPr txBox="1">
            <a:spLocks noChangeArrowheads="1"/>
          </p:cNvSpPr>
          <p:nvPr/>
        </p:nvSpPr>
        <p:spPr bwMode="auto">
          <a:xfrm>
            <a:off x="15715" y="6183868"/>
            <a:ext cx="378353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Two descriptors point to the same file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Warm-Up: 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  <p:extLst>
      <p:ext uri="{BB962C8B-B14F-4D97-AF65-F5344CB8AC3E}">
        <p14:creationId xmlns:p14="http://schemas.microsoft.com/office/powerpoint/2010/main" val="2267523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Warm-Up: 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dup2(fd2, fd3);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read(fd2, &amp;c2,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  <p:sp>
        <p:nvSpPr>
          <p:cNvPr id="6" name="Rectangle 5"/>
          <p:cNvSpPr/>
          <p:nvPr/>
        </p:nvSpPr>
        <p:spPr>
          <a:xfrm>
            <a:off x="5249202" y="1578114"/>
            <a:ext cx="37338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c1 = </a:t>
            </a:r>
            <a:r>
              <a:rPr lang="pt-BR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c2 = </a:t>
            </a:r>
            <a:r>
              <a:rPr lang="pt-BR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c3 = </a:t>
            </a:r>
            <a:r>
              <a:rPr lang="pt-BR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3429000"/>
            <a:ext cx="310854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dup2(</a:t>
            </a:r>
            <a:r>
              <a:rPr lang="en-US" sz="2000" dirty="0" err="1">
                <a:latin typeface="Courier New"/>
                <a:cs typeface="Courier New"/>
              </a:rPr>
              <a:t>oldfd</a:t>
            </a:r>
            <a:r>
              <a:rPr lang="en-US" sz="2000" dirty="0">
                <a:latin typeface="Courier New"/>
                <a:cs typeface="Courier New"/>
              </a:rPr>
              <a:t>, </a:t>
            </a:r>
            <a:r>
              <a:rPr lang="en-US" sz="2000" dirty="0" err="1">
                <a:latin typeface="Courier New"/>
                <a:cs typeface="Courier New"/>
              </a:rPr>
              <a:t>newfd</a:t>
            </a:r>
            <a:r>
              <a:rPr lang="en-US" sz="2000" dirty="0">
                <a:latin typeface="Courier New"/>
                <a:cs typeface="Courier New"/>
              </a:rPr>
              <a:t>) 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971800" y="3629055"/>
            <a:ext cx="2277402" cy="28545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2494128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  <p:extLst>
      <p:ext uri="{BB962C8B-B14F-4D97-AF65-F5344CB8AC3E}">
        <p14:creationId xmlns:p14="http://schemas.microsoft.com/office/powerpoint/2010/main" val="14051250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Unix I/O and C Standard I/O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Two sets: system-level and C-level </a:t>
            </a:r>
          </a:p>
          <a:p>
            <a:r>
              <a:rPr lang="en-US" dirty="0"/>
              <a:t>Robust I/O (RIO): 213 special wrappers</a:t>
            </a:r>
            <a:br>
              <a:rPr lang="en-US" dirty="0"/>
            </a:br>
            <a:r>
              <a:rPr lang="en-US" dirty="0"/>
              <a:t>good coding practice: </a:t>
            </a:r>
            <a:r>
              <a:rPr lang="en-US" b="0" dirty="0"/>
              <a:t>handles error checking, signals, and </a:t>
            </a:r>
            <a:br>
              <a:rPr lang="en-US" b="0" dirty="0"/>
            </a:br>
            <a:r>
              <a:rPr lang="en-US" b="0" dirty="0"/>
              <a:t>“short counts”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3675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5253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4567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886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32131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5181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5602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4252913"/>
            <a:ext cx="1841500" cy="1327150"/>
          </a:xfrm>
          <a:prstGeom prst="rect">
            <a:avLst/>
          </a:prstGeom>
          <a:solidFill>
            <a:srgbClr val="F1C7C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rio_writen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rio_readinitb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rio_readlineb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rio_readnb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4567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4102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914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5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55" grpId="0" animBg="1"/>
      <p:bldP spid="671756" grpId="0" animBg="1"/>
      <p:bldP spid="6717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sleep(1-s);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1315865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c</a:t>
            </a:r>
          </a:p>
        </p:txBody>
      </p:sp>
      <p:sp>
        <p:nvSpPr>
          <p:cNvPr id="7" name="Rectangle 6"/>
          <p:cNvSpPr/>
          <p:nvPr/>
        </p:nvSpPr>
        <p:spPr>
          <a:xfrm>
            <a:off x="5249202" y="2362200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6169" y="3352800"/>
            <a:ext cx="30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Bonus: Which way does it go?</a:t>
            </a:r>
          </a:p>
        </p:txBody>
      </p:sp>
    </p:spTree>
    <p:extLst>
      <p:ext uri="{BB962C8B-B14F-4D97-AF65-F5344CB8AC3E}">
        <p14:creationId xmlns:p14="http://schemas.microsoft.com/office/powerpoint/2010/main" val="3436189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75939" y="2057400"/>
            <a:ext cx="7772400" cy="3124200"/>
          </a:xfrm>
        </p:spPr>
        <p:txBody>
          <a:bodyPr/>
          <a:lstStyle/>
          <a:p>
            <a:r>
              <a:rPr lang="en-US" dirty="0"/>
              <a:t>Quiz</a:t>
            </a:r>
            <a:br>
              <a:rPr lang="en-US" dirty="0"/>
            </a:br>
            <a:br>
              <a:rPr lang="en-US"/>
            </a:br>
            <a:r>
              <a:rPr lang="en-US" sz="2400" b="0">
                <a:hlinkClick r:id="rId3"/>
              </a:rPr>
              <a:t>https://canvas.cmu.edu/courses/28101/quizzes/77046</a:t>
            </a:r>
            <a:r>
              <a:rPr lang="en-US" sz="2400" b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12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rgbClr val="000000"/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pPr lvl="1"/>
            <a:endParaRPr lang="en-US" dirty="0"/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4341812"/>
          </a:xfrm>
        </p:spPr>
        <p:txBody>
          <a:bodyPr/>
          <a:lstStyle/>
          <a:p>
            <a:r>
              <a:rPr lang="en-US" dirty="0"/>
              <a:t>Applications often read/write one character at a time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getc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putc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ungetc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b="1" dirty="0">
                <a:latin typeface="Courier New"/>
                <a:cs typeface="Courier New"/>
              </a:rPr>
              <a:t>gets,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text one character at a time, stopping at newline</a:t>
            </a:r>
          </a:p>
          <a:p>
            <a:r>
              <a:rPr lang="en-US" dirty="0"/>
              <a:t>Implementing as Unix I/O calls expensive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write</a:t>
            </a:r>
            <a:r>
              <a:rPr lang="en-US" dirty="0"/>
              <a:t> require Unix kernel calls</a:t>
            </a:r>
          </a:p>
          <a:p>
            <a:pPr lvl="2"/>
            <a:r>
              <a:rPr lang="en-US" dirty="0"/>
              <a:t>&gt; 10,000 clock cycles</a:t>
            </a:r>
          </a:p>
          <a:p>
            <a:r>
              <a:rPr lang="en-US" dirty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b="1" dirty="0">
                <a:latin typeface="Courier New"/>
                <a:cs typeface="Courier New"/>
              </a:rPr>
              <a:t>read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to 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64276" y="5807075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“\n”,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line-by-line with </a:t>
            </a:r>
            <a:r>
              <a:rPr lang="en-US" dirty="0" err="1"/>
              <a:t>stdio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./showfile3_stdio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52600"/>
            <a:ext cx="6461125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MLINE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1024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lang="en-US" sz="1600" dirty="0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MLINE,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!=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334000" y="5168920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showfile3_stdio.c</a:t>
            </a:r>
          </a:p>
        </p:txBody>
      </p:sp>
    </p:spTree>
    <p:extLst>
      <p:ext uri="{BB962C8B-B14F-4D97-AF65-F5344CB8AC3E}">
        <p14:creationId xmlns:p14="http://schemas.microsoft.com/office/powerpoint/2010/main" val="172888349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/>
              <a:t>RIO (robust I/O) package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8493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4953000" cy="573087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A Linux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/>
              <a:t>B</a:t>
            </a:r>
            <a:r>
              <a:rPr lang="en-US" i="1" baseline="-25000" dirty="0"/>
              <a:t>0 </a:t>
            </a:r>
            <a:r>
              <a:rPr lang="en-US" i="1" dirty="0"/>
              <a:t>, B</a:t>
            </a:r>
            <a:r>
              <a:rPr lang="en-US" i="1" baseline="-25000" dirty="0"/>
              <a:t>1 </a:t>
            </a:r>
            <a:r>
              <a:rPr lang="en-US" i="1" dirty="0"/>
              <a:t>, 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Cool fact: All 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/>
          </a:p>
          <a:p>
            <a:r>
              <a:rPr lang="en-US" dirty="0"/>
              <a:t>Even the kernel is represented as a file: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/boot/</a:t>
            </a:r>
            <a:r>
              <a:rPr lang="en-US" b="1" dirty="0">
                <a:latin typeface="Courier New"/>
                <a:cs typeface="Courier New"/>
              </a:rPr>
              <a:t>vmlinuz-3.13.0-55-generic </a:t>
            </a:r>
            <a:r>
              <a:rPr lang="en-US" dirty="0"/>
              <a:t>(kernel image)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 	                                                  </a:t>
            </a:r>
            <a:r>
              <a:rPr lang="en-US" dirty="0"/>
              <a:t>(kernel data structures)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23714"/>
            <a:ext cx="8101182" cy="762000"/>
          </a:xfrm>
        </p:spPr>
        <p:txBody>
          <a:bodyPr/>
          <a:lstStyle/>
          <a:p>
            <a:r>
              <a:rPr lang="en-US" dirty="0"/>
              <a:t>Today: Unix I/O, C Standard I/O, and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Two </a:t>
            </a:r>
            <a:r>
              <a:rPr lang="en-US" i="1" dirty="0"/>
              <a:t>incompatible</a:t>
            </a:r>
            <a:r>
              <a:rPr lang="en-US" dirty="0"/>
              <a:t> libraries building on Unix I/O</a:t>
            </a:r>
          </a:p>
          <a:p>
            <a:r>
              <a:rPr lang="en-US" dirty="0"/>
              <a:t>Robust I/O (RIO): 213 special wrappers</a:t>
            </a:r>
            <a:br>
              <a:rPr lang="en-US" dirty="0"/>
            </a:br>
            <a:r>
              <a:rPr lang="en-US" dirty="0"/>
              <a:t>good coding practice: </a:t>
            </a:r>
            <a:r>
              <a:rPr lang="en-US" b="0" dirty="0"/>
              <a:t>handles error checking, signals, and </a:t>
            </a:r>
            <a:br>
              <a:rPr lang="en-US" b="0" dirty="0"/>
            </a:br>
            <a:r>
              <a:rPr lang="en-US" b="0" dirty="0"/>
              <a:t>“short counts”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3675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5253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4567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886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32131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5181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5602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4252913"/>
            <a:ext cx="1841500" cy="1327150"/>
          </a:xfrm>
          <a:prstGeom prst="rect">
            <a:avLst/>
          </a:prstGeom>
          <a:solidFill>
            <a:srgbClr val="F1C7C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rio_writen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rio_readinitb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rio_readlineb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rio_readnb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4567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4102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914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84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55" grpId="0" animBg="1"/>
      <p:bldP spid="671756" grpId="0" animBg="1"/>
      <p:bldP spid="67175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/>
              <a:t>Unix I/O Recap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429000"/>
            <a:ext cx="7896225" cy="20002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</a:t>
            </a:r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r>
              <a:rPr lang="en-US" dirty="0"/>
              <a:t>Best practice is to always allow for short counts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7014176" cy="8309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/* Read at most </a:t>
            </a:r>
            <a:r>
              <a:rPr lang="en-US" sz="1600" dirty="0" err="1">
                <a:solidFill>
                  <a:srgbClr val="800000"/>
                </a:solidFill>
                <a:latin typeface="Courier New" pitchFamily="49" charset="0"/>
              </a:rPr>
              <a:t>max_count</a:t>
            </a: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bytes from file into buffer.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  Return number bytes read, or error value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read(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*buffer,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max_count</a:t>
            </a:r>
            <a:r>
              <a:rPr lang="en-US" sz="1600" dirty="0">
                <a:latin typeface="Courier New" pitchFamily="49" charset="0"/>
              </a:rPr>
              <a:t>);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2409074"/>
            <a:ext cx="7014176" cy="8309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/* Write at most </a:t>
            </a:r>
            <a:r>
              <a:rPr lang="en-US" sz="1600" dirty="0" err="1">
                <a:solidFill>
                  <a:srgbClr val="800000"/>
                </a:solidFill>
                <a:latin typeface="Courier New" pitchFamily="49" charset="0"/>
              </a:rPr>
              <a:t>max_count</a:t>
            </a: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bytes from buffer to file.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  Return number bytes written, or error value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write(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*buffer,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max_count</a:t>
            </a:r>
            <a:r>
              <a:rPr lang="en-US" sz="1600" dirty="0">
                <a:latin typeface="Courier New" pitchFamily="49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5311607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/>
              <a:t>The RIO Package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(213/CS:APP Package)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RIO is a set of wrappers that provide efficient and robust I/O in apps, such as network programs that are subject to short counts</a:t>
            </a:r>
          </a:p>
          <a:p>
            <a:r>
              <a:rPr lang="en-US" dirty="0"/>
              <a:t>RIO provides two different kinds of functions</a:t>
            </a:r>
          </a:p>
          <a:p>
            <a:pPr lvl="1"/>
            <a:r>
              <a:rPr lang="en-US" dirty="0" err="1"/>
              <a:t>Unbuffered</a:t>
            </a:r>
            <a:r>
              <a:rPr lang="en-US" dirty="0"/>
              <a:t> input and output of binary data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rio_writen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Buffered input of text lines and binary data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Buffered RIO routines are thread-safe and can be interleaved arbitrarily on the same descriptor</a:t>
            </a:r>
          </a:p>
          <a:p>
            <a:pPr lvl="2"/>
            <a:endParaRPr lang="en-US" dirty="0"/>
          </a:p>
          <a:p>
            <a:r>
              <a:rPr lang="en-US" dirty="0"/>
              <a:t>Download from </a:t>
            </a:r>
            <a:r>
              <a:rPr lang="en-US" dirty="0">
                <a:hlinkClick r:id="rId3"/>
              </a:rPr>
              <a:t>http://csapp.cs.cmu.edu/3e/code.html</a:t>
            </a:r>
            <a:r>
              <a:rPr lang="en-US" dirty="0"/>
              <a:t>  </a:t>
            </a:r>
          </a:p>
          <a:p>
            <a:pPr lvl="1">
              <a:buNone/>
            </a:pP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  </a:t>
            </a:r>
            <a:r>
              <a:rPr lang="en-US" b="1" dirty="0" err="1">
                <a:latin typeface="Courier New"/>
                <a:cs typeface="Courier New"/>
              </a:rPr>
              <a:t>src/csapp.c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urier New"/>
                <a:cs typeface="Courier New"/>
              </a:rPr>
              <a:t>include/</a:t>
            </a:r>
            <a:r>
              <a:rPr lang="en-US" b="1" dirty="0" err="1">
                <a:latin typeface="Courier New"/>
                <a:cs typeface="Courier New"/>
              </a:rPr>
              <a:t>csapp.h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561473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Unbuffered RIO Input and Output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701087" cy="5180012"/>
          </a:xfrm>
        </p:spPr>
        <p:txBody>
          <a:bodyPr/>
          <a:lstStyle/>
          <a:p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r>
              <a:rPr lang="en-US" dirty="0"/>
              <a:t>Especially useful for transferring data on network sockets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if it encounters EOF</a:t>
            </a:r>
          </a:p>
          <a:p>
            <a:pPr lvl="2"/>
            <a:r>
              <a:rPr lang="en-US" dirty="0"/>
              <a:t>Only use it when you know how many bytes to read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never returns a short count</a:t>
            </a:r>
          </a:p>
          <a:p>
            <a:pPr lvl="1"/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/>
              <a:t> </a:t>
            </a:r>
            <a:r>
              <a:rPr lang="en-US" dirty="0"/>
              <a:t>can be interleaved arbitrarily on the same descriptor</a:t>
            </a:r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818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rio_writen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transferred if OK,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0 on EOF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 only), -1 on error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14542453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/>
              <a:t>Implementation of </a:t>
            </a:r>
            <a:r>
              <a:rPr lang="en-US">
                <a:latin typeface="Courier New" pitchFamily="49" charset="0"/>
              </a:rPr>
              <a:t>rio_readn</a:t>
            </a:r>
          </a:p>
        </p:txBody>
      </p:sp>
      <p:sp>
        <p:nvSpPr>
          <p:cNvPr id="760835" name="Text Box 3"/>
          <p:cNvSpPr txBox="1">
            <a:spLocks noChangeArrowheads="1"/>
          </p:cNvSpPr>
          <p:nvPr/>
        </p:nvSpPr>
        <p:spPr bwMode="auto">
          <a:xfrm>
            <a:off x="357018" y="990600"/>
            <a:ext cx="8710782" cy="575542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Robustly read n bytes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unbuffered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= n;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while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nleft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&gt; 0)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if ((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read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)) &lt;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if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== EINTR)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Interrupted by sig handler return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0;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and call read() again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else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return -1;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set by read() */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}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else if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nread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== 0)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break;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EOF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-=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return (n -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);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Return &gt;= 0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3480" y="637669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csapp.c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82034890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RIO Input Functions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6" y="1219200"/>
            <a:ext cx="8307388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Efficiently read text lines and binary data from a file partially cached in an internal memory buffer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dirty="0">
              <a:latin typeface="Courier New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rio_readlineb</a:t>
            </a:r>
            <a:r>
              <a:rPr lang="en-US" dirty="0"/>
              <a:t> reads a </a:t>
            </a:r>
            <a:r>
              <a:rPr lang="en-US" b="1" i="1" dirty="0">
                <a:solidFill>
                  <a:srgbClr val="0070C0"/>
                </a:solidFill>
              </a:rPr>
              <a:t>text line</a:t>
            </a:r>
            <a:r>
              <a:rPr lang="en-US" dirty="0"/>
              <a:t> of up to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dirty="0"/>
              <a:t> and stores the line in </a:t>
            </a:r>
            <a:r>
              <a:rPr lang="en-US" b="1" dirty="0" err="1">
                <a:latin typeface="Courier New" pitchFamily="49" charset="0"/>
              </a:rPr>
              <a:t>usrbuf</a:t>
            </a:r>
            <a:endParaRPr lang="en-US" b="1" dirty="0"/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Especially useful for reading text lines from network sockets</a:t>
            </a:r>
          </a:p>
          <a:p>
            <a:pPr lvl="1">
              <a:spcBef>
                <a:spcPct val="0"/>
              </a:spcBef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Newline (‘</a:t>
            </a:r>
            <a:r>
              <a:rPr lang="en-US" b="1" dirty="0">
                <a:latin typeface="Courier New" pitchFamily="49" charset="0"/>
              </a:rPr>
              <a:t>\n</a:t>
            </a:r>
            <a:r>
              <a:rPr lang="en-US" dirty="0"/>
              <a:t>’)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766980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1914" y="2057400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18798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RIO Input Functions (cont.)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307388" cy="28956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rio_readnb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reads up to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bytes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from file </a:t>
            </a:r>
            <a:r>
              <a:rPr lang="en-US" b="1" dirty="0" err="1">
                <a:latin typeface="Courier New" pitchFamily="49" charset="0"/>
              </a:rPr>
              <a:t>fd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can be interleaved arbitrarily on the same descriptor</a:t>
            </a:r>
          </a:p>
          <a:p>
            <a:pPr lvl="2">
              <a:lnSpc>
                <a:spcPct val="97000"/>
              </a:lnSpc>
            </a:pPr>
            <a:r>
              <a:rPr lang="en-US" b="1" kern="1200" dirty="0">
                <a:solidFill>
                  <a:srgbClr val="990000"/>
                </a:solidFill>
                <a:ea typeface="+mn-ea"/>
                <a:cs typeface="+mn-cs"/>
              </a:rPr>
              <a:t>Warning: </a:t>
            </a:r>
            <a:r>
              <a:rPr lang="en-US" dirty="0"/>
              <a:t>Don’t interleave with 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769028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769029" name="Text Box 5"/>
          <p:cNvSpPr txBox="1">
            <a:spLocks noChangeArrowheads="1"/>
          </p:cNvSpPr>
          <p:nvPr/>
        </p:nvSpPr>
        <p:spPr bwMode="auto">
          <a:xfrm>
            <a:off x="533400" y="1366897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4577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960812"/>
          </a:xfrm>
        </p:spPr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Layered on Unix file:</a:t>
            </a:r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2362200" y="30400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1498697" y="3056538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1978110" y="34188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4264110" y="34950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720810" y="36496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2702010" y="38020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4724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7086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4724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5257800" y="26590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762000" y="54526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290513" y="5452646"/>
            <a:ext cx="2452687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 longer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7467600" y="54526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7007310" y="59076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4378410" y="62146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2743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7467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2743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3886200" y="50292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141648114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296988"/>
            <a:ext cx="8307387" cy="608012"/>
          </a:xfrm>
        </p:spPr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2200" y="24304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98697" y="2452994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1978110" y="28092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4264110" y="28854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0810" y="30400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702010" y="31924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724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7086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4724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257800" y="20494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  <p:extLst>
      <p:ext uri="{BB962C8B-B14F-4D97-AF65-F5344CB8AC3E}">
        <p14:creationId xmlns:p14="http://schemas.microsoft.com/office/powerpoint/2010/main" val="3635339387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line-by-line with </a:t>
            </a:r>
            <a:r>
              <a:rPr lang="en-US" dirty="0" err="1"/>
              <a:t>rio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./showfile4_rio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311" y="1600200"/>
            <a:ext cx="7162800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MLINE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1024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STDIN_FILENO;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rio_readinitb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MLINE))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(STDOUT_FILENO,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738910" y="5508962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showfile4_stdio.c</a:t>
            </a:r>
          </a:p>
        </p:txBody>
      </p:sp>
    </p:spTree>
    <p:extLst>
      <p:ext uri="{BB962C8B-B14F-4D97-AF65-F5344CB8AC3E}">
        <p14:creationId xmlns:p14="http://schemas.microsoft.com/office/powerpoint/2010/main" val="11052221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7" y="438150"/>
            <a:ext cx="8716963" cy="781050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4997450"/>
          </a:xfrm>
        </p:spPr>
        <p:txBody>
          <a:bodyPr/>
          <a:lstStyle/>
          <a:p>
            <a:r>
              <a:rPr lang="en-US" dirty="0"/>
              <a:t>Elegant mapping of files to devices allows kernel to export simple interface called </a:t>
            </a:r>
            <a:r>
              <a:rPr lang="en-US" i="1" dirty="0"/>
              <a:t>Unix I/O:</a:t>
            </a:r>
          </a:p>
          <a:p>
            <a:pPr lvl="1"/>
            <a:r>
              <a:rPr lang="en-US" dirty="0"/>
              <a:t>Opening 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lseek</a:t>
            </a:r>
            <a:r>
              <a:rPr lang="en-US" b="1" dirty="0">
                <a:latin typeface="Courier New" pitchFamily="49" charset="0"/>
              </a:rPr>
              <a:t>()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/>
              <a:t>Closing remarks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/>
              <a:t>stdout</a:t>
            </a:r>
            <a:r>
              <a:rPr lang="en-US" dirty="0"/>
              <a:t>, loading entire file with </a:t>
            </a:r>
            <a:r>
              <a:rPr lang="en-US" dirty="0" err="1"/>
              <a:t>mmap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./showfile5_mmap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311" y="1600200"/>
            <a:ext cx="7162800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2)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stat.st_size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size, PROT_READ,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MAP_PRIVATE,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size);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740390" y="5038714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showfile5_mmap.c</a:t>
            </a:r>
          </a:p>
        </p:txBody>
      </p:sp>
    </p:spTree>
    <p:extLst>
      <p:ext uri="{BB962C8B-B14F-4D97-AF65-F5344CB8AC3E}">
        <p14:creationId xmlns:p14="http://schemas.microsoft.com/office/powerpoint/2010/main" val="338675411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I/O vs. Standard I/O vs.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600200"/>
            <a:ext cx="8750300" cy="4876800"/>
          </a:xfrm>
        </p:spPr>
        <p:txBody>
          <a:bodyPr/>
          <a:lstStyle/>
          <a:p>
            <a:r>
              <a:rPr lang="en-US" dirty="0"/>
              <a:t>Standard I/O and RIO are implemented using low-level Unix I/O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ones should you use in your programs?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2913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4491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3805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124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2451100"/>
            <a:ext cx="1989138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fopen  fdopen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fread  fwrite fscanf fprintf  sscanf sprintf fgets  fputs fflush fseek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fclose</a:t>
            </a: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4419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3490913"/>
            <a:ext cx="1841500" cy="13271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rio_writen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rio_readinitb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rio_readlineb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rio_readnb</a:t>
            </a: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3805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152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9970" y="435678"/>
            <a:ext cx="7592093" cy="762000"/>
          </a:xfrm>
        </p:spPr>
        <p:txBody>
          <a:bodyPr/>
          <a:lstStyle/>
          <a:p>
            <a:r>
              <a:rPr lang="en-US" dirty="0"/>
              <a:t>Pros and Cons of Unix I/O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Unix I/O is the most general and lowest overhead form of I/O</a:t>
            </a:r>
          </a:p>
          <a:p>
            <a:pPr lvl="2"/>
            <a:r>
              <a:rPr lang="en-US" dirty="0"/>
              <a:t>All other I/O packages are implemented using Unix I/O functions</a:t>
            </a:r>
          </a:p>
          <a:p>
            <a:pPr lvl="1"/>
            <a:r>
              <a:rPr lang="en-US" dirty="0"/>
              <a:t>Unix I/O provides functions for accessing file metadata</a:t>
            </a:r>
          </a:p>
          <a:p>
            <a:pPr lvl="1"/>
            <a:r>
              <a:rPr lang="en-US" dirty="0"/>
              <a:t>Unix I/O functions are </a:t>
            </a:r>
            <a:r>
              <a:rPr lang="en-US" dirty="0" err="1"/>
              <a:t>async</a:t>
            </a:r>
            <a:r>
              <a:rPr lang="en-US" dirty="0"/>
              <a:t>-signal-safe and can be used safely in signal handlers</a:t>
            </a:r>
          </a:p>
          <a:p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Dealing with short counts is tricky and error prone</a:t>
            </a:r>
          </a:p>
          <a:p>
            <a:pPr lvl="1"/>
            <a:r>
              <a:rPr lang="en-US" dirty="0"/>
              <a:t>Efficient reading of text lines requires some form of buffering, also tricky and error prone</a:t>
            </a:r>
          </a:p>
          <a:p>
            <a:pPr lvl="1"/>
            <a:r>
              <a:rPr lang="en-US" dirty="0"/>
              <a:t>Both of these issues are addressed by the standard I/O and RIO packages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5955" y="435678"/>
            <a:ext cx="7592093" cy="762000"/>
          </a:xfrm>
        </p:spPr>
        <p:txBody>
          <a:bodyPr/>
          <a:lstStyle/>
          <a:p>
            <a:r>
              <a:rPr lang="en-US"/>
              <a:t>Pros and Cons of Standard I/O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362075"/>
            <a:ext cx="8458200" cy="4972050"/>
          </a:xfrm>
        </p:spPr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Buffering increases efficiency by decreasing the number of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Short counts are handled automatically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Provides no function for accessing file metadata</a:t>
            </a:r>
          </a:p>
          <a:p>
            <a:pPr lvl="1"/>
            <a:r>
              <a:rPr lang="en-US" dirty="0"/>
              <a:t>Standard I/O functions are not </a:t>
            </a:r>
            <a:r>
              <a:rPr lang="en-US" dirty="0" err="1"/>
              <a:t>async</a:t>
            </a:r>
            <a:r>
              <a:rPr lang="en-US" dirty="0"/>
              <a:t>-signal-safe, and not appropriate for signal handlers</a:t>
            </a:r>
          </a:p>
          <a:p>
            <a:pPr lvl="1"/>
            <a:r>
              <a:rPr lang="en-US" dirty="0"/>
              <a:t>Standard I/O is not appropriate for input and output on network sockets</a:t>
            </a:r>
          </a:p>
          <a:p>
            <a:pPr lvl="2"/>
            <a:r>
              <a:rPr lang="en-US" dirty="0"/>
              <a:t>There are poorly documented restrictions on streams that interact badly with restrictions on sockets (CS:APP3e, Sec 10.11)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878638" cy="573087"/>
          </a:xfrm>
        </p:spPr>
        <p:txBody>
          <a:bodyPr/>
          <a:lstStyle/>
          <a:p>
            <a:r>
              <a:rPr lang="en-US"/>
              <a:t>Choosing I/O Functions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472487" cy="5224462"/>
          </a:xfrm>
        </p:spPr>
        <p:txBody>
          <a:bodyPr/>
          <a:lstStyle/>
          <a:p>
            <a:r>
              <a:rPr lang="en-US" dirty="0"/>
              <a:t>General rule: use the highest-level I/O functions you can</a:t>
            </a:r>
          </a:p>
          <a:p>
            <a:pPr lvl="1"/>
            <a:r>
              <a:rPr lang="en-US" dirty="0"/>
              <a:t>Many C programmers are able to do all of their work using the standard I/O functions</a:t>
            </a:r>
          </a:p>
          <a:p>
            <a:pPr lvl="1"/>
            <a:r>
              <a:rPr lang="en-US" dirty="0"/>
              <a:t>But, be sure to understand the functions you use!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When to use standard I/O</a:t>
            </a:r>
          </a:p>
          <a:p>
            <a:pPr lvl="1"/>
            <a:r>
              <a:rPr lang="en-US" dirty="0"/>
              <a:t>When working with disk or terminal files</a:t>
            </a:r>
          </a:p>
          <a:p>
            <a:r>
              <a:rPr lang="en-US" dirty="0"/>
              <a:t>When to use raw Unix I/O 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Inside signal handlers, because Unix I/O is </a:t>
            </a:r>
            <a:r>
              <a:rPr lang="en-US" i="1" dirty="0" err="1">
                <a:solidFill>
                  <a:srgbClr val="C00000"/>
                </a:solidFill>
              </a:rPr>
              <a:t>async</a:t>
            </a:r>
            <a:r>
              <a:rPr lang="en-US" i="1" dirty="0">
                <a:solidFill>
                  <a:srgbClr val="C00000"/>
                </a:solidFill>
              </a:rPr>
              <a:t>-signal-safe</a:t>
            </a:r>
          </a:p>
          <a:p>
            <a:pPr lvl="1"/>
            <a:r>
              <a:rPr lang="en-US" dirty="0"/>
              <a:t>In rare cases when you need absolute highest performance</a:t>
            </a:r>
          </a:p>
          <a:p>
            <a:r>
              <a:rPr lang="en-US" dirty="0"/>
              <a:t>When to use RIO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When you are reading and writing network sockets</a:t>
            </a:r>
          </a:p>
          <a:p>
            <a:pPr lvl="1"/>
            <a:r>
              <a:rPr lang="en-US" dirty="0"/>
              <a:t>Avoid using standard I/O on sockets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04249" y="3082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35678"/>
            <a:ext cx="7592093" cy="762000"/>
          </a:xfrm>
        </p:spPr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62074"/>
            <a:ext cx="9067800" cy="54959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Binary File</a:t>
            </a:r>
          </a:p>
          <a:p>
            <a:pPr lvl="1"/>
            <a:r>
              <a:rPr lang="en-US" dirty="0"/>
              <a:t>Sequence of arbitrary bytes</a:t>
            </a:r>
          </a:p>
          <a:p>
            <a:pPr lvl="1"/>
            <a:r>
              <a:rPr lang="en-US" dirty="0"/>
              <a:t>Including byte value 0x00</a:t>
            </a:r>
          </a:p>
          <a:p>
            <a:r>
              <a:rPr lang="en-US" dirty="0">
                <a:solidFill>
                  <a:srgbClr val="C00000"/>
                </a:solidFill>
              </a:rPr>
              <a:t>Functions you should </a:t>
            </a:r>
            <a:r>
              <a:rPr lang="en-US" i="1" dirty="0">
                <a:solidFill>
                  <a:srgbClr val="C00000"/>
                </a:solidFill>
              </a:rPr>
              <a:t>never</a:t>
            </a:r>
            <a:r>
              <a:rPr lang="en-US" dirty="0">
                <a:solidFill>
                  <a:srgbClr val="C00000"/>
                </a:solidFill>
              </a:rPr>
              <a:t> use on binary files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Text-oriented I/O: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rio_readlineb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2"/>
            <a:r>
              <a:rPr lang="en-US" dirty="0"/>
              <a:t>Use functions like </a:t>
            </a:r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r>
              <a:rPr lang="en-US" dirty="0"/>
              <a:t> instead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261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with File Descriptors (3)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5029200"/>
            <a:ext cx="8307388" cy="533400"/>
          </a:xfrm>
        </p:spPr>
        <p:txBody>
          <a:bodyPr/>
          <a:lstStyle/>
          <a:p>
            <a:r>
              <a:rPr lang="en-US" dirty="0"/>
              <a:t>What would be the contents of the resulting file?</a:t>
            </a:r>
          </a:p>
          <a:p>
            <a:endParaRPr lang="en-US" dirty="0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473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O_CREAT|O_TRUNC|O_RDWR, S_IRUSR|S_IWUSR);</a:t>
            </a:r>
          </a:p>
          <a:p>
            <a:r>
              <a:rPr lang="en-US" sz="1600" dirty="0">
                <a:latin typeface="Courier New" pitchFamily="49" charset="0"/>
              </a:rPr>
              <a:t>    write(fd1, "pqrs", 4);</a:t>
            </a:r>
          </a:p>
          <a:p>
            <a:r>
              <a:rPr lang="en-US" sz="1600" dirty="0">
                <a:latin typeface="Courier New" pitchFamily="49" charset="0"/>
              </a:rPr>
              <a:t>    fd3 = open(fname, O_APPEND|O_WRONLY, 0);</a:t>
            </a:r>
          </a:p>
          <a:p>
            <a:r>
              <a:rPr lang="en-US" sz="1600" dirty="0">
                <a:latin typeface="Courier New" pitchFamily="49" charset="0"/>
              </a:rPr>
              <a:t>    write(fd3, "jklmn", 5);</a:t>
            </a:r>
          </a:p>
          <a:p>
            <a:r>
              <a:rPr lang="en-US" sz="1600" dirty="0">
                <a:latin typeface="Courier New" pitchFamily="49" charset="0"/>
              </a:rPr>
              <a:t>    fd2 = dup(fd1);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Allocates descriptor */</a:t>
            </a:r>
          </a:p>
          <a:p>
            <a:r>
              <a:rPr lang="en-US" sz="1600" dirty="0">
                <a:latin typeface="Courier New" pitchFamily="49" charset="0"/>
              </a:rPr>
              <a:t>    write(fd2, "wxyz", 4);</a:t>
            </a:r>
          </a:p>
          <a:p>
            <a:r>
              <a:rPr lang="en-US" sz="1600" dirty="0">
                <a:latin typeface="Courier New" pitchFamily="49" charset="0"/>
              </a:rPr>
              <a:t>    write(fd3, "ef", 2);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3146" y="4431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ffiles3.c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/>
              <a:t>Accessing Directories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851" y="1066800"/>
            <a:ext cx="8565549" cy="4972050"/>
          </a:xfrm>
        </p:spPr>
        <p:txBody>
          <a:bodyPr/>
          <a:lstStyle/>
          <a:p>
            <a:r>
              <a:rPr lang="en-US" dirty="0"/>
              <a:t>Only recommended operation on a directory: read its entries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dirent</a:t>
            </a:r>
            <a:r>
              <a:rPr lang="en-US" dirty="0"/>
              <a:t> structure contains information about a directory entry</a:t>
            </a:r>
          </a:p>
          <a:p>
            <a:pPr lvl="1"/>
            <a:r>
              <a:rPr lang="en-US" dirty="0"/>
              <a:t>DIR structure contains information about directory while stepping through its entries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939114" y="2607276"/>
            <a:ext cx="5646739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&lt;sys/types.h&gt;</a:t>
            </a:r>
          </a:p>
          <a:p>
            <a:r>
              <a:rPr lang="en-US" sz="1600" dirty="0">
                <a:latin typeface="Courier New" pitchFamily="49" charset="0"/>
              </a:rPr>
              <a:t>#include &lt;dirent.h&gt;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DIR *directory;</a:t>
            </a:r>
          </a:p>
          <a:p>
            <a:r>
              <a:rPr lang="en-US" sz="1600" dirty="0">
                <a:latin typeface="Courier New" pitchFamily="49" charset="0"/>
              </a:rPr>
              <a:t>  struct dirent *de;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if (!(directory = opendir(dir_name)))</a:t>
            </a:r>
          </a:p>
          <a:p>
            <a:r>
              <a:rPr lang="en-US" sz="1600" dirty="0">
                <a:latin typeface="Courier New" pitchFamily="49" charset="0"/>
              </a:rPr>
              <a:t>      error("Failed to open directory");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while (0 != (de = readdir(directory))) {</a:t>
            </a:r>
          </a:p>
          <a:p>
            <a:r>
              <a:rPr lang="en-US" sz="1600" dirty="0">
                <a:latin typeface="Courier New" pitchFamily="49" charset="0"/>
              </a:rPr>
              <a:t>      printf("Found file: %s\n", de-&gt;d_name);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closedir(directory);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52022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07" y="304800"/>
            <a:ext cx="7592093" cy="762000"/>
          </a:xfrm>
        </p:spPr>
        <p:txBody>
          <a:bodyPr/>
          <a:lstStyle/>
          <a:p>
            <a:r>
              <a:rPr lang="en-US"/>
              <a:t>Example of Accessing File Metadata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15340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stat(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(S_ISREG(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Determine file type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"regular"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(S_ISDIR(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"directory"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"other"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&amp; S_IRUSR))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read access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"yes"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"no"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%s, 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read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(0);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876801" y="1143000"/>
            <a:ext cx="4114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chmod</a:t>
            </a:r>
            <a:r>
              <a:rPr lang="en-US" sz="1600" dirty="0">
                <a:latin typeface="Courier New" pitchFamily="49" charset="0"/>
              </a:rPr>
              <a:t> 000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no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..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type: directory, read: yes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60198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statcheck.c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For Further Information</a:t>
            </a:r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518525" cy="4972050"/>
          </a:xfrm>
        </p:spPr>
        <p:txBody>
          <a:bodyPr/>
          <a:lstStyle/>
          <a:p>
            <a:r>
              <a:rPr lang="en-US" dirty="0"/>
              <a:t>The Unix bible:</a:t>
            </a:r>
          </a:p>
          <a:p>
            <a:pPr lvl="1"/>
            <a:r>
              <a:rPr lang="en-US" dirty="0"/>
              <a:t>W. Richard  Stevens &amp; Stephen A. Rago, </a:t>
            </a:r>
            <a:r>
              <a:rPr lang="en-US" b="1" i="1" dirty="0"/>
              <a:t>Advanced Programming in the Unix Environment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Edition, Addison Wesley, 2013</a:t>
            </a:r>
          </a:p>
          <a:p>
            <a:pPr lvl="2"/>
            <a:r>
              <a:rPr lang="en-US" dirty="0"/>
              <a:t>Updated from </a:t>
            </a:r>
            <a:r>
              <a:rPr lang="en-US" dirty="0" err="1"/>
              <a:t>Stevens’s</a:t>
            </a:r>
            <a:r>
              <a:rPr lang="en-US" dirty="0"/>
              <a:t> 1993 classic text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Linux bible: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The Linux Programming Interface, No Starch Press, 2010</a:t>
            </a:r>
          </a:p>
          <a:p>
            <a:pPr lvl="2"/>
            <a:r>
              <a:rPr lang="en-US" dirty="0"/>
              <a:t>Encyclopedic and authoritative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 </a:t>
            </a:r>
            <a:r>
              <a:rPr lang="en-US" dirty="0"/>
              <a:t>(</a:t>
            </a:r>
            <a:r>
              <a:rPr lang="en-US" b="1" dirty="0"/>
              <a:t>‘</a:t>
            </a:r>
            <a:r>
              <a:rPr lang="en-US" b="1" dirty="0">
                <a:latin typeface="Courier New"/>
                <a:cs typeface="Courier New"/>
              </a:rPr>
              <a:t>\n</a:t>
            </a:r>
            <a:r>
              <a:rPr lang="en-US" b="1" dirty="0"/>
              <a:t>’)</a:t>
            </a:r>
            <a:r>
              <a:rPr lang="en-US" dirty="0"/>
              <a:t>	</a:t>
            </a:r>
          </a:p>
          <a:p>
            <a:pPr lvl="2"/>
            <a:r>
              <a:rPr lang="en-US" dirty="0"/>
              <a:t>Newline is </a:t>
            </a:r>
            <a:r>
              <a:rPr lang="en-US" b="1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r>
              <a:rPr lang="en-US" dirty="0"/>
              <a:t>End of line (EOL) indicators in other systems</a:t>
            </a:r>
          </a:p>
          <a:p>
            <a:pPr lvl="1"/>
            <a:r>
              <a:rPr lang="en-US" dirty="0"/>
              <a:t>Linux and Mac OS: </a:t>
            </a:r>
            <a:r>
              <a:rPr lang="en-US" b="1" dirty="0"/>
              <a:t>‘</a:t>
            </a:r>
            <a:r>
              <a:rPr lang="en-US" b="1" dirty="0">
                <a:latin typeface="Courier New"/>
                <a:cs typeface="Courier New"/>
              </a:rPr>
              <a:t>\n</a:t>
            </a:r>
            <a:r>
              <a:rPr lang="en-US" b="1" dirty="0"/>
              <a:t>’</a:t>
            </a:r>
            <a:r>
              <a:rPr lang="en-US" dirty="0"/>
              <a:t> (</a:t>
            </a:r>
            <a:r>
              <a:rPr lang="en-US" b="1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(LF)</a:t>
            </a:r>
          </a:p>
          <a:p>
            <a:pPr lvl="1"/>
            <a:r>
              <a:rPr lang="en-US" dirty="0"/>
              <a:t>Windows and Internet protocols: </a:t>
            </a:r>
            <a:r>
              <a:rPr lang="en-US" b="1" dirty="0"/>
              <a:t>‘</a:t>
            </a:r>
            <a:r>
              <a:rPr lang="en-US" b="1" dirty="0">
                <a:latin typeface="Courier New"/>
                <a:cs typeface="Courier New"/>
              </a:rPr>
              <a:t>\r\n</a:t>
            </a:r>
            <a:r>
              <a:rPr lang="en-US" b="1" dirty="0"/>
              <a:t>’ </a:t>
            </a:r>
            <a:r>
              <a:rPr lang="en-US" dirty="0"/>
              <a:t>(</a:t>
            </a:r>
            <a:r>
              <a:rPr lang="en-US" b="1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07457"/>
            <a:ext cx="25908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of an array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346448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2075"/>
            <a:ext cx="8899525" cy="5267325"/>
          </a:xfrm>
        </p:spPr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b="1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962400" y="22098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29337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35814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35814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bryant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35814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44196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44196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53002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25483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25483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25483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25483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25483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32722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32722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39199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32722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32722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32722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32722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39199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39199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39199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47581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hello.c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04647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 wrap="none" anchor="ctr"/>
      <a:lstStyle>
        <a:defPPr>
          <a:defRPr dirty="0">
            <a:latin typeface="Calibri" pitchFamily="34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18757</TotalTime>
  <Words>6331</Words>
  <Application>Microsoft Macintosh PowerPoint</Application>
  <PresentationFormat>On-screen Show (4:3)</PresentationFormat>
  <Paragraphs>1176</Paragraphs>
  <Slides>61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System-Level I/O  15-213/14-513/15-513: Introduction to Computer Systems 20th Lecture, March 31, 2022</vt:lpstr>
      <vt:lpstr>Today</vt:lpstr>
      <vt:lpstr>Today: Unix I/O and C Standard I/O</vt:lpstr>
      <vt:lpstr>Unix I/O Overview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Closing Files</vt:lpstr>
      <vt:lpstr>Reading Files</vt:lpstr>
      <vt:lpstr>Writing Files</vt:lpstr>
      <vt:lpstr>Simple Unix I/O example</vt:lpstr>
      <vt:lpstr>On Short Counts</vt:lpstr>
      <vt:lpstr>Home-Grown Buffered I/O Code</vt:lpstr>
      <vt:lpstr>Today</vt:lpstr>
      <vt:lpstr>File Metadata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Warm-Up: I/O and Redirection Example </vt:lpstr>
      <vt:lpstr>Warm-Up: I/O and Redirection Example </vt:lpstr>
      <vt:lpstr>Master Class: Process Control and I/O</vt:lpstr>
      <vt:lpstr>Master Class: Process Control and I/O</vt:lpstr>
      <vt:lpstr>Quiz  https://canvas.cmu.edu/courses/28101/quizzes/77046  </vt:lpstr>
      <vt:lpstr>Today</vt:lpstr>
      <vt:lpstr>Standard I/O Functions</vt:lpstr>
      <vt:lpstr>Standard I/O Streams</vt:lpstr>
      <vt:lpstr>Buffered I/O: Motivation</vt:lpstr>
      <vt:lpstr>Buffering in Standard I/O</vt:lpstr>
      <vt:lpstr>Standard I/O Buffering in Action</vt:lpstr>
      <vt:lpstr>Standard I/O Example</vt:lpstr>
      <vt:lpstr>Today</vt:lpstr>
      <vt:lpstr>Today: Unix I/O, C Standard I/O, and RIO</vt:lpstr>
      <vt:lpstr>Unix I/O Recap</vt:lpstr>
      <vt:lpstr>The RIO Package (213/CS:APP Package)</vt:lpstr>
      <vt:lpstr>Unbuffered RIO Input and Output</vt:lpstr>
      <vt:lpstr>Implementation of rio_readn</vt:lpstr>
      <vt:lpstr>Buffered RIO Input Functions</vt:lpstr>
      <vt:lpstr>Buffered RIO Input Functions (cont.)</vt:lpstr>
      <vt:lpstr>Buffered I/O: Implementation</vt:lpstr>
      <vt:lpstr>Buffered I/O: Declaration</vt:lpstr>
      <vt:lpstr>Standard I/O Example</vt:lpstr>
      <vt:lpstr>Today</vt:lpstr>
      <vt:lpstr>Standard I/O Example</vt:lpstr>
      <vt:lpstr>Unix I/O vs. Standard I/O vs. RIO</vt:lpstr>
      <vt:lpstr>Pros and Cons of Unix I/O</vt:lpstr>
      <vt:lpstr>Pros and Cons of Standard I/O</vt:lpstr>
      <vt:lpstr>Choosing I/O Functions</vt:lpstr>
      <vt:lpstr>Aside: Working with Binary Files</vt:lpstr>
      <vt:lpstr>Extra Slides</vt:lpstr>
      <vt:lpstr>Fun with File Descriptors (3)</vt:lpstr>
      <vt:lpstr>Accessing Directories</vt:lpstr>
      <vt:lpstr>Example of Accessing File Metadata</vt:lpstr>
      <vt:lpstr>For Further Information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Godbe Andersen</cp:lastModifiedBy>
  <cp:revision>826</cp:revision>
  <cp:lastPrinted>2016-10-19T22:41:27Z</cp:lastPrinted>
  <dcterms:created xsi:type="dcterms:W3CDTF">2012-10-18T16:33:38Z</dcterms:created>
  <dcterms:modified xsi:type="dcterms:W3CDTF">2022-03-31T17:02:18Z</dcterms:modified>
</cp:coreProperties>
</file>