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542" r:id="rId2"/>
    <p:sldId id="543" r:id="rId3"/>
    <p:sldId id="592" r:id="rId4"/>
    <p:sldId id="593" r:id="rId5"/>
    <p:sldId id="619" r:id="rId6"/>
    <p:sldId id="620" r:id="rId7"/>
    <p:sldId id="612" r:id="rId8"/>
    <p:sldId id="617" r:id="rId9"/>
    <p:sldId id="594" r:id="rId10"/>
    <p:sldId id="595" r:id="rId11"/>
    <p:sldId id="613" r:id="rId12"/>
    <p:sldId id="584" r:id="rId13"/>
    <p:sldId id="598" r:id="rId14"/>
    <p:sldId id="597" r:id="rId15"/>
    <p:sldId id="545" r:id="rId16"/>
    <p:sldId id="599" r:id="rId17"/>
    <p:sldId id="583" r:id="rId18"/>
    <p:sldId id="546" r:id="rId19"/>
    <p:sldId id="548" r:id="rId20"/>
    <p:sldId id="621" r:id="rId21"/>
    <p:sldId id="547" r:id="rId22"/>
    <p:sldId id="600" r:id="rId23"/>
    <p:sldId id="550" r:id="rId24"/>
    <p:sldId id="602" r:id="rId25"/>
    <p:sldId id="601" r:id="rId26"/>
    <p:sldId id="604" r:id="rId27"/>
    <p:sldId id="605" r:id="rId28"/>
    <p:sldId id="603" r:id="rId29"/>
    <p:sldId id="551" r:id="rId30"/>
    <p:sldId id="567" r:id="rId31"/>
    <p:sldId id="552" r:id="rId32"/>
    <p:sldId id="553" r:id="rId33"/>
    <p:sldId id="554" r:id="rId34"/>
    <p:sldId id="589" r:id="rId35"/>
    <p:sldId id="590" r:id="rId36"/>
    <p:sldId id="591" r:id="rId37"/>
    <p:sldId id="628" r:id="rId38"/>
    <p:sldId id="555" r:id="rId39"/>
    <p:sldId id="556" r:id="rId40"/>
    <p:sldId id="557" r:id="rId41"/>
    <p:sldId id="558" r:id="rId42"/>
    <p:sldId id="559" r:id="rId43"/>
    <p:sldId id="569" r:id="rId44"/>
    <p:sldId id="560" r:id="rId45"/>
    <p:sldId id="561" r:id="rId46"/>
    <p:sldId id="618" r:id="rId47"/>
    <p:sldId id="562" r:id="rId48"/>
    <p:sldId id="563" r:id="rId49"/>
    <p:sldId id="564" r:id="rId50"/>
    <p:sldId id="627" r:id="rId51"/>
    <p:sldId id="565" r:id="rId52"/>
    <p:sldId id="574" r:id="rId53"/>
    <p:sldId id="570" r:id="rId54"/>
    <p:sldId id="572" r:id="rId55"/>
    <p:sldId id="608" r:id="rId56"/>
    <p:sldId id="622" r:id="rId57"/>
    <p:sldId id="623" r:id="rId58"/>
    <p:sldId id="624" r:id="rId59"/>
    <p:sldId id="625" r:id="rId60"/>
    <p:sldId id="626" r:id="rId61"/>
    <p:sldId id="609" r:id="rId62"/>
    <p:sldId id="610" r:id="rId63"/>
    <p:sldId id="615" r:id="rId64"/>
    <p:sldId id="573" r:id="rId65"/>
    <p:sldId id="579" r:id="rId66"/>
  </p:sldIdLst>
  <p:sldSz cx="9144000" cy="6858000" type="screen4x3"/>
  <p:notesSz cx="7302500" cy="9586913"/>
  <p:custDataLst>
    <p:tags r:id="rId6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5BD"/>
    <a:srgbClr val="EAEAFA"/>
    <a:srgbClr val="D5F1CF"/>
    <a:srgbClr val="F1C7C7"/>
    <a:srgbClr val="B3B3B3"/>
    <a:srgbClr val="E6E6E6"/>
    <a:srgbClr val="990000"/>
    <a:srgbClr val="D09E00"/>
    <a:srgbClr val="EBAFAF"/>
    <a:srgbClr val="ACE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81839" autoAdjust="0"/>
  </p:normalViewPr>
  <p:slideViewPr>
    <p:cSldViewPr snapToObjects="1">
      <p:cViewPr varScale="1">
        <p:scale>
          <a:sx n="89" d="100"/>
          <a:sy n="89" d="100"/>
        </p:scale>
        <p:origin x="2253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622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norace!$A$2:$A$101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norace!$B$2:$B$101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BA-4491-858A-2D8E6FE690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09870080"/>
        <c:axId val="109896448"/>
      </c:barChart>
      <c:catAx>
        <c:axId val="10987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896448"/>
        <c:crosses val="autoZero"/>
        <c:auto val="1"/>
        <c:lblAlgn val="ctr"/>
        <c:lblOffset val="100"/>
        <c:noMultiLvlLbl val="0"/>
      </c:catAx>
      <c:valAx>
        <c:axId val="109896448"/>
        <c:scaling>
          <c:orientation val="minMax"/>
          <c:max val="2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870080"/>
        <c:crosses val="autoZero"/>
        <c:crossBetween val="between"/>
        <c:majorUnit val="1"/>
        <c:minorUnit val="0.04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'race-gw-2'!$A$2:$A$101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'race-gw-2'!$B$2:$B$101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6</c:v>
                </c:pt>
                <c:pt idx="11">
                  <c:v>0</c:v>
                </c:pt>
                <c:pt idx="12">
                  <c:v>0</c:v>
                </c:pt>
                <c:pt idx="13">
                  <c:v>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7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3</c:v>
                </c:pt>
                <c:pt idx="26">
                  <c:v>0</c:v>
                </c:pt>
                <c:pt idx="27">
                  <c:v>3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7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7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7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7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6</c:v>
                </c:pt>
                <c:pt idx="70">
                  <c:v>1</c:v>
                </c:pt>
                <c:pt idx="71">
                  <c:v>0</c:v>
                </c:pt>
                <c:pt idx="72">
                  <c:v>0</c:v>
                </c:pt>
                <c:pt idx="73">
                  <c:v>1</c:v>
                </c:pt>
                <c:pt idx="74">
                  <c:v>0</c:v>
                </c:pt>
                <c:pt idx="75">
                  <c:v>0</c:v>
                </c:pt>
                <c:pt idx="76">
                  <c:v>1</c:v>
                </c:pt>
                <c:pt idx="77">
                  <c:v>0</c:v>
                </c:pt>
                <c:pt idx="78">
                  <c:v>1</c:v>
                </c:pt>
                <c:pt idx="79">
                  <c:v>6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12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7</c:v>
                </c:pt>
                <c:pt idx="98">
                  <c:v>0</c:v>
                </c:pt>
                <c:pt idx="9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5F-4EFD-9004-F89CCA54D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10182784"/>
        <c:axId val="110184320"/>
      </c:barChart>
      <c:catAx>
        <c:axId val="11018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184320"/>
        <c:crosses val="autoZero"/>
        <c:auto val="1"/>
        <c:lblAlgn val="ctr"/>
        <c:lblOffset val="100"/>
        <c:noMultiLvlLbl val="0"/>
      </c:catAx>
      <c:valAx>
        <c:axId val="110184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0182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'race-laptop-1'!$A$2:$A$101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'race-laptop-1'!$B$2:$B$101</c:f>
              <c:numCache>
                <c:formatCode>General</c:formatCode>
                <c:ptCount val="100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2</c:v>
                </c:pt>
                <c:pt idx="18">
                  <c:v>0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2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2</c:v>
                </c:pt>
                <c:pt idx="43">
                  <c:v>0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2</c:v>
                </c:pt>
                <c:pt idx="51">
                  <c:v>1</c:v>
                </c:pt>
                <c:pt idx="52">
                  <c:v>0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2</c:v>
                </c:pt>
                <c:pt idx="86">
                  <c:v>0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80-4E74-8A7B-071434545A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10224896"/>
        <c:axId val="110226432"/>
      </c:barChart>
      <c:catAx>
        <c:axId val="11022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226432"/>
        <c:crosses val="autoZero"/>
        <c:auto val="1"/>
        <c:lblAlgn val="ctr"/>
        <c:lblOffset val="100"/>
        <c:noMultiLvlLbl val="0"/>
      </c:catAx>
      <c:valAx>
        <c:axId val="110226432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0224896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47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61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65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 How do you handle receiving requests?</a:t>
            </a:r>
            <a:r>
              <a:rPr lang="en-US" baseline="0" dirty="0"/>
              <a:t>  How much to read from a request?  What if the client never finishes sending its request?</a:t>
            </a:r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746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000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50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4232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5052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9570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5924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9616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3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8409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682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8101/quizzes/77027" TargetMode="External"/><Relationship Id="rId2" Type="http://schemas.openxmlformats.org/officeDocument/2006/relationships/hyperlink" Target="https://canvas.cmu.edu/courses/24383/quizzes/67238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49450"/>
          </a:xfrm>
        </p:spPr>
        <p:txBody>
          <a:bodyPr/>
          <a:lstStyle/>
          <a:p>
            <a:pPr marL="0" indent="0"/>
            <a:r>
              <a:rPr lang="en-US" dirty="0"/>
              <a:t>Concurrent Programming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23</a:t>
            </a:r>
            <a:r>
              <a:rPr lang="en-US" sz="2000" b="0" baseline="30000" dirty="0"/>
              <a:t>rd</a:t>
            </a:r>
            <a:r>
              <a:rPr lang="en-US" sz="2000" b="0" dirty="0"/>
              <a:t> Lecture, April 14, 2022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Livelock</a:t>
            </a:r>
            <a:endParaRPr lang="en-US" dirty="0"/>
          </a:p>
        </p:txBody>
      </p:sp>
      <p:pic>
        <p:nvPicPr>
          <p:cNvPr id="2050" name="Picture 2" descr="https://lh5.googleusercontent.com/-KZDxfOJ5u_g/TXE0svHt5FI/AAAAAAAAAIs/iGcOARn0X00/s320/bloc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44455"/>
            <a:ext cx="304800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oundabout of Failure. Fail. You have arrived. sad part is these where designed to not cause traffic jams. such fail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0" t="8212" r="9761" b="24588"/>
          <a:stretch/>
        </p:blipFill>
        <p:spPr bwMode="auto">
          <a:xfrm>
            <a:off x="228600" y="1846896"/>
            <a:ext cx="5709920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6553200" y="2743200"/>
            <a:ext cx="1657471" cy="1551383"/>
            <a:chOff x="6553200" y="2743200"/>
            <a:chExt cx="1657471" cy="1551383"/>
          </a:xfrm>
        </p:grpSpPr>
        <p:sp>
          <p:nvSpPr>
            <p:cNvPr id="11" name="Donut 10"/>
            <p:cNvSpPr/>
            <p:nvPr/>
          </p:nvSpPr>
          <p:spPr bwMode="auto">
            <a:xfrm>
              <a:off x="6553200" y="2743200"/>
              <a:ext cx="1501455" cy="1501455"/>
            </a:xfrm>
            <a:prstGeom prst="donut">
              <a:avLst>
                <a:gd name="adj" fmla="val 11633"/>
              </a:avLst>
            </a:prstGeom>
            <a:solidFill>
              <a:srgbClr val="FFFF00"/>
            </a:solidFill>
            <a:ln w="28575">
              <a:solidFill>
                <a:srgbClr val="C00000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Arrow 11"/>
            <p:cNvSpPr/>
            <p:nvPr/>
          </p:nvSpPr>
          <p:spPr bwMode="auto">
            <a:xfrm rot="7158498">
              <a:off x="7404935" y="3488846"/>
              <a:ext cx="914400" cy="697073"/>
            </a:xfrm>
            <a:prstGeom prst="rightArrow">
              <a:avLst/>
            </a:prstGeom>
            <a:solidFill>
              <a:srgbClr val="FF0000"/>
            </a:solidFill>
            <a:ln w="28575">
              <a:solidFill>
                <a:srgbClr val="C00000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619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81600" y="1362075"/>
            <a:ext cx="3111500" cy="4972050"/>
          </a:xfrm>
        </p:spPr>
        <p:txBody>
          <a:bodyPr/>
          <a:lstStyle/>
          <a:p>
            <a:r>
              <a:rPr lang="en-US" dirty="0"/>
              <a:t>Yellow must yield to green</a:t>
            </a:r>
          </a:p>
          <a:p>
            <a:r>
              <a:rPr lang="en-US" dirty="0"/>
              <a:t>Continuous stream of green cars</a:t>
            </a:r>
          </a:p>
          <a:p>
            <a:r>
              <a:rPr lang="en-US" dirty="0"/>
              <a:t>Overall system makes progress, but some individuals wait indefinitely</a:t>
            </a:r>
          </a:p>
        </p:txBody>
      </p:sp>
      <p:pic>
        <p:nvPicPr>
          <p:cNvPr id="1026" name="Picture 2" descr="raffic example of starv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5019675" cy="436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779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 is Hard!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4"/>
            <a:ext cx="8534400" cy="5114925"/>
          </a:xfrm>
        </p:spPr>
        <p:txBody>
          <a:bodyPr/>
          <a:lstStyle/>
          <a:p>
            <a:r>
              <a:rPr lang="en-US" sz="2600" dirty="0"/>
              <a:t>Classical problem classes of concurrent programs:</a:t>
            </a:r>
          </a:p>
          <a:p>
            <a:pPr lvl="1"/>
            <a:r>
              <a:rPr lang="en-US" sz="2200" b="1" i="1" dirty="0"/>
              <a:t>Races:</a:t>
            </a:r>
            <a:r>
              <a:rPr lang="en-US" sz="2200" dirty="0"/>
              <a:t> outcome depends on arbitrary scheduling decisions elsewhere in the system</a:t>
            </a:r>
          </a:p>
          <a:p>
            <a:pPr lvl="2"/>
            <a:r>
              <a:rPr lang="en-US" dirty="0"/>
              <a:t>Example: who gets the last seat on the airplane?</a:t>
            </a:r>
          </a:p>
          <a:p>
            <a:pPr lvl="1"/>
            <a:r>
              <a:rPr lang="en-US" sz="2200" b="1" i="1" dirty="0"/>
              <a:t>Deadlock:</a:t>
            </a:r>
            <a:r>
              <a:rPr lang="en-US" sz="2200" dirty="0"/>
              <a:t> improper resource allocation prevents forward progress</a:t>
            </a:r>
          </a:p>
          <a:p>
            <a:pPr lvl="2"/>
            <a:r>
              <a:rPr lang="en-US" dirty="0"/>
              <a:t>Example: traffic gridlock</a:t>
            </a:r>
          </a:p>
          <a:p>
            <a:pPr lvl="1"/>
            <a:r>
              <a:rPr lang="en-US" sz="2200" b="1" i="1" dirty="0" err="1"/>
              <a:t>Livelock</a:t>
            </a:r>
            <a:r>
              <a:rPr lang="en-US" sz="2200" b="1" i="1" dirty="0"/>
              <a:t> / Starvation / Fairness</a:t>
            </a:r>
            <a:r>
              <a:rPr lang="en-US" sz="2200" dirty="0"/>
              <a:t>: external events and/or system scheduling decisions can prevent sub-task progress</a:t>
            </a:r>
          </a:p>
          <a:p>
            <a:pPr lvl="2"/>
            <a:r>
              <a:rPr lang="en-US" dirty="0"/>
              <a:t>Example: people always jump in front of you in line</a:t>
            </a:r>
          </a:p>
          <a:p>
            <a:r>
              <a:rPr lang="en-US" sz="2600" dirty="0"/>
              <a:t>Many aspects of concurrent programming are beyond the scope of our course..</a:t>
            </a:r>
          </a:p>
          <a:p>
            <a:pPr lvl="1"/>
            <a:r>
              <a:rPr lang="en-US" sz="2200" dirty="0"/>
              <a:t>but, not all </a:t>
            </a:r>
            <a:r>
              <a:rPr lang="en-US" sz="2200" dirty="0">
                <a:sym typeface="Wingdings"/>
              </a:rPr>
              <a:t></a:t>
            </a:r>
          </a:p>
          <a:p>
            <a:pPr lvl="1"/>
            <a:r>
              <a:rPr lang="en-US" sz="2200" dirty="0">
                <a:sym typeface="Wingdings"/>
              </a:rPr>
              <a:t>We’ll cover some of these aspects in the next few lectures. </a:t>
            </a:r>
            <a:endParaRPr lang="en-US" sz="2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 is Hard!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8763001" cy="3657599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It may be hard, but 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	it can be useful and sometimes necessary!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33930" y="3429000"/>
            <a:ext cx="4533870" cy="49244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more and more </a:t>
            </a:r>
            <a:r>
              <a:rPr lang="en-US" sz="3200" dirty="0">
                <a:latin typeface="Calibri" pitchFamily="34" charset="0"/>
              </a:rPr>
              <a:t>necessary!</a:t>
            </a:r>
          </a:p>
        </p:txBody>
      </p:sp>
    </p:spTree>
    <p:extLst>
      <p:ext uri="{BB962C8B-B14F-4D97-AF65-F5344CB8AC3E}">
        <p14:creationId xmlns:p14="http://schemas.microsoft.com/office/powerpoint/2010/main" val="373376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/>
          <p:nvPr/>
        </p:nvGrpSpPr>
        <p:grpSpPr>
          <a:xfrm>
            <a:off x="357018" y="4132968"/>
            <a:ext cx="6500982" cy="1371600"/>
            <a:chOff x="357018" y="4132968"/>
            <a:chExt cx="6500982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357018" y="4352517"/>
              <a:ext cx="938382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/>
              <a:t>Reminder: Iterative Echo Server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1066800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1066800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3978275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0040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22970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754434"/>
            <a:ext cx="186011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Await connection</a:t>
            </a:r>
          </a:p>
          <a:p>
            <a:r>
              <a:rPr lang="en-US" sz="1800" dirty="0">
                <a:latin typeface="Calibri" pitchFamily="34" charset="0"/>
              </a:rPr>
              <a:t>request from</a:t>
            </a:r>
          </a:p>
          <a:p>
            <a:r>
              <a:rPr lang="en-US" sz="18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open_listenfd</a:t>
            </a: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6352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open_clientfd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  <p:extLst>
      <p:ext uri="{BB962C8B-B14F-4D97-AF65-F5344CB8AC3E}">
        <p14:creationId xmlns:p14="http://schemas.microsoft.com/office/powerpoint/2010/main" val="195661066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Servers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Iterative servers process one request at a time</a:t>
            </a:r>
          </a:p>
        </p:txBody>
      </p:sp>
      <p:sp>
        <p:nvSpPr>
          <p:cNvPr id="901125" name="Text Box 5"/>
          <p:cNvSpPr txBox="1">
            <a:spLocks noChangeArrowheads="1"/>
          </p:cNvSpPr>
          <p:nvPr/>
        </p:nvSpPr>
        <p:spPr bwMode="auto">
          <a:xfrm>
            <a:off x="17589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3968750" y="20478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Server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209800" y="2643188"/>
            <a:ext cx="4419600" cy="3910012"/>
            <a:chOff x="2209800" y="2643188"/>
            <a:chExt cx="4419600" cy="3519487"/>
          </a:xfrm>
        </p:grpSpPr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8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2209800" y="26558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060130" y="25050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3443542" y="29072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39" name="Text Box 19"/>
          <p:cNvSpPr txBox="1">
            <a:spLocks noChangeArrowheads="1"/>
          </p:cNvSpPr>
          <p:nvPr/>
        </p:nvSpPr>
        <p:spPr bwMode="auto">
          <a:xfrm>
            <a:off x="1335847" y="33422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901140" name="Text Box 20"/>
          <p:cNvSpPr txBox="1">
            <a:spLocks noChangeArrowheads="1"/>
          </p:cNvSpPr>
          <p:nvPr/>
        </p:nvSpPr>
        <p:spPr bwMode="auto">
          <a:xfrm>
            <a:off x="3719258" y="33117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42" name="Text Box 22"/>
          <p:cNvSpPr txBox="1">
            <a:spLocks noChangeArrowheads="1"/>
          </p:cNvSpPr>
          <p:nvPr/>
        </p:nvSpPr>
        <p:spPr bwMode="auto">
          <a:xfrm>
            <a:off x="784414" y="3657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901144" name="Text Box 24"/>
          <p:cNvSpPr txBox="1">
            <a:spLocks noChangeArrowheads="1"/>
          </p:cNvSpPr>
          <p:nvPr/>
        </p:nvSpPr>
        <p:spPr bwMode="auto">
          <a:xfrm>
            <a:off x="1335847" y="45836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901155" name="Text Box 35"/>
          <p:cNvSpPr txBox="1">
            <a:spLocks noChangeArrowheads="1"/>
          </p:cNvSpPr>
          <p:nvPr/>
        </p:nvSpPr>
        <p:spPr bwMode="auto">
          <a:xfrm>
            <a:off x="3581400" y="46598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close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2209800" y="35623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286000" y="4786313"/>
            <a:ext cx="2125663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2209800" y="39481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3581400" y="39669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922272" y="39740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3719258" y="4290536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867400" y="2047875"/>
            <a:ext cx="1295400" cy="465772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Servers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Iterative servers process one request at a time</a:t>
            </a:r>
          </a:p>
        </p:txBody>
      </p:sp>
      <p:sp>
        <p:nvSpPr>
          <p:cNvPr id="901125" name="Text Box 5"/>
          <p:cNvSpPr txBox="1">
            <a:spLocks noChangeArrowheads="1"/>
          </p:cNvSpPr>
          <p:nvPr/>
        </p:nvSpPr>
        <p:spPr bwMode="auto">
          <a:xfrm>
            <a:off x="17589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3968750" y="20478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Server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209800" y="2643188"/>
            <a:ext cx="4419600" cy="3910012"/>
            <a:chOff x="2209800" y="2643188"/>
            <a:chExt cx="4419600" cy="3519487"/>
          </a:xfrm>
        </p:grpSpPr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8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01129" name="Text Box 9"/>
          <p:cNvSpPr txBox="1">
            <a:spLocks noChangeArrowheads="1"/>
          </p:cNvSpPr>
          <p:nvPr/>
        </p:nvSpPr>
        <p:spPr bwMode="auto">
          <a:xfrm>
            <a:off x="61785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2</a:t>
            </a:r>
          </a:p>
        </p:txBody>
      </p: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2209800" y="26558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060130" y="25050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3443542" y="29072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37" name="Text Box 17"/>
          <p:cNvSpPr txBox="1">
            <a:spLocks noChangeArrowheads="1"/>
          </p:cNvSpPr>
          <p:nvPr/>
        </p:nvSpPr>
        <p:spPr bwMode="auto">
          <a:xfrm>
            <a:off x="6629400" y="28956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901138" name="Line 18"/>
          <p:cNvSpPr>
            <a:spLocks noChangeShapeType="1"/>
          </p:cNvSpPr>
          <p:nvPr/>
        </p:nvSpPr>
        <p:spPr bwMode="auto">
          <a:xfrm flipH="1">
            <a:off x="4419600" y="3124200"/>
            <a:ext cx="2133599" cy="21804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9" name="Text Box 19"/>
          <p:cNvSpPr txBox="1">
            <a:spLocks noChangeArrowheads="1"/>
          </p:cNvSpPr>
          <p:nvPr/>
        </p:nvSpPr>
        <p:spPr bwMode="auto">
          <a:xfrm>
            <a:off x="1335847" y="33422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901140" name="Text Box 20"/>
          <p:cNvSpPr txBox="1">
            <a:spLocks noChangeArrowheads="1"/>
          </p:cNvSpPr>
          <p:nvPr/>
        </p:nvSpPr>
        <p:spPr bwMode="auto">
          <a:xfrm>
            <a:off x="3719258" y="33117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42" name="Text Box 22"/>
          <p:cNvSpPr txBox="1">
            <a:spLocks noChangeArrowheads="1"/>
          </p:cNvSpPr>
          <p:nvPr/>
        </p:nvSpPr>
        <p:spPr bwMode="auto">
          <a:xfrm>
            <a:off x="784414" y="3657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901144" name="Text Box 24"/>
          <p:cNvSpPr txBox="1">
            <a:spLocks noChangeArrowheads="1"/>
          </p:cNvSpPr>
          <p:nvPr/>
        </p:nvSpPr>
        <p:spPr bwMode="auto">
          <a:xfrm>
            <a:off x="1335847" y="45836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901145" name="Text Box 25"/>
          <p:cNvSpPr txBox="1">
            <a:spLocks noChangeArrowheads="1"/>
          </p:cNvSpPr>
          <p:nvPr/>
        </p:nvSpPr>
        <p:spPr bwMode="auto">
          <a:xfrm>
            <a:off x="4411663" y="505833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49" name="Text Box 29"/>
          <p:cNvSpPr txBox="1">
            <a:spLocks noChangeArrowheads="1"/>
          </p:cNvSpPr>
          <p:nvPr/>
        </p:nvSpPr>
        <p:spPr bwMode="auto">
          <a:xfrm>
            <a:off x="6629400" y="34290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901152" name="Text Box 32"/>
          <p:cNvSpPr txBox="1">
            <a:spLocks noChangeArrowheads="1"/>
          </p:cNvSpPr>
          <p:nvPr/>
        </p:nvSpPr>
        <p:spPr bwMode="auto">
          <a:xfrm>
            <a:off x="4419601" y="5427662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55" name="Text Box 35"/>
          <p:cNvSpPr txBox="1">
            <a:spLocks noChangeArrowheads="1"/>
          </p:cNvSpPr>
          <p:nvPr/>
        </p:nvSpPr>
        <p:spPr bwMode="auto">
          <a:xfrm>
            <a:off x="3581400" y="46598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close</a:t>
            </a:r>
          </a:p>
        </p:txBody>
      </p:sp>
      <p:sp>
        <p:nvSpPr>
          <p:cNvPr id="36" name="Right Brace 35"/>
          <p:cNvSpPr/>
          <p:nvPr/>
        </p:nvSpPr>
        <p:spPr bwMode="auto">
          <a:xfrm>
            <a:off x="6705600" y="4202668"/>
            <a:ext cx="457200" cy="1981200"/>
          </a:xfrm>
          <a:prstGeom prst="rightBrace">
            <a:avLst>
              <a:gd name="adj1" fmla="val 31710"/>
              <a:gd name="adj2" fmla="val 50000"/>
            </a:avLst>
          </a:prstGeom>
          <a:noFill/>
          <a:ln w="25400">
            <a:solidFill>
              <a:srgbClr val="FF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232349" y="4648200"/>
            <a:ext cx="1911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  <a:latin typeface="Calibri" pitchFamily="34" charset="0"/>
              </a:rPr>
              <a:t>Wait for server to finish with  Client 1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2209800" y="35623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>
            <a:off x="4419600" y="36845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6629400" y="38100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286000" y="4786313"/>
            <a:ext cx="2125663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411663" y="578858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6629400" y="61838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2209800" y="39481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3581400" y="39669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922272" y="39740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3719258" y="4290536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50" name="Line 10"/>
          <p:cNvSpPr>
            <a:spLocks noChangeShapeType="1"/>
          </p:cNvSpPr>
          <p:nvPr/>
        </p:nvSpPr>
        <p:spPr bwMode="auto">
          <a:xfrm>
            <a:off x="4411663" y="6069833"/>
            <a:ext cx="2217737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99491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Does Second Client Block?</a:t>
            </a:r>
          </a:p>
        </p:txBody>
      </p:sp>
      <p:sp>
        <p:nvSpPr>
          <p:cNvPr id="57" name="Content Placeholder 56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1076325"/>
          </a:xfrm>
        </p:spPr>
        <p:txBody>
          <a:bodyPr/>
          <a:lstStyle/>
          <a:p>
            <a:r>
              <a:rPr lang="en-US" sz="2400" dirty="0"/>
              <a:t>Second client attempts to connect to iterative server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Call to connect returns</a:t>
            </a:r>
          </a:p>
          <a:p>
            <a:pPr lvl="1"/>
            <a:r>
              <a:rPr lang="en-US" sz="2000" dirty="0"/>
              <a:t>Even though connection not yet accepted</a:t>
            </a:r>
          </a:p>
          <a:p>
            <a:pPr lvl="1"/>
            <a:r>
              <a:rPr lang="en-US" sz="2000" dirty="0"/>
              <a:t>Server side TCP manager queues request</a:t>
            </a:r>
          </a:p>
          <a:p>
            <a:pPr lvl="1"/>
            <a:r>
              <a:rPr lang="en-US" sz="2000" dirty="0"/>
              <a:t>Feature known as “TCP listen backlog”</a:t>
            </a:r>
          </a:p>
          <a:p>
            <a:r>
              <a:rPr lang="en-US" sz="2400" dirty="0"/>
              <a:t>Call to </a:t>
            </a:r>
            <a:r>
              <a:rPr lang="en-US" sz="2400" dirty="0" err="1"/>
              <a:t>rio_writen</a:t>
            </a:r>
            <a:r>
              <a:rPr lang="en-US" sz="2400" dirty="0"/>
              <a:t> returns</a:t>
            </a:r>
          </a:p>
          <a:p>
            <a:pPr lvl="1"/>
            <a:r>
              <a:rPr lang="en-US" sz="2000" dirty="0"/>
              <a:t>Server side TCP manager buffers input data</a:t>
            </a:r>
          </a:p>
          <a:p>
            <a:r>
              <a:rPr lang="en-US" sz="2400" dirty="0"/>
              <a:t>Call to </a:t>
            </a:r>
            <a:r>
              <a:rPr lang="en-US" sz="2400" dirty="0" err="1"/>
              <a:t>rio_readlineb</a:t>
            </a:r>
            <a:r>
              <a:rPr lang="en-US" sz="2400" dirty="0"/>
              <a:t> blocks</a:t>
            </a:r>
          </a:p>
          <a:p>
            <a:pPr lvl="1"/>
            <a:r>
              <a:rPr lang="en-US" sz="2000" dirty="0"/>
              <a:t>Server hasn’t written anything for it to read yet.</a:t>
            </a:r>
          </a:p>
          <a:p>
            <a:endParaRPr lang="en-US" sz="2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-76200" y="2209800"/>
            <a:ext cx="4876800" cy="4303713"/>
            <a:chOff x="0" y="2478087"/>
            <a:chExt cx="4876800" cy="4303713"/>
          </a:xfrm>
        </p:grpSpPr>
        <p:sp>
          <p:nvSpPr>
            <p:cNvPr id="759822" name="Text Box 14"/>
            <p:cNvSpPr txBox="1">
              <a:spLocks noChangeArrowheads="1"/>
            </p:cNvSpPr>
            <p:nvPr/>
          </p:nvSpPr>
          <p:spPr bwMode="auto">
            <a:xfrm>
              <a:off x="2362200" y="2478087"/>
              <a:ext cx="912750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Client</a:t>
              </a:r>
            </a:p>
          </p:txBody>
        </p:sp>
        <p:sp>
          <p:nvSpPr>
            <p:cNvPr id="759824" name="Line 16"/>
            <p:cNvSpPr>
              <a:spLocks noChangeShapeType="1"/>
            </p:cNvSpPr>
            <p:nvPr/>
          </p:nvSpPr>
          <p:spPr bwMode="auto">
            <a:xfrm>
              <a:off x="2819400" y="3392487"/>
              <a:ext cx="0" cy="167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8" name="Line 20"/>
            <p:cNvSpPr>
              <a:spLocks noChangeShapeType="1"/>
            </p:cNvSpPr>
            <p:nvPr/>
          </p:nvSpPr>
          <p:spPr bwMode="auto">
            <a:xfrm>
              <a:off x="3048000" y="5221287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9" name="Rectangle 21"/>
            <p:cNvSpPr>
              <a:spLocks noChangeArrowheads="1"/>
            </p:cNvSpPr>
            <p:nvPr/>
          </p:nvSpPr>
          <p:spPr bwMode="auto">
            <a:xfrm>
              <a:off x="2057400" y="29940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socket</a:t>
              </a:r>
            </a:p>
          </p:txBody>
        </p:sp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2819400" y="53895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2819400" y="60753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3581400" y="59070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3581400" y="65928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2057400" y="6400800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2057400" y="5726112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4" name="Text Box 36"/>
            <p:cNvSpPr txBox="1">
              <a:spLocks noChangeArrowheads="1"/>
            </p:cNvSpPr>
            <p:nvPr/>
          </p:nvSpPr>
          <p:spPr bwMode="auto">
            <a:xfrm>
              <a:off x="3632402" y="4611687"/>
              <a:ext cx="115608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Connection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759860" name="AutoShape 52"/>
            <p:cNvSpPr>
              <a:spLocks/>
            </p:cNvSpPr>
            <p:nvPr/>
          </p:nvSpPr>
          <p:spPr bwMode="auto">
            <a:xfrm>
              <a:off x="1752600" y="3011487"/>
              <a:ext cx="152400" cy="24384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61" name="Text Box 53"/>
            <p:cNvSpPr txBox="1">
              <a:spLocks noChangeArrowheads="1"/>
            </p:cNvSpPr>
            <p:nvPr/>
          </p:nvSpPr>
          <p:spPr bwMode="auto">
            <a:xfrm>
              <a:off x="0" y="4046537"/>
              <a:ext cx="177323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Courier New" pitchFamily="49" charset="0"/>
                </a:rPr>
                <a:t>open_clientfd</a:t>
              </a:r>
            </a:p>
          </p:txBody>
        </p:sp>
        <p:sp>
          <p:nvSpPr>
            <p:cNvPr id="759863" name="Rectangle 55"/>
            <p:cNvSpPr>
              <a:spLocks noChangeArrowheads="1"/>
            </p:cNvSpPr>
            <p:nvPr/>
          </p:nvSpPr>
          <p:spPr bwMode="auto">
            <a:xfrm>
              <a:off x="2057400" y="50514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connect</a:t>
              </a:r>
            </a:p>
          </p:txBody>
        </p: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8" y="334963"/>
            <a:ext cx="8991600" cy="573087"/>
          </a:xfrm>
        </p:spPr>
        <p:txBody>
          <a:bodyPr/>
          <a:lstStyle/>
          <a:p>
            <a:r>
              <a:rPr lang="en-US" dirty="0"/>
              <a:t>Fundamental Flaw of Iterative Servers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5366147"/>
            <a:ext cx="8470900" cy="1150937"/>
          </a:xfrm>
        </p:spPr>
        <p:txBody>
          <a:bodyPr/>
          <a:lstStyle/>
          <a:p>
            <a:r>
              <a:rPr lang="en-US" sz="2600" dirty="0"/>
              <a:t>Solution: use </a:t>
            </a:r>
            <a:r>
              <a:rPr lang="en-US" sz="2600" i="1" dirty="0">
                <a:solidFill>
                  <a:srgbClr val="FF0000"/>
                </a:solidFill>
              </a:rPr>
              <a:t>concurrent servers </a:t>
            </a:r>
            <a:r>
              <a:rPr lang="en-US" sz="2600" dirty="0"/>
              <a:t>instead</a:t>
            </a:r>
          </a:p>
          <a:p>
            <a:pPr lvl="1"/>
            <a:r>
              <a:rPr lang="en-US" dirty="0"/>
              <a:t>Concurrent servers use multiple concurrent flows to serve multiple clients at the same time</a:t>
            </a:r>
          </a:p>
        </p:txBody>
      </p:sp>
      <p:sp>
        <p:nvSpPr>
          <p:cNvPr id="793621" name="Text Box 21"/>
          <p:cNvSpPr txBox="1">
            <a:spLocks noChangeArrowheads="1"/>
          </p:cNvSpPr>
          <p:nvPr/>
        </p:nvSpPr>
        <p:spPr bwMode="auto">
          <a:xfrm>
            <a:off x="317490" y="3519488"/>
            <a:ext cx="1860931" cy="181588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User goes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out to lunch</a:t>
            </a:r>
          </a:p>
          <a:p>
            <a:pPr algn="r"/>
            <a:endParaRPr lang="en-US" sz="1200" b="0" dirty="0">
              <a:solidFill>
                <a:srgbClr val="FF0000"/>
              </a:solidFill>
              <a:latin typeface="+mn-lt"/>
            </a:endParaRP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 user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to type in data</a:t>
            </a:r>
          </a:p>
        </p:txBody>
      </p:sp>
      <p:sp>
        <p:nvSpPr>
          <p:cNvPr id="793622" name="Text Box 22"/>
          <p:cNvSpPr txBox="1">
            <a:spLocks noChangeArrowheads="1"/>
          </p:cNvSpPr>
          <p:nvPr/>
        </p:nvSpPr>
        <p:spPr bwMode="auto">
          <a:xfrm>
            <a:off x="6629400" y="3403937"/>
            <a:ext cx="1759867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2 blocks</a:t>
            </a:r>
          </a:p>
          <a:p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to read </a:t>
            </a:r>
          </a:p>
          <a:p>
            <a:r>
              <a:rPr lang="en-US" sz="2000" b="0" dirty="0">
                <a:solidFill>
                  <a:srgbClr val="FF0000"/>
                </a:solidFill>
                <a:latin typeface="+mn-lt"/>
              </a:rPr>
              <a:t>from server</a:t>
            </a:r>
          </a:p>
        </p:txBody>
      </p:sp>
      <p:sp>
        <p:nvSpPr>
          <p:cNvPr id="793623" name="Text Box 23"/>
          <p:cNvSpPr txBox="1">
            <a:spLocks noChangeArrowheads="1"/>
          </p:cNvSpPr>
          <p:nvPr/>
        </p:nvSpPr>
        <p:spPr bwMode="auto">
          <a:xfrm>
            <a:off x="2854974" y="3705761"/>
            <a:ext cx="1564626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Server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data from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7589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68750" y="11334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Server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209800" y="1728788"/>
            <a:ext cx="4419600" cy="3224212"/>
            <a:chOff x="2209800" y="2643188"/>
            <a:chExt cx="4419600" cy="3519487"/>
          </a:xfrm>
        </p:grpSpPr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61785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2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2209800" y="17414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1034730" y="15906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3407785" y="19928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6629400" y="19812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>
            <a:off x="4419600" y="2209800"/>
            <a:ext cx="21336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1324734" y="24278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971800" y="2397364"/>
            <a:ext cx="143136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84414" y="27432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6629400" y="25146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2209800" y="26479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4419600" y="27701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6629400" y="2895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53" name="Line 27"/>
          <p:cNvSpPr>
            <a:spLocks noChangeShapeType="1"/>
          </p:cNvSpPr>
          <p:nvPr/>
        </p:nvSpPr>
        <p:spPr bwMode="auto">
          <a:xfrm flipH="1">
            <a:off x="2209800" y="30337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4" name="Text Box 30"/>
          <p:cNvSpPr txBox="1">
            <a:spLocks noChangeArrowheads="1"/>
          </p:cNvSpPr>
          <p:nvPr/>
        </p:nvSpPr>
        <p:spPr bwMode="auto">
          <a:xfrm>
            <a:off x="3469443" y="30525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922270" y="30596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2971800" y="3334822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4963"/>
            <a:ext cx="8610600" cy="1095375"/>
          </a:xfrm>
        </p:spPr>
        <p:txBody>
          <a:bodyPr/>
          <a:lstStyle/>
          <a:p>
            <a:r>
              <a:rPr lang="en-US" dirty="0"/>
              <a:t>Approaches for Writing Concurrent Servers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55000" cy="5265737"/>
          </a:xfrm>
        </p:spPr>
        <p:txBody>
          <a:bodyPr>
            <a:normAutofit lnSpcReduction="10000"/>
          </a:bodyPr>
          <a:lstStyle/>
          <a:p>
            <a:pPr marL="0" lvl="1" indent="0">
              <a:buSzPct val="60000"/>
              <a:buNone/>
            </a:pPr>
            <a:r>
              <a:rPr lang="en-US" dirty="0"/>
              <a:t>Allow server to handle multiple clients concurrently</a:t>
            </a:r>
          </a:p>
          <a:p>
            <a:pPr marL="0" lvl="1" indent="0">
              <a:buSzPct val="60000"/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1. Process-based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has its own private address space</a:t>
            </a:r>
          </a:p>
          <a:p>
            <a:pPr marL="0" indent="0">
              <a:buNone/>
            </a:pPr>
            <a:r>
              <a:rPr lang="en-US" sz="2600" dirty="0"/>
              <a:t>2. Event-based</a:t>
            </a:r>
            <a:endParaRPr lang="en-US" sz="2600" dirty="0">
              <a:latin typeface="Courier New" pitchFamily="49" charset="0"/>
            </a:endParaRPr>
          </a:p>
          <a:p>
            <a:pPr lvl="1"/>
            <a:r>
              <a:rPr lang="en-US" sz="2200" dirty="0"/>
              <a:t>Programmer manually interleaves multiple logical flows</a:t>
            </a:r>
          </a:p>
          <a:p>
            <a:pPr lvl="1"/>
            <a:r>
              <a:rPr lang="en-US" sz="2200" dirty="0"/>
              <a:t>All flows share the same address space</a:t>
            </a:r>
          </a:p>
          <a:p>
            <a:pPr lvl="1"/>
            <a:r>
              <a:rPr lang="en-US" sz="2200" dirty="0"/>
              <a:t>Uses technique called </a:t>
            </a:r>
            <a:r>
              <a:rPr lang="en-US" sz="2200" i="1" dirty="0"/>
              <a:t>I/O multiplexing</a:t>
            </a:r>
            <a:endParaRPr lang="en-US" sz="2200" dirty="0"/>
          </a:p>
          <a:p>
            <a:pPr marL="0" indent="0">
              <a:buNone/>
            </a:pPr>
            <a:r>
              <a:rPr lang="en-US" sz="2600" dirty="0"/>
              <a:t>3. Thread-based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shares the same address space</a:t>
            </a:r>
          </a:p>
          <a:p>
            <a:pPr lvl="1"/>
            <a:r>
              <a:rPr lang="en-US" sz="2200" dirty="0"/>
              <a:t>Hybrid of of process-based and event-based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 is Hard!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The human mind tends to be sequential</a:t>
            </a:r>
          </a:p>
          <a:p>
            <a:endParaRPr lang="en-US" sz="2600" dirty="0"/>
          </a:p>
          <a:p>
            <a:r>
              <a:rPr lang="en-US" sz="2600" dirty="0"/>
              <a:t>The notion of time is often misleading</a:t>
            </a:r>
          </a:p>
          <a:p>
            <a:endParaRPr lang="en-US" sz="2600" dirty="0"/>
          </a:p>
          <a:p>
            <a:r>
              <a:rPr lang="en-US" sz="2600" dirty="0"/>
              <a:t>Thinking about all possible sequences of events in a computer system is at least error prone and frequently impossible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4963"/>
            <a:ext cx="8610600" cy="1095375"/>
          </a:xfrm>
        </p:spPr>
        <p:txBody>
          <a:bodyPr/>
          <a:lstStyle/>
          <a:p>
            <a:r>
              <a:rPr lang="en-US" dirty="0"/>
              <a:t>Approaches for Writing Concurrent Servers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55000" cy="5265737"/>
          </a:xfrm>
        </p:spPr>
        <p:txBody>
          <a:bodyPr>
            <a:normAutofit lnSpcReduction="10000"/>
          </a:bodyPr>
          <a:lstStyle/>
          <a:p>
            <a:pPr marL="0" lvl="1" indent="0">
              <a:buSzPct val="60000"/>
              <a:buNone/>
            </a:pPr>
            <a:r>
              <a:rPr lang="en-US" dirty="0"/>
              <a:t>Allow server to handle multiple clients concurrently</a:t>
            </a:r>
          </a:p>
          <a:p>
            <a:pPr marL="0" lvl="1" indent="0">
              <a:buSzPct val="60000"/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1. Process-based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has its own </a:t>
            </a:r>
            <a:r>
              <a:rPr lang="en-US" sz="2200" dirty="0">
                <a:solidFill>
                  <a:srgbClr val="FF0000"/>
                </a:solidFill>
              </a:rPr>
              <a:t>private</a:t>
            </a:r>
            <a:r>
              <a:rPr lang="en-US" sz="2200" dirty="0"/>
              <a:t> address space</a:t>
            </a:r>
          </a:p>
          <a:p>
            <a:pPr marL="0" indent="0">
              <a:buNone/>
            </a:pPr>
            <a:r>
              <a:rPr lang="en-US" sz="2600" dirty="0"/>
              <a:t>2. Event-based</a:t>
            </a:r>
            <a:endParaRPr lang="en-US" sz="2600" dirty="0">
              <a:latin typeface="Courier New" pitchFamily="49" charset="0"/>
            </a:endParaRPr>
          </a:p>
          <a:p>
            <a:pPr lvl="1"/>
            <a:r>
              <a:rPr lang="en-US" sz="2200" dirty="0"/>
              <a:t>Programmer manually interleaves multiple logical flows</a:t>
            </a:r>
          </a:p>
          <a:p>
            <a:pPr lvl="1"/>
            <a:r>
              <a:rPr lang="en-US" sz="2200" dirty="0"/>
              <a:t>All flows share the same address space</a:t>
            </a:r>
          </a:p>
          <a:p>
            <a:pPr lvl="1"/>
            <a:r>
              <a:rPr lang="en-US" sz="2200" dirty="0"/>
              <a:t>Uses technique called </a:t>
            </a:r>
            <a:r>
              <a:rPr lang="en-US" sz="2200" i="1" dirty="0"/>
              <a:t>I/O multiplexing</a:t>
            </a:r>
            <a:endParaRPr lang="en-US" sz="2200" dirty="0"/>
          </a:p>
          <a:p>
            <a:pPr marL="0" indent="0">
              <a:buNone/>
            </a:pPr>
            <a:r>
              <a:rPr lang="en-US" sz="2600" dirty="0"/>
              <a:t>3. Thread-based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shares the </a:t>
            </a:r>
            <a:r>
              <a:rPr lang="en-US" sz="2200" dirty="0">
                <a:solidFill>
                  <a:srgbClr val="FF0000"/>
                </a:solidFill>
              </a:rPr>
              <a:t>same</a:t>
            </a:r>
            <a:r>
              <a:rPr lang="en-US" sz="2200" dirty="0"/>
              <a:t> address space</a:t>
            </a:r>
          </a:p>
          <a:p>
            <a:pPr lvl="1"/>
            <a:r>
              <a:rPr lang="en-US" sz="2200" dirty="0"/>
              <a:t>Hybrid of of process-based and event-based </a:t>
            </a:r>
          </a:p>
        </p:txBody>
      </p:sp>
    </p:spTree>
    <p:extLst>
      <p:ext uri="{BB962C8B-B14F-4D97-AF65-F5344CB8AC3E}">
        <p14:creationId xmlns:p14="http://schemas.microsoft.com/office/powerpoint/2010/main" val="3618312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70" name="Rectangle 46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#1: Process-based Servers</a:t>
            </a:r>
          </a:p>
        </p:txBody>
      </p:sp>
      <p:sp>
        <p:nvSpPr>
          <p:cNvPr id="7946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290513" y="1028700"/>
            <a:ext cx="8853487" cy="5416550"/>
          </a:xfrm>
        </p:spPr>
        <p:txBody>
          <a:bodyPr/>
          <a:lstStyle/>
          <a:p>
            <a:r>
              <a:rPr lang="en-US" sz="2600" dirty="0"/>
              <a:t>Spawn separate process for each client</a:t>
            </a:r>
          </a:p>
        </p:txBody>
      </p:sp>
      <p:sp>
        <p:nvSpPr>
          <p:cNvPr id="794627" name="Line 3"/>
          <p:cNvSpPr>
            <a:spLocks noChangeShapeType="1"/>
          </p:cNvSpPr>
          <p:nvPr/>
        </p:nvSpPr>
        <p:spPr bwMode="auto">
          <a:xfrm>
            <a:off x="1676400" y="2043113"/>
            <a:ext cx="0" cy="4465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12255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4419600" y="2071688"/>
            <a:ext cx="0" cy="3170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968750" y="16287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1676400" y="2373867"/>
            <a:ext cx="2728634" cy="144939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-76200" y="214947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4411663" y="20097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accept</a:t>
            </a:r>
            <a:endParaRPr lang="en-US" sz="1800" dirty="0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133600" y="356552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4419600" y="23622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193675" y="29686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44" name="Line 20"/>
          <p:cNvSpPr>
            <a:spLocks noChangeShapeType="1"/>
          </p:cNvSpPr>
          <p:nvPr/>
        </p:nvSpPr>
        <p:spPr bwMode="auto">
          <a:xfrm flipH="1">
            <a:off x="3505200" y="32607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Line 21"/>
          <p:cNvSpPr>
            <a:spLocks noChangeShapeType="1"/>
          </p:cNvSpPr>
          <p:nvPr/>
        </p:nvSpPr>
        <p:spPr bwMode="auto">
          <a:xfrm>
            <a:off x="3505200" y="3536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4419600" y="310832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3124200" y="3122613"/>
            <a:ext cx="844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1</a:t>
            </a:r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152400" y="3429000"/>
            <a:ext cx="1524000" cy="2554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User goes out to lunch</a:t>
            </a:r>
          </a:p>
          <a:p>
            <a:pPr algn="r"/>
            <a:endParaRPr lang="en-US" sz="2000" b="0" dirty="0">
              <a:latin typeface="+mn-lt"/>
            </a:endParaRP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 user to type in data</a:t>
            </a:r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4419600" y="34575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1965993" y="3951981"/>
            <a:ext cx="1524000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Child blocks waiting for data from Client 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70" name="Rectangle 46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#1: Process-based Servers</a:t>
            </a:r>
          </a:p>
        </p:txBody>
      </p:sp>
      <p:sp>
        <p:nvSpPr>
          <p:cNvPr id="7946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290513" y="1028700"/>
            <a:ext cx="8853487" cy="5416550"/>
          </a:xfrm>
        </p:spPr>
        <p:txBody>
          <a:bodyPr/>
          <a:lstStyle/>
          <a:p>
            <a:r>
              <a:rPr lang="en-US" sz="2600" dirty="0"/>
              <a:t>Spawn separate process for each client</a:t>
            </a:r>
          </a:p>
        </p:txBody>
      </p:sp>
      <p:sp>
        <p:nvSpPr>
          <p:cNvPr id="794627" name="Line 3"/>
          <p:cNvSpPr>
            <a:spLocks noChangeShapeType="1"/>
          </p:cNvSpPr>
          <p:nvPr/>
        </p:nvSpPr>
        <p:spPr bwMode="auto">
          <a:xfrm>
            <a:off x="1676400" y="2043113"/>
            <a:ext cx="0" cy="4465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12255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4419600" y="2071688"/>
            <a:ext cx="0" cy="3170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968750" y="16287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sp>
        <p:nvSpPr>
          <p:cNvPr id="794631" name="Line 7"/>
          <p:cNvSpPr>
            <a:spLocks noChangeShapeType="1"/>
          </p:cNvSpPr>
          <p:nvPr/>
        </p:nvSpPr>
        <p:spPr bwMode="auto">
          <a:xfrm flipH="1">
            <a:off x="7391400" y="2089150"/>
            <a:ext cx="0" cy="441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4632" name="Text Box 8"/>
          <p:cNvSpPr txBox="1">
            <a:spLocks noChangeArrowheads="1"/>
          </p:cNvSpPr>
          <p:nvPr/>
        </p:nvSpPr>
        <p:spPr bwMode="auto">
          <a:xfrm>
            <a:off x="69659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1676400" y="2373867"/>
            <a:ext cx="2728634" cy="144939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-76200" y="214947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4411663" y="20097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accept</a:t>
            </a:r>
            <a:endParaRPr lang="en-US" sz="1800" dirty="0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133600" y="356552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4419600" y="23622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41" name="Text Box 17"/>
          <p:cNvSpPr txBox="1">
            <a:spLocks noChangeArrowheads="1"/>
          </p:cNvSpPr>
          <p:nvPr/>
        </p:nvSpPr>
        <p:spPr bwMode="auto">
          <a:xfrm>
            <a:off x="7416800" y="2373868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42" name="Line 18"/>
          <p:cNvSpPr>
            <a:spLocks noChangeShapeType="1"/>
          </p:cNvSpPr>
          <p:nvPr/>
        </p:nvSpPr>
        <p:spPr bwMode="auto">
          <a:xfrm flipH="1">
            <a:off x="4405034" y="2666999"/>
            <a:ext cx="2971800" cy="25717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193675" y="29686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44" name="Line 20"/>
          <p:cNvSpPr>
            <a:spLocks noChangeShapeType="1"/>
          </p:cNvSpPr>
          <p:nvPr/>
        </p:nvSpPr>
        <p:spPr bwMode="auto">
          <a:xfrm flipH="1">
            <a:off x="3505200" y="32607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Line 21"/>
          <p:cNvSpPr>
            <a:spLocks noChangeShapeType="1"/>
          </p:cNvSpPr>
          <p:nvPr/>
        </p:nvSpPr>
        <p:spPr bwMode="auto">
          <a:xfrm>
            <a:off x="3505200" y="3536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4419600" y="310832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3124200" y="3122613"/>
            <a:ext cx="844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1</a:t>
            </a:r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152400" y="3429000"/>
            <a:ext cx="1524000" cy="2554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User goes out to lunch</a:t>
            </a:r>
          </a:p>
          <a:p>
            <a:pPr algn="r"/>
            <a:endParaRPr lang="en-US" sz="2000" b="0" dirty="0">
              <a:latin typeface="+mn-lt"/>
            </a:endParaRP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 user to type in data</a:t>
            </a:r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4419600" y="34575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794653" name="Text Box 29"/>
          <p:cNvSpPr txBox="1">
            <a:spLocks noChangeArrowheads="1"/>
          </p:cNvSpPr>
          <p:nvPr/>
        </p:nvSpPr>
        <p:spPr bwMode="auto">
          <a:xfrm>
            <a:off x="4419600" y="37338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54" name="Text Box 30"/>
          <p:cNvSpPr txBox="1">
            <a:spLocks noChangeArrowheads="1"/>
          </p:cNvSpPr>
          <p:nvPr/>
        </p:nvSpPr>
        <p:spPr bwMode="auto">
          <a:xfrm>
            <a:off x="7391400" y="40227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55" name="Text Box 31"/>
          <p:cNvSpPr txBox="1">
            <a:spLocks noChangeArrowheads="1"/>
          </p:cNvSpPr>
          <p:nvPr/>
        </p:nvSpPr>
        <p:spPr bwMode="auto">
          <a:xfrm>
            <a:off x="7391400" y="4448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56" name="Line 32"/>
          <p:cNvSpPr>
            <a:spLocks noChangeShapeType="1"/>
          </p:cNvSpPr>
          <p:nvPr/>
        </p:nvSpPr>
        <p:spPr bwMode="auto">
          <a:xfrm>
            <a:off x="4419600" y="46323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7" name="Text Box 33"/>
          <p:cNvSpPr txBox="1">
            <a:spLocks noChangeArrowheads="1"/>
          </p:cNvSpPr>
          <p:nvPr/>
        </p:nvSpPr>
        <p:spPr bwMode="auto">
          <a:xfrm>
            <a:off x="3670802" y="444817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58" name="Line 34"/>
          <p:cNvSpPr>
            <a:spLocks noChangeShapeType="1"/>
          </p:cNvSpPr>
          <p:nvPr/>
        </p:nvSpPr>
        <p:spPr bwMode="auto">
          <a:xfrm>
            <a:off x="5334000" y="4908550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9" name="Text Box 35"/>
          <p:cNvSpPr txBox="1">
            <a:spLocks noChangeArrowheads="1"/>
          </p:cNvSpPr>
          <p:nvPr/>
        </p:nvSpPr>
        <p:spPr bwMode="auto">
          <a:xfrm>
            <a:off x="4614863" y="4965700"/>
            <a:ext cx="87395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</a:t>
            </a:r>
          </a:p>
          <a:p>
            <a:r>
              <a:rPr lang="en-US" sz="1800">
                <a:latin typeface="Courier New" pitchFamily="49" charset="0"/>
              </a:rPr>
              <a:t>read</a:t>
            </a:r>
          </a:p>
        </p:txBody>
      </p:sp>
      <p:sp>
        <p:nvSpPr>
          <p:cNvPr id="794660" name="Text Box 36"/>
          <p:cNvSpPr txBox="1">
            <a:spLocks noChangeArrowheads="1"/>
          </p:cNvSpPr>
          <p:nvPr/>
        </p:nvSpPr>
        <p:spPr bwMode="auto">
          <a:xfrm>
            <a:off x="4800600" y="4479925"/>
            <a:ext cx="8445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2</a:t>
            </a:r>
          </a:p>
        </p:txBody>
      </p:sp>
      <p:sp>
        <p:nvSpPr>
          <p:cNvPr id="794661" name="Line 37"/>
          <p:cNvSpPr>
            <a:spLocks noChangeShapeType="1"/>
          </p:cNvSpPr>
          <p:nvPr/>
        </p:nvSpPr>
        <p:spPr bwMode="auto">
          <a:xfrm flipH="1">
            <a:off x="5334000" y="4632325"/>
            <a:ext cx="2057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2" name="Text Box 38"/>
          <p:cNvSpPr txBox="1">
            <a:spLocks noChangeArrowheads="1"/>
          </p:cNvSpPr>
          <p:nvPr/>
        </p:nvSpPr>
        <p:spPr bwMode="auto">
          <a:xfrm>
            <a:off x="4495800" y="562292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63" name="Line 39"/>
          <p:cNvSpPr>
            <a:spLocks noChangeShapeType="1"/>
          </p:cNvSpPr>
          <p:nvPr/>
        </p:nvSpPr>
        <p:spPr bwMode="auto">
          <a:xfrm>
            <a:off x="5334000" y="5775325"/>
            <a:ext cx="205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4" name="Text Box 40"/>
          <p:cNvSpPr txBox="1">
            <a:spLocks noChangeArrowheads="1"/>
          </p:cNvSpPr>
          <p:nvPr/>
        </p:nvSpPr>
        <p:spPr bwMode="auto">
          <a:xfrm>
            <a:off x="7391400" y="482917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read</a:t>
            </a:r>
          </a:p>
        </p:txBody>
      </p:sp>
      <p:sp>
        <p:nvSpPr>
          <p:cNvPr id="794665" name="Text Box 41"/>
          <p:cNvSpPr txBox="1">
            <a:spLocks noChangeArrowheads="1"/>
          </p:cNvSpPr>
          <p:nvPr/>
        </p:nvSpPr>
        <p:spPr bwMode="auto">
          <a:xfrm>
            <a:off x="7391400" y="5895975"/>
            <a:ext cx="13003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794666" name="Text Box 42"/>
          <p:cNvSpPr txBox="1">
            <a:spLocks noChangeArrowheads="1"/>
          </p:cNvSpPr>
          <p:nvPr/>
        </p:nvSpPr>
        <p:spPr bwMode="auto">
          <a:xfrm>
            <a:off x="7391400" y="61722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7" name="Text Box 43"/>
          <p:cNvSpPr txBox="1">
            <a:spLocks noChangeArrowheads="1"/>
          </p:cNvSpPr>
          <p:nvPr/>
        </p:nvSpPr>
        <p:spPr bwMode="auto">
          <a:xfrm>
            <a:off x="4495800" y="5972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8" name="Text Box 44"/>
          <p:cNvSpPr txBox="1">
            <a:spLocks noChangeArrowheads="1"/>
          </p:cNvSpPr>
          <p:nvPr/>
        </p:nvSpPr>
        <p:spPr bwMode="auto">
          <a:xfrm>
            <a:off x="4197350" y="5165725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...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1981200" y="3962400"/>
            <a:ext cx="1524000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Child blocks waiting for data from Client 1</a:t>
            </a:r>
          </a:p>
        </p:txBody>
      </p:sp>
    </p:spTree>
    <p:extLst>
      <p:ext uri="{BB962C8B-B14F-4D97-AF65-F5344CB8AC3E}">
        <p14:creationId xmlns:p14="http://schemas.microsoft.com/office/powerpoint/2010/main" val="1509485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echo(connfd);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en-US" sz="1600" dirty="0">
                <a:latin typeface="Courier New"/>
                <a:cs typeface="Courier New"/>
              </a:rPr>
              <a:t>exit(0);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Iterative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2038042" y="5012293"/>
            <a:ext cx="6440931" cy="10953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65100" lvl="1" indent="-165100"/>
            <a:r>
              <a:rPr lang="en-US" sz="2400" b="0" kern="0" dirty="0"/>
              <a:t>Accept a connection request</a:t>
            </a:r>
          </a:p>
          <a:p>
            <a:pPr marL="165100" lvl="1" indent="-165100"/>
            <a:r>
              <a:rPr lang="en-US" sz="2400" b="0" kern="0" dirty="0"/>
              <a:t>Handle echo requests until client terminates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child closes connection with client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Making a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707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6F5BD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        if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); /* Child closes its listening socket */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nl-NL" sz="1600" dirty="0">
                <a:latin typeface="Courier New"/>
                <a:cs typeface="Courier New"/>
              </a:rPr>
              <a:t>Close(</a:t>
            </a:r>
            <a:r>
              <a:rPr lang="nl-NL" sz="1600" dirty="0" err="1">
                <a:latin typeface="Courier New"/>
                <a:cs typeface="Courier New"/>
              </a:rPr>
              <a:t>connfd</a:t>
            </a:r>
            <a:r>
              <a:rPr lang="nl-NL" sz="1600" dirty="0">
                <a:latin typeface="Courier New"/>
                <a:cs typeface="Courier New"/>
              </a:rPr>
              <a:t>);   /* Child </a:t>
            </a:r>
            <a:r>
              <a:rPr lang="nl-NL" sz="1600" dirty="0" err="1">
                <a:latin typeface="Courier New"/>
                <a:cs typeface="Courier New"/>
              </a:rPr>
              <a:t>closes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connection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with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client</a:t>
            </a:r>
            <a:r>
              <a:rPr lang="nl-NL" sz="1600" dirty="0">
                <a:latin typeface="Courier New"/>
                <a:cs typeface="Courier New"/>
              </a:rPr>
              <a:t> */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        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Child exits */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); /* Parent closes connected socket (important!)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Making a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16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6F5BD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); /* Child closes its listening socket */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nl-NL" sz="1600" dirty="0">
                <a:latin typeface="Courier New"/>
                <a:cs typeface="Courier New"/>
              </a:rPr>
              <a:t>Close(</a:t>
            </a:r>
            <a:r>
              <a:rPr lang="nl-NL" sz="1600" dirty="0" err="1">
                <a:latin typeface="Courier New"/>
                <a:cs typeface="Courier New"/>
              </a:rPr>
              <a:t>connfd</a:t>
            </a:r>
            <a:r>
              <a:rPr lang="nl-NL" sz="1600" dirty="0">
                <a:latin typeface="Courier New"/>
                <a:cs typeface="Courier New"/>
              </a:rPr>
              <a:t>);   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/* Child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closes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connection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with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        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Child exits */</a:t>
            </a:r>
            <a:endParaRPr lang="en-US" sz="1600" dirty="0">
              <a:solidFill>
                <a:srgbClr val="F6F5BD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); /* Parent closes connected socket (important!)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Making a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62200" y="6292334"/>
            <a:ext cx="734020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CC99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Why?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1676400" y="5715000"/>
            <a:ext cx="685800" cy="57733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0068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6F5BD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); /* Child closes its listening socket */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nl-NL" sz="1600" dirty="0">
                <a:latin typeface="Courier New"/>
                <a:cs typeface="Courier New"/>
              </a:rPr>
              <a:t>Close(</a:t>
            </a:r>
            <a:r>
              <a:rPr lang="nl-NL" sz="1600" dirty="0" err="1">
                <a:latin typeface="Courier New"/>
                <a:cs typeface="Courier New"/>
              </a:rPr>
              <a:t>connfd</a:t>
            </a:r>
            <a:r>
              <a:rPr lang="nl-NL" sz="1600" dirty="0">
                <a:latin typeface="Courier New"/>
                <a:cs typeface="Courier New"/>
              </a:rPr>
              <a:t>);   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/* Child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closes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connection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with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        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Child exits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latin typeface="Courier New"/>
                <a:cs typeface="Courier New"/>
              </a:rPr>
              <a:t>Close(</a:t>
            </a:r>
            <a:r>
              <a:rPr lang="en-US" sz="1600" dirty="0" err="1">
                <a:latin typeface="Courier New"/>
                <a:cs typeface="Courier New"/>
              </a:rPr>
              <a:t>connfd</a:t>
            </a:r>
            <a:r>
              <a:rPr lang="en-US" sz="1600" dirty="0"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Parent closes connected socket (important!)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Making a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285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F0000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closes its listening socket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Close(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closes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connection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with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exit(0);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exits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closes connected socket (important!)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Process-Based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8369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6" name="Rectangle 6"/>
          <p:cNvSpPr>
            <a:spLocks noGrp="1" noChangeArrowheads="1"/>
          </p:cNvSpPr>
          <p:nvPr>
            <p:ph type="title"/>
          </p:nvPr>
        </p:nvSpPr>
        <p:spPr>
          <a:xfrm>
            <a:off x="404813" y="485775"/>
            <a:ext cx="8716962" cy="781050"/>
          </a:xfrm>
        </p:spPr>
        <p:txBody>
          <a:bodyPr/>
          <a:lstStyle/>
          <a:p>
            <a:r>
              <a:rPr lang="en-US" dirty="0"/>
              <a:t>Process-Based Concurrent Echo Server</a:t>
            </a:r>
            <a:br>
              <a:rPr lang="en-US" dirty="0"/>
            </a:br>
            <a:r>
              <a:rPr lang="en-US" dirty="0"/>
              <a:t>(cont)</a:t>
            </a:r>
          </a:p>
        </p:txBody>
      </p:sp>
      <p:sp>
        <p:nvSpPr>
          <p:cNvPr id="798723" name="Rectangle 3"/>
          <p:cNvSpPr>
            <a:spLocks noChangeArrowheads="1"/>
          </p:cNvSpPr>
          <p:nvPr/>
        </p:nvSpPr>
        <p:spPr bwMode="auto">
          <a:xfrm>
            <a:off x="1262062" y="2063750"/>
            <a:ext cx="6053137" cy="17543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sigchld_handler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 </a:t>
            </a:r>
          </a:p>
          <a:p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    while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(-1, 0, WNOHANG) &gt; 0)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;</a:t>
            </a:r>
          </a:p>
          <a:p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7987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3" y="4518025"/>
            <a:ext cx="8307387" cy="1927225"/>
          </a:xfrm>
        </p:spPr>
        <p:txBody>
          <a:bodyPr/>
          <a:lstStyle/>
          <a:p>
            <a:pPr lvl="1"/>
            <a:r>
              <a:rPr lang="en-US" sz="2600" dirty="0"/>
              <a:t>Reap all zombie children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57010" y="3440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Race</a:t>
            </a:r>
          </a:p>
        </p:txBody>
      </p:sp>
      <p:pic>
        <p:nvPicPr>
          <p:cNvPr id="3074" name="Picture 2" descr="http://www.rottenbeef.com/wordpress/wp-content/uploads/2011/11/small-parking-sp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32385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5257800" y="3276600"/>
            <a:ext cx="3048000" cy="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03991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17234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994551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794918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7471868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5562600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pic>
        <p:nvPicPr>
          <p:cNvPr id="3076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6096000" y="2513624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7046369" y="2558221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537499">
            <a:off x="5669823" y="333689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800000">
            <a:off x="7579093" y="334705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1.gstatic.com/images?q=tbn:ANd9GcQSk4CPcd-A5be11z8WNLeFl-dikoN2gjYQyr658ZBHRdzcp7Ud-7ttdVt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303929" y="1020583"/>
            <a:ext cx="872474" cy="65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eb.vw.com/why-vw/safety/media/images/slides/car-top-view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73948" y="4178800"/>
            <a:ext cx="988820" cy="55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3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73472E-18 C -0.00433 -0.01829 -0.00555 -0.06111 -0.00659 -0.08009 C -0.00694 -0.08519 -0.00798 -0.10695 -0.00885 -0.11412 C -0.00937 -0.11945 -0.0111 -0.13033 -0.0111 -0.13033 C -0.01006 -0.17546 -0.00555 -0.21736 -0.00555 -0.26227 L -0.00433 -0.27847 " pathEditMode="relative" ptsTypes="ffffAA">
                                      <p:cBhvr>
                                        <p:cTn id="8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/>
              <a:t>Concurrent Server: </a:t>
            </a:r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390513"/>
            <a:ext cx="3294062" cy="13234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1. Server blocks in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, waiting for connection request on listening descriptor </a:t>
            </a:r>
            <a:r>
              <a:rPr lang="en-US" sz="2000" i="1" dirty="0" err="1">
                <a:latin typeface="Courier New" pitchFamily="49" charset="0"/>
              </a:rPr>
              <a:t>listenfd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277572"/>
            <a:ext cx="366287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2. Client makes connection request by calling </a:t>
            </a:r>
            <a:r>
              <a:rPr lang="en-US" sz="20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572000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76262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629285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4908550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4693584"/>
            <a:ext cx="4010025" cy="1631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3. Server returns </a:t>
            </a:r>
            <a:r>
              <a:rPr lang="en-US" sz="2000" i="1" dirty="0" err="1">
                <a:latin typeface="Courier New" pitchFamily="49" charset="0"/>
              </a:rPr>
              <a:t>connfd</a:t>
            </a:r>
            <a:r>
              <a:rPr lang="en-US" sz="2000" i="1" dirty="0">
                <a:latin typeface="Calibri" pitchFamily="34" charset="0"/>
              </a:rPr>
              <a:t>  from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. Forks child to handle client.  Connection is now established between </a:t>
            </a:r>
            <a:r>
              <a:rPr lang="en-US" sz="2000" i="1" dirty="0" err="1">
                <a:latin typeface="Courier New" pitchFamily="49" charset="0"/>
              </a:rPr>
              <a:t>clientfd</a:t>
            </a:r>
            <a:r>
              <a:rPr lang="en-US" sz="2000" i="1" dirty="0">
                <a:latin typeface="Calibri" pitchFamily="34" charset="0"/>
              </a:rPr>
              <a:t> and </a:t>
            </a:r>
            <a:r>
              <a:rPr lang="en-US" sz="2000" i="1" dirty="0" err="1">
                <a:latin typeface="Courier New" pitchFamily="49" charset="0"/>
              </a:rPr>
              <a:t>connfd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6210299"/>
            <a:ext cx="109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4967287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2960688" y="574992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2912554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2590800" y="629285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6" grpId="0"/>
      <p:bldP spid="740358" grpId="0" animBg="1"/>
      <p:bldP spid="740359" grpId="0"/>
      <p:bldP spid="740360" grpId="0"/>
      <p:bldP spid="740361" grpId="0" animBg="1"/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80" grpId="0" animBg="1"/>
      <p:bldP spid="740357" grpId="0" animBg="1"/>
      <p:bldP spid="740364" grpId="0" animBg="1"/>
      <p:bldP spid="740372" grpId="0" animBg="1"/>
      <p:bldP spid="740355" grpId="0" animBg="1"/>
      <p:bldP spid="740362" grpId="0" animBg="1"/>
      <p:bldP spid="740370" grpId="0" animBg="1"/>
      <p:bldP spid="29" grpId="0" animBg="1"/>
      <p:bldP spid="30" grpId="0" animBg="1"/>
      <p:bldP spid="3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81" name="Text Box 13"/>
          <p:cNvSpPr txBox="1">
            <a:spLocks noChangeArrowheads="1"/>
          </p:cNvSpPr>
          <p:nvPr/>
        </p:nvSpPr>
        <p:spPr bwMode="auto">
          <a:xfrm flipH="1">
            <a:off x="5787393" y="293370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2 data</a:t>
            </a:r>
          </a:p>
        </p:txBody>
      </p:sp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Process-based Server Execution Model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Each client handled by independent child process</a:t>
            </a:r>
          </a:p>
          <a:p>
            <a:pPr lvl="1"/>
            <a:r>
              <a:rPr lang="en-US" sz="2600" dirty="0"/>
              <a:t>No shared state between them</a:t>
            </a:r>
          </a:p>
          <a:p>
            <a:pPr lvl="1"/>
            <a:r>
              <a:rPr lang="en-US" sz="2600" dirty="0"/>
              <a:t>Both parent &amp; child have copies of </a:t>
            </a:r>
            <a:r>
              <a:rPr lang="en-US" sz="2600" dirty="0" err="1"/>
              <a:t>listenfd</a:t>
            </a:r>
            <a:r>
              <a:rPr lang="en-US" sz="2600" dirty="0"/>
              <a:t> and </a:t>
            </a:r>
            <a:r>
              <a:rPr lang="en-US" sz="2600" dirty="0" err="1"/>
              <a:t>connfd</a:t>
            </a:r>
            <a:endParaRPr lang="en-US" sz="2600" dirty="0"/>
          </a:p>
          <a:p>
            <a:pPr lvl="2"/>
            <a:r>
              <a:rPr lang="en-US" sz="2200" dirty="0"/>
              <a:t>Parent must close </a:t>
            </a:r>
            <a:r>
              <a:rPr lang="en-US" sz="2200" b="1" dirty="0" err="1">
                <a:latin typeface="Courier New"/>
                <a:cs typeface="Courier New"/>
              </a:rPr>
              <a:t>connfd</a:t>
            </a:r>
            <a:endParaRPr lang="en-US" sz="2200" b="1" dirty="0">
              <a:latin typeface="Courier New"/>
              <a:cs typeface="Courier New"/>
            </a:endParaRPr>
          </a:p>
          <a:p>
            <a:pPr lvl="2"/>
            <a:r>
              <a:rPr lang="en-US" sz="2200" dirty="0"/>
              <a:t>Child should close </a:t>
            </a:r>
            <a:r>
              <a:rPr lang="en-US" sz="2200" b="1" dirty="0" err="1">
                <a:latin typeface="Courier New"/>
                <a:cs typeface="Courier New"/>
              </a:rPr>
              <a:t>listenfd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</a:p>
        </p:txBody>
      </p:sp>
      <p:sp>
        <p:nvSpPr>
          <p:cNvPr id="903172" name="Rectangle 4"/>
          <p:cNvSpPr>
            <a:spLocks noChangeArrowheads="1"/>
          </p:cNvSpPr>
          <p:nvPr/>
        </p:nvSpPr>
        <p:spPr bwMode="auto">
          <a:xfrm>
            <a:off x="18288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1</a:t>
            </a:r>
          </a:p>
          <a:p>
            <a:pPr algn="ctr"/>
            <a:r>
              <a:rPr lang="en-US" sz="1800" dirty="0">
                <a:latin typeface="+mn-lt"/>
              </a:rPr>
              <a:t>server</a:t>
            </a:r>
          </a:p>
          <a:p>
            <a:pPr algn="ctr"/>
            <a:r>
              <a:rPr lang="en-US" sz="1800" dirty="0">
                <a:latin typeface="+mn-lt"/>
              </a:rPr>
              <a:t>process</a:t>
            </a:r>
          </a:p>
        </p:txBody>
      </p:sp>
      <p:sp>
        <p:nvSpPr>
          <p:cNvPr id="903173" name="Rectangle 5"/>
          <p:cNvSpPr>
            <a:spLocks noChangeArrowheads="1"/>
          </p:cNvSpPr>
          <p:nvPr/>
        </p:nvSpPr>
        <p:spPr bwMode="auto">
          <a:xfrm>
            <a:off x="46482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2</a:t>
            </a:r>
          </a:p>
          <a:p>
            <a:pPr algn="ctr"/>
            <a:r>
              <a:rPr lang="en-US" sz="1800" dirty="0">
                <a:latin typeface="+mn-lt"/>
              </a:rPr>
              <a:t>server</a:t>
            </a:r>
          </a:p>
          <a:p>
            <a:pPr algn="ctr"/>
            <a:r>
              <a:rPr lang="en-US" sz="1800" dirty="0">
                <a:latin typeface="+mn-lt"/>
              </a:rPr>
              <a:t>process</a:t>
            </a:r>
          </a:p>
        </p:txBody>
      </p:sp>
      <p:sp>
        <p:nvSpPr>
          <p:cNvPr id="903174" name="Rectangle 6"/>
          <p:cNvSpPr>
            <a:spLocks noChangeArrowheads="1"/>
          </p:cNvSpPr>
          <p:nvPr/>
        </p:nvSpPr>
        <p:spPr bwMode="auto">
          <a:xfrm>
            <a:off x="3124200" y="1828800"/>
            <a:ext cx="1295400" cy="1249363"/>
          </a:xfrm>
          <a:prstGeom prst="rect">
            <a:avLst/>
          </a:prstGeom>
          <a:solidFill>
            <a:srgbClr val="F1C7C7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Listening</a:t>
            </a:r>
          </a:p>
          <a:p>
            <a:pPr algn="ctr"/>
            <a:r>
              <a:rPr lang="en-US" sz="1800" dirty="0">
                <a:latin typeface="+mn-lt"/>
              </a:rPr>
              <a:t>server</a:t>
            </a:r>
          </a:p>
          <a:p>
            <a:pPr algn="ctr"/>
            <a:r>
              <a:rPr lang="en-US" sz="1800" dirty="0">
                <a:latin typeface="+mn-lt"/>
              </a:rPr>
              <a:t>process</a:t>
            </a:r>
          </a:p>
        </p:txBody>
      </p:sp>
      <p:sp>
        <p:nvSpPr>
          <p:cNvPr id="903175" name="Line 7"/>
          <p:cNvSpPr>
            <a:spLocks noChangeShapeType="1"/>
          </p:cNvSpPr>
          <p:nvPr/>
        </p:nvSpPr>
        <p:spPr bwMode="auto">
          <a:xfrm>
            <a:off x="9144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903177" name="Text Box 9"/>
          <p:cNvSpPr txBox="1">
            <a:spLocks noChangeArrowheads="1"/>
          </p:cNvSpPr>
          <p:nvPr/>
        </p:nvSpPr>
        <p:spPr bwMode="auto">
          <a:xfrm>
            <a:off x="730752" y="1600200"/>
            <a:ext cx="237757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Connection requests</a:t>
            </a:r>
          </a:p>
        </p:txBody>
      </p:sp>
      <p:sp>
        <p:nvSpPr>
          <p:cNvPr id="903178" name="Line 10"/>
          <p:cNvSpPr>
            <a:spLocks noChangeShapeType="1"/>
          </p:cNvSpPr>
          <p:nvPr/>
        </p:nvSpPr>
        <p:spPr bwMode="auto">
          <a:xfrm>
            <a:off x="419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903179" name="Text Box 11"/>
          <p:cNvSpPr txBox="1">
            <a:spLocks noChangeArrowheads="1"/>
          </p:cNvSpPr>
          <p:nvPr/>
        </p:nvSpPr>
        <p:spPr bwMode="auto">
          <a:xfrm>
            <a:off x="247019" y="293370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1 data</a:t>
            </a:r>
          </a:p>
        </p:txBody>
      </p:sp>
      <p:sp>
        <p:nvSpPr>
          <p:cNvPr id="903180" name="Line 12"/>
          <p:cNvSpPr>
            <a:spLocks noChangeShapeType="1"/>
          </p:cNvSpPr>
          <p:nvPr/>
        </p:nvSpPr>
        <p:spPr bwMode="auto">
          <a:xfrm flipH="1">
            <a:off x="5753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323138" cy="1095375"/>
          </a:xfrm>
        </p:spPr>
        <p:txBody>
          <a:bodyPr/>
          <a:lstStyle/>
          <a:p>
            <a:r>
              <a:rPr lang="en-US" dirty="0"/>
              <a:t>Issues with Process-based Servers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2667000"/>
          </a:xfrm>
        </p:spPr>
        <p:txBody>
          <a:bodyPr/>
          <a:lstStyle/>
          <a:p>
            <a:r>
              <a:rPr lang="en-US" sz="2600" dirty="0"/>
              <a:t>Listening server process must reap zombie children</a:t>
            </a:r>
          </a:p>
          <a:p>
            <a:pPr lvl="1"/>
            <a:r>
              <a:rPr lang="en-US" sz="2200" dirty="0"/>
              <a:t>to avoid fatal memory leak</a:t>
            </a:r>
          </a:p>
          <a:p>
            <a:r>
              <a:rPr lang="en-US" sz="2600" dirty="0"/>
              <a:t>Parent process must </a:t>
            </a:r>
            <a:r>
              <a:rPr lang="en-US" sz="2600" dirty="0">
                <a:latin typeface="Courier New" pitchFamily="49" charset="0"/>
              </a:rPr>
              <a:t>close</a:t>
            </a:r>
            <a:r>
              <a:rPr lang="en-US" sz="2600" dirty="0"/>
              <a:t> its copy of </a:t>
            </a:r>
            <a:r>
              <a:rPr lang="en-US" sz="2600" dirty="0" err="1">
                <a:latin typeface="Courier New" pitchFamily="49" charset="0"/>
              </a:rPr>
              <a:t>connfd</a:t>
            </a:r>
            <a:endParaRPr lang="en-US" sz="2600" dirty="0"/>
          </a:p>
          <a:p>
            <a:pPr lvl="1"/>
            <a:r>
              <a:rPr lang="en-US" sz="2200" dirty="0"/>
              <a:t>Kernel keeps reference count for each socket/open file</a:t>
            </a:r>
          </a:p>
          <a:p>
            <a:pPr lvl="1"/>
            <a:r>
              <a:rPr lang="en-US" sz="2200" dirty="0"/>
              <a:t>After fork, </a:t>
            </a:r>
            <a:r>
              <a:rPr lang="en-US" sz="2200" b="1" dirty="0" err="1">
                <a:latin typeface="Courier New" pitchFamily="49" charset="0"/>
              </a:rPr>
              <a:t>refcnt</a:t>
            </a:r>
            <a:r>
              <a:rPr lang="en-US" sz="2200" b="1" dirty="0">
                <a:latin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</a:rPr>
              <a:t>connfd</a:t>
            </a:r>
            <a:r>
              <a:rPr lang="en-US" sz="2200" b="1" dirty="0">
                <a:latin typeface="Courier New" pitchFamily="49" charset="0"/>
              </a:rPr>
              <a:t>) = 2</a:t>
            </a:r>
            <a:endParaRPr lang="en-US" sz="2200" b="1" dirty="0"/>
          </a:p>
          <a:p>
            <a:pPr lvl="1"/>
            <a:r>
              <a:rPr lang="en-US" sz="2200" dirty="0"/>
              <a:t>Connection will not be closed until </a:t>
            </a:r>
            <a:r>
              <a:rPr lang="en-US" sz="2200" b="1" dirty="0" err="1">
                <a:latin typeface="Courier New" pitchFamily="49" charset="0"/>
              </a:rPr>
              <a:t>refcnt</a:t>
            </a:r>
            <a:r>
              <a:rPr lang="en-US" sz="2200" b="1" dirty="0">
                <a:latin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</a:rPr>
              <a:t>connfd</a:t>
            </a:r>
            <a:r>
              <a:rPr lang="en-US" sz="2200" b="1" dirty="0">
                <a:latin typeface="Courier New" pitchFamily="49" charset="0"/>
              </a:rPr>
              <a:t>) = 0</a:t>
            </a:r>
            <a:endParaRPr lang="en-US" sz="22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0" y="3810000"/>
            <a:ext cx="8316928" cy="3810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 fontScale="92500" lnSpcReduction="10000"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        if (Fork() == 0) {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echo(connfd);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client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nl-NL" sz="1600" dirty="0">
                <a:latin typeface="Courier New"/>
                <a:cs typeface="Courier New"/>
              </a:rPr>
              <a:t>Close(</a:t>
            </a:r>
            <a:r>
              <a:rPr lang="nl-NL" sz="1600" dirty="0" err="1">
                <a:latin typeface="Courier New"/>
                <a:cs typeface="Courier New"/>
              </a:rPr>
              <a:t>connfd</a:t>
            </a:r>
            <a:r>
              <a:rPr lang="nl-NL" sz="1600" dirty="0">
                <a:latin typeface="Courier New"/>
                <a:cs typeface="Courier New"/>
              </a:rPr>
              <a:t>);   /* Child </a:t>
            </a:r>
            <a:r>
              <a:rPr lang="nl-NL" sz="1600" dirty="0" err="1">
                <a:latin typeface="Courier New"/>
                <a:cs typeface="Courier New"/>
              </a:rPr>
              <a:t>closes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connection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with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client</a:t>
            </a:r>
            <a:r>
              <a:rPr lang="nl-NL" sz="1600" dirty="0">
                <a:latin typeface="Courier New"/>
                <a:cs typeface="Courier New"/>
              </a:rPr>
              <a:t> */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        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Child exits */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2" name="&quot;No&quot; Symbol 1"/>
          <p:cNvSpPr/>
          <p:nvPr/>
        </p:nvSpPr>
        <p:spPr bwMode="auto">
          <a:xfrm>
            <a:off x="4191000" y="4191000"/>
            <a:ext cx="2514600" cy="2514600"/>
          </a:xfrm>
          <a:prstGeom prst="noSmoking">
            <a:avLst/>
          </a:prstGeom>
          <a:solidFill>
            <a:srgbClr val="FF0000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57188"/>
            <a:ext cx="8629650" cy="1041400"/>
          </a:xfrm>
        </p:spPr>
        <p:txBody>
          <a:bodyPr/>
          <a:lstStyle/>
          <a:p>
            <a:r>
              <a:rPr lang="en-US" dirty="0"/>
              <a:t>Pros and Cons of Process-based Servers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752599"/>
            <a:ext cx="8737600" cy="4908551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+ Handle multiple connections concurrently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Clean sharing model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descriptors (no)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file tables (yes)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global variables (no)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Simple and straightforward</a:t>
            </a:r>
          </a:p>
          <a:p>
            <a:pPr>
              <a:lnSpc>
                <a:spcPct val="85000"/>
              </a:lnSpc>
            </a:pPr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Additional overhead for process control</a:t>
            </a:r>
          </a:p>
          <a:p>
            <a:pPr>
              <a:lnSpc>
                <a:spcPct val="85000"/>
              </a:lnSpc>
            </a:pPr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Nontrivial to share data between processes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(This example too simple to demonstrate)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767638" cy="573087"/>
          </a:xfrm>
        </p:spPr>
        <p:txBody>
          <a:bodyPr/>
          <a:lstStyle/>
          <a:p>
            <a:r>
              <a:rPr lang="en-US" dirty="0"/>
              <a:t>Approach #2: Event-based Servers</a:t>
            </a:r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54163"/>
            <a:ext cx="8307387" cy="4686300"/>
          </a:xfrm>
        </p:spPr>
        <p:txBody>
          <a:bodyPr/>
          <a:lstStyle/>
          <a:p>
            <a:r>
              <a:rPr lang="en-US" dirty="0"/>
              <a:t>Server maintains set of active connections</a:t>
            </a:r>
          </a:p>
          <a:p>
            <a:pPr lvl="1"/>
            <a:r>
              <a:rPr lang="en-US" dirty="0"/>
              <a:t>Array of </a:t>
            </a:r>
            <a:r>
              <a:rPr lang="en-US" dirty="0" err="1"/>
              <a:t>connfd’s</a:t>
            </a:r>
            <a:endParaRPr lang="en-US" dirty="0"/>
          </a:p>
          <a:p>
            <a:r>
              <a:rPr lang="en-US" dirty="0"/>
              <a:t>Repeat:</a:t>
            </a:r>
          </a:p>
          <a:p>
            <a:pPr lvl="1"/>
            <a:r>
              <a:rPr lang="en-US" dirty="0"/>
              <a:t>Determine which descriptors (</a:t>
            </a:r>
            <a:r>
              <a:rPr lang="en-US" b="1" dirty="0" err="1">
                <a:latin typeface="Courier New"/>
                <a:cs typeface="Courier New"/>
              </a:rPr>
              <a:t>connfd</a:t>
            </a:r>
            <a:r>
              <a:rPr lang="en-US" dirty="0" err="1"/>
              <a:t>’s</a:t>
            </a:r>
            <a:r>
              <a:rPr lang="en-US" dirty="0"/>
              <a:t> or </a:t>
            </a:r>
            <a:r>
              <a:rPr lang="en-US" b="1" dirty="0" err="1">
                <a:latin typeface="Courier New"/>
                <a:cs typeface="Courier New"/>
              </a:rPr>
              <a:t>listenfd</a:t>
            </a:r>
            <a:r>
              <a:rPr lang="en-US" dirty="0"/>
              <a:t>) have pending inputs</a:t>
            </a:r>
          </a:p>
          <a:p>
            <a:pPr lvl="2"/>
            <a:r>
              <a:rPr lang="en-US" dirty="0"/>
              <a:t>e.g., using </a:t>
            </a:r>
            <a:r>
              <a:rPr lang="en-US" b="1" dirty="0">
                <a:latin typeface="Courier New"/>
                <a:cs typeface="Courier New"/>
              </a:rPr>
              <a:t>select</a:t>
            </a:r>
            <a:r>
              <a:rPr lang="en-US" dirty="0"/>
              <a:t> function</a:t>
            </a:r>
          </a:p>
          <a:p>
            <a:pPr lvl="2"/>
            <a:r>
              <a:rPr lang="en-US" dirty="0"/>
              <a:t>arrival of pending input is an </a:t>
            </a:r>
            <a:r>
              <a:rPr lang="en-US" i="1" dirty="0"/>
              <a:t>event</a:t>
            </a:r>
          </a:p>
          <a:p>
            <a:pPr lvl="1"/>
            <a:r>
              <a:rPr lang="en-US" dirty="0"/>
              <a:t>If  </a:t>
            </a:r>
            <a:r>
              <a:rPr lang="en-US" dirty="0" err="1"/>
              <a:t>listenfd</a:t>
            </a:r>
            <a:r>
              <a:rPr lang="en-US" dirty="0"/>
              <a:t> has input, then </a:t>
            </a:r>
            <a:r>
              <a:rPr lang="en-US" b="1" dirty="0">
                <a:latin typeface="Courier New"/>
                <a:cs typeface="Courier New"/>
              </a:rPr>
              <a:t>accept</a:t>
            </a:r>
            <a:r>
              <a:rPr lang="en-US" dirty="0"/>
              <a:t> connection</a:t>
            </a:r>
          </a:p>
          <a:p>
            <a:pPr lvl="2"/>
            <a:r>
              <a:rPr lang="en-US" dirty="0"/>
              <a:t>and add new </a:t>
            </a:r>
            <a:r>
              <a:rPr lang="en-US" dirty="0" err="1"/>
              <a:t>connfd</a:t>
            </a:r>
            <a:r>
              <a:rPr lang="en-US" dirty="0"/>
              <a:t> to array</a:t>
            </a:r>
          </a:p>
          <a:p>
            <a:pPr lvl="1"/>
            <a:r>
              <a:rPr lang="en-US" dirty="0"/>
              <a:t>Service all </a:t>
            </a:r>
            <a:r>
              <a:rPr lang="en-US" dirty="0" err="1"/>
              <a:t>connfd’s</a:t>
            </a:r>
            <a:r>
              <a:rPr lang="en-US" dirty="0"/>
              <a:t> with pending inputs</a:t>
            </a:r>
          </a:p>
          <a:p>
            <a:endParaRPr lang="en-US" dirty="0"/>
          </a:p>
          <a:p>
            <a:r>
              <a:rPr lang="en-US" dirty="0"/>
              <a:t>Details for select-based server in book</a:t>
            </a:r>
          </a:p>
        </p:txBody>
      </p:sp>
    </p:spTree>
    <p:extLst>
      <p:ext uri="{BB962C8B-B14F-4D97-AF65-F5344CB8AC3E}">
        <p14:creationId xmlns:p14="http://schemas.microsoft.com/office/powerpoint/2010/main" val="27258293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Multiplexed Event Processing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43000" y="287869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10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21663" y="245959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 err="1">
                <a:latin typeface="+mn-lt"/>
              </a:rPr>
              <a:t>connfd’s</a:t>
            </a:r>
            <a:endParaRPr lang="en-US" sz="1800" dirty="0">
              <a:latin typeface="+mn-lt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43000" y="32374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7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143000" y="35962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4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43000" y="39550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143000" y="43137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143000" y="46725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12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143000" y="50313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5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143000" y="53901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143000" y="57488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143000" y="61076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6200" y="28707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0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76200" y="32215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1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6200" y="357243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76200" y="392326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3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76200" y="427410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4</a:t>
            </a: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76200" y="462494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5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76200" y="497578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6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76200" y="532661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7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6200" y="56774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8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6200" y="60282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9</a:t>
            </a:r>
          </a:p>
        </p:txBody>
      </p:sp>
      <p:sp>
        <p:nvSpPr>
          <p:cNvPr id="27" name="AutoShape 27"/>
          <p:cNvSpPr>
            <a:spLocks/>
          </p:cNvSpPr>
          <p:nvPr/>
        </p:nvSpPr>
        <p:spPr bwMode="auto">
          <a:xfrm>
            <a:off x="2286000" y="2916791"/>
            <a:ext cx="228600" cy="990601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28" name="AutoShape 28"/>
          <p:cNvSpPr>
            <a:spLocks/>
          </p:cNvSpPr>
          <p:nvPr/>
        </p:nvSpPr>
        <p:spPr bwMode="auto">
          <a:xfrm>
            <a:off x="2286000" y="3907393"/>
            <a:ext cx="2286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29" name="AutoShape 29"/>
          <p:cNvSpPr>
            <a:spLocks/>
          </p:cNvSpPr>
          <p:nvPr/>
        </p:nvSpPr>
        <p:spPr bwMode="auto">
          <a:xfrm>
            <a:off x="2286000" y="4669393"/>
            <a:ext cx="228600" cy="720725"/>
          </a:xfrm>
          <a:prstGeom prst="rightBrace">
            <a:avLst>
              <a:gd name="adj1" fmla="val 37500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30" name="AutoShape 30"/>
          <p:cNvSpPr>
            <a:spLocks/>
          </p:cNvSpPr>
          <p:nvPr/>
        </p:nvSpPr>
        <p:spPr bwMode="auto">
          <a:xfrm>
            <a:off x="2286000" y="5431393"/>
            <a:ext cx="228600" cy="1023382"/>
          </a:xfrm>
          <a:prstGeom prst="righ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514600" y="3221593"/>
            <a:ext cx="7816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Active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2514600" y="4135993"/>
            <a:ext cx="94128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Inactive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2514600" y="4866243"/>
            <a:ext cx="7816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Active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2514600" y="6085443"/>
            <a:ext cx="129543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Never Used</a:t>
            </a: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1066800" y="1849993"/>
            <a:ext cx="1233030" cy="369332"/>
          </a:xfrm>
          <a:prstGeom prst="rect">
            <a:avLst/>
          </a:prstGeom>
          <a:solidFill>
            <a:srgbClr val="F1C7C7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+mn-lt"/>
              </a:rPr>
              <a:t>listenfd = 3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85800" y="1489645"/>
            <a:ext cx="191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Active Descriptors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486400" y="1132443"/>
            <a:ext cx="3429000" cy="5322332"/>
            <a:chOff x="3581400" y="1132443"/>
            <a:chExt cx="3429000" cy="5322332"/>
          </a:xfrm>
        </p:grpSpPr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4029579" y="285646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10</a:t>
              </a:r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4108242" y="2437368"/>
              <a:ext cx="1005403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connfd’s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38" name="Rectangle 7"/>
            <p:cNvSpPr>
              <a:spLocks noChangeArrowheads="1"/>
            </p:cNvSpPr>
            <p:nvPr/>
          </p:nvSpPr>
          <p:spPr bwMode="auto">
            <a:xfrm>
              <a:off x="4029579" y="3215243"/>
              <a:ext cx="990600" cy="369332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7</a:t>
              </a: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4029579" y="357401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4</a:t>
              </a:r>
            </a:p>
          </p:txBody>
        </p:sp>
        <p:sp>
          <p:nvSpPr>
            <p:cNvPr id="40" name="Rectangle 9"/>
            <p:cNvSpPr>
              <a:spLocks noChangeArrowheads="1"/>
            </p:cNvSpPr>
            <p:nvPr/>
          </p:nvSpPr>
          <p:spPr bwMode="auto">
            <a:xfrm>
              <a:off x="4029579" y="3932793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1" name="Rectangle 10"/>
            <p:cNvSpPr>
              <a:spLocks noChangeArrowheads="1"/>
            </p:cNvSpPr>
            <p:nvPr/>
          </p:nvSpPr>
          <p:spPr bwMode="auto">
            <a:xfrm>
              <a:off x="4029579" y="429156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4029579" y="4650343"/>
              <a:ext cx="990600" cy="369332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12</a:t>
              </a:r>
            </a:p>
          </p:txBody>
        </p:sp>
        <p:sp>
          <p:nvSpPr>
            <p:cNvPr id="43" name="Rectangle 12"/>
            <p:cNvSpPr>
              <a:spLocks noChangeArrowheads="1"/>
            </p:cNvSpPr>
            <p:nvPr/>
          </p:nvSpPr>
          <p:spPr bwMode="auto">
            <a:xfrm>
              <a:off x="4029579" y="5009118"/>
              <a:ext cx="990600" cy="369332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5</a:t>
              </a:r>
            </a:p>
          </p:txBody>
        </p:sp>
        <p:sp>
          <p:nvSpPr>
            <p:cNvPr id="44" name="Rectangle 13"/>
            <p:cNvSpPr>
              <a:spLocks noChangeArrowheads="1"/>
            </p:cNvSpPr>
            <p:nvPr/>
          </p:nvSpPr>
          <p:spPr bwMode="auto">
            <a:xfrm>
              <a:off x="4029579" y="5367893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5" name="Rectangle 14"/>
            <p:cNvSpPr>
              <a:spLocks noChangeArrowheads="1"/>
            </p:cNvSpPr>
            <p:nvPr/>
          </p:nvSpPr>
          <p:spPr bwMode="auto">
            <a:xfrm>
              <a:off x="4029579" y="572666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4029579" y="6085443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55" name="Rectangle 38"/>
            <p:cNvSpPr>
              <a:spLocks noChangeArrowheads="1"/>
            </p:cNvSpPr>
            <p:nvPr/>
          </p:nvSpPr>
          <p:spPr bwMode="auto">
            <a:xfrm>
              <a:off x="3953379" y="1827768"/>
              <a:ext cx="1233030" cy="369332"/>
            </a:xfrm>
            <a:prstGeom prst="rect">
              <a:avLst/>
            </a:prstGeom>
            <a:solidFill>
              <a:srgbClr val="D5F1C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listenfd = 3 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81400" y="1501775"/>
              <a:ext cx="19888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Pending Inputs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 rot="10800000">
              <a:off x="5186410" y="1958976"/>
              <a:ext cx="833391" cy="15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0" name="Straight Arrow Connector 59"/>
            <p:cNvCxnSpPr>
              <a:endCxn id="38" idx="3"/>
            </p:cNvCxnSpPr>
            <p:nvPr/>
          </p:nvCxnSpPr>
          <p:spPr bwMode="auto">
            <a:xfrm rot="10800000">
              <a:off x="5020180" y="3399910"/>
              <a:ext cx="994813" cy="686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rot="10800000">
              <a:off x="5029201" y="4840844"/>
              <a:ext cx="994813" cy="686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 rot="10800000">
              <a:off x="5029201" y="5228709"/>
              <a:ext cx="994813" cy="686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rot="5400000" flipH="1" flipV="1">
              <a:off x="4152603" y="3364165"/>
              <a:ext cx="3733800" cy="90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5021561" y="1132443"/>
              <a:ext cx="19888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Read and service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633008" y="3185577"/>
            <a:ext cx="1853392" cy="95410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n-lt"/>
              </a:rPr>
              <a:t>Anything</a:t>
            </a:r>
          </a:p>
          <a:p>
            <a:r>
              <a:rPr lang="en-US" sz="2800" dirty="0">
                <a:latin typeface="+mn-lt"/>
              </a:rPr>
              <a:t>happened?</a:t>
            </a:r>
          </a:p>
        </p:txBody>
      </p:sp>
    </p:spTree>
    <p:extLst>
      <p:ext uri="{BB962C8B-B14F-4D97-AF65-F5344CB8AC3E}">
        <p14:creationId xmlns:p14="http://schemas.microsoft.com/office/powerpoint/2010/main" val="412557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Event-based Servers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97013"/>
            <a:ext cx="8624887" cy="522446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+ One logical control flow and address space.</a:t>
            </a:r>
          </a:p>
          <a:p>
            <a:pPr>
              <a:lnSpc>
                <a:spcPct val="85000"/>
              </a:lnSpc>
            </a:pPr>
            <a:r>
              <a:rPr lang="en-US" dirty="0"/>
              <a:t>+ Can single-step with a debugger.</a:t>
            </a:r>
          </a:p>
          <a:p>
            <a:pPr>
              <a:lnSpc>
                <a:spcPct val="85000"/>
              </a:lnSpc>
            </a:pPr>
            <a:r>
              <a:rPr lang="en-US" dirty="0"/>
              <a:t>+ No process or thread control overhead.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Design of choice for high-performance Web servers and search engines. e.g., </a:t>
            </a:r>
            <a:r>
              <a:rPr lang="en-US" dirty="0" err="1"/>
              <a:t>Node.js</a:t>
            </a:r>
            <a:r>
              <a:rPr lang="en-US" dirty="0"/>
              <a:t>, </a:t>
            </a:r>
            <a:r>
              <a:rPr lang="en-US" dirty="0" err="1"/>
              <a:t>nginx</a:t>
            </a:r>
            <a:r>
              <a:rPr lang="en-US" dirty="0"/>
              <a:t>, Tornado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 marL="347663" indent="-347663">
              <a:lnSpc>
                <a:spcPct val="85000"/>
              </a:lnSpc>
            </a:pPr>
            <a:r>
              <a:rPr lang="en-US" dirty="0">
                <a:latin typeface="Arial Black"/>
              </a:rPr>
              <a:t>–</a:t>
            </a:r>
            <a:r>
              <a:rPr lang="en-US" dirty="0"/>
              <a:t> Significantly more complex to code than process- or thread-based designs.</a:t>
            </a:r>
          </a:p>
          <a:p>
            <a:pPr>
              <a:lnSpc>
                <a:spcPct val="85000"/>
              </a:lnSpc>
            </a:pPr>
            <a:r>
              <a:rPr lang="en-US" dirty="0">
                <a:latin typeface="Arial Black"/>
              </a:rPr>
              <a:t>–</a:t>
            </a:r>
            <a:r>
              <a:rPr lang="en-US" dirty="0"/>
              <a:t> Hard to provide fine-grained concurrency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how to deal with partial HTTP request headers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 Black"/>
              </a:rPr>
              <a:t>– </a:t>
            </a:r>
            <a:r>
              <a:rPr lang="en-US" dirty="0"/>
              <a:t>Cannot take advantage of multi-core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Single thread of control</a:t>
            </a:r>
          </a:p>
        </p:txBody>
      </p:sp>
    </p:spTree>
    <p:extLst>
      <p:ext uri="{BB962C8B-B14F-4D97-AF65-F5344CB8AC3E}">
        <p14:creationId xmlns:p14="http://schemas.microsoft.com/office/powerpoint/2010/main" val="38383847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62EA4-9FBF-46FA-9CA0-3E5197938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CDE3B-8A3E-489C-BB7B-9E3883D04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b="0" dirty="0">
                <a:hlinkClick r:id="rId3"/>
              </a:rPr>
              <a:t>https://canvas.cmu.edu/courses/28101/quizzes/77027</a:t>
            </a:r>
            <a:r>
              <a:rPr lang="en-US" b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93567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#3: Thread-based Servers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853487" cy="5149850"/>
          </a:xfrm>
        </p:spPr>
        <p:txBody>
          <a:bodyPr/>
          <a:lstStyle/>
          <a:p>
            <a:r>
              <a:rPr lang="en-US" sz="2600" dirty="0"/>
              <a:t>Very similar to approach #1 (process-based)</a:t>
            </a:r>
          </a:p>
          <a:p>
            <a:pPr lvl="1"/>
            <a:r>
              <a:rPr lang="en-US" dirty="0"/>
              <a:t>	…</a:t>
            </a:r>
            <a:r>
              <a:rPr lang="en-US" sz="2200" dirty="0"/>
              <a:t>but using threads instead of processes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455570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Program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898373" y="2179022"/>
            <a:ext cx="246118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306432" y="2667000"/>
            <a:ext cx="3019881" cy="505857"/>
            <a:chOff x="4306432" y="2667000"/>
            <a:chExt cx="3019881" cy="505857"/>
          </a:xfrm>
        </p:grpSpPr>
        <p:sp>
          <p:nvSpPr>
            <p:cNvPr id="801806" name="Rectangle 14"/>
            <p:cNvSpPr>
              <a:spLocks noChangeAspect="1" noChangeArrowheads="1"/>
            </p:cNvSpPr>
            <p:nvPr/>
          </p:nvSpPr>
          <p:spPr bwMode="auto">
            <a:xfrm>
              <a:off x="5095875" y="2667000"/>
              <a:ext cx="2230438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Stack</a:t>
              </a:r>
            </a:p>
          </p:txBody>
        </p:sp>
        <p:sp>
          <p:nvSpPr>
            <p:cNvPr id="801807" name="Text Box 15"/>
            <p:cNvSpPr txBox="1">
              <a:spLocks noChangeArrowheads="1"/>
            </p:cNvSpPr>
            <p:nvPr/>
          </p:nvSpPr>
          <p:spPr bwMode="auto">
            <a:xfrm>
              <a:off x="4306432" y="2803525"/>
              <a:ext cx="41662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SP</a:t>
              </a:r>
            </a:p>
          </p:txBody>
        </p:sp>
        <p:sp>
          <p:nvSpPr>
            <p:cNvPr id="801808" name="Line 16"/>
            <p:cNvSpPr>
              <a:spLocks noChangeShapeType="1"/>
            </p:cNvSpPr>
            <p:nvPr/>
          </p:nvSpPr>
          <p:spPr bwMode="auto">
            <a:xfrm>
              <a:off x="4737100" y="29845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248380" y="2973388"/>
            <a:ext cx="3079520" cy="2215822"/>
            <a:chOff x="4248380" y="2973388"/>
            <a:chExt cx="3079520" cy="2215822"/>
          </a:xfrm>
        </p:grpSpPr>
        <p:sp>
          <p:nvSpPr>
            <p:cNvPr id="801795" name="Rectangle 3"/>
            <p:cNvSpPr>
              <a:spLocks noChangeAspect="1" noChangeArrowheads="1"/>
            </p:cNvSpPr>
            <p:nvPr/>
          </p:nvSpPr>
          <p:spPr bwMode="auto">
            <a:xfrm>
              <a:off x="5095875" y="3287713"/>
              <a:ext cx="2230438" cy="3190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1796" name="Rectangle 4"/>
            <p:cNvSpPr>
              <a:spLocks noChangeAspect="1" noChangeArrowheads="1"/>
            </p:cNvSpPr>
            <p:nvPr/>
          </p:nvSpPr>
          <p:spPr bwMode="auto">
            <a:xfrm>
              <a:off x="5095875" y="36068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797" name="Rectangle 5"/>
            <p:cNvSpPr>
              <a:spLocks noChangeAspect="1" noChangeArrowheads="1"/>
            </p:cNvSpPr>
            <p:nvPr/>
          </p:nvSpPr>
          <p:spPr bwMode="auto">
            <a:xfrm>
              <a:off x="5095875" y="3860800"/>
              <a:ext cx="2230438" cy="28892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Run-time heap</a:t>
              </a:r>
            </a:p>
          </p:txBody>
        </p:sp>
        <p:sp>
          <p:nvSpPr>
            <p:cNvPr id="801798" name="Text Box 6"/>
            <p:cNvSpPr txBox="1">
              <a:spLocks noChangeAspect="1" noChangeArrowheads="1"/>
            </p:cNvSpPr>
            <p:nvPr/>
          </p:nvSpPr>
          <p:spPr bwMode="auto">
            <a:xfrm>
              <a:off x="4867275" y="4927600"/>
              <a:ext cx="256162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00">
                  <a:latin typeface="+mn-lt"/>
                </a:rPr>
                <a:t>0</a:t>
              </a:r>
              <a:endParaRPr lang="en-US" sz="1200">
                <a:latin typeface="+mn-lt"/>
              </a:endParaRPr>
            </a:p>
          </p:txBody>
        </p:sp>
        <p:sp>
          <p:nvSpPr>
            <p:cNvPr id="801799" name="Rectangle 7"/>
            <p:cNvSpPr>
              <a:spLocks noChangeAspect="1" noChangeArrowheads="1"/>
            </p:cNvSpPr>
            <p:nvPr/>
          </p:nvSpPr>
          <p:spPr bwMode="auto">
            <a:xfrm>
              <a:off x="5095875" y="4149725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1803" name="Rectangle 11"/>
            <p:cNvSpPr>
              <a:spLocks noChangeAspect="1" noChangeArrowheads="1"/>
            </p:cNvSpPr>
            <p:nvPr/>
          </p:nvSpPr>
          <p:spPr bwMode="auto">
            <a:xfrm>
              <a:off x="5095875" y="4470400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801804" name="Rectangle 12"/>
            <p:cNvSpPr>
              <a:spLocks noChangeAspect="1" noChangeArrowheads="1"/>
            </p:cNvSpPr>
            <p:nvPr/>
          </p:nvSpPr>
          <p:spPr bwMode="auto">
            <a:xfrm>
              <a:off x="5095875" y="4775200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5" name="Rectangle 13"/>
            <p:cNvSpPr>
              <a:spLocks noChangeAspect="1" noChangeArrowheads="1"/>
            </p:cNvSpPr>
            <p:nvPr/>
          </p:nvSpPr>
          <p:spPr bwMode="auto">
            <a:xfrm>
              <a:off x="5095875" y="2973388"/>
              <a:ext cx="2230438" cy="319087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9" name="Text Box 17"/>
            <p:cNvSpPr txBox="1">
              <a:spLocks noChangeArrowheads="1"/>
            </p:cNvSpPr>
            <p:nvPr/>
          </p:nvSpPr>
          <p:spPr bwMode="auto">
            <a:xfrm>
              <a:off x="4285654" y="4441825"/>
              <a:ext cx="4297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PC</a:t>
              </a:r>
            </a:p>
          </p:txBody>
        </p:sp>
        <p:sp>
          <p:nvSpPr>
            <p:cNvPr id="801810" name="Line 18"/>
            <p:cNvSpPr>
              <a:spLocks noChangeShapeType="1"/>
            </p:cNvSpPr>
            <p:nvPr/>
          </p:nvSpPr>
          <p:spPr bwMode="auto">
            <a:xfrm>
              <a:off x="4724400" y="4622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1811" name="Text Box 19"/>
            <p:cNvSpPr txBox="1">
              <a:spLocks noChangeArrowheads="1"/>
            </p:cNvSpPr>
            <p:nvPr/>
          </p:nvSpPr>
          <p:spPr bwMode="auto">
            <a:xfrm>
              <a:off x="4248380" y="3692525"/>
              <a:ext cx="5013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brk</a:t>
              </a:r>
            </a:p>
          </p:txBody>
        </p:sp>
        <p:sp>
          <p:nvSpPr>
            <p:cNvPr id="801812" name="Line 20"/>
            <p:cNvSpPr>
              <a:spLocks noChangeShapeType="1"/>
            </p:cNvSpPr>
            <p:nvPr/>
          </p:nvSpPr>
          <p:spPr bwMode="auto">
            <a:xfrm>
              <a:off x="4737100" y="3860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08497" y="2038290"/>
            <a:ext cx="185692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Process context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57018" y="2438400"/>
            <a:ext cx="3902245" cy="390525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0.20538 -0.05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1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71548E-7 L -0.41042 9.71548E-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3354 L 1.66667E-6 0.1924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01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4666E-6 L 0.40521 0.166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830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5066 L 3.05556E-6 3.3796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801" grpId="0" animBg="1"/>
      <p:bldP spid="801813" grpId="0"/>
      <p:bldP spid="24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pic>
        <p:nvPicPr>
          <p:cNvPr id="1026" name="Picture 2" descr="http://people.sc.fsu.edu/~jburkardt/latex/monte_carlo_simulation/traffic_j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" y="2043112"/>
            <a:ext cx="47625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30" name="Picture 6" descr="https://lh3.googleusercontent.com/-q66TROhVilE/TXE1Fotn7OI/AAAAAAAAAIw/B3jfPvTZfCs/s1600/Deadlock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362200"/>
            <a:ext cx="25336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9175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code, data, and kernel context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56162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>
                <a:latin typeface="+mn-lt"/>
              </a:rPr>
              <a:t>0</a:t>
            </a:r>
            <a:endParaRPr lang="en-US" sz="1200">
              <a:latin typeface="+mn-lt"/>
            </a:endParaRPr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455570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context:</a:t>
            </a:r>
          </a:p>
          <a:p>
            <a:r>
              <a:rPr lang="en-US" sz="20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  <a:endParaRPr lang="en-US" sz="2000" dirty="0">
              <a:latin typeface="+mn-lt"/>
            </a:endParaRPr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879540" y="2116902"/>
            <a:ext cx="350608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kernel context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1006020" y="3092450"/>
            <a:ext cx="4166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30154" y="3821113"/>
            <a:ext cx="4297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692880" y="3071813"/>
            <a:ext cx="501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518102" y="2116901"/>
            <a:ext cx="245654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24159" y="3200400"/>
            <a:ext cx="2595683" cy="2807534"/>
            <a:chOff x="6153159" y="3181290"/>
            <a:chExt cx="2595683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153159" y="3181290"/>
              <a:ext cx="2595683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Thread 2 (peer thread)</a:t>
              </a:r>
            </a:p>
          </p:txBody>
        </p: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View of Threads</a:t>
            </a:r>
          </a:p>
        </p:txBody>
      </p:sp>
      <p:sp>
        <p:nvSpPr>
          <p:cNvPr id="804896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Threads associated with process form a pool of peers</a:t>
            </a:r>
          </a:p>
          <a:p>
            <a:pPr lvl="1"/>
            <a:r>
              <a:rPr lang="en-US" sz="2200" dirty="0"/>
              <a:t>Unlike processes which form a tree hierarchy</a:t>
            </a:r>
          </a:p>
        </p:txBody>
      </p:sp>
      <p:sp>
        <p:nvSpPr>
          <p:cNvPr id="804868" name="Oval 4"/>
          <p:cNvSpPr>
            <a:spLocks noChangeArrowheads="1"/>
          </p:cNvSpPr>
          <p:nvPr/>
        </p:nvSpPr>
        <p:spPr bwMode="auto">
          <a:xfrm>
            <a:off x="6400800" y="30337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P0</a:t>
            </a:r>
          </a:p>
        </p:txBody>
      </p:sp>
      <p:sp>
        <p:nvSpPr>
          <p:cNvPr id="804869" name="Oval 5"/>
          <p:cNvSpPr>
            <a:spLocks noChangeArrowheads="1"/>
          </p:cNvSpPr>
          <p:nvPr/>
        </p:nvSpPr>
        <p:spPr bwMode="auto">
          <a:xfrm>
            <a:off x="6400800" y="3871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P1</a:t>
            </a:r>
          </a:p>
        </p:txBody>
      </p:sp>
      <p:sp>
        <p:nvSpPr>
          <p:cNvPr id="804870" name="Oval 6"/>
          <p:cNvSpPr>
            <a:spLocks noChangeArrowheads="1"/>
          </p:cNvSpPr>
          <p:nvPr/>
        </p:nvSpPr>
        <p:spPr bwMode="auto">
          <a:xfrm>
            <a:off x="57150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sh</a:t>
            </a:r>
          </a:p>
        </p:txBody>
      </p:sp>
      <p:sp>
        <p:nvSpPr>
          <p:cNvPr id="804871" name="Line 7"/>
          <p:cNvSpPr>
            <a:spLocks noChangeShapeType="1"/>
          </p:cNvSpPr>
          <p:nvPr/>
        </p:nvSpPr>
        <p:spPr bwMode="auto">
          <a:xfrm>
            <a:off x="6629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2" name="Line 8"/>
          <p:cNvSpPr>
            <a:spLocks noChangeShapeType="1"/>
          </p:cNvSpPr>
          <p:nvPr/>
        </p:nvSpPr>
        <p:spPr bwMode="auto">
          <a:xfrm flipH="1">
            <a:off x="6096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3" name="Oval 9"/>
          <p:cNvSpPr>
            <a:spLocks noChangeArrowheads="1"/>
          </p:cNvSpPr>
          <p:nvPr/>
        </p:nvSpPr>
        <p:spPr bwMode="auto">
          <a:xfrm>
            <a:off x="64008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sh</a:t>
            </a:r>
          </a:p>
        </p:txBody>
      </p:sp>
      <p:sp>
        <p:nvSpPr>
          <p:cNvPr id="804874" name="Oval 10"/>
          <p:cNvSpPr>
            <a:spLocks noChangeArrowheads="1"/>
          </p:cNvSpPr>
          <p:nvPr/>
        </p:nvSpPr>
        <p:spPr bwMode="auto">
          <a:xfrm>
            <a:off x="70866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sh</a:t>
            </a:r>
          </a:p>
        </p:txBody>
      </p:sp>
      <p:sp>
        <p:nvSpPr>
          <p:cNvPr id="804875" name="Line 11"/>
          <p:cNvSpPr>
            <a:spLocks noChangeShapeType="1"/>
          </p:cNvSpPr>
          <p:nvPr/>
        </p:nvSpPr>
        <p:spPr bwMode="auto">
          <a:xfrm>
            <a:off x="6629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6" name="Line 12"/>
          <p:cNvSpPr>
            <a:spLocks noChangeShapeType="1"/>
          </p:cNvSpPr>
          <p:nvPr/>
        </p:nvSpPr>
        <p:spPr bwMode="auto">
          <a:xfrm>
            <a:off x="6781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7" name="Oval 13"/>
          <p:cNvSpPr>
            <a:spLocks noChangeArrowheads="1"/>
          </p:cNvSpPr>
          <p:nvPr/>
        </p:nvSpPr>
        <p:spPr bwMode="auto">
          <a:xfrm>
            <a:off x="6400800" y="5395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foo</a:t>
            </a:r>
          </a:p>
        </p:txBody>
      </p:sp>
      <p:sp>
        <p:nvSpPr>
          <p:cNvPr id="804878" name="Line 14"/>
          <p:cNvSpPr>
            <a:spLocks noChangeShapeType="1"/>
          </p:cNvSpPr>
          <p:nvPr/>
        </p:nvSpPr>
        <p:spPr bwMode="auto">
          <a:xfrm>
            <a:off x="6629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9" name="Oval 15"/>
          <p:cNvSpPr>
            <a:spLocks noChangeArrowheads="1"/>
          </p:cNvSpPr>
          <p:nvPr/>
        </p:nvSpPr>
        <p:spPr bwMode="auto">
          <a:xfrm>
            <a:off x="6400800" y="6157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bar</a:t>
            </a:r>
          </a:p>
        </p:txBody>
      </p:sp>
      <p:sp>
        <p:nvSpPr>
          <p:cNvPr id="804880" name="Line 16"/>
          <p:cNvSpPr>
            <a:spLocks noChangeShapeType="1"/>
          </p:cNvSpPr>
          <p:nvPr/>
        </p:nvSpPr>
        <p:spPr bwMode="auto">
          <a:xfrm>
            <a:off x="6629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81" name="Oval 17"/>
          <p:cNvSpPr>
            <a:spLocks noChangeArrowheads="1"/>
          </p:cNvSpPr>
          <p:nvPr/>
        </p:nvSpPr>
        <p:spPr bwMode="auto">
          <a:xfrm>
            <a:off x="1066800" y="3643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T1</a:t>
            </a:r>
          </a:p>
        </p:txBody>
      </p:sp>
      <p:sp>
        <p:nvSpPr>
          <p:cNvPr id="804882" name="Text Box 18"/>
          <p:cNvSpPr txBox="1">
            <a:spLocks noChangeArrowheads="1"/>
          </p:cNvSpPr>
          <p:nvPr/>
        </p:nvSpPr>
        <p:spPr bwMode="auto">
          <a:xfrm>
            <a:off x="5684331" y="2605366"/>
            <a:ext cx="18774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Process hierarchy</a:t>
            </a:r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914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84" name="Text Box 20"/>
          <p:cNvSpPr txBox="1">
            <a:spLocks noChangeArrowheads="1"/>
          </p:cNvSpPr>
          <p:nvPr/>
        </p:nvSpPr>
        <p:spPr bwMode="auto">
          <a:xfrm>
            <a:off x="966577" y="2560916"/>
            <a:ext cx="365008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Threads associated with process foo</a:t>
            </a:r>
          </a:p>
        </p:txBody>
      </p:sp>
      <p:sp>
        <p:nvSpPr>
          <p:cNvPr id="804885" name="Oval 21"/>
          <p:cNvSpPr>
            <a:spLocks noChangeArrowheads="1"/>
          </p:cNvSpPr>
          <p:nvPr/>
        </p:nvSpPr>
        <p:spPr bwMode="auto">
          <a:xfrm>
            <a:off x="2209800" y="3109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T2</a:t>
            </a:r>
          </a:p>
        </p:txBody>
      </p:sp>
      <p:sp>
        <p:nvSpPr>
          <p:cNvPr id="804886" name="Oval 22"/>
          <p:cNvSpPr>
            <a:spLocks noChangeArrowheads="1"/>
          </p:cNvSpPr>
          <p:nvPr/>
        </p:nvSpPr>
        <p:spPr bwMode="auto">
          <a:xfrm>
            <a:off x="4038600" y="3338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T4</a:t>
            </a:r>
          </a:p>
        </p:txBody>
      </p:sp>
      <p:sp>
        <p:nvSpPr>
          <p:cNvPr id="804887" name="Oval 23"/>
          <p:cNvSpPr>
            <a:spLocks noChangeArrowheads="1"/>
          </p:cNvSpPr>
          <p:nvPr/>
        </p:nvSpPr>
        <p:spPr bwMode="auto">
          <a:xfrm>
            <a:off x="1600200" y="5243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T5</a:t>
            </a:r>
          </a:p>
        </p:txBody>
      </p:sp>
      <p:sp>
        <p:nvSpPr>
          <p:cNvPr id="804888" name="Oval 24"/>
          <p:cNvSpPr>
            <a:spLocks noChangeArrowheads="1"/>
          </p:cNvSpPr>
          <p:nvPr/>
        </p:nvSpPr>
        <p:spPr bwMode="auto">
          <a:xfrm>
            <a:off x="3429000" y="5167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T3</a:t>
            </a:r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1981200" y="4100513"/>
            <a:ext cx="1905000" cy="6096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code, data</a:t>
            </a:r>
          </a:p>
          <a:p>
            <a:pPr algn="ctr"/>
            <a:r>
              <a:rPr lang="en-US" sz="1800" dirty="0">
                <a:latin typeface="+mn-lt"/>
              </a:rPr>
              <a:t>and kernel context</a:t>
            </a:r>
          </a:p>
        </p:txBody>
      </p:sp>
      <p:sp>
        <p:nvSpPr>
          <p:cNvPr id="804890" name="Line 26"/>
          <p:cNvSpPr>
            <a:spLocks noChangeShapeType="1"/>
          </p:cNvSpPr>
          <p:nvPr/>
        </p:nvSpPr>
        <p:spPr bwMode="auto">
          <a:xfrm flipV="1">
            <a:off x="1905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1" name="Line 27"/>
          <p:cNvSpPr>
            <a:spLocks noChangeShapeType="1"/>
          </p:cNvSpPr>
          <p:nvPr/>
        </p:nvSpPr>
        <p:spPr bwMode="auto">
          <a:xfrm flipH="1" flipV="1">
            <a:off x="3352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2" name="Line 28"/>
          <p:cNvSpPr>
            <a:spLocks noChangeShapeType="1"/>
          </p:cNvSpPr>
          <p:nvPr/>
        </p:nvSpPr>
        <p:spPr bwMode="auto">
          <a:xfrm flipH="1" flipV="1">
            <a:off x="1524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3" name="Line 29"/>
          <p:cNvSpPr>
            <a:spLocks noChangeShapeType="1"/>
          </p:cNvSpPr>
          <p:nvPr/>
        </p:nvSpPr>
        <p:spPr bwMode="auto">
          <a:xfrm flipH="1" flipV="1">
            <a:off x="2438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V="1">
            <a:off x="3657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Threads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Two threads are </a:t>
            </a:r>
            <a:r>
              <a:rPr lang="en-US" sz="2600" i="1" dirty="0"/>
              <a:t>concurrent</a:t>
            </a:r>
            <a:r>
              <a:rPr lang="en-US" sz="2600" dirty="0"/>
              <a:t> if their flows overlap in time</a:t>
            </a:r>
          </a:p>
          <a:p>
            <a:r>
              <a:rPr lang="en-US" sz="2600" dirty="0"/>
              <a:t>Otherwise, they are sequential</a:t>
            </a:r>
          </a:p>
          <a:p>
            <a:endParaRPr lang="en-US" sz="2200" dirty="0"/>
          </a:p>
          <a:p>
            <a:r>
              <a:rPr lang="en-US" sz="2600" dirty="0"/>
              <a:t>Examples:</a:t>
            </a:r>
          </a:p>
          <a:p>
            <a:pPr lvl="1"/>
            <a:r>
              <a:rPr lang="en-US" sz="2200" dirty="0"/>
              <a:t>Concurrent: A &amp; B, A&amp;C</a:t>
            </a:r>
          </a:p>
          <a:p>
            <a:pPr lvl="1"/>
            <a:r>
              <a:rPr lang="en-US" sz="2200" dirty="0"/>
              <a:t>Sequential: B &amp; 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05892" name="Line 4"/>
          <p:cNvSpPr>
            <a:spLocks noChangeShapeType="1"/>
          </p:cNvSpPr>
          <p:nvPr/>
        </p:nvSpPr>
        <p:spPr bwMode="auto">
          <a:xfrm flipH="1">
            <a:off x="419417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893" name="Text Box 5"/>
          <p:cNvSpPr txBox="1">
            <a:spLocks noChangeArrowheads="1"/>
          </p:cNvSpPr>
          <p:nvPr/>
        </p:nvSpPr>
        <p:spPr bwMode="auto">
          <a:xfrm>
            <a:off x="3432175" y="4513263"/>
            <a:ext cx="65963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Time</a:t>
            </a:r>
          </a:p>
        </p:txBody>
      </p:sp>
      <p:sp>
        <p:nvSpPr>
          <p:cNvPr id="805894" name="Line 6"/>
          <p:cNvSpPr>
            <a:spLocks noChangeShapeType="1"/>
          </p:cNvSpPr>
          <p:nvPr/>
        </p:nvSpPr>
        <p:spPr bwMode="auto">
          <a:xfrm>
            <a:off x="5200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4633913" y="3065463"/>
            <a:ext cx="10567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6157913" y="3065463"/>
            <a:ext cx="104048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7681913" y="3065463"/>
            <a:ext cx="103326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C</a:t>
            </a:r>
          </a:p>
        </p:txBody>
      </p:sp>
      <p:sp>
        <p:nvSpPr>
          <p:cNvPr id="805898" name="Line 10"/>
          <p:cNvSpPr>
            <a:spLocks noChangeShapeType="1"/>
          </p:cNvSpPr>
          <p:nvPr/>
        </p:nvSpPr>
        <p:spPr bwMode="auto">
          <a:xfrm flipH="1">
            <a:off x="6708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899" name="Line 11"/>
          <p:cNvSpPr>
            <a:spLocks noChangeShapeType="1"/>
          </p:cNvSpPr>
          <p:nvPr/>
        </p:nvSpPr>
        <p:spPr bwMode="auto">
          <a:xfrm flipH="1">
            <a:off x="8232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0" name="Line 12"/>
          <p:cNvSpPr>
            <a:spLocks noChangeShapeType="1"/>
          </p:cNvSpPr>
          <p:nvPr/>
        </p:nvSpPr>
        <p:spPr bwMode="auto">
          <a:xfrm>
            <a:off x="5184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1" name="Line 13"/>
          <p:cNvSpPr>
            <a:spLocks noChangeShapeType="1"/>
          </p:cNvSpPr>
          <p:nvPr/>
        </p:nvSpPr>
        <p:spPr bwMode="auto">
          <a:xfrm flipH="1">
            <a:off x="8232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2" name="Line 14"/>
          <p:cNvSpPr>
            <a:spLocks noChangeShapeType="1"/>
          </p:cNvSpPr>
          <p:nvPr/>
        </p:nvSpPr>
        <p:spPr bwMode="auto">
          <a:xfrm>
            <a:off x="4743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3" name="Line 15"/>
          <p:cNvSpPr>
            <a:spLocks noChangeShapeType="1"/>
          </p:cNvSpPr>
          <p:nvPr/>
        </p:nvSpPr>
        <p:spPr bwMode="auto">
          <a:xfrm>
            <a:off x="4727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4" name="Line 16"/>
          <p:cNvSpPr>
            <a:spLocks noChangeShapeType="1"/>
          </p:cNvSpPr>
          <p:nvPr/>
        </p:nvSpPr>
        <p:spPr bwMode="auto">
          <a:xfrm>
            <a:off x="4727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5" name="Line 17"/>
          <p:cNvSpPr>
            <a:spLocks noChangeShapeType="1"/>
          </p:cNvSpPr>
          <p:nvPr/>
        </p:nvSpPr>
        <p:spPr bwMode="auto">
          <a:xfrm>
            <a:off x="4727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6" name="Line 18"/>
          <p:cNvSpPr>
            <a:spLocks noChangeShapeType="1"/>
          </p:cNvSpPr>
          <p:nvPr/>
        </p:nvSpPr>
        <p:spPr bwMode="auto">
          <a:xfrm>
            <a:off x="4727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7" name="Line 19"/>
          <p:cNvSpPr>
            <a:spLocks noChangeShapeType="1"/>
          </p:cNvSpPr>
          <p:nvPr/>
        </p:nvSpPr>
        <p:spPr bwMode="auto">
          <a:xfrm>
            <a:off x="4727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Thread Execution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Single Core Processor</a:t>
            </a:r>
          </a:p>
          <a:p>
            <a:pPr lvl="1"/>
            <a:r>
              <a:rPr lang="en-US" dirty="0"/>
              <a:t>Simulate parallelism by time slicing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Multi-Core Processor</a:t>
            </a:r>
          </a:p>
          <a:p>
            <a:pPr lvl="1"/>
            <a:r>
              <a:rPr lang="en-US" dirty="0"/>
              <a:t>Can have true parallelism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235072" y="3429000"/>
            <a:ext cx="659631" cy="2743200"/>
            <a:chOff x="5530472" y="3429000"/>
            <a:chExt cx="659631" cy="2743200"/>
          </a:xfrm>
        </p:grpSpPr>
        <p:sp>
          <p:nvSpPr>
            <p:cNvPr id="805892" name="Line 4"/>
            <p:cNvSpPr>
              <a:spLocks noChangeShapeType="1"/>
            </p:cNvSpPr>
            <p:nvPr/>
          </p:nvSpPr>
          <p:spPr bwMode="auto">
            <a:xfrm flipH="1">
              <a:off x="5867400" y="3429000"/>
              <a:ext cx="0" cy="2743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893" name="Text Box 5"/>
            <p:cNvSpPr txBox="1">
              <a:spLocks noChangeArrowheads="1"/>
            </p:cNvSpPr>
            <p:nvPr/>
          </p:nvSpPr>
          <p:spPr bwMode="auto">
            <a:xfrm>
              <a:off x="5530472" y="4494213"/>
              <a:ext cx="659631" cy="36933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Time</a:t>
              </a:r>
            </a:p>
          </p:txBody>
        </p:sp>
      </p:grp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228600" y="3065463"/>
            <a:ext cx="10567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1524000" y="3065463"/>
            <a:ext cx="104048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2895600" y="3065463"/>
            <a:ext cx="103326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Thread C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2263" y="3598863"/>
            <a:ext cx="3505200" cy="2516187"/>
            <a:chOff x="322262" y="3598863"/>
            <a:chExt cx="4054475" cy="2516187"/>
          </a:xfrm>
        </p:grpSpPr>
        <p:sp>
          <p:nvSpPr>
            <p:cNvPr id="805894" name="Line 6"/>
            <p:cNvSpPr>
              <a:spLocks noChangeShapeType="1"/>
            </p:cNvSpPr>
            <p:nvPr/>
          </p:nvSpPr>
          <p:spPr bwMode="auto">
            <a:xfrm>
              <a:off x="795337" y="3598863"/>
              <a:ext cx="0" cy="3048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898" name="Line 10"/>
            <p:cNvSpPr>
              <a:spLocks noChangeShapeType="1"/>
            </p:cNvSpPr>
            <p:nvPr/>
          </p:nvSpPr>
          <p:spPr bwMode="auto">
            <a:xfrm flipH="1">
              <a:off x="2303462" y="39052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899" name="Line 11"/>
            <p:cNvSpPr>
              <a:spLocks noChangeShapeType="1"/>
            </p:cNvSpPr>
            <p:nvPr/>
          </p:nvSpPr>
          <p:spPr bwMode="auto">
            <a:xfrm flipH="1">
              <a:off x="3827462" y="4514850"/>
              <a:ext cx="0" cy="3810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0" name="Line 12"/>
            <p:cNvSpPr>
              <a:spLocks noChangeShapeType="1"/>
            </p:cNvSpPr>
            <p:nvPr/>
          </p:nvSpPr>
          <p:spPr bwMode="auto">
            <a:xfrm>
              <a:off x="779462" y="48958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1" name="Line 13"/>
            <p:cNvSpPr>
              <a:spLocks noChangeShapeType="1"/>
            </p:cNvSpPr>
            <p:nvPr/>
          </p:nvSpPr>
          <p:spPr bwMode="auto">
            <a:xfrm flipH="1">
              <a:off x="3827462" y="55054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2" name="Line 14"/>
            <p:cNvSpPr>
              <a:spLocks noChangeShapeType="1"/>
            </p:cNvSpPr>
            <p:nvPr/>
          </p:nvSpPr>
          <p:spPr bwMode="auto">
            <a:xfrm>
              <a:off x="338137" y="3903663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3" name="Line 15"/>
            <p:cNvSpPr>
              <a:spLocks noChangeShapeType="1"/>
            </p:cNvSpPr>
            <p:nvPr/>
          </p:nvSpPr>
          <p:spPr bwMode="auto">
            <a:xfrm>
              <a:off x="322262" y="4895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4" name="Line 16"/>
            <p:cNvSpPr>
              <a:spLocks noChangeShapeType="1"/>
            </p:cNvSpPr>
            <p:nvPr/>
          </p:nvSpPr>
          <p:spPr bwMode="auto">
            <a:xfrm>
              <a:off x="322262" y="5505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5" name="Line 17"/>
            <p:cNvSpPr>
              <a:spLocks noChangeShapeType="1"/>
            </p:cNvSpPr>
            <p:nvPr/>
          </p:nvSpPr>
          <p:spPr bwMode="auto">
            <a:xfrm>
              <a:off x="322262" y="61150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6" name="Line 18"/>
            <p:cNvSpPr>
              <a:spLocks noChangeShapeType="1"/>
            </p:cNvSpPr>
            <p:nvPr/>
          </p:nvSpPr>
          <p:spPr bwMode="auto">
            <a:xfrm>
              <a:off x="322262" y="4514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7" name="Line 19"/>
            <p:cNvSpPr>
              <a:spLocks noChangeShapeType="1"/>
            </p:cNvSpPr>
            <p:nvPr/>
          </p:nvSpPr>
          <p:spPr bwMode="auto">
            <a:xfrm>
              <a:off x="322262" y="3600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14397" y="3048000"/>
            <a:ext cx="10567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A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309797" y="3048000"/>
            <a:ext cx="104048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B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681397" y="3048000"/>
            <a:ext cx="103326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Thread C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5517045" y="3581399"/>
            <a:ext cx="0" cy="912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flipH="1">
            <a:off x="6858000" y="3887787"/>
            <a:ext cx="0" cy="97575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8153400" y="4497387"/>
            <a:ext cx="0" cy="160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503321" y="48783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H="1">
            <a:off x="6858000" y="54879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>
            <a:off x="5121784" y="3886200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5108060" y="4878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5108060" y="5487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5108060" y="60975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5108060" y="4497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>
            <a:off x="5108060" y="3582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88999" y="6183868"/>
            <a:ext cx="253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Run 3 threads on 2 cores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vs. Processes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4887" cy="5351462"/>
          </a:xfrm>
        </p:spPr>
        <p:txBody>
          <a:bodyPr/>
          <a:lstStyle/>
          <a:p>
            <a:r>
              <a:rPr lang="en-US" sz="2600" dirty="0"/>
              <a:t>How threads and processes are similar</a:t>
            </a:r>
          </a:p>
          <a:p>
            <a:pPr lvl="1"/>
            <a:r>
              <a:rPr lang="en-US" sz="2200" dirty="0"/>
              <a:t>Each has its own logical control flow</a:t>
            </a:r>
          </a:p>
          <a:p>
            <a:pPr lvl="1"/>
            <a:r>
              <a:rPr lang="en-US" sz="2200" dirty="0"/>
              <a:t>Each can run concurrently with others (possibly on different cores)</a:t>
            </a:r>
          </a:p>
          <a:p>
            <a:pPr lvl="1"/>
            <a:r>
              <a:rPr lang="en-US" sz="2200" dirty="0"/>
              <a:t>Each is context switched</a:t>
            </a:r>
          </a:p>
          <a:p>
            <a:r>
              <a:rPr lang="en-US" sz="2600" dirty="0"/>
              <a:t>How threads and processes are different</a:t>
            </a:r>
          </a:p>
          <a:p>
            <a:pPr lvl="1"/>
            <a:r>
              <a:rPr lang="en-US" sz="2200" dirty="0"/>
              <a:t>Threads share all code and data (except local stacks)</a:t>
            </a:r>
          </a:p>
          <a:p>
            <a:pPr lvl="2"/>
            <a:r>
              <a:rPr lang="en-US" dirty="0"/>
              <a:t>Processes (typically) do not</a:t>
            </a:r>
          </a:p>
          <a:p>
            <a:pPr lvl="1"/>
            <a:r>
              <a:rPr lang="en-US" sz="2200" dirty="0"/>
              <a:t>Threads are somewhat less expensive than processes</a:t>
            </a:r>
          </a:p>
          <a:p>
            <a:pPr lvl="2"/>
            <a:r>
              <a:rPr lang="en-US" dirty="0"/>
              <a:t>Process control (creating and reaping) twice as expensive as thread control</a:t>
            </a:r>
          </a:p>
          <a:p>
            <a:pPr lvl="2"/>
            <a:r>
              <a:rPr lang="en-US" dirty="0"/>
              <a:t>Linux numbers:</a:t>
            </a:r>
          </a:p>
          <a:p>
            <a:pPr lvl="3"/>
            <a:r>
              <a:rPr lang="en-US" dirty="0"/>
              <a:t>~20K cycles to create and reap a process</a:t>
            </a:r>
          </a:p>
          <a:p>
            <a:pPr lvl="3"/>
            <a:r>
              <a:rPr lang="en-US" dirty="0"/>
              <a:t>~10K cycles (or less) to create and reap a thread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vs. Signals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3048000"/>
            <a:ext cx="8624887" cy="3143250"/>
          </a:xfrm>
        </p:spPr>
        <p:txBody>
          <a:bodyPr/>
          <a:lstStyle/>
          <a:p>
            <a:r>
              <a:rPr lang="en-US" sz="2600" dirty="0"/>
              <a:t>Signal handler shares state with regular program</a:t>
            </a:r>
          </a:p>
          <a:p>
            <a:pPr lvl="1"/>
            <a:r>
              <a:rPr lang="en-US" sz="2200" dirty="0"/>
              <a:t>Including stack</a:t>
            </a:r>
          </a:p>
          <a:p>
            <a:r>
              <a:rPr lang="en-US" sz="2600" dirty="0"/>
              <a:t>Signal handler interrupts normal program execution</a:t>
            </a:r>
          </a:p>
          <a:p>
            <a:pPr lvl="1"/>
            <a:r>
              <a:rPr lang="en-US" dirty="0"/>
              <a:t>Unexpected procedure call</a:t>
            </a:r>
          </a:p>
          <a:p>
            <a:pPr lvl="1"/>
            <a:r>
              <a:rPr lang="en-US" dirty="0"/>
              <a:t>Returns to regular execution stream</a:t>
            </a:r>
          </a:p>
          <a:p>
            <a:pPr lvl="1"/>
            <a:r>
              <a:rPr lang="en-US" i="1" dirty="0"/>
              <a:t>Not </a:t>
            </a:r>
            <a:r>
              <a:rPr lang="en-US" dirty="0"/>
              <a:t>a peer</a:t>
            </a:r>
          </a:p>
          <a:p>
            <a:r>
              <a:rPr lang="en-US" dirty="0"/>
              <a:t>Limited forms of synchronization</a:t>
            </a:r>
          </a:p>
          <a:p>
            <a:pPr lvl="1"/>
            <a:r>
              <a:rPr lang="en-US" dirty="0"/>
              <a:t>Main program can block / unblock signals</a:t>
            </a:r>
          </a:p>
          <a:p>
            <a:pPr lvl="1"/>
            <a:r>
              <a:rPr lang="en-US" dirty="0"/>
              <a:t>Main program can pause for signal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4E5BFE-6A8E-EC4E-A15E-B5E738E6C663}"/>
              </a:ext>
            </a:extLst>
          </p:cNvPr>
          <p:cNvGrpSpPr/>
          <p:nvPr/>
        </p:nvGrpSpPr>
        <p:grpSpPr>
          <a:xfrm>
            <a:off x="2650207" y="1219200"/>
            <a:ext cx="3878852" cy="1663918"/>
            <a:chOff x="5124214" y="3549860"/>
            <a:chExt cx="3878852" cy="1663918"/>
          </a:xfrm>
        </p:grpSpPr>
        <p:sp>
          <p:nvSpPr>
            <p:cNvPr id="5" name="Line 93">
              <a:extLst>
                <a:ext uri="{FF2B5EF4-FFF2-40B4-BE49-F238E27FC236}">
                  <a16:creationId xmlns:a16="http://schemas.microsoft.com/office/drawing/2014/main" id="{F96DBE58-A063-984C-A494-AB871055D9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7452" y="3597703"/>
              <a:ext cx="0" cy="598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" name="Line 94">
              <a:extLst>
                <a:ext uri="{FF2B5EF4-FFF2-40B4-BE49-F238E27FC236}">
                  <a16:creationId xmlns:a16="http://schemas.microsoft.com/office/drawing/2014/main" id="{5A1BB7E8-6B92-7846-936D-C4DF4B56A6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3802" y="4202541"/>
              <a:ext cx="24003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" name="Line 95">
              <a:extLst>
                <a:ext uri="{FF2B5EF4-FFF2-40B4-BE49-F238E27FC236}">
                  <a16:creationId xmlns:a16="http://schemas.microsoft.com/office/drawing/2014/main" id="{EA091E02-3165-4540-BC58-ACA1387570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32514" y="4208891"/>
              <a:ext cx="0" cy="2464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" name="Line 96">
              <a:extLst>
                <a:ext uri="{FF2B5EF4-FFF2-40B4-BE49-F238E27FC236}">
                  <a16:creationId xmlns:a16="http://schemas.microsoft.com/office/drawing/2014/main" id="{376113CD-B1E4-8349-8D61-0C8A6C9A03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630627" y="4329541"/>
              <a:ext cx="2352675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" name="Line 97">
              <a:extLst>
                <a:ext uri="{FF2B5EF4-FFF2-40B4-BE49-F238E27FC236}">
                  <a16:creationId xmlns:a16="http://schemas.microsoft.com/office/drawing/2014/main" id="{8442EA93-6320-5848-A479-040B227DD0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9039" y="4337478"/>
              <a:ext cx="3175" cy="876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" name="Text Box 101">
              <a:extLst>
                <a:ext uri="{FF2B5EF4-FFF2-40B4-BE49-F238E27FC236}">
                  <a16:creationId xmlns:a16="http://schemas.microsoft.com/office/drawing/2014/main" id="{72684CDF-E02F-7048-BA71-1BE90A2C4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4214" y="3919966"/>
              <a:ext cx="54725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curr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1" name="Text Box 102">
              <a:extLst>
                <a:ext uri="{FF2B5EF4-FFF2-40B4-BE49-F238E27FC236}">
                  <a16:creationId xmlns:a16="http://schemas.microsoft.com/office/drawing/2014/main" id="{0966EC43-04B9-9140-8CA2-2B7C4A4CAC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4214" y="4116816"/>
              <a:ext cx="56106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next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A332D41-F4C7-C244-8D7A-9EC14C3AE0A0}"/>
                </a:ext>
              </a:extLst>
            </p:cNvPr>
            <p:cNvSpPr txBox="1"/>
            <p:nvPr/>
          </p:nvSpPr>
          <p:spPr>
            <a:xfrm>
              <a:off x="5624003" y="354986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800" i="1" dirty="0">
                <a:solidFill>
                  <a:srgbClr val="800000"/>
                </a:solidFill>
                <a:latin typeface="Calibri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DC38F55-E721-7846-B7F7-C937D81AD462}"/>
                </a:ext>
              </a:extLst>
            </p:cNvPr>
            <p:cNvSpPr txBox="1"/>
            <p:nvPr/>
          </p:nvSpPr>
          <p:spPr>
            <a:xfrm>
              <a:off x="8055371" y="3962400"/>
              <a:ext cx="947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Handler</a:t>
              </a:r>
            </a:p>
          </p:txBody>
        </p:sp>
        <p:sp>
          <p:nvSpPr>
            <p:cNvPr id="14" name="Line 95">
              <a:extLst>
                <a:ext uri="{FF2B5EF4-FFF2-40B4-BE49-F238E27FC236}">
                  <a16:creationId xmlns:a16="http://schemas.microsoft.com/office/drawing/2014/main" id="{F6E63681-4A27-EE4B-A9B6-2299DBB0CF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32514" y="4455370"/>
              <a:ext cx="0" cy="261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B8ECFE4-54DC-2D4B-949F-88C7E45602BE}"/>
                </a:ext>
              </a:extLst>
            </p:cNvPr>
            <p:cNvSpPr txBox="1"/>
            <p:nvPr/>
          </p:nvSpPr>
          <p:spPr>
            <a:xfrm>
              <a:off x="6622092" y="3562560"/>
              <a:ext cx="9712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Receive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signal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8910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7962900" cy="573088"/>
          </a:xfrm>
        </p:spPr>
        <p:txBody>
          <a:bodyPr/>
          <a:lstStyle/>
          <a:p>
            <a:r>
              <a:rPr lang="en-US"/>
              <a:t>Posix Threads (Pthreads) Interface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914400"/>
            <a:ext cx="8394700" cy="5562600"/>
          </a:xfrm>
        </p:spPr>
        <p:txBody>
          <a:bodyPr/>
          <a:lstStyle/>
          <a:p>
            <a:r>
              <a:rPr lang="en-US" i="1" dirty="0" err="1"/>
              <a:t>Pthreads</a:t>
            </a:r>
            <a:r>
              <a:rPr lang="en-US" i="1" dirty="0"/>
              <a:t>:</a:t>
            </a:r>
            <a:r>
              <a:rPr lang="en-US" dirty="0"/>
              <a:t> Standard interface for ~60 functions that manipulate threads from C programs</a:t>
            </a:r>
          </a:p>
          <a:p>
            <a:pPr lvl="1"/>
            <a:r>
              <a:rPr lang="en-US" dirty="0"/>
              <a:t>Creating and reaping threads</a:t>
            </a:r>
          </a:p>
          <a:p>
            <a:pPr lvl="2"/>
            <a:r>
              <a:rPr lang="en-US" b="1" dirty="0" err="1">
                <a:latin typeface="Courier New" pitchFamily="49" charset="0"/>
              </a:rPr>
              <a:t>pthread_create</a:t>
            </a:r>
            <a:r>
              <a:rPr lang="en-US" b="1" dirty="0">
                <a:latin typeface="Courier New" pitchFamily="49" charset="0"/>
              </a:rPr>
              <a:t>()</a:t>
            </a:r>
          </a:p>
          <a:p>
            <a:pPr lvl="2"/>
            <a:r>
              <a:rPr lang="en-US" b="1" dirty="0" err="1">
                <a:latin typeface="Courier New" pitchFamily="49" charset="0"/>
              </a:rPr>
              <a:t>pthread_join</a:t>
            </a:r>
            <a:r>
              <a:rPr lang="en-US" b="1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/>
              <a:t>Determining your thread ID</a:t>
            </a:r>
          </a:p>
          <a:p>
            <a:pPr lvl="2"/>
            <a:r>
              <a:rPr lang="en-US" b="1" dirty="0" err="1">
                <a:latin typeface="Courier New" pitchFamily="49" charset="0"/>
              </a:rPr>
              <a:t>pthread_self</a:t>
            </a:r>
            <a:r>
              <a:rPr lang="en-US" b="1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Terminating threads</a:t>
            </a:r>
          </a:p>
          <a:p>
            <a:pPr lvl="2"/>
            <a:r>
              <a:rPr lang="en-US" b="1" dirty="0" err="1">
                <a:latin typeface="Courier New" pitchFamily="49" charset="0"/>
              </a:rPr>
              <a:t>pthread_cancel</a:t>
            </a:r>
            <a:r>
              <a:rPr lang="en-US" b="1" dirty="0">
                <a:latin typeface="Courier New" pitchFamily="49" charset="0"/>
              </a:rPr>
              <a:t>()</a:t>
            </a:r>
          </a:p>
          <a:p>
            <a:pPr lvl="2"/>
            <a:r>
              <a:rPr lang="en-US" b="1" dirty="0" err="1">
                <a:latin typeface="Courier New" pitchFamily="49" charset="0"/>
              </a:rPr>
              <a:t>pthread_exit</a:t>
            </a:r>
            <a:r>
              <a:rPr lang="en-US" b="1" dirty="0">
                <a:latin typeface="Courier New" pitchFamily="49" charset="0"/>
              </a:rPr>
              <a:t>()</a:t>
            </a:r>
            <a:endParaRPr lang="en-US" b="1" dirty="0"/>
          </a:p>
          <a:p>
            <a:pPr lvl="2"/>
            <a:r>
              <a:rPr lang="en-US" b="1" dirty="0">
                <a:latin typeface="Courier New" pitchFamily="49" charset="0"/>
              </a:rPr>
              <a:t>exit()</a:t>
            </a:r>
            <a:r>
              <a:rPr lang="en-US" b="1" dirty="0"/>
              <a:t> </a:t>
            </a:r>
            <a:r>
              <a:rPr lang="en-US" dirty="0"/>
              <a:t>[terminates all threads] </a:t>
            </a:r>
          </a:p>
          <a:p>
            <a:pPr lvl="2"/>
            <a:r>
              <a:rPr lang="en-US" b="1" dirty="0">
                <a:latin typeface="Courier New" pitchFamily="49" charset="0"/>
              </a:rPr>
              <a:t>return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[terminates current thread]</a:t>
            </a:r>
          </a:p>
          <a:p>
            <a:pPr lvl="1"/>
            <a:r>
              <a:rPr lang="en-US" dirty="0"/>
              <a:t>Synchronizing access to shared variables</a:t>
            </a:r>
          </a:p>
          <a:p>
            <a:pPr lvl="2"/>
            <a:r>
              <a:rPr lang="en-US" b="1" dirty="0" err="1">
                <a:latin typeface="Courier New" pitchFamily="49" charset="0"/>
              </a:rPr>
              <a:t>pthread_mutex_init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b="1" dirty="0" err="1">
                <a:latin typeface="Courier New" pitchFamily="49" charset="0"/>
              </a:rPr>
              <a:t>pthread_mutex</a:t>
            </a:r>
            <a:r>
              <a:rPr lang="en-US" b="1" dirty="0">
                <a:latin typeface="Courier New" pitchFamily="49" charset="0"/>
              </a:rPr>
              <a:t>_[un]lock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98376" y="5228272"/>
            <a:ext cx="6388287" cy="1477328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"Hello, world!\n"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8089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Pthreads "hello, world" Program</a:t>
            </a:r>
          </a:p>
        </p:txBody>
      </p:sp>
      <p:sp>
        <p:nvSpPr>
          <p:cNvPr id="808963" name="Rectangle 3"/>
          <p:cNvSpPr>
            <a:spLocks noChangeArrowheads="1"/>
          </p:cNvSpPr>
          <p:nvPr/>
        </p:nvSpPr>
        <p:spPr bwMode="auto">
          <a:xfrm>
            <a:off x="76200" y="1397436"/>
            <a:ext cx="6410464" cy="329320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hello.c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-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Pthreads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"hello, world" program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thread,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Pthread_join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return 0;                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352800" y="1905000"/>
            <a:ext cx="5021969" cy="1752600"/>
            <a:chOff x="4114798" y="1905000"/>
            <a:chExt cx="5021969" cy="1752600"/>
          </a:xfrm>
        </p:grpSpPr>
        <p:sp>
          <p:nvSpPr>
            <p:cNvPr id="808964" name="Text Box 4"/>
            <p:cNvSpPr txBox="1">
              <a:spLocks noChangeArrowheads="1"/>
            </p:cNvSpPr>
            <p:nvPr/>
          </p:nvSpPr>
          <p:spPr bwMode="auto">
            <a:xfrm>
              <a:off x="7039643" y="1905000"/>
              <a:ext cx="2097124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>
                  <a:latin typeface="+mn-lt"/>
                </a:rPr>
                <a:t>Thread attributes </a:t>
              </a:r>
            </a:p>
            <a:p>
              <a:pPr algn="ctr"/>
              <a:r>
                <a:rPr lang="en-US" sz="2000" i="1">
                  <a:latin typeface="+mn-lt"/>
                </a:rPr>
                <a:t>(usually NULL)</a:t>
              </a:r>
            </a:p>
          </p:txBody>
        </p:sp>
        <p:sp>
          <p:nvSpPr>
            <p:cNvPr id="80896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99380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257800" y="3870557"/>
            <a:ext cx="3539887" cy="707887"/>
            <a:chOff x="6019799" y="3191013"/>
            <a:chExt cx="3539887" cy="707887"/>
          </a:xfrm>
        </p:grpSpPr>
        <p:sp>
          <p:nvSpPr>
            <p:cNvPr id="808965" name="Text Box 5"/>
            <p:cNvSpPr txBox="1">
              <a:spLocks noChangeArrowheads="1"/>
            </p:cNvSpPr>
            <p:nvPr/>
          </p:nvSpPr>
          <p:spPr bwMode="auto">
            <a:xfrm>
              <a:off x="7352481" y="3191014"/>
              <a:ext cx="2207205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arguments</a:t>
              </a:r>
            </a:p>
            <a:p>
              <a:pPr algn="ctr"/>
              <a:r>
                <a:rPr lang="en-US" sz="2000" i="1" dirty="0">
                  <a:latin typeface="+mn-lt"/>
                </a:rPr>
                <a:t>(void *p) </a:t>
              </a:r>
            </a:p>
          </p:txBody>
        </p:sp>
        <p:sp>
          <p:nvSpPr>
            <p:cNvPr id="808968" name="Line 8"/>
            <p:cNvSpPr>
              <a:spLocks noChangeShapeType="1"/>
            </p:cNvSpPr>
            <p:nvPr/>
          </p:nvSpPr>
          <p:spPr bwMode="auto">
            <a:xfrm flipH="1" flipV="1">
              <a:off x="6019799" y="3191013"/>
              <a:ext cx="1427034" cy="35394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00400" y="4114800"/>
            <a:ext cx="4695877" cy="1552714"/>
            <a:chOff x="3810000" y="3857486"/>
            <a:chExt cx="4695877" cy="1552714"/>
          </a:xfrm>
        </p:grpSpPr>
        <p:sp>
          <p:nvSpPr>
            <p:cNvPr id="808966" name="Text Box 6"/>
            <p:cNvSpPr txBox="1">
              <a:spLocks noChangeArrowheads="1"/>
            </p:cNvSpPr>
            <p:nvPr/>
          </p:nvSpPr>
          <p:spPr bwMode="auto">
            <a:xfrm>
              <a:off x="6901552" y="4702314"/>
              <a:ext cx="1604325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Return value</a:t>
              </a:r>
            </a:p>
            <a:p>
              <a:pPr algn="ctr"/>
              <a:r>
                <a:rPr lang="en-US" sz="2000" i="1" dirty="0">
                  <a:latin typeface="+mn-lt"/>
                </a:rPr>
                <a:t>(void **p)</a:t>
              </a:r>
            </a:p>
          </p:txBody>
        </p:sp>
        <p:sp>
          <p:nvSpPr>
            <p:cNvPr id="808969" name="Line 9"/>
            <p:cNvSpPr>
              <a:spLocks noChangeShapeType="1"/>
            </p:cNvSpPr>
            <p:nvPr/>
          </p:nvSpPr>
          <p:spPr bwMode="auto">
            <a:xfrm flipH="1" flipV="1">
              <a:off x="3810000" y="3857486"/>
              <a:ext cx="3163098" cy="11623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0800" y="6336268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hello.c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743200" y="2058888"/>
            <a:ext cx="2842459" cy="1598712"/>
            <a:chOff x="4114798" y="2058888"/>
            <a:chExt cx="5132216" cy="1598712"/>
          </a:xfrm>
        </p:grpSpPr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6929404" y="2058888"/>
              <a:ext cx="2317610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ID</a:t>
              </a: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88553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91000" y="3087588"/>
            <a:ext cx="4048080" cy="570012"/>
            <a:chOff x="4952998" y="2058888"/>
            <a:chExt cx="4048080" cy="570012"/>
          </a:xfrm>
        </p:grpSpPr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7175338" y="2058888"/>
              <a:ext cx="1825740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routine</a:t>
              </a:r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H="1">
              <a:off x="4952998" y="2286000"/>
              <a:ext cx="2268270" cy="3429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665695" y="4321313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+mn-lt"/>
              </a:rPr>
              <a:t>hello.c</a:t>
            </a:r>
            <a:endParaRPr lang="en-US" sz="1800" dirty="0">
              <a:solidFill>
                <a:srgbClr val="7F7F7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00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of Threaded “hello, world”</a:t>
            </a:r>
          </a:p>
        </p:txBody>
      </p:sp>
      <p:sp>
        <p:nvSpPr>
          <p:cNvPr id="809987" name="Text Box 3"/>
          <p:cNvSpPr txBox="1">
            <a:spLocks noChangeArrowheads="1"/>
          </p:cNvSpPr>
          <p:nvPr/>
        </p:nvSpPr>
        <p:spPr bwMode="auto">
          <a:xfrm>
            <a:off x="2863850" y="1370290"/>
            <a:ext cx="1373092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Main thread</a:t>
            </a:r>
          </a:p>
        </p:txBody>
      </p:sp>
      <p:sp>
        <p:nvSpPr>
          <p:cNvPr id="809988" name="Text Box 4"/>
          <p:cNvSpPr txBox="1">
            <a:spLocks noChangeArrowheads="1"/>
          </p:cNvSpPr>
          <p:nvPr/>
        </p:nvSpPr>
        <p:spPr bwMode="auto">
          <a:xfrm>
            <a:off x="5486706" y="2602190"/>
            <a:ext cx="1314144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Peer thread</a:t>
            </a:r>
          </a:p>
        </p:txBody>
      </p:sp>
      <p:sp>
        <p:nvSpPr>
          <p:cNvPr id="809989" name="Line 5"/>
          <p:cNvSpPr>
            <a:spLocks noChangeShapeType="1"/>
          </p:cNvSpPr>
          <p:nvPr/>
        </p:nvSpPr>
        <p:spPr bwMode="auto">
          <a:xfrm>
            <a:off x="3531346" y="20574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0" name="Line 6"/>
          <p:cNvSpPr>
            <a:spLocks noChangeShapeType="1"/>
          </p:cNvSpPr>
          <p:nvPr/>
        </p:nvSpPr>
        <p:spPr bwMode="auto">
          <a:xfrm>
            <a:off x="5969152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1" name="Text Box 7"/>
          <p:cNvSpPr txBox="1">
            <a:spLocks noChangeArrowheads="1"/>
          </p:cNvSpPr>
          <p:nvPr/>
        </p:nvSpPr>
        <p:spPr bwMode="auto">
          <a:xfrm>
            <a:off x="6045352" y="3549928"/>
            <a:ext cx="190133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return NULL;</a:t>
            </a:r>
          </a:p>
        </p:txBody>
      </p:sp>
      <p:sp>
        <p:nvSpPr>
          <p:cNvPr id="809992" name="Line 8"/>
          <p:cNvSpPr>
            <a:spLocks noChangeShapeType="1"/>
          </p:cNvSpPr>
          <p:nvPr/>
        </p:nvSpPr>
        <p:spPr bwMode="auto">
          <a:xfrm>
            <a:off x="3531346" y="2514600"/>
            <a:ext cx="2437806" cy="7461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3" name="Text Box 9"/>
          <p:cNvSpPr txBox="1">
            <a:spLocks noChangeArrowheads="1"/>
          </p:cNvSpPr>
          <p:nvPr/>
        </p:nvSpPr>
        <p:spPr bwMode="auto">
          <a:xfrm>
            <a:off x="807123" y="3502710"/>
            <a:ext cx="263405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Main thread waits for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peer  thread to terminate</a:t>
            </a:r>
          </a:p>
        </p:txBody>
      </p:sp>
      <p:sp>
        <p:nvSpPr>
          <p:cNvPr id="809994" name="Line 10"/>
          <p:cNvSpPr>
            <a:spLocks noChangeShapeType="1"/>
          </p:cNvSpPr>
          <p:nvPr/>
        </p:nvSpPr>
        <p:spPr bwMode="auto">
          <a:xfrm flipH="1">
            <a:off x="3531346" y="3870325"/>
            <a:ext cx="2437806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5" name="Text Box 11"/>
          <p:cNvSpPr txBox="1">
            <a:spLocks noChangeArrowheads="1"/>
          </p:cNvSpPr>
          <p:nvPr/>
        </p:nvSpPr>
        <p:spPr bwMode="auto">
          <a:xfrm>
            <a:off x="1687115" y="5024348"/>
            <a:ext cx="1806579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dirty="0">
                <a:latin typeface="Courier New"/>
                <a:cs typeface="Courier New"/>
              </a:rPr>
              <a:t>exit()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Terminates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main thread and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any peer threads</a:t>
            </a:r>
          </a:p>
        </p:txBody>
      </p:sp>
      <p:sp>
        <p:nvSpPr>
          <p:cNvPr id="809996" name="Text Box 12"/>
          <p:cNvSpPr txBox="1">
            <a:spLocks noChangeArrowheads="1"/>
          </p:cNvSpPr>
          <p:nvPr/>
        </p:nvSpPr>
        <p:spPr bwMode="auto">
          <a:xfrm>
            <a:off x="609600" y="2209800"/>
            <a:ext cx="281357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>
                <a:latin typeface="+mn-lt"/>
              </a:rPr>
              <a:t>call </a:t>
            </a:r>
            <a:r>
              <a:rPr lang="en-US" sz="1800" dirty="0" err="1">
                <a:latin typeface="Courier New"/>
                <a:cs typeface="Courier New"/>
              </a:rPr>
              <a:t>Pthread_create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09997" name="Text Box 13"/>
          <p:cNvSpPr txBox="1">
            <a:spLocks noChangeArrowheads="1"/>
          </p:cNvSpPr>
          <p:nvPr/>
        </p:nvSpPr>
        <p:spPr bwMode="auto">
          <a:xfrm>
            <a:off x="904648" y="3059668"/>
            <a:ext cx="253652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>
                <a:latin typeface="+mn-lt"/>
              </a:rPr>
              <a:t>call </a:t>
            </a:r>
            <a:r>
              <a:rPr lang="en-US" sz="1800" dirty="0" err="1">
                <a:latin typeface="Courier New"/>
                <a:cs typeface="Courier New"/>
              </a:rPr>
              <a:t>Pthread_join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09998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322654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/>
                <a:cs typeface="Courier New"/>
              </a:rPr>
              <a:t>Pthread_join</a:t>
            </a:r>
            <a:r>
              <a:rPr lang="en-US" sz="1800" dirty="0">
                <a:latin typeface="Courier New"/>
                <a:cs typeface="Courier New"/>
              </a:rPr>
              <a:t>()</a:t>
            </a:r>
            <a:r>
              <a:rPr lang="en-US" sz="1800" b="0" dirty="0">
                <a:latin typeface="+mn-lt"/>
              </a:rPr>
              <a:t>returns</a:t>
            </a:r>
          </a:p>
        </p:txBody>
      </p:sp>
      <p:sp>
        <p:nvSpPr>
          <p:cNvPr id="809999" name="Text Box 15"/>
          <p:cNvSpPr txBox="1">
            <a:spLocks noChangeArrowheads="1"/>
          </p:cNvSpPr>
          <p:nvPr/>
        </p:nvSpPr>
        <p:spPr bwMode="auto">
          <a:xfrm>
            <a:off x="6026302" y="3199091"/>
            <a:ext cx="12928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10000" name="Text Box 16"/>
          <p:cNvSpPr txBox="1">
            <a:spLocks noChangeArrowheads="1"/>
          </p:cNvSpPr>
          <p:nvPr/>
        </p:nvSpPr>
        <p:spPr bwMode="auto">
          <a:xfrm>
            <a:off x="6045352" y="3810000"/>
            <a:ext cx="131414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Peer thread</a:t>
            </a:r>
          </a:p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terminates</a:t>
            </a:r>
          </a:p>
        </p:txBody>
      </p:sp>
      <p:sp>
        <p:nvSpPr>
          <p:cNvPr id="810001" name="Text Box 17"/>
          <p:cNvSpPr txBox="1">
            <a:spLocks noChangeArrowheads="1"/>
          </p:cNvSpPr>
          <p:nvPr/>
        </p:nvSpPr>
        <p:spPr bwMode="auto">
          <a:xfrm>
            <a:off x="76200" y="2514600"/>
            <a:ext cx="345514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/>
                <a:cs typeface="Courier New"/>
              </a:rPr>
              <a:t>Pthread_create</a:t>
            </a:r>
            <a:r>
              <a:rPr lang="en-US" sz="1800" dirty="0">
                <a:latin typeface="Courier New"/>
                <a:cs typeface="Courier New"/>
              </a:rPr>
              <a:t>()</a:t>
            </a:r>
            <a:r>
              <a:rPr lang="en-US" sz="1800" b="0" dirty="0">
                <a:latin typeface="+mn-lt"/>
              </a:rPr>
              <a:t>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988" grpId="0" animBg="1"/>
      <p:bldP spid="809990" grpId="0" animBg="1"/>
      <p:bldP spid="809991" grpId="0"/>
      <p:bldP spid="809992" grpId="0" animBg="1"/>
      <p:bldP spid="809993" grpId="0"/>
      <p:bldP spid="809994" grpId="0" animBg="1"/>
      <p:bldP spid="809998" grpId="0"/>
      <p:bldP spid="809999" grpId="0"/>
      <p:bldP spid="8100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from signal handlers.</a:t>
            </a:r>
          </a:p>
          <a:p>
            <a:r>
              <a:rPr lang="en-US" dirty="0"/>
              <a:t>Why don’t we use </a:t>
            </a:r>
            <a:r>
              <a:rPr lang="en-US" dirty="0" err="1"/>
              <a:t>printf</a:t>
            </a:r>
            <a:r>
              <a:rPr lang="en-US" dirty="0"/>
              <a:t> in handlers?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 code:</a:t>
            </a:r>
          </a:p>
          <a:p>
            <a:pPr lvl="1"/>
            <a:r>
              <a:rPr lang="en-US" dirty="0"/>
              <a:t>Acquire lock</a:t>
            </a:r>
          </a:p>
          <a:p>
            <a:pPr lvl="1"/>
            <a:r>
              <a:rPr lang="en-US" dirty="0"/>
              <a:t>Do something</a:t>
            </a:r>
          </a:p>
          <a:p>
            <a:pPr lvl="1"/>
            <a:r>
              <a:rPr lang="en-US" dirty="0"/>
              <a:t>Release lock</a:t>
            </a:r>
          </a:p>
        </p:txBody>
      </p:sp>
      <p:pic>
        <p:nvPicPr>
          <p:cNvPr id="1026" name="Picture 2" descr="http://people.sc.fsu.edu/~jburkardt/latex/monte_carlo_simulation/traffic_j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1025"/>
            <a:ext cx="2208592" cy="146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2374436"/>
            <a:ext cx="8912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catch_child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exited!\n");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this call may reenter </a:t>
            </a:r>
            <a:r>
              <a:rPr lang="en-US" sz="160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/puts! BAD!  DEADLOCK!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(-1, NULL, WNOHANG) &gt; 0) continue;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reap all children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581400" y="3276600"/>
            <a:ext cx="3843586" cy="1663918"/>
            <a:chOff x="5124214" y="3549860"/>
            <a:chExt cx="3843586" cy="1663918"/>
          </a:xfrm>
        </p:grpSpPr>
        <p:sp>
          <p:nvSpPr>
            <p:cNvPr id="7" name="Line 93"/>
            <p:cNvSpPr>
              <a:spLocks noChangeShapeType="1"/>
            </p:cNvSpPr>
            <p:nvPr/>
          </p:nvSpPr>
          <p:spPr bwMode="auto">
            <a:xfrm>
              <a:off x="5627452" y="3597703"/>
              <a:ext cx="0" cy="598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" name="Line 94"/>
            <p:cNvSpPr>
              <a:spLocks noChangeShapeType="1"/>
            </p:cNvSpPr>
            <p:nvPr/>
          </p:nvSpPr>
          <p:spPr bwMode="auto">
            <a:xfrm>
              <a:off x="5633802" y="4202541"/>
              <a:ext cx="24003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" name="Line 95"/>
            <p:cNvSpPr>
              <a:spLocks noChangeShapeType="1"/>
            </p:cNvSpPr>
            <p:nvPr/>
          </p:nvSpPr>
          <p:spPr bwMode="auto">
            <a:xfrm flipH="1">
              <a:off x="8032514" y="4208891"/>
              <a:ext cx="0" cy="2464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" name="Line 96"/>
            <p:cNvSpPr>
              <a:spLocks noChangeShapeType="1"/>
            </p:cNvSpPr>
            <p:nvPr/>
          </p:nvSpPr>
          <p:spPr bwMode="auto">
            <a:xfrm flipH="1" flipV="1">
              <a:off x="5630627" y="4329541"/>
              <a:ext cx="2352675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1" name="Line 97"/>
            <p:cNvSpPr>
              <a:spLocks noChangeShapeType="1"/>
            </p:cNvSpPr>
            <p:nvPr/>
          </p:nvSpPr>
          <p:spPr bwMode="auto">
            <a:xfrm>
              <a:off x="5629039" y="4337478"/>
              <a:ext cx="3175" cy="876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5" name="Text Box 101"/>
            <p:cNvSpPr txBox="1">
              <a:spLocks noChangeArrowheads="1"/>
            </p:cNvSpPr>
            <p:nvPr/>
          </p:nvSpPr>
          <p:spPr bwMode="auto">
            <a:xfrm>
              <a:off x="5124214" y="3919966"/>
              <a:ext cx="54725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curr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6" name="Text Box 102"/>
            <p:cNvSpPr txBox="1">
              <a:spLocks noChangeArrowheads="1"/>
            </p:cNvSpPr>
            <p:nvPr/>
          </p:nvSpPr>
          <p:spPr bwMode="auto">
            <a:xfrm>
              <a:off x="5124214" y="4116816"/>
              <a:ext cx="56106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next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624003" y="3549860"/>
              <a:ext cx="9709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Acquire</a:t>
              </a:r>
            </a:p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lock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055371" y="3962400"/>
              <a:ext cx="91242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(Try to)</a:t>
              </a:r>
            </a:p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acquire</a:t>
              </a:r>
            </a:p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lock</a:t>
              </a:r>
            </a:p>
          </p:txBody>
        </p:sp>
        <p:sp>
          <p:nvSpPr>
            <p:cNvPr id="19" name="Line 95"/>
            <p:cNvSpPr>
              <a:spLocks noChangeShapeType="1"/>
            </p:cNvSpPr>
            <p:nvPr/>
          </p:nvSpPr>
          <p:spPr bwMode="auto">
            <a:xfrm flipH="1">
              <a:off x="8032514" y="4455370"/>
              <a:ext cx="0" cy="261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2092" y="3562560"/>
              <a:ext cx="9712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Receive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signal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48176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00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Or, …</a:t>
            </a:r>
          </a:p>
        </p:txBody>
      </p:sp>
      <p:sp>
        <p:nvSpPr>
          <p:cNvPr id="809987" name="Text Box 3"/>
          <p:cNvSpPr txBox="1">
            <a:spLocks noChangeArrowheads="1"/>
          </p:cNvSpPr>
          <p:nvPr/>
        </p:nvSpPr>
        <p:spPr bwMode="auto">
          <a:xfrm>
            <a:off x="2863850" y="1370290"/>
            <a:ext cx="1373092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Main thread</a:t>
            </a:r>
          </a:p>
        </p:txBody>
      </p:sp>
      <p:sp>
        <p:nvSpPr>
          <p:cNvPr id="809988" name="Text Box 4"/>
          <p:cNvSpPr txBox="1">
            <a:spLocks noChangeArrowheads="1"/>
          </p:cNvSpPr>
          <p:nvPr/>
        </p:nvSpPr>
        <p:spPr bwMode="auto">
          <a:xfrm>
            <a:off x="5486706" y="2602190"/>
            <a:ext cx="1314144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Peer thread</a:t>
            </a:r>
          </a:p>
        </p:txBody>
      </p:sp>
      <p:sp>
        <p:nvSpPr>
          <p:cNvPr id="809989" name="Line 5"/>
          <p:cNvSpPr>
            <a:spLocks noChangeShapeType="1"/>
          </p:cNvSpPr>
          <p:nvPr/>
        </p:nvSpPr>
        <p:spPr bwMode="auto">
          <a:xfrm>
            <a:off x="3531346" y="20574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0" name="Line 6"/>
          <p:cNvSpPr>
            <a:spLocks noChangeShapeType="1"/>
          </p:cNvSpPr>
          <p:nvPr/>
        </p:nvSpPr>
        <p:spPr bwMode="auto">
          <a:xfrm>
            <a:off x="5969152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1" name="Text Box 7"/>
          <p:cNvSpPr txBox="1">
            <a:spLocks noChangeArrowheads="1"/>
          </p:cNvSpPr>
          <p:nvPr/>
        </p:nvSpPr>
        <p:spPr bwMode="auto">
          <a:xfrm>
            <a:off x="6045352" y="3549928"/>
            <a:ext cx="190133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return NULL;</a:t>
            </a:r>
          </a:p>
        </p:txBody>
      </p:sp>
      <p:sp>
        <p:nvSpPr>
          <p:cNvPr id="809992" name="Line 8"/>
          <p:cNvSpPr>
            <a:spLocks noChangeShapeType="1"/>
          </p:cNvSpPr>
          <p:nvPr/>
        </p:nvSpPr>
        <p:spPr bwMode="auto">
          <a:xfrm>
            <a:off x="3531346" y="2514600"/>
            <a:ext cx="2437806" cy="7461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3" name="Text Box 9"/>
          <p:cNvSpPr txBox="1">
            <a:spLocks noChangeArrowheads="1"/>
          </p:cNvSpPr>
          <p:nvPr/>
        </p:nvSpPr>
        <p:spPr bwMode="auto">
          <a:xfrm>
            <a:off x="609599" y="3364210"/>
            <a:ext cx="2831577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Main thread doesn’t need to wait for peer  thread to terminate</a:t>
            </a:r>
          </a:p>
        </p:txBody>
      </p:sp>
      <p:sp>
        <p:nvSpPr>
          <p:cNvPr id="809994" name="Line 10"/>
          <p:cNvSpPr>
            <a:spLocks noChangeShapeType="1"/>
          </p:cNvSpPr>
          <p:nvPr/>
        </p:nvSpPr>
        <p:spPr bwMode="auto">
          <a:xfrm flipH="1">
            <a:off x="3531346" y="3870325"/>
            <a:ext cx="2437806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5" name="Text Box 11"/>
          <p:cNvSpPr txBox="1">
            <a:spLocks noChangeArrowheads="1"/>
          </p:cNvSpPr>
          <p:nvPr/>
        </p:nvSpPr>
        <p:spPr bwMode="auto">
          <a:xfrm>
            <a:off x="1687115" y="5024348"/>
            <a:ext cx="1806579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dirty="0">
                <a:latin typeface="Courier New"/>
                <a:cs typeface="Courier New"/>
              </a:rPr>
              <a:t>exit()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Terminates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main thread and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any peer threads</a:t>
            </a:r>
          </a:p>
        </p:txBody>
      </p:sp>
      <p:sp>
        <p:nvSpPr>
          <p:cNvPr id="809996" name="Text Box 12"/>
          <p:cNvSpPr txBox="1">
            <a:spLocks noChangeArrowheads="1"/>
          </p:cNvSpPr>
          <p:nvPr/>
        </p:nvSpPr>
        <p:spPr bwMode="auto">
          <a:xfrm>
            <a:off x="609600" y="2209800"/>
            <a:ext cx="281357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>
                <a:latin typeface="+mn-lt"/>
              </a:rPr>
              <a:t>call </a:t>
            </a:r>
            <a:r>
              <a:rPr lang="en-US" sz="1800" dirty="0" err="1">
                <a:latin typeface="Courier New"/>
                <a:cs typeface="Courier New"/>
              </a:rPr>
              <a:t>Pthread_create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09997" name="Text Box 13"/>
          <p:cNvSpPr txBox="1">
            <a:spLocks noChangeArrowheads="1"/>
          </p:cNvSpPr>
          <p:nvPr/>
        </p:nvSpPr>
        <p:spPr bwMode="auto">
          <a:xfrm>
            <a:off x="904648" y="3059668"/>
            <a:ext cx="253652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>
                <a:latin typeface="+mn-lt"/>
              </a:rPr>
              <a:t>call </a:t>
            </a:r>
            <a:r>
              <a:rPr lang="en-US" sz="1800" dirty="0" err="1">
                <a:latin typeface="Courier New"/>
                <a:cs typeface="Courier New"/>
              </a:rPr>
              <a:t>Pthread_join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09998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322654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/>
                <a:cs typeface="Courier New"/>
              </a:rPr>
              <a:t>Pthread_join</a:t>
            </a:r>
            <a:r>
              <a:rPr lang="en-US" sz="1800" dirty="0">
                <a:latin typeface="Courier New"/>
                <a:cs typeface="Courier New"/>
              </a:rPr>
              <a:t>()</a:t>
            </a:r>
            <a:r>
              <a:rPr lang="en-US" sz="1800" b="0" dirty="0">
                <a:latin typeface="+mn-lt"/>
              </a:rPr>
              <a:t>returns</a:t>
            </a:r>
          </a:p>
        </p:txBody>
      </p:sp>
      <p:sp>
        <p:nvSpPr>
          <p:cNvPr id="809999" name="Text Box 15"/>
          <p:cNvSpPr txBox="1">
            <a:spLocks noChangeArrowheads="1"/>
          </p:cNvSpPr>
          <p:nvPr/>
        </p:nvSpPr>
        <p:spPr bwMode="auto">
          <a:xfrm>
            <a:off x="6026302" y="3199091"/>
            <a:ext cx="12928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10000" name="Text Box 16"/>
          <p:cNvSpPr txBox="1">
            <a:spLocks noChangeArrowheads="1"/>
          </p:cNvSpPr>
          <p:nvPr/>
        </p:nvSpPr>
        <p:spPr bwMode="auto">
          <a:xfrm>
            <a:off x="6045352" y="3810000"/>
            <a:ext cx="131414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Peer thread</a:t>
            </a:r>
          </a:p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terminates</a:t>
            </a:r>
          </a:p>
        </p:txBody>
      </p:sp>
      <p:sp>
        <p:nvSpPr>
          <p:cNvPr id="810001" name="Text Box 17"/>
          <p:cNvSpPr txBox="1">
            <a:spLocks noChangeArrowheads="1"/>
          </p:cNvSpPr>
          <p:nvPr/>
        </p:nvSpPr>
        <p:spPr bwMode="auto">
          <a:xfrm>
            <a:off x="76200" y="2514600"/>
            <a:ext cx="345514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/>
                <a:cs typeface="Courier New"/>
              </a:rPr>
              <a:t>Pthread_create</a:t>
            </a:r>
            <a:r>
              <a:rPr lang="en-US" sz="1800" dirty="0">
                <a:latin typeface="Courier New"/>
                <a:cs typeface="Courier New"/>
              </a:rPr>
              <a:t>()</a:t>
            </a:r>
            <a:r>
              <a:rPr lang="en-US" sz="1800" b="0" dirty="0">
                <a:latin typeface="+mn-lt"/>
              </a:rPr>
              <a:t>returns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10200" y="5111799"/>
            <a:ext cx="3505200" cy="138499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And many </a:t>
            </a:r>
            <a:r>
              <a:rPr lang="en-US" sz="2800" dirty="0" err="1">
                <a:latin typeface="Calibri" pitchFamily="34" charset="0"/>
              </a:rPr>
              <a:t>many</a:t>
            </a:r>
            <a:r>
              <a:rPr lang="en-US" sz="2800" dirty="0">
                <a:latin typeface="Calibri" pitchFamily="34" charset="0"/>
              </a:rPr>
              <a:t> more possible ways for this code to execute.</a:t>
            </a:r>
          </a:p>
        </p:txBody>
      </p:sp>
    </p:spTree>
    <p:extLst>
      <p:ext uri="{BB962C8B-B14F-4D97-AF65-F5344CB8AC3E}">
        <p14:creationId xmlns:p14="http://schemas.microsoft.com/office/powerpoint/2010/main" val="386759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988" grpId="0" animBg="1"/>
      <p:bldP spid="809990" grpId="0" animBg="1"/>
      <p:bldP spid="809991" grpId="0"/>
      <p:bldP spid="809992" grpId="0" animBg="1"/>
      <p:bldP spid="809993" grpId="0"/>
      <p:bldP spid="809994" grpId="0" animBg="1"/>
      <p:bldP spid="809998" grpId="0"/>
      <p:bldP spid="809999" grpId="0"/>
      <p:bldP spid="810000" grpId="0"/>
      <p:bldP spid="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/>
              <a:t>Thread-Based Concurrent Echo Server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381000" y="998589"/>
            <a:ext cx="8495835" cy="44217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110000"/>
              </a:lnSpc>
            </a:pP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Malloc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*connfdp = Accept(listenfd, (</a:t>
            </a:r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*) &amp;clientaddr, &amp;clientlen);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nl-N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thread,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return 0;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4361" y="4737330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357018" y="5334000"/>
            <a:ext cx="8307387" cy="13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b="0" kern="0" dirty="0"/>
              <a:t>Spawn new thread for each client</a:t>
            </a:r>
          </a:p>
          <a:p>
            <a:pPr lvl="1"/>
            <a:r>
              <a:rPr lang="en-US" b="0" kern="0" dirty="0"/>
              <a:t>Pass it copy of connection file descriptor</a:t>
            </a:r>
          </a:p>
          <a:p>
            <a:pPr lvl="1"/>
            <a:r>
              <a:rPr lang="en-US" b="0" kern="0" dirty="0"/>
              <a:t>Note use of </a:t>
            </a:r>
            <a:r>
              <a:rPr lang="en-US" kern="0" dirty="0" err="1">
                <a:latin typeface="Courier New"/>
                <a:cs typeface="Courier New"/>
              </a:rPr>
              <a:t>Malloc</a:t>
            </a:r>
            <a:r>
              <a:rPr lang="en-US" kern="0" dirty="0">
                <a:latin typeface="Courier New"/>
                <a:cs typeface="Courier New"/>
              </a:rPr>
              <a:t>()</a:t>
            </a:r>
            <a:r>
              <a:rPr lang="en-US" b="0" kern="0" dirty="0"/>
              <a:t>! [but not </a:t>
            </a:r>
            <a:r>
              <a:rPr lang="en-US" kern="0" dirty="0">
                <a:latin typeface="Courier New"/>
                <a:cs typeface="Courier New"/>
              </a:rPr>
              <a:t>Free()</a:t>
            </a:r>
            <a:r>
              <a:rPr lang="en-US" b="0" kern="0" dirty="0"/>
              <a:t>]</a:t>
            </a:r>
          </a:p>
          <a:p>
            <a:pPr lvl="1"/>
            <a:endParaRPr lang="en-US" b="0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4150757" y="6253102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000" b="0" kern="0" dirty="0">
                <a:latin typeface="+mn-lt"/>
              </a:rPr>
              <a:t>  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5438" y="334963"/>
            <a:ext cx="8534400" cy="573087"/>
          </a:xfrm>
        </p:spPr>
        <p:txBody>
          <a:bodyPr/>
          <a:lstStyle/>
          <a:p>
            <a:r>
              <a:rPr lang="en-US"/>
              <a:t>Thread-Based Concurrent Server (cont)</a:t>
            </a:r>
          </a:p>
        </p:txBody>
      </p:sp>
      <p:sp>
        <p:nvSpPr>
          <p:cNvPr id="812035" name="Rectangle 3"/>
          <p:cNvSpPr>
            <a:spLocks noChangeArrowheads="1"/>
          </p:cNvSpPr>
          <p:nvPr/>
        </p:nvSpPr>
        <p:spPr bwMode="auto">
          <a:xfrm>
            <a:off x="838200" y="1407855"/>
            <a:ext cx="4508265" cy="255454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echo(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812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255837"/>
          </a:xfrm>
        </p:spPr>
        <p:txBody>
          <a:bodyPr/>
          <a:lstStyle/>
          <a:p>
            <a:pPr lvl="1"/>
            <a:r>
              <a:rPr lang="en-US" sz="2600" dirty="0"/>
              <a:t>Run thread in “detached” mode.</a:t>
            </a:r>
          </a:p>
          <a:p>
            <a:pPr lvl="2"/>
            <a:r>
              <a:rPr lang="en-US" sz="2200" dirty="0"/>
              <a:t>Runs independently of other threads</a:t>
            </a:r>
          </a:p>
          <a:p>
            <a:pPr lvl="2"/>
            <a:r>
              <a:rPr lang="en-US" sz="2200" dirty="0"/>
              <a:t>Reaped automatically (by kernel) when it terminates</a:t>
            </a:r>
          </a:p>
          <a:p>
            <a:pPr lvl="1"/>
            <a:r>
              <a:rPr lang="en-US" sz="2600" dirty="0"/>
              <a:t>Free storage allocated to hold </a:t>
            </a:r>
            <a:r>
              <a:rPr lang="en-US" sz="2600" b="1" dirty="0" err="1">
                <a:latin typeface="Courier New"/>
                <a:cs typeface="Courier New"/>
              </a:rPr>
              <a:t>connfd</a:t>
            </a:r>
            <a:endParaRPr lang="en-US" sz="2600" dirty="0">
              <a:latin typeface="+mn-lt"/>
              <a:cs typeface="Courier New"/>
            </a:endParaRPr>
          </a:p>
          <a:p>
            <a:pPr lvl="1"/>
            <a:r>
              <a:rPr lang="en-US" sz="2600" dirty="0">
                <a:latin typeface="+mn-lt"/>
                <a:cs typeface="Courier New"/>
              </a:rPr>
              <a:t>Close </a:t>
            </a:r>
            <a:r>
              <a:rPr lang="en-US" sz="2600" b="1" dirty="0" err="1">
                <a:latin typeface="Courier New"/>
                <a:cs typeface="Courier New"/>
              </a:rPr>
              <a:t>connfd</a:t>
            </a:r>
            <a:r>
              <a:rPr lang="en-US" sz="2600" dirty="0">
                <a:latin typeface="+mn-lt"/>
                <a:cs typeface="Courier New"/>
              </a:rPr>
              <a:t> (important!)</a:t>
            </a:r>
            <a:endParaRPr lang="en-US" sz="26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47112" y="3593068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Thread-based Server Execution Model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386043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Each client handled by individual peer thread</a:t>
            </a:r>
          </a:p>
          <a:p>
            <a:pPr lvl="1"/>
            <a:r>
              <a:rPr lang="en-US" sz="2600" dirty="0"/>
              <a:t>Threads share all process state except TID</a:t>
            </a:r>
          </a:p>
          <a:p>
            <a:pPr lvl="1"/>
            <a:r>
              <a:rPr lang="en-US" sz="2600" dirty="0"/>
              <a:t>Each thread has a separate stack for local variables</a:t>
            </a:r>
          </a:p>
        </p:txBody>
      </p:sp>
      <p:sp>
        <p:nvSpPr>
          <p:cNvPr id="910340" name="Rectangle 4"/>
          <p:cNvSpPr>
            <a:spLocks noChangeArrowheads="1"/>
          </p:cNvSpPr>
          <p:nvPr/>
        </p:nvSpPr>
        <p:spPr bwMode="auto">
          <a:xfrm>
            <a:off x="18288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1</a:t>
            </a:r>
          </a:p>
          <a:p>
            <a:pPr algn="ctr"/>
            <a:r>
              <a:rPr lang="en-US" sz="1800" dirty="0">
                <a:latin typeface="+mn-lt"/>
              </a:rPr>
              <a:t>server </a:t>
            </a:r>
          </a:p>
          <a:p>
            <a:pPr algn="ctr"/>
            <a:r>
              <a:rPr lang="en-US" sz="1800" dirty="0">
                <a:latin typeface="+mn-lt"/>
              </a:rPr>
              <a:t>peer</a:t>
            </a:r>
          </a:p>
          <a:p>
            <a:pPr algn="ctr"/>
            <a:r>
              <a:rPr lang="en-US" sz="1800" dirty="0">
                <a:latin typeface="+mn-lt"/>
              </a:rPr>
              <a:t>thread</a:t>
            </a:r>
          </a:p>
        </p:txBody>
      </p:sp>
      <p:sp>
        <p:nvSpPr>
          <p:cNvPr id="910341" name="Rectangle 5"/>
          <p:cNvSpPr>
            <a:spLocks noChangeArrowheads="1"/>
          </p:cNvSpPr>
          <p:nvPr/>
        </p:nvSpPr>
        <p:spPr bwMode="auto">
          <a:xfrm>
            <a:off x="46482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2</a:t>
            </a:r>
          </a:p>
          <a:p>
            <a:pPr algn="ctr"/>
            <a:r>
              <a:rPr lang="en-US" sz="1800" dirty="0">
                <a:latin typeface="+mn-lt"/>
              </a:rPr>
              <a:t>server</a:t>
            </a:r>
          </a:p>
          <a:p>
            <a:pPr algn="ctr"/>
            <a:r>
              <a:rPr lang="en-US" sz="1800" dirty="0">
                <a:latin typeface="+mn-lt"/>
              </a:rPr>
              <a:t>peer</a:t>
            </a:r>
          </a:p>
          <a:p>
            <a:pPr algn="ctr"/>
            <a:r>
              <a:rPr lang="en-US" sz="1800" dirty="0">
                <a:latin typeface="+mn-lt"/>
              </a:rPr>
              <a:t>thread</a:t>
            </a:r>
          </a:p>
        </p:txBody>
      </p:sp>
      <p:sp>
        <p:nvSpPr>
          <p:cNvPr id="910342" name="Rectangle 6"/>
          <p:cNvSpPr>
            <a:spLocks noChangeArrowheads="1"/>
          </p:cNvSpPr>
          <p:nvPr/>
        </p:nvSpPr>
        <p:spPr bwMode="auto">
          <a:xfrm>
            <a:off x="3200400" y="1828800"/>
            <a:ext cx="1295400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Listening</a:t>
            </a:r>
          </a:p>
          <a:p>
            <a:pPr algn="ctr"/>
            <a:r>
              <a:rPr lang="en-US" sz="1800" dirty="0">
                <a:latin typeface="+mn-lt"/>
              </a:rPr>
              <a:t>server</a:t>
            </a:r>
          </a:p>
          <a:p>
            <a:pPr algn="ctr"/>
            <a:r>
              <a:rPr lang="en-US" sz="1800" dirty="0">
                <a:latin typeface="+mn-lt"/>
              </a:rPr>
              <a:t>main thread</a:t>
            </a:r>
          </a:p>
        </p:txBody>
      </p:sp>
      <p:sp>
        <p:nvSpPr>
          <p:cNvPr id="910343" name="Line 7"/>
          <p:cNvSpPr>
            <a:spLocks noChangeShapeType="1"/>
          </p:cNvSpPr>
          <p:nvPr/>
        </p:nvSpPr>
        <p:spPr bwMode="auto">
          <a:xfrm>
            <a:off x="9906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910344" name="Text Box 8"/>
          <p:cNvSpPr txBox="1">
            <a:spLocks noChangeArrowheads="1"/>
          </p:cNvSpPr>
          <p:nvPr/>
        </p:nvSpPr>
        <p:spPr bwMode="auto">
          <a:xfrm>
            <a:off x="730752" y="1600200"/>
            <a:ext cx="237757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Connection requests</a:t>
            </a:r>
          </a:p>
        </p:txBody>
      </p:sp>
      <p:sp>
        <p:nvSpPr>
          <p:cNvPr id="910345" name="Line 9"/>
          <p:cNvSpPr>
            <a:spLocks noChangeShapeType="1"/>
          </p:cNvSpPr>
          <p:nvPr/>
        </p:nvSpPr>
        <p:spPr bwMode="auto">
          <a:xfrm>
            <a:off x="419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>
              <a:ln>
                <a:solidFill>
                  <a:srgbClr val="000000"/>
                </a:solidFill>
              </a:ln>
              <a:latin typeface="+mn-lt"/>
            </a:endParaRPr>
          </a:p>
        </p:txBody>
      </p:sp>
      <p:sp>
        <p:nvSpPr>
          <p:cNvPr id="910346" name="Text Box 10"/>
          <p:cNvSpPr txBox="1">
            <a:spLocks noChangeArrowheads="1"/>
          </p:cNvSpPr>
          <p:nvPr/>
        </p:nvSpPr>
        <p:spPr bwMode="auto">
          <a:xfrm>
            <a:off x="134199" y="287649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1 data</a:t>
            </a:r>
          </a:p>
        </p:txBody>
      </p:sp>
      <p:sp>
        <p:nvSpPr>
          <p:cNvPr id="910347" name="Line 11"/>
          <p:cNvSpPr>
            <a:spLocks noChangeShapeType="1"/>
          </p:cNvSpPr>
          <p:nvPr/>
        </p:nvSpPr>
        <p:spPr bwMode="auto">
          <a:xfrm flipH="1">
            <a:off x="5753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910348" name="Text Box 12"/>
          <p:cNvSpPr txBox="1">
            <a:spLocks noChangeArrowheads="1"/>
          </p:cNvSpPr>
          <p:nvPr/>
        </p:nvSpPr>
        <p:spPr bwMode="auto">
          <a:xfrm flipH="1">
            <a:off x="5787393" y="287649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2 data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48663" cy="573087"/>
          </a:xfrm>
        </p:spPr>
        <p:txBody>
          <a:bodyPr/>
          <a:lstStyle/>
          <a:p>
            <a:r>
              <a:rPr lang="en-US"/>
              <a:t>Issues With Thread-Based Servers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2" y="1311275"/>
            <a:ext cx="8624887" cy="55467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Must run “detached” to avoid memory leak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At any point in time, a thread is either </a:t>
            </a:r>
            <a:r>
              <a:rPr lang="en-US" sz="2200" i="1" dirty="0"/>
              <a:t>joinable</a:t>
            </a:r>
            <a:r>
              <a:rPr lang="en-US" sz="2200" dirty="0"/>
              <a:t> or </a:t>
            </a:r>
            <a:r>
              <a:rPr lang="en-US" sz="2200" i="1" dirty="0"/>
              <a:t>detached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i="1" dirty="0"/>
              <a:t>Joinable</a:t>
            </a:r>
            <a:r>
              <a:rPr lang="en-US" sz="2200" dirty="0"/>
              <a:t> thread can be reaped and killed by other 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must be reaped (with </a:t>
            </a:r>
            <a:r>
              <a:rPr lang="en-US" b="1" dirty="0" err="1">
                <a:latin typeface="Courier New" pitchFamily="49" charset="0"/>
              </a:rPr>
              <a:t>pthread_join</a:t>
            </a:r>
            <a:r>
              <a:rPr lang="en-US" dirty="0"/>
              <a:t>) to free memory resources</a:t>
            </a:r>
          </a:p>
          <a:p>
            <a:pPr lvl="1">
              <a:lnSpc>
                <a:spcPct val="90000"/>
              </a:lnSpc>
            </a:pPr>
            <a:r>
              <a:rPr lang="en-US" sz="2200" i="1" dirty="0"/>
              <a:t>Detached </a:t>
            </a:r>
            <a:r>
              <a:rPr lang="en-US" sz="2200" dirty="0"/>
              <a:t>thread cannot be reaped or killed by other 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resources are automatically reaped on termination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Default state is joinable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pthread_detach(pthread_self</a:t>
            </a:r>
            <a:r>
              <a:rPr lang="en-US" b="1" dirty="0">
                <a:latin typeface="Courier New" pitchFamily="49" charset="0"/>
              </a:rPr>
              <a:t>())</a:t>
            </a:r>
            <a:r>
              <a:rPr lang="en-US" b="1" dirty="0"/>
              <a:t> </a:t>
            </a:r>
            <a:r>
              <a:rPr lang="en-US" dirty="0"/>
              <a:t>to make detached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Must be careful to avoid unintended sharing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For example, passing pointer to main thread’s stack</a:t>
            </a:r>
          </a:p>
          <a:p>
            <a:pPr lvl="2">
              <a:lnSpc>
                <a:spcPct val="90000"/>
              </a:lnSpc>
            </a:pPr>
            <a:r>
              <a:rPr lang="en-US" sz="1800" b="1" dirty="0" err="1">
                <a:latin typeface="Courier New" pitchFamily="49" charset="0"/>
              </a:rPr>
              <a:t>Pthread_create(&amp;tid</a:t>
            </a:r>
            <a:r>
              <a:rPr lang="en-US" sz="1800" b="1" dirty="0">
                <a:latin typeface="Courier New" pitchFamily="49" charset="0"/>
              </a:rPr>
              <a:t>, NULL, thread, (void *)&amp;</a:t>
            </a:r>
            <a:r>
              <a:rPr lang="en-US" sz="1800" b="1" dirty="0" err="1">
                <a:latin typeface="Courier New" pitchFamily="49" charset="0"/>
              </a:rPr>
              <a:t>connfd</a:t>
            </a:r>
            <a:r>
              <a:rPr lang="en-US" sz="1800" b="1" dirty="0">
                <a:latin typeface="Courier New" pitchFamily="49" charset="0"/>
              </a:rPr>
              <a:t>);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85000"/>
              </a:lnSpc>
            </a:pPr>
            <a:r>
              <a:rPr lang="en-US" sz="2600" dirty="0"/>
              <a:t>All functions called by a thread must be </a:t>
            </a:r>
            <a:r>
              <a:rPr lang="en-US" sz="2600" i="1" dirty="0"/>
              <a:t>thread-safe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(next lecture)</a:t>
            </a:r>
          </a:p>
          <a:p>
            <a:pPr lvl="1">
              <a:lnSpc>
                <a:spcPct val="90000"/>
              </a:lnSpc>
            </a:pPr>
            <a:endParaRPr lang="en-US" i="1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Form of Unintended Sharing</a:t>
            </a:r>
          </a:p>
        </p:txBody>
      </p:sp>
      <p:sp>
        <p:nvSpPr>
          <p:cNvPr id="851971" name="Text Box 3"/>
          <p:cNvSpPr txBox="1">
            <a:spLocks noChangeArrowheads="1"/>
          </p:cNvSpPr>
          <p:nvPr/>
        </p:nvSpPr>
        <p:spPr bwMode="auto">
          <a:xfrm>
            <a:off x="987317" y="2525990"/>
            <a:ext cx="1359116" cy="36933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main thread</a:t>
            </a:r>
          </a:p>
        </p:txBody>
      </p:sp>
      <p:sp>
        <p:nvSpPr>
          <p:cNvPr id="851972" name="Text Box 4"/>
          <p:cNvSpPr txBox="1">
            <a:spLocks noChangeArrowheads="1"/>
          </p:cNvSpPr>
          <p:nvPr/>
        </p:nvSpPr>
        <p:spPr bwMode="auto">
          <a:xfrm>
            <a:off x="5131936" y="3879850"/>
            <a:ext cx="643626" cy="338554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peer</a:t>
            </a:r>
            <a:r>
              <a:rPr lang="en-US" sz="1600" baseline="-25000">
                <a:latin typeface="+mn-lt"/>
              </a:rPr>
              <a:t>1</a:t>
            </a:r>
          </a:p>
        </p:txBody>
      </p:sp>
      <p:sp>
        <p:nvSpPr>
          <p:cNvPr id="851973" name="Line 5"/>
          <p:cNvSpPr>
            <a:spLocks noChangeShapeType="1"/>
          </p:cNvSpPr>
          <p:nvPr/>
        </p:nvSpPr>
        <p:spPr bwMode="auto">
          <a:xfrm>
            <a:off x="1647825" y="32131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851974" name="Line 6"/>
          <p:cNvSpPr>
            <a:spLocks noChangeShapeType="1"/>
          </p:cNvSpPr>
          <p:nvPr/>
        </p:nvSpPr>
        <p:spPr bwMode="auto">
          <a:xfrm>
            <a:off x="5476875" y="44164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851976" name="Line 8"/>
          <p:cNvSpPr>
            <a:spLocks noChangeShapeType="1"/>
          </p:cNvSpPr>
          <p:nvPr/>
        </p:nvSpPr>
        <p:spPr bwMode="auto">
          <a:xfrm>
            <a:off x="1647825" y="35941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851986" name="Rectangle 18"/>
          <p:cNvSpPr>
            <a:spLocks noChangeArrowheads="1"/>
          </p:cNvSpPr>
          <p:nvPr/>
        </p:nvSpPr>
        <p:spPr bwMode="auto">
          <a:xfrm>
            <a:off x="325438" y="1159538"/>
            <a:ext cx="8742096" cy="11264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    while (1) 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connfd </a:t>
            </a:r>
            <a:r>
              <a:rPr lang="nl-NL" sz="1600" dirty="0">
                <a:latin typeface="Courier New" pitchFamily="49" charset="0"/>
              </a:rPr>
              <a:t>= Accept(listenfd, (SA *) &amp;clientaddr, &amp;clientlen);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latin typeface="Courier New" pitchFamily="49" charset="0"/>
              </a:rPr>
              <a:t>	Pthread_create(&amp;tid, NULL, thread,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&amp;connfd</a:t>
            </a:r>
            <a:r>
              <a:rPr lang="nl-NL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</p:txBody>
      </p:sp>
      <p:sp>
        <p:nvSpPr>
          <p:cNvPr id="851987" name="Text Box 19"/>
          <p:cNvSpPr txBox="1">
            <a:spLocks noChangeArrowheads="1"/>
          </p:cNvSpPr>
          <p:nvPr/>
        </p:nvSpPr>
        <p:spPr bwMode="auto">
          <a:xfrm>
            <a:off x="6219825" y="3132138"/>
            <a:ext cx="1055688" cy="39211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connfd</a:t>
            </a:r>
            <a:endParaRPr lang="en-US" sz="1600" baseline="-25000">
              <a:latin typeface="+mn-lt"/>
            </a:endParaRPr>
          </a:p>
        </p:txBody>
      </p:sp>
      <p:sp>
        <p:nvSpPr>
          <p:cNvPr id="851989" name="Text Box 21"/>
          <p:cNvSpPr txBox="1">
            <a:spLocks noChangeArrowheads="1"/>
          </p:cNvSpPr>
          <p:nvPr/>
        </p:nvSpPr>
        <p:spPr bwMode="auto">
          <a:xfrm>
            <a:off x="5686521" y="2717740"/>
            <a:ext cx="21114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Main thread stack</a:t>
            </a:r>
          </a:p>
        </p:txBody>
      </p:sp>
      <p:sp>
        <p:nvSpPr>
          <p:cNvPr id="851990" name="Text Box 22"/>
          <p:cNvSpPr txBox="1">
            <a:spLocks noChangeArrowheads="1"/>
          </p:cNvSpPr>
          <p:nvPr/>
        </p:nvSpPr>
        <p:spPr bwMode="auto">
          <a:xfrm>
            <a:off x="7391400" y="4343400"/>
            <a:ext cx="1066800" cy="3159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vargp</a:t>
            </a:r>
          </a:p>
        </p:txBody>
      </p:sp>
      <p:sp>
        <p:nvSpPr>
          <p:cNvPr id="851991" name="Text Box 23"/>
          <p:cNvSpPr txBox="1">
            <a:spLocks noChangeArrowheads="1"/>
          </p:cNvSpPr>
          <p:nvPr/>
        </p:nvSpPr>
        <p:spPr bwMode="auto">
          <a:xfrm>
            <a:off x="7461507" y="3936940"/>
            <a:ext cx="1363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+mn-lt"/>
              </a:rPr>
              <a:t>Peer</a:t>
            </a:r>
            <a:r>
              <a:rPr lang="en-US" sz="2000" baseline="-25000">
                <a:latin typeface="+mn-lt"/>
              </a:rPr>
              <a:t>1</a:t>
            </a:r>
            <a:r>
              <a:rPr lang="en-US" sz="2000">
                <a:latin typeface="+mn-lt"/>
              </a:rPr>
              <a:t> stack</a:t>
            </a:r>
          </a:p>
        </p:txBody>
      </p:sp>
      <p:sp>
        <p:nvSpPr>
          <p:cNvPr id="851994" name="Line 26"/>
          <p:cNvSpPr>
            <a:spLocks noChangeShapeType="1"/>
          </p:cNvSpPr>
          <p:nvPr/>
        </p:nvSpPr>
        <p:spPr bwMode="auto">
          <a:xfrm flipH="1" flipV="1">
            <a:off x="7162799" y="3505200"/>
            <a:ext cx="386557" cy="9112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51998" name="Text Box 30"/>
          <p:cNvSpPr txBox="1">
            <a:spLocks noChangeArrowheads="1"/>
          </p:cNvSpPr>
          <p:nvPr/>
        </p:nvSpPr>
        <p:spPr bwMode="auto">
          <a:xfrm>
            <a:off x="1676400" y="3200400"/>
            <a:ext cx="199355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+mn-lt"/>
              </a:rPr>
              <a:t>connfd = connfd</a:t>
            </a:r>
            <a:r>
              <a:rPr lang="en-US" sz="2000" baseline="-25000">
                <a:latin typeface="+mn-lt"/>
              </a:rPr>
              <a:t>1</a:t>
            </a:r>
          </a:p>
        </p:txBody>
      </p:sp>
      <p:sp>
        <p:nvSpPr>
          <p:cNvPr id="851999" name="Text Box 31"/>
          <p:cNvSpPr txBox="1">
            <a:spLocks noChangeArrowheads="1"/>
          </p:cNvSpPr>
          <p:nvPr/>
        </p:nvSpPr>
        <p:spPr bwMode="auto">
          <a:xfrm>
            <a:off x="5410200" y="4495800"/>
            <a:ext cx="195172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+mn-lt"/>
              </a:rPr>
              <a:t> connfd = *vargp</a:t>
            </a:r>
            <a:endParaRPr lang="en-US" sz="2000" baseline="-2500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666875" y="4572000"/>
            <a:ext cx="5695051" cy="1752600"/>
            <a:chOff x="1666875" y="4572000"/>
            <a:chExt cx="5695051" cy="1752600"/>
          </a:xfrm>
        </p:grpSpPr>
        <p:sp>
          <p:nvSpPr>
            <p:cNvPr id="851997" name="Line 29"/>
            <p:cNvSpPr>
              <a:spLocks noChangeShapeType="1"/>
            </p:cNvSpPr>
            <p:nvPr/>
          </p:nvSpPr>
          <p:spPr bwMode="auto">
            <a:xfrm>
              <a:off x="5491163" y="5715000"/>
              <a:ext cx="0" cy="609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000">
                <a:latin typeface="+mn-lt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666875" y="4572000"/>
              <a:ext cx="5695051" cy="1511360"/>
              <a:chOff x="1666875" y="4572000"/>
              <a:chExt cx="5695051" cy="1511360"/>
            </a:xfrm>
          </p:grpSpPr>
          <p:sp>
            <p:nvSpPr>
              <p:cNvPr id="851978" name="Line 10"/>
              <p:cNvSpPr>
                <a:spLocks noChangeShapeType="1"/>
              </p:cNvSpPr>
              <p:nvPr/>
            </p:nvSpPr>
            <p:spPr bwMode="auto">
              <a:xfrm>
                <a:off x="1666875" y="5026025"/>
                <a:ext cx="3810000" cy="76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2000">
                  <a:latin typeface="+mn-lt"/>
                </a:endParaRPr>
              </a:p>
            </p:txBody>
          </p:sp>
          <p:sp>
            <p:nvSpPr>
              <p:cNvPr id="851996" name="Text Box 28"/>
              <p:cNvSpPr txBox="1">
                <a:spLocks noChangeArrowheads="1"/>
              </p:cNvSpPr>
              <p:nvPr/>
            </p:nvSpPr>
            <p:spPr bwMode="auto">
              <a:xfrm>
                <a:off x="5146224" y="5178425"/>
                <a:ext cx="643626" cy="338554"/>
              </a:xfrm>
              <a:prstGeom prst="rect">
                <a:avLst/>
              </a:prstGeom>
              <a:solidFill>
                <a:srgbClr val="E6E6E6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+mn-lt"/>
                  </a:rPr>
                  <a:t>peer</a:t>
                </a:r>
                <a:r>
                  <a:rPr lang="en-US" sz="1600" baseline="-25000">
                    <a:latin typeface="+mn-lt"/>
                  </a:rPr>
                  <a:t>2</a:t>
                </a:r>
              </a:p>
            </p:txBody>
          </p:sp>
          <p:sp>
            <p:nvSpPr>
              <p:cNvPr id="852002" name="Text Box 34"/>
              <p:cNvSpPr txBox="1">
                <a:spLocks noChangeArrowheads="1"/>
              </p:cNvSpPr>
              <p:nvPr/>
            </p:nvSpPr>
            <p:spPr bwMode="auto">
              <a:xfrm>
                <a:off x="1676400" y="4572000"/>
                <a:ext cx="1993554" cy="4001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err="1">
                    <a:latin typeface="+mn-lt"/>
                  </a:rPr>
                  <a:t>connfd</a:t>
                </a:r>
                <a:r>
                  <a:rPr lang="en-US" sz="2000" dirty="0">
                    <a:latin typeface="+mn-lt"/>
                  </a:rPr>
                  <a:t> = connfd</a:t>
                </a:r>
                <a:r>
                  <a:rPr lang="en-US" sz="2000" baseline="-25000" dirty="0">
                    <a:latin typeface="+mn-lt"/>
                  </a:rPr>
                  <a:t>2</a:t>
                </a:r>
              </a:p>
            </p:txBody>
          </p:sp>
          <p:sp>
            <p:nvSpPr>
              <p:cNvPr id="852003" name="Text Box 35"/>
              <p:cNvSpPr txBox="1">
                <a:spLocks noChangeArrowheads="1"/>
              </p:cNvSpPr>
              <p:nvPr/>
            </p:nvSpPr>
            <p:spPr bwMode="auto">
              <a:xfrm>
                <a:off x="5410200" y="5683250"/>
                <a:ext cx="1951726" cy="4001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+mn-lt"/>
                  </a:rPr>
                  <a:t> connfd = *vargp</a:t>
                </a:r>
                <a:endParaRPr lang="en-US" sz="2000" baseline="-25000">
                  <a:latin typeface="+mn-lt"/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3657600" y="4648200"/>
            <a:ext cx="1600200" cy="552510"/>
            <a:chOff x="3657600" y="4648200"/>
            <a:chExt cx="1600200" cy="552510"/>
          </a:xfrm>
        </p:grpSpPr>
        <p:sp>
          <p:nvSpPr>
            <p:cNvPr id="852004" name="Line 36"/>
            <p:cNvSpPr>
              <a:spLocks noChangeShapeType="1"/>
            </p:cNvSpPr>
            <p:nvPr/>
          </p:nvSpPr>
          <p:spPr bwMode="auto">
            <a:xfrm>
              <a:off x="3657600" y="4648200"/>
              <a:ext cx="1600200" cy="0"/>
            </a:xfrm>
            <a:prstGeom prst="line">
              <a:avLst/>
            </a:prstGeom>
            <a:noFill/>
            <a:ln w="76200" cmpd="tri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000">
                <a:latin typeface="+mn-lt"/>
              </a:endParaRPr>
            </a:p>
          </p:txBody>
        </p:sp>
        <p:sp>
          <p:nvSpPr>
            <p:cNvPr id="852005" name="Text Box 37"/>
            <p:cNvSpPr txBox="1">
              <a:spLocks noChangeArrowheads="1"/>
            </p:cNvSpPr>
            <p:nvPr/>
          </p:nvSpPr>
          <p:spPr bwMode="auto">
            <a:xfrm>
              <a:off x="4182447" y="4800600"/>
              <a:ext cx="775648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Race!</a:t>
              </a:r>
            </a:p>
          </p:txBody>
        </p:sp>
      </p:grpSp>
      <p:sp>
        <p:nvSpPr>
          <p:cNvPr id="852006" name="Text Box 38"/>
          <p:cNvSpPr txBox="1">
            <a:spLocks noChangeArrowheads="1"/>
          </p:cNvSpPr>
          <p:nvPr/>
        </p:nvSpPr>
        <p:spPr bwMode="auto">
          <a:xfrm>
            <a:off x="1828800" y="6324600"/>
            <a:ext cx="6847084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0" i="1" dirty="0">
                <a:solidFill>
                  <a:srgbClr val="FF0000"/>
                </a:solidFill>
                <a:latin typeface="+mn-lt"/>
              </a:rPr>
              <a:t>Why would both copies of </a:t>
            </a:r>
            <a:r>
              <a:rPr lang="en-US" sz="2200" b="0" i="1" dirty="0" err="1">
                <a:solidFill>
                  <a:srgbClr val="FF0000"/>
                </a:solidFill>
                <a:latin typeface="+mn-lt"/>
              </a:rPr>
              <a:t>vargp</a:t>
            </a:r>
            <a:r>
              <a:rPr lang="en-US" sz="2200" b="0" i="1" dirty="0">
                <a:solidFill>
                  <a:srgbClr val="FF0000"/>
                </a:solidFill>
                <a:latin typeface="+mn-lt"/>
              </a:rPr>
              <a:t> point to same location?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086599" y="3505200"/>
            <a:ext cx="1738407" cy="2678113"/>
            <a:chOff x="7086599" y="3505200"/>
            <a:chExt cx="1738407" cy="2678113"/>
          </a:xfrm>
        </p:grpSpPr>
        <p:sp>
          <p:nvSpPr>
            <p:cNvPr id="851993" name="Text Box 25"/>
            <p:cNvSpPr txBox="1">
              <a:spLocks noChangeArrowheads="1"/>
            </p:cNvSpPr>
            <p:nvPr/>
          </p:nvSpPr>
          <p:spPr bwMode="auto">
            <a:xfrm>
              <a:off x="7461507" y="5391090"/>
              <a:ext cx="1363499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Peer</a:t>
              </a:r>
              <a:r>
                <a:rPr lang="en-US" sz="2000" baseline="-25000" dirty="0">
                  <a:latin typeface="+mn-lt"/>
                </a:rPr>
                <a:t>2</a:t>
              </a:r>
              <a:r>
                <a:rPr lang="en-US" sz="2000" dirty="0">
                  <a:latin typeface="+mn-lt"/>
                </a:rPr>
                <a:t> stack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7086599" y="3505200"/>
              <a:ext cx="1295401" cy="2678113"/>
              <a:chOff x="7086599" y="3505200"/>
              <a:chExt cx="1295401" cy="2678113"/>
            </a:xfrm>
          </p:grpSpPr>
          <p:sp>
            <p:nvSpPr>
              <p:cNvPr id="851992" name="Text Box 24"/>
              <p:cNvSpPr txBox="1">
                <a:spLocks noChangeArrowheads="1"/>
              </p:cNvSpPr>
              <p:nvPr/>
            </p:nvSpPr>
            <p:spPr bwMode="auto">
              <a:xfrm>
                <a:off x="7315200" y="5867400"/>
                <a:ext cx="1066800" cy="315913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+mn-lt"/>
                  </a:rPr>
                  <a:t>vargp</a:t>
                </a:r>
              </a:p>
            </p:txBody>
          </p:sp>
          <p:sp>
            <p:nvSpPr>
              <p:cNvPr id="852000" name="Line 32"/>
              <p:cNvSpPr>
                <a:spLocks noChangeShapeType="1"/>
              </p:cNvSpPr>
              <p:nvPr/>
            </p:nvSpPr>
            <p:spPr bwMode="auto">
              <a:xfrm flipH="1" flipV="1">
                <a:off x="7086599" y="3505200"/>
                <a:ext cx="398463" cy="245030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 sz="2000">
                  <a:latin typeface="+mn-lt"/>
                </a:endParaRPr>
              </a:p>
            </p:txBody>
          </p:sp>
          <p:sp>
            <p:nvSpPr>
              <p:cNvPr id="29" name="Oval 26"/>
              <p:cNvSpPr>
                <a:spLocks noChangeAspect="1" noChangeArrowheads="1"/>
              </p:cNvSpPr>
              <p:nvPr/>
            </p:nvSpPr>
            <p:spPr bwMode="auto">
              <a:xfrm>
                <a:off x="7420769" y="5955506"/>
                <a:ext cx="128588" cy="128588"/>
              </a:xfrm>
              <a:prstGeom prst="ellipse">
                <a:avLst/>
              </a:prstGeom>
              <a:solidFill>
                <a:srgbClr val="C00000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rgbClr val="990000"/>
                  </a:solidFill>
                  <a:latin typeface="+mn-lt"/>
                </a:endParaRPr>
              </a:p>
            </p:txBody>
          </p:sp>
        </p:grpSp>
      </p:grp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7529052" y="44164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86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00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24159" y="3200400"/>
            <a:ext cx="2595683" cy="2807534"/>
            <a:chOff x="6153159" y="3181290"/>
            <a:chExt cx="2595683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153159" y="3181290"/>
              <a:ext cx="2595683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Thread 2 (peer thread)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80245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8336" y="2971800"/>
            <a:ext cx="8660864" cy="3810000"/>
          </a:xfrm>
          <a:prstGeom prst="rect">
            <a:avLst/>
          </a:prstGeom>
          <a:solidFill>
            <a:srgbClr val="EAEAFA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ALL memory is shared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1385053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sp>
        <p:nvSpPr>
          <p:cNvPr id="803843" name="Rectangle 3"/>
          <p:cNvSpPr>
            <a:spLocks noChangeAspect="1" noChangeArrowheads="1"/>
          </p:cNvSpPr>
          <p:nvPr/>
        </p:nvSpPr>
        <p:spPr bwMode="auto">
          <a:xfrm>
            <a:off x="5946775" y="3748088"/>
            <a:ext cx="2230438" cy="319087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3844" name="Rectangle 4"/>
          <p:cNvSpPr>
            <a:spLocks noChangeAspect="1" noChangeArrowheads="1"/>
          </p:cNvSpPr>
          <p:nvPr/>
        </p:nvSpPr>
        <p:spPr bwMode="auto">
          <a:xfrm>
            <a:off x="5946775" y="4013200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45" name="Rectangle 5"/>
          <p:cNvSpPr>
            <a:spLocks noChangeAspect="1" noChangeArrowheads="1"/>
          </p:cNvSpPr>
          <p:nvPr/>
        </p:nvSpPr>
        <p:spPr bwMode="auto">
          <a:xfrm>
            <a:off x="5946775" y="4253349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run-time heap</a:t>
            </a:r>
          </a:p>
        </p:txBody>
      </p:sp>
      <p:sp>
        <p:nvSpPr>
          <p:cNvPr id="803846" name="Text Box 6"/>
          <p:cNvSpPr txBox="1">
            <a:spLocks noChangeAspect="1" noChangeArrowheads="1"/>
          </p:cNvSpPr>
          <p:nvPr/>
        </p:nvSpPr>
        <p:spPr bwMode="auto">
          <a:xfrm>
            <a:off x="5715000" y="5266174"/>
            <a:ext cx="252913" cy="2539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>
                <a:latin typeface="+mn-lt"/>
              </a:rPr>
              <a:t>0</a:t>
            </a:r>
            <a:endParaRPr lang="en-US" sz="1100">
              <a:latin typeface="+mn-lt"/>
            </a:endParaRPr>
          </a:p>
        </p:txBody>
      </p:sp>
      <p:sp>
        <p:nvSpPr>
          <p:cNvPr id="803847" name="Rectangle 7"/>
          <p:cNvSpPr>
            <a:spLocks noChangeAspect="1" noChangeArrowheads="1"/>
          </p:cNvSpPr>
          <p:nvPr/>
        </p:nvSpPr>
        <p:spPr bwMode="auto">
          <a:xfrm>
            <a:off x="5946775" y="4488299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3850" name="Rectangle 10"/>
          <p:cNvSpPr>
            <a:spLocks noChangeAspect="1" noChangeArrowheads="1"/>
          </p:cNvSpPr>
          <p:nvPr/>
        </p:nvSpPr>
        <p:spPr bwMode="auto">
          <a:xfrm>
            <a:off x="5946775" y="4808974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read-only code/data</a:t>
            </a:r>
          </a:p>
        </p:txBody>
      </p:sp>
      <p:sp>
        <p:nvSpPr>
          <p:cNvPr id="803851" name="Rectangle 11"/>
          <p:cNvSpPr>
            <a:spLocks noChangeAspect="1" noChangeArrowheads="1"/>
          </p:cNvSpPr>
          <p:nvPr/>
        </p:nvSpPr>
        <p:spPr bwMode="auto">
          <a:xfrm>
            <a:off x="5946775" y="5113774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54" name="Text Box 14"/>
          <p:cNvSpPr txBox="1">
            <a:spLocks noChangeArrowheads="1"/>
          </p:cNvSpPr>
          <p:nvPr/>
        </p:nvSpPr>
        <p:spPr bwMode="auto">
          <a:xfrm>
            <a:off x="6108700" y="5536049"/>
            <a:ext cx="1883336" cy="116955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Kernel context:</a:t>
            </a:r>
          </a:p>
          <a:p>
            <a:r>
              <a:rPr lang="en-US" sz="1400" dirty="0">
                <a:latin typeface="+mn-lt"/>
              </a:rPr>
              <a:t>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Descriptor table</a:t>
            </a:r>
          </a:p>
          <a:p>
            <a:r>
              <a:rPr lang="en-US" sz="1800" dirty="0">
                <a:latin typeface="+mn-lt"/>
              </a:rPr>
              <a:t>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803856" name="Text Box 16"/>
          <p:cNvSpPr txBox="1">
            <a:spLocks noChangeArrowheads="1"/>
          </p:cNvSpPr>
          <p:nvPr/>
        </p:nvSpPr>
        <p:spPr bwMode="auto">
          <a:xfrm>
            <a:off x="3146425" y="1408926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3124200" y="3945434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4159" y="3200400"/>
            <a:ext cx="259568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 (peer thread)</a:t>
            </a:r>
          </a:p>
        </p:txBody>
      </p:sp>
    </p:spTree>
    <p:extLst>
      <p:ext uri="{BB962C8B-B14F-4D97-AF65-F5344CB8AC3E}">
        <p14:creationId xmlns:p14="http://schemas.microsoft.com/office/powerpoint/2010/main" val="6476345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8336" y="2971800"/>
            <a:ext cx="8813264" cy="3810000"/>
          </a:xfrm>
          <a:prstGeom prst="rect">
            <a:avLst/>
          </a:prstGeom>
          <a:solidFill>
            <a:srgbClr val="EAEAFA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1252507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1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1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16315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694484" y="3051334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</p:txBody>
      </p:sp>
      <p:sp>
        <p:nvSpPr>
          <p:cNvPr id="803843" name="Rectangle 3"/>
          <p:cNvSpPr>
            <a:spLocks noChangeAspect="1" noChangeArrowheads="1"/>
          </p:cNvSpPr>
          <p:nvPr/>
        </p:nvSpPr>
        <p:spPr bwMode="auto">
          <a:xfrm>
            <a:off x="6663888" y="3448131"/>
            <a:ext cx="2230438" cy="319087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3844" name="Rectangle 4"/>
          <p:cNvSpPr>
            <a:spLocks noChangeAspect="1" noChangeArrowheads="1"/>
          </p:cNvSpPr>
          <p:nvPr/>
        </p:nvSpPr>
        <p:spPr bwMode="auto">
          <a:xfrm>
            <a:off x="6663888" y="3713243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45" name="Rectangle 5"/>
          <p:cNvSpPr>
            <a:spLocks noChangeAspect="1" noChangeArrowheads="1"/>
          </p:cNvSpPr>
          <p:nvPr/>
        </p:nvSpPr>
        <p:spPr bwMode="auto">
          <a:xfrm>
            <a:off x="6663888" y="3953392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run-time heap</a:t>
            </a:r>
          </a:p>
        </p:txBody>
      </p:sp>
      <p:sp>
        <p:nvSpPr>
          <p:cNvPr id="803846" name="Text Box 6"/>
          <p:cNvSpPr txBox="1">
            <a:spLocks noChangeAspect="1" noChangeArrowheads="1"/>
          </p:cNvSpPr>
          <p:nvPr/>
        </p:nvSpPr>
        <p:spPr bwMode="auto">
          <a:xfrm>
            <a:off x="6432113" y="4966217"/>
            <a:ext cx="252913" cy="2539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>
                <a:latin typeface="+mn-lt"/>
              </a:rPr>
              <a:t>0</a:t>
            </a:r>
            <a:endParaRPr lang="en-US" sz="1100">
              <a:latin typeface="+mn-lt"/>
            </a:endParaRPr>
          </a:p>
        </p:txBody>
      </p:sp>
      <p:sp>
        <p:nvSpPr>
          <p:cNvPr id="803847" name="Rectangle 7"/>
          <p:cNvSpPr>
            <a:spLocks noChangeAspect="1" noChangeArrowheads="1"/>
          </p:cNvSpPr>
          <p:nvPr/>
        </p:nvSpPr>
        <p:spPr bwMode="auto">
          <a:xfrm>
            <a:off x="6663888" y="4188342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3850" name="Rectangle 10"/>
          <p:cNvSpPr>
            <a:spLocks noChangeAspect="1" noChangeArrowheads="1"/>
          </p:cNvSpPr>
          <p:nvPr/>
        </p:nvSpPr>
        <p:spPr bwMode="auto">
          <a:xfrm>
            <a:off x="6663888" y="4509017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read-only code/data</a:t>
            </a:r>
          </a:p>
        </p:txBody>
      </p:sp>
      <p:sp>
        <p:nvSpPr>
          <p:cNvPr id="803851" name="Rectangle 11"/>
          <p:cNvSpPr>
            <a:spLocks noChangeAspect="1" noChangeArrowheads="1"/>
          </p:cNvSpPr>
          <p:nvPr/>
        </p:nvSpPr>
        <p:spPr bwMode="auto">
          <a:xfrm>
            <a:off x="6663888" y="4813817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54" name="Text Box 14"/>
          <p:cNvSpPr txBox="1">
            <a:spLocks noChangeArrowheads="1"/>
          </p:cNvSpPr>
          <p:nvPr/>
        </p:nvSpPr>
        <p:spPr bwMode="auto">
          <a:xfrm>
            <a:off x="6825813" y="5236092"/>
            <a:ext cx="1883336" cy="116955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Kernel context:</a:t>
            </a:r>
          </a:p>
          <a:p>
            <a:r>
              <a:rPr lang="en-US" sz="1400" dirty="0">
                <a:latin typeface="+mn-lt"/>
              </a:rPr>
              <a:t>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Descriptor table</a:t>
            </a:r>
          </a:p>
          <a:p>
            <a:r>
              <a:rPr lang="en-US" sz="1800" dirty="0">
                <a:latin typeface="+mn-lt"/>
              </a:rPr>
              <a:t>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803856" name="Text Box 16"/>
          <p:cNvSpPr txBox="1">
            <a:spLocks noChangeArrowheads="1"/>
          </p:cNvSpPr>
          <p:nvPr/>
        </p:nvSpPr>
        <p:spPr bwMode="auto">
          <a:xfrm>
            <a:off x="2412908" y="1248118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2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2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2</a:t>
            </a:r>
          </a:p>
        </p:txBody>
      </p: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2340010" y="3919526"/>
            <a:ext cx="1885950" cy="164307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3217" y="3072611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83297" y="45456"/>
            <a:ext cx="8742096" cy="11264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    while (1) 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connfd </a:t>
            </a:r>
            <a:r>
              <a:rPr lang="nl-NL" sz="1600" dirty="0">
                <a:latin typeface="Courier New" pitchFamily="49" charset="0"/>
              </a:rPr>
              <a:t>= Accept(listenfd, (SA *) &amp;clientaddr, &amp;clientlen);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latin typeface="Courier New" pitchFamily="49" charset="0"/>
              </a:rPr>
              <a:t>	Pthread_create(&amp;tid, NULL, thread,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&amp;connfd</a:t>
            </a:r>
            <a:r>
              <a:rPr lang="nl-NL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4174" y="4155850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>
                <a:latin typeface="Courier New" pitchFamily="49" charset="0"/>
              </a:rPr>
              <a:t>connfd</a:t>
            </a:r>
            <a:endParaRPr lang="en-US"/>
          </a:p>
        </p:txBody>
      </p:sp>
      <p:sp>
        <p:nvSpPr>
          <p:cNvPr id="24" name="Rectangle 23"/>
          <p:cNvSpPr/>
          <p:nvPr/>
        </p:nvSpPr>
        <p:spPr bwMode="auto">
          <a:xfrm>
            <a:off x="2344613" y="4451291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 dirty="0">
                <a:latin typeface="Courier New" pitchFamily="49" charset="0"/>
              </a:rPr>
              <a:t>&amp;connfd</a:t>
            </a:r>
            <a:endParaRPr lang="en-US" dirty="0"/>
          </a:p>
        </p:txBody>
      </p:sp>
      <p:cxnSp>
        <p:nvCxnSpPr>
          <p:cNvPr id="6" name="Curved Connector 5"/>
          <p:cNvCxnSpPr/>
          <p:nvPr/>
        </p:nvCxnSpPr>
        <p:spPr bwMode="auto">
          <a:xfrm rot="10800000">
            <a:off x="2266951" y="4348681"/>
            <a:ext cx="1788691" cy="291810"/>
          </a:xfrm>
          <a:prstGeom prst="curvedConnector3">
            <a:avLst>
              <a:gd name="adj1" fmla="val -2900"/>
            </a:avLst>
          </a:prstGeom>
          <a:noFill/>
          <a:ln w="57150">
            <a:solidFill>
              <a:srgbClr val="FF0000"/>
            </a:solidFill>
            <a:miter lim="800000"/>
            <a:headEnd type="diamond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634910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8336" y="2971800"/>
            <a:ext cx="8813264" cy="3810000"/>
          </a:xfrm>
          <a:prstGeom prst="rect">
            <a:avLst/>
          </a:prstGeom>
          <a:solidFill>
            <a:srgbClr val="EAEAFA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1252507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1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1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16315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694484" y="3051334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</p:txBody>
      </p:sp>
      <p:sp>
        <p:nvSpPr>
          <p:cNvPr id="803843" name="Rectangle 3"/>
          <p:cNvSpPr>
            <a:spLocks noChangeAspect="1" noChangeArrowheads="1"/>
          </p:cNvSpPr>
          <p:nvPr/>
        </p:nvSpPr>
        <p:spPr bwMode="auto">
          <a:xfrm>
            <a:off x="6663888" y="3448131"/>
            <a:ext cx="2230438" cy="319087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3844" name="Rectangle 4"/>
          <p:cNvSpPr>
            <a:spLocks noChangeAspect="1" noChangeArrowheads="1"/>
          </p:cNvSpPr>
          <p:nvPr/>
        </p:nvSpPr>
        <p:spPr bwMode="auto">
          <a:xfrm>
            <a:off x="6663888" y="3713243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45" name="Rectangle 5"/>
          <p:cNvSpPr>
            <a:spLocks noChangeAspect="1" noChangeArrowheads="1"/>
          </p:cNvSpPr>
          <p:nvPr/>
        </p:nvSpPr>
        <p:spPr bwMode="auto">
          <a:xfrm>
            <a:off x="6663888" y="3953392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run-time heap</a:t>
            </a:r>
          </a:p>
        </p:txBody>
      </p:sp>
      <p:sp>
        <p:nvSpPr>
          <p:cNvPr id="803846" name="Text Box 6"/>
          <p:cNvSpPr txBox="1">
            <a:spLocks noChangeAspect="1" noChangeArrowheads="1"/>
          </p:cNvSpPr>
          <p:nvPr/>
        </p:nvSpPr>
        <p:spPr bwMode="auto">
          <a:xfrm>
            <a:off x="6432113" y="4966217"/>
            <a:ext cx="252913" cy="2539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>
                <a:latin typeface="+mn-lt"/>
              </a:rPr>
              <a:t>0</a:t>
            </a:r>
            <a:endParaRPr lang="en-US" sz="1100">
              <a:latin typeface="+mn-lt"/>
            </a:endParaRPr>
          </a:p>
        </p:txBody>
      </p:sp>
      <p:sp>
        <p:nvSpPr>
          <p:cNvPr id="803847" name="Rectangle 7"/>
          <p:cNvSpPr>
            <a:spLocks noChangeAspect="1" noChangeArrowheads="1"/>
          </p:cNvSpPr>
          <p:nvPr/>
        </p:nvSpPr>
        <p:spPr bwMode="auto">
          <a:xfrm>
            <a:off x="6663888" y="4188342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3850" name="Rectangle 10"/>
          <p:cNvSpPr>
            <a:spLocks noChangeAspect="1" noChangeArrowheads="1"/>
          </p:cNvSpPr>
          <p:nvPr/>
        </p:nvSpPr>
        <p:spPr bwMode="auto">
          <a:xfrm>
            <a:off x="6663888" y="4509017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read-only code/data</a:t>
            </a:r>
          </a:p>
        </p:txBody>
      </p:sp>
      <p:sp>
        <p:nvSpPr>
          <p:cNvPr id="803851" name="Rectangle 11"/>
          <p:cNvSpPr>
            <a:spLocks noChangeAspect="1" noChangeArrowheads="1"/>
          </p:cNvSpPr>
          <p:nvPr/>
        </p:nvSpPr>
        <p:spPr bwMode="auto">
          <a:xfrm>
            <a:off x="6663888" y="4813817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54" name="Text Box 14"/>
          <p:cNvSpPr txBox="1">
            <a:spLocks noChangeArrowheads="1"/>
          </p:cNvSpPr>
          <p:nvPr/>
        </p:nvSpPr>
        <p:spPr bwMode="auto">
          <a:xfrm>
            <a:off x="6825813" y="5236092"/>
            <a:ext cx="1883336" cy="116955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Kernel context:</a:t>
            </a:r>
          </a:p>
          <a:p>
            <a:r>
              <a:rPr lang="en-US" sz="1400" dirty="0">
                <a:latin typeface="+mn-lt"/>
              </a:rPr>
              <a:t>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Descriptor table</a:t>
            </a:r>
          </a:p>
          <a:p>
            <a:r>
              <a:rPr lang="en-US" sz="1800" dirty="0">
                <a:latin typeface="+mn-lt"/>
              </a:rPr>
              <a:t>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803856" name="Text Box 16"/>
          <p:cNvSpPr txBox="1">
            <a:spLocks noChangeArrowheads="1"/>
          </p:cNvSpPr>
          <p:nvPr/>
        </p:nvSpPr>
        <p:spPr bwMode="auto">
          <a:xfrm>
            <a:off x="2412908" y="1248118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2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2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2</a:t>
            </a:r>
          </a:p>
        </p:txBody>
      </p: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2340010" y="3919526"/>
            <a:ext cx="1885950" cy="164307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3217" y="3072611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508768" y="1248118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3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2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4435871" y="3919526"/>
            <a:ext cx="1885950" cy="164307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819077" y="3072611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3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83297" y="45456"/>
            <a:ext cx="8742096" cy="11264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    while (1) 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connfd </a:t>
            </a:r>
            <a:r>
              <a:rPr lang="nl-NL" sz="1600" dirty="0">
                <a:latin typeface="Courier New" pitchFamily="49" charset="0"/>
              </a:rPr>
              <a:t>= Accept(listenfd, (SA *) &amp;clientaddr, &amp;clientlen);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latin typeface="Courier New" pitchFamily="49" charset="0"/>
              </a:rPr>
              <a:t>	Pthread_create(&amp;tid, NULL, thread,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&amp;connfd</a:t>
            </a:r>
            <a:r>
              <a:rPr lang="nl-NL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4174" y="4155850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>
                <a:latin typeface="Courier New" pitchFamily="49" charset="0"/>
              </a:rPr>
              <a:t>connfd</a:t>
            </a:r>
            <a:endParaRPr lang="en-US"/>
          </a:p>
        </p:txBody>
      </p:sp>
      <p:sp>
        <p:nvSpPr>
          <p:cNvPr id="24" name="Rectangle 23"/>
          <p:cNvSpPr/>
          <p:nvPr/>
        </p:nvSpPr>
        <p:spPr bwMode="auto">
          <a:xfrm>
            <a:off x="2344613" y="4451291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 dirty="0">
                <a:latin typeface="Courier New" pitchFamily="49" charset="0"/>
              </a:rPr>
              <a:t>&amp;connfd</a:t>
            </a:r>
            <a:endParaRPr lang="en-US" dirty="0"/>
          </a:p>
        </p:txBody>
      </p:sp>
      <p:cxnSp>
        <p:nvCxnSpPr>
          <p:cNvPr id="6" name="Curved Connector 5"/>
          <p:cNvCxnSpPr/>
          <p:nvPr/>
        </p:nvCxnSpPr>
        <p:spPr bwMode="auto">
          <a:xfrm rot="10800000">
            <a:off x="2266951" y="4348681"/>
            <a:ext cx="1788691" cy="291810"/>
          </a:xfrm>
          <a:prstGeom prst="curvedConnector3">
            <a:avLst>
              <a:gd name="adj1" fmla="val -2900"/>
            </a:avLst>
          </a:prstGeom>
          <a:noFill/>
          <a:ln w="57150">
            <a:solidFill>
              <a:srgbClr val="FF0000"/>
            </a:solidFill>
            <a:miter lim="800000"/>
            <a:headEnd type="diamond" w="med" len="med"/>
            <a:tailEnd type="triangle" w="med" len="med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4439046" y="4640492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 dirty="0">
                <a:latin typeface="Courier New" pitchFamily="49" charset="0"/>
              </a:rPr>
              <a:t>&amp;connfd</a:t>
            </a:r>
            <a:endParaRPr lang="en-US" dirty="0"/>
          </a:p>
        </p:txBody>
      </p:sp>
      <p:cxnSp>
        <p:nvCxnSpPr>
          <p:cNvPr id="26" name="Curved Connector 25"/>
          <p:cNvCxnSpPr/>
          <p:nvPr/>
        </p:nvCxnSpPr>
        <p:spPr bwMode="auto">
          <a:xfrm rot="10800000">
            <a:off x="2244324" y="4242318"/>
            <a:ext cx="3905753" cy="587375"/>
          </a:xfrm>
          <a:prstGeom prst="curvedConnector3">
            <a:avLst>
              <a:gd name="adj1" fmla="val -1506"/>
            </a:avLst>
          </a:prstGeom>
          <a:noFill/>
          <a:ln w="57150">
            <a:solidFill>
              <a:srgbClr val="FF0000"/>
            </a:solidFill>
            <a:miter lim="800000"/>
            <a:headEnd type="diamond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62843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from signal handlers.</a:t>
            </a:r>
          </a:p>
          <a:p>
            <a:r>
              <a:rPr lang="en-US" dirty="0"/>
              <a:t>Why don’t we use </a:t>
            </a:r>
            <a:r>
              <a:rPr lang="en-US" dirty="0" err="1"/>
              <a:t>printf</a:t>
            </a:r>
            <a:r>
              <a:rPr lang="en-US" dirty="0"/>
              <a:t> in handlers?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 code:</a:t>
            </a:r>
          </a:p>
          <a:p>
            <a:pPr lvl="1"/>
            <a:r>
              <a:rPr lang="en-US" dirty="0"/>
              <a:t>Acquire lock</a:t>
            </a:r>
          </a:p>
          <a:p>
            <a:pPr lvl="1"/>
            <a:r>
              <a:rPr lang="en-US" dirty="0"/>
              <a:t>Do something</a:t>
            </a:r>
          </a:p>
          <a:p>
            <a:pPr lvl="1"/>
            <a:r>
              <a:rPr lang="en-US" dirty="0"/>
              <a:t>Release lock</a:t>
            </a:r>
          </a:p>
          <a:p>
            <a:r>
              <a:rPr lang="en-US" dirty="0"/>
              <a:t>What if signal handler interrupts call to </a:t>
            </a:r>
            <a:r>
              <a:rPr lang="en-US" dirty="0" err="1"/>
              <a:t>printf</a:t>
            </a:r>
            <a:r>
              <a:rPr lang="en-US" dirty="0"/>
              <a:t>?</a:t>
            </a:r>
          </a:p>
        </p:txBody>
      </p:sp>
      <p:pic>
        <p:nvPicPr>
          <p:cNvPr id="1026" name="Picture 2" descr="http://people.sc.fsu.edu/~jburkardt/latex/monte_carlo_simulation/traffic_j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1025"/>
            <a:ext cx="2208592" cy="146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2374436"/>
            <a:ext cx="8912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catch_child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exited!\n");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this call may reenter </a:t>
            </a:r>
            <a:r>
              <a:rPr lang="en-US" sz="160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/puts! BAD!  DEADLOCK!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(-1, NULL, WNOHANG) &gt; 0) continue;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reap all children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Line 93"/>
          <p:cNvSpPr>
            <a:spLocks noChangeShapeType="1"/>
          </p:cNvSpPr>
          <p:nvPr/>
        </p:nvSpPr>
        <p:spPr bwMode="auto">
          <a:xfrm>
            <a:off x="4084638" y="3324443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Line 94"/>
          <p:cNvSpPr>
            <a:spLocks noChangeShapeType="1"/>
          </p:cNvSpPr>
          <p:nvPr/>
        </p:nvSpPr>
        <p:spPr bwMode="auto">
          <a:xfrm>
            <a:off x="4090988" y="3929281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" name="Line 95"/>
          <p:cNvSpPr>
            <a:spLocks noChangeShapeType="1"/>
          </p:cNvSpPr>
          <p:nvPr/>
        </p:nvSpPr>
        <p:spPr bwMode="auto">
          <a:xfrm flipH="1">
            <a:off x="6489700" y="3935631"/>
            <a:ext cx="0" cy="24647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" name="Text Box 101"/>
          <p:cNvSpPr txBox="1">
            <a:spLocks noChangeArrowheads="1"/>
          </p:cNvSpPr>
          <p:nvPr/>
        </p:nvSpPr>
        <p:spPr bwMode="auto">
          <a:xfrm>
            <a:off x="3581400" y="3646706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6" name="Text Box 102"/>
          <p:cNvSpPr txBox="1">
            <a:spLocks noChangeArrowheads="1"/>
          </p:cNvSpPr>
          <p:nvPr/>
        </p:nvSpPr>
        <p:spPr bwMode="auto">
          <a:xfrm>
            <a:off x="3581400" y="3843556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next</a:t>
            </a:r>
            <a:endParaRPr lang="en-US" sz="1600" i="1">
              <a:latin typeface="Helvetic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81189" y="3276600"/>
            <a:ext cx="970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800000"/>
                </a:solidFill>
                <a:latin typeface="Calibri" pitchFamily="34" charset="0"/>
              </a:rPr>
              <a:t>Acquire</a:t>
            </a:r>
          </a:p>
          <a:p>
            <a:r>
              <a:rPr lang="en-US" sz="1800" i="1" dirty="0">
                <a:solidFill>
                  <a:srgbClr val="800000"/>
                </a:solidFill>
                <a:latin typeface="Calibri" pitchFamily="34" charset="0"/>
              </a:rPr>
              <a:t>lock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12557" y="3689140"/>
            <a:ext cx="912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800000"/>
                </a:solidFill>
                <a:latin typeface="Calibri" pitchFamily="34" charset="0"/>
              </a:rPr>
              <a:t>(Try to)</a:t>
            </a:r>
          </a:p>
          <a:p>
            <a:r>
              <a:rPr lang="en-US" sz="1800" i="1" dirty="0">
                <a:solidFill>
                  <a:srgbClr val="800000"/>
                </a:solidFill>
                <a:latin typeface="Calibri" pitchFamily="34" charset="0"/>
              </a:rPr>
              <a:t>acquire</a:t>
            </a:r>
          </a:p>
          <a:p>
            <a:r>
              <a:rPr lang="en-US" sz="1800" i="1" dirty="0">
                <a:solidFill>
                  <a:srgbClr val="800000"/>
                </a:solidFill>
                <a:latin typeface="Calibri" pitchFamily="34" charset="0"/>
              </a:rPr>
              <a:t>lock</a:t>
            </a:r>
          </a:p>
        </p:txBody>
      </p:sp>
      <p:sp>
        <p:nvSpPr>
          <p:cNvPr id="19" name="Line 95"/>
          <p:cNvSpPr>
            <a:spLocks noChangeShapeType="1"/>
          </p:cNvSpPr>
          <p:nvPr/>
        </p:nvSpPr>
        <p:spPr bwMode="auto">
          <a:xfrm flipH="1">
            <a:off x="6489700" y="4182110"/>
            <a:ext cx="0" cy="261521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0" name="TextBox 19"/>
          <p:cNvSpPr txBox="1"/>
          <p:nvPr/>
        </p:nvSpPr>
        <p:spPr>
          <a:xfrm>
            <a:off x="5079278" y="3289300"/>
            <a:ext cx="971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Receive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signal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688550" y="4519831"/>
            <a:ext cx="1752600" cy="433169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Deadlocked!</a:t>
            </a:r>
          </a:p>
        </p:txBody>
      </p:sp>
    </p:spTree>
    <p:extLst>
      <p:ext uri="{BB962C8B-B14F-4D97-AF65-F5344CB8AC3E}">
        <p14:creationId xmlns:p14="http://schemas.microsoft.com/office/powerpoint/2010/main" val="382991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8336" y="2971800"/>
            <a:ext cx="8813264" cy="3810000"/>
          </a:xfrm>
          <a:prstGeom prst="rect">
            <a:avLst/>
          </a:prstGeom>
          <a:solidFill>
            <a:srgbClr val="EAEAFA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1252507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1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1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16315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694484" y="3051334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</p:txBody>
      </p:sp>
      <p:sp>
        <p:nvSpPr>
          <p:cNvPr id="803843" name="Rectangle 3"/>
          <p:cNvSpPr>
            <a:spLocks noChangeAspect="1" noChangeArrowheads="1"/>
          </p:cNvSpPr>
          <p:nvPr/>
        </p:nvSpPr>
        <p:spPr bwMode="auto">
          <a:xfrm>
            <a:off x="6663888" y="3448131"/>
            <a:ext cx="2230438" cy="319087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3844" name="Rectangle 4"/>
          <p:cNvSpPr>
            <a:spLocks noChangeAspect="1" noChangeArrowheads="1"/>
          </p:cNvSpPr>
          <p:nvPr/>
        </p:nvSpPr>
        <p:spPr bwMode="auto">
          <a:xfrm>
            <a:off x="6663888" y="3713243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45" name="Rectangle 5"/>
          <p:cNvSpPr>
            <a:spLocks noChangeAspect="1" noChangeArrowheads="1"/>
          </p:cNvSpPr>
          <p:nvPr/>
        </p:nvSpPr>
        <p:spPr bwMode="auto">
          <a:xfrm>
            <a:off x="6663888" y="3953392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run-time heap</a:t>
            </a:r>
          </a:p>
        </p:txBody>
      </p:sp>
      <p:sp>
        <p:nvSpPr>
          <p:cNvPr id="803846" name="Text Box 6"/>
          <p:cNvSpPr txBox="1">
            <a:spLocks noChangeAspect="1" noChangeArrowheads="1"/>
          </p:cNvSpPr>
          <p:nvPr/>
        </p:nvSpPr>
        <p:spPr bwMode="auto">
          <a:xfrm>
            <a:off x="6432113" y="4966217"/>
            <a:ext cx="252913" cy="2539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>
                <a:latin typeface="+mn-lt"/>
              </a:rPr>
              <a:t>0</a:t>
            </a:r>
            <a:endParaRPr lang="en-US" sz="1100">
              <a:latin typeface="+mn-lt"/>
            </a:endParaRPr>
          </a:p>
        </p:txBody>
      </p:sp>
      <p:sp>
        <p:nvSpPr>
          <p:cNvPr id="803847" name="Rectangle 7"/>
          <p:cNvSpPr>
            <a:spLocks noChangeAspect="1" noChangeArrowheads="1"/>
          </p:cNvSpPr>
          <p:nvPr/>
        </p:nvSpPr>
        <p:spPr bwMode="auto">
          <a:xfrm>
            <a:off x="6663888" y="4188342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3850" name="Rectangle 10"/>
          <p:cNvSpPr>
            <a:spLocks noChangeAspect="1" noChangeArrowheads="1"/>
          </p:cNvSpPr>
          <p:nvPr/>
        </p:nvSpPr>
        <p:spPr bwMode="auto">
          <a:xfrm>
            <a:off x="6663888" y="4509017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read-only code/data</a:t>
            </a:r>
          </a:p>
        </p:txBody>
      </p:sp>
      <p:sp>
        <p:nvSpPr>
          <p:cNvPr id="803851" name="Rectangle 11"/>
          <p:cNvSpPr>
            <a:spLocks noChangeAspect="1" noChangeArrowheads="1"/>
          </p:cNvSpPr>
          <p:nvPr/>
        </p:nvSpPr>
        <p:spPr bwMode="auto">
          <a:xfrm>
            <a:off x="6663888" y="4813817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54" name="Text Box 14"/>
          <p:cNvSpPr txBox="1">
            <a:spLocks noChangeArrowheads="1"/>
          </p:cNvSpPr>
          <p:nvPr/>
        </p:nvSpPr>
        <p:spPr bwMode="auto">
          <a:xfrm>
            <a:off x="6825813" y="5236092"/>
            <a:ext cx="1883336" cy="116955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Kernel context:</a:t>
            </a:r>
          </a:p>
          <a:p>
            <a:r>
              <a:rPr lang="en-US" sz="1400" dirty="0">
                <a:latin typeface="+mn-lt"/>
              </a:rPr>
              <a:t>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Descriptor table</a:t>
            </a:r>
          </a:p>
          <a:p>
            <a:r>
              <a:rPr lang="en-US" sz="1800" dirty="0">
                <a:latin typeface="+mn-lt"/>
              </a:rPr>
              <a:t>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803856" name="Text Box 16"/>
          <p:cNvSpPr txBox="1">
            <a:spLocks noChangeArrowheads="1"/>
          </p:cNvSpPr>
          <p:nvPr/>
        </p:nvSpPr>
        <p:spPr bwMode="auto">
          <a:xfrm>
            <a:off x="2412908" y="1248118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2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2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2</a:t>
            </a:r>
          </a:p>
        </p:txBody>
      </p: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2340010" y="3919526"/>
            <a:ext cx="1885950" cy="164307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3217" y="3072611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508768" y="1248118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3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2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4435871" y="3919526"/>
            <a:ext cx="1885950" cy="164307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819077" y="3072611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3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4174" y="4155850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>
                <a:latin typeface="Courier New" pitchFamily="49" charset="0"/>
              </a:rPr>
              <a:t>connfd</a:t>
            </a:r>
            <a:endParaRPr lang="en-US"/>
          </a:p>
        </p:txBody>
      </p:sp>
      <p:sp>
        <p:nvSpPr>
          <p:cNvPr id="24" name="Rectangle 23"/>
          <p:cNvSpPr/>
          <p:nvPr/>
        </p:nvSpPr>
        <p:spPr bwMode="auto">
          <a:xfrm>
            <a:off x="2344613" y="4451291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 dirty="0">
                <a:latin typeface="Courier New" pitchFamily="49" charset="0"/>
              </a:rPr>
              <a:t>&amp;connfd</a:t>
            </a:r>
            <a:endParaRPr lang="en-US" dirty="0"/>
          </a:p>
        </p:txBody>
      </p:sp>
      <p:cxnSp>
        <p:nvCxnSpPr>
          <p:cNvPr id="6" name="Curved Connector 5"/>
          <p:cNvCxnSpPr/>
          <p:nvPr/>
        </p:nvCxnSpPr>
        <p:spPr bwMode="auto">
          <a:xfrm rot="10800000">
            <a:off x="2266951" y="4348681"/>
            <a:ext cx="1788691" cy="291810"/>
          </a:xfrm>
          <a:prstGeom prst="curvedConnector3">
            <a:avLst>
              <a:gd name="adj1" fmla="val -2900"/>
            </a:avLst>
          </a:prstGeom>
          <a:noFill/>
          <a:ln w="57150">
            <a:solidFill>
              <a:srgbClr val="FF0000"/>
            </a:solidFill>
            <a:miter lim="800000"/>
            <a:headEnd type="diamond" w="med" len="med"/>
            <a:tailEnd type="triangle" w="med" len="med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4439046" y="4640492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 dirty="0">
                <a:latin typeface="Courier New" pitchFamily="49" charset="0"/>
              </a:rPr>
              <a:t>&amp;connfd</a:t>
            </a:r>
            <a:endParaRPr lang="en-US" dirty="0"/>
          </a:p>
        </p:txBody>
      </p:sp>
      <p:cxnSp>
        <p:nvCxnSpPr>
          <p:cNvPr id="26" name="Curved Connector 25"/>
          <p:cNvCxnSpPr/>
          <p:nvPr/>
        </p:nvCxnSpPr>
        <p:spPr bwMode="auto">
          <a:xfrm rot="10800000">
            <a:off x="2244324" y="4242318"/>
            <a:ext cx="3905753" cy="587375"/>
          </a:xfrm>
          <a:prstGeom prst="curvedConnector3">
            <a:avLst>
              <a:gd name="adj1" fmla="val -1506"/>
            </a:avLst>
          </a:prstGeom>
          <a:noFill/>
          <a:ln w="57150">
            <a:solidFill>
              <a:srgbClr val="FF0000"/>
            </a:solidFill>
            <a:miter lim="800000"/>
            <a:headEnd type="diamond" w="med" len="med"/>
            <a:tailEnd type="triangle" w="med" len="med"/>
          </a:ln>
          <a:effectLst/>
        </p:spPr>
      </p:cxn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5129387" y="891118"/>
            <a:ext cx="4508265" cy="255454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echo(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1404969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Could this race occur?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76200" y="1604665"/>
            <a:ext cx="4182555" cy="147732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r>
              <a:rPr lang="en-US" sz="1800" dirty="0">
                <a:latin typeface="Courier New" pitchFamily="49" charset="0"/>
              </a:rPr>
              <a:t>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100;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 {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Pthread_create</a:t>
            </a:r>
            <a:r>
              <a:rPr lang="en-US" sz="1800" dirty="0">
                <a:latin typeface="Courier New" pitchFamily="49" charset="0"/>
              </a:rPr>
              <a:t>(&amp;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, NULL,</a:t>
            </a:r>
          </a:p>
          <a:p>
            <a:r>
              <a:rPr lang="en-US" sz="1800" dirty="0">
                <a:latin typeface="Courier New" pitchFamily="49" charset="0"/>
              </a:rPr>
              <a:t>                 thread,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110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806826"/>
            <a:ext cx="8548687" cy="1319212"/>
          </a:xfrm>
        </p:spPr>
        <p:txBody>
          <a:bodyPr/>
          <a:lstStyle/>
          <a:p>
            <a:r>
              <a:rPr lang="en-US" sz="2600" dirty="0"/>
              <a:t>Race Test</a:t>
            </a:r>
          </a:p>
          <a:p>
            <a:pPr lvl="1"/>
            <a:r>
              <a:rPr lang="en-US" sz="2200" dirty="0"/>
              <a:t>If no race, then each thread would get different value of </a:t>
            </a:r>
            <a:r>
              <a:rPr lang="en-US" sz="2200" b="1" dirty="0" err="1">
                <a:latin typeface="Courier New"/>
                <a:cs typeface="Courier New"/>
              </a:rPr>
              <a:t>i</a:t>
            </a:r>
            <a:endParaRPr lang="en-US" sz="2200" b="1" dirty="0">
              <a:latin typeface="Courier New"/>
              <a:cs typeface="Courier New"/>
            </a:endParaRPr>
          </a:p>
          <a:p>
            <a:pPr lvl="1"/>
            <a:r>
              <a:rPr lang="en-US" sz="2200" dirty="0"/>
              <a:t>Set of saved values would consist of one copy each of 0 through 99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1235333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Main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43400" y="1604665"/>
            <a:ext cx="4733988" cy="2031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void *thread(void *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r>
              <a:rPr lang="en-US" sz="1800" dirty="0">
                <a:latin typeface="Courier New" pitchFamily="49" charset="0"/>
              </a:rPr>
              <a:t>{  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*((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*)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Pthread_detach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pthread_self</a:t>
            </a:r>
            <a:r>
              <a:rPr lang="en-US" sz="1800" dirty="0">
                <a:latin typeface="Courier New" pitchFamily="49" charset="0"/>
              </a:rPr>
              <a:t>());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save_value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return NULL;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3400" y="1235333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</a:t>
            </a:r>
          </a:p>
        </p:txBody>
      </p:sp>
    </p:spTree>
    <p:extLst>
      <p:ext uri="{BB962C8B-B14F-4D97-AF65-F5344CB8AC3E}">
        <p14:creationId xmlns:p14="http://schemas.microsoft.com/office/powerpoint/2010/main" val="27548966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Experimental Results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96875" y="6238875"/>
            <a:ext cx="7896225" cy="542925"/>
          </a:xfrm>
        </p:spPr>
        <p:txBody>
          <a:bodyPr/>
          <a:lstStyle/>
          <a:p>
            <a:r>
              <a:rPr lang="en-US" sz="2600" dirty="0"/>
              <a:t>The race can really happen!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" y="990600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 Race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381000" y="1283732"/>
          <a:ext cx="8153399" cy="89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457200" y="3364468"/>
            <a:ext cx="8153399" cy="3036332"/>
            <a:chOff x="457200" y="3364468"/>
            <a:chExt cx="8153399" cy="3036332"/>
          </a:xfrm>
        </p:grpSpPr>
        <p:sp>
          <p:nvSpPr>
            <p:cNvPr id="10" name="TextBox 9"/>
            <p:cNvSpPr txBox="1"/>
            <p:nvPr/>
          </p:nvSpPr>
          <p:spPr>
            <a:xfrm>
              <a:off x="495300" y="3364468"/>
              <a:ext cx="17630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Multicore</a:t>
              </a:r>
              <a:r>
                <a:rPr lang="en-US" sz="1800" dirty="0">
                  <a:latin typeface="Calibri" pitchFamily="34" charset="0"/>
                </a:rPr>
                <a:t> server</a:t>
              </a:r>
            </a:p>
          </p:txBody>
        </p:sp>
        <p:graphicFrame>
          <p:nvGraphicFramePr>
            <p:cNvPr id="13" name="Chart 12"/>
            <p:cNvGraphicFramePr/>
            <p:nvPr>
              <p:extLst>
                <p:ext uri="{D42A27DB-BD31-4B8C-83A1-F6EECF244321}">
                  <p14:modId xmlns:p14="http://schemas.microsoft.com/office/powerpoint/2010/main" val="807079588"/>
                </p:ext>
              </p:extLst>
            </p:nvPr>
          </p:nvGraphicFramePr>
          <p:xfrm>
            <a:off x="457200" y="3657600"/>
            <a:ext cx="8153399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2" name="Group 1"/>
          <p:cNvGrpSpPr/>
          <p:nvPr/>
        </p:nvGrpSpPr>
        <p:grpSpPr>
          <a:xfrm>
            <a:off x="495300" y="2088119"/>
            <a:ext cx="8153399" cy="1359932"/>
            <a:chOff x="495300" y="2088119"/>
            <a:chExt cx="8153399" cy="1359932"/>
          </a:xfrm>
        </p:grpSpPr>
        <p:sp>
          <p:nvSpPr>
            <p:cNvPr id="15" name="TextBox 14"/>
            <p:cNvSpPr txBox="1"/>
            <p:nvPr/>
          </p:nvSpPr>
          <p:spPr>
            <a:xfrm>
              <a:off x="495300" y="2088119"/>
              <a:ext cx="18898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Single core laptop</a:t>
              </a:r>
            </a:p>
          </p:txBody>
        </p:sp>
        <p:graphicFrame>
          <p:nvGraphicFramePr>
            <p:cNvPr id="17" name="Chart 16"/>
            <p:cNvGraphicFramePr/>
            <p:nvPr>
              <p:extLst>
                <p:ext uri="{D42A27DB-BD31-4B8C-83A1-F6EECF244321}">
                  <p14:modId xmlns:p14="http://schemas.microsoft.com/office/powerpoint/2010/main" val="2617729828"/>
                </p:ext>
              </p:extLst>
            </p:nvPr>
          </p:nvGraphicFramePr>
          <p:xfrm>
            <a:off x="495300" y="2381251"/>
            <a:ext cx="8153399" cy="1066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6270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 dirty="0"/>
              <a:t>Correct passing of thread arguments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253349" y="1219200"/>
            <a:ext cx="6538970" cy="14465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Main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Malloc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*connfdp = Accept( . . . 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nl-N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thread,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357018" y="5334000"/>
            <a:ext cx="8307387" cy="13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kern="0" dirty="0"/>
              <a:t>Producer-Consumer Model</a:t>
            </a:r>
          </a:p>
          <a:p>
            <a:pPr lvl="1"/>
            <a:r>
              <a:rPr lang="en-US" b="0" kern="0" dirty="0"/>
              <a:t>Allocate in main</a:t>
            </a:r>
          </a:p>
          <a:p>
            <a:pPr lvl="1"/>
            <a:r>
              <a:rPr lang="en-US" b="0" kern="0" dirty="0"/>
              <a:t>Free in thread routine</a:t>
            </a:r>
          </a:p>
          <a:p>
            <a:pPr lvl="1"/>
            <a:endParaRPr lang="en-US" b="0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4150757" y="6253102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000" b="0" kern="0" dirty="0">
                <a:latin typeface="+mn-lt"/>
              </a:rPr>
              <a:t>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43200"/>
            <a:ext cx="4628190" cy="230832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. . 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. . 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755884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/>
              <a:t>Pros and Cons of Thread-Based Designs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224462"/>
          </a:xfrm>
        </p:spPr>
        <p:txBody>
          <a:bodyPr/>
          <a:lstStyle/>
          <a:p>
            <a:r>
              <a:rPr lang="en-US" sz="2600" dirty="0"/>
              <a:t>+ Easy to share data structures between threads</a:t>
            </a:r>
          </a:p>
          <a:p>
            <a:pPr lvl="1"/>
            <a:r>
              <a:rPr lang="en-US" sz="2200" dirty="0"/>
              <a:t>e.g., logging information, file cache</a:t>
            </a:r>
          </a:p>
          <a:p>
            <a:r>
              <a:rPr lang="en-US" sz="2600" dirty="0"/>
              <a:t>+ Threads are more efficient than processes</a:t>
            </a:r>
          </a:p>
          <a:p>
            <a:endParaRPr lang="en-US" sz="1400" dirty="0"/>
          </a:p>
          <a:p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Unintentional sharing can introduce subtle and hard-to-reproduce errors!</a:t>
            </a:r>
          </a:p>
          <a:p>
            <a:pPr lvl="1"/>
            <a:r>
              <a:rPr lang="en-US" sz="2200" dirty="0"/>
              <a:t>The ease with which data can be shared is both the greatest strength and the greatest weakness of threads</a:t>
            </a:r>
          </a:p>
          <a:p>
            <a:pPr lvl="1"/>
            <a:r>
              <a:rPr lang="en-US" sz="2200" dirty="0"/>
              <a:t>Hard to know which data shared &amp; which private</a:t>
            </a:r>
          </a:p>
          <a:p>
            <a:pPr lvl="1"/>
            <a:r>
              <a:rPr lang="en-US" sz="2200" dirty="0"/>
              <a:t>Hard to detect by testing</a:t>
            </a:r>
          </a:p>
          <a:p>
            <a:pPr lvl="2"/>
            <a:r>
              <a:rPr lang="en-US" dirty="0"/>
              <a:t>Probability of bad race outcome very low</a:t>
            </a:r>
          </a:p>
          <a:p>
            <a:pPr lvl="2"/>
            <a:r>
              <a:rPr lang="en-US" dirty="0"/>
              <a:t>But nonzero!</a:t>
            </a:r>
          </a:p>
          <a:p>
            <a:pPr lvl="1"/>
            <a:r>
              <a:rPr lang="en-US" sz="2200" dirty="0"/>
              <a:t>Future lectures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8" y="247650"/>
            <a:ext cx="9093200" cy="781050"/>
          </a:xfrm>
        </p:spPr>
        <p:txBody>
          <a:bodyPr/>
          <a:lstStyle/>
          <a:p>
            <a:r>
              <a:rPr lang="en-US" dirty="0"/>
              <a:t>Summary: Approaches to Concurrency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5486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Process-based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Hard to share resources: Easy to avoid unintended sharing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High overhead in adding/removing clients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Event-based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Tedious and low level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Total control over scheduling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Very low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Cannot create as fine grained a level of concurrency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Does not make use of multi-core</a:t>
            </a:r>
            <a:endParaRPr lang="en-US" sz="2600" b="0" dirty="0"/>
          </a:p>
          <a:p>
            <a:pPr>
              <a:lnSpc>
                <a:spcPct val="85000"/>
              </a:lnSpc>
            </a:pPr>
            <a:r>
              <a:rPr lang="en-US" sz="2600" dirty="0"/>
              <a:t>Thread-based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Easy to share resources: Perhaps too easy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Medium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Not much control over scheduling policies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Difficult to debug</a:t>
            </a:r>
          </a:p>
          <a:p>
            <a:pPr lvl="2">
              <a:lnSpc>
                <a:spcPct val="85000"/>
              </a:lnSpc>
            </a:pPr>
            <a:r>
              <a:rPr lang="en-US" dirty="0"/>
              <a:t>Event orderings not repeatable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</a:t>
            </a:r>
            <a:r>
              <a:rPr lang="en-US" dirty="0" err="1"/>
              <a:t>Printf</a:t>
            </a:r>
            <a:r>
              <a:rPr lang="en-US" dirty="0"/>
              <a:t> Deadlock</a:t>
            </a:r>
          </a:p>
        </p:txBody>
      </p:sp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166842"/>
            <a:ext cx="8912225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catch_child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exited!\n");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this call may reenter </a:t>
            </a:r>
            <a:r>
              <a:rPr lang="en-US" sz="160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/puts! BAD!  DEADLOCK!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(-1, NULL, WNOHANG) &gt; 0) continue;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reap all children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(fork() == 0)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// in child, exit immediately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exit(0);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// in parent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"Child #%d started\n",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("%s",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43600" y="2743200"/>
            <a:ext cx="2590800" cy="3293209"/>
          </a:xfrm>
          <a:prstGeom prst="rect">
            <a:avLst/>
          </a:prstGeom>
          <a:solidFill>
            <a:srgbClr val="D5F1CF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#0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#1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#2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#3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exited!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#4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exited!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#5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#5888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#5889 started</a:t>
            </a:r>
          </a:p>
        </p:txBody>
      </p:sp>
    </p:spTree>
    <p:extLst>
      <p:ext uri="{BB962C8B-B14F-4D97-AF65-F5344CB8AC3E}">
        <p14:creationId xmlns:p14="http://schemas.microsoft.com/office/powerpoint/2010/main" val="1623992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</a:t>
            </a:r>
            <a:r>
              <a:rPr lang="en-US" dirty="0" err="1"/>
              <a:t>Printf</a:t>
            </a:r>
            <a:r>
              <a:rPr lang="en-US" dirty="0"/>
              <a:t> require 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A6E2-FDAC-5749-9980-CCF2E9682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95325"/>
          </a:xfrm>
        </p:spPr>
        <p:txBody>
          <a:bodyPr/>
          <a:lstStyle/>
          <a:p>
            <a:r>
              <a:rPr lang="en-US" dirty="0" err="1"/>
              <a:t>Printf</a:t>
            </a:r>
            <a:r>
              <a:rPr lang="en-US" dirty="0"/>
              <a:t> (and </a:t>
            </a:r>
            <a:r>
              <a:rPr lang="en-US" dirty="0" err="1"/>
              <a:t>fprintf</a:t>
            </a:r>
            <a:r>
              <a:rPr lang="en-US" dirty="0"/>
              <a:t>, </a:t>
            </a:r>
            <a:r>
              <a:rPr lang="en-US" dirty="0" err="1"/>
              <a:t>sprintf</a:t>
            </a:r>
            <a:r>
              <a:rPr lang="en-US" dirty="0"/>
              <a:t>) implement </a:t>
            </a:r>
            <a:r>
              <a:rPr lang="en-US" i="1" dirty="0"/>
              <a:t>buffered</a:t>
            </a:r>
            <a:r>
              <a:rPr lang="en-US" dirty="0"/>
              <a:t>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Require locks to access the shared buffers</a:t>
            </a:r>
          </a:p>
        </p:txBody>
      </p:sp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B9EB182A-7787-7B4D-81B3-08A9AC99B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63324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283DB2D5-AB9A-6E44-95F8-FE7879CCD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63324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D543DC17-9DE8-A94B-A53C-C722AD8B7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633246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" name="Rectangle 19">
            <a:extLst>
              <a:ext uri="{FF2B5EF4-FFF2-40B4-BE49-F238E27FC236}">
                <a16:creationId xmlns:a16="http://schemas.microsoft.com/office/drawing/2014/main" id="{2927157B-723D-6F4C-9802-95F2906FF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2633246"/>
            <a:ext cx="2452687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 longer in buffer</a:t>
            </a:r>
          </a:p>
        </p:txBody>
      </p:sp>
      <p:sp>
        <p:nvSpPr>
          <p:cNvPr id="11" name="Rectangle 20">
            <a:extLst>
              <a:ext uri="{FF2B5EF4-FFF2-40B4-BE49-F238E27FC236}">
                <a16:creationId xmlns:a16="http://schemas.microsoft.com/office/drawing/2014/main" id="{30D3803C-CED5-EC47-98A5-CFB012ABD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633246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12" name="Arc 21">
            <a:extLst>
              <a:ext uri="{FF2B5EF4-FFF2-40B4-BE49-F238E27FC236}">
                <a16:creationId xmlns:a16="http://schemas.microsoft.com/office/drawing/2014/main" id="{B51EDF88-B21C-734C-89B2-55731382D314}"/>
              </a:ext>
            </a:extLst>
          </p:cNvPr>
          <p:cNvSpPr>
            <a:spLocks/>
          </p:cNvSpPr>
          <p:nvPr/>
        </p:nvSpPr>
        <p:spPr bwMode="auto">
          <a:xfrm rot="-5400000" flipH="1" flipV="1">
            <a:off x="6854910" y="3088213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Rectangle 22">
            <a:extLst>
              <a:ext uri="{FF2B5EF4-FFF2-40B4-BE49-F238E27FC236}">
                <a16:creationId xmlns:a16="http://schemas.microsoft.com/office/drawing/2014/main" id="{6A8B75EB-88C2-104A-B9C0-C5CA5A427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6010" y="3395246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14" name="Line 23">
            <a:extLst>
              <a:ext uri="{FF2B5EF4-FFF2-40B4-BE49-F238E27FC236}">
                <a16:creationId xmlns:a16="http://schemas.microsoft.com/office/drawing/2014/main" id="{81A50B9C-8164-194C-B2A2-B442FE821F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2209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Line 24">
            <a:extLst>
              <a:ext uri="{FF2B5EF4-FFF2-40B4-BE49-F238E27FC236}">
                <a16:creationId xmlns:a16="http://schemas.microsoft.com/office/drawing/2014/main" id="{92186A69-1516-4148-B4E6-AD77F40B3D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209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Line 25">
            <a:extLst>
              <a:ext uri="{FF2B5EF4-FFF2-40B4-BE49-F238E27FC236}">
                <a16:creationId xmlns:a16="http://schemas.microsoft.com/office/drawing/2014/main" id="{4DEC5844-662E-9347-A6A0-FCB128C377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23622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6D7FDA4C-1E17-DD42-9C42-15DDC4DC4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209800"/>
            <a:ext cx="2667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  <p:extLst>
      <p:ext uri="{BB962C8B-B14F-4D97-AF65-F5344CB8AC3E}">
        <p14:creationId xmlns:p14="http://schemas.microsoft.com/office/powerpoint/2010/main" val="326212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Livelock</a:t>
            </a:r>
            <a:endParaRPr lang="en-US" dirty="0"/>
          </a:p>
        </p:txBody>
      </p:sp>
      <p:pic>
        <p:nvPicPr>
          <p:cNvPr id="2050" name="Picture 2" descr="https://lh5.googleusercontent.com/-KZDxfOJ5u_g/TXE0svHt5FI/AAAAAAAAAIs/iGcOARn0X00/s320/bloc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44455"/>
            <a:ext cx="304800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oundabout of Failure. Fail. You have arrived. sad part is these where designed to not cause traffic jams. such fail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0" t="8212" r="9761" b="24588"/>
          <a:stretch/>
        </p:blipFill>
        <p:spPr bwMode="auto">
          <a:xfrm>
            <a:off x="228600" y="1846896"/>
            <a:ext cx="5709920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5963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32341</TotalTime>
  <Words>5065</Words>
  <Application>Microsoft Office PowerPoint</Application>
  <PresentationFormat>On-screen Show (4:3)</PresentationFormat>
  <Paragraphs>1148</Paragraphs>
  <Slides>65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5" baseType="lpstr">
      <vt:lpstr>Arial</vt:lpstr>
      <vt:lpstr>Arial Black</vt:lpstr>
      <vt:lpstr>Arial Narrow</vt:lpstr>
      <vt:lpstr>Calibri</vt:lpstr>
      <vt:lpstr>Courier New</vt:lpstr>
      <vt:lpstr>Helvetica</vt:lpstr>
      <vt:lpstr>Times New Roman</vt:lpstr>
      <vt:lpstr>Wingdings</vt:lpstr>
      <vt:lpstr>Wingdings 2</vt:lpstr>
      <vt:lpstr>template2007</vt:lpstr>
      <vt:lpstr>Concurrent Programming  15-213/14-513/15-513: Introduction to Computer Systems 23rd Lecture, April 14, 2022</vt:lpstr>
      <vt:lpstr>Concurrent Programming is Hard!</vt:lpstr>
      <vt:lpstr>Data Race</vt:lpstr>
      <vt:lpstr>Deadlock</vt:lpstr>
      <vt:lpstr>Deadlock</vt:lpstr>
      <vt:lpstr>Deadlock</vt:lpstr>
      <vt:lpstr>Testing Printf Deadlock</vt:lpstr>
      <vt:lpstr>Why Does Printf require Locks?</vt:lpstr>
      <vt:lpstr>Livelock</vt:lpstr>
      <vt:lpstr>Livelock</vt:lpstr>
      <vt:lpstr>Starvation</vt:lpstr>
      <vt:lpstr>Concurrent Programming is Hard!</vt:lpstr>
      <vt:lpstr>Concurrent Programming is Hard!</vt:lpstr>
      <vt:lpstr>Reminder: Iterative Echo Server</vt:lpstr>
      <vt:lpstr>Iterative Servers</vt:lpstr>
      <vt:lpstr>Iterative Servers</vt:lpstr>
      <vt:lpstr>Where Does Second Client Block?</vt:lpstr>
      <vt:lpstr>Fundamental Flaw of Iterative Servers</vt:lpstr>
      <vt:lpstr>Approaches for Writing Concurrent Servers</vt:lpstr>
      <vt:lpstr>Approaches for Writing Concurrent Servers</vt:lpstr>
      <vt:lpstr>Approach #1: Process-based Servers</vt:lpstr>
      <vt:lpstr>Approach #1: Process-based Servers</vt:lpstr>
      <vt:lpstr>Iterative Echo Server</vt:lpstr>
      <vt:lpstr>Making a Concurrent Echo Server</vt:lpstr>
      <vt:lpstr>Making a Concurrent Echo Server</vt:lpstr>
      <vt:lpstr>Making a Concurrent Echo Server</vt:lpstr>
      <vt:lpstr>Making a Concurrent Echo Server</vt:lpstr>
      <vt:lpstr>Process-Based Concurrent Echo Server</vt:lpstr>
      <vt:lpstr>Process-Based Concurrent Echo Server (cont)</vt:lpstr>
      <vt:lpstr>Concurrent Server: accept Illustrated</vt:lpstr>
      <vt:lpstr>Process-based Server Execution Model</vt:lpstr>
      <vt:lpstr>Issues with Process-based Servers</vt:lpstr>
      <vt:lpstr>Pros and Cons of Process-based Servers</vt:lpstr>
      <vt:lpstr>Approach #2: Event-based Servers</vt:lpstr>
      <vt:lpstr>I/O Multiplexed Event Processing</vt:lpstr>
      <vt:lpstr>Pros and Cons of Event-based Servers</vt:lpstr>
      <vt:lpstr>Quiz</vt:lpstr>
      <vt:lpstr>Approach #3: Thread-based Servers</vt:lpstr>
      <vt:lpstr>Traditional View of a Process</vt:lpstr>
      <vt:lpstr>Alternate View of a Process</vt:lpstr>
      <vt:lpstr>A Process With Multiple Threads</vt:lpstr>
      <vt:lpstr>Logical View of Threads</vt:lpstr>
      <vt:lpstr>Concurrent Threads</vt:lpstr>
      <vt:lpstr>Concurrent Thread Execution</vt:lpstr>
      <vt:lpstr>Threads vs. Processes</vt:lpstr>
      <vt:lpstr>Threads vs. Signals</vt:lpstr>
      <vt:lpstr>Posix Threads (Pthreads) Interface</vt:lpstr>
      <vt:lpstr>The Pthreads "hello, world" Program</vt:lpstr>
      <vt:lpstr>Execution of Threaded “hello, world”</vt:lpstr>
      <vt:lpstr>Or, …</vt:lpstr>
      <vt:lpstr>Thread-Based Concurrent Echo Server</vt:lpstr>
      <vt:lpstr>Thread-Based Concurrent Server (cont)</vt:lpstr>
      <vt:lpstr>Thread-based Server Execution Model</vt:lpstr>
      <vt:lpstr>Issues With Thread-Based Servers</vt:lpstr>
      <vt:lpstr>Potential Form of Unintended Sharing</vt:lpstr>
      <vt:lpstr>A Process With Multiple Threads</vt:lpstr>
      <vt:lpstr>But ALL memory is shared</vt:lpstr>
      <vt:lpstr>PowerPoint Presentation</vt:lpstr>
      <vt:lpstr>PowerPoint Presentation</vt:lpstr>
      <vt:lpstr>PowerPoint Presentation</vt:lpstr>
      <vt:lpstr>Could this race occur?</vt:lpstr>
      <vt:lpstr>Experimental Results</vt:lpstr>
      <vt:lpstr>Correct passing of thread arguments</vt:lpstr>
      <vt:lpstr>Pros and Cons of Thread-Based Designs</vt:lpstr>
      <vt:lpstr>Summary: Approaches to Concurrency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984</cp:revision>
  <cp:lastPrinted>2012-11-14T01:18:46Z</cp:lastPrinted>
  <dcterms:created xsi:type="dcterms:W3CDTF">2012-11-14T01:16:09Z</dcterms:created>
  <dcterms:modified xsi:type="dcterms:W3CDTF">2022-04-11T05:43:14Z</dcterms:modified>
</cp:coreProperties>
</file>