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542" r:id="rId2"/>
    <p:sldId id="620" r:id="rId3"/>
    <p:sldId id="632" r:id="rId4"/>
    <p:sldId id="633" r:id="rId5"/>
    <p:sldId id="631" r:id="rId6"/>
    <p:sldId id="650" r:id="rId7"/>
    <p:sldId id="655" r:id="rId8"/>
    <p:sldId id="552" r:id="rId9"/>
    <p:sldId id="636" r:id="rId10"/>
    <p:sldId id="637" r:id="rId11"/>
    <p:sldId id="651" r:id="rId12"/>
    <p:sldId id="654" r:id="rId13"/>
    <p:sldId id="652" r:id="rId14"/>
    <p:sldId id="653" r:id="rId15"/>
    <p:sldId id="649" r:id="rId16"/>
    <p:sldId id="638" r:id="rId17"/>
    <p:sldId id="677" r:id="rId18"/>
    <p:sldId id="602" r:id="rId19"/>
    <p:sldId id="643" r:id="rId20"/>
    <p:sldId id="555" r:id="rId21"/>
    <p:sldId id="556" r:id="rId22"/>
    <p:sldId id="624" r:id="rId23"/>
    <p:sldId id="618" r:id="rId24"/>
    <p:sldId id="645" r:id="rId25"/>
    <p:sldId id="558" r:id="rId26"/>
    <p:sldId id="657" r:id="rId27"/>
    <p:sldId id="634" r:id="rId28"/>
    <p:sldId id="560" r:id="rId29"/>
    <p:sldId id="561" r:id="rId30"/>
    <p:sldId id="678" r:id="rId31"/>
    <p:sldId id="563" r:id="rId32"/>
    <p:sldId id="625" r:id="rId33"/>
    <p:sldId id="564" r:id="rId34"/>
    <p:sldId id="571" r:id="rId35"/>
    <p:sldId id="626" r:id="rId36"/>
    <p:sldId id="679" r:id="rId37"/>
    <p:sldId id="658" r:id="rId38"/>
    <p:sldId id="566" r:id="rId39"/>
    <p:sldId id="680" r:id="rId40"/>
    <p:sldId id="681" r:id="rId41"/>
    <p:sldId id="617" r:id="rId42"/>
    <p:sldId id="685" r:id="rId43"/>
    <p:sldId id="568" r:id="rId44"/>
    <p:sldId id="686" r:id="rId45"/>
    <p:sldId id="687" r:id="rId46"/>
    <p:sldId id="628" r:id="rId47"/>
    <p:sldId id="688" r:id="rId48"/>
    <p:sldId id="660" r:id="rId49"/>
    <p:sldId id="682" r:id="rId50"/>
    <p:sldId id="683" r:id="rId51"/>
    <p:sldId id="684" r:id="rId52"/>
    <p:sldId id="661" r:id="rId53"/>
    <p:sldId id="662" r:id="rId54"/>
    <p:sldId id="663" r:id="rId55"/>
    <p:sldId id="664" r:id="rId56"/>
    <p:sldId id="665" r:id="rId57"/>
    <p:sldId id="666" r:id="rId58"/>
    <p:sldId id="667" r:id="rId59"/>
    <p:sldId id="668" r:id="rId60"/>
    <p:sldId id="669" r:id="rId61"/>
    <p:sldId id="670" r:id="rId62"/>
    <p:sldId id="671" r:id="rId63"/>
    <p:sldId id="672" r:id="rId64"/>
    <p:sldId id="673" r:id="rId65"/>
    <p:sldId id="674" r:id="rId66"/>
    <p:sldId id="675" r:id="rId67"/>
    <p:sldId id="676" r:id="rId68"/>
    <p:sldId id="611" r:id="rId69"/>
  </p:sldIdLst>
  <p:sldSz cx="9144000" cy="6858000" type="screen4x3"/>
  <p:notesSz cx="6985000" cy="9283700"/>
  <p:custDataLst>
    <p:tags r:id="rId7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EAEAFA"/>
    <a:srgbClr val="D6D6F5"/>
    <a:srgbClr val="F7F5CD"/>
    <a:srgbClr val="D5F1CF"/>
    <a:srgbClr val="000000"/>
    <a:srgbClr val="9D3E40"/>
    <a:srgbClr val="990000"/>
    <a:srgbClr val="F1C7C7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583" autoAdjust="0"/>
    <p:restoredTop sz="94626" autoAdjust="0"/>
  </p:normalViewPr>
  <p:slideViewPr>
    <p:cSldViewPr snapToGrid="0">
      <p:cViewPr varScale="1">
        <p:scale>
          <a:sx n="109" d="100"/>
          <a:sy n="109" d="100"/>
        </p:scale>
        <p:origin x="1266" y="54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3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6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104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51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934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</a:t>
            </a:r>
            <a:r>
              <a:rPr lang="en-US" baseline="0" dirty="0"/>
              <a:t> computers, etc.  Ask students to sketch out the code.</a:t>
            </a:r>
          </a:p>
          <a:p>
            <a:r>
              <a:rPr lang="en-US" baseline="0" dirty="0"/>
              <a:t>Producer thread() { x = </a:t>
            </a:r>
            <a:r>
              <a:rPr lang="en-US" baseline="0" dirty="0" err="1"/>
              <a:t>buf</a:t>
            </a:r>
            <a:r>
              <a:rPr lang="en-US" baseline="0" dirty="0"/>
              <a:t>; … do stuff}</a:t>
            </a:r>
          </a:p>
          <a:p>
            <a:r>
              <a:rPr lang="en-US" baseline="0" dirty="0"/>
              <a:t>Consumer thread() {do stuff … </a:t>
            </a:r>
            <a:r>
              <a:rPr lang="en-US" baseline="0" dirty="0" err="1"/>
              <a:t>buf</a:t>
            </a:r>
            <a:r>
              <a:rPr lang="en-US" baseline="0" dirty="0"/>
              <a:t> = x; }</a:t>
            </a:r>
          </a:p>
          <a:p>
            <a:endParaRPr lang="en-US" dirty="0"/>
          </a:p>
          <a:p>
            <a:r>
              <a:rPr lang="en-US" dirty="0"/>
              <a:t>P -&gt;</a:t>
            </a:r>
            <a:r>
              <a:rPr lang="en-US" baseline="0" dirty="0"/>
              <a:t> Acquire / decrement</a:t>
            </a:r>
          </a:p>
          <a:p>
            <a:r>
              <a:rPr lang="en-US" baseline="0" dirty="0"/>
              <a:t>V -&gt; Release / Increment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1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291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58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210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64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28101/quizzes/77045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April 19, 2022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03761" y="2588825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34987" y="3275615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5641" y="3289469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Actual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1977726"/>
          </a:xfrm>
        </p:spPr>
        <p:txBody>
          <a:bodyPr/>
          <a:lstStyle/>
          <a:p>
            <a:r>
              <a:rPr lang="en-US" dirty="0"/>
              <a:t>Separation of data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6107" y="404350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" name="Rectangle 12"/>
          <p:cNvSpPr>
            <a:spLocks noChangeAspect="1" noChangeArrowheads="1"/>
          </p:cNvSpPr>
          <p:nvPr/>
        </p:nvSpPr>
        <p:spPr bwMode="auto">
          <a:xfrm>
            <a:off x="749258" y="2696057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32432" y="332428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70931" y="3110038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1721" y="3676836"/>
            <a:ext cx="2232025" cy="1686361"/>
            <a:chOff x="5946775" y="4650609"/>
            <a:chExt cx="2232025" cy="1686361"/>
          </a:xfrm>
        </p:grpSpPr>
        <p:sp>
          <p:nvSpPr>
            <p:cNvPr id="12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13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4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5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6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7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55453" y="406261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478604" y="2710404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61778" y="334339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85060" y="2826331"/>
            <a:ext cx="4320639" cy="1769423"/>
            <a:chOff x="2185060" y="2826331"/>
            <a:chExt cx="4320639" cy="176942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2422566" y="2826331"/>
              <a:ext cx="1282536" cy="11875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456212" y="2978731"/>
              <a:ext cx="3932712" cy="1617023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2185060" y="3051958"/>
              <a:ext cx="1448790" cy="1425039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5140035" y="3038108"/>
              <a:ext cx="1365664" cy="1520042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 flipH="1">
            <a:off x="6327766" y="2648198"/>
            <a:ext cx="237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latin typeface="Calibri" pitchFamily="34" charset="0"/>
              </a:rPr>
              <a:t>Virtual Address Space 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- Pedantic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p);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Free(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82728" y="3959326"/>
            <a:ext cx="464017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void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check</a:t>
            </a:r>
            <a:r>
              <a:rPr lang="en-US" sz="1600" dirty="0">
                <a:latin typeface="Courier New"/>
                <a:cs typeface="Courier New"/>
              </a:rPr>
              <a:t>(void)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=0;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&lt;N;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 != 1)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("Failed at %d\n",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    exit(-1);</a:t>
            </a:r>
          </a:p>
          <a:p>
            <a:r>
              <a:rPr lang="en-US" sz="1600" dirty="0"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("OK\n");</a:t>
            </a:r>
          </a:p>
          <a:p>
            <a:r>
              <a:rPr lang="en-US" sz="1600" dirty="0">
                <a:latin typeface="Courier New"/>
                <a:cs typeface="Courier New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646636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- Pedantic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p);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Free(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0928" y="3519948"/>
            <a:ext cx="3923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Use </a:t>
            </a:r>
            <a:r>
              <a:rPr lang="en-US" dirty="0" err="1">
                <a:latin typeface="Calibri" pitchFamily="34" charset="0"/>
              </a:rPr>
              <a:t>malloc</a:t>
            </a:r>
            <a:r>
              <a:rPr lang="en-US" dirty="0">
                <a:latin typeface="Calibri" pitchFamily="34" charset="0"/>
              </a:rPr>
              <a:t> to create a per thread heap allocated place in memory for the argument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Remember to free in thread!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Producer-consumer pattern</a:t>
            </a:r>
          </a:p>
        </p:txBody>
      </p:sp>
    </p:spTree>
    <p:extLst>
      <p:ext uri="{BB962C8B-B14F-4D97-AF65-F5344CB8AC3E}">
        <p14:creationId xmlns:p14="http://schemas.microsoft.com/office/powerpoint/2010/main" val="1286905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6" y="3519948"/>
            <a:ext cx="4198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Ok to Use cast since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sizeof</a:t>
            </a:r>
            <a:r>
              <a:rPr lang="en-US" dirty="0">
                <a:latin typeface="Calibri" pitchFamily="34" charset="0"/>
              </a:rPr>
              <a:t>(long) &lt;= </a:t>
            </a:r>
            <a:r>
              <a:rPr lang="en-US" dirty="0" err="1">
                <a:latin typeface="Calibri" pitchFamily="34" charset="0"/>
              </a:rPr>
              <a:t>sizeof</a:t>
            </a:r>
            <a:r>
              <a:rPr lang="en-US" dirty="0">
                <a:latin typeface="Calibri" pitchFamily="34" charset="0"/>
              </a:rPr>
              <a:t>(void*)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Cast does NOT change bits</a:t>
            </a:r>
          </a:p>
        </p:txBody>
      </p:sp>
    </p:spTree>
    <p:extLst>
      <p:ext uri="{BB962C8B-B14F-4D97-AF65-F5344CB8AC3E}">
        <p14:creationId xmlns:p14="http://schemas.microsoft.com/office/powerpoint/2010/main" val="361567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&amp;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640740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</a:t>
            </a:r>
            <a:r>
              <a:rPr lang="en-US" dirty="0">
                <a:solidFill>
                  <a:srgbClr val="FF0000"/>
                </a:solidFill>
              </a:rPr>
              <a:t>WRONG!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928" y="3519948"/>
            <a:ext cx="392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itchFamily="34" charset="0"/>
              </a:rPr>
              <a:t>points to same location for all threads!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Creates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9289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Pass Thread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pPr lvl="1"/>
            <a:r>
              <a:rPr lang="en-US" dirty="0"/>
              <a:t>Producer </a:t>
            </a:r>
            <a:r>
              <a:rPr lang="en-US" dirty="0" err="1"/>
              <a:t>malloc’s</a:t>
            </a:r>
            <a:r>
              <a:rPr lang="en-US" dirty="0"/>
              <a:t> space, passes pointer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r>
              <a:rPr lang="en-US" dirty="0" err="1"/>
              <a:t>Ptr</a:t>
            </a:r>
            <a:r>
              <a:rPr lang="en-US" dirty="0"/>
              <a:t> to stack slot</a:t>
            </a:r>
          </a:p>
          <a:p>
            <a:pPr lvl="1"/>
            <a:r>
              <a:rPr lang="en-US" dirty="0"/>
              <a:t>Producer passes address to producer’s stack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r>
              <a:rPr lang="en-US" dirty="0"/>
              <a:t>Cast of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Producer casts an </a:t>
            </a:r>
            <a:r>
              <a:rPr lang="en-US" dirty="0" err="1"/>
              <a:t>int</a:t>
            </a:r>
            <a:r>
              <a:rPr lang="en-US" dirty="0"/>
              <a:t>/long to address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casts void* argument back to </a:t>
            </a:r>
            <a:r>
              <a:rPr lang="en-US" dirty="0" err="1"/>
              <a:t>int</a:t>
            </a:r>
            <a:r>
              <a:rPr lang="en-US" dirty="0"/>
              <a:t>/long</a:t>
            </a:r>
          </a:p>
        </p:txBody>
      </p:sp>
    </p:spTree>
    <p:extLst>
      <p:ext uri="{BB962C8B-B14F-4D97-AF65-F5344CB8AC3E}">
        <p14:creationId xmlns:p14="http://schemas.microsoft.com/office/powerpoint/2010/main" val="189668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H="1" flipV="1">
            <a:off x="6720751" y="3237186"/>
            <a:ext cx="232635" cy="67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16331" y="2256311"/>
            <a:ext cx="5937663" cy="3710165"/>
            <a:chOff x="3016331" y="2256311"/>
            <a:chExt cx="5937663" cy="3710165"/>
          </a:xfrm>
        </p:grpSpPr>
        <p:sp>
          <p:nvSpPr>
            <p:cNvPr id="2" name="TextBox 1"/>
            <p:cNvSpPr txBox="1"/>
            <p:nvPr/>
          </p:nvSpPr>
          <p:spPr>
            <a:xfrm>
              <a:off x="5581403" y="5320145"/>
              <a:ext cx="33725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>
                  <a:latin typeface="Calibri" pitchFamily="34" charset="0"/>
                </a:rPr>
                <a:t>A common </a:t>
              </a:r>
              <a:r>
                <a:rPr lang="en-US" sz="1800" i="1" dirty="0">
                  <a:latin typeface="Calibri" pitchFamily="34" charset="0"/>
                </a:rPr>
                <a:t>way to pass a single argument to a thread routine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 flipV="1">
              <a:off x="3016331" y="5510150"/>
              <a:ext cx="2529446" cy="24938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6103917" y="2256311"/>
              <a:ext cx="0" cy="309945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6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review</a:t>
            </a:r>
          </a:p>
          <a:p>
            <a:r>
              <a:rPr lang="en-US" dirty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3" y="4636088"/>
            <a:ext cx="128175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332912" y="1399401"/>
            <a:ext cx="48924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tid.m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6000749" y="2864732"/>
            <a:ext cx="476250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5002" y="3915904"/>
            <a:ext cx="48756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msgs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);}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65408" y="4100659"/>
            <a:ext cx="4278592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257897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cnt++;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</a:t>
            </a:r>
            <a:r>
              <a:rPr lang="en-US" dirty="0">
                <a:solidFill>
                  <a:srgbClr val="00B050"/>
                </a:solidFill>
              </a:rPr>
              <a:t>sequentially consistent* </a:t>
            </a:r>
            <a:r>
              <a:rPr lang="en-US" dirty="0"/>
              <a:t>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A3427235-7756-4482-96AC-FCF702D0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973" y="6179622"/>
            <a:ext cx="8490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*For now.  In reality, on x86 even non-sequentially consistent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interleavings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 are possible </a:t>
            </a:r>
          </a:p>
        </p:txBody>
      </p:sp>
    </p:spTree>
    <p:extLst>
      <p:ext uri="{BB962C8B-B14F-4D97-AF65-F5344CB8AC3E}">
        <p14:creationId xmlns:p14="http://schemas.microsoft.com/office/powerpoint/2010/main" val="391900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841639" y="2345392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  <p:sp>
        <p:nvSpPr>
          <p:cNvPr id="99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7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8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9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0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1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2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4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5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6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8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19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" name="Oval 12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8" name="Oval 12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Oval 134"/>
          <p:cNvSpPr/>
          <p:nvPr/>
        </p:nvSpPr>
        <p:spPr bwMode="auto">
          <a:xfrm>
            <a:off x="2330840" y="562292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2330840" y="492887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2330840" y="423481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330840" y="354076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2330840" y="2846705"/>
            <a:ext cx="76200" cy="7620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2330840" y="215265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2" name="Oval 14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9" name="Oval 14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Oval 1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746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6205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0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212669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13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/>
              <a:t>Mutual exclusion</a:t>
            </a:r>
          </a:p>
          <a:p>
            <a:r>
              <a:rPr lang="en-US" b="0" dirty="0"/>
              <a:t>Semaphores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6306075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critical section.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(</a:t>
            </a:r>
            <a:r>
              <a:rPr lang="en-US" dirty="0" err="1"/>
              <a:t>pthreads</a:t>
            </a:r>
            <a:r>
              <a:rPr lang="en-US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i="1" dirty="0">
                <a:solidFill>
                  <a:srgbClr val="C00000"/>
                </a:solidFill>
              </a:rPr>
              <a:t>Mutex</a:t>
            </a:r>
            <a:r>
              <a:rPr lang="en-US" dirty="0"/>
              <a:t>: </a:t>
            </a:r>
            <a:r>
              <a:rPr lang="en-US" sz="2200" dirty="0" err="1"/>
              <a:t>boolean</a:t>
            </a:r>
            <a:r>
              <a:rPr lang="en-US" sz="2200" dirty="0"/>
              <a:t> synchronization variable</a:t>
            </a:r>
          </a:p>
          <a:p>
            <a:endParaRPr lang="en-US" sz="2200" dirty="0"/>
          </a:p>
          <a:p>
            <a:r>
              <a:rPr lang="en-US" sz="2200" dirty="0" err="1"/>
              <a:t>enum</a:t>
            </a:r>
            <a:r>
              <a:rPr lang="en-US" sz="2200" dirty="0"/>
              <a:t> {locked = 0, unlocked = 1}</a:t>
            </a:r>
          </a:p>
          <a:p>
            <a:endParaRPr lang="en-US" sz="2200" dirty="0"/>
          </a:p>
          <a:p>
            <a:r>
              <a:rPr lang="en-US" sz="2200" dirty="0"/>
              <a:t>lock(m)</a:t>
            </a:r>
          </a:p>
          <a:p>
            <a:pPr lvl="1"/>
            <a:r>
              <a:rPr lang="en-US" dirty="0"/>
              <a:t>If the mutex is currently not locked, lock it and return</a:t>
            </a:r>
          </a:p>
          <a:p>
            <a:pPr lvl="1"/>
            <a:r>
              <a:rPr lang="en-US" dirty="0"/>
              <a:t>Otherwise, wait (spinning, yielding, </a:t>
            </a:r>
            <a:r>
              <a:rPr lang="en-US" dirty="0" err="1"/>
              <a:t>etc</a:t>
            </a:r>
            <a:r>
              <a:rPr lang="en-US" dirty="0"/>
              <a:t>) and retry</a:t>
            </a:r>
          </a:p>
          <a:p>
            <a:pPr lvl="1"/>
            <a:endParaRPr lang="en-US" dirty="0"/>
          </a:p>
          <a:p>
            <a:r>
              <a:rPr lang="en-US" dirty="0"/>
              <a:t>unlock(m)</a:t>
            </a:r>
          </a:p>
          <a:p>
            <a:pPr lvl="1"/>
            <a:r>
              <a:rPr lang="en-US" dirty="0"/>
              <a:t>Update the mutex state to unlocked</a:t>
            </a:r>
          </a:p>
        </p:txBody>
      </p:sp>
    </p:spTree>
    <p:extLst>
      <p:ext uri="{BB962C8B-B14F-4D97-AF65-F5344CB8AC3E}">
        <p14:creationId xmlns:p14="http://schemas.microsoft.com/office/powerpoint/2010/main" val="188243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(code, data, and kernel context)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i="1" dirty="0">
                <a:solidFill>
                  <a:srgbClr val="C00000"/>
                </a:solidFill>
              </a:rPr>
              <a:t>Mutex</a:t>
            </a:r>
            <a:r>
              <a:rPr lang="en-US" dirty="0"/>
              <a:t>: </a:t>
            </a:r>
            <a:r>
              <a:rPr lang="en-US" sz="2200" dirty="0" err="1"/>
              <a:t>boolean</a:t>
            </a:r>
            <a:r>
              <a:rPr lang="en-US" sz="2200" dirty="0"/>
              <a:t> synchronization variable</a:t>
            </a:r>
            <a:r>
              <a:rPr lang="en-US" sz="2400" i="1" dirty="0">
                <a:solidFill>
                  <a:srgbClr val="00B050"/>
                </a:solidFill>
                <a:latin typeface="Calibri" pitchFamily="34" charset="0"/>
              </a:rPr>
              <a:t> *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Swap(*a, b)</a:t>
            </a:r>
          </a:p>
          <a:p>
            <a:pPr marL="457200" lvl="1" indent="0">
              <a:buNone/>
            </a:pPr>
            <a:r>
              <a:rPr lang="en-US" sz="1800" dirty="0"/>
              <a:t>[t = *a; *a = b; return t;]</a:t>
            </a:r>
          </a:p>
          <a:p>
            <a:pPr marL="457200" lvl="1" indent="0">
              <a:buNone/>
            </a:pPr>
            <a:r>
              <a:rPr lang="en-US" sz="1800" dirty="0"/>
              <a:t>// [] – atomic by the magic of hardware / OS</a:t>
            </a:r>
          </a:p>
          <a:p>
            <a:endParaRPr lang="en-US" sz="2200" dirty="0"/>
          </a:p>
          <a:p>
            <a:r>
              <a:rPr lang="en-US" sz="2200" dirty="0"/>
              <a:t>Lock(m):</a:t>
            </a:r>
          </a:p>
          <a:p>
            <a:pPr marL="457200" lvl="1" indent="0">
              <a:buNone/>
            </a:pPr>
            <a:r>
              <a:rPr lang="en-US" dirty="0"/>
              <a:t>while (swap(&amp;m-&gt;state, locked) == locked) ;</a:t>
            </a:r>
          </a:p>
          <a:p>
            <a:pPr marL="457200" lvl="1" indent="0">
              <a:buNone/>
            </a:pPr>
            <a:endParaRPr lang="en-US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sz="2200" dirty="0">
                <a:solidFill>
                  <a:srgbClr val="000000"/>
                </a:solidFill>
              </a:rPr>
              <a:t>Unlock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(m):</a:t>
            </a:r>
          </a:p>
          <a:p>
            <a:pPr marL="457200" lvl="1" indent="0">
              <a:buNone/>
            </a:pPr>
            <a:r>
              <a:rPr lang="en-US" dirty="0"/>
              <a:t>m-&gt;state = unlocked;</a:t>
            </a: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37656"/>
            <a:ext cx="897822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*For now.  In reality, many other implementations and design choices (c.f., 15-410, 418,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etc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3885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synchronization?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133839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goodmcnt.c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</a:t>
            </a:r>
            <a:r>
              <a:rPr lang="en-US" dirty="0" err="1"/>
              <a:t>Mutex</a:t>
            </a:r>
            <a:r>
              <a:rPr lang="en-US" dirty="0"/>
              <a:t>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pthread_mutex_t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pthread_mutex_init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(&amp;mutex, NULL); 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// No </a:t>
            </a:r>
            <a:r>
              <a:rPr lang="fi-FI" sz="1800" dirty="0" err="1">
                <a:solidFill>
                  <a:srgbClr val="CB2418"/>
                </a:solidFill>
                <a:latin typeface="Courier New"/>
                <a:cs typeface="Courier New"/>
              </a:rPr>
              <a:t>special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fi-FI" sz="1800" dirty="0" err="1">
                <a:solidFill>
                  <a:srgbClr val="CB2418"/>
                </a:solidFill>
                <a:latin typeface="Courier New"/>
                <a:cs typeface="Courier New"/>
              </a:rPr>
              <a:t>attributes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lock </a:t>
            </a:r>
            <a:r>
              <a:rPr lang="en-US" kern="0" dirty="0">
                <a:latin typeface="Calibri" pitchFamily="34" charset="0"/>
              </a:rPr>
              <a:t>and</a:t>
            </a:r>
            <a:r>
              <a:rPr lang="en-US" i="1" kern="0" dirty="0">
                <a:latin typeface="Calibri" pitchFamily="34" charset="0"/>
              </a:rPr>
              <a:t> unlock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979276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pthread_mutex_lock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pthread_mutex_unlock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3023585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goodmcnt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goodmcnt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56741"/>
              </p:ext>
            </p:extLst>
          </p:nvPr>
        </p:nvGraphicFramePr>
        <p:xfrm>
          <a:off x="1621148" y="5117068"/>
          <a:ext cx="5642139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8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badcnt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goodmcnt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Time (</a:t>
                      </a:r>
                      <a:r>
                        <a:rPr lang="en-US" sz="2400" dirty="0" err="1"/>
                        <a:t>ms</a:t>
                      </a:r>
                      <a:r>
                        <a:rPr lang="en-US" sz="2400" dirty="0"/>
                        <a:t>)</a:t>
                      </a:r>
                    </a:p>
                    <a:p>
                      <a:pPr algn="ctr"/>
                      <a:r>
                        <a:rPr lang="en-US" sz="2400" dirty="0"/>
                        <a:t>niters</a:t>
                      </a:r>
                      <a:r>
                        <a:rPr lang="en-US" sz="2400" baseline="0" dirty="0"/>
                        <a:t> = 10</a:t>
                      </a:r>
                      <a:r>
                        <a:rPr lang="en-US" sz="2400" baseline="30000" dirty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214.0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Slowdown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8652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505" y="4802188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65403" y="2466975"/>
            <a:ext cx="786228" cy="3804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25779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741824D-91EB-4D59-A4B3-C4578EE3166C}"/>
              </a:ext>
            </a:extLst>
          </p:cNvPr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>
              <a:extLst>
                <a:ext uri="{FF2B5EF4-FFF2-40B4-BE49-F238E27FC236}">
                  <a16:creationId xmlns:a16="http://schemas.microsoft.com/office/drawing/2014/main" id="{0D34C9A8-69D0-4F29-BABB-4863CB0D3D9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>
              <a:extLst>
                <a:ext uri="{FF2B5EF4-FFF2-40B4-BE49-F238E27FC236}">
                  <a16:creationId xmlns:a16="http://schemas.microsoft.com/office/drawing/2014/main" id="{E4192942-DAE3-4573-8E5F-C5384A6F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BE46C3B-6298-4E0B-BC65-FCAEA0C6AA47}"/>
              </a:ext>
            </a:extLst>
          </p:cNvPr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>
              <a:extLst>
                <a:ext uri="{FF2B5EF4-FFF2-40B4-BE49-F238E27FC236}">
                  <a16:creationId xmlns:a16="http://schemas.microsoft.com/office/drawing/2014/main" id="{F93B8BC0-6353-4179-8045-0086FA095FD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>
              <a:extLst>
                <a:ext uri="{FF2B5EF4-FFF2-40B4-BE49-F238E27FC236}">
                  <a16:creationId xmlns:a16="http://schemas.microsoft.com/office/drawing/2014/main" id="{55688C68-140A-406E-9874-4334BCC5E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B4E15B0-47A3-49FA-AC5B-8535D9C05409}"/>
              </a:ext>
            </a:extLst>
          </p:cNvPr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>
              <a:extLst>
                <a:ext uri="{FF2B5EF4-FFF2-40B4-BE49-F238E27FC236}">
                  <a16:creationId xmlns:a16="http://schemas.microsoft.com/office/drawing/2014/main" id="{357FD62C-B95D-484A-88E9-021F625A05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>
              <a:extLst>
                <a:ext uri="{FF2B5EF4-FFF2-40B4-BE49-F238E27FC236}">
                  <a16:creationId xmlns:a16="http://schemas.microsoft.com/office/drawing/2014/main" id="{580A985A-8FF0-4CEB-AEAA-269A1A5451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3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23294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21593" y="6061413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flipV="1">
            <a:off x="469793" y="5899151"/>
            <a:ext cx="336126" cy="16226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6581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45EEF-551E-4D64-8511-64EC0FCA1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6983CF4-A3C2-48EB-990C-5A1EADF8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1066827"/>
            <a:ext cx="4863894" cy="4724346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Lato Extended"/>
              </a:rPr>
              <a:t>The questions all concern the following code: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2D3B45"/>
              </a:solidFill>
              <a:effectLst/>
              <a:latin typeface="Monac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#include "csapp.h"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#define N 2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void *thread(void *vargp);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long *pointers[N];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int main(int argc, char *argv[])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{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long i;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pthread_t tids[N];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for (i = 0; i &lt; N; i++)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     Pthread_create(&amp;tids[i], NULL, thread, (void *) i);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sleep(1);      // Sleep #1                                                                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for (i = 0; i &lt; N; i++)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     printf("Thread id %u has local value %ld\n",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            (int) tids[i], *pointers[i]);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for (i = 0; i &lt; N; i++)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     Pthread_join(tids[i], NULL);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return 0;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}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void *thread(void *vargp)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{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long myid = (long) vargp;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pointers[myid] = &amp;myid;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sleep(2);      // Sleep #2                                                                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    return NULL;</a:t>
            </a: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</a:b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2D3B45"/>
                </a:solidFill>
                <a:effectLst/>
                <a:latin typeface="Monaco"/>
              </a:rPr>
              <a:t>}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CB6E4-BD75-4279-93F7-2A7E872A2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https://canvas.cmu.edu/courses/28101/quizzes/77045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63839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/>
              <a:t>Semaphores</a:t>
            </a:r>
          </a:p>
          <a:p>
            <a:r>
              <a:rPr lang="en-US" dirty="0"/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359884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613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Manipulated by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dirty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while 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s++;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OS kernel guarantees that operations between brackets [ ] are executed indivisibly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>
                <a:latin typeface="Courier New" pitchFamily="49" charset="0"/>
              </a:rPr>
              <a:t>s</a:t>
            </a: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6066191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1371115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Semaphores to Coordinate Access to Shared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/>
              <a:t>Use counting semaphores to keep track of resource state.</a:t>
            </a:r>
          </a:p>
          <a:p>
            <a:pPr lvl="1"/>
            <a:r>
              <a:rPr lang="en-US" dirty="0"/>
              <a:t>Use binary semaphores to notify other threads.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Producer-Consumer Problem</a:t>
            </a:r>
          </a:p>
          <a:p>
            <a:pPr lvl="1"/>
            <a:r>
              <a:rPr lang="en-US" dirty="0"/>
              <a:t>Mediating interactions between processes that generate information and that then make use of that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709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producer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shared</a:t>
            </a:r>
          </a:p>
          <a:p>
            <a:pPr algn="ctr"/>
            <a:r>
              <a:rPr lang="en-US" sz="180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>
                <a:latin typeface="+mn-lt"/>
              </a:rPr>
              <a:t>consumer</a:t>
            </a:r>
          </a:p>
          <a:p>
            <a:pPr algn="ctr"/>
            <a:r>
              <a:rPr lang="en-US" sz="180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42110576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Producer-Consumer on 1-element Buffer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two semaphores: </a:t>
            </a:r>
            <a:r>
              <a:rPr lang="en-US" dirty="0">
                <a:latin typeface="Courier New"/>
                <a:cs typeface="Courier New"/>
              </a:rPr>
              <a:t>full</a:t>
            </a:r>
            <a:r>
              <a:rPr lang="en-US" dirty="0"/>
              <a:t> + </a:t>
            </a:r>
            <a:r>
              <a:rPr lang="en-US" dirty="0">
                <a:latin typeface="Courier New"/>
                <a:cs typeface="Courier New"/>
              </a:rPr>
              <a:t>empty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771775" y="2661462"/>
            <a:ext cx="3048000" cy="533400"/>
            <a:chOff x="2771775" y="1600200"/>
            <a:chExt cx="3048000" cy="53340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empty</a:t>
              </a: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183864" y="2069068"/>
            <a:ext cx="985071" cy="1495126"/>
            <a:chOff x="1676400" y="1981200"/>
            <a:chExt cx="985071" cy="1495126"/>
          </a:xfrm>
        </p:grpSpPr>
        <p:sp>
          <p:nvSpPr>
            <p:cNvPr id="10" name="TextBox 9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0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88889" y="4507468"/>
            <a:ext cx="3048000" cy="533400"/>
            <a:chOff x="2771775" y="1600200"/>
            <a:chExt cx="3048000" cy="533400"/>
          </a:xfrm>
        </p:grpSpPr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686175" y="1600200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full</a:t>
              </a:r>
            </a:p>
            <a:p>
              <a:pPr algn="ctr"/>
              <a:r>
                <a:rPr lang="en-US" sz="1800" dirty="0">
                  <a:latin typeface="+mn-lt"/>
                </a:rPr>
                <a:t>buffer</a:t>
              </a: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27717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4905375" y="1828800"/>
              <a:ext cx="914400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00978" y="3915074"/>
            <a:ext cx="985071" cy="1495126"/>
            <a:chOff x="1676400" y="1981200"/>
            <a:chExt cx="985071" cy="1495126"/>
          </a:xfrm>
        </p:grpSpPr>
        <p:sp>
          <p:nvSpPr>
            <p:cNvPr id="22" name="TextBox 21"/>
            <p:cNvSpPr txBox="1"/>
            <p:nvPr/>
          </p:nvSpPr>
          <p:spPr>
            <a:xfrm>
              <a:off x="1747070" y="235053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676400" y="198120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47070" y="310699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76400" y="273766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5511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502" y="646112"/>
            <a:ext cx="8366098" cy="573088"/>
          </a:xfrm>
        </p:spPr>
        <p:txBody>
          <a:bodyPr/>
          <a:lstStyle/>
          <a:p>
            <a:pPr marL="0" indent="0"/>
            <a:r>
              <a:rPr lang="en-US" dirty="0"/>
              <a:t>Producer-Consumer on 1-element Buffer</a:t>
            </a:r>
          </a:p>
        </p:txBody>
      </p:sp>
      <p:sp>
        <p:nvSpPr>
          <p:cNvPr id="846851" name="Text Box 3"/>
          <p:cNvSpPr txBox="1">
            <a:spLocks noChangeArrowheads="1"/>
          </p:cNvSpPr>
          <p:nvPr/>
        </p:nvSpPr>
        <p:spPr bwMode="auto">
          <a:xfrm>
            <a:off x="360363" y="1676400"/>
            <a:ext cx="350919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#define NITERS 5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void *producer(void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void</a:t>
            </a:r>
            <a:r>
              <a:rPr lang="en-US" sz="1600" b="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*consumer(void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shared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full;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sems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empty;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shared;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4191000" y="1773397"/>
            <a:ext cx="487505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char** 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 Initialize the semaphores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, 0, 1);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Sem_init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,  0, 0);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i="1" dirty="0">
                <a:solidFill>
                  <a:srgbClr val="990000"/>
                </a:solidFill>
                <a:latin typeface="Courier New" pitchFamily="49" charset="0"/>
              </a:rPr>
              <a:t>/* Create threads and wait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NULL,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tid_producer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tid_consumer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return 0;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6669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8" name="Rectangle 6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8253582" cy="762000"/>
          </a:xfrm>
        </p:spPr>
        <p:txBody>
          <a:bodyPr/>
          <a:lstStyle/>
          <a:p>
            <a:r>
              <a:rPr lang="en-US" dirty="0"/>
              <a:t>Producer-Consumer on 1-element Buffer</a:t>
            </a:r>
          </a:p>
        </p:txBody>
      </p:sp>
      <p:sp>
        <p:nvSpPr>
          <p:cNvPr id="847875" name="Text Box 3"/>
          <p:cNvSpPr txBox="1">
            <a:spLocks noChangeArrowheads="1"/>
          </p:cNvSpPr>
          <p:nvPr/>
        </p:nvSpPr>
        <p:spPr bwMode="auto">
          <a:xfrm>
            <a:off x="474060" y="2514600"/>
            <a:ext cx="363232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producer(void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Produce item */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printf("produced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d\n</a:t>
            </a:r>
            <a:r>
              <a:rPr lang="en-US" sz="1600" dirty="0">
                <a:latin typeface="Courier New" pitchFamily="49" charset="0"/>
              </a:rPr>
              <a:t>", </a:t>
            </a:r>
          </a:p>
          <a:p>
            <a:r>
              <a:rPr lang="en-US" sz="1600" dirty="0">
                <a:latin typeface="Courier New" pitchFamily="49" charset="0"/>
              </a:rPr>
              <a:t>            item);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Write item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 = item;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47876" name="Text Box 4"/>
          <p:cNvSpPr txBox="1">
            <a:spLocks noChangeArrowheads="1"/>
          </p:cNvSpPr>
          <p:nvPr/>
        </p:nvSpPr>
        <p:spPr bwMode="auto">
          <a:xfrm>
            <a:off x="4343400" y="2514600"/>
            <a:ext cx="4495800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consumer(void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arg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, item;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&lt;NITERS;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Read item from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P(&amp;</a:t>
            </a:r>
            <a:r>
              <a:rPr lang="en-US" sz="1600" dirty="0" err="1">
                <a:solidFill>
                  <a:srgbClr val="0070C0"/>
                </a:solidFill>
                <a:latin typeface="Courier New" pitchFamily="49" charset="0"/>
              </a:rPr>
              <a:t>shared.full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shared.buf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V(&amp;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shared.empty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Consume item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printf("consumed</a:t>
            </a:r>
            <a:r>
              <a:rPr lang="en-US" sz="1600" dirty="0">
                <a:latin typeface="Courier New" pitchFamily="49" charset="0"/>
              </a:rPr>
              <a:t> %d\n“, item);</a:t>
            </a:r>
          </a:p>
          <a:p>
            <a:r>
              <a:rPr lang="en-US" sz="1600" dirty="0">
                <a:latin typeface="Courier New" pitchFamily="49" charset="0"/>
              </a:rPr>
              <a:t>  }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847877" name="Text Box 5"/>
          <p:cNvSpPr txBox="1">
            <a:spLocks noChangeArrowheads="1"/>
          </p:cNvSpPr>
          <p:nvPr/>
        </p:nvSpPr>
        <p:spPr bwMode="auto">
          <a:xfrm>
            <a:off x="365098" y="1383268"/>
            <a:ext cx="45004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Initially:</a:t>
            </a:r>
            <a:r>
              <a:rPr lang="en-US" b="0" dirty="0">
                <a:latin typeface="+mn-lt"/>
              </a:rPr>
              <a:t>  </a:t>
            </a:r>
            <a:r>
              <a:rPr lang="en-US" b="0" dirty="0">
                <a:latin typeface="Courier New"/>
                <a:cs typeface="Courier New"/>
              </a:rPr>
              <a:t>empty==1, full==0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230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Producer Thread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057400"/>
            <a:ext cx="2445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Consumer Thread</a:t>
            </a:r>
          </a:p>
        </p:txBody>
      </p:sp>
    </p:spTree>
    <p:extLst>
      <p:ext uri="{BB962C8B-B14F-4D97-AF65-F5344CB8AC3E}">
        <p14:creationId xmlns:p14="http://schemas.microsoft.com/office/powerpoint/2010/main" val="24542760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Why 2 Semaphores for 1-Entry Buffer?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000125"/>
          </a:xfrm>
        </p:spPr>
        <p:txBody>
          <a:bodyPr/>
          <a:lstStyle/>
          <a:p>
            <a:r>
              <a:rPr lang="en-US" dirty="0"/>
              <a:t>Consider multiple producers &amp; multiple consumers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Producers will contend with each to get </a:t>
            </a:r>
            <a:r>
              <a:rPr lang="en-US" dirty="0">
                <a:latin typeface="Courier New"/>
                <a:cs typeface="Courier New"/>
              </a:rPr>
              <a:t>empty</a:t>
            </a:r>
          </a:p>
          <a:p>
            <a:r>
              <a:rPr lang="en-US" dirty="0"/>
              <a:t>Consumers will contend with each other to get </a:t>
            </a:r>
            <a:r>
              <a:rPr lang="en-US" dirty="0">
                <a:latin typeface="Courier New"/>
                <a:cs typeface="Courier New"/>
              </a:rPr>
              <a:t>full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247900" y="2174671"/>
            <a:ext cx="4610100" cy="1796587"/>
            <a:chOff x="2247900" y="2174671"/>
            <a:chExt cx="4610100" cy="1796587"/>
          </a:xfrm>
        </p:grpSpPr>
        <p:sp>
          <p:nvSpPr>
            <p:cNvPr id="27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121920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>
                  <a:latin typeface="+mn-lt"/>
                </a:rPr>
                <a:t>shared</a:t>
              </a:r>
            </a:p>
            <a:p>
              <a:pPr algn="ctr"/>
              <a:r>
                <a:rPr lang="en-US" sz="1800">
                  <a:latin typeface="+mn-lt"/>
                </a:rPr>
                <a:t>buffer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3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38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39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2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2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46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7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446162" y="5031700"/>
            <a:ext cx="2402190" cy="1140500"/>
            <a:chOff x="6446162" y="4082534"/>
            <a:chExt cx="2402190" cy="1140500"/>
          </a:xfrm>
        </p:grpSpPr>
        <p:sp>
          <p:nvSpPr>
            <p:cNvPr id="51" name="Text Box 4"/>
            <p:cNvSpPr txBox="1">
              <a:spLocks noChangeArrowheads="1"/>
            </p:cNvSpPr>
            <p:nvPr/>
          </p:nvSpPr>
          <p:spPr bwMode="auto">
            <a:xfrm>
              <a:off x="6455314" y="4484370"/>
              <a:ext cx="239303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tIns="0" bIns="0" anchor="ctr">
              <a:spAutoFit/>
            </a:bodyPr>
            <a:lstStyle/>
            <a:p>
              <a:r>
                <a:rPr lang="en-US" sz="1600" dirty="0">
                  <a:latin typeface="Courier New" pitchFamily="49" charset="0"/>
                </a:rPr>
                <a:t>P(&amp;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r>
                <a:rPr lang="en-US" sz="1600" dirty="0">
                  <a:latin typeface="Courier New" pitchFamily="49" charset="0"/>
                </a:rPr>
                <a:t>item = </a:t>
              </a:r>
              <a:r>
                <a:rPr lang="en-US" sz="1600" dirty="0" err="1">
                  <a:latin typeface="Courier New" pitchFamily="49" charset="0"/>
                </a:rPr>
                <a:t>shared.buf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r>
                <a:rPr lang="en-US" sz="1600" dirty="0">
                  <a:latin typeface="Courier New" pitchFamily="49" charset="0"/>
                </a:rPr>
                <a:t>V(&amp;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46162" y="4082534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Consumers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74060" y="5031700"/>
            <a:ext cx="2401018" cy="1133337"/>
            <a:chOff x="474060" y="4050268"/>
            <a:chExt cx="2401018" cy="1133337"/>
          </a:xfrm>
        </p:grpSpPr>
        <p:sp>
          <p:nvSpPr>
            <p:cNvPr id="50" name="Text Box 3"/>
            <p:cNvSpPr txBox="1">
              <a:spLocks noChangeArrowheads="1"/>
            </p:cNvSpPr>
            <p:nvPr/>
          </p:nvSpPr>
          <p:spPr bwMode="auto">
            <a:xfrm>
              <a:off x="474060" y="4444941"/>
              <a:ext cx="2401018" cy="738664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600" dirty="0">
                  <a:latin typeface="Courier New" pitchFamily="49" charset="0"/>
                </a:rPr>
                <a:t>P(&amp;</a:t>
              </a:r>
              <a:r>
                <a:rPr lang="en-US" sz="1600" dirty="0" err="1">
                  <a:latin typeface="Courier New" pitchFamily="49" charset="0"/>
                </a:rPr>
                <a:t>shared.empty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r>
                <a:rPr lang="en-US" sz="1600" dirty="0" err="1">
                  <a:latin typeface="Courier New" pitchFamily="49" charset="0"/>
                </a:rPr>
                <a:t>shared.buf</a:t>
              </a:r>
              <a:r>
                <a:rPr lang="en-US" sz="1600" dirty="0">
                  <a:latin typeface="Courier New" pitchFamily="49" charset="0"/>
                </a:rPr>
                <a:t> = item;</a:t>
              </a:r>
            </a:p>
            <a:p>
              <a:r>
                <a:rPr lang="en-US" sz="1600" dirty="0">
                  <a:latin typeface="Courier New" pitchFamily="49" charset="0"/>
                </a:rPr>
                <a:t>V(&amp;</a:t>
              </a:r>
              <a:r>
                <a:rPr lang="en-US" sz="1600" dirty="0" err="1">
                  <a:latin typeface="Courier New" pitchFamily="49" charset="0"/>
                </a:rPr>
                <a:t>shared.full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4060" y="4050268"/>
              <a:ext cx="1148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Producers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257800" y="5257800"/>
            <a:ext cx="985071" cy="738664"/>
            <a:chOff x="3943350" y="4859050"/>
            <a:chExt cx="985071" cy="738664"/>
          </a:xfrm>
        </p:grpSpPr>
        <p:sp>
          <p:nvSpPr>
            <p:cNvPr id="57" name="TextBox 56"/>
            <p:cNvSpPr txBox="1"/>
            <p:nvPr/>
          </p:nvSpPr>
          <p:spPr>
            <a:xfrm>
              <a:off x="4014020" y="5228382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 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943350" y="4859050"/>
              <a:ext cx="7387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full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53529" y="5257800"/>
            <a:ext cx="985071" cy="738664"/>
            <a:chOff x="3943350" y="5615512"/>
            <a:chExt cx="985071" cy="738664"/>
          </a:xfrm>
        </p:grpSpPr>
        <p:sp>
          <p:nvSpPr>
            <p:cNvPr id="59" name="TextBox 58"/>
            <p:cNvSpPr txBox="1"/>
            <p:nvPr/>
          </p:nvSpPr>
          <p:spPr>
            <a:xfrm>
              <a:off x="4014020" y="5984844"/>
              <a:ext cx="914401" cy="369332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43350" y="5615512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ourier New"/>
                  <a:cs typeface="Courier New"/>
                </a:rPr>
                <a:t>empty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88060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13725" cy="1076325"/>
          </a:xfrm>
        </p:spPr>
        <p:txBody>
          <a:bodyPr/>
          <a:lstStyle/>
          <a:p>
            <a:r>
              <a:rPr lang="en-US" dirty="0"/>
              <a:t>Implemented using a shared buffer package called </a:t>
            </a:r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/>
              <a:t>. 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19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0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16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17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4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Between 0 and 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09404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Circular Buffer (n =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1"/>
            <a:ext cx="8213725" cy="4962524"/>
          </a:xfrm>
        </p:spPr>
        <p:txBody>
          <a:bodyPr/>
          <a:lstStyle/>
          <a:p>
            <a:r>
              <a:rPr lang="en-US" dirty="0"/>
              <a:t>Store elements in array of size n</a:t>
            </a:r>
          </a:p>
          <a:p>
            <a:r>
              <a:rPr lang="en-US" dirty="0"/>
              <a:t>items: number of elements in buffer</a:t>
            </a:r>
          </a:p>
          <a:p>
            <a:r>
              <a:rPr lang="en-US" dirty="0"/>
              <a:t>Empty buffer:</a:t>
            </a:r>
          </a:p>
          <a:p>
            <a:pPr lvl="1"/>
            <a:r>
              <a:rPr lang="en-US" dirty="0"/>
              <a:t>front = rear</a:t>
            </a:r>
          </a:p>
          <a:p>
            <a:r>
              <a:rPr lang="en-US" dirty="0"/>
              <a:t>Nonempty buffer</a:t>
            </a:r>
          </a:p>
          <a:p>
            <a:pPr lvl="1"/>
            <a:r>
              <a:rPr lang="en-US" dirty="0"/>
              <a:t>rear: index of most recently inserted element</a:t>
            </a:r>
          </a:p>
          <a:p>
            <a:pPr lvl="1"/>
            <a:r>
              <a:rPr lang="en-US" dirty="0"/>
              <a:t>front: (index of next element to remove – 1) mod n</a:t>
            </a:r>
          </a:p>
          <a:p>
            <a:r>
              <a:rPr lang="en-US" dirty="0"/>
              <a:t>Initially: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523802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4876800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90800" y="4800600"/>
            <a:ext cx="4343400" cy="361221"/>
            <a:chOff x="2590800" y="5562599"/>
            <a:chExt cx="4343400" cy="361221"/>
          </a:xfrm>
        </p:grpSpPr>
        <p:sp>
          <p:nvSpPr>
            <p:cNvPr id="66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67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68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69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7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8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8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8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4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878" y="2935705"/>
            <a:ext cx="8874493" cy="3869216"/>
            <a:chOff x="105878" y="2935705"/>
            <a:chExt cx="8874493" cy="3869216"/>
          </a:xfrm>
        </p:grpSpPr>
        <p:sp>
          <p:nvSpPr>
            <p:cNvPr id="7" name="Rectangle 6"/>
            <p:cNvSpPr/>
            <p:nvPr/>
          </p:nvSpPr>
          <p:spPr bwMode="auto">
            <a:xfrm>
              <a:off x="105878" y="2935705"/>
              <a:ext cx="8874493" cy="3850106"/>
            </a:xfrm>
            <a:prstGeom prst="rect">
              <a:avLst/>
            </a:prstGeom>
            <a:solidFill>
              <a:srgbClr val="EAEAF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336" y="6343256"/>
              <a:ext cx="509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Memory is shared between all threads</a:t>
              </a:r>
            </a:p>
          </p:txBody>
        </p:sp>
      </p:grp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let picture confuse you!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4175" y="4542274"/>
            <a:ext cx="4694502" cy="1465660"/>
            <a:chOff x="384175" y="4542274"/>
            <a:chExt cx="4694502" cy="1465660"/>
          </a:xfrm>
        </p:grpSpPr>
        <p:sp>
          <p:nvSpPr>
            <p:cNvPr id="803848" name="Text Box 8"/>
            <p:cNvSpPr txBox="1">
              <a:spLocks noChangeArrowheads="1"/>
            </p:cNvSpPr>
            <p:nvPr/>
          </p:nvSpPr>
          <p:spPr bwMode="auto">
            <a:xfrm>
              <a:off x="38417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1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1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1</a:t>
              </a: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3146425" y="456138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</p:grp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9598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4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Circular Buffer Operation (n =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43000"/>
            <a:ext cx="8213725" cy="457199"/>
          </a:xfrm>
        </p:spPr>
        <p:txBody>
          <a:bodyPr/>
          <a:lstStyle/>
          <a:p>
            <a:r>
              <a:rPr lang="en-US" dirty="0"/>
              <a:t>Insert 7 elements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Remove 5 elements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Insert 6 elements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Remove 8 elements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598280" y="19614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500608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6067016" y="19614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63342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519983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4766240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332648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3899056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3465464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3" name="Text Box 6"/>
          <p:cNvSpPr txBox="1">
            <a:spLocks noChangeArrowheads="1"/>
          </p:cNvSpPr>
          <p:nvPr/>
        </p:nvSpPr>
        <p:spPr bwMode="auto">
          <a:xfrm>
            <a:off x="3031872" y="19614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62000" y="1600199"/>
            <a:ext cx="1447800" cy="914400"/>
            <a:chOff x="2438400" y="3429000"/>
            <a:chExt cx="1447800" cy="914400"/>
          </a:xfrm>
        </p:grpSpPr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71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72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73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259828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6500608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78" name="Text Box 6"/>
          <p:cNvSpPr txBox="1">
            <a:spLocks noChangeArrowheads="1"/>
          </p:cNvSpPr>
          <p:nvPr/>
        </p:nvSpPr>
        <p:spPr bwMode="auto">
          <a:xfrm>
            <a:off x="6067016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5633424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2" name="Text Box 6"/>
          <p:cNvSpPr txBox="1">
            <a:spLocks noChangeArrowheads="1"/>
          </p:cNvSpPr>
          <p:nvPr/>
        </p:nvSpPr>
        <p:spPr bwMode="auto">
          <a:xfrm>
            <a:off x="5199832" y="3256819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4" name="Text Box 6"/>
          <p:cNvSpPr txBox="1">
            <a:spLocks noChangeArrowheads="1"/>
          </p:cNvSpPr>
          <p:nvPr/>
        </p:nvSpPr>
        <p:spPr bwMode="auto">
          <a:xfrm>
            <a:off x="4766240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6" name="Text Box 6"/>
          <p:cNvSpPr txBox="1">
            <a:spLocks noChangeArrowheads="1"/>
          </p:cNvSpPr>
          <p:nvPr/>
        </p:nvSpPr>
        <p:spPr bwMode="auto">
          <a:xfrm>
            <a:off x="4332648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8" name="Text Box 6"/>
          <p:cNvSpPr txBox="1">
            <a:spLocks noChangeArrowheads="1"/>
          </p:cNvSpPr>
          <p:nvPr/>
        </p:nvSpPr>
        <p:spPr bwMode="auto">
          <a:xfrm>
            <a:off x="3899056" y="3256819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1" name="Text Box 6"/>
          <p:cNvSpPr txBox="1">
            <a:spLocks noChangeArrowheads="1"/>
          </p:cNvSpPr>
          <p:nvPr/>
        </p:nvSpPr>
        <p:spPr bwMode="auto">
          <a:xfrm>
            <a:off x="3465464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94" name="Text Box 6"/>
          <p:cNvSpPr txBox="1">
            <a:spLocks noChangeArrowheads="1"/>
          </p:cNvSpPr>
          <p:nvPr/>
        </p:nvSpPr>
        <p:spPr bwMode="auto">
          <a:xfrm>
            <a:off x="3031872" y="3256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762000" y="2895599"/>
            <a:ext cx="1447800" cy="914400"/>
            <a:chOff x="2438400" y="3429000"/>
            <a:chExt cx="1447800" cy="914400"/>
          </a:xfrm>
        </p:grpSpPr>
        <p:sp>
          <p:nvSpPr>
            <p:cNvPr id="9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9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9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0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0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0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5</a:t>
              </a:r>
            </a:p>
          </p:txBody>
        </p:sp>
      </p:grp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6500608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606701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0" name="Text Box 6"/>
          <p:cNvSpPr txBox="1">
            <a:spLocks noChangeArrowheads="1"/>
          </p:cNvSpPr>
          <p:nvPr/>
        </p:nvSpPr>
        <p:spPr bwMode="auto">
          <a:xfrm>
            <a:off x="563342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2" name="Text Box 6"/>
          <p:cNvSpPr txBox="1">
            <a:spLocks noChangeArrowheads="1"/>
          </p:cNvSpPr>
          <p:nvPr/>
        </p:nvSpPr>
        <p:spPr bwMode="auto">
          <a:xfrm>
            <a:off x="519983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4" name="Text Box 6"/>
          <p:cNvSpPr txBox="1">
            <a:spLocks noChangeArrowheads="1"/>
          </p:cNvSpPr>
          <p:nvPr/>
        </p:nvSpPr>
        <p:spPr bwMode="auto">
          <a:xfrm>
            <a:off x="4766240" y="4572000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6" name="Text Box 6"/>
          <p:cNvSpPr txBox="1">
            <a:spLocks noChangeArrowheads="1"/>
          </p:cNvSpPr>
          <p:nvPr/>
        </p:nvSpPr>
        <p:spPr bwMode="auto">
          <a:xfrm>
            <a:off x="4343400" y="4572000"/>
            <a:ext cx="433592" cy="533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18" name="Text Box 6"/>
          <p:cNvSpPr txBox="1">
            <a:spLocks noChangeArrowheads="1"/>
          </p:cNvSpPr>
          <p:nvPr/>
        </p:nvSpPr>
        <p:spPr bwMode="auto">
          <a:xfrm>
            <a:off x="3899056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04" name="Text Box 6"/>
          <p:cNvSpPr txBox="1">
            <a:spLocks noChangeArrowheads="1"/>
          </p:cNvSpPr>
          <p:nvPr/>
        </p:nvSpPr>
        <p:spPr bwMode="auto">
          <a:xfrm>
            <a:off x="2598280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1" name="Text Box 6"/>
          <p:cNvSpPr txBox="1">
            <a:spLocks noChangeArrowheads="1"/>
          </p:cNvSpPr>
          <p:nvPr/>
        </p:nvSpPr>
        <p:spPr bwMode="auto">
          <a:xfrm>
            <a:off x="3465464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3031872" y="4572000"/>
            <a:ext cx="433592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762000" y="4190999"/>
            <a:ext cx="1447800" cy="914400"/>
            <a:chOff x="2438400" y="3429000"/>
            <a:chExt cx="1447800" cy="914400"/>
          </a:xfrm>
        </p:grpSpPr>
        <p:sp>
          <p:nvSpPr>
            <p:cNvPr id="127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128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29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30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31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32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5</a:t>
              </a:r>
            </a:p>
          </p:txBody>
        </p:sp>
      </p:grpSp>
      <p:sp>
        <p:nvSpPr>
          <p:cNvPr id="133" name="Text Box 6"/>
          <p:cNvSpPr txBox="1">
            <a:spLocks noChangeArrowheads="1"/>
          </p:cNvSpPr>
          <p:nvPr/>
        </p:nvSpPr>
        <p:spPr bwMode="auto">
          <a:xfrm>
            <a:off x="650060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5" name="Text Box 6"/>
          <p:cNvSpPr txBox="1">
            <a:spLocks noChangeArrowheads="1"/>
          </p:cNvSpPr>
          <p:nvPr/>
        </p:nvSpPr>
        <p:spPr bwMode="auto">
          <a:xfrm>
            <a:off x="606701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7" name="Text Box 6"/>
          <p:cNvSpPr txBox="1">
            <a:spLocks noChangeArrowheads="1"/>
          </p:cNvSpPr>
          <p:nvPr/>
        </p:nvSpPr>
        <p:spPr bwMode="auto">
          <a:xfrm>
            <a:off x="563342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39" name="Text Box 6"/>
          <p:cNvSpPr txBox="1">
            <a:spLocks noChangeArrowheads="1"/>
          </p:cNvSpPr>
          <p:nvPr/>
        </p:nvSpPr>
        <p:spPr bwMode="auto">
          <a:xfrm>
            <a:off x="519983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1" name="Text Box 6"/>
          <p:cNvSpPr txBox="1">
            <a:spLocks noChangeArrowheads="1"/>
          </p:cNvSpPr>
          <p:nvPr/>
        </p:nvSpPr>
        <p:spPr bwMode="auto">
          <a:xfrm>
            <a:off x="476624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3" name="Text Box 6"/>
          <p:cNvSpPr txBox="1">
            <a:spLocks noChangeArrowheads="1"/>
          </p:cNvSpPr>
          <p:nvPr/>
        </p:nvSpPr>
        <p:spPr bwMode="auto">
          <a:xfrm>
            <a:off x="4332648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5" name="Text Box 6"/>
          <p:cNvSpPr txBox="1">
            <a:spLocks noChangeArrowheads="1"/>
          </p:cNvSpPr>
          <p:nvPr/>
        </p:nvSpPr>
        <p:spPr bwMode="auto">
          <a:xfrm>
            <a:off x="3899056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7" name="Text Box 6"/>
          <p:cNvSpPr txBox="1">
            <a:spLocks noChangeArrowheads="1"/>
          </p:cNvSpPr>
          <p:nvPr/>
        </p:nvSpPr>
        <p:spPr bwMode="auto">
          <a:xfrm>
            <a:off x="2598280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49" name="Text Box 6"/>
          <p:cNvSpPr txBox="1">
            <a:spLocks noChangeArrowheads="1"/>
          </p:cNvSpPr>
          <p:nvPr/>
        </p:nvSpPr>
        <p:spPr bwMode="auto">
          <a:xfrm>
            <a:off x="3465464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151" name="Text Box 6"/>
          <p:cNvSpPr txBox="1">
            <a:spLocks noChangeArrowheads="1"/>
          </p:cNvSpPr>
          <p:nvPr/>
        </p:nvSpPr>
        <p:spPr bwMode="auto">
          <a:xfrm>
            <a:off x="3031872" y="5923819"/>
            <a:ext cx="433592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grpSp>
        <p:nvGrpSpPr>
          <p:cNvPr id="153" name="Group 152"/>
          <p:cNvGrpSpPr/>
          <p:nvPr/>
        </p:nvGrpSpPr>
        <p:grpSpPr>
          <a:xfrm>
            <a:off x="762000" y="5562599"/>
            <a:ext cx="1447800" cy="914400"/>
            <a:chOff x="2438400" y="3429000"/>
            <a:chExt cx="1447800" cy="914400"/>
          </a:xfrm>
        </p:grpSpPr>
        <p:sp>
          <p:nvSpPr>
            <p:cNvPr id="154" name="Text Box 6"/>
            <p:cNvSpPr txBox="1">
              <a:spLocks noChangeArrowheads="1"/>
            </p:cNvSpPr>
            <p:nvPr/>
          </p:nvSpPr>
          <p:spPr bwMode="auto">
            <a:xfrm>
              <a:off x="2438400" y="40386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items</a:t>
              </a:r>
            </a:p>
          </p:txBody>
        </p:sp>
        <p:sp>
          <p:nvSpPr>
            <p:cNvPr id="155" name="Text Box 6"/>
            <p:cNvSpPr txBox="1">
              <a:spLocks noChangeArrowheads="1"/>
            </p:cNvSpPr>
            <p:nvPr/>
          </p:nvSpPr>
          <p:spPr bwMode="auto">
            <a:xfrm>
              <a:off x="3333750" y="40386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0</a:t>
              </a:r>
            </a:p>
          </p:txBody>
        </p:sp>
        <p:sp>
          <p:nvSpPr>
            <p:cNvPr id="156" name="Text Box 6"/>
            <p:cNvSpPr txBox="1">
              <a:spLocks noChangeArrowheads="1"/>
            </p:cNvSpPr>
            <p:nvPr/>
          </p:nvSpPr>
          <p:spPr bwMode="auto">
            <a:xfrm>
              <a:off x="2438400" y="37338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rear</a:t>
              </a:r>
            </a:p>
          </p:txBody>
        </p:sp>
        <p:sp>
          <p:nvSpPr>
            <p:cNvPr id="157" name="Text Box 6"/>
            <p:cNvSpPr txBox="1">
              <a:spLocks noChangeArrowheads="1"/>
            </p:cNvSpPr>
            <p:nvPr/>
          </p:nvSpPr>
          <p:spPr bwMode="auto">
            <a:xfrm>
              <a:off x="3333750" y="37338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58" name="Text Box 6"/>
            <p:cNvSpPr txBox="1">
              <a:spLocks noChangeArrowheads="1"/>
            </p:cNvSpPr>
            <p:nvPr/>
          </p:nvSpPr>
          <p:spPr bwMode="auto">
            <a:xfrm>
              <a:off x="2438400" y="3429000"/>
              <a:ext cx="895350" cy="304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front</a:t>
              </a:r>
            </a:p>
          </p:txBody>
        </p:sp>
        <p:sp>
          <p:nvSpPr>
            <p:cNvPr id="159" name="Text Box 6"/>
            <p:cNvSpPr txBox="1">
              <a:spLocks noChangeArrowheads="1"/>
            </p:cNvSpPr>
            <p:nvPr/>
          </p:nvSpPr>
          <p:spPr bwMode="auto">
            <a:xfrm>
              <a:off x="3333750" y="3429000"/>
              <a:ext cx="55245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r"/>
              <a:r>
                <a:rPr lang="en-US" sz="1800" dirty="0">
                  <a:latin typeface="+mn-lt"/>
                </a:rPr>
                <a:t>3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2590800" y="1543779"/>
            <a:ext cx="4343400" cy="361221"/>
            <a:chOff x="2590800" y="5562599"/>
            <a:chExt cx="4343400" cy="361221"/>
          </a:xfrm>
        </p:grpSpPr>
        <p:sp>
          <p:nvSpPr>
            <p:cNvPr id="181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82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83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184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185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186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87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188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189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190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590800" y="2839179"/>
            <a:ext cx="4343400" cy="361221"/>
            <a:chOff x="2590800" y="5562599"/>
            <a:chExt cx="4343400" cy="361221"/>
          </a:xfrm>
        </p:grpSpPr>
        <p:sp>
          <p:nvSpPr>
            <p:cNvPr id="192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193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194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195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196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197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198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199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00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01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2590800" y="4134579"/>
            <a:ext cx="4343400" cy="361221"/>
            <a:chOff x="2590800" y="5562599"/>
            <a:chExt cx="4343400" cy="361221"/>
          </a:xfrm>
        </p:grpSpPr>
        <p:sp>
          <p:nvSpPr>
            <p:cNvPr id="203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204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205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206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207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208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209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210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11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12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2590800" y="5506179"/>
            <a:ext cx="4343400" cy="361221"/>
            <a:chOff x="2590800" y="5562599"/>
            <a:chExt cx="4343400" cy="361221"/>
          </a:xfrm>
        </p:grpSpPr>
        <p:sp>
          <p:nvSpPr>
            <p:cNvPr id="214" name="Text Box 6"/>
            <p:cNvSpPr txBox="1">
              <a:spLocks noChangeArrowheads="1"/>
            </p:cNvSpPr>
            <p:nvPr/>
          </p:nvSpPr>
          <p:spPr bwMode="auto">
            <a:xfrm>
              <a:off x="605953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8</a:t>
              </a:r>
            </a:p>
          </p:txBody>
        </p:sp>
        <p:sp>
          <p:nvSpPr>
            <p:cNvPr id="215" name="Text Box 6"/>
            <p:cNvSpPr txBox="1">
              <a:spLocks noChangeArrowheads="1"/>
            </p:cNvSpPr>
            <p:nvPr/>
          </p:nvSpPr>
          <p:spPr bwMode="auto">
            <a:xfrm>
              <a:off x="562594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7</a:t>
              </a:r>
            </a:p>
          </p:txBody>
        </p:sp>
        <p:sp>
          <p:nvSpPr>
            <p:cNvPr id="216" name="Text Box 6"/>
            <p:cNvSpPr txBox="1">
              <a:spLocks noChangeArrowheads="1"/>
            </p:cNvSpPr>
            <p:nvPr/>
          </p:nvSpPr>
          <p:spPr bwMode="auto">
            <a:xfrm>
              <a:off x="519235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6</a:t>
              </a:r>
            </a:p>
          </p:txBody>
        </p:sp>
        <p:sp>
          <p:nvSpPr>
            <p:cNvPr id="217" name="Text Box 6"/>
            <p:cNvSpPr txBox="1">
              <a:spLocks noChangeArrowheads="1"/>
            </p:cNvSpPr>
            <p:nvPr/>
          </p:nvSpPr>
          <p:spPr bwMode="auto">
            <a:xfrm>
              <a:off x="475876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5</a:t>
              </a:r>
            </a:p>
          </p:txBody>
        </p:sp>
        <p:sp>
          <p:nvSpPr>
            <p:cNvPr id="218" name="Text Box 6"/>
            <p:cNvSpPr txBox="1">
              <a:spLocks noChangeArrowheads="1"/>
            </p:cNvSpPr>
            <p:nvPr/>
          </p:nvSpPr>
          <p:spPr bwMode="auto">
            <a:xfrm>
              <a:off x="4325168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4</a:t>
              </a:r>
            </a:p>
          </p:txBody>
        </p:sp>
        <p:sp>
          <p:nvSpPr>
            <p:cNvPr id="219" name="Text Box 6"/>
            <p:cNvSpPr txBox="1">
              <a:spLocks noChangeArrowheads="1"/>
            </p:cNvSpPr>
            <p:nvPr/>
          </p:nvSpPr>
          <p:spPr bwMode="auto">
            <a:xfrm>
              <a:off x="3891576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3</a:t>
              </a:r>
            </a:p>
          </p:txBody>
        </p:sp>
        <p:sp>
          <p:nvSpPr>
            <p:cNvPr id="220" name="Text Box 6"/>
            <p:cNvSpPr txBox="1">
              <a:spLocks noChangeArrowheads="1"/>
            </p:cNvSpPr>
            <p:nvPr/>
          </p:nvSpPr>
          <p:spPr bwMode="auto">
            <a:xfrm>
              <a:off x="3457984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2</a:t>
              </a:r>
            </a:p>
          </p:txBody>
        </p:sp>
        <p:sp>
          <p:nvSpPr>
            <p:cNvPr id="221" name="Text Box 6"/>
            <p:cNvSpPr txBox="1">
              <a:spLocks noChangeArrowheads="1"/>
            </p:cNvSpPr>
            <p:nvPr/>
          </p:nvSpPr>
          <p:spPr bwMode="auto">
            <a:xfrm>
              <a:off x="6500608" y="5562600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9</a:t>
              </a:r>
            </a:p>
          </p:txBody>
        </p:sp>
        <p:sp>
          <p:nvSpPr>
            <p:cNvPr id="222" name="Text Box 6"/>
            <p:cNvSpPr txBox="1">
              <a:spLocks noChangeArrowheads="1"/>
            </p:cNvSpPr>
            <p:nvPr/>
          </p:nvSpPr>
          <p:spPr bwMode="auto">
            <a:xfrm>
              <a:off x="3024392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1</a:t>
              </a:r>
            </a:p>
          </p:txBody>
        </p:sp>
        <p:sp>
          <p:nvSpPr>
            <p:cNvPr id="223" name="Text Box 6"/>
            <p:cNvSpPr txBox="1">
              <a:spLocks noChangeArrowheads="1"/>
            </p:cNvSpPr>
            <p:nvPr/>
          </p:nvSpPr>
          <p:spPr bwMode="auto">
            <a:xfrm>
              <a:off x="2590800" y="5562599"/>
              <a:ext cx="433592" cy="36122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r>
                <a:rPr lang="en-US" sz="1800" dirty="0">
                  <a:latin typeface="+mn-lt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0559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Circular Buffer Code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38200" y="23914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insert(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if (items &gt;= n)</a:t>
            </a:r>
          </a:p>
          <a:p>
            <a:r>
              <a:rPr lang="en-US" sz="1600" dirty="0">
                <a:latin typeface="Courier New" pitchFamily="49" charset="0"/>
              </a:rPr>
              <a:t>       error();</a:t>
            </a:r>
          </a:p>
          <a:p>
            <a:r>
              <a:rPr lang="en-US" sz="1600" dirty="0">
                <a:latin typeface="Courier New" pitchFamily="49" charset="0"/>
              </a:rPr>
              <a:t>   if (++rear &gt;= n) rear = 0;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[rear] = v;</a:t>
            </a:r>
          </a:p>
          <a:p>
            <a:r>
              <a:rPr lang="en-US" sz="1600" dirty="0">
                <a:latin typeface="Courier New" pitchFamily="49" charset="0"/>
              </a:rPr>
              <a:t>   items++;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38200" y="4525090"/>
            <a:ext cx="41148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remove()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if (items == 0)</a:t>
            </a:r>
          </a:p>
          <a:p>
            <a:r>
              <a:rPr lang="en-US" sz="1600" dirty="0">
                <a:latin typeface="Courier New" pitchFamily="49" charset="0"/>
              </a:rPr>
              <a:t>       error();</a:t>
            </a:r>
          </a:p>
          <a:p>
            <a:r>
              <a:rPr lang="en-US" sz="1600" dirty="0">
                <a:latin typeface="Courier New" pitchFamily="49" charset="0"/>
              </a:rPr>
              <a:t>   if (++front &gt;= n) front = 0;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 =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[front];</a:t>
            </a:r>
          </a:p>
          <a:p>
            <a:r>
              <a:rPr lang="en-US" sz="1600" dirty="0">
                <a:latin typeface="Courier New" pitchFamily="49" charset="0"/>
              </a:rPr>
              <a:t>   items--;</a:t>
            </a:r>
          </a:p>
          <a:p>
            <a:r>
              <a:rPr lang="en-US" sz="1600" dirty="0">
                <a:latin typeface="Courier New" pitchFamily="49" charset="0"/>
              </a:rPr>
              <a:t>   return v;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38200" y="1174377"/>
            <a:ext cx="4114800" cy="123110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init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v)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items = front = rear = 0;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892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3690936"/>
            <a:ext cx="8213725" cy="1762125"/>
          </a:xfrm>
        </p:spPr>
        <p:txBody>
          <a:bodyPr/>
          <a:lstStyle/>
          <a:p>
            <a:r>
              <a:rPr lang="en-US" dirty="0"/>
              <a:t>Requires a </a:t>
            </a:r>
            <a:r>
              <a:rPr lang="en-US" dirty="0" err="1"/>
              <a:t>mutex</a:t>
            </a:r>
            <a:r>
              <a:rPr lang="en-US" dirty="0"/>
              <a:t> and two counting semaphores: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mutex</a:t>
            </a:r>
            <a:r>
              <a:rPr lang="en-US" dirty="0"/>
              <a:t>: enforces mutually exclusive access to the buffer and counters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slots</a:t>
            </a:r>
            <a:r>
              <a:rPr lang="en-US" dirty="0"/>
              <a:t>: counts the available slots in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items</a:t>
            </a:r>
            <a:r>
              <a:rPr lang="en-US" dirty="0">
                <a:cs typeface="Courier New"/>
              </a:rPr>
              <a:t>: </a:t>
            </a:r>
            <a:r>
              <a:rPr lang="en-US" dirty="0"/>
              <a:t>counts the available items in the buffer</a:t>
            </a:r>
          </a:p>
          <a:p>
            <a:r>
              <a:rPr lang="en-US" dirty="0"/>
              <a:t>Makes use of general semaphores</a:t>
            </a:r>
          </a:p>
          <a:p>
            <a:pPr lvl="1"/>
            <a:r>
              <a:rPr lang="en-US" dirty="0"/>
              <a:t>Will range in value from 0 to n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89138" y="1586871"/>
            <a:ext cx="4610100" cy="1830034"/>
            <a:chOff x="2247900" y="2141224"/>
            <a:chExt cx="4610100" cy="1830034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3943350" y="280626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47900" y="2174671"/>
              <a:ext cx="533400" cy="1796587"/>
              <a:chOff x="2247900" y="2207088"/>
              <a:chExt cx="533400" cy="1796587"/>
            </a:xfrm>
          </p:grpSpPr>
          <p:sp>
            <p:nvSpPr>
              <p:cNvPr id="24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P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5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 err="1">
                    <a:latin typeface="+mn-lt"/>
                  </a:rPr>
                  <a:t>P</a:t>
                </a:r>
                <a:r>
                  <a:rPr lang="en-US" sz="1800" baseline="-25000" dirty="0" err="1">
                    <a:latin typeface="+mn-lt"/>
                  </a:rPr>
                  <a:t>n</a:t>
                </a:r>
                <a:endParaRPr lang="en-US" sz="1800" baseline="-25000" dirty="0"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324600" y="2174671"/>
              <a:ext cx="533400" cy="1796587"/>
              <a:chOff x="2247900" y="2207088"/>
              <a:chExt cx="533400" cy="1796587"/>
            </a:xfrm>
          </p:grpSpPr>
          <p:sp>
            <p:nvSpPr>
              <p:cNvPr id="21" name="Oval 5"/>
              <p:cNvSpPr>
                <a:spLocks noChangeArrowheads="1"/>
              </p:cNvSpPr>
              <p:nvPr/>
            </p:nvSpPr>
            <p:spPr bwMode="auto">
              <a:xfrm>
                <a:off x="2247900" y="2207088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1</a:t>
                </a:r>
              </a:p>
            </p:txBody>
          </p:sp>
          <p:sp>
            <p:nvSpPr>
              <p:cNvPr id="22" name="Oval 5"/>
              <p:cNvSpPr>
                <a:spLocks noChangeArrowheads="1"/>
              </p:cNvSpPr>
              <p:nvPr/>
            </p:nvSpPr>
            <p:spPr bwMode="auto">
              <a:xfrm>
                <a:off x="2247900" y="3505200"/>
                <a:ext cx="533400" cy="498475"/>
              </a:xfrm>
              <a:prstGeom prst="ellipse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bIns="0" anchor="ctr"/>
              <a:lstStyle/>
              <a:p>
                <a:pPr algn="ctr"/>
                <a:r>
                  <a:rPr lang="en-US" sz="1800" dirty="0">
                    <a:latin typeface="+mn-lt"/>
                  </a:rPr>
                  <a:t>C</a:t>
                </a:r>
                <a:r>
                  <a:rPr lang="en-US" sz="1800" baseline="-25000" dirty="0">
                    <a:latin typeface="+mn-lt"/>
                  </a:rPr>
                  <a:t>m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69462" y="2761441"/>
                <a:ext cx="290276" cy="687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</a:p>
              <a:p>
                <a:pPr>
                  <a:lnSpc>
                    <a:spcPct val="70000"/>
                  </a:lnSpc>
                </a:pPr>
                <a:r>
                  <a:rPr lang="en-US" sz="1800" dirty="0">
                    <a:latin typeface="Wingdings"/>
                    <a:ea typeface="Wingdings"/>
                    <a:cs typeface="Wingdings"/>
                    <a:sym typeface="Wingdings"/>
                  </a:rPr>
                  <a:t>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781300" y="2438400"/>
              <a:ext cx="1162050" cy="1295400"/>
              <a:chOff x="2781300" y="2438400"/>
              <a:chExt cx="1162050" cy="1295400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9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0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 flipH="1">
              <a:off x="5162550" y="2514600"/>
              <a:ext cx="1162050" cy="1295400"/>
              <a:chOff x="2781300" y="2438400"/>
              <a:chExt cx="1162050" cy="1295400"/>
            </a:xfrm>
          </p:grpSpPr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>
                <a:off x="2781300" y="2438400"/>
                <a:ext cx="1162050" cy="457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2781300" y="2895600"/>
                <a:ext cx="1162050" cy="1392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7" name="Line 7"/>
              <p:cNvSpPr>
                <a:spLocks noChangeShapeType="1"/>
              </p:cNvSpPr>
              <p:nvPr/>
            </p:nvSpPr>
            <p:spPr bwMode="auto">
              <a:xfrm flipV="1">
                <a:off x="2781300" y="3200400"/>
                <a:ext cx="1162050" cy="5334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/>
                <a:tailEnd type="none" w="med" len="med"/>
              </a:ln>
              <a:effectLst/>
            </p:spPr>
            <p:txBody>
              <a:bodyPr wrap="none" tIns="0" bIns="0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191000" y="280560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895850" y="2804284"/>
              <a:ext cx="247650" cy="533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91000" y="2953435"/>
              <a:ext cx="921662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000" dirty="0">
                  <a:latin typeface="Wingdings"/>
                  <a:ea typeface="Wingdings"/>
                  <a:cs typeface="Wingdings"/>
                  <a:sym typeface="Wingdings"/>
                </a:rPr>
                <a:t></a:t>
              </a:r>
              <a:endParaRPr lang="en-US" sz="2000" dirty="0">
                <a:latin typeface="Calibri" pitchFamily="34" charset="0"/>
              </a:endParaRP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3943350" y="2804284"/>
              <a:ext cx="1200150" cy="533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tIns="0" bIns="0" anchor="ctr"/>
            <a:lstStyle/>
            <a:p>
              <a:pPr algn="ctr"/>
              <a:endParaRPr lang="en-US" sz="18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6600" y="2141224"/>
              <a:ext cx="2738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Between 0 and n elements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46420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Declarations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586299"/>
            <a:ext cx="8610600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#include "</a:t>
            </a:r>
            <a:r>
              <a:rPr lang="en-US" sz="1800" dirty="0" err="1">
                <a:latin typeface="Courier New" pitchFamily="49" charset="0"/>
              </a:rPr>
              <a:t>csapp.h</a:t>
            </a:r>
            <a:r>
              <a:rPr lang="en-US" sz="1800" dirty="0">
                <a:latin typeface="Courier New" pitchFamily="49" charset="0"/>
              </a:rPr>
              <a:t>”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 err="1">
                <a:latin typeface="Courier New" pitchFamily="49" charset="0"/>
              </a:rPr>
              <a:t>typedef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struct</a:t>
            </a:r>
            <a:r>
              <a:rPr lang="en-US" sz="1800" dirty="0">
                <a:latin typeface="Courier New" pitchFamily="49" charset="0"/>
              </a:rPr>
              <a:t> {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;     /* Buffer array          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n;        /* Maximum number of slots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front;    /*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[front+1 (mod n)] is first item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rear;     /*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[rear]   is last item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pthread_mutex_t</a:t>
            </a:r>
            <a:r>
              <a:rPr lang="en-US" sz="1800" dirty="0">
                <a:latin typeface="Courier New" pitchFamily="49" charset="0"/>
              </a:rPr>
              <a:t> mutex; /* Protects accesses to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slots;  /* Counts available slots             */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sem_t</a:t>
            </a:r>
            <a:r>
              <a:rPr lang="en-US" sz="1800" dirty="0">
                <a:latin typeface="Courier New" pitchFamily="49" charset="0"/>
              </a:rPr>
              <a:t> items;  /* Counts available items             */</a:t>
            </a:r>
          </a:p>
          <a:p>
            <a:r>
              <a:rPr lang="en-US" sz="1800" dirty="0">
                <a:latin typeface="Courier New" pitchFamily="49" charset="0"/>
              </a:rPr>
              <a:t>} </a:t>
            </a:r>
            <a:r>
              <a:rPr lang="en-US" sz="1800" dirty="0" err="1">
                <a:latin typeface="Courier New" pitchFamily="49" charset="0"/>
              </a:rPr>
              <a:t>sbuf_t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sbuf_init(sbuf_t</a:t>
            </a:r>
            <a:r>
              <a:rPr lang="en-US" sz="1800" dirty="0">
                <a:latin typeface="Courier New" pitchFamily="49" charset="0"/>
              </a:rPr>
              <a:t> *sp,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n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sbuf_deinit(sbuf_t</a:t>
            </a:r>
            <a:r>
              <a:rPr lang="en-US" sz="1800" dirty="0">
                <a:latin typeface="Courier New" pitchFamily="49" charset="0"/>
              </a:rPr>
              <a:t> *sp);</a:t>
            </a:r>
          </a:p>
          <a:p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sbuf_insert(sbuf_t</a:t>
            </a:r>
            <a:r>
              <a:rPr lang="en-US" sz="1800" dirty="0">
                <a:latin typeface="Courier New" pitchFamily="49" charset="0"/>
              </a:rPr>
              <a:t> *sp,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item);</a:t>
            </a:r>
          </a:p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sbuf_remove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sbuf_t</a:t>
            </a:r>
            <a:r>
              <a:rPr lang="en-US" sz="1800" dirty="0">
                <a:latin typeface="Courier New" pitchFamily="49" charset="0"/>
              </a:rPr>
              <a:t> *sp);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6107668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075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074307"/>
            <a:ext cx="8763000" cy="4185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Create an empty, bounded, shared FIFO buffer with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slots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sbuf_init(sbuf_t</a:t>
            </a:r>
            <a:r>
              <a:rPr lang="en-US" sz="1600" dirty="0">
                <a:latin typeface="Courier New" pitchFamily="49" charset="0"/>
              </a:rPr>
              <a:t> *sp,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sp-&gt;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Calloc(n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sizeof(int</a:t>
            </a:r>
            <a:r>
              <a:rPr lang="en-US" sz="1600" dirty="0">
                <a:latin typeface="Courier New" pitchFamily="49" charset="0"/>
              </a:rPr>
              <a:t>)); </a:t>
            </a:r>
          </a:p>
          <a:p>
            <a:r>
              <a:rPr lang="en-US" sz="1600" dirty="0">
                <a:latin typeface="Courier New" pitchFamily="49" charset="0"/>
              </a:rPr>
              <a:t>    sp-&gt;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;                  /* Buffer holds max of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items */</a:t>
            </a:r>
          </a:p>
          <a:p>
            <a:r>
              <a:rPr lang="en-US" sz="1600" dirty="0">
                <a:latin typeface="Courier New" pitchFamily="49" charset="0"/>
              </a:rPr>
              <a:t>    sp-&gt;front = sp-&gt;rear = 0;   /* Empty buffer </a:t>
            </a:r>
            <a:r>
              <a:rPr lang="en-US" sz="1600" dirty="0" err="1">
                <a:latin typeface="Courier New" pitchFamily="49" charset="0"/>
              </a:rPr>
              <a:t>iff</a:t>
            </a:r>
            <a:r>
              <a:rPr lang="en-US" sz="1600" dirty="0">
                <a:latin typeface="Courier New" pitchFamily="49" charset="0"/>
              </a:rPr>
              <a:t> front == rear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pthread_mutex_init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-&gt;mutex, NULL); /* lock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Sem_init(&amp;sp</a:t>
            </a:r>
            <a:r>
              <a:rPr lang="en-US" sz="1600" dirty="0">
                <a:latin typeface="Courier New" pitchFamily="49" charset="0"/>
              </a:rPr>
              <a:t>-&gt;slots, 0,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); /* Initially,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has </a:t>
            </a:r>
            <a:r>
              <a:rPr lang="en-US" sz="1600" dirty="0" err="1">
                <a:latin typeface="Courier New" pitchFamily="49" charset="0"/>
              </a:rPr>
              <a:t>n</a:t>
            </a:r>
            <a:r>
              <a:rPr lang="en-US" sz="1600" dirty="0">
                <a:latin typeface="Courier New" pitchFamily="49" charset="0"/>
              </a:rPr>
              <a:t> empty slots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Sem_init(&amp;sp</a:t>
            </a:r>
            <a:r>
              <a:rPr lang="en-US" sz="1600" dirty="0">
                <a:latin typeface="Courier New" pitchFamily="49" charset="0"/>
              </a:rPr>
              <a:t>-&gt;items, 0, 0); /* Initially, 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 has zero items */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/* Clean up buffer sp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sbuf_deinit(sbuf_t</a:t>
            </a:r>
            <a:r>
              <a:rPr lang="en-US" sz="1600" dirty="0">
                <a:latin typeface="Courier New" pitchFamily="49" charset="0"/>
              </a:rPr>
              <a:t> *sp)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Free(sp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8225" y="61838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Initializing and </a:t>
            </a:r>
            <a:r>
              <a:rPr lang="en-US" dirty="0" err="1">
                <a:latin typeface="Calibri" pitchFamily="34" charset="0"/>
              </a:rPr>
              <a:t>deinitializing</a:t>
            </a:r>
            <a:r>
              <a:rPr lang="en-US" dirty="0">
                <a:latin typeface="Calibri" pitchFamily="34" charset="0"/>
              </a:rPr>
              <a:t>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5836739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33666"/>
            <a:ext cx="79248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Insert item onto the rear of shared buffer sp */</a:t>
            </a: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sbuf_insert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Wait for available slot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pthread_mutex_lock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-&gt;mutex); /* Lock the buffer      */</a:t>
            </a:r>
          </a:p>
          <a:p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 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-&gt;rear] = item;    /* Insert the item        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pthread_mutex_unlock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-&gt;mutex); /* Unlock the buffer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Announce available item */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0447" y="4964668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Inserting an item into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7316140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2644" y="1985665"/>
            <a:ext cx="8324425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/* Remove and return the first item from buffer sp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sbuf_remove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sbuf_t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item;</a:t>
            </a:r>
          </a:p>
          <a:p>
            <a:r>
              <a:rPr lang="en-US" sz="1600" dirty="0">
                <a:latin typeface="Courier New" pitchFamily="49" charset="0"/>
              </a:rPr>
              <a:t>    P(&amp;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-&gt;items);               /* Wait for available item */</a:t>
            </a:r>
          </a:p>
          <a:p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pthread_mutex_lock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(&amp;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sp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-&gt;mutex); /* Lock the buffer      */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</a:br>
            <a:r>
              <a:rPr lang="en-US" sz="1600" dirty="0">
                <a:latin typeface="Courier New" pitchFamily="49" charset="0"/>
              </a:rPr>
              <a:t>    if (++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&gt;=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-&gt;n)    /* Increment index (mod n) */</a:t>
            </a:r>
          </a:p>
          <a:p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 = 0;</a:t>
            </a:r>
          </a:p>
          <a:p>
            <a:r>
              <a:rPr lang="en-US" sz="1600" dirty="0">
                <a:latin typeface="Courier New" pitchFamily="49" charset="0"/>
              </a:rPr>
              <a:t>    item = 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</a:t>
            </a:r>
            <a:r>
              <a:rPr lang="en-US" sz="1600" dirty="0" err="1">
                <a:latin typeface="Courier New" pitchFamily="49" charset="0"/>
              </a:rPr>
              <a:t>buf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-&gt;front];   /* Remove the item         */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pthread_mutex_unlock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-&gt;mutex); /* Unlock the buffer  */</a:t>
            </a:r>
          </a:p>
          <a:p>
            <a:r>
              <a:rPr lang="en-US" sz="1600" dirty="0">
                <a:latin typeface="Courier New" pitchFamily="49" charset="0"/>
              </a:rPr>
              <a:t>    V(&amp;</a:t>
            </a:r>
            <a:r>
              <a:rPr lang="en-US" sz="1600" dirty="0" err="1">
                <a:latin typeface="Courier New" pitchFamily="49" charset="0"/>
              </a:rPr>
              <a:t>sp</a:t>
            </a:r>
            <a:r>
              <a:rPr lang="en-US" sz="1600" dirty="0">
                <a:latin typeface="Courier New" pitchFamily="49" charset="0"/>
              </a:rPr>
              <a:t>-&gt;slots);               /* Announce available slot */</a:t>
            </a:r>
          </a:p>
          <a:p>
            <a:r>
              <a:rPr lang="en-US" sz="1600" dirty="0">
                <a:latin typeface="Courier New" pitchFamily="49" charset="0"/>
              </a:rPr>
              <a:t>    return item;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13694" y="48006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Removing an item from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7544934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program produce-</a:t>
            </a:r>
            <a:r>
              <a:rPr lang="en-US" dirty="0" err="1"/>
              <a:t>consume.c</a:t>
            </a:r>
            <a:r>
              <a:rPr lang="en-US" dirty="0"/>
              <a:t> in code directory</a:t>
            </a:r>
          </a:p>
          <a:p>
            <a:r>
              <a:rPr lang="en-US" dirty="0"/>
              <a:t>10-entry shared circular buffer</a:t>
            </a:r>
          </a:p>
          <a:p>
            <a:r>
              <a:rPr lang="en-US" dirty="0"/>
              <a:t>5 producers</a:t>
            </a:r>
          </a:p>
          <a:p>
            <a:pPr lvl="1"/>
            <a:r>
              <a:rPr lang="en-US" dirty="0"/>
              <a:t>Agent </a:t>
            </a:r>
            <a:r>
              <a:rPr lang="en-US" dirty="0" err="1"/>
              <a:t>i</a:t>
            </a:r>
            <a:r>
              <a:rPr lang="en-US" dirty="0"/>
              <a:t> generates numbers from 20*</a:t>
            </a:r>
            <a:r>
              <a:rPr lang="en-US" dirty="0" err="1"/>
              <a:t>i</a:t>
            </a:r>
            <a:r>
              <a:rPr lang="en-US" dirty="0"/>
              <a:t> to 20*</a:t>
            </a:r>
            <a:r>
              <a:rPr lang="en-US" dirty="0" err="1"/>
              <a:t>i</a:t>
            </a:r>
            <a:r>
              <a:rPr lang="en-US" dirty="0"/>
              <a:t> – 1.</a:t>
            </a:r>
          </a:p>
          <a:p>
            <a:pPr lvl="1"/>
            <a:r>
              <a:rPr lang="en-US" dirty="0"/>
              <a:t>Puts them in buffer</a:t>
            </a:r>
          </a:p>
          <a:p>
            <a:r>
              <a:rPr lang="en-US" dirty="0"/>
              <a:t>5 consumers</a:t>
            </a:r>
          </a:p>
          <a:p>
            <a:pPr lvl="1"/>
            <a:r>
              <a:rPr lang="en-US" dirty="0"/>
              <a:t>Each retrieves 20 elements from buffer</a:t>
            </a:r>
          </a:p>
          <a:p>
            <a:r>
              <a:rPr lang="en-US" dirty="0"/>
              <a:t>Main program</a:t>
            </a:r>
          </a:p>
          <a:p>
            <a:pPr lvl="1"/>
            <a:r>
              <a:rPr lang="en-US" dirty="0"/>
              <a:t>Makes sure each value between 0 and 99 retrieved once</a:t>
            </a:r>
          </a:p>
        </p:txBody>
      </p:sp>
    </p:spTree>
    <p:extLst>
      <p:ext uri="{BB962C8B-B14F-4D97-AF65-F5344CB8AC3E}">
        <p14:creationId xmlns:p14="http://schemas.microsoft.com/office/powerpoint/2010/main" val="252875147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/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Producer-Consumer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150186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5003" y="3562598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14354" y="3726873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1881" y="3728852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Conceptual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2345861"/>
          </a:xfrm>
        </p:spPr>
        <p:txBody>
          <a:bodyPr/>
          <a:lstStyle/>
          <a:p>
            <a:r>
              <a:rPr lang="en-US" dirty="0"/>
              <a:t>Multiple threads run within the context of a single process</a:t>
            </a:r>
          </a:p>
          <a:p>
            <a:r>
              <a:rPr lang="en-US" dirty="0"/>
              <a:t>Each thread has its own separate thread context</a:t>
            </a:r>
          </a:p>
          <a:p>
            <a:pPr lvl="1"/>
            <a:r>
              <a:rPr lang="en-US" sz="1600" dirty="0"/>
              <a:t>Thread ID, stack, stack pointer, PC, condition codes, and GP registers</a:t>
            </a:r>
          </a:p>
          <a:p>
            <a:r>
              <a:rPr lang="en-US" dirty="0"/>
              <a:t>All threads share the remaining process context</a:t>
            </a:r>
          </a:p>
          <a:p>
            <a:pPr lvl="1"/>
            <a:r>
              <a:rPr lang="en-US" sz="1600" dirty="0"/>
              <a:t>Code, data, heap, and shared library segments of the process virtual address space</a:t>
            </a:r>
          </a:p>
          <a:p>
            <a:pPr lvl="1"/>
            <a:r>
              <a:rPr lang="en-US" sz="1600" dirty="0"/>
              <a:t>Open files and installed handlers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12" y="494603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" name="Rectangle 12"/>
          <p:cNvSpPr>
            <a:spLocks noChangeAspect="1" noChangeArrowheads="1"/>
          </p:cNvSpPr>
          <p:nvPr/>
        </p:nvSpPr>
        <p:spPr bwMode="auto">
          <a:xfrm>
            <a:off x="434563" y="4334845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7737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62173" y="4083811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22963" y="4650609"/>
            <a:ext cx="2232025" cy="1686361"/>
            <a:chOff x="5946775" y="4650609"/>
            <a:chExt cx="2232025" cy="168636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9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4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5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23885" y="496514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247036" y="4349192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630211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</p:spTree>
    <p:extLst>
      <p:ext uri="{BB962C8B-B14F-4D97-AF65-F5344CB8AC3E}">
        <p14:creationId xmlns:p14="http://schemas.microsoft.com/office/powerpoint/2010/main" val="3841244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18849</TotalTime>
  <Words>7441</Words>
  <Application>Microsoft Office PowerPoint</Application>
  <PresentationFormat>On-screen Show (4:3)</PresentationFormat>
  <Paragraphs>1770</Paragraphs>
  <Slides>68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Arial</vt:lpstr>
      <vt:lpstr>Arial Narrow</vt:lpstr>
      <vt:lpstr>Calibri</vt:lpstr>
      <vt:lpstr>Courier New</vt:lpstr>
      <vt:lpstr>Lato Extended</vt:lpstr>
      <vt:lpstr>Monaco</vt:lpstr>
      <vt:lpstr>Times New Roman</vt:lpstr>
      <vt:lpstr>Wingdings</vt:lpstr>
      <vt:lpstr>Wingdings 2</vt:lpstr>
      <vt:lpstr>template2007</vt:lpstr>
      <vt:lpstr>Synchronization: Basics  15-213/14-513/15-513: Introduction to Computer Systems 24th Lecture, April 19, 2022</vt:lpstr>
      <vt:lpstr>Today</vt:lpstr>
      <vt:lpstr>Traditional View of a Process</vt:lpstr>
      <vt:lpstr>Alternate View of a Process</vt:lpstr>
      <vt:lpstr>A Process With Multiple Threads</vt:lpstr>
      <vt:lpstr>Don’t let picture confuse you!</vt:lpstr>
      <vt:lpstr>Today</vt:lpstr>
      <vt:lpstr>Shared Variables in Threaded C Programs</vt:lpstr>
      <vt:lpstr>Threads Memory Model: Conceptual</vt:lpstr>
      <vt:lpstr>Threads Memory Model: Actual</vt:lpstr>
      <vt:lpstr>Passing an argument to a thread - Pedantic</vt:lpstr>
      <vt:lpstr>Passing an argument to a thread - Pedantic</vt:lpstr>
      <vt:lpstr>Passing an argument to a thread – Also OK!</vt:lpstr>
      <vt:lpstr>Passing an argument to a thread – WRONG!</vt:lpstr>
      <vt:lpstr>Three Ways to Pass Thread Arg</vt:lpstr>
      <vt:lpstr>Example Program to Illustrate Sharing</vt:lpstr>
      <vt:lpstr>Shared Variables in Threaded C Programs</vt:lpstr>
      <vt:lpstr>Mapping Variable Instances to Memory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badcnt.c: Improper Synchronization</vt:lpstr>
      <vt:lpstr>badcnt.c: Improper Synchronization</vt:lpstr>
      <vt:lpstr>Today</vt:lpstr>
      <vt:lpstr>Enforcing Mutual Exclusion</vt:lpstr>
      <vt:lpstr>MUTual EXclusion (mutex)</vt:lpstr>
      <vt:lpstr>MUTual EXclusion (mutex)</vt:lpstr>
      <vt:lpstr>badcnt.c: Improper Synchronization</vt:lpstr>
      <vt:lpstr>goodmcnt.c: Mutex Synchronization</vt:lpstr>
      <vt:lpstr>Why Mutexes Work</vt:lpstr>
      <vt:lpstr>Why Mutexes Work</vt:lpstr>
      <vt:lpstr>Why Mutexes Work</vt:lpstr>
      <vt:lpstr>Why Mutexes Work</vt:lpstr>
      <vt:lpstr>Quiz</vt:lpstr>
      <vt:lpstr>Today</vt:lpstr>
      <vt:lpstr>Semaphores</vt:lpstr>
      <vt:lpstr>Semaphores</vt:lpstr>
      <vt:lpstr>C Semaphore Operations</vt:lpstr>
      <vt:lpstr>Using Semaphores to Coordinate Access to Shared Resources</vt:lpstr>
      <vt:lpstr>Producer-Consumer Problem</vt:lpstr>
      <vt:lpstr>Producer-Consumer on 1-element Buffer</vt:lpstr>
      <vt:lpstr>Producer-Consumer on 1-element Buffer</vt:lpstr>
      <vt:lpstr>Producer-Consumer on 1-element Buffer</vt:lpstr>
      <vt:lpstr>Why 2 Semaphores for 1-Entry Buffer?</vt:lpstr>
      <vt:lpstr>Producer-Consumer on an n-element Buffer</vt:lpstr>
      <vt:lpstr>Circular Buffer (n = 10)</vt:lpstr>
      <vt:lpstr>Circular Buffer Operation (n = 10)</vt:lpstr>
      <vt:lpstr>Sequential Circular Buffer Code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Demonstration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927</cp:revision>
  <cp:lastPrinted>2018-04-17T17:12:11Z</cp:lastPrinted>
  <dcterms:created xsi:type="dcterms:W3CDTF">2012-11-19T20:19:50Z</dcterms:created>
  <dcterms:modified xsi:type="dcterms:W3CDTF">2022-04-18T07:28:14Z</dcterms:modified>
</cp:coreProperties>
</file>