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0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/>
    <p:restoredTop sz="94663"/>
  </p:normalViewPr>
  <p:slideViewPr>
    <p:cSldViewPr snapToGrid="0">
      <p:cViewPr>
        <p:scale>
          <a:sx n="78" d="100"/>
          <a:sy n="78" d="100"/>
        </p:scale>
        <p:origin x="2272" y="584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6541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everything else is equal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Tianhe-2 is 208 MFlops/Watt</a:t>
            </a:r>
          </a:p>
        </p:txBody>
      </p:sp>
    </p:spTree>
    <p:extLst>
      <p:ext uri="{BB962C8B-B14F-4D97-AF65-F5344CB8AC3E}">
        <p14:creationId xmlns:p14="http://schemas.microsoft.com/office/powerpoint/2010/main" val="290817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current I = Q/t (change per unit time)</a:t>
            </a:r>
          </a:p>
          <a:p>
            <a:pPr>
              <a:defRPr sz="1800"/>
            </a:pPr>
            <a:r>
              <a:t>Energy is spent moving charge through a voltage difference</a:t>
            </a:r>
          </a:p>
          <a:p>
            <a:pPr>
              <a:defRPr sz="1800"/>
            </a:pPr>
            <a:r>
              <a:t>power P = energy/t = (QV)/t = (Q/t)V = IV = (I^2)R (applying Olm’s Law: V=IR)</a:t>
            </a:r>
          </a:p>
          <a:p>
            <a:pPr>
              <a:defRPr sz="1800"/>
            </a:pPr>
            <a:r>
              <a:t>Since P=IV, fixing power and increasing voltage reduces current, which results lost energy from resistance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fundamentally different interaction with the device</a:t>
            </a:r>
          </a:p>
          <a:p>
            <a:pPr>
              <a:defRPr sz="1800"/>
            </a:pPr>
            <a:r>
              <a:t>Just not possible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Shape 7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1% of the chip is rasterizer</a:t>
            </a:r>
          </a:p>
          <a:p>
            <a:pPr>
              <a:defRPr sz="1800"/>
            </a:pPr>
            <a:r>
              <a:t>it’s a pipeline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5" name="Shape 7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exploit locality</a:t>
            </a:r>
          </a:p>
          <a:p>
            <a:pPr>
              <a:defRPr sz="1800"/>
            </a:pPr>
            <a:r>
              <a:t>compression hardware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f/n because this fraction of work is parallelized perfectly onto n processors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NOTE: rewrite amdahl’s law in terms of resources N and not cores.  (If r=1 then it’s the same as original version)</a:t>
            </a:r>
          </a:p>
          <a:p>
            <a:pPr>
              <a:defRPr sz="1600"/>
            </a:pPr>
            <a:r>
              <a:t>terms in the denominator are time. (amount of work / rate)</a:t>
            </a:r>
          </a:p>
          <a:p>
            <a:pPr>
              <a:defRPr sz="1600"/>
            </a:pPr>
            <a:r>
              <a:t>sequential: perf is perf(r)</a:t>
            </a:r>
          </a:p>
          <a:p>
            <a:pPr>
              <a:defRPr sz="1600"/>
            </a:pPr>
            <a:r>
              <a:t>parallel: perf is perf(r) * (n/r)</a:t>
            </a:r>
          </a:p>
          <a:p>
            <a:pPr>
              <a:defRPr sz="1600"/>
            </a:pPr>
            <a:r>
              <a:t>this slide assumes perf(1) = 1</a:t>
            </a:r>
          </a:p>
          <a:p>
            <a:pPr>
              <a:defRPr sz="1600"/>
            </a:pPr>
            <a:r>
              <a:t>\mathrm{speedup}(f,n,r) = \frac{1}{\frac{1-f}{\textrm{perf}(r)} + \frac{f}{\textrm{perf}(r)\cdot\frac{n}{r}}}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left fig: left, 16 cores, each /w performance=1. RIGHT, 1 core, performance=sqrt(16)</a:t>
            </a:r>
          </a:p>
          <a:p>
            <a:pPr>
              <a:defRPr sz="1800"/>
            </a:pPr>
            <a:r>
              <a:t>MOST LINES (LOOK AT RED), performance decreases as more powerful cores are used</a:t>
            </a:r>
          </a:p>
          <a:p>
            <a:pPr>
              <a:defRPr sz="1800"/>
            </a:pPr>
            <a:r>
              <a:t>BLUE LINE, performance ***increases*** as more powerful cores are used (left: 2, right 4)</a:t>
            </a:r>
          </a:p>
          <a:p>
            <a:pPr>
              <a:defRPr sz="1800"/>
            </a:pPr>
            <a:r>
              <a:t>But there’s a mixture of sequential work AND parallel WORK</a:t>
            </a:r>
          </a:p>
          <a:p>
            <a:pPr>
              <a:defRPr sz="1800"/>
            </a:pPr>
            <a:r>
              <a:t>THINK ABOUT GAMUT OF WORKLOADS (X=1, good for one but not the other)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parallelize onto all the cores, assuming perfect speedup</a:t>
            </a:r>
          </a:p>
          <a:p>
            <a:pPr>
              <a:defRPr sz="1600"/>
            </a:pPr>
            <a:r>
              <a:t>perf r for the big core, perf 1 for the other n-r cores (so perf(r) + n - r)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\mathrm{speedup}(f,n,r) = \frac{1}{\frac{1-f}{\textrm{perf}(r)} + \frac{f}{\textrm{perf}(r) + (n-r)}}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top graphs are what I showed you before</a:t>
            </a:r>
          </a:p>
          <a:p>
            <a:pPr>
              <a:defRPr sz="1800"/>
            </a:pPr>
            <a:r>
              <a:rPr dirty="0"/>
              <a:t>idea: sacrifice a bit on best max performance for better performance in the middle</a:t>
            </a:r>
          </a:p>
          <a:p>
            <a:pPr>
              <a:defRPr sz="1800"/>
            </a:pPr>
            <a:r>
              <a:rPr dirty="0"/>
              <a:t>ONE WAY TO THINK ABOUT IS, TAKE A LARGE SPEEDUP IN SERIAL SECTION FOR PERCENTAGE SLOWDOWN IN PARALLEL SECTION (run blue line well, and use rest of resources to keep red lines high up there… but a little loss)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for kicks, lets go through some examples</a:t>
            </a:r>
          </a:p>
          <a:p>
            <a:pPr>
              <a:defRPr sz="1600"/>
            </a:pPr>
            <a:r>
              <a:t>this is my laptop, and like about every computing device there are two main processors in it the CPU.</a:t>
            </a:r>
          </a:p>
          <a:p>
            <a:pPr>
              <a:defRPr sz="1600"/>
            </a:pPr>
            <a:r>
              <a:t>And a GPU for 3D graphics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Why 4+4?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first</a:t>
            </a:r>
          </a:p>
          <a:p>
            <a:pPr>
              <a:defRPr sz="1800"/>
            </a:pPr>
            <a:r>
              <a:t>data-parallel programming for CELL (proprietary)</a:t>
            </a:r>
          </a:p>
          <a:p>
            <a:pPr>
              <a:defRPr sz="1800"/>
            </a:pPr>
            <a:r>
              <a:t>OpenMP, on Opterons</a:t>
            </a:r>
          </a:p>
          <a:p>
            <a:pPr>
              <a:defRPr sz="1800"/>
            </a:pPr>
            <a:r>
              <a:t>MPI across chips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34575"/>
            <a:ext cx="16840201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>
                <a:latin typeface="Myriad Pro Cond" panose="020B0506030403020204" pitchFamily="34" charset="0"/>
              </a:rPr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>
                <a:latin typeface="Myriad Pro Cond" panose="020B0506030403020204" pitchFamily="34" charset="0"/>
              </a:rPr>
              <a:t>CMU 15-418/15-618, </a:t>
            </a:r>
            <a:r>
              <a:rPr lang="en-US" sz="6000" dirty="0">
                <a:latin typeface="Myriad Pro Cond" panose="020B0506030403020204" pitchFamily="34" charset="0"/>
              </a:rPr>
              <a:t>Spring 2018</a:t>
            </a:r>
            <a:endParaRPr sz="6000" dirty="0">
              <a:latin typeface="Myriad Pro Cond" panose="020B0506030403020204" pitchFamily="34" charset="0"/>
            </a:endParaRPr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Myriad Pro Cond" panose="020B0506030403020204" pitchFamily="34" charset="0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6332515" y="3632617"/>
            <a:ext cx="5621732" cy="964367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>
                <a:latin typeface="Myriad Pro Cond" panose="020B0506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61335" y="13093700"/>
            <a:ext cx="349455" cy="471924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Myriad Pro Cond" panose="020B0506030403020204" pitchFamily="34" charset="0"/>
                <a:ea typeface="Myriad Pro Cond" panose="020B0506030403020204" pitchFamily="34" charset="0"/>
                <a:cs typeface="Myriad Pro Cond" panose="020B0506030403020204" pitchFamily="34" charset="0"/>
                <a:sym typeface="Gill Sans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80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  <a:lvl2pPr>
              <a:defRPr>
                <a:latin typeface="Myriad Pro Cond" panose="020B0506030403020204" pitchFamily="34" charset="0"/>
              </a:defRPr>
            </a:lvl2pPr>
            <a:lvl3pPr>
              <a:defRPr>
                <a:latin typeface="Myriad Pro Cond" panose="020B0506030403020204" pitchFamily="34" charset="0"/>
              </a:defRPr>
            </a:lvl3pPr>
            <a:lvl4pPr>
              <a:defRPr>
                <a:latin typeface="Myriad Pro Cond" panose="020B0506030403020204" pitchFamily="34" charset="0"/>
              </a:defRPr>
            </a:lvl4pPr>
            <a:lvl5pPr>
              <a:defRPr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10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034050"/>
            <a:ext cx="308610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>
                <a:latin typeface="Myriad Pro Cond" panose="020B0506030403020204" pitchFamily="34" charset="0"/>
              </a:rPr>
              <a:t> CMU 15-418/618, </a:t>
            </a:r>
            <a:br>
              <a:rPr lang="en-US" dirty="0">
                <a:latin typeface="Myriad Pro Cond" panose="020B0506030403020204" pitchFamily="34" charset="0"/>
              </a:rPr>
            </a:br>
            <a:r>
              <a:rPr lang="en-US" dirty="0">
                <a:latin typeface="Myriad Pro Cond" panose="020B0506030403020204" pitchFamily="34" charset="0"/>
              </a:rPr>
              <a:t>Spring</a:t>
            </a:r>
            <a:r>
              <a:rPr lang="en-US" baseline="0" dirty="0">
                <a:latin typeface="Myriad Pro Cond" panose="020B0506030403020204" pitchFamily="34" charset="0"/>
              </a:rPr>
              <a:t> 2018</a:t>
            </a:r>
            <a:endParaRPr dirty="0">
              <a:latin typeface="Myriad Pro Cond" panose="020B0506030403020204" pitchFamily="34" charset="0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med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1435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2pPr>
      <a:lvl3pPr marL="21082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3pPr>
      <a:lvl4pPr marL="27686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4pPr>
      <a:lvl5pPr marL="34417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5pPr>
      <a:lvl6pPr marL="41148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ndtech.com/show/9686/the-apple-iphone-6s-and-iphone-6s-plus-review/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blanc-project.eu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hotnews/thoughts-on-flash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laymate.com/iPad_ShootOut_1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7712701" y="3632617"/>
            <a:ext cx="2861361" cy="964367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</a:t>
            </a:r>
            <a:r>
              <a:rPr lang="en-US" dirty="0"/>
              <a:t>19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301750" y="4636827"/>
            <a:ext cx="15684500" cy="35943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800"/>
            </a:lvl1pPr>
          </a:lstStyle>
          <a:p>
            <a:r>
              <a:rPr dirty="0"/>
              <a:t>Heterogeneous Parallelism and Hardware Specialization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Heterogeneous processing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6611600" cy="10350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Observation: most “real world” applications have complex workload characteristics  *</a:t>
            </a:r>
          </a:p>
        </p:txBody>
      </p:sp>
      <p:sp>
        <p:nvSpPr>
          <p:cNvPr id="208" name="Shape 208"/>
          <p:cNvSpPr/>
          <p:nvPr/>
        </p:nvSpPr>
        <p:spPr>
          <a:xfrm>
            <a:off x="1765300" y="382905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that can be widely parallelized.</a:t>
            </a:r>
          </a:p>
        </p:txBody>
      </p:sp>
      <p:sp>
        <p:nvSpPr>
          <p:cNvPr id="209" name="Shape 209"/>
          <p:cNvSpPr/>
          <p:nvPr/>
        </p:nvSpPr>
        <p:spPr>
          <a:xfrm>
            <a:off x="9601200" y="383540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And components that are difficult to parallelize.</a:t>
            </a:r>
          </a:p>
        </p:txBody>
      </p:sp>
      <p:sp>
        <p:nvSpPr>
          <p:cNvPr id="210" name="Shape 210"/>
          <p:cNvSpPr/>
          <p:nvPr/>
        </p:nvSpPr>
        <p:spPr>
          <a:xfrm>
            <a:off x="1765300" y="5822950"/>
            <a:ext cx="60706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that are amenable to wide SIMD execution.</a:t>
            </a:r>
          </a:p>
        </p:txBody>
      </p:sp>
      <p:sp>
        <p:nvSpPr>
          <p:cNvPr id="211" name="Shape 211"/>
          <p:cNvSpPr/>
          <p:nvPr/>
        </p:nvSpPr>
        <p:spPr>
          <a:xfrm>
            <a:off x="9601200" y="5905500"/>
            <a:ext cx="80264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And components that are not.</a:t>
            </a:r>
          </a:p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(divergent control flow)</a:t>
            </a:r>
          </a:p>
        </p:txBody>
      </p:sp>
      <p:sp>
        <p:nvSpPr>
          <p:cNvPr id="212" name="Shape 212"/>
          <p:cNvSpPr/>
          <p:nvPr/>
        </p:nvSpPr>
        <p:spPr>
          <a:xfrm>
            <a:off x="1765300" y="831850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with predictable data access</a:t>
            </a:r>
          </a:p>
        </p:txBody>
      </p:sp>
      <p:sp>
        <p:nvSpPr>
          <p:cNvPr id="213" name="Shape 213"/>
          <p:cNvSpPr/>
          <p:nvPr/>
        </p:nvSpPr>
        <p:spPr>
          <a:xfrm>
            <a:off x="9601200" y="8362950"/>
            <a:ext cx="68961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And components with unpredictable access, but those accesses might cache well.</a:t>
            </a:r>
          </a:p>
        </p:txBody>
      </p:sp>
      <p:sp>
        <p:nvSpPr>
          <p:cNvPr id="214" name="Shape 214"/>
          <p:cNvSpPr/>
          <p:nvPr/>
        </p:nvSpPr>
        <p:spPr>
          <a:xfrm>
            <a:off x="355600" y="13031469"/>
            <a:ext cx="12635757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You will likely make a similar observation during your projects</a:t>
            </a:r>
          </a:p>
        </p:txBody>
      </p:sp>
      <p:sp>
        <p:nvSpPr>
          <p:cNvPr id="215" name="Shape 215"/>
          <p:cNvSpPr/>
          <p:nvPr/>
        </p:nvSpPr>
        <p:spPr>
          <a:xfrm>
            <a:off x="1066800" y="10693400"/>
            <a:ext cx="16154400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Idea: the most efficient processor is a heterogeneous mixture of resources (“use the most efficient tool for the job”)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Example: Intel “Skylake" (2015)</a:t>
            </a:r>
          </a:p>
        </p:txBody>
      </p:sp>
      <p:sp>
        <p:nvSpPr>
          <p:cNvPr id="218" name="Shape 218"/>
          <p:cNvSpPr/>
          <p:nvPr/>
        </p:nvSpPr>
        <p:spPr>
          <a:xfrm>
            <a:off x="889671" y="1473200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(6th Generation Core i7 architecture) </a:t>
            </a:r>
          </a:p>
        </p:txBody>
      </p:sp>
      <p:sp>
        <p:nvSpPr>
          <p:cNvPr id="219" name="Shape 219"/>
          <p:cNvSpPr/>
          <p:nvPr/>
        </p:nvSpPr>
        <p:spPr>
          <a:xfrm>
            <a:off x="4734305" y="12706038"/>
            <a:ext cx="88193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4 CPU cores + graphics cores + media accelerators</a:t>
            </a:r>
          </a:p>
        </p:txBody>
      </p:sp>
      <p:pic>
        <p:nvPicPr>
          <p:cNvPr id="2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49070" y="698052"/>
            <a:ext cx="9132660" cy="133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7723808" y="34939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0613886" y="35066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723808" y="8156548"/>
            <a:ext cx="2177645" cy="36492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0613886" y="8181948"/>
            <a:ext cx="2177645" cy="36238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410238" y="3506692"/>
            <a:ext cx="4917507" cy="82833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8218168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7" name="Shape 227"/>
          <p:cNvSpPr/>
          <p:nvPr/>
        </p:nvSpPr>
        <p:spPr>
          <a:xfrm>
            <a:off x="8218168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8" name="Shape 228"/>
          <p:cNvSpPr/>
          <p:nvPr/>
        </p:nvSpPr>
        <p:spPr>
          <a:xfrm>
            <a:off x="11108247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9" name="Shape 229"/>
          <p:cNvSpPr/>
          <p:nvPr/>
        </p:nvSpPr>
        <p:spPr>
          <a:xfrm>
            <a:off x="11108247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30" name="Shape 230"/>
          <p:cNvSpPr/>
          <p:nvPr/>
        </p:nvSpPr>
        <p:spPr>
          <a:xfrm>
            <a:off x="2637551" y="5944743"/>
            <a:ext cx="4412082" cy="2975864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Integrated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Gen9 GPU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graphics + media</a:t>
            </a:r>
          </a:p>
        </p:txBody>
      </p:sp>
      <p:sp>
        <p:nvSpPr>
          <p:cNvPr id="231" name="Shape 231"/>
          <p:cNvSpPr/>
          <p:nvPr/>
        </p:nvSpPr>
        <p:spPr>
          <a:xfrm>
            <a:off x="7704837" y="7261538"/>
            <a:ext cx="5083941" cy="717838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9196467" y="7324546"/>
            <a:ext cx="2100682" cy="64262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spcBef>
                <a:spcPts val="100"/>
              </a:spcBef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Shared LLC</a:t>
            </a:r>
          </a:p>
        </p:txBody>
      </p:sp>
      <p:sp>
        <p:nvSpPr>
          <p:cNvPr id="233" name="Shape 233"/>
          <p:cNvSpPr/>
          <p:nvPr/>
        </p:nvSpPr>
        <p:spPr>
          <a:xfrm>
            <a:off x="13114328" y="3493992"/>
            <a:ext cx="2322960" cy="83087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3205045" y="5303639"/>
            <a:ext cx="2116126" cy="4258058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System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Agent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(display,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memory,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I/O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controllers)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3" animBg="1" advAuto="0"/>
      <p:bldP spid="222" grpId="2" animBg="1" advAuto="0"/>
      <p:bldP spid="223" grpId="10" animBg="1" advAuto="0"/>
      <p:bldP spid="224" grpId="9" animBg="1" advAuto="0"/>
      <p:bldP spid="225" grpId="1" animBg="1" advAuto="0"/>
      <p:bldP spid="226" grpId="8" animBg="1" advAuto="0"/>
      <p:bldP spid="227" grpId="6" animBg="1" advAuto="0"/>
      <p:bldP spid="228" grpId="7" animBg="1" advAuto="0"/>
      <p:bldP spid="229" grpId="4" animBg="1" advAuto="0"/>
      <p:bldP spid="230" grpId="5" animBg="1" advAuto="0"/>
      <p:bldP spid="231" grpId="11" animBg="1" advAuto="0"/>
      <p:bldP spid="232" grpId="12" animBg="1" advAuto="0"/>
      <p:bldP spid="233" grpId="13" animBg="1" advAuto="0"/>
      <p:bldP spid="234" grpId="1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Example: Intel “Skylake" (2015)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10691064" y="2814761"/>
            <a:ext cx="7187043" cy="8324609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CPU cores and graphics cores share same memory system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Also share LLC (L3 cache)</a:t>
            </a:r>
          </a:p>
          <a:p>
            <a:pPr marL="1600200" lvl="1" indent="-800100">
              <a:buFont typeface="Lucida Grande"/>
              <a:defRPr sz="4200"/>
            </a:pPr>
            <a:r>
              <a:t>Enables, low-latency, high-bandwidth communication between CPU and integrated GPU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Graphics cores cache coherent with CPU</a:t>
            </a:r>
          </a:p>
        </p:txBody>
      </p:sp>
      <p:sp>
        <p:nvSpPr>
          <p:cNvPr id="237" name="Shape 237"/>
          <p:cNvSpPr/>
          <p:nvPr/>
        </p:nvSpPr>
        <p:spPr>
          <a:xfrm>
            <a:off x="889671" y="1473200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(6th Generation Core i7 architecture) </a:t>
            </a:r>
          </a:p>
        </p:txBody>
      </p:sp>
      <p:grpSp>
        <p:nvGrpSpPr>
          <p:cNvPr id="254" name="Group 254"/>
          <p:cNvGrpSpPr/>
          <p:nvPr/>
        </p:nvGrpSpPr>
        <p:grpSpPr>
          <a:xfrm>
            <a:off x="945130" y="2602976"/>
            <a:ext cx="9516404" cy="6511349"/>
            <a:chOff x="0" y="0"/>
            <a:chExt cx="9516403" cy="6511347"/>
          </a:xfrm>
        </p:grpSpPr>
        <p:pic>
          <p:nvPicPr>
            <p:cNvPr id="239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 rot="16200000">
              <a:off x="1500662" y="-1500663"/>
              <a:ext cx="6511348" cy="9512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Shape 240"/>
            <p:cNvSpPr/>
            <p:nvPr/>
          </p:nvSpPr>
          <p:spPr>
            <a:xfrm>
              <a:off x="3906762" y="492769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5967312" y="501824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3906762" y="3817050"/>
              <a:ext cx="1552604" cy="260183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5967312" y="3835160"/>
              <a:ext cx="1552604" cy="258372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18325" y="501824"/>
              <a:ext cx="3506055" cy="590577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4170328" y="1352096"/>
              <a:ext cx="1051835" cy="103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4195728" y="4652098"/>
              <a:ext cx="1022557" cy="1015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6294378" y="4652098"/>
              <a:ext cx="1009383" cy="1084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6268978" y="1352096"/>
              <a:ext cx="1018166" cy="1119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280393" y="2240091"/>
              <a:ext cx="3145700" cy="3085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Integrated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Gen9 GPU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graphics + media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3893236" y="3178931"/>
              <a:ext cx="3624718" cy="511801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515196" y="3223854"/>
              <a:ext cx="2415782" cy="458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5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Shared LLC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7750061" y="492769"/>
              <a:ext cx="1656211" cy="592388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7700440" y="1706801"/>
              <a:ext cx="1815963" cy="3295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System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Agent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(display,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memory,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I/O)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heterogeneity: add discrete GPU</a:t>
            </a:r>
          </a:p>
        </p:txBody>
      </p:sp>
      <p:sp>
        <p:nvSpPr>
          <p:cNvPr id="257" name="Shape 257"/>
          <p:cNvSpPr/>
          <p:nvPr/>
        </p:nvSpPr>
        <p:spPr>
          <a:xfrm>
            <a:off x="939800" y="3365500"/>
            <a:ext cx="6032500" cy="6032500"/>
          </a:xfrm>
          <a:prstGeom prst="roundRect">
            <a:avLst>
              <a:gd name="adj" fmla="val 3158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536700" y="5575300"/>
            <a:ext cx="48514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High-end discrete GPU</a:t>
            </a:r>
          </a:p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(AMD or NVIDIA)</a:t>
            </a:r>
          </a:p>
        </p:txBody>
      </p:sp>
      <p:sp>
        <p:nvSpPr>
          <p:cNvPr id="259" name="Shape 259"/>
          <p:cNvSpPr/>
          <p:nvPr/>
        </p:nvSpPr>
        <p:spPr>
          <a:xfrm flipV="1">
            <a:off x="7010399" y="6984995"/>
            <a:ext cx="2383397" cy="4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7322673" y="7328542"/>
            <a:ext cx="190602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PCIe x16 bus</a:t>
            </a:r>
          </a:p>
        </p:txBody>
      </p:sp>
      <p:sp>
        <p:nvSpPr>
          <p:cNvPr id="261" name="Shape 261"/>
          <p:cNvSpPr/>
          <p:nvPr/>
        </p:nvSpPr>
        <p:spPr>
          <a:xfrm>
            <a:off x="3962400" y="9474218"/>
            <a:ext cx="0" cy="1800990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939800" y="11353800"/>
            <a:ext cx="6032500" cy="1524000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844800" y="11912600"/>
            <a:ext cx="22606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DDR5 Memory</a:t>
            </a:r>
          </a:p>
        </p:txBody>
      </p:sp>
      <p:sp>
        <p:nvSpPr>
          <p:cNvPr id="264" name="Shape 264"/>
          <p:cNvSpPr/>
          <p:nvPr/>
        </p:nvSpPr>
        <p:spPr>
          <a:xfrm>
            <a:off x="901700" y="1562100"/>
            <a:ext cx="128905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Keep discrete (power hungry) GPU unless needed for graphics-intensive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Use integrated, low power graphics for basic graphics/window manager/UI</a:t>
            </a:r>
          </a:p>
        </p:txBody>
      </p:sp>
      <p:sp>
        <p:nvSpPr>
          <p:cNvPr id="265" name="Shape 265"/>
          <p:cNvSpPr/>
          <p:nvPr/>
        </p:nvSpPr>
        <p:spPr>
          <a:xfrm>
            <a:off x="9444039" y="4418048"/>
            <a:ext cx="2026678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2153623" y="4405348"/>
            <a:ext cx="2026677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4628255" y="3847683"/>
            <a:ext cx="2774722" cy="2103896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9502869" y="6518347"/>
            <a:ext cx="7920759" cy="933288"/>
          </a:xfrm>
          <a:prstGeom prst="roundRect">
            <a:avLst>
              <a:gd name="adj" fmla="val 694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9502869" y="7889956"/>
            <a:ext cx="3642609" cy="1079501"/>
          </a:xfrm>
          <a:prstGeom prst="roundRect">
            <a:avLst>
              <a:gd name="adj" fmla="val 600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577279" y="7902656"/>
            <a:ext cx="3642609" cy="1054101"/>
          </a:xfrm>
          <a:prstGeom prst="roundRect">
            <a:avLst>
              <a:gd name="adj" fmla="val 6147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11353383" y="10632066"/>
            <a:ext cx="6032501" cy="1524001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5398583" y="9011935"/>
            <a:ext cx="1" cy="1571303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3992172" y="81782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 controller</a:t>
            </a:r>
          </a:p>
        </p:txBody>
      </p:sp>
      <p:sp>
        <p:nvSpPr>
          <p:cNvPr id="274" name="Shape 274"/>
          <p:cNvSpPr/>
          <p:nvPr/>
        </p:nvSpPr>
        <p:spPr>
          <a:xfrm>
            <a:off x="9917762" y="82163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L3 cache (8 MB)</a:t>
            </a:r>
          </a:p>
        </p:txBody>
      </p:sp>
      <p:sp>
        <p:nvSpPr>
          <p:cNvPr id="275" name="Shape 275"/>
          <p:cNvSpPr/>
          <p:nvPr/>
        </p:nvSpPr>
        <p:spPr>
          <a:xfrm>
            <a:off x="12056837" y="6733530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Ring interconnect</a:t>
            </a:r>
          </a:p>
        </p:txBody>
      </p:sp>
      <p:sp>
        <p:nvSpPr>
          <p:cNvPr id="276" name="Shape 276"/>
          <p:cNvSpPr/>
          <p:nvPr/>
        </p:nvSpPr>
        <p:spPr>
          <a:xfrm>
            <a:off x="12963223" y="1116800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DDR3 Memory</a:t>
            </a:r>
          </a:p>
        </p:txBody>
      </p:sp>
      <p:sp>
        <p:nvSpPr>
          <p:cNvPr id="277" name="Shape 277"/>
          <p:cNvSpPr/>
          <p:nvPr/>
        </p:nvSpPr>
        <p:spPr>
          <a:xfrm>
            <a:off x="9557812" y="49603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0</a:t>
            </a:r>
          </a:p>
        </p:txBody>
      </p:sp>
      <p:sp>
        <p:nvSpPr>
          <p:cNvPr id="278" name="Shape 278"/>
          <p:cNvSpPr/>
          <p:nvPr/>
        </p:nvSpPr>
        <p:spPr>
          <a:xfrm>
            <a:off x="12242259" y="49476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3</a:t>
            </a:r>
          </a:p>
        </p:txBody>
      </p:sp>
      <p:sp>
        <p:nvSpPr>
          <p:cNvPr id="279" name="Shape 279"/>
          <p:cNvSpPr/>
          <p:nvPr/>
        </p:nvSpPr>
        <p:spPr>
          <a:xfrm>
            <a:off x="10923375" y="4934938"/>
            <a:ext cx="179913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14793883" y="4814293"/>
            <a:ext cx="244197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Gen9 Graphics</a:t>
            </a:r>
          </a:p>
        </p:txBody>
      </p:sp>
      <p:sp>
        <p:nvSpPr>
          <p:cNvPr id="281" name="Shape 281"/>
          <p:cNvSpPr/>
          <p:nvPr/>
        </p:nvSpPr>
        <p:spPr>
          <a:xfrm>
            <a:off x="10484578" y="5948744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6961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6015616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1324173" y="7388297"/>
            <a:ext cx="1" cy="50800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15398583" y="7388297"/>
            <a:ext cx="1" cy="58661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15in Macbook Pro 2011 (two GPUs)</a:t>
            </a:r>
          </a:p>
        </p:txBody>
      </p:sp>
      <p:pic>
        <p:nvPicPr>
          <p:cNvPr id="288" name="QWKKPpAh4AHJm1bf.jpg"/>
          <p:cNvPicPr>
            <a:picLocks noChangeAspect="1"/>
          </p:cNvPicPr>
          <p:nvPr/>
        </p:nvPicPr>
        <p:blipFill>
          <a:blip r:embed="rId3">
            <a:extLst/>
          </a:blip>
          <a:srcRect l="1041" t="6573" r="1580" b="9222"/>
          <a:stretch>
            <a:fillRect/>
          </a:stretch>
        </p:blipFill>
        <p:spPr>
          <a:xfrm>
            <a:off x="856721" y="2156137"/>
            <a:ext cx="15433920" cy="100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extrusionOk="0">
                <a:moveTo>
                  <a:pt x="11375" y="0"/>
                </a:moveTo>
                <a:cubicBezTo>
                  <a:pt x="11362" y="0"/>
                  <a:pt x="11351" y="22"/>
                  <a:pt x="11351" y="48"/>
                </a:cubicBezTo>
                <a:cubicBezTo>
                  <a:pt x="11351" y="74"/>
                  <a:pt x="11362" y="95"/>
                  <a:pt x="11375" y="95"/>
                </a:cubicBezTo>
                <a:cubicBezTo>
                  <a:pt x="11388" y="95"/>
                  <a:pt x="11398" y="74"/>
                  <a:pt x="11398" y="48"/>
                </a:cubicBezTo>
                <a:cubicBezTo>
                  <a:pt x="11398" y="22"/>
                  <a:pt x="11388" y="0"/>
                  <a:pt x="11375" y="0"/>
                </a:cubicBezTo>
                <a:close/>
                <a:moveTo>
                  <a:pt x="11170" y="199"/>
                </a:moveTo>
                <a:cubicBezTo>
                  <a:pt x="11163" y="205"/>
                  <a:pt x="11113" y="213"/>
                  <a:pt x="11058" y="216"/>
                </a:cubicBezTo>
                <a:cubicBezTo>
                  <a:pt x="11004" y="219"/>
                  <a:pt x="10938" y="230"/>
                  <a:pt x="10914" y="241"/>
                </a:cubicBezTo>
                <a:cubicBezTo>
                  <a:pt x="10886" y="253"/>
                  <a:pt x="10861" y="251"/>
                  <a:pt x="10849" y="235"/>
                </a:cubicBezTo>
                <a:cubicBezTo>
                  <a:pt x="10836" y="218"/>
                  <a:pt x="10821" y="218"/>
                  <a:pt x="10799" y="235"/>
                </a:cubicBezTo>
                <a:cubicBezTo>
                  <a:pt x="10760" y="268"/>
                  <a:pt x="10555" y="269"/>
                  <a:pt x="10542" y="236"/>
                </a:cubicBezTo>
                <a:cubicBezTo>
                  <a:pt x="10535" y="219"/>
                  <a:pt x="10527" y="219"/>
                  <a:pt x="10513" y="237"/>
                </a:cubicBezTo>
                <a:cubicBezTo>
                  <a:pt x="10489" y="267"/>
                  <a:pt x="10337" y="263"/>
                  <a:pt x="10325" y="232"/>
                </a:cubicBezTo>
                <a:cubicBezTo>
                  <a:pt x="10320" y="220"/>
                  <a:pt x="10304" y="228"/>
                  <a:pt x="10288" y="250"/>
                </a:cubicBezTo>
                <a:cubicBezTo>
                  <a:pt x="10260" y="289"/>
                  <a:pt x="10219" y="278"/>
                  <a:pt x="10236" y="235"/>
                </a:cubicBezTo>
                <a:cubicBezTo>
                  <a:pt x="10240" y="223"/>
                  <a:pt x="10238" y="214"/>
                  <a:pt x="10230" y="214"/>
                </a:cubicBezTo>
                <a:cubicBezTo>
                  <a:pt x="10210" y="214"/>
                  <a:pt x="10174" y="284"/>
                  <a:pt x="10173" y="324"/>
                </a:cubicBezTo>
                <a:cubicBezTo>
                  <a:pt x="10173" y="343"/>
                  <a:pt x="10156" y="371"/>
                  <a:pt x="10135" y="387"/>
                </a:cubicBezTo>
                <a:cubicBezTo>
                  <a:pt x="10113" y="403"/>
                  <a:pt x="10096" y="427"/>
                  <a:pt x="10096" y="440"/>
                </a:cubicBezTo>
                <a:cubicBezTo>
                  <a:pt x="10096" y="453"/>
                  <a:pt x="10092" y="474"/>
                  <a:pt x="10086" y="487"/>
                </a:cubicBezTo>
                <a:cubicBezTo>
                  <a:pt x="10081" y="500"/>
                  <a:pt x="10059" y="558"/>
                  <a:pt x="10038" y="617"/>
                </a:cubicBezTo>
                <a:lnTo>
                  <a:pt x="10000" y="724"/>
                </a:lnTo>
                <a:lnTo>
                  <a:pt x="10007" y="1728"/>
                </a:lnTo>
                <a:cubicBezTo>
                  <a:pt x="10011" y="2395"/>
                  <a:pt x="10008" y="2742"/>
                  <a:pt x="9998" y="2762"/>
                </a:cubicBezTo>
                <a:cubicBezTo>
                  <a:pt x="9982" y="2792"/>
                  <a:pt x="9985" y="3148"/>
                  <a:pt x="10002" y="3174"/>
                </a:cubicBezTo>
                <a:cubicBezTo>
                  <a:pt x="10018" y="3199"/>
                  <a:pt x="10013" y="3438"/>
                  <a:pt x="9996" y="3454"/>
                </a:cubicBezTo>
                <a:cubicBezTo>
                  <a:pt x="9976" y="3472"/>
                  <a:pt x="9976" y="3743"/>
                  <a:pt x="9996" y="3762"/>
                </a:cubicBezTo>
                <a:cubicBezTo>
                  <a:pt x="10012" y="3778"/>
                  <a:pt x="10009" y="3952"/>
                  <a:pt x="9992" y="3979"/>
                </a:cubicBezTo>
                <a:cubicBezTo>
                  <a:pt x="9975" y="4004"/>
                  <a:pt x="9978" y="4291"/>
                  <a:pt x="9995" y="4307"/>
                </a:cubicBezTo>
                <a:cubicBezTo>
                  <a:pt x="10013" y="4324"/>
                  <a:pt x="10012" y="4460"/>
                  <a:pt x="9993" y="4477"/>
                </a:cubicBezTo>
                <a:cubicBezTo>
                  <a:pt x="9986" y="4484"/>
                  <a:pt x="9981" y="5038"/>
                  <a:pt x="9981" y="5709"/>
                </a:cubicBezTo>
                <a:cubicBezTo>
                  <a:pt x="9982" y="7025"/>
                  <a:pt x="9977" y="7117"/>
                  <a:pt x="9906" y="7210"/>
                </a:cubicBezTo>
                <a:cubicBezTo>
                  <a:pt x="9871" y="7256"/>
                  <a:pt x="9868" y="7269"/>
                  <a:pt x="9884" y="7309"/>
                </a:cubicBezTo>
                <a:cubicBezTo>
                  <a:pt x="9895" y="7336"/>
                  <a:pt x="9897" y="7362"/>
                  <a:pt x="9889" y="7369"/>
                </a:cubicBezTo>
                <a:cubicBezTo>
                  <a:pt x="9881" y="7377"/>
                  <a:pt x="9876" y="7412"/>
                  <a:pt x="9876" y="7448"/>
                </a:cubicBezTo>
                <a:cubicBezTo>
                  <a:pt x="9878" y="7559"/>
                  <a:pt x="9856" y="7666"/>
                  <a:pt x="9825" y="7700"/>
                </a:cubicBezTo>
                <a:cubicBezTo>
                  <a:pt x="9798" y="7728"/>
                  <a:pt x="9798" y="7734"/>
                  <a:pt x="9819" y="7747"/>
                </a:cubicBezTo>
                <a:cubicBezTo>
                  <a:pt x="9841" y="7760"/>
                  <a:pt x="9841" y="7767"/>
                  <a:pt x="9819" y="7833"/>
                </a:cubicBezTo>
                <a:cubicBezTo>
                  <a:pt x="9806" y="7873"/>
                  <a:pt x="9788" y="7900"/>
                  <a:pt x="9780" y="7892"/>
                </a:cubicBezTo>
                <a:cubicBezTo>
                  <a:pt x="9771" y="7884"/>
                  <a:pt x="9765" y="7910"/>
                  <a:pt x="9765" y="7950"/>
                </a:cubicBezTo>
                <a:cubicBezTo>
                  <a:pt x="9765" y="7990"/>
                  <a:pt x="9759" y="8042"/>
                  <a:pt x="9751" y="8065"/>
                </a:cubicBezTo>
                <a:cubicBezTo>
                  <a:pt x="9743" y="8088"/>
                  <a:pt x="9733" y="8125"/>
                  <a:pt x="9728" y="8148"/>
                </a:cubicBezTo>
                <a:cubicBezTo>
                  <a:pt x="9723" y="8171"/>
                  <a:pt x="9704" y="8198"/>
                  <a:pt x="9686" y="8209"/>
                </a:cubicBezTo>
                <a:cubicBezTo>
                  <a:pt x="9662" y="8223"/>
                  <a:pt x="9653" y="8250"/>
                  <a:pt x="9650" y="8314"/>
                </a:cubicBezTo>
                <a:cubicBezTo>
                  <a:pt x="9647" y="8401"/>
                  <a:pt x="9577" y="8592"/>
                  <a:pt x="9549" y="8592"/>
                </a:cubicBezTo>
                <a:cubicBezTo>
                  <a:pt x="9541" y="8592"/>
                  <a:pt x="9534" y="8613"/>
                  <a:pt x="9534" y="8638"/>
                </a:cubicBezTo>
                <a:cubicBezTo>
                  <a:pt x="9534" y="8664"/>
                  <a:pt x="9519" y="8701"/>
                  <a:pt x="9500" y="8721"/>
                </a:cubicBezTo>
                <a:cubicBezTo>
                  <a:pt x="9482" y="8742"/>
                  <a:pt x="9471" y="8765"/>
                  <a:pt x="9477" y="8774"/>
                </a:cubicBezTo>
                <a:cubicBezTo>
                  <a:pt x="9491" y="8796"/>
                  <a:pt x="9457" y="8857"/>
                  <a:pt x="9440" y="8840"/>
                </a:cubicBezTo>
                <a:cubicBezTo>
                  <a:pt x="9432" y="8833"/>
                  <a:pt x="9426" y="8850"/>
                  <a:pt x="9426" y="8879"/>
                </a:cubicBezTo>
                <a:cubicBezTo>
                  <a:pt x="9426" y="8908"/>
                  <a:pt x="9401" y="8968"/>
                  <a:pt x="9369" y="9015"/>
                </a:cubicBezTo>
                <a:cubicBezTo>
                  <a:pt x="9337" y="9061"/>
                  <a:pt x="9311" y="9105"/>
                  <a:pt x="9310" y="9113"/>
                </a:cubicBezTo>
                <a:cubicBezTo>
                  <a:pt x="9309" y="9154"/>
                  <a:pt x="9268" y="9232"/>
                  <a:pt x="9241" y="9245"/>
                </a:cubicBezTo>
                <a:cubicBezTo>
                  <a:pt x="9225" y="9254"/>
                  <a:pt x="9210" y="9274"/>
                  <a:pt x="9210" y="9291"/>
                </a:cubicBezTo>
                <a:cubicBezTo>
                  <a:pt x="9210" y="9307"/>
                  <a:pt x="9183" y="9360"/>
                  <a:pt x="9149" y="9409"/>
                </a:cubicBezTo>
                <a:cubicBezTo>
                  <a:pt x="9115" y="9457"/>
                  <a:pt x="9088" y="9506"/>
                  <a:pt x="9088" y="9518"/>
                </a:cubicBezTo>
                <a:cubicBezTo>
                  <a:pt x="9088" y="9530"/>
                  <a:pt x="9063" y="9557"/>
                  <a:pt x="9033" y="9579"/>
                </a:cubicBezTo>
                <a:cubicBezTo>
                  <a:pt x="9004" y="9601"/>
                  <a:pt x="8979" y="9629"/>
                  <a:pt x="8979" y="9641"/>
                </a:cubicBezTo>
                <a:cubicBezTo>
                  <a:pt x="8979" y="9684"/>
                  <a:pt x="8897" y="9779"/>
                  <a:pt x="8860" y="9779"/>
                </a:cubicBezTo>
                <a:cubicBezTo>
                  <a:pt x="8832" y="9779"/>
                  <a:pt x="8824" y="9790"/>
                  <a:pt x="8831" y="9816"/>
                </a:cubicBezTo>
                <a:cubicBezTo>
                  <a:pt x="8837" y="9840"/>
                  <a:pt x="8828" y="9859"/>
                  <a:pt x="8806" y="9873"/>
                </a:cubicBezTo>
                <a:cubicBezTo>
                  <a:pt x="8786" y="9884"/>
                  <a:pt x="8761" y="9910"/>
                  <a:pt x="8750" y="9931"/>
                </a:cubicBezTo>
                <a:cubicBezTo>
                  <a:pt x="8739" y="9952"/>
                  <a:pt x="8723" y="9963"/>
                  <a:pt x="8716" y="9956"/>
                </a:cubicBezTo>
                <a:cubicBezTo>
                  <a:pt x="8708" y="9948"/>
                  <a:pt x="8673" y="9986"/>
                  <a:pt x="8639" y="10040"/>
                </a:cubicBezTo>
                <a:cubicBezTo>
                  <a:pt x="8603" y="10098"/>
                  <a:pt x="8568" y="10134"/>
                  <a:pt x="8555" y="10126"/>
                </a:cubicBezTo>
                <a:cubicBezTo>
                  <a:pt x="8543" y="10119"/>
                  <a:pt x="8535" y="10126"/>
                  <a:pt x="8537" y="10142"/>
                </a:cubicBezTo>
                <a:cubicBezTo>
                  <a:pt x="8539" y="10158"/>
                  <a:pt x="8529" y="10171"/>
                  <a:pt x="8514" y="10171"/>
                </a:cubicBezTo>
                <a:cubicBezTo>
                  <a:pt x="8500" y="10172"/>
                  <a:pt x="8479" y="10185"/>
                  <a:pt x="8469" y="10201"/>
                </a:cubicBezTo>
                <a:cubicBezTo>
                  <a:pt x="8458" y="10217"/>
                  <a:pt x="8442" y="10230"/>
                  <a:pt x="8432" y="10230"/>
                </a:cubicBezTo>
                <a:cubicBezTo>
                  <a:pt x="8422" y="10230"/>
                  <a:pt x="8405" y="10247"/>
                  <a:pt x="8395" y="10266"/>
                </a:cubicBezTo>
                <a:cubicBezTo>
                  <a:pt x="8384" y="10286"/>
                  <a:pt x="8362" y="10301"/>
                  <a:pt x="8346" y="10301"/>
                </a:cubicBezTo>
                <a:cubicBezTo>
                  <a:pt x="8330" y="10301"/>
                  <a:pt x="8317" y="10313"/>
                  <a:pt x="8317" y="10326"/>
                </a:cubicBezTo>
                <a:cubicBezTo>
                  <a:pt x="8317" y="10347"/>
                  <a:pt x="8235" y="10417"/>
                  <a:pt x="8190" y="10434"/>
                </a:cubicBezTo>
                <a:cubicBezTo>
                  <a:pt x="8184" y="10437"/>
                  <a:pt x="8173" y="10441"/>
                  <a:pt x="8167" y="10444"/>
                </a:cubicBezTo>
                <a:cubicBezTo>
                  <a:pt x="8155" y="10451"/>
                  <a:pt x="8126" y="10456"/>
                  <a:pt x="8059" y="10464"/>
                </a:cubicBezTo>
                <a:cubicBezTo>
                  <a:pt x="8034" y="10467"/>
                  <a:pt x="8025" y="10481"/>
                  <a:pt x="8028" y="10509"/>
                </a:cubicBezTo>
                <a:cubicBezTo>
                  <a:pt x="8031" y="10538"/>
                  <a:pt x="8022" y="10551"/>
                  <a:pt x="8000" y="10551"/>
                </a:cubicBezTo>
                <a:cubicBezTo>
                  <a:pt x="7983" y="10551"/>
                  <a:pt x="7958" y="10564"/>
                  <a:pt x="7946" y="10580"/>
                </a:cubicBezTo>
                <a:cubicBezTo>
                  <a:pt x="7918" y="10615"/>
                  <a:pt x="7797" y="10658"/>
                  <a:pt x="7755" y="10647"/>
                </a:cubicBezTo>
                <a:cubicBezTo>
                  <a:pt x="7738" y="10643"/>
                  <a:pt x="7716" y="10650"/>
                  <a:pt x="7706" y="10663"/>
                </a:cubicBezTo>
                <a:cubicBezTo>
                  <a:pt x="7696" y="10675"/>
                  <a:pt x="7680" y="10679"/>
                  <a:pt x="7671" y="10670"/>
                </a:cubicBezTo>
                <a:cubicBezTo>
                  <a:pt x="7662" y="10662"/>
                  <a:pt x="7655" y="10666"/>
                  <a:pt x="7655" y="10681"/>
                </a:cubicBezTo>
                <a:cubicBezTo>
                  <a:pt x="7655" y="10731"/>
                  <a:pt x="7608" y="10746"/>
                  <a:pt x="7293" y="10800"/>
                </a:cubicBezTo>
                <a:cubicBezTo>
                  <a:pt x="7177" y="10819"/>
                  <a:pt x="6716" y="10812"/>
                  <a:pt x="6577" y="10788"/>
                </a:cubicBezTo>
                <a:cubicBezTo>
                  <a:pt x="6417" y="10761"/>
                  <a:pt x="6307" y="10717"/>
                  <a:pt x="6307" y="10681"/>
                </a:cubicBezTo>
                <a:cubicBezTo>
                  <a:pt x="6307" y="10637"/>
                  <a:pt x="6258" y="10621"/>
                  <a:pt x="6231" y="10657"/>
                </a:cubicBezTo>
                <a:cubicBezTo>
                  <a:pt x="6217" y="10674"/>
                  <a:pt x="6207" y="10675"/>
                  <a:pt x="6201" y="10660"/>
                </a:cubicBezTo>
                <a:cubicBezTo>
                  <a:pt x="6196" y="10647"/>
                  <a:pt x="6172" y="10638"/>
                  <a:pt x="6149" y="10639"/>
                </a:cubicBezTo>
                <a:cubicBezTo>
                  <a:pt x="6125" y="10640"/>
                  <a:pt x="6082" y="10624"/>
                  <a:pt x="6052" y="10604"/>
                </a:cubicBezTo>
                <a:cubicBezTo>
                  <a:pt x="6023" y="10583"/>
                  <a:pt x="5982" y="10562"/>
                  <a:pt x="5961" y="10558"/>
                </a:cubicBezTo>
                <a:cubicBezTo>
                  <a:pt x="5934" y="10553"/>
                  <a:pt x="5923" y="10537"/>
                  <a:pt x="5925" y="10507"/>
                </a:cubicBezTo>
                <a:cubicBezTo>
                  <a:pt x="5927" y="10470"/>
                  <a:pt x="5919" y="10465"/>
                  <a:pt x="5879" y="10474"/>
                </a:cubicBezTo>
                <a:cubicBezTo>
                  <a:pt x="5848" y="10482"/>
                  <a:pt x="5820" y="10473"/>
                  <a:pt x="5804" y="10451"/>
                </a:cubicBezTo>
                <a:cubicBezTo>
                  <a:pt x="5790" y="10432"/>
                  <a:pt x="5760" y="10414"/>
                  <a:pt x="5738" y="10410"/>
                </a:cubicBezTo>
                <a:cubicBezTo>
                  <a:pt x="5716" y="10406"/>
                  <a:pt x="5686" y="10387"/>
                  <a:pt x="5672" y="10368"/>
                </a:cubicBezTo>
                <a:cubicBezTo>
                  <a:pt x="5653" y="10343"/>
                  <a:pt x="5616" y="10335"/>
                  <a:pt x="5545" y="10341"/>
                </a:cubicBezTo>
                <a:cubicBezTo>
                  <a:pt x="5464" y="10347"/>
                  <a:pt x="5441" y="10341"/>
                  <a:pt x="5425" y="10307"/>
                </a:cubicBezTo>
                <a:cubicBezTo>
                  <a:pt x="5414" y="10285"/>
                  <a:pt x="5400" y="10267"/>
                  <a:pt x="5394" y="10269"/>
                </a:cubicBezTo>
                <a:cubicBezTo>
                  <a:pt x="5383" y="10272"/>
                  <a:pt x="5374" y="10268"/>
                  <a:pt x="5322" y="10243"/>
                </a:cubicBezTo>
                <a:cubicBezTo>
                  <a:pt x="5309" y="10237"/>
                  <a:pt x="5298" y="10210"/>
                  <a:pt x="5298" y="10182"/>
                </a:cubicBezTo>
                <a:cubicBezTo>
                  <a:pt x="5298" y="10149"/>
                  <a:pt x="5290" y="10134"/>
                  <a:pt x="5272" y="10138"/>
                </a:cubicBezTo>
                <a:cubicBezTo>
                  <a:pt x="5229" y="10146"/>
                  <a:pt x="5170" y="10099"/>
                  <a:pt x="5104" y="10007"/>
                </a:cubicBezTo>
                <a:cubicBezTo>
                  <a:pt x="5072" y="9960"/>
                  <a:pt x="5036" y="9922"/>
                  <a:pt x="5027" y="9922"/>
                </a:cubicBezTo>
                <a:cubicBezTo>
                  <a:pt x="5017" y="9922"/>
                  <a:pt x="4995" y="9884"/>
                  <a:pt x="4977" y="9838"/>
                </a:cubicBezTo>
                <a:cubicBezTo>
                  <a:pt x="4959" y="9791"/>
                  <a:pt x="4937" y="9760"/>
                  <a:pt x="4928" y="9768"/>
                </a:cubicBezTo>
                <a:cubicBezTo>
                  <a:pt x="4901" y="9794"/>
                  <a:pt x="4850" y="9707"/>
                  <a:pt x="4861" y="9654"/>
                </a:cubicBezTo>
                <a:cubicBezTo>
                  <a:pt x="4869" y="9616"/>
                  <a:pt x="4865" y="9609"/>
                  <a:pt x="4845" y="9621"/>
                </a:cubicBezTo>
                <a:cubicBezTo>
                  <a:pt x="4813" y="9640"/>
                  <a:pt x="4744" y="9532"/>
                  <a:pt x="4744" y="9464"/>
                </a:cubicBezTo>
                <a:cubicBezTo>
                  <a:pt x="4744" y="9426"/>
                  <a:pt x="4740" y="9423"/>
                  <a:pt x="4721" y="9447"/>
                </a:cubicBezTo>
                <a:cubicBezTo>
                  <a:pt x="4703" y="9471"/>
                  <a:pt x="4696" y="9469"/>
                  <a:pt x="4688" y="9438"/>
                </a:cubicBezTo>
                <a:cubicBezTo>
                  <a:pt x="4683" y="9417"/>
                  <a:pt x="4687" y="9383"/>
                  <a:pt x="4697" y="9364"/>
                </a:cubicBezTo>
                <a:cubicBezTo>
                  <a:pt x="4712" y="9337"/>
                  <a:pt x="4707" y="9304"/>
                  <a:pt x="4675" y="9201"/>
                </a:cubicBezTo>
                <a:cubicBezTo>
                  <a:pt x="4652" y="9130"/>
                  <a:pt x="4620" y="9053"/>
                  <a:pt x="4604" y="9030"/>
                </a:cubicBezTo>
                <a:cubicBezTo>
                  <a:pt x="4588" y="9008"/>
                  <a:pt x="4575" y="8974"/>
                  <a:pt x="4575" y="8957"/>
                </a:cubicBezTo>
                <a:cubicBezTo>
                  <a:pt x="4575" y="8939"/>
                  <a:pt x="4564" y="8925"/>
                  <a:pt x="4551" y="8925"/>
                </a:cubicBezTo>
                <a:cubicBezTo>
                  <a:pt x="4538" y="8925"/>
                  <a:pt x="4516" y="8885"/>
                  <a:pt x="4503" y="8836"/>
                </a:cubicBezTo>
                <a:cubicBezTo>
                  <a:pt x="4490" y="8787"/>
                  <a:pt x="4468" y="8738"/>
                  <a:pt x="4456" y="8727"/>
                </a:cubicBezTo>
                <a:cubicBezTo>
                  <a:pt x="4443" y="8715"/>
                  <a:pt x="4417" y="8654"/>
                  <a:pt x="4398" y="8591"/>
                </a:cubicBezTo>
                <a:cubicBezTo>
                  <a:pt x="4379" y="8527"/>
                  <a:pt x="4359" y="8482"/>
                  <a:pt x="4354" y="8490"/>
                </a:cubicBezTo>
                <a:cubicBezTo>
                  <a:pt x="4346" y="8503"/>
                  <a:pt x="4334" y="8470"/>
                  <a:pt x="4304" y="8343"/>
                </a:cubicBezTo>
                <a:cubicBezTo>
                  <a:pt x="4297" y="8317"/>
                  <a:pt x="4294" y="8287"/>
                  <a:pt x="4295" y="8276"/>
                </a:cubicBezTo>
                <a:cubicBezTo>
                  <a:pt x="4297" y="8266"/>
                  <a:pt x="4281" y="8235"/>
                  <a:pt x="4259" y="8209"/>
                </a:cubicBezTo>
                <a:cubicBezTo>
                  <a:pt x="4238" y="8183"/>
                  <a:pt x="4220" y="8148"/>
                  <a:pt x="4220" y="8130"/>
                </a:cubicBezTo>
                <a:cubicBezTo>
                  <a:pt x="4220" y="8113"/>
                  <a:pt x="4205" y="8047"/>
                  <a:pt x="4187" y="7984"/>
                </a:cubicBezTo>
                <a:cubicBezTo>
                  <a:pt x="4169" y="7921"/>
                  <a:pt x="4152" y="7858"/>
                  <a:pt x="4149" y="7845"/>
                </a:cubicBezTo>
                <a:cubicBezTo>
                  <a:pt x="4135" y="7772"/>
                  <a:pt x="4093" y="7605"/>
                  <a:pt x="4074" y="7548"/>
                </a:cubicBezTo>
                <a:cubicBezTo>
                  <a:pt x="4062" y="7512"/>
                  <a:pt x="4056" y="7478"/>
                  <a:pt x="4060" y="7471"/>
                </a:cubicBezTo>
                <a:cubicBezTo>
                  <a:pt x="4064" y="7464"/>
                  <a:pt x="4057" y="7418"/>
                  <a:pt x="4045" y="7367"/>
                </a:cubicBezTo>
                <a:cubicBezTo>
                  <a:pt x="4025" y="7288"/>
                  <a:pt x="3994" y="7069"/>
                  <a:pt x="3969" y="6825"/>
                </a:cubicBezTo>
                <a:cubicBezTo>
                  <a:pt x="3965" y="6786"/>
                  <a:pt x="3971" y="6723"/>
                  <a:pt x="3984" y="6686"/>
                </a:cubicBezTo>
                <a:cubicBezTo>
                  <a:pt x="4002" y="6630"/>
                  <a:pt x="4007" y="6466"/>
                  <a:pt x="4008" y="5748"/>
                </a:cubicBezTo>
                <a:cubicBezTo>
                  <a:pt x="4008" y="4901"/>
                  <a:pt x="4000" y="4666"/>
                  <a:pt x="3972" y="4638"/>
                </a:cubicBezTo>
                <a:cubicBezTo>
                  <a:pt x="3963" y="4630"/>
                  <a:pt x="3961" y="4488"/>
                  <a:pt x="3967" y="4301"/>
                </a:cubicBezTo>
                <a:cubicBezTo>
                  <a:pt x="3974" y="4053"/>
                  <a:pt x="3984" y="3952"/>
                  <a:pt x="4007" y="3873"/>
                </a:cubicBezTo>
                <a:cubicBezTo>
                  <a:pt x="4029" y="3800"/>
                  <a:pt x="4044" y="3774"/>
                  <a:pt x="4061" y="3784"/>
                </a:cubicBezTo>
                <a:cubicBezTo>
                  <a:pt x="4076" y="3793"/>
                  <a:pt x="4081" y="3787"/>
                  <a:pt x="4077" y="3768"/>
                </a:cubicBezTo>
                <a:cubicBezTo>
                  <a:pt x="4069" y="3736"/>
                  <a:pt x="4083" y="3689"/>
                  <a:pt x="4193" y="3370"/>
                </a:cubicBezTo>
                <a:cubicBezTo>
                  <a:pt x="4212" y="3314"/>
                  <a:pt x="4239" y="3263"/>
                  <a:pt x="4254" y="3258"/>
                </a:cubicBezTo>
                <a:cubicBezTo>
                  <a:pt x="4268" y="3252"/>
                  <a:pt x="4277" y="3234"/>
                  <a:pt x="4273" y="3217"/>
                </a:cubicBezTo>
                <a:cubicBezTo>
                  <a:pt x="4262" y="3175"/>
                  <a:pt x="4387" y="2891"/>
                  <a:pt x="4408" y="2911"/>
                </a:cubicBezTo>
                <a:cubicBezTo>
                  <a:pt x="4419" y="2922"/>
                  <a:pt x="4422" y="2907"/>
                  <a:pt x="4415" y="2866"/>
                </a:cubicBezTo>
                <a:cubicBezTo>
                  <a:pt x="4408" y="2820"/>
                  <a:pt x="4415" y="2786"/>
                  <a:pt x="4444" y="2734"/>
                </a:cubicBezTo>
                <a:cubicBezTo>
                  <a:pt x="4465" y="2695"/>
                  <a:pt x="4482" y="2652"/>
                  <a:pt x="4482" y="2639"/>
                </a:cubicBezTo>
                <a:cubicBezTo>
                  <a:pt x="4482" y="2625"/>
                  <a:pt x="4494" y="2602"/>
                  <a:pt x="4509" y="2589"/>
                </a:cubicBezTo>
                <a:cubicBezTo>
                  <a:pt x="4524" y="2576"/>
                  <a:pt x="4530" y="2565"/>
                  <a:pt x="4523" y="2564"/>
                </a:cubicBezTo>
                <a:cubicBezTo>
                  <a:pt x="4516" y="2564"/>
                  <a:pt x="4524" y="2529"/>
                  <a:pt x="4541" y="2486"/>
                </a:cubicBezTo>
                <a:cubicBezTo>
                  <a:pt x="4568" y="2416"/>
                  <a:pt x="4572" y="2362"/>
                  <a:pt x="4574" y="1911"/>
                </a:cubicBezTo>
                <a:cubicBezTo>
                  <a:pt x="4575" y="1637"/>
                  <a:pt x="4580" y="1333"/>
                  <a:pt x="4585" y="1235"/>
                </a:cubicBezTo>
                <a:cubicBezTo>
                  <a:pt x="4598" y="993"/>
                  <a:pt x="4587" y="683"/>
                  <a:pt x="4564" y="593"/>
                </a:cubicBezTo>
                <a:cubicBezTo>
                  <a:pt x="4552" y="550"/>
                  <a:pt x="4553" y="553"/>
                  <a:pt x="4538" y="457"/>
                </a:cubicBezTo>
                <a:cubicBezTo>
                  <a:pt x="4529" y="399"/>
                  <a:pt x="4517" y="380"/>
                  <a:pt x="4492" y="380"/>
                </a:cubicBezTo>
                <a:cubicBezTo>
                  <a:pt x="4473" y="380"/>
                  <a:pt x="4444" y="364"/>
                  <a:pt x="4426" y="345"/>
                </a:cubicBezTo>
                <a:cubicBezTo>
                  <a:pt x="4403" y="321"/>
                  <a:pt x="4347" y="309"/>
                  <a:pt x="4238" y="306"/>
                </a:cubicBezTo>
                <a:cubicBezTo>
                  <a:pt x="4152" y="305"/>
                  <a:pt x="4077" y="293"/>
                  <a:pt x="4073" y="281"/>
                </a:cubicBezTo>
                <a:cubicBezTo>
                  <a:pt x="4067" y="267"/>
                  <a:pt x="4056" y="268"/>
                  <a:pt x="4044" y="283"/>
                </a:cubicBezTo>
                <a:cubicBezTo>
                  <a:pt x="4031" y="300"/>
                  <a:pt x="4008" y="300"/>
                  <a:pt x="3973" y="284"/>
                </a:cubicBezTo>
                <a:cubicBezTo>
                  <a:pt x="3944" y="271"/>
                  <a:pt x="3891" y="261"/>
                  <a:pt x="3855" y="261"/>
                </a:cubicBezTo>
                <a:cubicBezTo>
                  <a:pt x="3820" y="261"/>
                  <a:pt x="3786" y="250"/>
                  <a:pt x="3781" y="237"/>
                </a:cubicBezTo>
                <a:cubicBezTo>
                  <a:pt x="3767" y="203"/>
                  <a:pt x="3712" y="209"/>
                  <a:pt x="3663" y="247"/>
                </a:cubicBezTo>
                <a:cubicBezTo>
                  <a:pt x="3621" y="281"/>
                  <a:pt x="3454" y="291"/>
                  <a:pt x="3442" y="261"/>
                </a:cubicBezTo>
                <a:cubicBezTo>
                  <a:pt x="3439" y="252"/>
                  <a:pt x="3403" y="253"/>
                  <a:pt x="3362" y="263"/>
                </a:cubicBezTo>
                <a:cubicBezTo>
                  <a:pt x="3307" y="276"/>
                  <a:pt x="3282" y="272"/>
                  <a:pt x="3263" y="246"/>
                </a:cubicBezTo>
                <a:cubicBezTo>
                  <a:pt x="3246" y="222"/>
                  <a:pt x="3234" y="219"/>
                  <a:pt x="3227" y="236"/>
                </a:cubicBezTo>
                <a:cubicBezTo>
                  <a:pt x="3214" y="268"/>
                  <a:pt x="3126" y="269"/>
                  <a:pt x="3072" y="237"/>
                </a:cubicBezTo>
                <a:cubicBezTo>
                  <a:pt x="3039" y="218"/>
                  <a:pt x="3024" y="220"/>
                  <a:pt x="3003" y="249"/>
                </a:cubicBezTo>
                <a:cubicBezTo>
                  <a:pt x="2980" y="282"/>
                  <a:pt x="2975" y="282"/>
                  <a:pt x="2957" y="250"/>
                </a:cubicBezTo>
                <a:cubicBezTo>
                  <a:pt x="2934" y="207"/>
                  <a:pt x="2878" y="202"/>
                  <a:pt x="2852" y="242"/>
                </a:cubicBezTo>
                <a:cubicBezTo>
                  <a:pt x="2842" y="258"/>
                  <a:pt x="2788" y="273"/>
                  <a:pt x="2733" y="276"/>
                </a:cubicBezTo>
                <a:cubicBezTo>
                  <a:pt x="2575" y="283"/>
                  <a:pt x="2526" y="358"/>
                  <a:pt x="2526" y="594"/>
                </a:cubicBezTo>
                <a:cubicBezTo>
                  <a:pt x="2526" y="658"/>
                  <a:pt x="2518" y="717"/>
                  <a:pt x="2509" y="726"/>
                </a:cubicBezTo>
                <a:cubicBezTo>
                  <a:pt x="2499" y="735"/>
                  <a:pt x="2439" y="745"/>
                  <a:pt x="2374" y="749"/>
                </a:cubicBezTo>
                <a:cubicBezTo>
                  <a:pt x="2310" y="753"/>
                  <a:pt x="2227" y="763"/>
                  <a:pt x="2190" y="771"/>
                </a:cubicBezTo>
                <a:cubicBezTo>
                  <a:pt x="2153" y="779"/>
                  <a:pt x="2115" y="776"/>
                  <a:pt x="2105" y="764"/>
                </a:cubicBezTo>
                <a:cubicBezTo>
                  <a:pt x="2073" y="725"/>
                  <a:pt x="2002" y="716"/>
                  <a:pt x="2002" y="751"/>
                </a:cubicBezTo>
                <a:cubicBezTo>
                  <a:pt x="2002" y="768"/>
                  <a:pt x="1976" y="804"/>
                  <a:pt x="1943" y="829"/>
                </a:cubicBezTo>
                <a:cubicBezTo>
                  <a:pt x="1857" y="897"/>
                  <a:pt x="1790" y="1023"/>
                  <a:pt x="1789" y="1119"/>
                </a:cubicBezTo>
                <a:cubicBezTo>
                  <a:pt x="1789" y="1163"/>
                  <a:pt x="1782" y="1228"/>
                  <a:pt x="1773" y="1263"/>
                </a:cubicBezTo>
                <a:cubicBezTo>
                  <a:pt x="1763" y="1304"/>
                  <a:pt x="1761" y="1447"/>
                  <a:pt x="1767" y="1650"/>
                </a:cubicBezTo>
                <a:lnTo>
                  <a:pt x="1776" y="1973"/>
                </a:lnTo>
                <a:lnTo>
                  <a:pt x="1739" y="1987"/>
                </a:lnTo>
                <a:cubicBezTo>
                  <a:pt x="1718" y="1996"/>
                  <a:pt x="1699" y="2004"/>
                  <a:pt x="1696" y="2004"/>
                </a:cubicBezTo>
                <a:cubicBezTo>
                  <a:pt x="1692" y="2005"/>
                  <a:pt x="1677" y="1953"/>
                  <a:pt x="1663" y="1887"/>
                </a:cubicBezTo>
                <a:lnTo>
                  <a:pt x="1638" y="1768"/>
                </a:lnTo>
                <a:lnTo>
                  <a:pt x="1508" y="1749"/>
                </a:lnTo>
                <a:cubicBezTo>
                  <a:pt x="1437" y="1739"/>
                  <a:pt x="1254" y="1725"/>
                  <a:pt x="1101" y="1719"/>
                </a:cubicBezTo>
                <a:cubicBezTo>
                  <a:pt x="776" y="1707"/>
                  <a:pt x="761" y="1714"/>
                  <a:pt x="723" y="1884"/>
                </a:cubicBezTo>
                <a:cubicBezTo>
                  <a:pt x="709" y="1947"/>
                  <a:pt x="688" y="2008"/>
                  <a:pt x="676" y="2020"/>
                </a:cubicBezTo>
                <a:cubicBezTo>
                  <a:pt x="664" y="2031"/>
                  <a:pt x="603" y="2040"/>
                  <a:pt x="539" y="2039"/>
                </a:cubicBezTo>
                <a:cubicBezTo>
                  <a:pt x="363" y="2036"/>
                  <a:pt x="357" y="2038"/>
                  <a:pt x="324" y="2093"/>
                </a:cubicBezTo>
                <a:cubicBezTo>
                  <a:pt x="307" y="2122"/>
                  <a:pt x="293" y="2137"/>
                  <a:pt x="293" y="2126"/>
                </a:cubicBezTo>
                <a:cubicBezTo>
                  <a:pt x="293" y="2115"/>
                  <a:pt x="282" y="2120"/>
                  <a:pt x="269" y="2136"/>
                </a:cubicBezTo>
                <a:cubicBezTo>
                  <a:pt x="257" y="2153"/>
                  <a:pt x="246" y="2156"/>
                  <a:pt x="245" y="2145"/>
                </a:cubicBezTo>
                <a:cubicBezTo>
                  <a:pt x="245" y="2133"/>
                  <a:pt x="237" y="2152"/>
                  <a:pt x="229" y="2184"/>
                </a:cubicBezTo>
                <a:cubicBezTo>
                  <a:pt x="212" y="2246"/>
                  <a:pt x="210" y="2915"/>
                  <a:pt x="225" y="2978"/>
                </a:cubicBezTo>
                <a:cubicBezTo>
                  <a:pt x="230" y="2999"/>
                  <a:pt x="253" y="3021"/>
                  <a:pt x="275" y="3028"/>
                </a:cubicBezTo>
                <a:cubicBezTo>
                  <a:pt x="357" y="3055"/>
                  <a:pt x="362" y="3066"/>
                  <a:pt x="362" y="3266"/>
                </a:cubicBezTo>
                <a:cubicBezTo>
                  <a:pt x="362" y="3453"/>
                  <a:pt x="362" y="3454"/>
                  <a:pt x="316" y="3478"/>
                </a:cubicBezTo>
                <a:cubicBezTo>
                  <a:pt x="195" y="3542"/>
                  <a:pt x="200" y="3520"/>
                  <a:pt x="200" y="3947"/>
                </a:cubicBezTo>
                <a:cubicBezTo>
                  <a:pt x="201" y="4463"/>
                  <a:pt x="209" y="4478"/>
                  <a:pt x="487" y="4485"/>
                </a:cubicBezTo>
                <a:cubicBezTo>
                  <a:pt x="692" y="4490"/>
                  <a:pt x="728" y="4525"/>
                  <a:pt x="670" y="4661"/>
                </a:cubicBezTo>
                <a:cubicBezTo>
                  <a:pt x="651" y="4706"/>
                  <a:pt x="632" y="4716"/>
                  <a:pt x="560" y="4719"/>
                </a:cubicBezTo>
                <a:cubicBezTo>
                  <a:pt x="513" y="4720"/>
                  <a:pt x="461" y="4712"/>
                  <a:pt x="446" y="4699"/>
                </a:cubicBezTo>
                <a:cubicBezTo>
                  <a:pt x="428" y="4684"/>
                  <a:pt x="414" y="4684"/>
                  <a:pt x="408" y="4700"/>
                </a:cubicBezTo>
                <a:cubicBezTo>
                  <a:pt x="403" y="4713"/>
                  <a:pt x="373" y="4724"/>
                  <a:pt x="340" y="4724"/>
                </a:cubicBezTo>
                <a:cubicBezTo>
                  <a:pt x="256" y="4724"/>
                  <a:pt x="227" y="4784"/>
                  <a:pt x="224" y="4962"/>
                </a:cubicBezTo>
                <a:cubicBezTo>
                  <a:pt x="222" y="5042"/>
                  <a:pt x="227" y="5111"/>
                  <a:pt x="233" y="5117"/>
                </a:cubicBezTo>
                <a:cubicBezTo>
                  <a:pt x="240" y="5124"/>
                  <a:pt x="239" y="5154"/>
                  <a:pt x="232" y="5185"/>
                </a:cubicBezTo>
                <a:cubicBezTo>
                  <a:pt x="220" y="5233"/>
                  <a:pt x="215" y="5577"/>
                  <a:pt x="215" y="6358"/>
                </a:cubicBezTo>
                <a:cubicBezTo>
                  <a:pt x="215" y="6457"/>
                  <a:pt x="223" y="6530"/>
                  <a:pt x="239" y="6568"/>
                </a:cubicBezTo>
                <a:cubicBezTo>
                  <a:pt x="262" y="6621"/>
                  <a:pt x="271" y="6625"/>
                  <a:pt x="340" y="6610"/>
                </a:cubicBezTo>
                <a:cubicBezTo>
                  <a:pt x="397" y="6598"/>
                  <a:pt x="418" y="6602"/>
                  <a:pt x="424" y="6626"/>
                </a:cubicBezTo>
                <a:cubicBezTo>
                  <a:pt x="433" y="6662"/>
                  <a:pt x="655" y="6672"/>
                  <a:pt x="690" y="6638"/>
                </a:cubicBezTo>
                <a:cubicBezTo>
                  <a:pt x="701" y="6627"/>
                  <a:pt x="719" y="6630"/>
                  <a:pt x="730" y="6645"/>
                </a:cubicBezTo>
                <a:cubicBezTo>
                  <a:pt x="746" y="6665"/>
                  <a:pt x="754" y="6662"/>
                  <a:pt x="760" y="6635"/>
                </a:cubicBezTo>
                <a:cubicBezTo>
                  <a:pt x="771" y="6590"/>
                  <a:pt x="831" y="6588"/>
                  <a:pt x="869" y="6630"/>
                </a:cubicBezTo>
                <a:cubicBezTo>
                  <a:pt x="891" y="6655"/>
                  <a:pt x="895" y="6687"/>
                  <a:pt x="890" y="6814"/>
                </a:cubicBezTo>
                <a:lnTo>
                  <a:pt x="884" y="6967"/>
                </a:lnTo>
                <a:lnTo>
                  <a:pt x="631" y="6972"/>
                </a:lnTo>
                <a:cubicBezTo>
                  <a:pt x="492" y="6975"/>
                  <a:pt x="368" y="6985"/>
                  <a:pt x="355" y="6993"/>
                </a:cubicBezTo>
                <a:cubicBezTo>
                  <a:pt x="342" y="7002"/>
                  <a:pt x="319" y="7007"/>
                  <a:pt x="305" y="7005"/>
                </a:cubicBezTo>
                <a:cubicBezTo>
                  <a:pt x="290" y="7002"/>
                  <a:pt x="262" y="7016"/>
                  <a:pt x="241" y="7037"/>
                </a:cubicBezTo>
                <a:lnTo>
                  <a:pt x="204" y="7076"/>
                </a:lnTo>
                <a:lnTo>
                  <a:pt x="202" y="7724"/>
                </a:lnTo>
                <a:lnTo>
                  <a:pt x="200" y="8371"/>
                </a:lnTo>
                <a:lnTo>
                  <a:pt x="239" y="8399"/>
                </a:lnTo>
                <a:cubicBezTo>
                  <a:pt x="264" y="8416"/>
                  <a:pt x="388" y="8427"/>
                  <a:pt x="578" y="8429"/>
                </a:cubicBezTo>
                <a:cubicBezTo>
                  <a:pt x="853" y="8431"/>
                  <a:pt x="922" y="8444"/>
                  <a:pt x="877" y="8486"/>
                </a:cubicBezTo>
                <a:cubicBezTo>
                  <a:pt x="868" y="8495"/>
                  <a:pt x="867" y="8513"/>
                  <a:pt x="875" y="8530"/>
                </a:cubicBezTo>
                <a:cubicBezTo>
                  <a:pt x="882" y="8545"/>
                  <a:pt x="887" y="8594"/>
                  <a:pt x="886" y="8640"/>
                </a:cubicBezTo>
                <a:cubicBezTo>
                  <a:pt x="885" y="8716"/>
                  <a:pt x="880" y="8724"/>
                  <a:pt x="838" y="8725"/>
                </a:cubicBezTo>
                <a:cubicBezTo>
                  <a:pt x="813" y="8726"/>
                  <a:pt x="785" y="8733"/>
                  <a:pt x="776" y="8741"/>
                </a:cubicBezTo>
                <a:cubicBezTo>
                  <a:pt x="768" y="8749"/>
                  <a:pt x="660" y="8759"/>
                  <a:pt x="536" y="8763"/>
                </a:cubicBezTo>
                <a:cubicBezTo>
                  <a:pt x="412" y="8766"/>
                  <a:pt x="314" y="8777"/>
                  <a:pt x="318" y="8787"/>
                </a:cubicBezTo>
                <a:cubicBezTo>
                  <a:pt x="325" y="8804"/>
                  <a:pt x="258" y="8859"/>
                  <a:pt x="224" y="8864"/>
                </a:cubicBezTo>
                <a:cubicBezTo>
                  <a:pt x="205" y="8866"/>
                  <a:pt x="203" y="8923"/>
                  <a:pt x="200" y="9397"/>
                </a:cubicBezTo>
                <a:cubicBezTo>
                  <a:pt x="198" y="9659"/>
                  <a:pt x="191" y="9826"/>
                  <a:pt x="180" y="9854"/>
                </a:cubicBezTo>
                <a:cubicBezTo>
                  <a:pt x="167" y="9887"/>
                  <a:pt x="167" y="9904"/>
                  <a:pt x="182" y="9926"/>
                </a:cubicBezTo>
                <a:cubicBezTo>
                  <a:pt x="205" y="9961"/>
                  <a:pt x="206" y="10198"/>
                  <a:pt x="184" y="10219"/>
                </a:cubicBezTo>
                <a:cubicBezTo>
                  <a:pt x="173" y="10230"/>
                  <a:pt x="174" y="10245"/>
                  <a:pt x="186" y="10268"/>
                </a:cubicBezTo>
                <a:cubicBezTo>
                  <a:pt x="199" y="10291"/>
                  <a:pt x="199" y="10311"/>
                  <a:pt x="188" y="10331"/>
                </a:cubicBezTo>
                <a:cubicBezTo>
                  <a:pt x="165" y="10375"/>
                  <a:pt x="168" y="10540"/>
                  <a:pt x="194" y="10627"/>
                </a:cubicBezTo>
                <a:cubicBezTo>
                  <a:pt x="214" y="10693"/>
                  <a:pt x="213" y="10714"/>
                  <a:pt x="192" y="10810"/>
                </a:cubicBezTo>
                <a:cubicBezTo>
                  <a:pt x="164" y="10936"/>
                  <a:pt x="181" y="11013"/>
                  <a:pt x="235" y="11015"/>
                </a:cubicBezTo>
                <a:cubicBezTo>
                  <a:pt x="254" y="11016"/>
                  <a:pt x="304" y="11021"/>
                  <a:pt x="347" y="11026"/>
                </a:cubicBezTo>
                <a:cubicBezTo>
                  <a:pt x="448" y="11040"/>
                  <a:pt x="442" y="11039"/>
                  <a:pt x="592" y="11036"/>
                </a:cubicBezTo>
                <a:cubicBezTo>
                  <a:pt x="664" y="11034"/>
                  <a:pt x="729" y="11040"/>
                  <a:pt x="737" y="11048"/>
                </a:cubicBezTo>
                <a:cubicBezTo>
                  <a:pt x="745" y="11056"/>
                  <a:pt x="771" y="11050"/>
                  <a:pt x="794" y="11037"/>
                </a:cubicBezTo>
                <a:cubicBezTo>
                  <a:pt x="850" y="11004"/>
                  <a:pt x="885" y="11048"/>
                  <a:pt x="841" y="11097"/>
                </a:cubicBezTo>
                <a:cubicBezTo>
                  <a:pt x="819" y="11123"/>
                  <a:pt x="754" y="11129"/>
                  <a:pt x="549" y="11124"/>
                </a:cubicBezTo>
                <a:cubicBezTo>
                  <a:pt x="237" y="11117"/>
                  <a:pt x="209" y="11129"/>
                  <a:pt x="194" y="11278"/>
                </a:cubicBezTo>
                <a:cubicBezTo>
                  <a:pt x="188" y="11332"/>
                  <a:pt x="180" y="11724"/>
                  <a:pt x="175" y="12150"/>
                </a:cubicBezTo>
                <a:cubicBezTo>
                  <a:pt x="166" y="13017"/>
                  <a:pt x="178" y="13209"/>
                  <a:pt x="239" y="13245"/>
                </a:cubicBezTo>
                <a:cubicBezTo>
                  <a:pt x="258" y="13256"/>
                  <a:pt x="277" y="13282"/>
                  <a:pt x="283" y="13303"/>
                </a:cubicBezTo>
                <a:cubicBezTo>
                  <a:pt x="291" y="13335"/>
                  <a:pt x="297" y="13336"/>
                  <a:pt x="323" y="13312"/>
                </a:cubicBezTo>
                <a:cubicBezTo>
                  <a:pt x="346" y="13289"/>
                  <a:pt x="364" y="13288"/>
                  <a:pt x="399" y="13308"/>
                </a:cubicBezTo>
                <a:cubicBezTo>
                  <a:pt x="432" y="13327"/>
                  <a:pt x="448" y="13327"/>
                  <a:pt x="461" y="13308"/>
                </a:cubicBezTo>
                <a:cubicBezTo>
                  <a:pt x="473" y="13289"/>
                  <a:pt x="486" y="13289"/>
                  <a:pt x="507" y="13310"/>
                </a:cubicBezTo>
                <a:cubicBezTo>
                  <a:pt x="527" y="13329"/>
                  <a:pt x="562" y="13332"/>
                  <a:pt x="615" y="13318"/>
                </a:cubicBezTo>
                <a:cubicBezTo>
                  <a:pt x="659" y="13308"/>
                  <a:pt x="697" y="13306"/>
                  <a:pt x="700" y="13315"/>
                </a:cubicBezTo>
                <a:cubicBezTo>
                  <a:pt x="704" y="13324"/>
                  <a:pt x="737" y="13333"/>
                  <a:pt x="773" y="13336"/>
                </a:cubicBezTo>
                <a:cubicBezTo>
                  <a:pt x="855" y="13344"/>
                  <a:pt x="866" y="13360"/>
                  <a:pt x="860" y="13461"/>
                </a:cubicBezTo>
                <a:lnTo>
                  <a:pt x="855" y="13542"/>
                </a:lnTo>
                <a:lnTo>
                  <a:pt x="724" y="13555"/>
                </a:lnTo>
                <a:cubicBezTo>
                  <a:pt x="652" y="13562"/>
                  <a:pt x="522" y="13566"/>
                  <a:pt x="437" y="13565"/>
                </a:cubicBezTo>
                <a:cubicBezTo>
                  <a:pt x="310" y="13563"/>
                  <a:pt x="282" y="13569"/>
                  <a:pt x="289" y="13595"/>
                </a:cubicBezTo>
                <a:cubicBezTo>
                  <a:pt x="293" y="13614"/>
                  <a:pt x="284" y="13632"/>
                  <a:pt x="267" y="13639"/>
                </a:cubicBezTo>
                <a:cubicBezTo>
                  <a:pt x="250" y="13646"/>
                  <a:pt x="229" y="13686"/>
                  <a:pt x="220" y="13728"/>
                </a:cubicBezTo>
                <a:cubicBezTo>
                  <a:pt x="204" y="13800"/>
                  <a:pt x="207" y="14130"/>
                  <a:pt x="226" y="14355"/>
                </a:cubicBezTo>
                <a:cubicBezTo>
                  <a:pt x="231" y="14411"/>
                  <a:pt x="228" y="14470"/>
                  <a:pt x="219" y="14486"/>
                </a:cubicBezTo>
                <a:cubicBezTo>
                  <a:pt x="198" y="14527"/>
                  <a:pt x="195" y="17248"/>
                  <a:pt x="216" y="17268"/>
                </a:cubicBezTo>
                <a:cubicBezTo>
                  <a:pt x="225" y="17277"/>
                  <a:pt x="226" y="17296"/>
                  <a:pt x="220" y="17311"/>
                </a:cubicBezTo>
                <a:cubicBezTo>
                  <a:pt x="213" y="17327"/>
                  <a:pt x="205" y="17521"/>
                  <a:pt x="200" y="17743"/>
                </a:cubicBezTo>
                <a:cubicBezTo>
                  <a:pt x="193" y="18140"/>
                  <a:pt x="192" y="18147"/>
                  <a:pt x="158" y="18154"/>
                </a:cubicBezTo>
                <a:cubicBezTo>
                  <a:pt x="131" y="18160"/>
                  <a:pt x="123" y="18177"/>
                  <a:pt x="123" y="18225"/>
                </a:cubicBezTo>
                <a:cubicBezTo>
                  <a:pt x="123" y="18260"/>
                  <a:pt x="121" y="18353"/>
                  <a:pt x="118" y="18432"/>
                </a:cubicBezTo>
                <a:cubicBezTo>
                  <a:pt x="116" y="18510"/>
                  <a:pt x="119" y="18592"/>
                  <a:pt x="126" y="18614"/>
                </a:cubicBezTo>
                <a:cubicBezTo>
                  <a:pt x="133" y="18636"/>
                  <a:pt x="132" y="18660"/>
                  <a:pt x="124" y="18668"/>
                </a:cubicBezTo>
                <a:cubicBezTo>
                  <a:pt x="116" y="18676"/>
                  <a:pt x="114" y="18706"/>
                  <a:pt x="121" y="18734"/>
                </a:cubicBezTo>
                <a:cubicBezTo>
                  <a:pt x="134" y="18797"/>
                  <a:pt x="132" y="19086"/>
                  <a:pt x="117" y="19144"/>
                </a:cubicBezTo>
                <a:cubicBezTo>
                  <a:pt x="112" y="19167"/>
                  <a:pt x="115" y="19200"/>
                  <a:pt x="125" y="19218"/>
                </a:cubicBezTo>
                <a:cubicBezTo>
                  <a:pt x="138" y="19243"/>
                  <a:pt x="138" y="19260"/>
                  <a:pt x="123" y="19287"/>
                </a:cubicBezTo>
                <a:cubicBezTo>
                  <a:pt x="106" y="19318"/>
                  <a:pt x="107" y="19330"/>
                  <a:pt x="128" y="19362"/>
                </a:cubicBezTo>
                <a:cubicBezTo>
                  <a:pt x="150" y="19396"/>
                  <a:pt x="150" y="19407"/>
                  <a:pt x="129" y="19471"/>
                </a:cubicBezTo>
                <a:cubicBezTo>
                  <a:pt x="113" y="19518"/>
                  <a:pt x="110" y="19549"/>
                  <a:pt x="121" y="19565"/>
                </a:cubicBezTo>
                <a:cubicBezTo>
                  <a:pt x="129" y="19578"/>
                  <a:pt x="133" y="19601"/>
                  <a:pt x="129" y="19617"/>
                </a:cubicBezTo>
                <a:cubicBezTo>
                  <a:pt x="125" y="19633"/>
                  <a:pt x="133" y="19661"/>
                  <a:pt x="148" y="19679"/>
                </a:cubicBezTo>
                <a:cubicBezTo>
                  <a:pt x="168" y="19706"/>
                  <a:pt x="243" y="19713"/>
                  <a:pt x="495" y="19714"/>
                </a:cubicBezTo>
                <a:cubicBezTo>
                  <a:pt x="688" y="19715"/>
                  <a:pt x="823" y="19726"/>
                  <a:pt x="833" y="19740"/>
                </a:cubicBezTo>
                <a:cubicBezTo>
                  <a:pt x="854" y="19773"/>
                  <a:pt x="828" y="20024"/>
                  <a:pt x="804" y="20016"/>
                </a:cubicBezTo>
                <a:cubicBezTo>
                  <a:pt x="794" y="20012"/>
                  <a:pt x="787" y="20023"/>
                  <a:pt x="789" y="20040"/>
                </a:cubicBezTo>
                <a:cubicBezTo>
                  <a:pt x="794" y="20077"/>
                  <a:pt x="563" y="20086"/>
                  <a:pt x="512" y="20050"/>
                </a:cubicBezTo>
                <a:cubicBezTo>
                  <a:pt x="488" y="20033"/>
                  <a:pt x="467" y="20033"/>
                  <a:pt x="443" y="20052"/>
                </a:cubicBezTo>
                <a:cubicBezTo>
                  <a:pt x="424" y="20066"/>
                  <a:pt x="370" y="20085"/>
                  <a:pt x="323" y="20094"/>
                </a:cubicBezTo>
                <a:cubicBezTo>
                  <a:pt x="277" y="20102"/>
                  <a:pt x="227" y="20114"/>
                  <a:pt x="212" y="20120"/>
                </a:cubicBezTo>
                <a:cubicBezTo>
                  <a:pt x="175" y="20136"/>
                  <a:pt x="132" y="20266"/>
                  <a:pt x="152" y="20302"/>
                </a:cubicBezTo>
                <a:cubicBezTo>
                  <a:pt x="182" y="20359"/>
                  <a:pt x="102" y="20625"/>
                  <a:pt x="42" y="20670"/>
                </a:cubicBezTo>
                <a:cubicBezTo>
                  <a:pt x="7" y="20695"/>
                  <a:pt x="0" y="20716"/>
                  <a:pt x="0" y="20789"/>
                </a:cubicBezTo>
                <a:cubicBezTo>
                  <a:pt x="0" y="20891"/>
                  <a:pt x="22" y="20936"/>
                  <a:pt x="72" y="20936"/>
                </a:cubicBezTo>
                <a:cubicBezTo>
                  <a:pt x="117" y="20936"/>
                  <a:pt x="126" y="20964"/>
                  <a:pt x="127" y="21104"/>
                </a:cubicBezTo>
                <a:cubicBezTo>
                  <a:pt x="128" y="21169"/>
                  <a:pt x="134" y="21228"/>
                  <a:pt x="142" y="21235"/>
                </a:cubicBezTo>
                <a:cubicBezTo>
                  <a:pt x="150" y="21243"/>
                  <a:pt x="144" y="21269"/>
                  <a:pt x="130" y="21294"/>
                </a:cubicBezTo>
                <a:cubicBezTo>
                  <a:pt x="109" y="21329"/>
                  <a:pt x="107" y="21345"/>
                  <a:pt x="122" y="21373"/>
                </a:cubicBezTo>
                <a:cubicBezTo>
                  <a:pt x="133" y="21392"/>
                  <a:pt x="137" y="21419"/>
                  <a:pt x="132" y="21431"/>
                </a:cubicBezTo>
                <a:cubicBezTo>
                  <a:pt x="127" y="21444"/>
                  <a:pt x="130" y="21462"/>
                  <a:pt x="139" y="21470"/>
                </a:cubicBezTo>
                <a:cubicBezTo>
                  <a:pt x="148" y="21478"/>
                  <a:pt x="150" y="21495"/>
                  <a:pt x="146" y="21508"/>
                </a:cubicBezTo>
                <a:cubicBezTo>
                  <a:pt x="140" y="21520"/>
                  <a:pt x="156" y="21529"/>
                  <a:pt x="180" y="21527"/>
                </a:cubicBezTo>
                <a:cubicBezTo>
                  <a:pt x="385" y="21513"/>
                  <a:pt x="853" y="21536"/>
                  <a:pt x="917" y="21564"/>
                </a:cubicBezTo>
                <a:cubicBezTo>
                  <a:pt x="1001" y="21600"/>
                  <a:pt x="1064" y="21591"/>
                  <a:pt x="1083" y="21539"/>
                </a:cubicBezTo>
                <a:cubicBezTo>
                  <a:pt x="1101" y="21490"/>
                  <a:pt x="1241" y="21493"/>
                  <a:pt x="1260" y="21544"/>
                </a:cubicBezTo>
                <a:cubicBezTo>
                  <a:pt x="1272" y="21577"/>
                  <a:pt x="1346" y="21581"/>
                  <a:pt x="1933" y="21583"/>
                </a:cubicBezTo>
                <a:lnTo>
                  <a:pt x="2592" y="21585"/>
                </a:lnTo>
                <a:lnTo>
                  <a:pt x="2629" y="21515"/>
                </a:lnTo>
                <a:cubicBezTo>
                  <a:pt x="2648" y="21477"/>
                  <a:pt x="2665" y="21418"/>
                  <a:pt x="2665" y="21383"/>
                </a:cubicBezTo>
                <a:cubicBezTo>
                  <a:pt x="2665" y="21349"/>
                  <a:pt x="2679" y="21294"/>
                  <a:pt x="2696" y="21259"/>
                </a:cubicBezTo>
                <a:cubicBezTo>
                  <a:pt x="2714" y="21225"/>
                  <a:pt x="2724" y="21197"/>
                  <a:pt x="2719" y="21197"/>
                </a:cubicBezTo>
                <a:cubicBezTo>
                  <a:pt x="2713" y="21197"/>
                  <a:pt x="2728" y="21160"/>
                  <a:pt x="2750" y="21114"/>
                </a:cubicBezTo>
                <a:cubicBezTo>
                  <a:pt x="2773" y="21068"/>
                  <a:pt x="2805" y="21031"/>
                  <a:pt x="2822" y="21031"/>
                </a:cubicBezTo>
                <a:cubicBezTo>
                  <a:pt x="2839" y="21031"/>
                  <a:pt x="2864" y="21010"/>
                  <a:pt x="2878" y="20985"/>
                </a:cubicBezTo>
                <a:cubicBezTo>
                  <a:pt x="2930" y="20892"/>
                  <a:pt x="3156" y="20859"/>
                  <a:pt x="3219" y="20936"/>
                </a:cubicBezTo>
                <a:cubicBezTo>
                  <a:pt x="3268" y="20995"/>
                  <a:pt x="3300" y="20995"/>
                  <a:pt x="3334" y="20937"/>
                </a:cubicBezTo>
                <a:cubicBezTo>
                  <a:pt x="3359" y="20894"/>
                  <a:pt x="3380" y="20891"/>
                  <a:pt x="3640" y="20899"/>
                </a:cubicBezTo>
                <a:cubicBezTo>
                  <a:pt x="3799" y="20904"/>
                  <a:pt x="3947" y="20897"/>
                  <a:pt x="3981" y="20884"/>
                </a:cubicBezTo>
                <a:cubicBezTo>
                  <a:pt x="4085" y="20843"/>
                  <a:pt x="4101" y="20840"/>
                  <a:pt x="4213" y="20842"/>
                </a:cubicBezTo>
                <a:cubicBezTo>
                  <a:pt x="4364" y="20844"/>
                  <a:pt x="4449" y="20855"/>
                  <a:pt x="4529" y="20884"/>
                </a:cubicBezTo>
                <a:cubicBezTo>
                  <a:pt x="4606" y="20911"/>
                  <a:pt x="4761" y="20927"/>
                  <a:pt x="4783" y="20908"/>
                </a:cubicBezTo>
                <a:cubicBezTo>
                  <a:pt x="4797" y="20897"/>
                  <a:pt x="5545" y="20901"/>
                  <a:pt x="5560" y="20913"/>
                </a:cubicBezTo>
                <a:cubicBezTo>
                  <a:pt x="5565" y="20916"/>
                  <a:pt x="5644" y="20921"/>
                  <a:pt x="5738" y="20924"/>
                </a:cubicBezTo>
                <a:cubicBezTo>
                  <a:pt x="5945" y="20930"/>
                  <a:pt x="5982" y="20940"/>
                  <a:pt x="5989" y="20991"/>
                </a:cubicBezTo>
                <a:cubicBezTo>
                  <a:pt x="5993" y="21024"/>
                  <a:pt x="6013" y="21029"/>
                  <a:pt x="6135" y="21021"/>
                </a:cubicBezTo>
                <a:cubicBezTo>
                  <a:pt x="6213" y="21017"/>
                  <a:pt x="6289" y="21005"/>
                  <a:pt x="6305" y="20995"/>
                </a:cubicBezTo>
                <a:cubicBezTo>
                  <a:pt x="6320" y="20985"/>
                  <a:pt x="6347" y="20989"/>
                  <a:pt x="6367" y="21005"/>
                </a:cubicBezTo>
                <a:cubicBezTo>
                  <a:pt x="6393" y="21027"/>
                  <a:pt x="6456" y="21028"/>
                  <a:pt x="6631" y="21009"/>
                </a:cubicBezTo>
                <a:cubicBezTo>
                  <a:pt x="6788" y="20992"/>
                  <a:pt x="6866" y="20992"/>
                  <a:pt x="6879" y="21009"/>
                </a:cubicBezTo>
                <a:cubicBezTo>
                  <a:pt x="6899" y="21034"/>
                  <a:pt x="7004" y="21028"/>
                  <a:pt x="7034" y="20999"/>
                </a:cubicBezTo>
                <a:cubicBezTo>
                  <a:pt x="7044" y="20990"/>
                  <a:pt x="7056" y="20991"/>
                  <a:pt x="7060" y="21002"/>
                </a:cubicBezTo>
                <a:cubicBezTo>
                  <a:pt x="7068" y="21021"/>
                  <a:pt x="7175" y="21020"/>
                  <a:pt x="7259" y="21000"/>
                </a:cubicBezTo>
                <a:cubicBezTo>
                  <a:pt x="7282" y="20994"/>
                  <a:pt x="7305" y="20997"/>
                  <a:pt x="7309" y="21007"/>
                </a:cubicBezTo>
                <a:cubicBezTo>
                  <a:pt x="7315" y="21023"/>
                  <a:pt x="7448" y="21019"/>
                  <a:pt x="7621" y="20997"/>
                </a:cubicBezTo>
                <a:cubicBezTo>
                  <a:pt x="7657" y="20993"/>
                  <a:pt x="7689" y="20996"/>
                  <a:pt x="7693" y="21004"/>
                </a:cubicBezTo>
                <a:cubicBezTo>
                  <a:pt x="7703" y="21029"/>
                  <a:pt x="7918" y="21035"/>
                  <a:pt x="7913" y="21010"/>
                </a:cubicBezTo>
                <a:cubicBezTo>
                  <a:pt x="7906" y="20972"/>
                  <a:pt x="8008" y="20846"/>
                  <a:pt x="8060" y="20829"/>
                </a:cubicBezTo>
                <a:cubicBezTo>
                  <a:pt x="8129" y="20806"/>
                  <a:pt x="8288" y="20813"/>
                  <a:pt x="8309" y="20840"/>
                </a:cubicBezTo>
                <a:cubicBezTo>
                  <a:pt x="8325" y="20861"/>
                  <a:pt x="8445" y="20858"/>
                  <a:pt x="8759" y="20831"/>
                </a:cubicBezTo>
                <a:cubicBezTo>
                  <a:pt x="8811" y="20826"/>
                  <a:pt x="8858" y="20828"/>
                  <a:pt x="8863" y="20835"/>
                </a:cubicBezTo>
                <a:cubicBezTo>
                  <a:pt x="8874" y="20853"/>
                  <a:pt x="9086" y="20851"/>
                  <a:pt x="9098" y="20832"/>
                </a:cubicBezTo>
                <a:cubicBezTo>
                  <a:pt x="9112" y="20811"/>
                  <a:pt x="9177" y="20813"/>
                  <a:pt x="9186" y="20836"/>
                </a:cubicBezTo>
                <a:cubicBezTo>
                  <a:pt x="9196" y="20862"/>
                  <a:pt x="9521" y="20844"/>
                  <a:pt x="9542" y="20816"/>
                </a:cubicBezTo>
                <a:cubicBezTo>
                  <a:pt x="9552" y="20804"/>
                  <a:pt x="9564" y="20801"/>
                  <a:pt x="9570" y="20809"/>
                </a:cubicBezTo>
                <a:cubicBezTo>
                  <a:pt x="9587" y="20836"/>
                  <a:pt x="9848" y="20839"/>
                  <a:pt x="9892" y="20813"/>
                </a:cubicBezTo>
                <a:cubicBezTo>
                  <a:pt x="9924" y="20794"/>
                  <a:pt x="9940" y="20795"/>
                  <a:pt x="9957" y="20817"/>
                </a:cubicBezTo>
                <a:cubicBezTo>
                  <a:pt x="9970" y="20833"/>
                  <a:pt x="9990" y="20840"/>
                  <a:pt x="10003" y="20832"/>
                </a:cubicBezTo>
                <a:cubicBezTo>
                  <a:pt x="10036" y="20813"/>
                  <a:pt x="10088" y="20891"/>
                  <a:pt x="10092" y="20966"/>
                </a:cubicBezTo>
                <a:lnTo>
                  <a:pt x="10095" y="21032"/>
                </a:lnTo>
                <a:lnTo>
                  <a:pt x="10251" y="21027"/>
                </a:lnTo>
                <a:cubicBezTo>
                  <a:pt x="10390" y="21022"/>
                  <a:pt x="10406" y="21017"/>
                  <a:pt x="10408" y="20977"/>
                </a:cubicBezTo>
                <a:cubicBezTo>
                  <a:pt x="10413" y="20875"/>
                  <a:pt x="10432" y="20868"/>
                  <a:pt x="10725" y="20866"/>
                </a:cubicBezTo>
                <a:cubicBezTo>
                  <a:pt x="10879" y="20864"/>
                  <a:pt x="11040" y="20862"/>
                  <a:pt x="11082" y="20861"/>
                </a:cubicBezTo>
                <a:cubicBezTo>
                  <a:pt x="11124" y="20859"/>
                  <a:pt x="11206" y="20866"/>
                  <a:pt x="11263" y="20876"/>
                </a:cubicBezTo>
                <a:cubicBezTo>
                  <a:pt x="11334" y="20888"/>
                  <a:pt x="11374" y="20885"/>
                  <a:pt x="11388" y="20867"/>
                </a:cubicBezTo>
                <a:cubicBezTo>
                  <a:pt x="11402" y="20849"/>
                  <a:pt x="11469" y="20843"/>
                  <a:pt x="11588" y="20849"/>
                </a:cubicBezTo>
                <a:cubicBezTo>
                  <a:pt x="11687" y="20853"/>
                  <a:pt x="11772" y="20849"/>
                  <a:pt x="11776" y="20837"/>
                </a:cubicBezTo>
                <a:cubicBezTo>
                  <a:pt x="11781" y="20826"/>
                  <a:pt x="11798" y="20828"/>
                  <a:pt x="11813" y="20841"/>
                </a:cubicBezTo>
                <a:cubicBezTo>
                  <a:pt x="11829" y="20854"/>
                  <a:pt x="11846" y="20855"/>
                  <a:pt x="11851" y="20844"/>
                </a:cubicBezTo>
                <a:cubicBezTo>
                  <a:pt x="11864" y="20810"/>
                  <a:pt x="11919" y="20829"/>
                  <a:pt x="11968" y="20885"/>
                </a:cubicBezTo>
                <a:cubicBezTo>
                  <a:pt x="12007" y="20929"/>
                  <a:pt x="12012" y="20945"/>
                  <a:pt x="11997" y="20973"/>
                </a:cubicBezTo>
                <a:cubicBezTo>
                  <a:pt x="11987" y="20992"/>
                  <a:pt x="11981" y="21010"/>
                  <a:pt x="11984" y="21013"/>
                </a:cubicBezTo>
                <a:cubicBezTo>
                  <a:pt x="11988" y="21016"/>
                  <a:pt x="12004" y="21029"/>
                  <a:pt x="12020" y="21043"/>
                </a:cubicBezTo>
                <a:cubicBezTo>
                  <a:pt x="12036" y="21056"/>
                  <a:pt x="12048" y="21075"/>
                  <a:pt x="12047" y="21085"/>
                </a:cubicBezTo>
                <a:cubicBezTo>
                  <a:pt x="12046" y="21094"/>
                  <a:pt x="12059" y="21123"/>
                  <a:pt x="12076" y="21150"/>
                </a:cubicBezTo>
                <a:cubicBezTo>
                  <a:pt x="12104" y="21193"/>
                  <a:pt x="12120" y="21197"/>
                  <a:pt x="12226" y="21185"/>
                </a:cubicBezTo>
                <a:cubicBezTo>
                  <a:pt x="12291" y="21178"/>
                  <a:pt x="12367" y="21167"/>
                  <a:pt x="12394" y="21161"/>
                </a:cubicBezTo>
                <a:cubicBezTo>
                  <a:pt x="12422" y="21155"/>
                  <a:pt x="12448" y="21161"/>
                  <a:pt x="12453" y="21174"/>
                </a:cubicBezTo>
                <a:cubicBezTo>
                  <a:pt x="12464" y="21199"/>
                  <a:pt x="12537" y="21205"/>
                  <a:pt x="12575" y="21182"/>
                </a:cubicBezTo>
                <a:cubicBezTo>
                  <a:pt x="12588" y="21174"/>
                  <a:pt x="12595" y="21158"/>
                  <a:pt x="12590" y="21146"/>
                </a:cubicBezTo>
                <a:cubicBezTo>
                  <a:pt x="12586" y="21135"/>
                  <a:pt x="12599" y="21115"/>
                  <a:pt x="12620" y="21103"/>
                </a:cubicBezTo>
                <a:cubicBezTo>
                  <a:pt x="12641" y="21091"/>
                  <a:pt x="12662" y="21070"/>
                  <a:pt x="12668" y="21056"/>
                </a:cubicBezTo>
                <a:cubicBezTo>
                  <a:pt x="12673" y="21042"/>
                  <a:pt x="12690" y="21031"/>
                  <a:pt x="12705" y="21031"/>
                </a:cubicBezTo>
                <a:cubicBezTo>
                  <a:pt x="12721" y="21031"/>
                  <a:pt x="12732" y="21011"/>
                  <a:pt x="12734" y="20980"/>
                </a:cubicBezTo>
                <a:cubicBezTo>
                  <a:pt x="12735" y="20953"/>
                  <a:pt x="12746" y="20913"/>
                  <a:pt x="12758" y="20891"/>
                </a:cubicBezTo>
                <a:cubicBezTo>
                  <a:pt x="12788" y="20838"/>
                  <a:pt x="12803" y="20680"/>
                  <a:pt x="12801" y="20420"/>
                </a:cubicBezTo>
                <a:cubicBezTo>
                  <a:pt x="12801" y="20235"/>
                  <a:pt x="12804" y="20197"/>
                  <a:pt x="12827" y="20178"/>
                </a:cubicBezTo>
                <a:cubicBezTo>
                  <a:pt x="12845" y="20163"/>
                  <a:pt x="12863" y="20168"/>
                  <a:pt x="12884" y="20190"/>
                </a:cubicBezTo>
                <a:cubicBezTo>
                  <a:pt x="12941" y="20255"/>
                  <a:pt x="13033" y="20225"/>
                  <a:pt x="13101" y="20119"/>
                </a:cubicBezTo>
                <a:cubicBezTo>
                  <a:pt x="13118" y="20092"/>
                  <a:pt x="13158" y="20035"/>
                  <a:pt x="13189" y="19992"/>
                </a:cubicBezTo>
                <a:cubicBezTo>
                  <a:pt x="13220" y="19949"/>
                  <a:pt x="13247" y="19901"/>
                  <a:pt x="13248" y="19885"/>
                </a:cubicBezTo>
                <a:cubicBezTo>
                  <a:pt x="13249" y="19869"/>
                  <a:pt x="13252" y="19828"/>
                  <a:pt x="13256" y="19796"/>
                </a:cubicBezTo>
                <a:cubicBezTo>
                  <a:pt x="13275" y="19607"/>
                  <a:pt x="13271" y="19545"/>
                  <a:pt x="13238" y="19476"/>
                </a:cubicBezTo>
                <a:cubicBezTo>
                  <a:pt x="13212" y="19422"/>
                  <a:pt x="13206" y="19383"/>
                  <a:pt x="13211" y="19314"/>
                </a:cubicBezTo>
                <a:cubicBezTo>
                  <a:pt x="13218" y="19236"/>
                  <a:pt x="13203" y="19102"/>
                  <a:pt x="13159" y="18845"/>
                </a:cubicBezTo>
                <a:cubicBezTo>
                  <a:pt x="13143" y="18757"/>
                  <a:pt x="13138" y="17631"/>
                  <a:pt x="13152" y="17602"/>
                </a:cubicBezTo>
                <a:cubicBezTo>
                  <a:pt x="13159" y="17588"/>
                  <a:pt x="13164" y="17535"/>
                  <a:pt x="13162" y="17484"/>
                </a:cubicBezTo>
                <a:cubicBezTo>
                  <a:pt x="13157" y="17298"/>
                  <a:pt x="13245" y="17236"/>
                  <a:pt x="13458" y="17278"/>
                </a:cubicBezTo>
                <a:cubicBezTo>
                  <a:pt x="13531" y="17292"/>
                  <a:pt x="13590" y="17291"/>
                  <a:pt x="13627" y="17276"/>
                </a:cubicBezTo>
                <a:cubicBezTo>
                  <a:pt x="13693" y="17248"/>
                  <a:pt x="14447" y="17235"/>
                  <a:pt x="14458" y="17262"/>
                </a:cubicBezTo>
                <a:cubicBezTo>
                  <a:pt x="14462" y="17272"/>
                  <a:pt x="14473" y="17274"/>
                  <a:pt x="14482" y="17265"/>
                </a:cubicBezTo>
                <a:cubicBezTo>
                  <a:pt x="14495" y="17253"/>
                  <a:pt x="15031" y="17227"/>
                  <a:pt x="15133" y="17233"/>
                </a:cubicBezTo>
                <a:cubicBezTo>
                  <a:pt x="15314" y="17245"/>
                  <a:pt x="15807" y="17242"/>
                  <a:pt x="15812" y="17229"/>
                </a:cubicBezTo>
                <a:cubicBezTo>
                  <a:pt x="15816" y="17219"/>
                  <a:pt x="15834" y="17219"/>
                  <a:pt x="15853" y="17230"/>
                </a:cubicBezTo>
                <a:cubicBezTo>
                  <a:pt x="15872" y="17241"/>
                  <a:pt x="15953" y="17245"/>
                  <a:pt x="16034" y="17239"/>
                </a:cubicBezTo>
                <a:cubicBezTo>
                  <a:pt x="16114" y="17234"/>
                  <a:pt x="16229" y="17226"/>
                  <a:pt x="16288" y="17222"/>
                </a:cubicBezTo>
                <a:cubicBezTo>
                  <a:pt x="16347" y="17218"/>
                  <a:pt x="16405" y="17226"/>
                  <a:pt x="16416" y="17239"/>
                </a:cubicBezTo>
                <a:cubicBezTo>
                  <a:pt x="16430" y="17256"/>
                  <a:pt x="16441" y="17256"/>
                  <a:pt x="16454" y="17237"/>
                </a:cubicBezTo>
                <a:cubicBezTo>
                  <a:pt x="16476" y="17203"/>
                  <a:pt x="16534" y="17200"/>
                  <a:pt x="16573" y="17232"/>
                </a:cubicBezTo>
                <a:cubicBezTo>
                  <a:pt x="16590" y="17246"/>
                  <a:pt x="16605" y="17247"/>
                  <a:pt x="16610" y="17235"/>
                </a:cubicBezTo>
                <a:cubicBezTo>
                  <a:pt x="16620" y="17210"/>
                  <a:pt x="16864" y="17215"/>
                  <a:pt x="16891" y="17240"/>
                </a:cubicBezTo>
                <a:cubicBezTo>
                  <a:pt x="16901" y="17250"/>
                  <a:pt x="16913" y="17247"/>
                  <a:pt x="16918" y="17236"/>
                </a:cubicBezTo>
                <a:cubicBezTo>
                  <a:pt x="16923" y="17224"/>
                  <a:pt x="17043" y="17219"/>
                  <a:pt x="17185" y="17224"/>
                </a:cubicBezTo>
                <a:cubicBezTo>
                  <a:pt x="17497" y="17235"/>
                  <a:pt x="17469" y="17234"/>
                  <a:pt x="17582" y="17231"/>
                </a:cubicBezTo>
                <a:cubicBezTo>
                  <a:pt x="17699" y="17227"/>
                  <a:pt x="17792" y="17240"/>
                  <a:pt x="17815" y="17262"/>
                </a:cubicBezTo>
                <a:cubicBezTo>
                  <a:pt x="17825" y="17272"/>
                  <a:pt x="17836" y="17268"/>
                  <a:pt x="17839" y="17253"/>
                </a:cubicBezTo>
                <a:cubicBezTo>
                  <a:pt x="17847" y="17216"/>
                  <a:pt x="17930" y="17205"/>
                  <a:pt x="17955" y="17237"/>
                </a:cubicBezTo>
                <a:cubicBezTo>
                  <a:pt x="17969" y="17255"/>
                  <a:pt x="17981" y="17255"/>
                  <a:pt x="17996" y="17235"/>
                </a:cubicBezTo>
                <a:cubicBezTo>
                  <a:pt x="18019" y="17205"/>
                  <a:pt x="18106" y="17206"/>
                  <a:pt x="18147" y="17237"/>
                </a:cubicBezTo>
                <a:cubicBezTo>
                  <a:pt x="18161" y="17248"/>
                  <a:pt x="18177" y="17247"/>
                  <a:pt x="18181" y="17236"/>
                </a:cubicBezTo>
                <a:cubicBezTo>
                  <a:pt x="18186" y="17224"/>
                  <a:pt x="18217" y="17214"/>
                  <a:pt x="18251" y="17214"/>
                </a:cubicBezTo>
                <a:cubicBezTo>
                  <a:pt x="18285" y="17213"/>
                  <a:pt x="18320" y="17206"/>
                  <a:pt x="18327" y="17198"/>
                </a:cubicBezTo>
                <a:cubicBezTo>
                  <a:pt x="18335" y="17191"/>
                  <a:pt x="18347" y="17196"/>
                  <a:pt x="18352" y="17210"/>
                </a:cubicBezTo>
                <a:cubicBezTo>
                  <a:pt x="18358" y="17224"/>
                  <a:pt x="18373" y="17230"/>
                  <a:pt x="18386" y="17222"/>
                </a:cubicBezTo>
                <a:cubicBezTo>
                  <a:pt x="18399" y="17215"/>
                  <a:pt x="18437" y="17220"/>
                  <a:pt x="18471" y="17234"/>
                </a:cubicBezTo>
                <a:cubicBezTo>
                  <a:pt x="18515" y="17252"/>
                  <a:pt x="18538" y="17252"/>
                  <a:pt x="18550" y="17234"/>
                </a:cubicBezTo>
                <a:cubicBezTo>
                  <a:pt x="18559" y="17220"/>
                  <a:pt x="18621" y="17209"/>
                  <a:pt x="18689" y="17209"/>
                </a:cubicBezTo>
                <a:cubicBezTo>
                  <a:pt x="18791" y="17209"/>
                  <a:pt x="18817" y="17201"/>
                  <a:pt x="18845" y="17161"/>
                </a:cubicBezTo>
                <a:cubicBezTo>
                  <a:pt x="18881" y="17108"/>
                  <a:pt x="18901" y="17106"/>
                  <a:pt x="19098" y="17123"/>
                </a:cubicBezTo>
                <a:cubicBezTo>
                  <a:pt x="19207" y="17132"/>
                  <a:pt x="19230" y="17142"/>
                  <a:pt x="19238" y="17178"/>
                </a:cubicBezTo>
                <a:cubicBezTo>
                  <a:pt x="19246" y="17212"/>
                  <a:pt x="19265" y="17221"/>
                  <a:pt x="19330" y="17221"/>
                </a:cubicBezTo>
                <a:cubicBezTo>
                  <a:pt x="19467" y="17222"/>
                  <a:pt x="19469" y="17231"/>
                  <a:pt x="19477" y="17922"/>
                </a:cubicBezTo>
                <a:cubicBezTo>
                  <a:pt x="19481" y="18241"/>
                  <a:pt x="19488" y="18538"/>
                  <a:pt x="19493" y="18580"/>
                </a:cubicBezTo>
                <a:cubicBezTo>
                  <a:pt x="19497" y="18623"/>
                  <a:pt x="19496" y="18670"/>
                  <a:pt x="19489" y="18686"/>
                </a:cubicBezTo>
                <a:cubicBezTo>
                  <a:pt x="19483" y="18701"/>
                  <a:pt x="19476" y="18743"/>
                  <a:pt x="19474" y="18779"/>
                </a:cubicBezTo>
                <a:cubicBezTo>
                  <a:pt x="19471" y="18815"/>
                  <a:pt x="19458" y="18890"/>
                  <a:pt x="19444" y="18946"/>
                </a:cubicBezTo>
                <a:cubicBezTo>
                  <a:pt x="19413" y="19076"/>
                  <a:pt x="19406" y="19151"/>
                  <a:pt x="19423" y="19168"/>
                </a:cubicBezTo>
                <a:cubicBezTo>
                  <a:pt x="19431" y="19175"/>
                  <a:pt x="19430" y="19208"/>
                  <a:pt x="19422" y="19242"/>
                </a:cubicBezTo>
                <a:cubicBezTo>
                  <a:pt x="19413" y="19276"/>
                  <a:pt x="19410" y="19325"/>
                  <a:pt x="19415" y="19350"/>
                </a:cubicBezTo>
                <a:cubicBezTo>
                  <a:pt x="19421" y="19375"/>
                  <a:pt x="19416" y="19411"/>
                  <a:pt x="19405" y="19432"/>
                </a:cubicBezTo>
                <a:cubicBezTo>
                  <a:pt x="19383" y="19472"/>
                  <a:pt x="19385" y="19601"/>
                  <a:pt x="19408" y="19644"/>
                </a:cubicBezTo>
                <a:cubicBezTo>
                  <a:pt x="19416" y="19659"/>
                  <a:pt x="19418" y="19704"/>
                  <a:pt x="19413" y="19745"/>
                </a:cubicBezTo>
                <a:cubicBezTo>
                  <a:pt x="19407" y="19786"/>
                  <a:pt x="19409" y="19820"/>
                  <a:pt x="19417" y="19820"/>
                </a:cubicBezTo>
                <a:cubicBezTo>
                  <a:pt x="19425" y="19820"/>
                  <a:pt x="19459" y="19876"/>
                  <a:pt x="19493" y="19945"/>
                </a:cubicBezTo>
                <a:cubicBezTo>
                  <a:pt x="19526" y="20013"/>
                  <a:pt x="19570" y="20090"/>
                  <a:pt x="19590" y="20116"/>
                </a:cubicBezTo>
                <a:cubicBezTo>
                  <a:pt x="19636" y="20173"/>
                  <a:pt x="19731" y="20183"/>
                  <a:pt x="19755" y="20133"/>
                </a:cubicBezTo>
                <a:cubicBezTo>
                  <a:pt x="19764" y="20113"/>
                  <a:pt x="19783" y="20104"/>
                  <a:pt x="19796" y="20112"/>
                </a:cubicBezTo>
                <a:cubicBezTo>
                  <a:pt x="19815" y="20123"/>
                  <a:pt x="19820" y="20169"/>
                  <a:pt x="19819" y="20358"/>
                </a:cubicBezTo>
                <a:cubicBezTo>
                  <a:pt x="19819" y="20486"/>
                  <a:pt x="19824" y="20611"/>
                  <a:pt x="19830" y="20635"/>
                </a:cubicBezTo>
                <a:cubicBezTo>
                  <a:pt x="19837" y="20658"/>
                  <a:pt x="19837" y="20746"/>
                  <a:pt x="19832" y="20829"/>
                </a:cubicBezTo>
                <a:cubicBezTo>
                  <a:pt x="19826" y="20912"/>
                  <a:pt x="19828" y="20985"/>
                  <a:pt x="19836" y="20992"/>
                </a:cubicBezTo>
                <a:cubicBezTo>
                  <a:pt x="19843" y="21000"/>
                  <a:pt x="19853" y="21036"/>
                  <a:pt x="19858" y="21073"/>
                </a:cubicBezTo>
                <a:cubicBezTo>
                  <a:pt x="19875" y="21206"/>
                  <a:pt x="19997" y="21244"/>
                  <a:pt x="20362" y="21230"/>
                </a:cubicBezTo>
                <a:cubicBezTo>
                  <a:pt x="20519" y="21224"/>
                  <a:pt x="20666" y="21214"/>
                  <a:pt x="20690" y="21206"/>
                </a:cubicBezTo>
                <a:cubicBezTo>
                  <a:pt x="20714" y="21199"/>
                  <a:pt x="20741" y="21204"/>
                  <a:pt x="20752" y="21217"/>
                </a:cubicBezTo>
                <a:cubicBezTo>
                  <a:pt x="20771" y="21241"/>
                  <a:pt x="20958" y="21235"/>
                  <a:pt x="20974" y="21210"/>
                </a:cubicBezTo>
                <a:cubicBezTo>
                  <a:pt x="20979" y="21202"/>
                  <a:pt x="21027" y="21203"/>
                  <a:pt x="21079" y="21211"/>
                </a:cubicBezTo>
                <a:cubicBezTo>
                  <a:pt x="21227" y="21235"/>
                  <a:pt x="21369" y="21203"/>
                  <a:pt x="21412" y="21139"/>
                </a:cubicBezTo>
                <a:cubicBezTo>
                  <a:pt x="21432" y="21109"/>
                  <a:pt x="21463" y="21072"/>
                  <a:pt x="21483" y="21057"/>
                </a:cubicBezTo>
                <a:cubicBezTo>
                  <a:pt x="21502" y="21041"/>
                  <a:pt x="21517" y="21011"/>
                  <a:pt x="21517" y="20990"/>
                </a:cubicBezTo>
                <a:cubicBezTo>
                  <a:pt x="21517" y="20944"/>
                  <a:pt x="21560" y="20864"/>
                  <a:pt x="21585" y="20864"/>
                </a:cubicBezTo>
                <a:cubicBezTo>
                  <a:pt x="21595" y="20864"/>
                  <a:pt x="21600" y="20826"/>
                  <a:pt x="21597" y="20764"/>
                </a:cubicBezTo>
                <a:cubicBezTo>
                  <a:pt x="21594" y="20708"/>
                  <a:pt x="21589" y="20305"/>
                  <a:pt x="21585" y="19868"/>
                </a:cubicBezTo>
                <a:cubicBezTo>
                  <a:pt x="21582" y="19430"/>
                  <a:pt x="21577" y="19010"/>
                  <a:pt x="21574" y="18934"/>
                </a:cubicBezTo>
                <a:cubicBezTo>
                  <a:pt x="21572" y="18858"/>
                  <a:pt x="21575" y="18791"/>
                  <a:pt x="21581" y="18785"/>
                </a:cubicBezTo>
                <a:cubicBezTo>
                  <a:pt x="21587" y="18779"/>
                  <a:pt x="21585" y="18741"/>
                  <a:pt x="21578" y="18699"/>
                </a:cubicBezTo>
                <a:cubicBezTo>
                  <a:pt x="21558" y="18593"/>
                  <a:pt x="21559" y="18165"/>
                  <a:pt x="21579" y="18146"/>
                </a:cubicBezTo>
                <a:cubicBezTo>
                  <a:pt x="21590" y="18135"/>
                  <a:pt x="21591" y="18121"/>
                  <a:pt x="21580" y="18100"/>
                </a:cubicBezTo>
                <a:cubicBezTo>
                  <a:pt x="21560" y="18064"/>
                  <a:pt x="21561" y="17474"/>
                  <a:pt x="21581" y="17456"/>
                </a:cubicBezTo>
                <a:cubicBezTo>
                  <a:pt x="21588" y="17449"/>
                  <a:pt x="21589" y="17415"/>
                  <a:pt x="21584" y="17380"/>
                </a:cubicBezTo>
                <a:cubicBezTo>
                  <a:pt x="21578" y="17345"/>
                  <a:pt x="21571" y="17203"/>
                  <a:pt x="21568" y="17066"/>
                </a:cubicBezTo>
                <a:cubicBezTo>
                  <a:pt x="21564" y="16929"/>
                  <a:pt x="21558" y="16752"/>
                  <a:pt x="21553" y="16672"/>
                </a:cubicBezTo>
                <a:cubicBezTo>
                  <a:pt x="21547" y="16577"/>
                  <a:pt x="21550" y="16521"/>
                  <a:pt x="21561" y="16510"/>
                </a:cubicBezTo>
                <a:cubicBezTo>
                  <a:pt x="21581" y="16492"/>
                  <a:pt x="21585" y="16395"/>
                  <a:pt x="21568" y="16369"/>
                </a:cubicBezTo>
                <a:cubicBezTo>
                  <a:pt x="21551" y="16343"/>
                  <a:pt x="21545" y="16146"/>
                  <a:pt x="21561" y="16131"/>
                </a:cubicBezTo>
                <a:cubicBezTo>
                  <a:pt x="21568" y="16124"/>
                  <a:pt x="21569" y="16067"/>
                  <a:pt x="21563" y="16005"/>
                </a:cubicBezTo>
                <a:cubicBezTo>
                  <a:pt x="21557" y="15943"/>
                  <a:pt x="21551" y="15571"/>
                  <a:pt x="21551" y="15179"/>
                </a:cubicBezTo>
                <a:cubicBezTo>
                  <a:pt x="21550" y="14787"/>
                  <a:pt x="21545" y="14417"/>
                  <a:pt x="21539" y="14355"/>
                </a:cubicBezTo>
                <a:cubicBezTo>
                  <a:pt x="21532" y="14279"/>
                  <a:pt x="21535" y="14231"/>
                  <a:pt x="21548" y="14207"/>
                </a:cubicBezTo>
                <a:cubicBezTo>
                  <a:pt x="21561" y="14183"/>
                  <a:pt x="21563" y="14129"/>
                  <a:pt x="21556" y="14035"/>
                </a:cubicBezTo>
                <a:cubicBezTo>
                  <a:pt x="21551" y="13959"/>
                  <a:pt x="21542" y="13300"/>
                  <a:pt x="21537" y="12569"/>
                </a:cubicBezTo>
                <a:cubicBezTo>
                  <a:pt x="21521" y="10448"/>
                  <a:pt x="21517" y="10192"/>
                  <a:pt x="21493" y="10132"/>
                </a:cubicBezTo>
                <a:cubicBezTo>
                  <a:pt x="21487" y="10117"/>
                  <a:pt x="21482" y="10074"/>
                  <a:pt x="21483" y="10036"/>
                </a:cubicBezTo>
                <a:cubicBezTo>
                  <a:pt x="21484" y="9991"/>
                  <a:pt x="21475" y="9961"/>
                  <a:pt x="21458" y="9952"/>
                </a:cubicBezTo>
                <a:cubicBezTo>
                  <a:pt x="21416" y="9929"/>
                  <a:pt x="21379" y="9870"/>
                  <a:pt x="21379" y="9827"/>
                </a:cubicBezTo>
                <a:cubicBezTo>
                  <a:pt x="21379" y="9792"/>
                  <a:pt x="21351" y="9786"/>
                  <a:pt x="21144" y="9778"/>
                </a:cubicBezTo>
                <a:cubicBezTo>
                  <a:pt x="20876" y="9769"/>
                  <a:pt x="20262" y="9774"/>
                  <a:pt x="20216" y="9787"/>
                </a:cubicBezTo>
                <a:cubicBezTo>
                  <a:pt x="20198" y="9792"/>
                  <a:pt x="20183" y="9818"/>
                  <a:pt x="20180" y="9849"/>
                </a:cubicBezTo>
                <a:cubicBezTo>
                  <a:pt x="20176" y="9883"/>
                  <a:pt x="20156" y="9914"/>
                  <a:pt x="20124" y="9934"/>
                </a:cubicBezTo>
                <a:cubicBezTo>
                  <a:pt x="20096" y="9952"/>
                  <a:pt x="20062" y="9995"/>
                  <a:pt x="20048" y="10028"/>
                </a:cubicBezTo>
                <a:cubicBezTo>
                  <a:pt x="20034" y="10061"/>
                  <a:pt x="20003" y="10095"/>
                  <a:pt x="19980" y="10104"/>
                </a:cubicBezTo>
                <a:cubicBezTo>
                  <a:pt x="19957" y="10113"/>
                  <a:pt x="19929" y="10139"/>
                  <a:pt x="19918" y="10163"/>
                </a:cubicBezTo>
                <a:cubicBezTo>
                  <a:pt x="19907" y="10187"/>
                  <a:pt x="19891" y="10206"/>
                  <a:pt x="19882" y="10206"/>
                </a:cubicBezTo>
                <a:cubicBezTo>
                  <a:pt x="19873" y="10206"/>
                  <a:pt x="19847" y="10228"/>
                  <a:pt x="19824" y="10254"/>
                </a:cubicBezTo>
                <a:cubicBezTo>
                  <a:pt x="19800" y="10279"/>
                  <a:pt x="19777" y="10293"/>
                  <a:pt x="19771" y="10285"/>
                </a:cubicBezTo>
                <a:cubicBezTo>
                  <a:pt x="19766" y="10277"/>
                  <a:pt x="19747" y="10299"/>
                  <a:pt x="19730" y="10333"/>
                </a:cubicBezTo>
                <a:cubicBezTo>
                  <a:pt x="19712" y="10367"/>
                  <a:pt x="19693" y="10394"/>
                  <a:pt x="19687" y="10391"/>
                </a:cubicBezTo>
                <a:cubicBezTo>
                  <a:pt x="19677" y="10387"/>
                  <a:pt x="19654" y="10402"/>
                  <a:pt x="19530" y="10488"/>
                </a:cubicBezTo>
                <a:cubicBezTo>
                  <a:pt x="19509" y="10503"/>
                  <a:pt x="19481" y="10524"/>
                  <a:pt x="19469" y="10536"/>
                </a:cubicBezTo>
                <a:cubicBezTo>
                  <a:pt x="19404" y="10595"/>
                  <a:pt x="19322" y="10634"/>
                  <a:pt x="19262" y="10634"/>
                </a:cubicBezTo>
                <a:lnTo>
                  <a:pt x="19196" y="10634"/>
                </a:lnTo>
                <a:lnTo>
                  <a:pt x="19193" y="10782"/>
                </a:lnTo>
                <a:cubicBezTo>
                  <a:pt x="19188" y="11055"/>
                  <a:pt x="19239" y="11025"/>
                  <a:pt x="18767" y="11030"/>
                </a:cubicBezTo>
                <a:lnTo>
                  <a:pt x="18355" y="11034"/>
                </a:lnTo>
                <a:lnTo>
                  <a:pt x="18312" y="10965"/>
                </a:lnTo>
                <a:cubicBezTo>
                  <a:pt x="18283" y="10917"/>
                  <a:pt x="18254" y="10894"/>
                  <a:pt x="18219" y="10892"/>
                </a:cubicBezTo>
                <a:cubicBezTo>
                  <a:pt x="18169" y="10889"/>
                  <a:pt x="18153" y="10886"/>
                  <a:pt x="18121" y="10871"/>
                </a:cubicBezTo>
                <a:cubicBezTo>
                  <a:pt x="18112" y="10868"/>
                  <a:pt x="18071" y="10863"/>
                  <a:pt x="18029" y="10862"/>
                </a:cubicBezTo>
                <a:cubicBezTo>
                  <a:pt x="17971" y="10860"/>
                  <a:pt x="17952" y="10851"/>
                  <a:pt x="17956" y="10826"/>
                </a:cubicBezTo>
                <a:cubicBezTo>
                  <a:pt x="17959" y="10801"/>
                  <a:pt x="17956" y="10799"/>
                  <a:pt x="17941" y="10818"/>
                </a:cubicBezTo>
                <a:cubicBezTo>
                  <a:pt x="17919" y="10845"/>
                  <a:pt x="17759" y="10819"/>
                  <a:pt x="17667" y="10772"/>
                </a:cubicBezTo>
                <a:cubicBezTo>
                  <a:pt x="17637" y="10757"/>
                  <a:pt x="17598" y="10743"/>
                  <a:pt x="17580" y="10740"/>
                </a:cubicBezTo>
                <a:cubicBezTo>
                  <a:pt x="17562" y="10737"/>
                  <a:pt x="17528" y="10714"/>
                  <a:pt x="17504" y="10691"/>
                </a:cubicBezTo>
                <a:cubicBezTo>
                  <a:pt x="17481" y="10667"/>
                  <a:pt x="17435" y="10646"/>
                  <a:pt x="17403" y="10643"/>
                </a:cubicBezTo>
                <a:cubicBezTo>
                  <a:pt x="17370" y="10640"/>
                  <a:pt x="17320" y="10616"/>
                  <a:pt x="17292" y="10589"/>
                </a:cubicBezTo>
                <a:cubicBezTo>
                  <a:pt x="17263" y="10562"/>
                  <a:pt x="17229" y="10539"/>
                  <a:pt x="17216" y="10539"/>
                </a:cubicBezTo>
                <a:cubicBezTo>
                  <a:pt x="17203" y="10539"/>
                  <a:pt x="17184" y="10523"/>
                  <a:pt x="17173" y="10503"/>
                </a:cubicBezTo>
                <a:cubicBezTo>
                  <a:pt x="17163" y="10484"/>
                  <a:pt x="17142" y="10467"/>
                  <a:pt x="17127" y="10467"/>
                </a:cubicBezTo>
                <a:cubicBezTo>
                  <a:pt x="17112" y="10467"/>
                  <a:pt x="17092" y="10453"/>
                  <a:pt x="17082" y="10435"/>
                </a:cubicBezTo>
                <a:cubicBezTo>
                  <a:pt x="17072" y="10417"/>
                  <a:pt x="17053" y="10407"/>
                  <a:pt x="17038" y="10413"/>
                </a:cubicBezTo>
                <a:cubicBezTo>
                  <a:pt x="17023" y="10419"/>
                  <a:pt x="16992" y="10397"/>
                  <a:pt x="16968" y="10362"/>
                </a:cubicBezTo>
                <a:cubicBezTo>
                  <a:pt x="16944" y="10329"/>
                  <a:pt x="16919" y="10306"/>
                  <a:pt x="16912" y="10313"/>
                </a:cubicBezTo>
                <a:cubicBezTo>
                  <a:pt x="16905" y="10319"/>
                  <a:pt x="16891" y="10309"/>
                  <a:pt x="16881" y="10289"/>
                </a:cubicBezTo>
                <a:cubicBezTo>
                  <a:pt x="16870" y="10270"/>
                  <a:pt x="16851" y="10254"/>
                  <a:pt x="16838" y="10254"/>
                </a:cubicBezTo>
                <a:cubicBezTo>
                  <a:pt x="16825" y="10254"/>
                  <a:pt x="16791" y="10226"/>
                  <a:pt x="16762" y="10193"/>
                </a:cubicBezTo>
                <a:cubicBezTo>
                  <a:pt x="16719" y="10142"/>
                  <a:pt x="16697" y="10133"/>
                  <a:pt x="16627" y="10138"/>
                </a:cubicBezTo>
                <a:cubicBezTo>
                  <a:pt x="16569" y="10142"/>
                  <a:pt x="16535" y="10132"/>
                  <a:pt x="16516" y="10107"/>
                </a:cubicBezTo>
                <a:cubicBezTo>
                  <a:pt x="16501" y="10087"/>
                  <a:pt x="16476" y="10062"/>
                  <a:pt x="16462" y="10050"/>
                </a:cubicBezTo>
                <a:cubicBezTo>
                  <a:pt x="16388" y="9989"/>
                  <a:pt x="16065" y="9503"/>
                  <a:pt x="16065" y="9452"/>
                </a:cubicBezTo>
                <a:cubicBezTo>
                  <a:pt x="16065" y="9435"/>
                  <a:pt x="16059" y="9426"/>
                  <a:pt x="16052" y="9433"/>
                </a:cubicBezTo>
                <a:cubicBezTo>
                  <a:pt x="16045" y="9439"/>
                  <a:pt x="16022" y="9413"/>
                  <a:pt x="16002" y="9374"/>
                </a:cubicBezTo>
                <a:cubicBezTo>
                  <a:pt x="15981" y="9334"/>
                  <a:pt x="15954" y="9285"/>
                  <a:pt x="15940" y="9262"/>
                </a:cubicBezTo>
                <a:cubicBezTo>
                  <a:pt x="15927" y="9240"/>
                  <a:pt x="15891" y="9167"/>
                  <a:pt x="15860" y="9101"/>
                </a:cubicBezTo>
                <a:cubicBezTo>
                  <a:pt x="15819" y="9011"/>
                  <a:pt x="15808" y="8973"/>
                  <a:pt x="15821" y="8953"/>
                </a:cubicBezTo>
                <a:cubicBezTo>
                  <a:pt x="15834" y="8934"/>
                  <a:pt x="15833" y="8918"/>
                  <a:pt x="15819" y="8892"/>
                </a:cubicBezTo>
                <a:cubicBezTo>
                  <a:pt x="15809" y="8873"/>
                  <a:pt x="15797" y="8817"/>
                  <a:pt x="15793" y="8767"/>
                </a:cubicBezTo>
                <a:cubicBezTo>
                  <a:pt x="15789" y="8717"/>
                  <a:pt x="15780" y="8666"/>
                  <a:pt x="15772" y="8653"/>
                </a:cubicBezTo>
                <a:cubicBezTo>
                  <a:pt x="15763" y="8640"/>
                  <a:pt x="15757" y="8606"/>
                  <a:pt x="15757" y="8576"/>
                </a:cubicBezTo>
                <a:cubicBezTo>
                  <a:pt x="15757" y="8546"/>
                  <a:pt x="15749" y="8521"/>
                  <a:pt x="15740" y="8521"/>
                </a:cubicBezTo>
                <a:cubicBezTo>
                  <a:pt x="15732" y="8521"/>
                  <a:pt x="15720" y="8503"/>
                  <a:pt x="15715" y="8480"/>
                </a:cubicBezTo>
                <a:cubicBezTo>
                  <a:pt x="15710" y="8457"/>
                  <a:pt x="15686" y="8393"/>
                  <a:pt x="15662" y="8339"/>
                </a:cubicBezTo>
                <a:cubicBezTo>
                  <a:pt x="15638" y="8284"/>
                  <a:pt x="15616" y="8207"/>
                  <a:pt x="15613" y="8167"/>
                </a:cubicBezTo>
                <a:cubicBezTo>
                  <a:pt x="15610" y="8127"/>
                  <a:pt x="15593" y="8069"/>
                  <a:pt x="15576" y="8040"/>
                </a:cubicBezTo>
                <a:cubicBezTo>
                  <a:pt x="15558" y="8011"/>
                  <a:pt x="15539" y="7955"/>
                  <a:pt x="15533" y="7916"/>
                </a:cubicBezTo>
                <a:cubicBezTo>
                  <a:pt x="15528" y="7877"/>
                  <a:pt x="15512" y="7812"/>
                  <a:pt x="15499" y="7771"/>
                </a:cubicBezTo>
                <a:cubicBezTo>
                  <a:pt x="15481" y="7716"/>
                  <a:pt x="15479" y="7687"/>
                  <a:pt x="15492" y="7653"/>
                </a:cubicBezTo>
                <a:cubicBezTo>
                  <a:pt x="15505" y="7617"/>
                  <a:pt x="15501" y="7596"/>
                  <a:pt x="15474" y="7552"/>
                </a:cubicBezTo>
                <a:cubicBezTo>
                  <a:pt x="15433" y="7484"/>
                  <a:pt x="15371" y="7118"/>
                  <a:pt x="15391" y="7061"/>
                </a:cubicBezTo>
                <a:cubicBezTo>
                  <a:pt x="15401" y="7035"/>
                  <a:pt x="15398" y="7010"/>
                  <a:pt x="15382" y="6983"/>
                </a:cubicBezTo>
                <a:cubicBezTo>
                  <a:pt x="15352" y="6931"/>
                  <a:pt x="15336" y="6746"/>
                  <a:pt x="15334" y="6409"/>
                </a:cubicBezTo>
                <a:cubicBezTo>
                  <a:pt x="15333" y="6259"/>
                  <a:pt x="15326" y="6116"/>
                  <a:pt x="15318" y="6091"/>
                </a:cubicBezTo>
                <a:cubicBezTo>
                  <a:pt x="15310" y="6063"/>
                  <a:pt x="15312" y="6030"/>
                  <a:pt x="15323" y="6002"/>
                </a:cubicBezTo>
                <a:cubicBezTo>
                  <a:pt x="15337" y="5968"/>
                  <a:pt x="15336" y="5947"/>
                  <a:pt x="15322" y="5911"/>
                </a:cubicBezTo>
                <a:cubicBezTo>
                  <a:pt x="15307" y="5874"/>
                  <a:pt x="15307" y="5858"/>
                  <a:pt x="15322" y="5835"/>
                </a:cubicBezTo>
                <a:cubicBezTo>
                  <a:pt x="15344" y="5801"/>
                  <a:pt x="15347" y="5706"/>
                  <a:pt x="15326" y="5686"/>
                </a:cubicBezTo>
                <a:cubicBezTo>
                  <a:pt x="15317" y="5677"/>
                  <a:pt x="15317" y="5650"/>
                  <a:pt x="15325" y="5615"/>
                </a:cubicBezTo>
                <a:cubicBezTo>
                  <a:pt x="15342" y="5548"/>
                  <a:pt x="15336" y="5039"/>
                  <a:pt x="15318" y="4975"/>
                </a:cubicBezTo>
                <a:cubicBezTo>
                  <a:pt x="15310" y="4949"/>
                  <a:pt x="15312" y="4913"/>
                  <a:pt x="15323" y="4887"/>
                </a:cubicBezTo>
                <a:cubicBezTo>
                  <a:pt x="15345" y="4832"/>
                  <a:pt x="15346" y="4600"/>
                  <a:pt x="15325" y="4566"/>
                </a:cubicBezTo>
                <a:cubicBezTo>
                  <a:pt x="15313" y="4549"/>
                  <a:pt x="15313" y="4495"/>
                  <a:pt x="15324" y="4394"/>
                </a:cubicBezTo>
                <a:cubicBezTo>
                  <a:pt x="15332" y="4313"/>
                  <a:pt x="15334" y="4226"/>
                  <a:pt x="15328" y="4201"/>
                </a:cubicBezTo>
                <a:cubicBezTo>
                  <a:pt x="15322" y="4175"/>
                  <a:pt x="15323" y="4047"/>
                  <a:pt x="15331" y="3914"/>
                </a:cubicBezTo>
                <a:cubicBezTo>
                  <a:pt x="15341" y="3739"/>
                  <a:pt x="15341" y="3661"/>
                  <a:pt x="15328" y="3629"/>
                </a:cubicBezTo>
                <a:cubicBezTo>
                  <a:pt x="15304" y="3571"/>
                  <a:pt x="15305" y="3406"/>
                  <a:pt x="15329" y="3347"/>
                </a:cubicBezTo>
                <a:cubicBezTo>
                  <a:pt x="15344" y="3310"/>
                  <a:pt x="15344" y="3289"/>
                  <a:pt x="15330" y="3255"/>
                </a:cubicBezTo>
                <a:cubicBezTo>
                  <a:pt x="15317" y="3222"/>
                  <a:pt x="15317" y="3204"/>
                  <a:pt x="15330" y="3184"/>
                </a:cubicBezTo>
                <a:cubicBezTo>
                  <a:pt x="15342" y="3164"/>
                  <a:pt x="15342" y="3150"/>
                  <a:pt x="15329" y="3129"/>
                </a:cubicBezTo>
                <a:cubicBezTo>
                  <a:pt x="15315" y="3108"/>
                  <a:pt x="15315" y="3093"/>
                  <a:pt x="15328" y="3068"/>
                </a:cubicBezTo>
                <a:cubicBezTo>
                  <a:pt x="15341" y="3044"/>
                  <a:pt x="15341" y="3029"/>
                  <a:pt x="15328" y="3008"/>
                </a:cubicBezTo>
                <a:cubicBezTo>
                  <a:pt x="15305" y="2974"/>
                  <a:pt x="15303" y="2431"/>
                  <a:pt x="15325" y="2409"/>
                </a:cubicBezTo>
                <a:cubicBezTo>
                  <a:pt x="15334" y="2401"/>
                  <a:pt x="15341" y="2291"/>
                  <a:pt x="15341" y="2160"/>
                </a:cubicBezTo>
                <a:cubicBezTo>
                  <a:pt x="15341" y="2029"/>
                  <a:pt x="15334" y="1919"/>
                  <a:pt x="15325" y="1911"/>
                </a:cubicBezTo>
                <a:cubicBezTo>
                  <a:pt x="15305" y="1892"/>
                  <a:pt x="15305" y="1740"/>
                  <a:pt x="15325" y="1721"/>
                </a:cubicBezTo>
                <a:cubicBezTo>
                  <a:pt x="15334" y="1713"/>
                  <a:pt x="15341" y="1681"/>
                  <a:pt x="15341" y="1650"/>
                </a:cubicBezTo>
                <a:cubicBezTo>
                  <a:pt x="15341" y="1619"/>
                  <a:pt x="15334" y="1586"/>
                  <a:pt x="15325" y="1578"/>
                </a:cubicBezTo>
                <a:cubicBezTo>
                  <a:pt x="15316" y="1569"/>
                  <a:pt x="15310" y="1405"/>
                  <a:pt x="15310" y="1165"/>
                </a:cubicBezTo>
                <a:cubicBezTo>
                  <a:pt x="15310" y="834"/>
                  <a:pt x="15306" y="760"/>
                  <a:pt x="15286" y="735"/>
                </a:cubicBezTo>
                <a:cubicBezTo>
                  <a:pt x="15273" y="718"/>
                  <a:pt x="15265" y="687"/>
                  <a:pt x="15267" y="667"/>
                </a:cubicBezTo>
                <a:cubicBezTo>
                  <a:pt x="15272" y="625"/>
                  <a:pt x="15187" y="499"/>
                  <a:pt x="15154" y="498"/>
                </a:cubicBezTo>
                <a:cubicBezTo>
                  <a:pt x="15142" y="498"/>
                  <a:pt x="15115" y="477"/>
                  <a:pt x="15094" y="451"/>
                </a:cubicBezTo>
                <a:cubicBezTo>
                  <a:pt x="15053" y="402"/>
                  <a:pt x="14979" y="388"/>
                  <a:pt x="14964" y="427"/>
                </a:cubicBezTo>
                <a:cubicBezTo>
                  <a:pt x="14952" y="456"/>
                  <a:pt x="14868" y="459"/>
                  <a:pt x="14857" y="431"/>
                </a:cubicBezTo>
                <a:cubicBezTo>
                  <a:pt x="14852" y="420"/>
                  <a:pt x="14828" y="413"/>
                  <a:pt x="14802" y="415"/>
                </a:cubicBezTo>
                <a:cubicBezTo>
                  <a:pt x="14776" y="417"/>
                  <a:pt x="14750" y="410"/>
                  <a:pt x="14746" y="399"/>
                </a:cubicBezTo>
                <a:cubicBezTo>
                  <a:pt x="14741" y="387"/>
                  <a:pt x="14730" y="386"/>
                  <a:pt x="14719" y="399"/>
                </a:cubicBezTo>
                <a:cubicBezTo>
                  <a:pt x="14694" y="429"/>
                  <a:pt x="14573" y="455"/>
                  <a:pt x="14551" y="435"/>
                </a:cubicBezTo>
                <a:cubicBezTo>
                  <a:pt x="14541" y="425"/>
                  <a:pt x="14510" y="421"/>
                  <a:pt x="14481" y="425"/>
                </a:cubicBezTo>
                <a:cubicBezTo>
                  <a:pt x="14453" y="428"/>
                  <a:pt x="14420" y="418"/>
                  <a:pt x="14408" y="402"/>
                </a:cubicBezTo>
                <a:cubicBezTo>
                  <a:pt x="14391" y="380"/>
                  <a:pt x="14380" y="381"/>
                  <a:pt x="14360" y="407"/>
                </a:cubicBezTo>
                <a:cubicBezTo>
                  <a:pt x="14341" y="431"/>
                  <a:pt x="14268" y="439"/>
                  <a:pt x="14064" y="442"/>
                </a:cubicBezTo>
                <a:cubicBezTo>
                  <a:pt x="13915" y="443"/>
                  <a:pt x="13779" y="438"/>
                  <a:pt x="13762" y="428"/>
                </a:cubicBezTo>
                <a:cubicBezTo>
                  <a:pt x="13745" y="418"/>
                  <a:pt x="13712" y="421"/>
                  <a:pt x="13688" y="434"/>
                </a:cubicBezTo>
                <a:cubicBezTo>
                  <a:pt x="13658" y="450"/>
                  <a:pt x="13639" y="449"/>
                  <a:pt x="13627" y="431"/>
                </a:cubicBezTo>
                <a:cubicBezTo>
                  <a:pt x="13615" y="412"/>
                  <a:pt x="13604" y="412"/>
                  <a:pt x="13591" y="430"/>
                </a:cubicBezTo>
                <a:cubicBezTo>
                  <a:pt x="13577" y="447"/>
                  <a:pt x="13562" y="446"/>
                  <a:pt x="13540" y="428"/>
                </a:cubicBezTo>
                <a:cubicBezTo>
                  <a:pt x="13522" y="413"/>
                  <a:pt x="13499" y="410"/>
                  <a:pt x="13488" y="420"/>
                </a:cubicBezTo>
                <a:cubicBezTo>
                  <a:pt x="13462" y="446"/>
                  <a:pt x="13339" y="450"/>
                  <a:pt x="13330" y="425"/>
                </a:cubicBezTo>
                <a:cubicBezTo>
                  <a:pt x="13325" y="414"/>
                  <a:pt x="13302" y="411"/>
                  <a:pt x="13278" y="419"/>
                </a:cubicBezTo>
                <a:cubicBezTo>
                  <a:pt x="13254" y="426"/>
                  <a:pt x="13221" y="421"/>
                  <a:pt x="13204" y="407"/>
                </a:cubicBezTo>
                <a:cubicBezTo>
                  <a:pt x="13179" y="387"/>
                  <a:pt x="13168" y="389"/>
                  <a:pt x="13152" y="418"/>
                </a:cubicBezTo>
                <a:cubicBezTo>
                  <a:pt x="13131" y="458"/>
                  <a:pt x="13040" y="446"/>
                  <a:pt x="13003" y="398"/>
                </a:cubicBezTo>
                <a:cubicBezTo>
                  <a:pt x="12989" y="380"/>
                  <a:pt x="12976" y="384"/>
                  <a:pt x="12955" y="413"/>
                </a:cubicBezTo>
                <a:cubicBezTo>
                  <a:pt x="12933" y="444"/>
                  <a:pt x="12918" y="448"/>
                  <a:pt x="12885" y="428"/>
                </a:cubicBezTo>
                <a:cubicBezTo>
                  <a:pt x="12862" y="414"/>
                  <a:pt x="12837" y="409"/>
                  <a:pt x="12830" y="416"/>
                </a:cubicBezTo>
                <a:cubicBezTo>
                  <a:pt x="12823" y="423"/>
                  <a:pt x="12812" y="417"/>
                  <a:pt x="12807" y="404"/>
                </a:cubicBezTo>
                <a:cubicBezTo>
                  <a:pt x="12792" y="366"/>
                  <a:pt x="12742" y="375"/>
                  <a:pt x="12731" y="418"/>
                </a:cubicBezTo>
                <a:cubicBezTo>
                  <a:pt x="12726" y="441"/>
                  <a:pt x="12713" y="450"/>
                  <a:pt x="12697" y="441"/>
                </a:cubicBezTo>
                <a:cubicBezTo>
                  <a:pt x="12683" y="433"/>
                  <a:pt x="12615" y="425"/>
                  <a:pt x="12547" y="425"/>
                </a:cubicBezTo>
                <a:cubicBezTo>
                  <a:pt x="12479" y="424"/>
                  <a:pt x="12416" y="417"/>
                  <a:pt x="12407" y="408"/>
                </a:cubicBezTo>
                <a:cubicBezTo>
                  <a:pt x="12398" y="400"/>
                  <a:pt x="12382" y="391"/>
                  <a:pt x="12371" y="389"/>
                </a:cubicBezTo>
                <a:cubicBezTo>
                  <a:pt x="12360" y="386"/>
                  <a:pt x="12332" y="365"/>
                  <a:pt x="12309" y="341"/>
                </a:cubicBezTo>
                <a:cubicBezTo>
                  <a:pt x="12252" y="283"/>
                  <a:pt x="12237" y="278"/>
                  <a:pt x="12115" y="281"/>
                </a:cubicBezTo>
                <a:cubicBezTo>
                  <a:pt x="12046" y="282"/>
                  <a:pt x="11999" y="272"/>
                  <a:pt x="11984" y="252"/>
                </a:cubicBezTo>
                <a:cubicBezTo>
                  <a:pt x="11957" y="216"/>
                  <a:pt x="11557" y="204"/>
                  <a:pt x="11529" y="238"/>
                </a:cubicBezTo>
                <a:cubicBezTo>
                  <a:pt x="11520" y="248"/>
                  <a:pt x="11486" y="253"/>
                  <a:pt x="11452" y="250"/>
                </a:cubicBezTo>
                <a:cubicBezTo>
                  <a:pt x="11418" y="247"/>
                  <a:pt x="11382" y="255"/>
                  <a:pt x="11371" y="267"/>
                </a:cubicBezTo>
                <a:cubicBezTo>
                  <a:pt x="11361" y="279"/>
                  <a:pt x="11344" y="280"/>
                  <a:pt x="11333" y="270"/>
                </a:cubicBezTo>
                <a:cubicBezTo>
                  <a:pt x="11322" y="259"/>
                  <a:pt x="11301" y="253"/>
                  <a:pt x="11287" y="257"/>
                </a:cubicBezTo>
                <a:cubicBezTo>
                  <a:pt x="11273" y="260"/>
                  <a:pt x="11243" y="247"/>
                  <a:pt x="11222" y="225"/>
                </a:cubicBezTo>
                <a:cubicBezTo>
                  <a:pt x="11201" y="204"/>
                  <a:pt x="11178" y="192"/>
                  <a:pt x="11170" y="199"/>
                </a:cubicBezTo>
                <a:close/>
                <a:moveTo>
                  <a:pt x="2479" y="380"/>
                </a:moveTo>
                <a:cubicBezTo>
                  <a:pt x="2471" y="380"/>
                  <a:pt x="2464" y="396"/>
                  <a:pt x="2464" y="415"/>
                </a:cubicBezTo>
                <a:cubicBezTo>
                  <a:pt x="2464" y="435"/>
                  <a:pt x="2467" y="451"/>
                  <a:pt x="2470" y="451"/>
                </a:cubicBezTo>
                <a:cubicBezTo>
                  <a:pt x="2474" y="451"/>
                  <a:pt x="2480" y="435"/>
                  <a:pt x="2485" y="415"/>
                </a:cubicBezTo>
                <a:cubicBezTo>
                  <a:pt x="2490" y="396"/>
                  <a:pt x="2487" y="380"/>
                  <a:pt x="2479" y="3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113731" y="13068300"/>
            <a:ext cx="368289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From ifixit.com teardown</a:t>
            </a:r>
          </a:p>
        </p:txBody>
      </p:sp>
      <p:sp>
        <p:nvSpPr>
          <p:cNvPr id="290" name="Shape 290"/>
          <p:cNvSpPr/>
          <p:nvPr/>
        </p:nvSpPr>
        <p:spPr>
          <a:xfrm>
            <a:off x="14318893" y="1579729"/>
            <a:ext cx="30180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AMD Radeon HD GPU</a:t>
            </a:r>
          </a:p>
        </p:txBody>
      </p:sp>
      <p:sp>
        <p:nvSpPr>
          <p:cNvPr id="291" name="Shape 291"/>
          <p:cNvSpPr/>
          <p:nvPr/>
        </p:nvSpPr>
        <p:spPr>
          <a:xfrm flipV="1">
            <a:off x="10539587" y="1832894"/>
            <a:ext cx="3607911" cy="24073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3607429" y="3969104"/>
            <a:ext cx="4260188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Quad-core Intel Core i7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(contains integrated GPU)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10567264" y="4226182"/>
            <a:ext cx="2996606" cy="26162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Mobile heterogeneous processors</a:t>
            </a:r>
          </a:p>
        </p:txBody>
      </p:sp>
      <p:sp>
        <p:nvSpPr>
          <p:cNvPr id="298" name="Shape 298"/>
          <p:cNvSpPr/>
          <p:nvPr/>
        </p:nvSpPr>
        <p:spPr>
          <a:xfrm>
            <a:off x="9849092" y="10378464"/>
            <a:ext cx="5115866" cy="146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Apple A9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Dual Core 64 bit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 PowerVR GT6700 (6 “core”) GPU</a:t>
            </a:r>
          </a:p>
        </p:txBody>
      </p:sp>
      <p:sp>
        <p:nvSpPr>
          <p:cNvPr id="299" name="Shape 299"/>
          <p:cNvSpPr/>
          <p:nvPr/>
        </p:nvSpPr>
        <p:spPr>
          <a:xfrm>
            <a:off x="907632" y="10378464"/>
            <a:ext cx="7718045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NVIDIA Tegra X1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 ARM Cortex A57 CPU cores for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 low performance (low power) ARM A53 CPU cores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One Maxwell SMM (256 “CUDA” cores)</a:t>
            </a:r>
          </a:p>
        </p:txBody>
      </p:sp>
      <p:sp>
        <p:nvSpPr>
          <p:cNvPr id="300" name="Shape 300"/>
          <p:cNvSpPr/>
          <p:nvPr/>
        </p:nvSpPr>
        <p:spPr>
          <a:xfrm>
            <a:off x="430669" y="12813403"/>
            <a:ext cx="8949487" cy="73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A9 image credit Chipworks, obtained from</a:t>
            </a:r>
          </a:p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u="sng">
                <a:hlinkClick r:id="rId3"/>
              </a:rPr>
              <a:t>http://www.anandtech.com/show/9686/the-apple-iphone-6s-and-iphone-6s-plus-review/3</a:t>
            </a:r>
          </a:p>
        </p:txBody>
      </p:sp>
      <p:pic>
        <p:nvPicPr>
          <p:cNvPr id="301" name="Screen Shot 2016-01-09 at 10.44.5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3249" y="1870981"/>
            <a:ext cx="8015127" cy="8281804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 flipH="1" flipV="1">
            <a:off x="4517641" y="6060476"/>
            <a:ext cx="1" cy="4660135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 flipH="1" flipV="1">
            <a:off x="5943789" y="4478278"/>
            <a:ext cx="1990101" cy="6718736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56589" y="5577542"/>
            <a:ext cx="2364401" cy="6505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2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6472286" y="5577542"/>
            <a:ext cx="2276387" cy="6558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12464" y="25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0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12706" y="1818290"/>
            <a:ext cx="6884398" cy="8387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77371" cy="1491848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Supercomputers use heterogeneous processing</a:t>
            </a:r>
          </a:p>
        </p:txBody>
      </p:sp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889379" y="1657350"/>
            <a:ext cx="16154401" cy="49696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Los Alamos National Laboratory: Roadrunner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Fastest US supercomputer in 2008, first to break Petaflop barrier: 1.7 PFLOPS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Unique at the time due to use of two types of processing elements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(IBM’s Cell processor served as “accelerator” to achieve desired compute density)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6,480 AMD Opteron dual-core CPUs (12,960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12,970 IBM Cell Processors (1 CPU + 8 accelerator cores per Cell = 116,640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2.4 MWatt (about 2,400 average US homes)</a:t>
            </a:r>
          </a:p>
        </p:txBody>
      </p:sp>
      <p:pic>
        <p:nvPicPr>
          <p:cNvPr id="312" name="roadrunner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0" y="6428954"/>
            <a:ext cx="12165261" cy="6727389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Tit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6466" y="2146300"/>
            <a:ext cx="8995576" cy="6235700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GPU-accelerated supercomputing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0"/>
              </a:spcBef>
            </a:pPr>
            <a:r>
              <a:rPr sz="4600" dirty="0"/>
              <a:t>Oak Ridge Titan (world’s #</a:t>
            </a:r>
            <a:r>
              <a:rPr lang="en-US" sz="4600" dirty="0"/>
              <a:t>5</a:t>
            </a:r>
            <a:r>
              <a:rPr sz="4600" dirty="0"/>
              <a:t>)</a:t>
            </a:r>
          </a:p>
          <a:p>
            <a:pPr>
              <a:spcBef>
                <a:spcPts val="0"/>
              </a:spcBef>
            </a:pPr>
            <a:endParaRPr sz="4600" dirty="0"/>
          </a:p>
          <a:p>
            <a:pPr marL="657225" indent="-657225">
              <a:spcBef>
                <a:spcPts val="0"/>
              </a:spcBef>
            </a:pPr>
            <a:r>
              <a:rPr sz="4600" dirty="0"/>
              <a:t>18,688 AMD Opteron 16-core CPUs</a:t>
            </a:r>
          </a:p>
          <a:p>
            <a:pPr marL="657225" indent="-657225">
              <a:spcBef>
                <a:spcPts val="0"/>
              </a:spcBef>
            </a:pPr>
            <a:r>
              <a:rPr sz="4600" dirty="0"/>
              <a:t>18,688 NVIDIA Tesla K20X GPUs</a:t>
            </a:r>
          </a:p>
          <a:p>
            <a:pPr marL="657225" indent="-657225">
              <a:spcBef>
                <a:spcPts val="0"/>
              </a:spcBef>
            </a:pPr>
            <a:r>
              <a:rPr sz="4600" dirty="0"/>
              <a:t>710 TB RAM</a:t>
            </a:r>
          </a:p>
          <a:p>
            <a:pPr>
              <a:buSzPct val="125000"/>
              <a:buChar char="•"/>
              <a:defRPr sz="4200"/>
            </a:pPr>
            <a:endParaRPr sz="4600" dirty="0"/>
          </a:p>
          <a:p>
            <a:pPr marL="600075" indent="-600075">
              <a:defRPr sz="4200"/>
            </a:pPr>
            <a:endParaRPr sz="4600" dirty="0"/>
          </a:p>
          <a:p>
            <a:pPr marL="600075" indent="-600075">
              <a:defRPr sz="4200"/>
            </a:pPr>
            <a:endParaRPr sz="4600" dirty="0"/>
          </a:p>
          <a:p>
            <a:pPr marL="600075" indent="-600075">
              <a:defRPr sz="4200"/>
            </a:pPr>
            <a:endParaRPr sz="4600" dirty="0"/>
          </a:p>
          <a:p>
            <a:pPr marL="657225" indent="-657225"/>
            <a:r>
              <a:rPr sz="4600" dirty="0"/>
              <a:t>Estimated machine cost $97M</a:t>
            </a:r>
          </a:p>
          <a:p>
            <a:pPr marL="657225" indent="-657225"/>
            <a:r>
              <a:rPr sz="4600" dirty="0"/>
              <a:t>Estimated </a:t>
            </a:r>
            <a:r>
              <a:rPr sz="4600" u="sng" dirty="0"/>
              <a:t>annual</a:t>
            </a:r>
            <a:r>
              <a:rPr sz="4600" dirty="0"/>
              <a:t> power/operating cost: ~ $9M *</a:t>
            </a:r>
          </a:p>
        </p:txBody>
      </p:sp>
      <p:sp>
        <p:nvSpPr>
          <p:cNvPr id="319" name="Shape 319"/>
          <p:cNvSpPr/>
          <p:nvPr/>
        </p:nvSpPr>
        <p:spPr>
          <a:xfrm>
            <a:off x="927100" y="12918440"/>
            <a:ext cx="247100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Source: NPR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 Xeon Phi (Knights Landing)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283511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72 “simple” x86 cores (1.1 Ghz, derived from Intel Atom)</a:t>
            </a:r>
          </a:p>
          <a:p>
            <a:pPr>
              <a:spcBef>
                <a:spcPts val="600"/>
              </a:spcBef>
            </a:pPr>
            <a:r>
              <a:t>16-wide vector instructions (AVX-512), four threads per core</a:t>
            </a:r>
          </a:p>
          <a:p>
            <a:pPr>
              <a:spcBef>
                <a:spcPts val="600"/>
              </a:spcBef>
            </a:pPr>
            <a:r>
              <a:t>Targeted as an accelerator for supercomputing applications</a:t>
            </a:r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7819" y="5189106"/>
            <a:ext cx="11755162" cy="7752531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BB4AF-A0C3-514D-A2C3-A26E35E09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358800"/>
            <a:ext cx="11753850" cy="12249328"/>
          </a:xfrm>
          <a:prstGeom prst="rect">
            <a:avLst/>
          </a:prstGeom>
        </p:spPr>
      </p:pic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571500" y="292100"/>
            <a:ext cx="16154400" cy="11176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Heterogeneous architectures for supercomputing</a:t>
            </a:r>
          </a:p>
        </p:txBody>
      </p:sp>
      <p:sp>
        <p:nvSpPr>
          <p:cNvPr id="327" name="Shape 327"/>
          <p:cNvSpPr/>
          <p:nvPr/>
        </p:nvSpPr>
        <p:spPr>
          <a:xfrm>
            <a:off x="6023627" y="4410341"/>
            <a:ext cx="1476746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595004" y="1201876"/>
            <a:ext cx="833967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Source: Top500.org Fall 201</a:t>
            </a:r>
            <a:r>
              <a:rPr lang="en-US" dirty="0"/>
              <a:t>7</a:t>
            </a:r>
            <a:r>
              <a:rPr dirty="0"/>
              <a:t> rankings</a:t>
            </a:r>
          </a:p>
        </p:txBody>
      </p:sp>
      <p:sp>
        <p:nvSpPr>
          <p:cNvPr id="331" name="Shape 331"/>
          <p:cNvSpPr/>
          <p:nvPr/>
        </p:nvSpPr>
        <p:spPr>
          <a:xfrm>
            <a:off x="7607523" y="4410341"/>
            <a:ext cx="265430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Xeon Phi</a:t>
            </a:r>
          </a:p>
        </p:txBody>
      </p:sp>
      <p:sp>
        <p:nvSpPr>
          <p:cNvPr id="14" name="Shape 327">
            <a:extLst>
              <a:ext uri="{FF2B5EF4-FFF2-40B4-BE49-F238E27FC236}">
                <a16:creationId xmlns:a16="http://schemas.microsoft.com/office/drawing/2014/main" id="{142FE75D-B099-3E48-B9E3-4321B87516E9}"/>
              </a:ext>
            </a:extLst>
          </p:cNvPr>
          <p:cNvSpPr/>
          <p:nvPr/>
        </p:nvSpPr>
        <p:spPr>
          <a:xfrm>
            <a:off x="6709427" y="11054325"/>
            <a:ext cx="1476746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" name="Shape 331">
            <a:extLst>
              <a:ext uri="{FF2B5EF4-FFF2-40B4-BE49-F238E27FC236}">
                <a16:creationId xmlns:a16="http://schemas.microsoft.com/office/drawing/2014/main" id="{A50B0025-767F-A046-B2B9-6143413211D2}"/>
              </a:ext>
            </a:extLst>
          </p:cNvPr>
          <p:cNvSpPr/>
          <p:nvPr/>
        </p:nvSpPr>
        <p:spPr>
          <a:xfrm>
            <a:off x="7321549" y="11461461"/>
            <a:ext cx="265430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Xeon Phi</a:t>
            </a:r>
          </a:p>
        </p:txBody>
      </p:sp>
      <p:sp>
        <p:nvSpPr>
          <p:cNvPr id="16" name="Shape 327">
            <a:extLst>
              <a:ext uri="{FF2B5EF4-FFF2-40B4-BE49-F238E27FC236}">
                <a16:creationId xmlns:a16="http://schemas.microsoft.com/office/drawing/2014/main" id="{EE6B97DA-96C6-C44F-9690-FE4C0AF47185}"/>
              </a:ext>
            </a:extLst>
          </p:cNvPr>
          <p:cNvSpPr/>
          <p:nvPr/>
        </p:nvSpPr>
        <p:spPr>
          <a:xfrm>
            <a:off x="6788127" y="12334134"/>
            <a:ext cx="1476746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Shape 331">
            <a:extLst>
              <a:ext uri="{FF2B5EF4-FFF2-40B4-BE49-F238E27FC236}">
                <a16:creationId xmlns:a16="http://schemas.microsoft.com/office/drawing/2014/main" id="{AC5CB227-4E5C-0A4B-A39A-8909E486F419}"/>
              </a:ext>
            </a:extLst>
          </p:cNvPr>
          <p:cNvSpPr/>
          <p:nvPr/>
        </p:nvSpPr>
        <p:spPr>
          <a:xfrm>
            <a:off x="7321549" y="12735455"/>
            <a:ext cx="265430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Xeon Phi</a:t>
            </a:r>
          </a:p>
        </p:txBody>
      </p:sp>
      <p:sp>
        <p:nvSpPr>
          <p:cNvPr id="18" name="Shape 327">
            <a:extLst>
              <a:ext uri="{FF2B5EF4-FFF2-40B4-BE49-F238E27FC236}">
                <a16:creationId xmlns:a16="http://schemas.microsoft.com/office/drawing/2014/main" id="{9B3A34ED-109B-F049-AF9D-8F0A14701460}"/>
              </a:ext>
            </a:extLst>
          </p:cNvPr>
          <p:cNvSpPr/>
          <p:nvPr/>
        </p:nvSpPr>
        <p:spPr>
          <a:xfrm>
            <a:off x="6469942" y="9303703"/>
            <a:ext cx="1476746" cy="40132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Shape 331">
            <a:extLst>
              <a:ext uri="{FF2B5EF4-FFF2-40B4-BE49-F238E27FC236}">
                <a16:creationId xmlns:a16="http://schemas.microsoft.com/office/drawing/2014/main" id="{D026DD83-32A9-2043-9016-F48BE4A2A759}"/>
              </a:ext>
            </a:extLst>
          </p:cNvPr>
          <p:cNvSpPr/>
          <p:nvPr/>
        </p:nvSpPr>
        <p:spPr>
          <a:xfrm>
            <a:off x="7946688" y="9188878"/>
            <a:ext cx="2654301" cy="5950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NVIDIA GPU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Shape 327">
            <a:extLst>
              <a:ext uri="{FF2B5EF4-FFF2-40B4-BE49-F238E27FC236}">
                <a16:creationId xmlns:a16="http://schemas.microsoft.com/office/drawing/2014/main" id="{3BAF90C3-624D-124C-A91B-3EF478E494FC}"/>
              </a:ext>
            </a:extLst>
          </p:cNvPr>
          <p:cNvSpPr/>
          <p:nvPr/>
        </p:nvSpPr>
        <p:spPr>
          <a:xfrm>
            <a:off x="6469942" y="6041703"/>
            <a:ext cx="1476746" cy="40132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Shape 331">
            <a:extLst>
              <a:ext uri="{FF2B5EF4-FFF2-40B4-BE49-F238E27FC236}">
                <a16:creationId xmlns:a16="http://schemas.microsoft.com/office/drawing/2014/main" id="{84C66EC9-3498-6C48-854C-4534CAF7B12E}"/>
              </a:ext>
            </a:extLst>
          </p:cNvPr>
          <p:cNvSpPr/>
          <p:nvPr/>
        </p:nvSpPr>
        <p:spPr>
          <a:xfrm>
            <a:off x="7946688" y="5926878"/>
            <a:ext cx="2654301" cy="5950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NVIDIA GPU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7505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066800" y="3319576"/>
            <a:ext cx="16154400" cy="1134972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rPr lang="en-US" dirty="0"/>
              <a:t>Let’s </a:t>
            </a:r>
            <a:r>
              <a:rPr dirty="0"/>
              <a:t>begin this lecture by reminding you…</a:t>
            </a:r>
          </a:p>
        </p:txBody>
      </p:sp>
      <p:sp>
        <p:nvSpPr>
          <p:cNvPr id="42" name="Shape 42"/>
          <p:cNvSpPr/>
          <p:nvPr/>
        </p:nvSpPr>
        <p:spPr>
          <a:xfrm>
            <a:off x="1066800" y="6369658"/>
            <a:ext cx="16154400" cy="379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That we observed in assignment 1 that a well-optimized parallel implementation of a </a:t>
            </a:r>
            <a:r>
              <a:rPr u="sng" dirty="0"/>
              <a:t>compute-bound</a:t>
            </a:r>
            <a:r>
              <a:rPr dirty="0"/>
              <a:t> application </a:t>
            </a:r>
            <a:r>
              <a:rPr lang="en-US" dirty="0"/>
              <a:t>was</a:t>
            </a:r>
            <a:r>
              <a:rPr dirty="0"/>
              <a:t> about 44 times faster on than the output of single-threaded C code compiled with </a:t>
            </a:r>
            <a:r>
              <a:rPr dirty="0" err="1"/>
              <a:t>gcc</a:t>
            </a:r>
            <a:r>
              <a:rPr dirty="0"/>
              <a:t> -O3.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creen Shot 2016-03-27 at 3.50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356" y="2524524"/>
            <a:ext cx="17211961" cy="1007732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1961" cy="1117600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Green500: most energy efficient supercomputers</a:t>
            </a:r>
          </a:p>
        </p:txBody>
      </p:sp>
      <p:sp>
        <p:nvSpPr>
          <p:cNvPr id="341" name="Shape 341"/>
          <p:cNvSpPr/>
          <p:nvPr/>
        </p:nvSpPr>
        <p:spPr>
          <a:xfrm>
            <a:off x="1025974" y="12913797"/>
            <a:ext cx="83396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Source: Green500 Fall 2015 rankings</a:t>
            </a:r>
          </a:p>
        </p:txBody>
      </p:sp>
      <p:sp>
        <p:nvSpPr>
          <p:cNvPr id="342" name="Shape 342"/>
          <p:cNvSpPr/>
          <p:nvPr/>
        </p:nvSpPr>
        <p:spPr>
          <a:xfrm>
            <a:off x="13545757" y="5131348"/>
            <a:ext cx="1261089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9200456" y="5945954"/>
            <a:ext cx="2442327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9487816" y="6895864"/>
            <a:ext cx="1261090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10354143" y="7782273"/>
            <a:ext cx="1481771" cy="3175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10565124" y="8622962"/>
            <a:ext cx="1279950" cy="375264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10555319" y="9521414"/>
            <a:ext cx="1279950" cy="375264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10574554" y="10400929"/>
            <a:ext cx="1261089" cy="3175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0574554" y="11273913"/>
            <a:ext cx="1261089" cy="3175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0574554" y="12146897"/>
            <a:ext cx="1261089" cy="31750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876489" y="1471313"/>
            <a:ext cx="8339670" cy="64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Efficiency metric: MFLOPS per Watt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8786" t="2550" b="7003"/>
          <a:stretch>
            <a:fillRect/>
          </a:stretch>
        </p:blipFill>
        <p:spPr>
          <a:xfrm>
            <a:off x="7203730" y="7584684"/>
            <a:ext cx="11537723" cy="5662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Research: ARM + GPU Supercomputer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838200" y="1803400"/>
            <a:ext cx="16611600" cy="4234904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t>Observation: the heavy lifting in supercomputing applications is the data-parallel part of workload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t>Less need for “beefy” sequential performance cores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Idea: build supercomputer out of power-efficient building blocks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t>ARM CPUs (for control/scheduling) + GPU cores (primary compute engine)</a:t>
            </a:r>
          </a:p>
        </p:txBody>
      </p:sp>
      <p:sp>
        <p:nvSpPr>
          <p:cNvPr id="356" name="Shape 356"/>
          <p:cNvSpPr/>
          <p:nvPr/>
        </p:nvSpPr>
        <p:spPr>
          <a:xfrm>
            <a:off x="836706" y="6418205"/>
            <a:ext cx="11983492" cy="148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57225" indent="-657225" algn="l">
              <a:spcBef>
                <a:spcPts val="6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  <a:lvl2pPr marL="1409700" indent="-609600" algn="l">
              <a:spcBef>
                <a:spcPts val="600"/>
              </a:spcBef>
              <a:buSzPct val="130000"/>
              <a:buFont typeface="Lucida Grande"/>
              <a:buChar char="-"/>
              <a:defRPr sz="4600" b="1" u="sng">
                <a:latin typeface="+mn-lt"/>
                <a:ea typeface="+mn-ea"/>
                <a:cs typeface="+mn-cs"/>
                <a:sym typeface="Myriad Pro Condensed"/>
                <a:hlinkClick r:id="rId3"/>
              </a:defRPr>
            </a:lvl2pPr>
          </a:lstStyle>
          <a:p>
            <a:r>
              <a:t>Project underway at Barcelona Supercomputing Center</a:t>
            </a:r>
          </a:p>
          <a:p>
            <a:pPr lvl="1">
              <a:defRPr u="none"/>
            </a:pPr>
            <a:r>
              <a:rPr u="sng">
                <a:hlinkClick r:id="rId3"/>
              </a:rPr>
              <a:t>www.montblanc-project.eu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Energy-constrained computing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838200" y="2336800"/>
            <a:ext cx="16154400" cy="103505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Supercomputers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Due to shear scale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Overall cost to operate (power for machine and for cooling)</a:t>
            </a:r>
          </a:p>
          <a:p>
            <a:pPr>
              <a:spcBef>
                <a:spcPts val="600"/>
              </a:spcBef>
            </a:pPr>
            <a:r>
              <a:rPr dirty="0"/>
              <a:t>Datacenters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Reduce cost of cooling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Reduce physical space requirements</a:t>
            </a:r>
          </a:p>
          <a:p>
            <a:pPr>
              <a:spcBef>
                <a:spcPts val="600"/>
              </a:spcBef>
            </a:pPr>
            <a:r>
              <a:rPr dirty="0"/>
              <a:t>Mobile devices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Limited battery life</a:t>
            </a:r>
          </a:p>
          <a:p>
            <a:pPr lvl="1">
              <a:spcBef>
                <a:spcPts val="600"/>
              </a:spcBef>
            </a:pPr>
            <a:r>
              <a:rPr dirty="0"/>
              <a:t>Heat dissipation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Limits on chip power consumption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611602" cy="2542764"/>
          </a:xfrm>
          <a:prstGeom prst="rect">
            <a:avLst/>
          </a:prstGeom>
        </p:spPr>
        <p:txBody>
          <a:bodyPr/>
          <a:lstStyle>
            <a:lvl1pPr marL="628650" indent="-628650">
              <a:spcBef>
                <a:spcPts val="0"/>
              </a:spcBef>
              <a:defRPr sz="4400"/>
            </a:lvl1pPr>
            <a:lvl2pPr marL="1299028" indent="-498928">
              <a:spcBef>
                <a:spcPts val="0"/>
              </a:spcBef>
              <a:defRPr sz="4400"/>
            </a:lvl2pPr>
          </a:lstStyle>
          <a:p>
            <a:r>
              <a:rPr dirty="0"/>
              <a:t>General mobile processing rule: the longer a task runs the less power it can use</a:t>
            </a:r>
          </a:p>
          <a:p>
            <a:pPr lvl="1"/>
            <a:r>
              <a:rPr dirty="0"/>
              <a:t>Processor’s power consumption is limited by heat generated (efficiency is required for more than just maximizing battery life)</a:t>
            </a:r>
          </a:p>
        </p:txBody>
      </p:sp>
      <p:grpSp>
        <p:nvGrpSpPr>
          <p:cNvPr id="365" name="Group 365"/>
          <p:cNvGrpSpPr/>
          <p:nvPr/>
        </p:nvGrpSpPr>
        <p:grpSpPr>
          <a:xfrm>
            <a:off x="1270000" y="4292603"/>
            <a:ext cx="10756898" cy="7581898"/>
            <a:chOff x="0" y="0"/>
            <a:chExt cx="10756897" cy="7581897"/>
          </a:xfrm>
        </p:grpSpPr>
        <p:sp>
          <p:nvSpPr>
            <p:cNvPr id="363" name="Shape 363"/>
            <p:cNvSpPr/>
            <p:nvPr/>
          </p:nvSpPr>
          <p:spPr>
            <a:xfrm flipH="1">
              <a:off x="10686" y="0"/>
              <a:ext cx="1" cy="75801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 flipH="1">
              <a:off x="0" y="7581895"/>
              <a:ext cx="10756898" cy="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66" name="Shape 366"/>
          <p:cNvSpPr/>
          <p:nvPr/>
        </p:nvSpPr>
        <p:spPr>
          <a:xfrm rot="16200000">
            <a:off x="228600" y="8191500"/>
            <a:ext cx="1371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Power</a:t>
            </a:r>
          </a:p>
        </p:txBody>
      </p:sp>
      <p:sp>
        <p:nvSpPr>
          <p:cNvPr id="367" name="Shape 367"/>
          <p:cNvSpPr/>
          <p:nvPr/>
        </p:nvSpPr>
        <p:spPr>
          <a:xfrm>
            <a:off x="5930900" y="11938000"/>
            <a:ext cx="1371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Time</a:t>
            </a:r>
          </a:p>
        </p:txBody>
      </p:sp>
      <p:sp>
        <p:nvSpPr>
          <p:cNvPr id="368" name="Shape 368"/>
          <p:cNvSpPr/>
          <p:nvPr/>
        </p:nvSpPr>
        <p:spPr>
          <a:xfrm>
            <a:off x="1297956" y="5436965"/>
            <a:ext cx="10590336" cy="5114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75" y="0"/>
                </a:lnTo>
                <a:lnTo>
                  <a:pt x="4275" y="7150"/>
                </a:lnTo>
                <a:lnTo>
                  <a:pt x="8224" y="7150"/>
                </a:lnTo>
                <a:lnTo>
                  <a:pt x="8224" y="15498"/>
                </a:lnTo>
                <a:lnTo>
                  <a:pt x="12550" y="15498"/>
                </a:lnTo>
                <a:lnTo>
                  <a:pt x="12550" y="21600"/>
                </a:lnTo>
                <a:lnTo>
                  <a:pt x="21600" y="21600"/>
                </a:lnTo>
              </a:path>
            </a:pathLst>
          </a:custGeom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5880100" y="5245100"/>
            <a:ext cx="97663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Electrical limit:  max power that can be supplied to chip</a:t>
            </a:r>
          </a:p>
        </p:txBody>
      </p:sp>
      <p:sp>
        <p:nvSpPr>
          <p:cNvPr id="370" name="Shape 370"/>
          <p:cNvSpPr/>
          <p:nvPr/>
        </p:nvSpPr>
        <p:spPr>
          <a:xfrm>
            <a:off x="5867400" y="6083300"/>
            <a:ext cx="106807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Die temp: (junction temp -- Tj): chip becomes unreliable above this temp (chip can run at high power for short period of time until chip heats to Tj)</a:t>
            </a:r>
          </a:p>
        </p:txBody>
      </p:sp>
      <p:sp>
        <p:nvSpPr>
          <p:cNvPr id="371" name="Shape 371"/>
          <p:cNvSpPr/>
          <p:nvPr/>
        </p:nvSpPr>
        <p:spPr>
          <a:xfrm>
            <a:off x="5892800" y="7518400"/>
            <a:ext cx="104013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Case temp: mobile device gets too hot for user to comfortably hold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(chip is at suitable operating temp, but heat is dissipating into case)</a:t>
            </a:r>
          </a:p>
        </p:txBody>
      </p:sp>
      <p:sp>
        <p:nvSpPr>
          <p:cNvPr id="372" name="Shape 372"/>
          <p:cNvSpPr/>
          <p:nvPr/>
        </p:nvSpPr>
        <p:spPr>
          <a:xfrm>
            <a:off x="8610600" y="8877300"/>
            <a:ext cx="87249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Battery life: chip and case are cool, but want to reduce power consumption to sustain long battery life for given task</a:t>
            </a:r>
          </a:p>
        </p:txBody>
      </p:sp>
      <p:sp>
        <p:nvSpPr>
          <p:cNvPr id="373" name="Shape 373"/>
          <p:cNvSpPr/>
          <p:nvPr/>
        </p:nvSpPr>
        <p:spPr>
          <a:xfrm flipV="1">
            <a:off x="3670300" y="6367939"/>
            <a:ext cx="2121077" cy="5281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 flipV="1">
            <a:off x="3657600" y="5493841"/>
            <a:ext cx="2129923" cy="2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 flipV="1">
            <a:off x="5482329" y="8100024"/>
            <a:ext cx="409918" cy="91771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 flipV="1">
            <a:off x="7581900" y="9130206"/>
            <a:ext cx="905967" cy="127479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52400" y="13182600"/>
            <a:ext cx="1151546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Slide credit: adopted from original slide from M. Shebanow: HPG 2013 keynote </a:t>
            </a:r>
          </a:p>
        </p:txBody>
      </p:sp>
      <p:sp>
        <p:nvSpPr>
          <p:cNvPr id="378" name="Shape 378"/>
          <p:cNvSpPr/>
          <p:nvPr/>
        </p:nvSpPr>
        <p:spPr>
          <a:xfrm>
            <a:off x="12890500" y="10261600"/>
            <a:ext cx="4889500" cy="1524000"/>
          </a:xfrm>
          <a:prstGeom prst="rect">
            <a:avLst/>
          </a:prstGeom>
          <a:solidFill>
            <a:srgbClr val="D6D6D6"/>
          </a:solidFill>
          <a:ln w="25400">
            <a:solidFill>
              <a:srgbClr val="7A7A7A"/>
            </a:solidFill>
            <a:miter lim="400000"/>
          </a:ln>
          <a:effectLst>
            <a:outerShdw blurRad="50800" dist="381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iPhone 6 battery: 7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9.7in iPad Pro battery: 28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15in Macbook Pro: 99 watt-hours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creen Shot 2012-04-10 at 9.40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9627" y="7981836"/>
            <a:ext cx="10312401" cy="490368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8000" dirty="0"/>
              <a:t>Efficiency benefits of compute specialization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838200" y="1903730"/>
            <a:ext cx="16154400" cy="103505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Rules of thumb: compared to high-quality C code on CPU...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Throughput-maximized processor architectures: e.g., GPU cores</a:t>
            </a:r>
          </a:p>
          <a:p>
            <a:pPr marL="1276350" lvl="1" indent="-476250">
              <a:defRPr sz="4200"/>
            </a:pPr>
            <a:r>
              <a:t>Approximately 10x improvement in perf / watt</a:t>
            </a:r>
          </a:p>
          <a:p>
            <a:pPr marL="1276350" lvl="1" indent="-476250">
              <a:defRPr sz="4200"/>
            </a:pPr>
            <a:r>
              <a:t>Assuming code maps well to wide data-parallel execution and is compute bound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Fixed-function ASIC (“application-specific integrated circuit”)</a:t>
            </a:r>
          </a:p>
          <a:p>
            <a:pPr marL="1276350" lvl="1" indent="-476250">
              <a:defRPr sz="4200"/>
            </a:pPr>
            <a:r>
              <a:t>Can approach 100-1000x or greater improvement in perf/watt</a:t>
            </a:r>
          </a:p>
          <a:p>
            <a:pPr marL="1276350" lvl="1" indent="-476250">
              <a:spcBef>
                <a:spcPts val="0"/>
              </a:spcBef>
              <a:defRPr sz="4200"/>
            </a:pPr>
            <a:r>
              <a:t>Assuming code is compute bound and</a:t>
            </a:r>
          </a:p>
          <a:p>
            <a:pPr marL="0" lvl="1" indent="1244600">
              <a:buSzTx/>
              <a:buNone/>
              <a:defRPr sz="4200"/>
            </a:pPr>
            <a:r>
              <a:t>and is not floating-point math</a:t>
            </a:r>
          </a:p>
        </p:txBody>
      </p:sp>
      <p:sp>
        <p:nvSpPr>
          <p:cNvPr id="385" name="Shape 385"/>
          <p:cNvSpPr/>
          <p:nvPr/>
        </p:nvSpPr>
        <p:spPr>
          <a:xfrm>
            <a:off x="444500" y="13103860"/>
            <a:ext cx="50292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[Source: Chung et al. 2010 , Dally 08]</a:t>
            </a:r>
          </a:p>
        </p:txBody>
      </p:sp>
      <p:sp>
        <p:nvSpPr>
          <p:cNvPr id="386" name="Shape 386"/>
          <p:cNvSpPr/>
          <p:nvPr/>
        </p:nvSpPr>
        <p:spPr>
          <a:xfrm>
            <a:off x="10363200" y="12976860"/>
            <a:ext cx="33147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[Figure credit Eric Chung]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611600" cy="1117600"/>
          </a:xfrm>
          <a:prstGeom prst="rect">
            <a:avLst/>
          </a:prstGeom>
        </p:spPr>
        <p:txBody>
          <a:bodyPr/>
          <a:lstStyle/>
          <a:p>
            <a:r>
              <a:t>Hardware specialization increases efficiency</a:t>
            </a:r>
          </a:p>
        </p:txBody>
      </p:sp>
      <p:pic>
        <p:nvPicPr>
          <p:cNvPr id="389" name="Screen Shot 2013-09-08 at 1.01.37 AM.png"/>
          <p:cNvPicPr>
            <a:picLocks noChangeAspect="1"/>
          </p:cNvPicPr>
          <p:nvPr/>
        </p:nvPicPr>
        <p:blipFill>
          <a:blip r:embed="rId2">
            <a:extLst/>
          </a:blip>
          <a:srcRect l="563" t="2289" r="657" b="9741"/>
          <a:stretch>
            <a:fillRect/>
          </a:stretch>
        </p:blipFill>
        <p:spPr>
          <a:xfrm>
            <a:off x="850900" y="7480300"/>
            <a:ext cx="12319000" cy="539834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>
            <a:off x="152400" y="131826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[Chung et al. MICRO 2010]</a:t>
            </a:r>
          </a:p>
        </p:txBody>
      </p:sp>
      <p:sp>
        <p:nvSpPr>
          <p:cNvPr id="391" name="Shape 391"/>
          <p:cNvSpPr/>
          <p:nvPr/>
        </p:nvSpPr>
        <p:spPr>
          <a:xfrm>
            <a:off x="3911600" y="127635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392" name="Shape 392"/>
          <p:cNvSpPr/>
          <p:nvPr/>
        </p:nvSpPr>
        <p:spPr>
          <a:xfrm>
            <a:off x="13296900" y="8394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3" name="Shape 393"/>
          <p:cNvSpPr/>
          <p:nvPr/>
        </p:nvSpPr>
        <p:spPr>
          <a:xfrm>
            <a:off x="13271500" y="8978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394" name="Shape 394"/>
          <p:cNvSpPr/>
          <p:nvPr/>
        </p:nvSpPr>
        <p:spPr>
          <a:xfrm flipV="1">
            <a:off x="12319000" y="8674086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2611100" y="9042413"/>
            <a:ext cx="676269" cy="19559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 flipV="1">
            <a:off x="12601565" y="9252146"/>
            <a:ext cx="718891" cy="16328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97" name="Screen Shot 2013-09-08 at 1.08.1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00" y="1752600"/>
            <a:ext cx="12122647" cy="529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13106400" y="2806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9" name="Shape 399"/>
          <p:cNvSpPr/>
          <p:nvPr/>
        </p:nvSpPr>
        <p:spPr>
          <a:xfrm>
            <a:off x="13081000" y="3390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400" name="Shape 400"/>
          <p:cNvSpPr/>
          <p:nvPr/>
        </p:nvSpPr>
        <p:spPr>
          <a:xfrm flipV="1">
            <a:off x="12128500" y="3086100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12420600" y="3454400"/>
            <a:ext cx="676269" cy="19559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 flipV="1">
            <a:off x="12407900" y="3670300"/>
            <a:ext cx="718890" cy="16327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3911600" y="69088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404" name="Shape 404"/>
          <p:cNvSpPr/>
          <p:nvPr/>
        </p:nvSpPr>
        <p:spPr>
          <a:xfrm>
            <a:off x="13525500" y="4635500"/>
            <a:ext cx="4305300" cy="276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ASIC delivers same performance as one CPU core with ~ 1/1000th the chip area.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 cores: ~ 5-7 times more area efficient than CPU cores. </a:t>
            </a:r>
          </a:p>
        </p:txBody>
      </p:sp>
      <p:sp>
        <p:nvSpPr>
          <p:cNvPr id="405" name="Shape 405"/>
          <p:cNvSpPr/>
          <p:nvPr/>
        </p:nvSpPr>
        <p:spPr>
          <a:xfrm>
            <a:off x="13512800" y="10529100"/>
            <a:ext cx="4330700" cy="157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ASIC delivers same performance as one CPU core with only ~ 1/100th the power.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Benefits of increasing efficiency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54126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Run faster for a fixed period of time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Run at higher clock, use more cores (reduce latency of critical task)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Do more at once</a:t>
            </a:r>
          </a:p>
          <a:p>
            <a:pPr>
              <a:spcBef>
                <a:spcPts val="600"/>
              </a:spcBef>
            </a:pPr>
            <a:r>
              <a:rPr dirty="0"/>
              <a:t>Run at a fixed level of performance for longer</a:t>
            </a:r>
          </a:p>
          <a:p>
            <a:pPr marL="1276350" lvl="1" indent="-476250">
              <a:defRPr sz="4200"/>
            </a:pPr>
            <a:r>
              <a:rPr dirty="0"/>
              <a:t>e.g., video playback</a:t>
            </a:r>
          </a:p>
          <a:p>
            <a:pPr marL="1276350" lvl="1" indent="-476250">
              <a:defRPr sz="4200"/>
            </a:pPr>
            <a:r>
              <a:rPr dirty="0"/>
              <a:t>Achieve “always-on” functionality that was previously impossible</a:t>
            </a:r>
          </a:p>
        </p:txBody>
      </p:sp>
      <p:pic>
        <p:nvPicPr>
          <p:cNvPr id="40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9966" r="4045"/>
          <a:stretch>
            <a:fillRect/>
          </a:stretch>
        </p:blipFill>
        <p:spPr>
          <a:xfrm>
            <a:off x="1680420" y="7562641"/>
            <a:ext cx="5790245" cy="42799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10" name="Screen Shot 2013-09-08 at 1.33.1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4674" y="7568991"/>
            <a:ext cx="3794355" cy="374464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1" name="Shape 411"/>
          <p:cNvSpPr/>
          <p:nvPr/>
        </p:nvSpPr>
        <p:spPr>
          <a:xfrm>
            <a:off x="8615805" y="11441034"/>
            <a:ext cx="7839905" cy="146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Moto X: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Always listening for “ok, google now”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Device contains ASIC for detecting this audio pattern.</a:t>
            </a:r>
          </a:p>
        </p:txBody>
      </p:sp>
      <p:sp>
        <p:nvSpPr>
          <p:cNvPr id="412" name="Shape 412"/>
          <p:cNvSpPr/>
          <p:nvPr/>
        </p:nvSpPr>
        <p:spPr>
          <a:xfrm>
            <a:off x="1649931" y="11984053"/>
            <a:ext cx="5790407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iPhone: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Siri activated by button press or holding phone up to ear</a:t>
            </a:r>
          </a:p>
        </p:txBody>
      </p:sp>
      <p:pic>
        <p:nvPicPr>
          <p:cNvPr id="413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t="16894"/>
          <a:stretch>
            <a:fillRect/>
          </a:stretch>
        </p:blipFill>
        <p:spPr>
          <a:xfrm>
            <a:off x="13085968" y="7587801"/>
            <a:ext cx="4262024" cy="199655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13319802" y="9370228"/>
            <a:ext cx="4262042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Google Glass: ~40 min recording per charge (nowhere near “always on”)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7946029" y="1898365"/>
            <a:ext cx="6214282" cy="4829248"/>
          </a:xfrm>
          <a:prstGeom prst="rect">
            <a:avLst/>
          </a:prstGeom>
          <a:solidFill>
            <a:srgbClr val="A6AAA9"/>
          </a:solidFill>
          <a:ln w="12700">
            <a:solidFill>
              <a:srgbClr val="000000"/>
            </a:solidFill>
            <a:miter lim="400000"/>
          </a:ln>
          <a:effectLst>
            <a:outerShdw blurRad="38100" dist="25400" dir="2630457" rotWithShape="0">
              <a:srgbClr val="000000">
                <a:alpha val="8385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1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257" t="7654" r="2208" b="30523"/>
          <a:stretch>
            <a:fillRect/>
          </a:stretch>
        </p:blipFill>
        <p:spPr>
          <a:xfrm>
            <a:off x="2997" y="3170806"/>
            <a:ext cx="17650923" cy="8479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81" extrusionOk="0">
                <a:moveTo>
                  <a:pt x="20279" y="2"/>
                </a:moveTo>
                <a:cubicBezTo>
                  <a:pt x="20238" y="12"/>
                  <a:pt x="20184" y="56"/>
                  <a:pt x="20140" y="128"/>
                </a:cubicBezTo>
                <a:cubicBezTo>
                  <a:pt x="20096" y="200"/>
                  <a:pt x="20041" y="258"/>
                  <a:pt x="20017" y="258"/>
                </a:cubicBezTo>
                <a:cubicBezTo>
                  <a:pt x="19847" y="258"/>
                  <a:pt x="19564" y="803"/>
                  <a:pt x="19419" y="1410"/>
                </a:cubicBezTo>
                <a:cubicBezTo>
                  <a:pt x="19273" y="2021"/>
                  <a:pt x="19251" y="2658"/>
                  <a:pt x="19305" y="4654"/>
                </a:cubicBezTo>
                <a:cubicBezTo>
                  <a:pt x="19314" y="5013"/>
                  <a:pt x="19328" y="5540"/>
                  <a:pt x="19335" y="5827"/>
                </a:cubicBezTo>
                <a:cubicBezTo>
                  <a:pt x="19342" y="6114"/>
                  <a:pt x="19350" y="6348"/>
                  <a:pt x="19352" y="6348"/>
                </a:cubicBezTo>
                <a:cubicBezTo>
                  <a:pt x="19370" y="6348"/>
                  <a:pt x="19419" y="7833"/>
                  <a:pt x="19418" y="8366"/>
                </a:cubicBezTo>
                <a:cubicBezTo>
                  <a:pt x="19418" y="8967"/>
                  <a:pt x="19389" y="9953"/>
                  <a:pt x="19370" y="10017"/>
                </a:cubicBezTo>
                <a:cubicBezTo>
                  <a:pt x="19339" y="10121"/>
                  <a:pt x="19281" y="11516"/>
                  <a:pt x="19276" y="12266"/>
                </a:cubicBezTo>
                <a:cubicBezTo>
                  <a:pt x="19273" y="12820"/>
                  <a:pt x="19276" y="12846"/>
                  <a:pt x="19348" y="12904"/>
                </a:cubicBezTo>
                <a:cubicBezTo>
                  <a:pt x="19407" y="12951"/>
                  <a:pt x="19415" y="12980"/>
                  <a:pt x="19385" y="13042"/>
                </a:cubicBezTo>
                <a:cubicBezTo>
                  <a:pt x="19333" y="13152"/>
                  <a:pt x="15721" y="13113"/>
                  <a:pt x="15606" y="13001"/>
                </a:cubicBezTo>
                <a:cubicBezTo>
                  <a:pt x="15555" y="12952"/>
                  <a:pt x="15524" y="12861"/>
                  <a:pt x="15518" y="12746"/>
                </a:cubicBezTo>
                <a:lnTo>
                  <a:pt x="15508" y="12567"/>
                </a:lnTo>
                <a:lnTo>
                  <a:pt x="14685" y="12567"/>
                </a:lnTo>
                <a:lnTo>
                  <a:pt x="13862" y="12567"/>
                </a:lnTo>
                <a:lnTo>
                  <a:pt x="13852" y="12812"/>
                </a:lnTo>
                <a:lnTo>
                  <a:pt x="13842" y="13056"/>
                </a:lnTo>
                <a:lnTo>
                  <a:pt x="13234" y="13054"/>
                </a:lnTo>
                <a:cubicBezTo>
                  <a:pt x="12899" y="13053"/>
                  <a:pt x="12169" y="13051"/>
                  <a:pt x="11611" y="13047"/>
                </a:cubicBezTo>
                <a:cubicBezTo>
                  <a:pt x="11053" y="13044"/>
                  <a:pt x="9532" y="13051"/>
                  <a:pt x="8231" y="13065"/>
                </a:cubicBezTo>
                <a:lnTo>
                  <a:pt x="5866" y="13092"/>
                </a:lnTo>
                <a:lnTo>
                  <a:pt x="5739" y="12878"/>
                </a:lnTo>
                <a:lnTo>
                  <a:pt x="5612" y="12665"/>
                </a:lnTo>
                <a:lnTo>
                  <a:pt x="4375" y="12633"/>
                </a:lnTo>
                <a:cubicBezTo>
                  <a:pt x="3294" y="12605"/>
                  <a:pt x="3138" y="12588"/>
                  <a:pt x="3145" y="12502"/>
                </a:cubicBezTo>
                <a:cubicBezTo>
                  <a:pt x="3153" y="12393"/>
                  <a:pt x="3089" y="12327"/>
                  <a:pt x="2766" y="12109"/>
                </a:cubicBezTo>
                <a:cubicBezTo>
                  <a:pt x="2503" y="11932"/>
                  <a:pt x="2357" y="11929"/>
                  <a:pt x="1307" y="12075"/>
                </a:cubicBezTo>
                <a:cubicBezTo>
                  <a:pt x="1058" y="12110"/>
                  <a:pt x="659" y="12352"/>
                  <a:pt x="542" y="12539"/>
                </a:cubicBezTo>
                <a:cubicBezTo>
                  <a:pt x="487" y="12626"/>
                  <a:pt x="428" y="12698"/>
                  <a:pt x="412" y="12698"/>
                </a:cubicBezTo>
                <a:cubicBezTo>
                  <a:pt x="358" y="12698"/>
                  <a:pt x="180" y="13172"/>
                  <a:pt x="104" y="13520"/>
                </a:cubicBezTo>
                <a:cubicBezTo>
                  <a:pt x="-44" y="14195"/>
                  <a:pt x="-32" y="15095"/>
                  <a:pt x="130" y="15433"/>
                </a:cubicBezTo>
                <a:cubicBezTo>
                  <a:pt x="182" y="15541"/>
                  <a:pt x="215" y="15629"/>
                  <a:pt x="205" y="15629"/>
                </a:cubicBezTo>
                <a:cubicBezTo>
                  <a:pt x="194" y="15629"/>
                  <a:pt x="258" y="15762"/>
                  <a:pt x="346" y="15925"/>
                </a:cubicBezTo>
                <a:cubicBezTo>
                  <a:pt x="516" y="16240"/>
                  <a:pt x="807" y="16558"/>
                  <a:pt x="938" y="16572"/>
                </a:cubicBezTo>
                <a:cubicBezTo>
                  <a:pt x="982" y="16577"/>
                  <a:pt x="1031" y="16596"/>
                  <a:pt x="1047" y="16616"/>
                </a:cubicBezTo>
                <a:cubicBezTo>
                  <a:pt x="1064" y="16636"/>
                  <a:pt x="1197" y="16641"/>
                  <a:pt x="1343" y="16628"/>
                </a:cubicBezTo>
                <a:cubicBezTo>
                  <a:pt x="1489" y="16615"/>
                  <a:pt x="1631" y="16603"/>
                  <a:pt x="1660" y="16601"/>
                </a:cubicBezTo>
                <a:cubicBezTo>
                  <a:pt x="1816" y="16590"/>
                  <a:pt x="1926" y="16962"/>
                  <a:pt x="1956" y="17606"/>
                </a:cubicBezTo>
                <a:cubicBezTo>
                  <a:pt x="1962" y="17744"/>
                  <a:pt x="1995" y="17939"/>
                  <a:pt x="2029" y="18039"/>
                </a:cubicBezTo>
                <a:cubicBezTo>
                  <a:pt x="2064" y="18139"/>
                  <a:pt x="2092" y="18305"/>
                  <a:pt x="2092" y="18407"/>
                </a:cubicBezTo>
                <a:cubicBezTo>
                  <a:pt x="2093" y="18509"/>
                  <a:pt x="2113" y="18666"/>
                  <a:pt x="2138" y="18755"/>
                </a:cubicBezTo>
                <a:cubicBezTo>
                  <a:pt x="2163" y="18845"/>
                  <a:pt x="2207" y="19019"/>
                  <a:pt x="2235" y="19143"/>
                </a:cubicBezTo>
                <a:cubicBezTo>
                  <a:pt x="2263" y="19267"/>
                  <a:pt x="2331" y="19479"/>
                  <a:pt x="2386" y="19615"/>
                </a:cubicBezTo>
                <a:cubicBezTo>
                  <a:pt x="2545" y="20002"/>
                  <a:pt x="2908" y="20513"/>
                  <a:pt x="3023" y="20513"/>
                </a:cubicBezTo>
                <a:cubicBezTo>
                  <a:pt x="3053" y="20513"/>
                  <a:pt x="3091" y="20541"/>
                  <a:pt x="3108" y="20574"/>
                </a:cubicBezTo>
                <a:cubicBezTo>
                  <a:pt x="3124" y="20608"/>
                  <a:pt x="3193" y="20650"/>
                  <a:pt x="3262" y="20669"/>
                </a:cubicBezTo>
                <a:cubicBezTo>
                  <a:pt x="3331" y="20688"/>
                  <a:pt x="3527" y="20746"/>
                  <a:pt x="3699" y="20796"/>
                </a:cubicBezTo>
                <a:cubicBezTo>
                  <a:pt x="3871" y="20847"/>
                  <a:pt x="4066" y="20877"/>
                  <a:pt x="4133" y="20865"/>
                </a:cubicBezTo>
                <a:cubicBezTo>
                  <a:pt x="4200" y="20853"/>
                  <a:pt x="4268" y="20861"/>
                  <a:pt x="4286" y="20883"/>
                </a:cubicBezTo>
                <a:cubicBezTo>
                  <a:pt x="4303" y="20906"/>
                  <a:pt x="4494" y="20934"/>
                  <a:pt x="4710" y="20947"/>
                </a:cubicBezTo>
                <a:cubicBezTo>
                  <a:pt x="4927" y="20960"/>
                  <a:pt x="5139" y="20983"/>
                  <a:pt x="5182" y="20998"/>
                </a:cubicBezTo>
                <a:cubicBezTo>
                  <a:pt x="5225" y="21014"/>
                  <a:pt x="5350" y="21059"/>
                  <a:pt x="5460" y="21098"/>
                </a:cubicBezTo>
                <a:cubicBezTo>
                  <a:pt x="5570" y="21138"/>
                  <a:pt x="5678" y="21156"/>
                  <a:pt x="5700" y="21138"/>
                </a:cubicBezTo>
                <a:cubicBezTo>
                  <a:pt x="5723" y="21120"/>
                  <a:pt x="5750" y="21133"/>
                  <a:pt x="5760" y="21168"/>
                </a:cubicBezTo>
                <a:cubicBezTo>
                  <a:pt x="5770" y="21203"/>
                  <a:pt x="5791" y="21217"/>
                  <a:pt x="5805" y="21198"/>
                </a:cubicBezTo>
                <a:cubicBezTo>
                  <a:pt x="5819" y="21180"/>
                  <a:pt x="5905" y="21195"/>
                  <a:pt x="5997" y="21230"/>
                </a:cubicBezTo>
                <a:cubicBezTo>
                  <a:pt x="6089" y="21265"/>
                  <a:pt x="6256" y="21309"/>
                  <a:pt x="6367" y="21330"/>
                </a:cubicBezTo>
                <a:cubicBezTo>
                  <a:pt x="6479" y="21350"/>
                  <a:pt x="6620" y="21380"/>
                  <a:pt x="6680" y="21396"/>
                </a:cubicBezTo>
                <a:cubicBezTo>
                  <a:pt x="6740" y="21413"/>
                  <a:pt x="6859" y="21444"/>
                  <a:pt x="6945" y="21466"/>
                </a:cubicBezTo>
                <a:cubicBezTo>
                  <a:pt x="7031" y="21488"/>
                  <a:pt x="7345" y="21516"/>
                  <a:pt x="7643" y="21527"/>
                </a:cubicBezTo>
                <a:cubicBezTo>
                  <a:pt x="7940" y="21538"/>
                  <a:pt x="8189" y="21557"/>
                  <a:pt x="8195" y="21569"/>
                </a:cubicBezTo>
                <a:cubicBezTo>
                  <a:pt x="8206" y="21592"/>
                  <a:pt x="8477" y="21579"/>
                  <a:pt x="8537" y="21553"/>
                </a:cubicBezTo>
                <a:cubicBezTo>
                  <a:pt x="8554" y="21546"/>
                  <a:pt x="8575" y="21545"/>
                  <a:pt x="8583" y="21551"/>
                </a:cubicBezTo>
                <a:cubicBezTo>
                  <a:pt x="8609" y="21569"/>
                  <a:pt x="14481" y="21574"/>
                  <a:pt x="14701" y="21556"/>
                </a:cubicBezTo>
                <a:cubicBezTo>
                  <a:pt x="14812" y="21547"/>
                  <a:pt x="15051" y="21501"/>
                  <a:pt x="15231" y="21454"/>
                </a:cubicBezTo>
                <a:cubicBezTo>
                  <a:pt x="15411" y="21407"/>
                  <a:pt x="15622" y="21352"/>
                  <a:pt x="15699" y="21333"/>
                </a:cubicBezTo>
                <a:cubicBezTo>
                  <a:pt x="15849" y="21296"/>
                  <a:pt x="16080" y="21232"/>
                  <a:pt x="16183" y="21199"/>
                </a:cubicBezTo>
                <a:cubicBezTo>
                  <a:pt x="16218" y="21189"/>
                  <a:pt x="16282" y="21149"/>
                  <a:pt x="16327" y="21112"/>
                </a:cubicBezTo>
                <a:cubicBezTo>
                  <a:pt x="16372" y="21074"/>
                  <a:pt x="16446" y="21053"/>
                  <a:pt x="16492" y="21063"/>
                </a:cubicBezTo>
                <a:cubicBezTo>
                  <a:pt x="16537" y="21074"/>
                  <a:pt x="16583" y="21057"/>
                  <a:pt x="16592" y="21026"/>
                </a:cubicBezTo>
                <a:cubicBezTo>
                  <a:pt x="16601" y="20995"/>
                  <a:pt x="16640" y="20969"/>
                  <a:pt x="16679" y="20969"/>
                </a:cubicBezTo>
                <a:cubicBezTo>
                  <a:pt x="16718" y="20969"/>
                  <a:pt x="16761" y="20947"/>
                  <a:pt x="16773" y="20921"/>
                </a:cubicBezTo>
                <a:cubicBezTo>
                  <a:pt x="16786" y="20894"/>
                  <a:pt x="16837" y="20869"/>
                  <a:pt x="16886" y="20865"/>
                </a:cubicBezTo>
                <a:cubicBezTo>
                  <a:pt x="16935" y="20861"/>
                  <a:pt x="17022" y="20813"/>
                  <a:pt x="17078" y="20757"/>
                </a:cubicBezTo>
                <a:cubicBezTo>
                  <a:pt x="17135" y="20702"/>
                  <a:pt x="17231" y="20641"/>
                  <a:pt x="17291" y="20624"/>
                </a:cubicBezTo>
                <a:cubicBezTo>
                  <a:pt x="17351" y="20606"/>
                  <a:pt x="17421" y="20575"/>
                  <a:pt x="17447" y="20554"/>
                </a:cubicBezTo>
                <a:cubicBezTo>
                  <a:pt x="17549" y="20472"/>
                  <a:pt x="17694" y="20435"/>
                  <a:pt x="17993" y="20413"/>
                </a:cubicBezTo>
                <a:cubicBezTo>
                  <a:pt x="18251" y="20393"/>
                  <a:pt x="18663" y="20308"/>
                  <a:pt x="18883" y="20229"/>
                </a:cubicBezTo>
                <a:cubicBezTo>
                  <a:pt x="18908" y="20219"/>
                  <a:pt x="18959" y="20178"/>
                  <a:pt x="18996" y="20137"/>
                </a:cubicBezTo>
                <a:cubicBezTo>
                  <a:pt x="19032" y="20096"/>
                  <a:pt x="19070" y="20079"/>
                  <a:pt x="19080" y="20101"/>
                </a:cubicBezTo>
                <a:cubicBezTo>
                  <a:pt x="19091" y="20122"/>
                  <a:pt x="19152" y="20087"/>
                  <a:pt x="19217" y="20023"/>
                </a:cubicBezTo>
                <a:cubicBezTo>
                  <a:pt x="19338" y="19903"/>
                  <a:pt x="19728" y="19660"/>
                  <a:pt x="20040" y="19511"/>
                </a:cubicBezTo>
                <a:cubicBezTo>
                  <a:pt x="20136" y="19465"/>
                  <a:pt x="20261" y="19378"/>
                  <a:pt x="20318" y="19319"/>
                </a:cubicBezTo>
                <a:cubicBezTo>
                  <a:pt x="20375" y="19259"/>
                  <a:pt x="20436" y="19211"/>
                  <a:pt x="20453" y="19211"/>
                </a:cubicBezTo>
                <a:cubicBezTo>
                  <a:pt x="20470" y="19211"/>
                  <a:pt x="20530" y="19138"/>
                  <a:pt x="20587" y="19048"/>
                </a:cubicBezTo>
                <a:cubicBezTo>
                  <a:pt x="20643" y="18958"/>
                  <a:pt x="20701" y="18885"/>
                  <a:pt x="20716" y="18885"/>
                </a:cubicBezTo>
                <a:cubicBezTo>
                  <a:pt x="20732" y="18885"/>
                  <a:pt x="20824" y="18720"/>
                  <a:pt x="20921" y="18519"/>
                </a:cubicBezTo>
                <a:cubicBezTo>
                  <a:pt x="21043" y="18267"/>
                  <a:pt x="21136" y="17987"/>
                  <a:pt x="21220" y="17623"/>
                </a:cubicBezTo>
                <a:cubicBezTo>
                  <a:pt x="21428" y="16722"/>
                  <a:pt x="21425" y="16770"/>
                  <a:pt x="21428" y="13932"/>
                </a:cubicBezTo>
                <a:cubicBezTo>
                  <a:pt x="21429" y="12515"/>
                  <a:pt x="21439" y="11326"/>
                  <a:pt x="21450" y="11291"/>
                </a:cubicBezTo>
                <a:cubicBezTo>
                  <a:pt x="21468" y="11229"/>
                  <a:pt x="21478" y="11073"/>
                  <a:pt x="21523" y="10158"/>
                </a:cubicBezTo>
                <a:cubicBezTo>
                  <a:pt x="21556" y="9480"/>
                  <a:pt x="21544" y="7190"/>
                  <a:pt x="21504" y="6445"/>
                </a:cubicBezTo>
                <a:cubicBezTo>
                  <a:pt x="21484" y="6069"/>
                  <a:pt x="21462" y="5425"/>
                  <a:pt x="21457" y="5013"/>
                </a:cubicBezTo>
                <a:cubicBezTo>
                  <a:pt x="21419" y="2272"/>
                  <a:pt x="21385" y="1783"/>
                  <a:pt x="21191" y="1140"/>
                </a:cubicBezTo>
                <a:cubicBezTo>
                  <a:pt x="21020" y="577"/>
                  <a:pt x="20979" y="557"/>
                  <a:pt x="20967" y="1027"/>
                </a:cubicBezTo>
                <a:cubicBezTo>
                  <a:pt x="20953" y="1581"/>
                  <a:pt x="20897" y="1477"/>
                  <a:pt x="20886" y="878"/>
                </a:cubicBezTo>
                <a:cubicBezTo>
                  <a:pt x="20881" y="591"/>
                  <a:pt x="20863" y="327"/>
                  <a:pt x="20846" y="291"/>
                </a:cubicBezTo>
                <a:cubicBezTo>
                  <a:pt x="20829" y="255"/>
                  <a:pt x="20707" y="211"/>
                  <a:pt x="20575" y="193"/>
                </a:cubicBezTo>
                <a:cubicBezTo>
                  <a:pt x="20405" y="170"/>
                  <a:pt x="20337" y="137"/>
                  <a:pt x="20342" y="80"/>
                </a:cubicBezTo>
                <a:cubicBezTo>
                  <a:pt x="20348" y="16"/>
                  <a:pt x="20320" y="-8"/>
                  <a:pt x="20279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iPad Air (2013)</a:t>
            </a:r>
          </a:p>
        </p:txBody>
      </p:sp>
      <p:sp>
        <p:nvSpPr>
          <p:cNvPr id="421" name="Shape 421"/>
          <p:cNvSpPr/>
          <p:nvPr/>
        </p:nvSpPr>
        <p:spPr>
          <a:xfrm>
            <a:off x="8833848" y="12138811"/>
            <a:ext cx="1217800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DRAM</a:t>
            </a:r>
          </a:p>
        </p:txBody>
      </p:sp>
      <p:sp>
        <p:nvSpPr>
          <p:cNvPr id="422" name="Shape 422"/>
          <p:cNvSpPr/>
          <p:nvPr/>
        </p:nvSpPr>
        <p:spPr>
          <a:xfrm>
            <a:off x="3970273" y="11920181"/>
            <a:ext cx="210322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Flash memory</a:t>
            </a:r>
          </a:p>
        </p:txBody>
      </p:sp>
      <p:sp>
        <p:nvSpPr>
          <p:cNvPr id="423" name="Shape 423"/>
          <p:cNvSpPr/>
          <p:nvPr/>
        </p:nvSpPr>
        <p:spPr>
          <a:xfrm flipH="1">
            <a:off x="5090963" y="10086007"/>
            <a:ext cx="788905" cy="176508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7263641" y="9893608"/>
            <a:ext cx="1552231" cy="244676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9829800" y="2070100"/>
            <a:ext cx="4150360" cy="2413000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9817100" y="4610100"/>
            <a:ext cx="2057400" cy="172743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12026900" y="4610100"/>
            <a:ext cx="1880921" cy="99060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10074097" y="3746500"/>
            <a:ext cx="370240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Dual-core 64-bit ARM CPU</a:t>
            </a:r>
          </a:p>
        </p:txBody>
      </p:sp>
      <p:sp>
        <p:nvSpPr>
          <p:cNvPr id="429" name="Shape 429"/>
          <p:cNvSpPr/>
          <p:nvPr/>
        </p:nvSpPr>
        <p:spPr>
          <a:xfrm>
            <a:off x="10121900" y="2260600"/>
            <a:ext cx="1528220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9876738" y="4714240"/>
            <a:ext cx="1931722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Imagination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PowerVR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</a:t>
            </a:r>
          </a:p>
        </p:txBody>
      </p:sp>
      <p:sp>
        <p:nvSpPr>
          <p:cNvPr id="431" name="Shape 431"/>
          <p:cNvSpPr/>
          <p:nvPr/>
        </p:nvSpPr>
        <p:spPr>
          <a:xfrm>
            <a:off x="11716410" y="4729480"/>
            <a:ext cx="2501901" cy="77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Video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Encode/Decode</a:t>
            </a:r>
          </a:p>
        </p:txBody>
      </p:sp>
      <p:sp>
        <p:nvSpPr>
          <p:cNvPr id="432" name="Shape 432"/>
          <p:cNvSpPr/>
          <p:nvPr/>
        </p:nvSpPr>
        <p:spPr>
          <a:xfrm flipV="1">
            <a:off x="8722300" y="6741261"/>
            <a:ext cx="2479450" cy="2479452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12026900" y="5689600"/>
            <a:ext cx="1880921" cy="72644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12180239" y="5689981"/>
            <a:ext cx="1579020" cy="68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Image</a:t>
            </a:r>
          </a:p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</a:t>
            </a:r>
          </a:p>
        </p:txBody>
      </p:sp>
      <p:sp>
        <p:nvSpPr>
          <p:cNvPr id="435" name="Shape 435"/>
          <p:cNvSpPr/>
          <p:nvPr/>
        </p:nvSpPr>
        <p:spPr>
          <a:xfrm>
            <a:off x="11988989" y="2260600"/>
            <a:ext cx="1528221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8151290" y="2054935"/>
            <a:ext cx="1528220" cy="4282695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8111080" y="4182110"/>
            <a:ext cx="157902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4MB L3</a:t>
            </a:r>
          </a:p>
        </p:txBody>
      </p:sp>
      <p:sp>
        <p:nvSpPr>
          <p:cNvPr id="438" name="Shape 438"/>
          <p:cNvSpPr/>
          <p:nvPr/>
        </p:nvSpPr>
        <p:spPr>
          <a:xfrm>
            <a:off x="10109200" y="2607945"/>
            <a:ext cx="1579020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439" name="Shape 439"/>
          <p:cNvSpPr/>
          <p:nvPr/>
        </p:nvSpPr>
        <p:spPr>
          <a:xfrm>
            <a:off x="11963589" y="2620645"/>
            <a:ext cx="157902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440" name="Shape 440"/>
          <p:cNvSpPr/>
          <p:nvPr/>
        </p:nvSpPr>
        <p:spPr>
          <a:xfrm>
            <a:off x="10870820" y="10594340"/>
            <a:ext cx="1066820" cy="144904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10970507" y="11681421"/>
            <a:ext cx="514350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Motion co-processor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(accelerometer, gyro, compass, etc.)</a:t>
            </a:r>
          </a:p>
        </p:txBody>
      </p:sp>
      <p:sp>
        <p:nvSpPr>
          <p:cNvPr id="442" name="Shape 442"/>
          <p:cNvSpPr/>
          <p:nvPr/>
        </p:nvSpPr>
        <p:spPr>
          <a:xfrm flipV="1">
            <a:off x="4310589" y="7218230"/>
            <a:ext cx="791233" cy="24539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5122415" y="6932190"/>
            <a:ext cx="2103222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Touchscreen controllers</a:t>
            </a:r>
          </a:p>
        </p:txBody>
      </p:sp>
      <p:sp>
        <p:nvSpPr>
          <p:cNvPr id="444" name="Shape 444"/>
          <p:cNvSpPr/>
          <p:nvPr/>
        </p:nvSpPr>
        <p:spPr>
          <a:xfrm>
            <a:off x="229020" y="13068300"/>
            <a:ext cx="349351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Image Credit: ifixit.com </a:t>
            </a:r>
          </a:p>
        </p:txBody>
      </p:sp>
      <p:sp>
        <p:nvSpPr>
          <p:cNvPr id="445" name="Shape 445"/>
          <p:cNvSpPr/>
          <p:nvPr/>
        </p:nvSpPr>
        <p:spPr>
          <a:xfrm>
            <a:off x="14126261" y="1915468"/>
            <a:ext cx="1931722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Apple A7 Processor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iPhone touchscreen controller</a:t>
            </a:r>
          </a:p>
        </p:txBody>
      </p:sp>
      <p:sp>
        <p:nvSpPr>
          <p:cNvPr id="448" name="Shape 448"/>
          <p:cNvSpPr/>
          <p:nvPr/>
        </p:nvSpPr>
        <p:spPr>
          <a:xfrm>
            <a:off x="251705" y="13131800"/>
            <a:ext cx="6048554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From US Patent Application 2006/0097991</a:t>
            </a:r>
          </a:p>
        </p:txBody>
      </p:sp>
      <p:pic>
        <p:nvPicPr>
          <p:cNvPr id="449" name="Screen Shot 2011-09-08 at 11.47.4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8900" y="2260600"/>
            <a:ext cx="8280400" cy="10470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Screen Shot 2011-09-08 at 11.47.1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385" y="2336800"/>
            <a:ext cx="6243565" cy="103505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877975" y="1585500"/>
            <a:ext cx="17020297" cy="548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Separate digital signal processor to interpret raw signal from capacitive touch sensor (do not burden main CPU)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75932" cy="224453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Modern computing: efficiency often matters more than in the past, not less</a:t>
            </a:r>
          </a:p>
        </p:txBody>
      </p:sp>
      <p:pic>
        <p:nvPicPr>
          <p:cNvPr id="454" name="Screen Shot 2012-04-10 at 9.34.03 AM.png"/>
          <p:cNvPicPr>
            <a:picLocks noChangeAspect="1"/>
          </p:cNvPicPr>
          <p:nvPr/>
        </p:nvPicPr>
        <p:blipFill>
          <a:blip r:embed="rId2">
            <a:extLst/>
          </a:blip>
          <a:srcRect l="876" t="27365" r="375"/>
          <a:stretch>
            <a:fillRect/>
          </a:stretch>
        </p:blipFill>
        <p:spPr>
          <a:xfrm>
            <a:off x="862575" y="2941844"/>
            <a:ext cx="16322378" cy="785209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10637287" y="11227273"/>
            <a:ext cx="60198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Steve Jobs’ “Thoughts on Flash”, 2010</a:t>
            </a:r>
          </a:p>
        </p:txBody>
      </p:sp>
      <p:sp>
        <p:nvSpPr>
          <p:cNvPr id="456" name="Shape 456"/>
          <p:cNvSpPr/>
          <p:nvPr/>
        </p:nvSpPr>
        <p:spPr>
          <a:xfrm>
            <a:off x="9241486" y="11858133"/>
            <a:ext cx="750549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  <a:hlinkClick r:id="rId3"/>
              </a:defRPr>
            </a:lvl1pPr>
          </a:lstStyle>
          <a:p>
            <a:r>
              <a:rPr>
                <a:hlinkClick r:id="rId3"/>
              </a:rPr>
              <a:t>http://www.apple.com/hotnews/thoughts-on-flash/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79934-BEC4-484A-82CD-C7AE196E9440}"/>
              </a:ext>
            </a:extLst>
          </p:cNvPr>
          <p:cNvSpPr txBox="1"/>
          <p:nvPr/>
        </p:nvSpPr>
        <p:spPr>
          <a:xfrm>
            <a:off x="492409" y="12559497"/>
            <a:ext cx="1403749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(Justification for why Apple won’t support Adobe Flash)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54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13281" y="11786641"/>
            <a:ext cx="5759562" cy="1758976"/>
          </a:xfrm>
          <a:prstGeom prst="rect">
            <a:avLst/>
          </a:prstGeom>
          <a:effectLst>
            <a:outerShdw blurRad="38100" dist="50800" dir="3133821" rotWithShape="0">
              <a:srgbClr val="000000"/>
            </a:outerShdw>
          </a:effectLst>
        </p:spPr>
        <p:txBody>
          <a:bodyPr/>
          <a:lstStyle>
            <a:lvl1pPr>
              <a:lnSpc>
                <a:spcPct val="80000"/>
              </a:lnSpc>
              <a:defRPr sz="6400">
                <a:solidFill>
                  <a:srgbClr val="FFFFFF"/>
                </a:solidFill>
              </a:defRPr>
            </a:lvl1pPr>
          </a:lstStyle>
          <a:p>
            <a:r>
              <a:t>You need to buy a new computer…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510578" cy="11176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dirty="0"/>
              <a:t>Example: image processing on </a:t>
            </a:r>
            <a:r>
              <a:rPr lang="en-US" dirty="0"/>
              <a:t>a</a:t>
            </a:r>
            <a:r>
              <a:rPr dirty="0"/>
              <a:t> Nikon D7000</a:t>
            </a:r>
          </a:p>
        </p:txBody>
      </p:sp>
      <p:pic>
        <p:nvPicPr>
          <p:cNvPr id="459" name="Nikon-D700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0750" y="1764893"/>
            <a:ext cx="8826500" cy="653814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799631" y="8471708"/>
            <a:ext cx="16802496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Process 16 </a:t>
            </a:r>
            <a:r>
              <a:rPr dirty="0" err="1"/>
              <a:t>MPixel</a:t>
            </a:r>
            <a:r>
              <a:rPr dirty="0"/>
              <a:t> RAW data from sensor to obtain JPG image: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On camera: ~ 1/6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Adobe </a:t>
            </a:r>
            <a:r>
              <a:rPr dirty="0" err="1"/>
              <a:t>Lightroom</a:t>
            </a:r>
            <a:r>
              <a:rPr dirty="0"/>
              <a:t> </a:t>
            </a:r>
            <a:r>
              <a:rPr lang="en-US" dirty="0"/>
              <a:t>a</a:t>
            </a:r>
            <a:r>
              <a:rPr dirty="0"/>
              <a:t> quad-core </a:t>
            </a:r>
            <a:r>
              <a:rPr dirty="0" err="1"/>
              <a:t>Macbook</a:t>
            </a:r>
            <a:r>
              <a:rPr dirty="0"/>
              <a:t> Pro laptop:  1-2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This is a older camera: much, much faster image processing performance on a modern smart phone (burst mode)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51274" cy="1117600"/>
          </a:xfrm>
          <a:prstGeom prst="rect">
            <a:avLst/>
          </a:prstGeom>
        </p:spPr>
        <p:txBody>
          <a:bodyPr/>
          <a:lstStyle/>
          <a:p>
            <a:r>
              <a:rPr dirty="0"/>
              <a:t>Qualcomm Hexagon D</a:t>
            </a:r>
            <a:r>
              <a:rPr lang="en-US" dirty="0"/>
              <a:t>igital </a:t>
            </a:r>
            <a:r>
              <a:rPr dirty="0"/>
              <a:t>S</a:t>
            </a:r>
            <a:r>
              <a:rPr lang="en-US" dirty="0"/>
              <a:t>ignal </a:t>
            </a:r>
            <a:r>
              <a:rPr dirty="0"/>
              <a:t>P</a:t>
            </a:r>
            <a:r>
              <a:rPr lang="en-US" dirty="0"/>
              <a:t>rocessor</a:t>
            </a:r>
            <a:endParaRPr dirty="0"/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xfrm>
            <a:off x="838200" y="1968500"/>
            <a:ext cx="16508173" cy="425245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t>Originally used for audio/LTE support on Qualcomm SoC’s</a:t>
            </a:r>
          </a:p>
          <a:p>
            <a:pPr>
              <a:spcBef>
                <a:spcPts val="600"/>
              </a:spcBef>
              <a:defRPr sz="4200"/>
            </a:pPr>
            <a:r>
              <a:t>Multi-threaded, VLIW DSP</a:t>
            </a:r>
          </a:p>
          <a:p>
            <a:pPr>
              <a:spcBef>
                <a:spcPts val="600"/>
              </a:spcBef>
              <a:defRPr sz="4200"/>
            </a:pPr>
            <a:r>
              <a:t>Third major programmable unit on Qualcomm SoCs</a:t>
            </a:r>
          </a:p>
          <a:p>
            <a:pPr lvl="1">
              <a:spcBef>
                <a:spcPts val="600"/>
              </a:spcBef>
              <a:defRPr sz="4200"/>
            </a:pPr>
            <a:r>
              <a:t>Multi-core CPU</a:t>
            </a:r>
          </a:p>
          <a:p>
            <a:pPr lvl="1">
              <a:spcBef>
                <a:spcPts val="600"/>
              </a:spcBef>
              <a:defRPr sz="4200"/>
            </a:pPr>
            <a:r>
              <a:t>Multi-core GPU (Adreno)</a:t>
            </a:r>
          </a:p>
          <a:p>
            <a:pPr lvl="1">
              <a:spcBef>
                <a:spcPts val="600"/>
              </a:spcBef>
              <a:defRPr sz="4200"/>
            </a:pPr>
            <a:r>
              <a:t>Hexagon DSP</a:t>
            </a:r>
          </a:p>
        </p:txBody>
      </p:sp>
      <p:pic>
        <p:nvPicPr>
          <p:cNvPr id="46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9330" y="5898847"/>
            <a:ext cx="12346061" cy="7166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16266" y="1968500"/>
            <a:ext cx="2915304" cy="96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37858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Up next? application programmable image signal processors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idx="1"/>
          </p:nvPr>
        </p:nvSpPr>
        <p:spPr>
          <a:xfrm>
            <a:off x="889913" y="2967844"/>
            <a:ext cx="17233187" cy="2733136"/>
          </a:xfrm>
          <a:prstGeom prst="rect">
            <a:avLst/>
          </a:prstGeom>
        </p:spPr>
        <p:txBody>
          <a:bodyPr/>
          <a:lstStyle/>
          <a:p>
            <a:pPr marL="533400" indent="-533400">
              <a:spcBef>
                <a:spcPts val="600"/>
              </a:spcBef>
              <a:defRPr sz="3800"/>
            </a:pPr>
            <a:r>
              <a:t>All modern systems have fixed-function support for common image processing tasks: image/video encode/decode, sensor to image conversion, etc.</a:t>
            </a:r>
          </a:p>
          <a:p>
            <a:pPr marL="533400" indent="-533400">
              <a:spcBef>
                <a:spcPts val="600"/>
              </a:spcBef>
              <a:defRPr sz="3800"/>
            </a:pPr>
            <a:r>
              <a:t>Computational photography: use of advanced algorithms to make better photographs and videos</a:t>
            </a:r>
          </a:p>
          <a:p>
            <a:pPr marL="1230992" lvl="1" indent="-430892">
              <a:spcBef>
                <a:spcPts val="600"/>
              </a:spcBef>
              <a:buFont typeface="Lucida Grande"/>
              <a:defRPr sz="3800"/>
            </a:pPr>
            <a:r>
              <a:t>Large space of (rapidly evolving techniques)</a:t>
            </a:r>
          </a:p>
        </p:txBody>
      </p:sp>
      <p:pic>
        <p:nvPicPr>
          <p:cNvPr id="46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404" y="6193007"/>
            <a:ext cx="8587032" cy="5772732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705524" y="12045015"/>
            <a:ext cx="785256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High Dynamic Range (HDR) and low light enhancement</a:t>
            </a:r>
          </a:p>
        </p:txBody>
      </p:sp>
      <p:pic>
        <p:nvPicPr>
          <p:cNvPr id="471" name="url?sa=i&amp;rct=j&amp;q=iphone+panorama&amp;source=images&amp;cd=&amp;cad=rja&amp;docid=3yJzfaNEpzOpKM&amp;tbnid=sqhv1eTexN_8fM-&amp;ved=0CAUQjRw&amp;url=http%3A%2F%2Fphotocruncher.com%2Ftop-3-iphone-panorama-apps-compared%2F&amp;ei=4UkW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5054" y="5048239"/>
            <a:ext cx="5930901" cy="375942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10711415" y="8850772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Automatic panoramas</a:t>
            </a:r>
          </a:p>
        </p:txBody>
      </p:sp>
      <p:pic>
        <p:nvPicPr>
          <p:cNvPr id="473" name="Screen Shot 2013-08-22 at 2.17.52 PM.png"/>
          <p:cNvPicPr>
            <a:picLocks noChangeAspect="1"/>
          </p:cNvPicPr>
          <p:nvPr/>
        </p:nvPicPr>
        <p:blipFill>
          <a:blip r:embed="rId4">
            <a:extLst/>
          </a:blip>
          <a:srcRect l="18235" t="2766" r="11415" b="14208"/>
          <a:stretch>
            <a:fillRect/>
          </a:stretch>
        </p:blipFill>
        <p:spPr>
          <a:xfrm>
            <a:off x="10484239" y="9483058"/>
            <a:ext cx="3386113" cy="257434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74" name="Screen Shot 2013-08-22 at 2.18.05 PM.png"/>
          <p:cNvPicPr>
            <a:picLocks noChangeAspect="1"/>
          </p:cNvPicPr>
          <p:nvPr/>
        </p:nvPicPr>
        <p:blipFill>
          <a:blip r:embed="rId5">
            <a:extLst/>
          </a:blip>
          <a:srcRect l="16952" t="3780" r="11150" b="12006"/>
          <a:stretch>
            <a:fillRect/>
          </a:stretch>
        </p:blipFill>
        <p:spPr>
          <a:xfrm>
            <a:off x="13996347" y="9483058"/>
            <a:ext cx="3414935" cy="261067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13412465" y="10236922"/>
            <a:ext cx="1270001" cy="1066801"/>
          </a:xfrm>
          <a:prstGeom prst="rightArrow">
            <a:avLst>
              <a:gd name="adj1" fmla="val 40694"/>
              <a:gd name="adj2" fmla="val 619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10711415" y="12217987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Remove camera shake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creen Shot 2012-04-10 at 10.29.1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4300" y="4775200"/>
            <a:ext cx="9220200" cy="722392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27039" cy="1117600"/>
          </a:xfrm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r>
              <a:t>Anton supercomputer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838200" y="1782733"/>
            <a:ext cx="16154400" cy="56269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4000"/>
            </a:pPr>
            <a:r>
              <a:t>Supercomputer highly specialized for molecular dynamics</a:t>
            </a:r>
          </a:p>
          <a:p>
            <a:pPr marL="1206500" lvl="1" indent="-406400">
              <a:defRPr sz="4000"/>
            </a:pPr>
            <a:r>
              <a:t>Simulates time evolution of proteins</a:t>
            </a:r>
          </a:p>
          <a:p>
            <a:pPr>
              <a:defRPr sz="4000"/>
            </a:pPr>
            <a:r>
              <a:t>ASIC for computing particle-particle interactions (512 of them in machine)</a:t>
            </a:r>
          </a:p>
          <a:p>
            <a:pPr>
              <a:spcBef>
                <a:spcPts val="0"/>
              </a:spcBef>
              <a:defRPr sz="4000"/>
            </a:pPr>
            <a:r>
              <a:t>Throughput-oriented subsystem</a:t>
            </a:r>
          </a:p>
          <a:p>
            <a:pPr marL="0" indent="0">
              <a:buSzTx/>
              <a:buNone/>
              <a:defRPr sz="4000"/>
            </a:pPr>
            <a:r>
              <a:t>for efficient fast-fourier transforms</a:t>
            </a:r>
          </a:p>
        </p:txBody>
      </p:sp>
      <p:pic>
        <p:nvPicPr>
          <p:cNvPr id="481" name="Screen Shot 2013-04-10 at 11.03.2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9100" y="7681136"/>
            <a:ext cx="6089719" cy="5330712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82" name="Shape 482"/>
          <p:cNvSpPr/>
          <p:nvPr/>
        </p:nvSpPr>
        <p:spPr>
          <a:xfrm>
            <a:off x="811967" y="5492003"/>
            <a:ext cx="825500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00100" lvl="1" indent="-800100" algn="l">
              <a:buSzPct val="120000"/>
              <a:buFont typeface="Lucida Grande"/>
              <a:buChar char="▪"/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Custom, low-latency communication</a:t>
            </a:r>
          </a:p>
          <a:p>
            <a:pPr lvl="1" indent="0" algn="l">
              <a:spcBef>
                <a:spcPts val="1400"/>
              </a:spcBef>
              <a:buFont typeface="Lucida Grande"/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network designed for communication patterns of N-body simulations</a:t>
            </a:r>
          </a:p>
        </p:txBody>
      </p:sp>
      <p:sp>
        <p:nvSpPr>
          <p:cNvPr id="483" name="Shape 483"/>
          <p:cNvSpPr/>
          <p:nvPr/>
        </p:nvSpPr>
        <p:spPr>
          <a:xfrm>
            <a:off x="11939677" y="767080"/>
            <a:ext cx="6271337" cy="64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pPr>
              <a:defRPr sz="8600"/>
            </a:pPr>
            <a:r>
              <a:rPr sz="4200"/>
              <a:t>[Developed by DE Shaw Research]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14625246" y="7886692"/>
            <a:ext cx="899308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952500" y="3479800"/>
            <a:ext cx="13881100" cy="88392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80863" cy="1117600"/>
          </a:xfrm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8000" dirty="0"/>
              <a:t>GPU’s are heterogeneous multi-core processors</a:t>
            </a:r>
          </a:p>
        </p:txBody>
      </p:sp>
      <p:sp>
        <p:nvSpPr>
          <p:cNvPr id="488" name="Shape 488"/>
          <p:cNvSpPr/>
          <p:nvPr/>
        </p:nvSpPr>
        <p:spPr>
          <a:xfrm>
            <a:off x="7112000" y="12484100"/>
            <a:ext cx="15621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GPU</a:t>
            </a:r>
          </a:p>
        </p:txBody>
      </p:sp>
      <p:sp>
        <p:nvSpPr>
          <p:cNvPr id="489" name="Shape 489"/>
          <p:cNvSpPr/>
          <p:nvPr/>
        </p:nvSpPr>
        <p:spPr>
          <a:xfrm>
            <a:off x="15519400" y="3467100"/>
            <a:ext cx="2349500" cy="883920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5913100" y="7385046"/>
            <a:ext cx="15621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</a:t>
            </a:r>
          </a:p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Memory</a:t>
            </a:r>
          </a:p>
        </p:txBody>
      </p:sp>
      <p:grpSp>
        <p:nvGrpSpPr>
          <p:cNvPr id="498" name="Group 498"/>
          <p:cNvGrpSpPr/>
          <p:nvPr/>
        </p:nvGrpSpPr>
        <p:grpSpPr>
          <a:xfrm>
            <a:off x="1308100" y="3810000"/>
            <a:ext cx="1968500" cy="1841500"/>
            <a:chOff x="0" y="0"/>
            <a:chExt cx="1968500" cy="1841500"/>
          </a:xfrm>
        </p:grpSpPr>
        <p:grpSp>
          <p:nvGrpSpPr>
            <p:cNvPr id="496" name="Group 49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1" name="Shape 49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494" name="Group 49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492" name="Shape 49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495" name="Shape 49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97" name="Shape 49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06" name="Group 506"/>
          <p:cNvGrpSpPr/>
          <p:nvPr/>
        </p:nvGrpSpPr>
        <p:grpSpPr>
          <a:xfrm>
            <a:off x="3517900" y="3810000"/>
            <a:ext cx="1968500" cy="1841500"/>
            <a:chOff x="0" y="0"/>
            <a:chExt cx="1968500" cy="1841500"/>
          </a:xfrm>
        </p:grpSpPr>
        <p:grpSp>
          <p:nvGrpSpPr>
            <p:cNvPr id="504" name="Group 50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02" name="Group 50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0" name="Shape 50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03" name="Shape 50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05" name="Shape 50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14" name="Group 514"/>
          <p:cNvGrpSpPr/>
          <p:nvPr/>
        </p:nvGrpSpPr>
        <p:grpSpPr>
          <a:xfrm>
            <a:off x="5727700" y="3810000"/>
            <a:ext cx="1968500" cy="1841500"/>
            <a:chOff x="0" y="0"/>
            <a:chExt cx="1968500" cy="1841500"/>
          </a:xfrm>
        </p:grpSpPr>
        <p:grpSp>
          <p:nvGrpSpPr>
            <p:cNvPr id="512" name="Group 51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07" name="Shape 50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0" name="Group 51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8" name="Shape 50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1" name="Shape 51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13" name="Shape 51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22" name="Group 522"/>
          <p:cNvGrpSpPr/>
          <p:nvPr/>
        </p:nvGrpSpPr>
        <p:grpSpPr>
          <a:xfrm>
            <a:off x="7937500" y="3810000"/>
            <a:ext cx="1968500" cy="1841500"/>
            <a:chOff x="0" y="0"/>
            <a:chExt cx="1968500" cy="1841500"/>
          </a:xfrm>
        </p:grpSpPr>
        <p:grpSp>
          <p:nvGrpSpPr>
            <p:cNvPr id="520" name="Group 52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15" name="Shape 51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8" name="Group 51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16" name="Shape 51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9" name="Shape 51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1" name="Shape 52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0" name="Group 530"/>
          <p:cNvGrpSpPr/>
          <p:nvPr/>
        </p:nvGrpSpPr>
        <p:grpSpPr>
          <a:xfrm>
            <a:off x="1320800" y="5918200"/>
            <a:ext cx="1968500" cy="1841500"/>
            <a:chOff x="0" y="0"/>
            <a:chExt cx="1968500" cy="1841500"/>
          </a:xfrm>
        </p:grpSpPr>
        <p:grpSp>
          <p:nvGrpSpPr>
            <p:cNvPr id="528" name="Group 52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23" name="Shape 52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26" name="Group 52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24" name="Shape 52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27" name="Shape 52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9" name="Shape 52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8" name="Group 538"/>
          <p:cNvGrpSpPr/>
          <p:nvPr/>
        </p:nvGrpSpPr>
        <p:grpSpPr>
          <a:xfrm>
            <a:off x="3530600" y="5918200"/>
            <a:ext cx="1968500" cy="1841500"/>
            <a:chOff x="0" y="0"/>
            <a:chExt cx="1968500" cy="1841500"/>
          </a:xfrm>
        </p:grpSpPr>
        <p:grpSp>
          <p:nvGrpSpPr>
            <p:cNvPr id="536" name="Group 53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1" name="Shape 53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34" name="Group 53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32" name="Shape 53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35" name="Shape 53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37" name="Shape 53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5740400" y="5918200"/>
            <a:ext cx="1968500" cy="1841500"/>
            <a:chOff x="0" y="0"/>
            <a:chExt cx="1968500" cy="1841500"/>
          </a:xfrm>
        </p:grpSpPr>
        <p:grpSp>
          <p:nvGrpSpPr>
            <p:cNvPr id="544" name="Group 54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42" name="Group 54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0" name="Shape 54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1" name="Shape 54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43" name="Shape 54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45" name="Shape 54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54" name="Group 554"/>
          <p:cNvGrpSpPr/>
          <p:nvPr/>
        </p:nvGrpSpPr>
        <p:grpSpPr>
          <a:xfrm>
            <a:off x="7950200" y="5918200"/>
            <a:ext cx="1968500" cy="1841500"/>
            <a:chOff x="0" y="0"/>
            <a:chExt cx="1968500" cy="1841500"/>
          </a:xfrm>
        </p:grpSpPr>
        <p:grpSp>
          <p:nvGrpSpPr>
            <p:cNvPr id="552" name="Group 55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47" name="Shape 54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0" name="Group 55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8" name="Shape 54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1" name="Shape 55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53" name="Shape 55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1333500" y="8026400"/>
            <a:ext cx="1968500" cy="1841500"/>
            <a:chOff x="0" y="0"/>
            <a:chExt cx="1968500" cy="1841500"/>
          </a:xfrm>
        </p:grpSpPr>
        <p:grpSp>
          <p:nvGrpSpPr>
            <p:cNvPr id="560" name="Group 56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55" name="Shape 55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8" name="Group 55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56" name="Shape 55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57" name="Shape 55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9" name="Shape 55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1" name="Shape 56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0" name="Group 570"/>
          <p:cNvGrpSpPr/>
          <p:nvPr/>
        </p:nvGrpSpPr>
        <p:grpSpPr>
          <a:xfrm>
            <a:off x="3543300" y="8026400"/>
            <a:ext cx="1968500" cy="1841500"/>
            <a:chOff x="0" y="0"/>
            <a:chExt cx="1968500" cy="1841500"/>
          </a:xfrm>
        </p:grpSpPr>
        <p:grpSp>
          <p:nvGrpSpPr>
            <p:cNvPr id="568" name="Group 56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66" name="Group 56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64" name="Shape 56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67" name="Shape 56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9" name="Shape 56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8" name="Group 578"/>
          <p:cNvGrpSpPr/>
          <p:nvPr/>
        </p:nvGrpSpPr>
        <p:grpSpPr>
          <a:xfrm>
            <a:off x="5753100" y="8026400"/>
            <a:ext cx="1968500" cy="1841500"/>
            <a:chOff x="0" y="0"/>
            <a:chExt cx="1968500" cy="1841500"/>
          </a:xfrm>
        </p:grpSpPr>
        <p:grpSp>
          <p:nvGrpSpPr>
            <p:cNvPr id="576" name="Group 57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1" name="Shape 57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74" name="Group 57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72" name="Shape 57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75" name="Shape 57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77" name="Shape 57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86" name="Group 586"/>
          <p:cNvGrpSpPr/>
          <p:nvPr/>
        </p:nvGrpSpPr>
        <p:grpSpPr>
          <a:xfrm>
            <a:off x="7962900" y="8026400"/>
            <a:ext cx="1968500" cy="1841500"/>
            <a:chOff x="0" y="0"/>
            <a:chExt cx="1968500" cy="1841500"/>
          </a:xfrm>
        </p:grpSpPr>
        <p:grpSp>
          <p:nvGrpSpPr>
            <p:cNvPr id="584" name="Group 58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9" name="Shape 57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0" name="Shape 58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83" name="Shape 58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85" name="Shape 58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94" name="Group 594"/>
          <p:cNvGrpSpPr/>
          <p:nvPr/>
        </p:nvGrpSpPr>
        <p:grpSpPr>
          <a:xfrm>
            <a:off x="1346200" y="10045700"/>
            <a:ext cx="1968500" cy="1841500"/>
            <a:chOff x="0" y="0"/>
            <a:chExt cx="1968500" cy="1841500"/>
          </a:xfrm>
        </p:grpSpPr>
        <p:grpSp>
          <p:nvGrpSpPr>
            <p:cNvPr id="592" name="Group 59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0" name="Group 59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8" name="Shape 58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9" name="Shape 58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1" name="Shape 59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93" name="Shape 59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3556000" y="10045700"/>
            <a:ext cx="1968500" cy="1841500"/>
            <a:chOff x="0" y="0"/>
            <a:chExt cx="1968500" cy="1841500"/>
          </a:xfrm>
        </p:grpSpPr>
        <p:grpSp>
          <p:nvGrpSpPr>
            <p:cNvPr id="600" name="Group 60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95" name="Shape 59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8" name="Group 59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96" name="Shape 59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97" name="Shape 59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9" name="Shape 59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1" name="Shape 60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0" name="Group 610"/>
          <p:cNvGrpSpPr/>
          <p:nvPr/>
        </p:nvGrpSpPr>
        <p:grpSpPr>
          <a:xfrm>
            <a:off x="5765800" y="10045700"/>
            <a:ext cx="1968500" cy="1841500"/>
            <a:chOff x="0" y="0"/>
            <a:chExt cx="1968500" cy="1841500"/>
          </a:xfrm>
        </p:grpSpPr>
        <p:grpSp>
          <p:nvGrpSpPr>
            <p:cNvPr id="608" name="Group 60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03" name="Shape 60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06" name="Group 60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04" name="Shape 60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05" name="Shape 60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07" name="Shape 60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9" name="Shape 60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8" name="Group 618"/>
          <p:cNvGrpSpPr/>
          <p:nvPr/>
        </p:nvGrpSpPr>
        <p:grpSpPr>
          <a:xfrm>
            <a:off x="7975600" y="10045700"/>
            <a:ext cx="1968500" cy="1841500"/>
            <a:chOff x="0" y="0"/>
            <a:chExt cx="1968500" cy="1841500"/>
          </a:xfrm>
        </p:grpSpPr>
        <p:grpSp>
          <p:nvGrpSpPr>
            <p:cNvPr id="616" name="Group 61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14" name="Group 61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12" name="Shape 61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15" name="Shape 61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7" name="Shape 61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sp>
        <p:nvSpPr>
          <p:cNvPr id="619" name="Shape 619"/>
          <p:cNvSpPr/>
          <p:nvPr/>
        </p:nvSpPr>
        <p:spPr>
          <a:xfrm>
            <a:off x="105664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5664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125603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125603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105410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118491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131572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105410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118491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131572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0795000" y="4102100"/>
            <a:ext cx="1320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0" name="Shape 630"/>
          <p:cNvSpPr/>
          <p:nvPr/>
        </p:nvSpPr>
        <p:spPr>
          <a:xfrm>
            <a:off x="12725400" y="4102100"/>
            <a:ext cx="12954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1" name="Shape 631"/>
          <p:cNvSpPr/>
          <p:nvPr/>
        </p:nvSpPr>
        <p:spPr>
          <a:xfrm>
            <a:off x="10769600" y="5295900"/>
            <a:ext cx="12827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2" name="Shape 632"/>
          <p:cNvSpPr/>
          <p:nvPr/>
        </p:nvSpPr>
        <p:spPr>
          <a:xfrm>
            <a:off x="12712700" y="5295900"/>
            <a:ext cx="1308100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grpSp>
        <p:nvGrpSpPr>
          <p:cNvPr id="641" name="Group 641"/>
          <p:cNvGrpSpPr/>
          <p:nvPr/>
        </p:nvGrpSpPr>
        <p:grpSpPr>
          <a:xfrm>
            <a:off x="10553700" y="7632700"/>
            <a:ext cx="3683000" cy="1841500"/>
            <a:chOff x="0" y="0"/>
            <a:chExt cx="3683000" cy="18415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199390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99390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254000" y="132323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8" name="Shape 638"/>
            <p:cNvSpPr/>
            <p:nvPr/>
          </p:nvSpPr>
          <p:spPr>
            <a:xfrm>
              <a:off x="2235200" y="12129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241300" y="116885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40" name="Shape 640"/>
            <p:cNvSpPr/>
            <p:nvPr/>
          </p:nvSpPr>
          <p:spPr>
            <a:xfrm>
              <a:off x="2235200" y="1157829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</p:grpSp>
      <p:grpSp>
        <p:nvGrpSpPr>
          <p:cNvPr id="654" name="Group 654"/>
          <p:cNvGrpSpPr/>
          <p:nvPr/>
        </p:nvGrpSpPr>
        <p:grpSpPr>
          <a:xfrm>
            <a:off x="10553700" y="6273800"/>
            <a:ext cx="3670300" cy="1054100"/>
            <a:chOff x="0" y="0"/>
            <a:chExt cx="3670300" cy="1054100"/>
          </a:xfrm>
        </p:grpSpPr>
        <p:grpSp>
          <p:nvGrpSpPr>
            <p:cNvPr id="644" name="Group 644"/>
            <p:cNvGrpSpPr/>
            <p:nvPr/>
          </p:nvGrpSpPr>
          <p:grpSpPr>
            <a:xfrm>
              <a:off x="0" y="0"/>
              <a:ext cx="1689100" cy="457200"/>
              <a:chOff x="0" y="0"/>
              <a:chExt cx="1689100" cy="457200"/>
            </a:xfrm>
          </p:grpSpPr>
          <p:sp>
            <p:nvSpPr>
              <p:cNvPr id="642" name="Shape 642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>
              <a:off x="1981200" y="0"/>
              <a:ext cx="1689100" cy="457200"/>
              <a:chOff x="0" y="0"/>
              <a:chExt cx="1689100" cy="457200"/>
            </a:xfrm>
          </p:grpSpPr>
          <p:sp>
            <p:nvSpPr>
              <p:cNvPr id="645" name="Shape 645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0" name="Group 650"/>
            <p:cNvGrpSpPr/>
            <p:nvPr/>
          </p:nvGrpSpPr>
          <p:grpSpPr>
            <a:xfrm>
              <a:off x="0" y="596900"/>
              <a:ext cx="1689100" cy="457200"/>
              <a:chOff x="0" y="0"/>
              <a:chExt cx="1689100" cy="457200"/>
            </a:xfrm>
          </p:grpSpPr>
          <p:sp>
            <p:nvSpPr>
              <p:cNvPr id="648" name="Shape 648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3" name="Group 653"/>
            <p:cNvGrpSpPr/>
            <p:nvPr/>
          </p:nvGrpSpPr>
          <p:grpSpPr>
            <a:xfrm>
              <a:off x="1981200" y="596900"/>
              <a:ext cx="1689100" cy="457200"/>
              <a:chOff x="0" y="0"/>
              <a:chExt cx="1689100" cy="457200"/>
            </a:xfrm>
          </p:grpSpPr>
          <p:sp>
            <p:nvSpPr>
              <p:cNvPr id="651" name="Shape 651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</p:grpSp>
      <p:sp>
        <p:nvSpPr>
          <p:cNvPr id="655" name="Shape 655"/>
          <p:cNvSpPr/>
          <p:nvPr/>
        </p:nvSpPr>
        <p:spPr>
          <a:xfrm>
            <a:off x="10477500" y="97536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6" name="Shape 656"/>
          <p:cNvSpPr/>
          <p:nvPr/>
        </p:nvSpPr>
        <p:spPr>
          <a:xfrm>
            <a:off x="10477500" y="106934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7" name="Shape 657"/>
          <p:cNvSpPr/>
          <p:nvPr/>
        </p:nvSpPr>
        <p:spPr>
          <a:xfrm>
            <a:off x="117856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8" name="Shape 658"/>
          <p:cNvSpPr/>
          <p:nvPr/>
        </p:nvSpPr>
        <p:spPr>
          <a:xfrm>
            <a:off x="117856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9" name="Shape 659"/>
          <p:cNvSpPr/>
          <p:nvPr/>
        </p:nvSpPr>
        <p:spPr>
          <a:xfrm>
            <a:off x="130937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60" name="Shape 660"/>
          <p:cNvSpPr/>
          <p:nvPr/>
        </p:nvSpPr>
        <p:spPr>
          <a:xfrm>
            <a:off x="130937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grpSp>
        <p:nvGrpSpPr>
          <p:cNvPr id="663" name="Group 663"/>
          <p:cNvGrpSpPr/>
          <p:nvPr/>
        </p:nvGrpSpPr>
        <p:grpSpPr>
          <a:xfrm>
            <a:off x="10554854" y="11582400"/>
            <a:ext cx="3721101" cy="520700"/>
            <a:chOff x="0" y="0"/>
            <a:chExt cx="3721099" cy="520700"/>
          </a:xfrm>
        </p:grpSpPr>
        <p:sp>
          <p:nvSpPr>
            <p:cNvPr id="661" name="Shape 661"/>
            <p:cNvSpPr/>
            <p:nvPr/>
          </p:nvSpPr>
          <p:spPr>
            <a:xfrm>
              <a:off x="0" y="0"/>
              <a:ext cx="3666493" cy="520700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>
              <a:outerShdw blurRad="63500" dist="38100" dir="2700000" rotWithShape="0">
                <a:srgbClr val="323232">
                  <a:alpha val="4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2600" y="91853"/>
              <a:ext cx="37185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Scheduler / Work Distributor</a:t>
              </a:r>
            </a:p>
          </p:txBody>
        </p:sp>
      </p:grpSp>
      <p:sp>
        <p:nvSpPr>
          <p:cNvPr id="664" name="Shape 664"/>
          <p:cNvSpPr/>
          <p:nvPr/>
        </p:nvSpPr>
        <p:spPr>
          <a:xfrm>
            <a:off x="914400" y="1892300"/>
            <a:ext cx="92075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Compute resources your CUDA programs used in assignment 2</a:t>
            </a:r>
          </a:p>
        </p:txBody>
      </p:sp>
      <p:sp>
        <p:nvSpPr>
          <p:cNvPr id="665" name="Shape 665"/>
          <p:cNvSpPr/>
          <p:nvPr/>
        </p:nvSpPr>
        <p:spPr>
          <a:xfrm>
            <a:off x="1130300" y="3086100"/>
            <a:ext cx="8779413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55244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10515600" y="3111500"/>
            <a:ext cx="38070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124205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10350500" y="1485900"/>
            <a:ext cx="4127500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90000"/>
              </a:lnSpc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Graphics-specific, fixed-function compute resources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Screen Shot 2012-04-10 at 10.14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3684" y="7959335"/>
            <a:ext cx="7767136" cy="5578676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/>
        </p:nvSpPr>
        <p:spPr>
          <a:xfrm>
            <a:off x="431800" y="1866900"/>
            <a:ext cx="76327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Rasterization: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Determining what pixels a triangle overlaps </a:t>
            </a:r>
          </a:p>
        </p:txBody>
      </p:sp>
      <p:sp>
        <p:nvSpPr>
          <p:cNvPr id="673" name="Shape 673"/>
          <p:cNvSpPr/>
          <p:nvPr/>
        </p:nvSpPr>
        <p:spPr>
          <a:xfrm>
            <a:off x="631170" y="317500"/>
            <a:ext cx="170180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defRPr sz="6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Example graphics tasks performed in fixed-function HW</a:t>
            </a:r>
          </a:p>
        </p:txBody>
      </p:sp>
      <p:pic>
        <p:nvPicPr>
          <p:cNvPr id="674" name="Screen Shot 2012-04-10 at 10.08.4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607" y="2984500"/>
            <a:ext cx="5804535" cy="546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Screen Shot 2011-09-27 at 1.50.5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4376" y="3060320"/>
            <a:ext cx="6119447" cy="530936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9347200" y="1854200"/>
            <a:ext cx="8813800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Texture mapping: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Warping/filtering images to apply detail to surfaces </a:t>
            </a:r>
          </a:p>
        </p:txBody>
      </p:sp>
      <p:sp>
        <p:nvSpPr>
          <p:cNvPr id="677" name="Shape 677"/>
          <p:cNvSpPr/>
          <p:nvPr/>
        </p:nvSpPr>
        <p:spPr>
          <a:xfrm>
            <a:off x="11950889" y="10172510"/>
            <a:ext cx="52324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Geometric tessellation:</a:t>
            </a:r>
          </a:p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computing fine-scale geometry from coarse geometry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FPGAs (Field Programmable Gate Arrays)</a:t>
            </a:r>
          </a:p>
        </p:txBody>
      </p:sp>
      <p:sp>
        <p:nvSpPr>
          <p:cNvPr id="680" name="Shape 680"/>
          <p:cNvSpPr>
            <a:spLocks noGrp="1"/>
          </p:cNvSpPr>
          <p:nvPr>
            <p:ph type="body" idx="1"/>
          </p:nvPr>
        </p:nvSpPr>
        <p:spPr>
          <a:xfrm>
            <a:off x="863600" y="1917700"/>
            <a:ext cx="13090688" cy="2137501"/>
          </a:xfrm>
          <a:prstGeom prst="rect">
            <a:avLst/>
          </a:prstGeom>
        </p:spPr>
        <p:txBody>
          <a:bodyPr/>
          <a:lstStyle/>
          <a:p>
            <a:pPr marL="609600" indent="-609600">
              <a:spcBef>
                <a:spcPts val="600"/>
              </a:spcBef>
              <a:defRPr sz="4200"/>
            </a:pPr>
            <a:r>
              <a:t>Middle ground between an ASIC and a processor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t>FPGA chip provides array of logic blocks, connected by interconnect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t>Programmer-defined logic implemented directly by FGPA</a:t>
            </a:r>
          </a:p>
        </p:txBody>
      </p:sp>
      <p:pic>
        <p:nvPicPr>
          <p:cNvPr id="68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831" y="4461600"/>
            <a:ext cx="13751104" cy="711611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5346869" y="12525968"/>
            <a:ext cx="546902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Programmable lookup table (LUT)</a:t>
            </a:r>
          </a:p>
        </p:txBody>
      </p:sp>
      <p:sp>
        <p:nvSpPr>
          <p:cNvPr id="683" name="Shape 683"/>
          <p:cNvSpPr/>
          <p:nvPr/>
        </p:nvSpPr>
        <p:spPr>
          <a:xfrm>
            <a:off x="13407652" y="11852681"/>
            <a:ext cx="321731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Flip flop (a register)</a:t>
            </a:r>
          </a:p>
        </p:txBody>
      </p:sp>
      <p:sp>
        <p:nvSpPr>
          <p:cNvPr id="684" name="Shape 684"/>
          <p:cNvSpPr/>
          <p:nvPr/>
        </p:nvSpPr>
        <p:spPr>
          <a:xfrm>
            <a:off x="12651438" y="10358867"/>
            <a:ext cx="661690" cy="1742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5" name="Shape 685"/>
          <p:cNvSpPr/>
          <p:nvPr/>
        </p:nvSpPr>
        <p:spPr>
          <a:xfrm flipV="1">
            <a:off x="8060895" y="9727348"/>
            <a:ext cx="1188381" cy="2726142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144061" y="13192760"/>
            <a:ext cx="3559354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Image credit: Bai et al. 2014</a:t>
            </a:r>
          </a:p>
        </p:txBody>
      </p:sp>
      <p:pic>
        <p:nvPicPr>
          <p:cNvPr id="68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54869" t="40150" r="23246" b="39165"/>
          <a:stretch>
            <a:fillRect/>
          </a:stretch>
        </p:blipFill>
        <p:spPr>
          <a:xfrm>
            <a:off x="14167451" y="2592550"/>
            <a:ext cx="3762257" cy="35559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Catapult</a:t>
            </a:r>
          </a:p>
        </p:txBody>
      </p:sp>
      <p:sp>
        <p:nvSpPr>
          <p:cNvPr id="690" name="Shape 690"/>
          <p:cNvSpPr>
            <a:spLocks noGrp="1"/>
          </p:cNvSpPr>
          <p:nvPr>
            <p:ph type="body" idx="1"/>
          </p:nvPr>
        </p:nvSpPr>
        <p:spPr>
          <a:xfrm>
            <a:off x="913150" y="2396968"/>
            <a:ext cx="10388556" cy="3418949"/>
          </a:xfrm>
          <a:prstGeom prst="rect">
            <a:avLst/>
          </a:prstGeom>
        </p:spPr>
        <p:txBody>
          <a:bodyPr/>
          <a:lstStyle/>
          <a:p>
            <a:pPr marL="800099" indent="-800099">
              <a:spcBef>
                <a:spcPts val="3200"/>
              </a:spcBef>
              <a:defRPr sz="4600"/>
            </a:pPr>
            <a:r>
              <a:t>Microsoft Research investigation of use of FPGAs to accelerate datacenter workloads</a:t>
            </a:r>
          </a:p>
          <a:p>
            <a:pPr marL="800099" indent="-800099">
              <a:defRPr sz="4600"/>
            </a:pPr>
            <a:r>
              <a:t>Demonstrated offload of part of Bing Search’s document ranking logic </a:t>
            </a:r>
          </a:p>
        </p:txBody>
      </p:sp>
      <p:sp>
        <p:nvSpPr>
          <p:cNvPr id="693" name="Shape 693"/>
          <p:cNvSpPr/>
          <p:nvPr/>
        </p:nvSpPr>
        <p:spPr>
          <a:xfrm>
            <a:off x="1331770" y="5735422"/>
            <a:ext cx="9305849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1U server (Dual socket CPU + FPGA connected via </a:t>
            </a:r>
            <a:r>
              <a:rPr dirty="0" err="1"/>
              <a:t>PCIe</a:t>
            </a:r>
            <a:r>
              <a:rPr dirty="0"/>
              <a:t> bus)</a:t>
            </a:r>
          </a:p>
        </p:txBody>
      </p:sp>
      <p:sp>
        <p:nvSpPr>
          <p:cNvPr id="695" name="Shape 695"/>
          <p:cNvSpPr/>
          <p:nvPr/>
        </p:nvSpPr>
        <p:spPr>
          <a:xfrm>
            <a:off x="14480082" y="9740294"/>
            <a:ext cx="2407340" cy="2299989"/>
          </a:xfrm>
          <a:prstGeom prst="rect">
            <a:avLst/>
          </a:prstGeom>
          <a:ln w="127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7113599" y="853440"/>
            <a:ext cx="411160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[Putnam et al. ISCA 2014]</a:t>
            </a:r>
          </a:p>
        </p:txBody>
      </p:sp>
      <p:pic>
        <p:nvPicPr>
          <p:cNvPr id="1026" name="Picture 2" descr="https://2eof2j3oc7is20vt9q3g7tlo5xe-wpengine.netdna-ssl.com/wp-content/uploads/2014/09/microsoft-fpga-catapult-server-sled.jpg">
            <a:extLst>
              <a:ext uri="{FF2B5EF4-FFF2-40B4-BE49-F238E27FC236}">
                <a16:creationId xmlns:a16="http://schemas.microsoft.com/office/drawing/2014/main" id="{46909FF3-A1E6-1E4D-8CEC-23C4E373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32" y="6580521"/>
            <a:ext cx="14392944" cy="663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" name="Shape 696"/>
          <p:cNvSpPr/>
          <p:nvPr/>
        </p:nvSpPr>
        <p:spPr>
          <a:xfrm>
            <a:off x="16850368" y="4899483"/>
            <a:ext cx="788745" cy="4840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9721" y="0"/>
                </a:lnTo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28" name="Picture 4" descr="catapultboard">
            <a:extLst>
              <a:ext uri="{FF2B5EF4-FFF2-40B4-BE49-F238E27FC236}">
                <a16:creationId xmlns:a16="http://schemas.microsoft.com/office/drawing/2014/main" id="{BDD04B90-BB81-F440-BE8C-1A23241A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871" y="2485549"/>
            <a:ext cx="5257799" cy="39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4" name="Shape 694"/>
          <p:cNvSpPr/>
          <p:nvPr/>
        </p:nvSpPr>
        <p:spPr>
          <a:xfrm>
            <a:off x="12194460" y="2053541"/>
            <a:ext cx="1931671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FPGA board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/>
          </p:cNvSpPr>
          <p:nvPr>
            <p:ph type="title"/>
          </p:nvPr>
        </p:nvSpPr>
        <p:spPr>
          <a:xfrm>
            <a:off x="838200" y="431800"/>
            <a:ext cx="16761033" cy="1117600"/>
          </a:xfrm>
          <a:prstGeom prst="rect">
            <a:avLst/>
          </a:prstGeom>
        </p:spPr>
        <p:txBody>
          <a:bodyPr/>
          <a:lstStyle/>
          <a:p>
            <a:r>
              <a:t>Summary: choosing the right tool for the job</a:t>
            </a:r>
          </a:p>
        </p:txBody>
      </p:sp>
      <p:sp>
        <p:nvSpPr>
          <p:cNvPr id="700" name="Shape 700"/>
          <p:cNvSpPr/>
          <p:nvPr/>
        </p:nvSpPr>
        <p:spPr>
          <a:xfrm flipV="1">
            <a:off x="907971" y="7378362"/>
            <a:ext cx="1647205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0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009" t="10660"/>
          <a:stretch>
            <a:fillRect/>
          </a:stretch>
        </p:blipFill>
        <p:spPr>
          <a:xfrm>
            <a:off x="957557" y="5379139"/>
            <a:ext cx="2629673" cy="160034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702" name="Shape 702"/>
          <p:cNvSpPr/>
          <p:nvPr/>
        </p:nvSpPr>
        <p:spPr>
          <a:xfrm>
            <a:off x="622776" y="4245589"/>
            <a:ext cx="324845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Energy-optimized CPU</a:t>
            </a:r>
          </a:p>
        </p:txBody>
      </p:sp>
      <p:sp>
        <p:nvSpPr>
          <p:cNvPr id="703" name="Shape 703"/>
          <p:cNvSpPr/>
          <p:nvPr/>
        </p:nvSpPr>
        <p:spPr>
          <a:xfrm>
            <a:off x="4369384" y="3762989"/>
            <a:ext cx="318953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Throughput-oriented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(GPU)</a:t>
            </a:r>
          </a:p>
        </p:txBody>
      </p:sp>
      <p:pic>
        <p:nvPicPr>
          <p:cNvPr id="704" name="Screen Shot 2016-01-09 at 10.44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967" y="5190521"/>
            <a:ext cx="1913764" cy="1977438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705" name="Shape 705"/>
          <p:cNvSpPr/>
          <p:nvPr/>
        </p:nvSpPr>
        <p:spPr>
          <a:xfrm>
            <a:off x="4192016" y="7657726"/>
            <a:ext cx="3264866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~10X more efficient</a:t>
            </a:r>
          </a:p>
        </p:txBody>
      </p:sp>
      <p:sp>
        <p:nvSpPr>
          <p:cNvPr id="706" name="Shape 706"/>
          <p:cNvSpPr/>
          <p:nvPr/>
        </p:nvSpPr>
        <p:spPr>
          <a:xfrm>
            <a:off x="372788" y="13018178"/>
            <a:ext cx="4848759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 Pat Hanrahan for this taxonomy</a:t>
            </a:r>
          </a:p>
        </p:txBody>
      </p:sp>
      <p:sp>
        <p:nvSpPr>
          <p:cNvPr id="707" name="Shape 707"/>
          <p:cNvSpPr/>
          <p:nvPr/>
        </p:nvSpPr>
        <p:spPr>
          <a:xfrm>
            <a:off x="15731153" y="4245589"/>
            <a:ext cx="721869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ASIC</a:t>
            </a:r>
          </a:p>
        </p:txBody>
      </p:sp>
      <p:sp>
        <p:nvSpPr>
          <p:cNvPr id="708" name="Shape 708"/>
          <p:cNvSpPr/>
          <p:nvPr/>
        </p:nvSpPr>
        <p:spPr>
          <a:xfrm>
            <a:off x="15143241" y="7811397"/>
            <a:ext cx="2344066" cy="110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~100-1000X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more efficient</a:t>
            </a:r>
          </a:p>
        </p:txBody>
      </p:sp>
      <p:sp>
        <p:nvSpPr>
          <p:cNvPr id="709" name="Shape 709"/>
          <p:cNvSpPr/>
          <p:nvPr/>
        </p:nvSpPr>
        <p:spPr>
          <a:xfrm>
            <a:off x="14450510" y="4919121"/>
            <a:ext cx="3283155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Video encode/decode,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Audio playback,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Camera RAW processing,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neural nets (future?)</a:t>
            </a:r>
          </a:p>
        </p:txBody>
      </p:sp>
      <p:sp>
        <p:nvSpPr>
          <p:cNvPr id="710" name="Shape 710"/>
          <p:cNvSpPr/>
          <p:nvPr/>
        </p:nvSpPr>
        <p:spPr>
          <a:xfrm>
            <a:off x="7964432" y="4245589"/>
            <a:ext cx="2843277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Programmable DSP</a:t>
            </a:r>
          </a:p>
        </p:txBody>
      </p:sp>
      <p:pic>
        <p:nvPicPr>
          <p:cNvPr id="71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8638" y="4919429"/>
            <a:ext cx="2344065" cy="77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08085" y="4833373"/>
            <a:ext cx="2244392" cy="1977438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Shape 713"/>
          <p:cNvSpPr/>
          <p:nvPr/>
        </p:nvSpPr>
        <p:spPr>
          <a:xfrm>
            <a:off x="11115374" y="3762989"/>
            <a:ext cx="292821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FPGA/Future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reconfigurable logic</a:t>
            </a:r>
          </a:p>
        </p:txBody>
      </p:sp>
      <p:sp>
        <p:nvSpPr>
          <p:cNvPr id="714" name="Shape 714"/>
          <p:cNvSpPr/>
          <p:nvPr/>
        </p:nvSpPr>
        <p:spPr>
          <a:xfrm>
            <a:off x="11417608" y="7539092"/>
            <a:ext cx="2298346" cy="110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~100X???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(jury still out)</a:t>
            </a:r>
          </a:p>
        </p:txBody>
      </p:sp>
      <p:sp>
        <p:nvSpPr>
          <p:cNvPr id="715" name="Shape 715"/>
          <p:cNvSpPr/>
          <p:nvPr/>
        </p:nvSpPr>
        <p:spPr>
          <a:xfrm>
            <a:off x="733469" y="9436332"/>
            <a:ext cx="307787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Easiest to program</a:t>
            </a:r>
          </a:p>
        </p:txBody>
      </p:sp>
      <p:sp>
        <p:nvSpPr>
          <p:cNvPr id="716" name="Shape 716"/>
          <p:cNvSpPr/>
          <p:nvPr/>
        </p:nvSpPr>
        <p:spPr>
          <a:xfrm>
            <a:off x="10396908" y="9431397"/>
            <a:ext cx="3840861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Difficult to program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(making it easier is active area of research)</a:t>
            </a:r>
          </a:p>
        </p:txBody>
      </p:sp>
      <p:sp>
        <p:nvSpPr>
          <p:cNvPr id="717" name="Shape 717"/>
          <p:cNvSpPr/>
          <p:nvPr/>
        </p:nvSpPr>
        <p:spPr>
          <a:xfrm>
            <a:off x="14309597" y="9482286"/>
            <a:ext cx="3707028" cy="214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Not programmable +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costs 10-100’s millions of dollars to design / verify / create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xfrm>
            <a:off x="568103" y="6141832"/>
            <a:ext cx="17151793" cy="143233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Challenges of heterogeneous designs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need to buy a computer system</a:t>
            </a:r>
          </a:p>
        </p:txBody>
      </p:sp>
      <p:sp>
        <p:nvSpPr>
          <p:cNvPr id="48" name="Shape 48"/>
          <p:cNvSpPr/>
          <p:nvPr/>
        </p:nvSpPr>
        <p:spPr>
          <a:xfrm>
            <a:off x="18415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23495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064712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1" name="Shape 51"/>
          <p:cNvSpPr/>
          <p:nvPr/>
        </p:nvSpPr>
        <p:spPr>
          <a:xfrm>
            <a:off x="51562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867399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3" name="Shape 53"/>
          <p:cNvSpPr/>
          <p:nvPr/>
        </p:nvSpPr>
        <p:spPr>
          <a:xfrm>
            <a:off x="23495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30606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5" name="Shape 55"/>
          <p:cNvSpPr/>
          <p:nvPr/>
        </p:nvSpPr>
        <p:spPr>
          <a:xfrm>
            <a:off x="51562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8673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7" name="Shape 57"/>
          <p:cNvSpPr/>
          <p:nvPr/>
        </p:nvSpPr>
        <p:spPr>
          <a:xfrm>
            <a:off x="97409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0" name="Group 60"/>
          <p:cNvGrpSpPr/>
          <p:nvPr/>
        </p:nvGrpSpPr>
        <p:grpSpPr>
          <a:xfrm>
            <a:off x="9918700" y="5892800"/>
            <a:ext cx="1231900" cy="1231900"/>
            <a:chOff x="0" y="0"/>
            <a:chExt cx="1231900" cy="1231900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379200" y="5892800"/>
            <a:ext cx="1231900" cy="1231900"/>
            <a:chOff x="0" y="0"/>
            <a:chExt cx="1231900" cy="12319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2839700" y="5880100"/>
            <a:ext cx="1231900" cy="1231900"/>
            <a:chOff x="0" y="0"/>
            <a:chExt cx="1231900" cy="1231900"/>
          </a:xfrm>
        </p:grpSpPr>
        <p:sp>
          <p:nvSpPr>
            <p:cNvPr id="64" name="Shape 6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4300200" y="5880100"/>
            <a:ext cx="1231900" cy="1231900"/>
            <a:chOff x="0" y="0"/>
            <a:chExt cx="1231900" cy="1231900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9906000" y="7404100"/>
            <a:ext cx="1231900" cy="1231900"/>
            <a:chOff x="0" y="0"/>
            <a:chExt cx="1231900" cy="1231900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366500" y="7404100"/>
            <a:ext cx="1231900" cy="1231900"/>
            <a:chOff x="0" y="0"/>
            <a:chExt cx="1231900" cy="12319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2827000" y="7391400"/>
            <a:ext cx="1231900" cy="1231900"/>
            <a:chOff x="0" y="0"/>
            <a:chExt cx="1231900" cy="1231900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4287500" y="7391400"/>
            <a:ext cx="1231900" cy="1231900"/>
            <a:chOff x="0" y="0"/>
            <a:chExt cx="1231900" cy="1231900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9931400" y="2921000"/>
            <a:ext cx="1231900" cy="1231900"/>
            <a:chOff x="0" y="0"/>
            <a:chExt cx="1231900" cy="1231900"/>
          </a:xfrm>
        </p:grpSpPr>
        <p:sp>
          <p:nvSpPr>
            <p:cNvPr id="82" name="Shape 8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391900" y="2921000"/>
            <a:ext cx="1231900" cy="1231900"/>
            <a:chOff x="0" y="0"/>
            <a:chExt cx="1231900" cy="1231900"/>
          </a:xfrm>
        </p:grpSpPr>
        <p:sp>
          <p:nvSpPr>
            <p:cNvPr id="85" name="Shape 8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2852400" y="2908300"/>
            <a:ext cx="1231900" cy="1231900"/>
            <a:chOff x="0" y="0"/>
            <a:chExt cx="1231900" cy="1231900"/>
          </a:xfrm>
        </p:grpSpPr>
        <p:sp>
          <p:nvSpPr>
            <p:cNvPr id="88" name="Shape 8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4312900" y="2908300"/>
            <a:ext cx="1231900" cy="1231900"/>
            <a:chOff x="0" y="0"/>
            <a:chExt cx="1231900" cy="1231900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9918700" y="4432300"/>
            <a:ext cx="1231900" cy="1231900"/>
            <a:chOff x="0" y="0"/>
            <a:chExt cx="1231900" cy="1231900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1379200" y="4432300"/>
            <a:ext cx="1231900" cy="1231900"/>
            <a:chOff x="0" y="0"/>
            <a:chExt cx="1231900" cy="1231900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2839700" y="4419600"/>
            <a:ext cx="1231900" cy="1231900"/>
            <a:chOff x="0" y="0"/>
            <a:chExt cx="1231900" cy="1231900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4300200" y="4419600"/>
            <a:ext cx="1231900" cy="1231900"/>
            <a:chOff x="0" y="0"/>
            <a:chExt cx="1231900" cy="1231900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06" name="Shape 106"/>
          <p:cNvSpPr/>
          <p:nvPr/>
        </p:nvSpPr>
        <p:spPr>
          <a:xfrm>
            <a:off x="1804925" y="8972550"/>
            <a:ext cx="5686045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A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4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core has sequential performance P</a:t>
            </a:r>
          </a:p>
        </p:txBody>
      </p:sp>
      <p:sp>
        <p:nvSpPr>
          <p:cNvPr id="107" name="Shape 107"/>
          <p:cNvSpPr/>
          <p:nvPr/>
        </p:nvSpPr>
        <p:spPr>
          <a:xfrm>
            <a:off x="9749840" y="8966200"/>
            <a:ext cx="5972963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B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16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core has sequential performance P/2</a:t>
            </a:r>
          </a:p>
        </p:txBody>
      </p:sp>
      <p:sp>
        <p:nvSpPr>
          <p:cNvPr id="108" name="Shape 108"/>
          <p:cNvSpPr/>
          <p:nvPr/>
        </p:nvSpPr>
        <p:spPr>
          <a:xfrm>
            <a:off x="1979" y="11473180"/>
            <a:ext cx="18288001" cy="165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All other components of the system are equal.</a:t>
            </a:r>
          </a:p>
          <a:p>
            <a:pPr>
              <a:defRPr sz="6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Which do you pick?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idx="1"/>
          </p:nvPr>
        </p:nvSpPr>
        <p:spPr>
          <a:xfrm>
            <a:off x="966147" y="1847366"/>
            <a:ext cx="16355707" cy="11043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So far in this course: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dirty="0"/>
              <a:t>Homogeneous system: every processor can be used for every task </a:t>
            </a:r>
            <a:endParaRPr lang="en-US" dirty="0"/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dirty="0">
                <a:solidFill>
                  <a:srgbClr val="FF0000"/>
                </a:solidFill>
              </a:rPr>
              <a:t>To get best speedup vs. sequential execution, “keep all processors busy all the time”</a:t>
            </a:r>
            <a:endParaRPr lang="en-US" dirty="0">
              <a:solidFill>
                <a:srgbClr val="FF0000"/>
              </a:solidFill>
            </a:endParaRPr>
          </a:p>
          <a:p>
            <a:pPr marL="1253671" lvl="1" indent="-453571">
              <a:spcBef>
                <a:spcPts val="600"/>
              </a:spcBef>
              <a:defRPr sz="40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Heterogeneous system: </a:t>
            </a:r>
            <a:r>
              <a:rPr dirty="0">
                <a:solidFill>
                  <a:schemeClr val="accent5"/>
                </a:solidFill>
              </a:rPr>
              <a:t>use preferred processor for each task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Challenge for system designer: what is the right mixture of resources to meet performance, cost, and </a:t>
            </a:r>
            <a:r>
              <a:rPr u="sng" dirty="0"/>
              <a:t>energy</a:t>
            </a:r>
            <a:r>
              <a:rPr dirty="0"/>
              <a:t> goals?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Too few throughput-oriented resources (lower peak performance/efficiency for parallel workloads -- should have used resources for more throughput cores)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Too few sequential processing resources (get bitten by Amdahl’s Law)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How much chip area should be dedicated to a specific function, like video?</a:t>
            </a:r>
          </a:p>
          <a:p>
            <a:pPr marL="0" lvl="2" indent="457200">
              <a:spcBef>
                <a:spcPts val="6000"/>
              </a:spcBef>
              <a:buSzTx/>
              <a:buNone/>
              <a:defRPr sz="4000"/>
            </a:pPr>
            <a:r>
              <a:rPr dirty="0"/>
              <a:t>(these resources are taken away from general-purpose processing)</a:t>
            </a:r>
          </a:p>
          <a:p>
            <a:r>
              <a:rPr dirty="0"/>
              <a:t>Implication: increased pressure to understand workloads accurately at chip design time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Pitfalls of heterogeneous designs</a:t>
            </a:r>
          </a:p>
        </p:txBody>
      </p:sp>
      <p:pic>
        <p:nvPicPr>
          <p:cNvPr id="725" name="Screen Shot 2012-04-10 at 11.01.01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1574800"/>
            <a:ext cx="12687213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Shape 726"/>
          <p:cNvSpPr/>
          <p:nvPr/>
        </p:nvSpPr>
        <p:spPr>
          <a:xfrm>
            <a:off x="876300" y="9829800"/>
            <a:ext cx="16916400" cy="347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Say 10% of the workload is rasterization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Let’s say you under-provision the fixed-function rasterization unit on GPU: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Chose to dedicate 1% of chip area used for rasterizer, really needed 20% more throughput: 1.2% of chip area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Problem: rasterization is bottleneck, so the expensive programmable processors (99% of chip) are idle waiting on rasterization.  So the other 99% of the chip runs at 80% efficiency!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Tendency is to be conservative, and over-provision fixed-function components (diminishing their advantage)</a:t>
            </a:r>
          </a:p>
        </p:txBody>
      </p:sp>
      <p:pic>
        <p:nvPicPr>
          <p:cNvPr id="727" name="Screen Shot 2012-04-10 at 10.08.4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1738" y="4660900"/>
            <a:ext cx="3698704" cy="34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Shape 728"/>
          <p:cNvSpPr/>
          <p:nvPr/>
        </p:nvSpPr>
        <p:spPr>
          <a:xfrm flipV="1">
            <a:off x="12922222" y="6286491"/>
            <a:ext cx="1250979" cy="1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15798800" y="1041400"/>
            <a:ext cx="24003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[Molnar 2010]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34" name="Shape 73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72904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Heterogeneous system: preferred processor for each task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Challenge for hardware designer: what is the right mixture of resources?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Too few throughput oriented resources (lower peak throughput for parallel workloads)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Too few sequential processing resources (limited by sequential part of workload)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How much chip area should be dedicated to a specific function, like video? (these resources are taken away from general-purpose processing)</a:t>
            </a:r>
          </a:p>
          <a:p>
            <a:pPr marL="1881414" lvl="2" indent="-408214">
              <a:spcBef>
                <a:spcPts val="500"/>
              </a:spcBef>
              <a:defRPr sz="3600"/>
            </a:pPr>
            <a:r>
              <a:rPr dirty="0"/>
              <a:t>Work balance must be anticipated at chip design time</a:t>
            </a:r>
          </a:p>
          <a:p>
            <a:pPr marL="2541814" lvl="3" indent="-408214">
              <a:spcBef>
                <a:spcPts val="3600"/>
              </a:spcBef>
              <a:defRPr sz="3600"/>
            </a:pPr>
            <a:r>
              <a:rPr dirty="0"/>
              <a:t>System cannot adapt to changes in usage over time, new algorithms, etc.</a:t>
            </a:r>
          </a:p>
          <a:p>
            <a:pPr marL="1276350" lvl="1" indent="-476250">
              <a:spcBef>
                <a:spcPts val="600"/>
              </a:spcBef>
              <a:defRPr sz="4200">
                <a:solidFill>
                  <a:schemeClr val="accent5"/>
                </a:solidFill>
              </a:defRPr>
            </a:pPr>
            <a:r>
              <a:rPr dirty="0"/>
              <a:t>Challenge to software developer: how to map programs onto a heterogeneous collection of resources?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Challenge: “Pick the right tool for the job”: design algorithms that decompose well into components that each map well to different processing components of the machine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The scheduling problem is more complex on a heterogeneous system 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Available mixture of resources can dictate choice of algorithm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Software portability</a:t>
            </a:r>
            <a:r>
              <a:rPr lang="en-US" dirty="0"/>
              <a:t> &amp; maintenance</a:t>
            </a:r>
            <a:r>
              <a:rPr dirty="0"/>
              <a:t> nightmare (we’ll revisit this next class)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/>
          </p:cNvSpPr>
          <p:nvPr>
            <p:ph type="title"/>
          </p:nvPr>
        </p:nvSpPr>
        <p:spPr>
          <a:xfrm>
            <a:off x="568103" y="3603947"/>
            <a:ext cx="17151793" cy="6508106"/>
          </a:xfrm>
          <a:prstGeom prst="rect">
            <a:avLst/>
          </a:prstGeom>
        </p:spPr>
        <p:txBody>
          <a:bodyPr/>
          <a:lstStyle/>
          <a:p>
            <a:pPr algn="ctr"/>
            <a:r>
              <a:t>Reducing energy consumption idea 1:</a:t>
            </a:r>
          </a:p>
          <a:p>
            <a:pPr algn="ctr"/>
            <a:r>
              <a:t>use specialized processing</a:t>
            </a:r>
          </a:p>
          <a:p>
            <a:pPr algn="ctr"/>
            <a:endParaRPr/>
          </a:p>
          <a:p>
            <a:pPr algn="ctr"/>
            <a:r>
              <a:t>Reducing energy consumption idea 2:</a:t>
            </a:r>
          </a:p>
          <a:p>
            <a:pPr algn="ctr"/>
            <a:r>
              <a:t>move less data 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movement has high energy cost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idx="1"/>
          </p:nvPr>
        </p:nvSpPr>
        <p:spPr>
          <a:xfrm>
            <a:off x="838200" y="1875342"/>
            <a:ext cx="16154400" cy="10902576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Rule of thumb in mobile system design: always seek to reduce amount of data transferred from memory</a:t>
            </a:r>
          </a:p>
          <a:p>
            <a:pPr marL="1208314" lvl="1" indent="-408214">
              <a:spcBef>
                <a:spcPts val="30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Earlier in class we discussed minimizing communication to reduce stalls (poor performance).  Now, we wish to reduce communication to reduce energy consumption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“Ballpark” numbers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Integer op: ~ 1 </a:t>
            </a:r>
            <a:r>
              <a:rPr dirty="0" err="1"/>
              <a:t>pJ</a:t>
            </a:r>
            <a:r>
              <a:rPr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Floating point op: ~20 </a:t>
            </a:r>
            <a:r>
              <a:rPr dirty="0" err="1"/>
              <a:t>pJ</a:t>
            </a:r>
            <a:r>
              <a:rPr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Reading 64 bits from small local SRAM (1mm away on chip): ~ 26 </a:t>
            </a:r>
            <a:r>
              <a:rPr dirty="0" err="1"/>
              <a:t>pJ</a:t>
            </a:r>
            <a:endParaRPr dirty="0"/>
          </a:p>
          <a:p>
            <a:pPr marL="1208314" lvl="1" indent="-408214">
              <a:spcBef>
                <a:spcPts val="3000"/>
              </a:spcBef>
              <a:defRPr sz="3600"/>
            </a:pPr>
            <a:r>
              <a:rPr dirty="0"/>
              <a:t>Reading 64 bits from low power mobile DRAM (LPDDR): ~1200 </a:t>
            </a:r>
            <a:r>
              <a:rPr dirty="0" err="1"/>
              <a:t>pJ</a:t>
            </a:r>
            <a:endParaRPr dirty="0"/>
          </a:p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Implications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Reading 10 GB/sec from memory: ~1.6 watts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Entire power budget for mobile GPU: ~1 watt  (remember phone is also running CPU, display, radios, etc.)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iPhone 6 battery: ~7 watt-hours   (</a:t>
            </a:r>
            <a:r>
              <a:rPr lang="en-US" dirty="0"/>
              <a:t>compare: </a:t>
            </a:r>
            <a:r>
              <a:rPr dirty="0" err="1"/>
              <a:t>Macbook</a:t>
            </a:r>
            <a:r>
              <a:rPr dirty="0"/>
              <a:t> Pro laptop: 99 watt-hour battery)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Exploiting locality matters!!!</a:t>
            </a:r>
          </a:p>
        </p:txBody>
      </p:sp>
      <p:sp>
        <p:nvSpPr>
          <p:cNvPr id="740" name="Shape 740"/>
          <p:cNvSpPr/>
          <p:nvPr/>
        </p:nvSpPr>
        <p:spPr>
          <a:xfrm>
            <a:off x="406400" y="13141960"/>
            <a:ext cx="170180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Cost to just perform the logical operation, not counting overhead of instruction decode, load data from registers, etc.</a:t>
            </a:r>
          </a:p>
        </p:txBody>
      </p:sp>
      <p:sp>
        <p:nvSpPr>
          <p:cNvPr id="741" name="Shape 741"/>
          <p:cNvSpPr/>
          <p:nvPr/>
        </p:nvSpPr>
        <p:spPr>
          <a:xfrm>
            <a:off x="5784996" y="5028308"/>
            <a:ext cx="575731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[</a:t>
            </a:r>
            <a:r>
              <a:rPr>
                <a:hlinkClick r:id="rId3"/>
              </a:rPr>
              <a:t>Sources: Bill Dally (NVIDIA), Tom Olson (ARM)]</a:t>
            </a:r>
          </a:p>
        </p:txBody>
      </p:sp>
      <p:sp>
        <p:nvSpPr>
          <p:cNvPr id="742" name="Shape 742"/>
          <p:cNvSpPr/>
          <p:nvPr/>
        </p:nvSpPr>
        <p:spPr>
          <a:xfrm flipH="1">
            <a:off x="12468153" y="7791729"/>
            <a:ext cx="904471" cy="1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13486359" y="7578943"/>
            <a:ext cx="4749099" cy="175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400"/>
              </a:spcBef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Suggests that recomputing values, rather than storing and reloading them, is a better answer when optimizing code for energy efficiency!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69720" cy="1117600"/>
          </a:xfrm>
          <a:prstGeom prst="rect">
            <a:avLst/>
          </a:prstGeom>
        </p:spPr>
        <p:txBody>
          <a:bodyPr/>
          <a:lstStyle/>
          <a:p>
            <a:r>
              <a:t>Three trends in energy-optimized computing</a:t>
            </a:r>
          </a:p>
        </p:txBody>
      </p:sp>
      <p:sp>
        <p:nvSpPr>
          <p:cNvPr id="748" name="Shape 748"/>
          <p:cNvSpPr>
            <a:spLocks noGrp="1"/>
          </p:cNvSpPr>
          <p:nvPr>
            <p:ph type="body" idx="1"/>
          </p:nvPr>
        </p:nvSpPr>
        <p:spPr>
          <a:xfrm>
            <a:off x="850900" y="1814962"/>
            <a:ext cx="16586200" cy="1132344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Compute less!</a:t>
            </a:r>
          </a:p>
          <a:p>
            <a:pPr marL="1208314" lvl="1" indent="-408214">
              <a:spcBef>
                <a:spcPts val="4500"/>
              </a:spcBef>
              <a:defRPr sz="3600"/>
            </a:pPr>
            <a:r>
              <a:rPr dirty="0"/>
              <a:t>Computing costs energy: parallel algorithms that do more work than sequential counterparts may not be desirable even if they run faster  </a:t>
            </a:r>
          </a:p>
          <a:p>
            <a:r>
              <a:rPr dirty="0"/>
              <a:t>Specialize compute units:</a:t>
            </a:r>
          </a:p>
          <a:p>
            <a:pPr marL="1208314" lvl="1" indent="-408214">
              <a:defRPr sz="3600"/>
            </a:pPr>
            <a:r>
              <a:rPr dirty="0"/>
              <a:t>Heterogeneous processors: CPU-like cores + throughput-optimized cores (GPU-like cores)</a:t>
            </a:r>
          </a:p>
          <a:p>
            <a:pPr marL="1208314" lvl="1" indent="-408214">
              <a:defRPr sz="3600"/>
            </a:pPr>
            <a:r>
              <a:rPr dirty="0"/>
              <a:t>Fixed-function units: audio processing, “movement sensor processing” video decode/encode, image processing/computer vision?</a:t>
            </a:r>
          </a:p>
          <a:p>
            <a:pPr marL="1208314" lvl="1" indent="-408214">
              <a:defRPr sz="3600"/>
            </a:pPr>
            <a:r>
              <a:rPr dirty="0"/>
              <a:t>Specialized instructions: expanding set of AVX vector instructions, new instructions for accelerating AES encryption (AES-NI)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Programmable soft logic: FPGAs</a:t>
            </a:r>
          </a:p>
          <a:p>
            <a:pPr>
              <a:spcBef>
                <a:spcPts val="600"/>
              </a:spcBef>
            </a:pPr>
            <a:r>
              <a:rPr dirty="0"/>
              <a:t>Reduce bandwidth requirements</a:t>
            </a:r>
          </a:p>
          <a:p>
            <a:pPr marL="1208314" lvl="1" indent="-408214">
              <a:defRPr sz="3600"/>
            </a:pPr>
            <a:r>
              <a:rPr dirty="0"/>
              <a:t>Exploit locality (restructure algorithms to reuse on-chip data as much as possible)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Aggressive use of compression: perform extra computation to compress application data before transferring to memory (likely to see fixed-function HW to reduce overhead of general data compression/decompression)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dirty="0"/>
              <a:t>Heterogeneous parallel processing: use a mixture of computing resources that each fit with mixture of needs of target applications</a:t>
            </a:r>
          </a:p>
          <a:p>
            <a:pPr marL="1208314" lvl="1" indent="-408214">
              <a:defRPr sz="3600"/>
            </a:pPr>
            <a:r>
              <a:rPr dirty="0"/>
              <a:t>Latency-optimized sequential cores, throughput-optimized parallel cores, domain-specialized fixed-function processors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Examples exist throughout modern computing: mobile processors, servers, supercomputers</a:t>
            </a:r>
          </a:p>
          <a:p>
            <a:pPr marL="600075" indent="-600075">
              <a:defRPr sz="4200"/>
            </a:pPr>
            <a:r>
              <a:rPr dirty="0"/>
              <a:t>Traditional rule of thumb in “good system design” is to design simple, general-purpose components</a:t>
            </a:r>
          </a:p>
          <a:p>
            <a:pPr marL="1208314" lvl="1" indent="-408214">
              <a:defRPr sz="3600"/>
            </a:pPr>
            <a:r>
              <a:rPr dirty="0"/>
              <a:t>This is not the case with emerging processing systems (optimized for perf/watt)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Today: want collection of components that meet perf requirement AND minimize energy use</a:t>
            </a:r>
          </a:p>
          <a:p>
            <a:pPr marL="600075" indent="-600075">
              <a:defRPr sz="4200"/>
            </a:pPr>
            <a:r>
              <a:rPr dirty="0"/>
              <a:t>Challenge of using these resources effectively is pushed up to the programmer</a:t>
            </a:r>
          </a:p>
          <a:p>
            <a:pPr marL="1208314" lvl="1" indent="-408214">
              <a:defRPr sz="3600"/>
            </a:pPr>
            <a:r>
              <a:rPr dirty="0"/>
              <a:t>Current CS research challenge: how to write efficient, portable programs for emerging heterogeneous architectures?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Amdahl’s law revisited</a:t>
            </a:r>
          </a:p>
        </p:txBody>
      </p:sp>
      <p:sp>
        <p:nvSpPr>
          <p:cNvPr id="113" name="Shape 113"/>
          <p:cNvSpPr/>
          <p:nvPr/>
        </p:nvSpPr>
        <p:spPr>
          <a:xfrm>
            <a:off x="1206500" y="5532610"/>
            <a:ext cx="10972800" cy="18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sz="5600" b="1"/>
              <a:t> 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/>
              <a:t>n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parallel processors</a:t>
            </a:r>
          </a:p>
        </p:txBody>
      </p:sp>
      <p:sp>
        <p:nvSpPr>
          <p:cNvPr id="114" name="Shape 114"/>
          <p:cNvSpPr/>
          <p:nvPr/>
        </p:nvSpPr>
        <p:spPr>
          <a:xfrm>
            <a:off x="1181100" y="9150349"/>
            <a:ext cx="15824200" cy="152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Assumptions: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Parallelizable work distributes perfectly onto </a:t>
            </a:r>
            <a:r>
              <a:rPr>
                <a:latin typeface="Times"/>
                <a:ea typeface="Times"/>
                <a:cs typeface="Times"/>
                <a:sym typeface="Times"/>
              </a:rPr>
              <a:t>n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 processors of equal capability</a:t>
            </a:r>
          </a:p>
        </p:txBody>
      </p:sp>
      <p:pic>
        <p:nvPicPr>
          <p:cNvPr id="1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6643" y="2357723"/>
            <a:ext cx="10179875" cy="2081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133001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Rewrite Amdahl’s law in terms of resource limits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5359181"/>
            <a:ext cx="13017500" cy="29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total processing resources (e.g., transistors on a chip)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r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= resources dedicated to each processing core,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        each of the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n/r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 cores has sequential performance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perf(r)</a:t>
            </a:r>
            <a:endParaRPr b="1" dirty="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Screen Shot 2012-04-09 at 8.54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5827" y="9076690"/>
            <a:ext cx="3761553" cy="405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creen Shot 2012-04-09 at 8.55.1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46892" y="9114790"/>
            <a:ext cx="3798018" cy="405447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30763" y="9260090"/>
            <a:ext cx="6257264" cy="246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Two examples where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=16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aseline="-5999">
                <a:latin typeface="Times"/>
                <a:ea typeface="Times"/>
                <a:cs typeface="Times"/>
                <a:sym typeface="Times"/>
              </a:rPr>
              <a:t>A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b="1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aseline="-5999">
                <a:latin typeface="Times"/>
                <a:ea typeface="Times"/>
                <a:cs typeface="Times"/>
                <a:sym typeface="Times"/>
              </a:rPr>
              <a:t>B</a:t>
            </a:r>
            <a:r>
              <a:rPr b="1"/>
              <a:t> =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 1</a:t>
            </a:r>
          </a:p>
        </p:txBody>
      </p:sp>
      <p:sp>
        <p:nvSpPr>
          <p:cNvPr id="124" name="Shape 124"/>
          <p:cNvSpPr/>
          <p:nvPr/>
        </p:nvSpPr>
        <p:spPr>
          <a:xfrm>
            <a:off x="931098" y="3416653"/>
            <a:ext cx="744890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Relative to processor with 1 unit of resources, n=1. Assume perf(1) = 1</a:t>
            </a:r>
          </a:p>
        </p:txBody>
      </p:sp>
      <p:sp>
        <p:nvSpPr>
          <p:cNvPr id="125" name="Shape 125"/>
          <p:cNvSpPr/>
          <p:nvPr/>
        </p:nvSpPr>
        <p:spPr>
          <a:xfrm>
            <a:off x="355600" y="13202920"/>
            <a:ext cx="2540000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[Hill and Marty 08]</a:t>
            </a:r>
          </a:p>
        </p:txBody>
      </p:sp>
      <p:sp>
        <p:nvSpPr>
          <p:cNvPr id="126" name="Shape 126"/>
          <p:cNvSpPr/>
          <p:nvPr/>
        </p:nvSpPr>
        <p:spPr>
          <a:xfrm flipV="1">
            <a:off x="14310814" y="5387430"/>
            <a:ext cx="1" cy="3117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4468295" y="6283262"/>
            <a:ext cx="3319176" cy="1533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More general form of Amdahl’s Law in terms of 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</a:p>
        </p:txBody>
      </p:sp>
      <p:pic>
        <p:nvPicPr>
          <p:cNvPr id="12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1015" y="1713844"/>
            <a:ext cx="12571283" cy="223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 </a:t>
            </a:r>
          </a:p>
        </p:txBody>
      </p:sp>
      <p:pic>
        <p:nvPicPr>
          <p:cNvPr id="133" name="Screen Shot 2012-04-09 at 9.36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2057400"/>
            <a:ext cx="16154400" cy="514810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054100" y="7947422"/>
            <a:ext cx="16941284" cy="322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=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r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t>(chip with many small cores to left, fewer “fatter” cores to right)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line corresponds to a different workload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graph plots performance as resource allocation changes, but total chip resources resources kept the same (constant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 per graph)</a:t>
            </a:r>
          </a:p>
        </p:txBody>
      </p:sp>
      <p:sp>
        <p:nvSpPr>
          <p:cNvPr id="135" name="Shape 135"/>
          <p:cNvSpPr/>
          <p:nvPr/>
        </p:nvSpPr>
        <p:spPr>
          <a:xfrm>
            <a:off x="1078894" y="11685151"/>
            <a:ext cx="5270501" cy="850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b="0" i="1">
                <a:latin typeface="Times"/>
                <a:ea typeface="Times"/>
                <a:cs typeface="Times"/>
                <a:sym typeface="Times"/>
              </a:rPr>
              <a:t>perf(r)</a:t>
            </a:r>
            <a:r>
              <a:t> modeled as </a:t>
            </a:r>
          </a:p>
        </p:txBody>
      </p:sp>
      <p:pic>
        <p:nvPicPr>
          <p:cNvPr id="136" name="Screen Shot 2012-04-09 at 9.38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648" y="11697851"/>
            <a:ext cx="1016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670300" y="7302500"/>
            <a:ext cx="33147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Up to 16 cores (n=16)</a:t>
            </a:r>
          </a:p>
        </p:txBody>
      </p:sp>
      <p:sp>
        <p:nvSpPr>
          <p:cNvPr id="138" name="Shape 138"/>
          <p:cNvSpPr/>
          <p:nvPr/>
        </p:nvSpPr>
        <p:spPr>
          <a:xfrm>
            <a:off x="11518900" y="7302500"/>
            <a:ext cx="3556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Up to 256 cores (n=256)</a:t>
            </a:r>
          </a:p>
        </p:txBody>
      </p:sp>
      <p:sp>
        <p:nvSpPr>
          <p:cNvPr id="139" name="Shape 139"/>
          <p:cNvSpPr/>
          <p:nvPr/>
        </p:nvSpPr>
        <p:spPr>
          <a:xfrm>
            <a:off x="266889" y="13177520"/>
            <a:ext cx="4256878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[Figure credit: Hill and Marty 08]</a:t>
            </a:r>
          </a:p>
        </p:txBody>
      </p:sp>
      <p:sp>
        <p:nvSpPr>
          <p:cNvPr id="140" name="Shape 140"/>
          <p:cNvSpPr/>
          <p:nvPr/>
        </p:nvSpPr>
        <p:spPr>
          <a:xfrm>
            <a:off x="9953972" y="6394450"/>
            <a:ext cx="283816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141" name="Shape 141"/>
          <p:cNvSpPr/>
          <p:nvPr/>
        </p:nvSpPr>
        <p:spPr>
          <a:xfrm>
            <a:off x="2184400" y="6426200"/>
            <a:ext cx="283816" cy="469900"/>
          </a:xfrm>
          <a:prstGeom prst="rect">
            <a:avLst/>
          </a:prstGeom>
          <a:solidFill>
            <a:srgbClr val="DDE2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Asymmetric set of processing cores</a:t>
            </a:r>
          </a:p>
        </p:txBody>
      </p:sp>
      <p:sp>
        <p:nvSpPr>
          <p:cNvPr id="146" name="Shape 146"/>
          <p:cNvSpPr/>
          <p:nvPr/>
        </p:nvSpPr>
        <p:spPr>
          <a:xfrm>
            <a:off x="11087100" y="21463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49" name="Group 149"/>
          <p:cNvGrpSpPr/>
          <p:nvPr/>
        </p:nvGrpSpPr>
        <p:grpSpPr>
          <a:xfrm>
            <a:off x="11264900" y="5245100"/>
            <a:ext cx="1231900" cy="1231900"/>
            <a:chOff x="0" y="0"/>
            <a:chExt cx="1231900" cy="1231900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2725400" y="5245100"/>
            <a:ext cx="1231900" cy="1231900"/>
            <a:chOff x="0" y="0"/>
            <a:chExt cx="1231900" cy="1231900"/>
          </a:xfrm>
        </p:grpSpPr>
        <p:sp>
          <p:nvSpPr>
            <p:cNvPr id="150" name="Shape 15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14185900" y="5232400"/>
            <a:ext cx="1231900" cy="1231900"/>
            <a:chOff x="0" y="0"/>
            <a:chExt cx="1231900" cy="1231900"/>
          </a:xfrm>
        </p:grpSpPr>
        <p:sp>
          <p:nvSpPr>
            <p:cNvPr id="153" name="Shape 15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15646400" y="5232400"/>
            <a:ext cx="1231900" cy="1231900"/>
            <a:chOff x="0" y="0"/>
            <a:chExt cx="1231900" cy="1231900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11252200" y="6756400"/>
            <a:ext cx="1231900" cy="1231900"/>
            <a:chOff x="0" y="0"/>
            <a:chExt cx="1231900" cy="1231900"/>
          </a:xfrm>
        </p:grpSpPr>
        <p:sp>
          <p:nvSpPr>
            <p:cNvPr id="159" name="Shape 15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2712700" y="6756400"/>
            <a:ext cx="1231900" cy="1231900"/>
            <a:chOff x="0" y="0"/>
            <a:chExt cx="1231900" cy="1231900"/>
          </a:xfrm>
        </p:grpSpPr>
        <p:sp>
          <p:nvSpPr>
            <p:cNvPr id="162" name="Shape 16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14173200" y="6743700"/>
            <a:ext cx="1231900" cy="1231900"/>
            <a:chOff x="0" y="0"/>
            <a:chExt cx="1231900" cy="1231900"/>
          </a:xfrm>
        </p:grpSpPr>
        <p:sp>
          <p:nvSpPr>
            <p:cNvPr id="165" name="Shape 16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15633700" y="6743700"/>
            <a:ext cx="1231900" cy="1231900"/>
            <a:chOff x="0" y="0"/>
            <a:chExt cx="1231900" cy="1231900"/>
          </a:xfrm>
        </p:grpSpPr>
        <p:sp>
          <p:nvSpPr>
            <p:cNvPr id="168" name="Shape 16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14198600" y="2260600"/>
            <a:ext cx="1231900" cy="1231900"/>
            <a:chOff x="0" y="0"/>
            <a:chExt cx="1231900" cy="1231900"/>
          </a:xfrm>
        </p:grpSpPr>
        <p:sp>
          <p:nvSpPr>
            <p:cNvPr id="171" name="Shape 17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15659100" y="2260600"/>
            <a:ext cx="1231900" cy="1231900"/>
            <a:chOff x="0" y="0"/>
            <a:chExt cx="1231900" cy="1231900"/>
          </a:xfrm>
        </p:grpSpPr>
        <p:sp>
          <p:nvSpPr>
            <p:cNvPr id="174" name="Shape 17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14185900" y="3771900"/>
            <a:ext cx="1231900" cy="1231900"/>
            <a:chOff x="0" y="0"/>
            <a:chExt cx="1231900" cy="1231900"/>
          </a:xfrm>
        </p:grpSpPr>
        <p:sp>
          <p:nvSpPr>
            <p:cNvPr id="177" name="Shape 17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15646400" y="3771900"/>
            <a:ext cx="1231900" cy="1231900"/>
            <a:chOff x="0" y="0"/>
            <a:chExt cx="1231900" cy="1231900"/>
          </a:xfrm>
        </p:grpSpPr>
        <p:sp>
          <p:nvSpPr>
            <p:cNvPr id="180" name="Shape 18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83" name="Shape 183"/>
          <p:cNvSpPr/>
          <p:nvPr/>
        </p:nvSpPr>
        <p:spPr>
          <a:xfrm>
            <a:off x="11303000" y="2324100"/>
            <a:ext cx="2654300" cy="26416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2272212" y="34544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85" name="Shape 185"/>
          <p:cNvSpPr/>
          <p:nvPr/>
        </p:nvSpPr>
        <p:spPr>
          <a:xfrm>
            <a:off x="5497557" y="2143759"/>
            <a:ext cx="4889501" cy="2468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=16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One core: </a:t>
            </a: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b="1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Other 12 cores:</a:t>
            </a:r>
            <a:r>
              <a:rPr b="1"/>
              <a:t> </a:t>
            </a: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1</a:t>
            </a:r>
          </a:p>
        </p:txBody>
      </p:sp>
      <p:sp>
        <p:nvSpPr>
          <p:cNvPr id="186" name="Shape 186"/>
          <p:cNvSpPr/>
          <p:nvPr/>
        </p:nvSpPr>
        <p:spPr>
          <a:xfrm>
            <a:off x="1286870" y="10635017"/>
            <a:ext cx="57847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(of heterogeneous processor with </a:t>
            </a:r>
            <a:r>
              <a:rPr i="1" dirty="0"/>
              <a:t>n</a:t>
            </a:r>
            <a:r>
              <a:rPr dirty="0"/>
              <a:t> re</a:t>
            </a:r>
            <a:r>
              <a:rPr lang="en-US" dirty="0"/>
              <a:t>s</a:t>
            </a:r>
            <a:r>
              <a:rPr dirty="0"/>
              <a:t>our</a:t>
            </a:r>
            <a:r>
              <a:rPr lang="en-US" dirty="0"/>
              <a:t>c</a:t>
            </a:r>
            <a:r>
              <a:rPr dirty="0"/>
              <a:t>es, relative to uniprocessor with one unit worth of resources, n=1)</a:t>
            </a:r>
          </a:p>
        </p:txBody>
      </p:sp>
      <p:sp>
        <p:nvSpPr>
          <p:cNvPr id="187" name="Shape 187"/>
          <p:cNvSpPr/>
          <p:nvPr/>
        </p:nvSpPr>
        <p:spPr>
          <a:xfrm flipV="1">
            <a:off x="11530958" y="11475751"/>
            <a:ext cx="5106684" cy="52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0510404" y="11756806"/>
            <a:ext cx="730019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perf(r) processor + (n-r) perf(1)=1 processors</a:t>
            </a:r>
          </a:p>
        </p:txBody>
      </p:sp>
      <p:sp>
        <p:nvSpPr>
          <p:cNvPr id="189" name="Shape 189"/>
          <p:cNvSpPr/>
          <p:nvPr/>
        </p:nvSpPr>
        <p:spPr>
          <a:xfrm>
            <a:off x="355600" y="13202920"/>
            <a:ext cx="2540000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[Hill and Marty 08]</a:t>
            </a:r>
          </a:p>
        </p:txBody>
      </p:sp>
      <p:pic>
        <p:nvPicPr>
          <p:cNvPr id="1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5461" y="8876281"/>
            <a:ext cx="15019878" cy="2343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</a:t>
            </a:r>
          </a:p>
        </p:txBody>
      </p:sp>
      <p:pic>
        <p:nvPicPr>
          <p:cNvPr id="195" name="Screen Shot 2012-04-09 at 9.36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1574800"/>
            <a:ext cx="16154400" cy="51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2-04-09 at 9.36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7404100"/>
            <a:ext cx="16126038" cy="5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39800" y="12573430"/>
            <a:ext cx="16682489" cy="6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for asymmetric architectures gives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t>for the single “fat” core (assume rest of cores are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t> = 1)</a:t>
            </a:r>
          </a:p>
        </p:txBody>
      </p:sp>
      <p:sp>
        <p:nvSpPr>
          <p:cNvPr id="198" name="Shape 198"/>
          <p:cNvSpPr/>
          <p:nvPr/>
        </p:nvSpPr>
        <p:spPr>
          <a:xfrm flipH="1">
            <a:off x="5181599" y="7958336"/>
            <a:ext cx="1" cy="38018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939800" y="6656809"/>
            <a:ext cx="17431383" cy="63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for symmetric architectures gives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t>for all cores (many small cores to left, few “fat” cores to right)</a:t>
            </a:r>
          </a:p>
        </p:txBody>
      </p:sp>
      <p:sp>
        <p:nvSpPr>
          <p:cNvPr id="200" name="Shape 200"/>
          <p:cNvSpPr/>
          <p:nvPr/>
        </p:nvSpPr>
        <p:spPr>
          <a:xfrm>
            <a:off x="2108200" y="10836910"/>
            <a:ext cx="285715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(chip from prev. slide)</a:t>
            </a:r>
          </a:p>
        </p:txBody>
      </p:sp>
      <p:sp>
        <p:nvSpPr>
          <p:cNvPr id="201" name="Shape 201"/>
          <p:cNvSpPr/>
          <p:nvPr/>
        </p:nvSpPr>
        <p:spPr>
          <a:xfrm flipH="1">
            <a:off x="4261687" y="10261600"/>
            <a:ext cx="843713" cy="553153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4224000" y="1052830"/>
            <a:ext cx="3467100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[Source: Hill and Marty 08]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5418f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15418f" id="{5886DD50-607B-4B67-B496-61C64FE28201}" vid="{8C1FD82A-D137-4FF8-B1BB-36AD4D373BA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15418f</Template>
  <TotalTime>5285</TotalTime>
  <Words>3801</Words>
  <Application>Microsoft Macintosh PowerPoint</Application>
  <PresentationFormat>Custom</PresentationFormat>
  <Paragraphs>575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Gill Sans</vt:lpstr>
      <vt:lpstr>Helvetica</vt:lpstr>
      <vt:lpstr>Lucida Grande</vt:lpstr>
      <vt:lpstr>Myriad Pro Cond</vt:lpstr>
      <vt:lpstr>Myriad Pro Condensed</vt:lpstr>
      <vt:lpstr>Times</vt:lpstr>
      <vt:lpstr>Times New Roman</vt:lpstr>
      <vt:lpstr>15418f</vt:lpstr>
      <vt:lpstr>Heterogeneous Parallelism and Hardware Specialization </vt:lpstr>
      <vt:lpstr>Let’s begin this lecture by reminding you…</vt:lpstr>
      <vt:lpstr>You need to buy a new computer…</vt:lpstr>
      <vt:lpstr>You need to buy a computer system</vt:lpstr>
      <vt:lpstr>Amdahl’s law revisited</vt:lpstr>
      <vt:lpstr>Rewrite Amdahl’s law in terms of resource limits</vt:lpstr>
      <vt:lpstr>Speedup (relative to n=1) </vt:lpstr>
      <vt:lpstr>Asymmetric set of processing cores</vt:lpstr>
      <vt:lpstr>Speedup (relative to n=1)</vt:lpstr>
      <vt:lpstr>Heterogeneous processing</vt:lpstr>
      <vt:lpstr>Example: Intel “Skylake" (2015)</vt:lpstr>
      <vt:lpstr>Example: Intel “Skylake" (2015)</vt:lpstr>
      <vt:lpstr>More heterogeneity: add discrete GPU</vt:lpstr>
      <vt:lpstr>15in Macbook Pro 2011 (two GPUs)</vt:lpstr>
      <vt:lpstr>Mobile heterogeneous processors</vt:lpstr>
      <vt:lpstr>Supercomputers use heterogeneous processing</vt:lpstr>
      <vt:lpstr>GPU-accelerated supercomputing</vt:lpstr>
      <vt:lpstr>Intel Xeon Phi (Knights Landing)</vt:lpstr>
      <vt:lpstr>Heterogeneous architectures for supercomputing</vt:lpstr>
      <vt:lpstr>Green500: most energy efficient supercomputers</vt:lpstr>
      <vt:lpstr>Research: ARM + GPU Supercomputer</vt:lpstr>
      <vt:lpstr>Energy-constrained computing</vt:lpstr>
      <vt:lpstr>Limits on chip power consumption</vt:lpstr>
      <vt:lpstr>Efficiency benefits of compute specialization</vt:lpstr>
      <vt:lpstr>Hardware specialization increases efficiency</vt:lpstr>
      <vt:lpstr>Benefits of increasing efficiency</vt:lpstr>
      <vt:lpstr>Example: iPad Air (2013)</vt:lpstr>
      <vt:lpstr>Original iPhone touchscreen controller</vt:lpstr>
      <vt:lpstr>Modern computing: efficiency often matters more than in the past, not less</vt:lpstr>
      <vt:lpstr>Example: image processing on a Nikon D7000</vt:lpstr>
      <vt:lpstr>Qualcomm Hexagon Digital Signal Processor</vt:lpstr>
      <vt:lpstr>Up next? application programmable image signal processors</vt:lpstr>
      <vt:lpstr>Anton supercomputer</vt:lpstr>
      <vt:lpstr>GPU’s are heterogeneous multi-core processors</vt:lpstr>
      <vt:lpstr>PowerPoint Presentation</vt:lpstr>
      <vt:lpstr>FPGAs (Field Programmable Gate Arrays)</vt:lpstr>
      <vt:lpstr>Project Catapult</vt:lpstr>
      <vt:lpstr>Summary: choosing the right tool for the job</vt:lpstr>
      <vt:lpstr>Challenges of heterogeneous designs</vt:lpstr>
      <vt:lpstr>Challenges of heterogeneity</vt:lpstr>
      <vt:lpstr>Pitfalls of heterogeneous designs</vt:lpstr>
      <vt:lpstr>Challenges of heterogeneity</vt:lpstr>
      <vt:lpstr>Reducing energy consumption idea 1: use specialized processing  Reducing energy consumption idea 2: move less data </vt:lpstr>
      <vt:lpstr>Data movement has high energy cost</vt:lpstr>
      <vt:lpstr>Three trends in energy-optimized computing</vt:lpstr>
      <vt:lpstr>Summary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Parallelism and Hardware Specialization</dc:title>
  <dc:creator>Brian Railing</dc:creator>
  <cp:lastModifiedBy>Randal Bryant</cp:lastModifiedBy>
  <cp:revision>24</cp:revision>
  <dcterms:modified xsi:type="dcterms:W3CDTF">2018-03-26T14:49:00Z</dcterms:modified>
</cp:coreProperties>
</file>