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7" r:id="rId2"/>
    <p:sldId id="324" r:id="rId3"/>
    <p:sldId id="308" r:id="rId4"/>
    <p:sldId id="325" r:id="rId5"/>
    <p:sldId id="326" r:id="rId6"/>
    <p:sldId id="327" r:id="rId7"/>
    <p:sldId id="328" r:id="rId8"/>
    <p:sldId id="329" r:id="rId9"/>
    <p:sldId id="337" r:id="rId10"/>
    <p:sldId id="331" r:id="rId11"/>
    <p:sldId id="333" r:id="rId12"/>
    <p:sldId id="309" r:id="rId13"/>
    <p:sldId id="310" r:id="rId14"/>
    <p:sldId id="311" r:id="rId15"/>
    <p:sldId id="312" r:id="rId16"/>
    <p:sldId id="313" r:id="rId17"/>
    <p:sldId id="334" r:id="rId18"/>
    <p:sldId id="335" r:id="rId19"/>
    <p:sldId id="314" r:id="rId20"/>
    <p:sldId id="315" r:id="rId21"/>
    <p:sldId id="316" r:id="rId22"/>
    <p:sldId id="317" r:id="rId23"/>
    <p:sldId id="318" r:id="rId24"/>
    <p:sldId id="319" r:id="rId25"/>
    <p:sldId id="320" r:id="rId26"/>
    <p:sldId id="321" r:id="rId27"/>
    <p:sldId id="322" r:id="rId28"/>
    <p:sldId id="323" r:id="rId29"/>
    <p:sldId id="336" r:id="rId30"/>
    <p:sldId id="257" r:id="rId31"/>
    <p:sldId id="261" r:id="rId32"/>
    <p:sldId id="262" r:id="rId33"/>
    <p:sldId id="265" r:id="rId34"/>
    <p:sldId id="264" r:id="rId35"/>
    <p:sldId id="268" r:id="rId36"/>
    <p:sldId id="269" r:id="rId37"/>
    <p:sldId id="270" r:id="rId38"/>
    <p:sldId id="279" r:id="rId39"/>
    <p:sldId id="280" r:id="rId40"/>
    <p:sldId id="281" r:id="rId41"/>
    <p:sldId id="282" r:id="rId42"/>
    <p:sldId id="283" r:id="rId43"/>
    <p:sldId id="284" r:id="rId44"/>
    <p:sldId id="286" r:id="rId45"/>
    <p:sldId id="288" r:id="rId46"/>
    <p:sldId id="289" r:id="rId47"/>
    <p:sldId id="290" r:id="rId48"/>
    <p:sldId id="258" r:id="rId49"/>
    <p:sldId id="291" r:id="rId50"/>
    <p:sldId id="292" r:id="rId51"/>
    <p:sldId id="295" r:id="rId52"/>
    <p:sldId id="296" r:id="rId53"/>
    <p:sldId id="297" r:id="rId54"/>
    <p:sldId id="298" r:id="rId55"/>
    <p:sldId id="293" r:id="rId56"/>
    <p:sldId id="301" r:id="rId57"/>
    <p:sldId id="302" r:id="rId58"/>
    <p:sldId id="303" r:id="rId59"/>
    <p:sldId id="304" r:id="rId60"/>
    <p:sldId id="306" r:id="rId61"/>
    <p:sldId id="305" r:id="rId6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6069-3AE1-4911-AC30-54ADC9DC8C9A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2AD326F-8B14-458F-AE01-2240282E17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6069-3AE1-4911-AC30-54ADC9DC8C9A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326F-8B14-458F-AE01-2240282E17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6069-3AE1-4911-AC30-54ADC9DC8C9A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326F-8B14-458F-AE01-2240282E17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6069-3AE1-4911-AC30-54ADC9DC8C9A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326F-8B14-458F-AE01-2240282E17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6069-3AE1-4911-AC30-54ADC9DC8C9A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2AD326F-8B14-458F-AE01-2240282E17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6069-3AE1-4911-AC30-54ADC9DC8C9A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326F-8B14-458F-AE01-2240282E17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6069-3AE1-4911-AC30-54ADC9DC8C9A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326F-8B14-458F-AE01-2240282E173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6069-3AE1-4911-AC30-54ADC9DC8C9A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326F-8B14-458F-AE01-2240282E17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6069-3AE1-4911-AC30-54ADC9DC8C9A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326F-8B14-458F-AE01-2240282E17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6069-3AE1-4911-AC30-54ADC9DC8C9A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D326F-8B14-458F-AE01-2240282E173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6069-3AE1-4911-AC30-54ADC9DC8C9A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2AD326F-8B14-458F-AE01-2240282E173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F3C6069-3AE1-4911-AC30-54ADC9DC8C9A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2AD326F-8B14-458F-AE01-2240282E17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l.acm.org/citation.cfm?id=2665746&amp;CFID=424774614&amp;CFTOKEN=48616976" TargetMode="External"/><Relationship Id="rId2" Type="http://schemas.openxmlformats.org/officeDocument/2006/relationships/hyperlink" Target="ftp://ftp.cs.utexas.edu/pub/dburger/papers/ISCA14-Catapult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l.acm.org/citation.cfm?id=2665747&amp;CFID=424774614&amp;CFTOKEN=48616976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l.acm.org/citation.cfm?id=2665746&amp;CFID=424774614&amp;CFTOKEN=48616976" TargetMode="External"/><Relationship Id="rId2" Type="http://schemas.openxmlformats.org/officeDocument/2006/relationships/hyperlink" Target="ftp://ftp.cs.utexas.edu/pub/dburger/papers/ISCA14-Catapult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l.acm.org/citation.cfm?id=2665747&amp;CFID=424774614&amp;CFTOKEN=48616976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l.acm.org/citation.cfm?id=2665746&amp;CFID=424774614&amp;CFTOKEN=48616976" TargetMode="External"/><Relationship Id="rId2" Type="http://schemas.openxmlformats.org/officeDocument/2006/relationships/hyperlink" Target="ftp://ftp.cs.utexas.edu/pub/dburger/papers/ISCA14-Catapult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l.acm.org/citation.cfm?id=2665747&amp;CFID=424774614&amp;CFTOKEN=48616976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dl.acm.org/citation.cfm?id=2665746&amp;CFID=424774614&amp;CFTOKEN=48616976" TargetMode="External"/><Relationship Id="rId2" Type="http://schemas.openxmlformats.org/officeDocument/2006/relationships/hyperlink" Target="ftp://ftp.cs.utexas.edu/pub/dburger/papers/ISCA14-Catapult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l.acm.org/citation.cfm?id=2665747&amp;CFID=424774614&amp;CFTOKEN=48616976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Presented by </a:t>
            </a:r>
            <a:r>
              <a:rPr lang="en-US" dirty="0" err="1" smtClean="0"/>
              <a:t>Euiwoong</a:t>
            </a:r>
            <a:r>
              <a:rPr lang="en-US" dirty="0" smtClean="0"/>
              <a:t> Lee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Accelerators/Specialization</a:t>
            </a:r>
            <a:r>
              <a:rPr lang="en-US" b="1" dirty="0" smtClean="0"/>
              <a:t>/</a:t>
            </a:r>
            <a:br>
              <a:rPr lang="en-US" b="1" dirty="0" smtClean="0"/>
            </a:br>
            <a:r>
              <a:rPr lang="en-US" b="1" dirty="0" smtClean="0"/>
              <a:t>Emerging Architectures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4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Putnam et al. </a:t>
            </a:r>
            <a:r>
              <a:rPr lang="en-US" b="1" dirty="0" smtClean="0">
                <a:hlinkClick r:id="rId2"/>
              </a:rPr>
              <a:t>A </a:t>
            </a:r>
            <a:r>
              <a:rPr lang="en-US" b="1" dirty="0">
                <a:hlinkClick r:id="rId2"/>
              </a:rPr>
              <a:t>Reconfigurable Fabric for Accelerating Large-Scale Datacenter Services</a:t>
            </a:r>
            <a:r>
              <a:rPr lang="en-US" b="1" dirty="0"/>
              <a:t>, </a:t>
            </a:r>
            <a:r>
              <a:rPr lang="en-US" b="1" dirty="0" smtClean="0"/>
              <a:t>in </a:t>
            </a:r>
            <a:r>
              <a:rPr lang="en-US" b="1" i="1" dirty="0" smtClean="0"/>
              <a:t>ISCA 2014</a:t>
            </a:r>
          </a:p>
          <a:p>
            <a:endParaRPr lang="en-US" i="1" dirty="0" smtClean="0"/>
          </a:p>
          <a:p>
            <a:r>
              <a:rPr lang="en-US" dirty="0"/>
              <a:t>St. </a:t>
            </a:r>
            <a:r>
              <a:rPr lang="en-US" dirty="0" err="1"/>
              <a:t>Amant</a:t>
            </a:r>
            <a:r>
              <a:rPr lang="en-US" dirty="0"/>
              <a:t> et al. </a:t>
            </a:r>
            <a:r>
              <a:rPr lang="en-US" dirty="0">
                <a:hlinkClick r:id="rId3"/>
              </a:rPr>
              <a:t>General-purpose code acceleration with limited-precision analog computation</a:t>
            </a:r>
            <a:r>
              <a:rPr lang="en-US" dirty="0"/>
              <a:t>, in ISCA 2014 + </a:t>
            </a:r>
            <a:r>
              <a:rPr lang="el-GR" dirty="0"/>
              <a:t>α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Madhavan</a:t>
            </a:r>
            <a:r>
              <a:rPr lang="en-US" dirty="0"/>
              <a:t>,  Sherwood, </a:t>
            </a:r>
            <a:r>
              <a:rPr lang="en-US" dirty="0" err="1"/>
              <a:t>Strukov</a:t>
            </a:r>
            <a:r>
              <a:rPr lang="en-US" dirty="0"/>
              <a:t>. </a:t>
            </a:r>
            <a:r>
              <a:rPr lang="en-US" dirty="0">
                <a:hlinkClick r:id="rId4"/>
              </a:rPr>
              <a:t>Race logic: a hardware acceleration for dynamic programming algorithms</a:t>
            </a:r>
            <a:r>
              <a:rPr lang="en-US" dirty="0"/>
              <a:t>, in ISCA 2014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70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FPGA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5638800"/>
            <a:ext cx="7772400" cy="381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Image from www.ni.com</a:t>
            </a:r>
            <a:endParaRPr lang="en-US" dirty="0"/>
          </a:p>
        </p:txBody>
      </p:sp>
      <p:pic>
        <p:nvPicPr>
          <p:cNvPr id="2050" name="Picture 2" descr="http://www.ni.com/cms/images/devzone/tut/figure3-%20fpga_400x2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371600"/>
            <a:ext cx="7696200" cy="4078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628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FPGA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Main Challenge: The need to ﬁt the accelerated function into the available reconﬁgurable area. </a:t>
            </a:r>
            <a:endParaRPr lang="en-US" dirty="0" smtClean="0"/>
          </a:p>
          <a:p>
            <a:pPr lvl="1"/>
            <a:r>
              <a:rPr lang="en-US" dirty="0"/>
              <a:t>Current reconﬁguration times for standard FPGAs are too slow to make this approach practical. </a:t>
            </a:r>
          </a:p>
          <a:p>
            <a:endParaRPr lang="en-US" dirty="0" smtClean="0"/>
          </a:p>
          <a:p>
            <a:r>
              <a:rPr lang="en-US" dirty="0"/>
              <a:t>Multiple FPGAs provide scalable area, but cost more, consume more power, and are wasteful when unneeded.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Using </a:t>
            </a:r>
            <a:r>
              <a:rPr lang="en-US" dirty="0"/>
              <a:t>a single small FPGA per server restricts the workloads that may be accelerated, and may make the associated gains too small to justify the cost.</a:t>
            </a:r>
          </a:p>
        </p:txBody>
      </p:sp>
    </p:spTree>
    <p:extLst>
      <p:ext uri="{BB962C8B-B14F-4D97-AF65-F5344CB8AC3E}">
        <p14:creationId xmlns:p14="http://schemas.microsoft.com/office/powerpoint/2010/main" val="276476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Large-Scale Datacenter Services</a:t>
            </a:r>
            <a:br>
              <a:rPr lang="en-US" dirty="0" smtClean="0"/>
            </a:br>
            <a:r>
              <a:rPr lang="en-US" dirty="0" smtClean="0"/>
              <a:t>[Putnam et al. 14] – 23 authors!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Large-Scale Datacenter reduces variance of load.</a:t>
            </a:r>
          </a:p>
          <a:p>
            <a:endParaRPr lang="en-US" dirty="0"/>
          </a:p>
          <a:p>
            <a:r>
              <a:rPr lang="en-US" dirty="0"/>
              <a:t>While reliability is important, the </a:t>
            </a:r>
            <a:r>
              <a:rPr lang="en-US" dirty="0" smtClean="0"/>
              <a:t>scale of </a:t>
            </a:r>
            <a:r>
              <a:rPr lang="en-US" dirty="0"/>
              <a:t>the datacenter permits sufﬁcient redundancy that a </a:t>
            </a:r>
            <a:r>
              <a:rPr lang="en-US" dirty="0" smtClean="0"/>
              <a:t>small rate </a:t>
            </a:r>
            <a:r>
              <a:rPr lang="en-US" dirty="0"/>
              <a:t>of faults and failures is tolerable.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Large-Scale Datacenter Services</a:t>
            </a:r>
            <a:br>
              <a:rPr lang="en-US" dirty="0" smtClean="0"/>
            </a:br>
            <a:r>
              <a:rPr lang="en-US" dirty="0"/>
              <a:t>[Putnam et al. 14]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Specialization of individual servers have issues</a:t>
            </a:r>
          </a:p>
          <a:p>
            <a:pPr lvl="1"/>
            <a:r>
              <a:rPr lang="en-US" dirty="0" smtClean="0"/>
              <a:t>Loses homogeneity</a:t>
            </a:r>
          </a:p>
          <a:p>
            <a:pPr lvl="1"/>
            <a:r>
              <a:rPr lang="en-US" dirty="0" smtClean="0"/>
              <a:t>Datacenter services evolve extremely rapidly, making non-programmable hardware features impractical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25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Attach one FPGA to each server, and connect 48 servers as 6*8 torus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2438400"/>
            <a:ext cx="5391150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868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Attach one FPGA to each server, and connect 48 servers as 6*8 torus</a:t>
            </a:r>
          </a:p>
          <a:p>
            <a:endParaRPr lang="en-US" dirty="0" smtClean="0"/>
          </a:p>
          <a:p>
            <a:r>
              <a:rPr lang="en-US" dirty="0" smtClean="0"/>
              <a:t>Do it 34 times, so total 1632 servers.</a:t>
            </a:r>
          </a:p>
          <a:p>
            <a:endParaRPr lang="en-US" dirty="0"/>
          </a:p>
          <a:p>
            <a:r>
              <a:rPr lang="en-US" dirty="0" smtClean="0"/>
              <a:t>Actually ran the Bing web search engine.</a:t>
            </a:r>
          </a:p>
          <a:p>
            <a:endParaRPr lang="en-US" dirty="0"/>
          </a:p>
          <a:p>
            <a:r>
              <a:rPr lang="en-US" dirty="0" smtClean="0"/>
              <a:t>Improved the throughput of each server by 95%.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87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Putnam et al. </a:t>
            </a:r>
            <a:r>
              <a:rPr lang="en-US" dirty="0" smtClean="0">
                <a:hlinkClick r:id="rId2"/>
              </a:rPr>
              <a:t>A </a:t>
            </a:r>
            <a:r>
              <a:rPr lang="en-US" dirty="0">
                <a:hlinkClick r:id="rId2"/>
              </a:rPr>
              <a:t>Reconfigurable Fabric for Accelerating Large-Scale Datacenter Services</a:t>
            </a:r>
            <a:r>
              <a:rPr lang="en-US" dirty="0"/>
              <a:t>, </a:t>
            </a:r>
            <a:r>
              <a:rPr lang="en-US" dirty="0" smtClean="0"/>
              <a:t>in </a:t>
            </a:r>
            <a:r>
              <a:rPr lang="en-US" i="1" dirty="0" smtClean="0"/>
              <a:t>ISCA 2014</a:t>
            </a:r>
          </a:p>
          <a:p>
            <a:endParaRPr lang="en-US" i="1" dirty="0" smtClean="0"/>
          </a:p>
          <a:p>
            <a:r>
              <a:rPr lang="en-US" b="1" dirty="0"/>
              <a:t>St. </a:t>
            </a:r>
            <a:r>
              <a:rPr lang="en-US" b="1" dirty="0" err="1"/>
              <a:t>Amant</a:t>
            </a:r>
            <a:r>
              <a:rPr lang="en-US" b="1" dirty="0"/>
              <a:t> et al. </a:t>
            </a:r>
            <a:r>
              <a:rPr lang="en-US" b="1" dirty="0">
                <a:hlinkClick r:id="rId3"/>
              </a:rPr>
              <a:t>General-purpose code acceleration with limited-precision analog computation</a:t>
            </a:r>
            <a:r>
              <a:rPr lang="en-US" b="1" dirty="0"/>
              <a:t>, in ISCA 2014 + </a:t>
            </a:r>
            <a:r>
              <a:rPr lang="el-GR" b="1" dirty="0"/>
              <a:t>α</a:t>
            </a:r>
            <a:endParaRPr lang="en-US" b="1" dirty="0"/>
          </a:p>
          <a:p>
            <a:endParaRPr lang="en-US" dirty="0"/>
          </a:p>
          <a:p>
            <a:r>
              <a:rPr lang="en-US" dirty="0" err="1"/>
              <a:t>Madhavan</a:t>
            </a:r>
            <a:r>
              <a:rPr lang="en-US" dirty="0"/>
              <a:t>,  Sherwood, </a:t>
            </a:r>
            <a:r>
              <a:rPr lang="en-US" dirty="0" err="1"/>
              <a:t>Strukov</a:t>
            </a:r>
            <a:r>
              <a:rPr lang="en-US" dirty="0"/>
              <a:t>. </a:t>
            </a:r>
            <a:r>
              <a:rPr lang="en-US" dirty="0">
                <a:hlinkClick r:id="rId4"/>
              </a:rPr>
              <a:t>Race logic: a hardware acceleration for dynamic programming algorithms</a:t>
            </a:r>
            <a:r>
              <a:rPr lang="en-US" dirty="0"/>
              <a:t>, in ISCA 2014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02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“Iron Triangle” again</a:t>
            </a:r>
          </a:p>
          <a:p>
            <a:pPr lvl="1"/>
            <a:r>
              <a:rPr lang="en-US" dirty="0" smtClean="0"/>
              <a:t>Performance</a:t>
            </a:r>
          </a:p>
          <a:p>
            <a:pPr lvl="1"/>
            <a:r>
              <a:rPr lang="en-US" dirty="0" smtClean="0"/>
              <a:t>Efficiency</a:t>
            </a:r>
          </a:p>
          <a:p>
            <a:pPr lvl="1"/>
            <a:r>
              <a:rPr lang="en-US" dirty="0" smtClean="0"/>
              <a:t>Generality</a:t>
            </a:r>
          </a:p>
          <a:p>
            <a:endParaRPr lang="en-US" dirty="0"/>
          </a:p>
          <a:p>
            <a:r>
              <a:rPr lang="en-US" dirty="0" smtClean="0"/>
              <a:t>Is there another component whose sacrifice can possibly improve all three?</a:t>
            </a:r>
          </a:p>
          <a:p>
            <a:pPr lvl="1"/>
            <a:r>
              <a:rPr lang="en-US" dirty="0" smtClean="0"/>
              <a:t>Precision.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87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Neural Processing Unit </a:t>
            </a:r>
            <a:br>
              <a:rPr lang="en-US" dirty="0" smtClean="0"/>
            </a:br>
            <a:r>
              <a:rPr lang="en-US" dirty="0" smtClean="0"/>
              <a:t>[</a:t>
            </a:r>
            <a:r>
              <a:rPr lang="en-US" dirty="0" err="1" smtClean="0"/>
              <a:t>Esmaeilzadeh</a:t>
            </a:r>
            <a:r>
              <a:rPr lang="en-US" dirty="0" smtClean="0"/>
              <a:t> et </a:t>
            </a:r>
            <a:r>
              <a:rPr lang="en-US" dirty="0"/>
              <a:t>a</a:t>
            </a:r>
            <a:r>
              <a:rPr lang="en-US" dirty="0" smtClean="0"/>
              <a:t>l. 12]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Tolerance to approximation is one such program </a:t>
            </a:r>
            <a:r>
              <a:rPr lang="en-US" dirty="0" smtClean="0"/>
              <a:t>characteristic that is </a:t>
            </a:r>
            <a:r>
              <a:rPr lang="en-US" dirty="0"/>
              <a:t>growing increasingly </a:t>
            </a:r>
            <a:r>
              <a:rPr lang="en-US" dirty="0" smtClean="0"/>
              <a:t>important.</a:t>
            </a:r>
          </a:p>
          <a:p>
            <a:endParaRPr lang="en-US" dirty="0" smtClean="0"/>
          </a:p>
          <a:p>
            <a:r>
              <a:rPr lang="en-US" dirty="0"/>
              <a:t>Key idea</a:t>
            </a:r>
            <a:r>
              <a:rPr lang="en-US" dirty="0" smtClean="0"/>
              <a:t>: Learn how an original region of </a:t>
            </a:r>
            <a:r>
              <a:rPr lang="en-US" dirty="0" err="1" smtClean="0"/>
              <a:t>approximable</a:t>
            </a:r>
            <a:r>
              <a:rPr lang="en-US" dirty="0" smtClean="0"/>
              <a:t> code behaves and replace the original code with an efficient computation of the learned model.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2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Putnam et </a:t>
            </a:r>
            <a:r>
              <a:rPr lang="en-US" dirty="0" err="1" smtClean="0"/>
              <a:t>al.</a:t>
            </a:r>
            <a:r>
              <a:rPr lang="en-US" dirty="0" err="1" smtClean="0">
                <a:hlinkClick r:id="rId2"/>
              </a:rPr>
              <a:t>A</a:t>
            </a:r>
            <a:r>
              <a:rPr lang="en-US" dirty="0" smtClean="0">
                <a:hlinkClick r:id="rId2"/>
              </a:rPr>
              <a:t> </a:t>
            </a:r>
            <a:r>
              <a:rPr lang="en-US" dirty="0">
                <a:hlinkClick r:id="rId2"/>
              </a:rPr>
              <a:t>Reconfigurable Fabric for Accelerating Large-Scale Datacenter Services</a:t>
            </a:r>
            <a:r>
              <a:rPr lang="en-US" dirty="0"/>
              <a:t>, </a:t>
            </a:r>
            <a:r>
              <a:rPr lang="en-US" dirty="0" smtClean="0"/>
              <a:t>in </a:t>
            </a:r>
            <a:r>
              <a:rPr lang="en-US" i="1" dirty="0" smtClean="0"/>
              <a:t>ISCA 2014</a:t>
            </a:r>
          </a:p>
          <a:p>
            <a:endParaRPr lang="en-US" i="1" dirty="0" smtClean="0"/>
          </a:p>
          <a:p>
            <a:r>
              <a:rPr lang="en-US" dirty="0"/>
              <a:t>St. </a:t>
            </a:r>
            <a:r>
              <a:rPr lang="en-US" dirty="0" err="1"/>
              <a:t>Amant</a:t>
            </a:r>
            <a:r>
              <a:rPr lang="en-US" dirty="0"/>
              <a:t> et al. </a:t>
            </a:r>
            <a:r>
              <a:rPr lang="en-US" dirty="0">
                <a:hlinkClick r:id="rId3"/>
              </a:rPr>
              <a:t>General-purpose code acceleration with limited-precision analog computation</a:t>
            </a:r>
            <a:r>
              <a:rPr lang="en-US" dirty="0"/>
              <a:t>, in </a:t>
            </a:r>
            <a:r>
              <a:rPr lang="en-US" i="1" dirty="0"/>
              <a:t>ISCA </a:t>
            </a:r>
            <a:r>
              <a:rPr lang="en-US" i="1" dirty="0" smtClean="0"/>
              <a:t>2014</a:t>
            </a:r>
            <a:r>
              <a:rPr lang="en-US" i="1" dirty="0"/>
              <a:t> + </a:t>
            </a:r>
            <a:r>
              <a:rPr lang="el-GR" i="1" dirty="0" smtClean="0">
                <a:latin typeface="Calibri"/>
              </a:rPr>
              <a:t>α</a:t>
            </a:r>
            <a:endParaRPr lang="en-US" i="1" dirty="0"/>
          </a:p>
          <a:p>
            <a:endParaRPr lang="en-US" i="1" dirty="0"/>
          </a:p>
          <a:p>
            <a:r>
              <a:rPr lang="en-US" b="1" dirty="0" err="1" smtClean="0"/>
              <a:t>Madhavan</a:t>
            </a:r>
            <a:r>
              <a:rPr lang="en-US" b="1" dirty="0"/>
              <a:t>, </a:t>
            </a:r>
            <a:r>
              <a:rPr lang="en-US" b="1" dirty="0" smtClean="0"/>
              <a:t> Sherwood</a:t>
            </a:r>
            <a:r>
              <a:rPr lang="en-US" b="1" dirty="0"/>
              <a:t>, </a:t>
            </a:r>
            <a:r>
              <a:rPr lang="en-US" b="1" dirty="0" err="1" smtClean="0"/>
              <a:t>Strukov</a:t>
            </a:r>
            <a:r>
              <a:rPr lang="en-US" b="1" dirty="0" smtClean="0"/>
              <a:t>. </a:t>
            </a:r>
            <a:r>
              <a:rPr lang="en-US" b="1" dirty="0" smtClean="0">
                <a:hlinkClick r:id="rId4"/>
              </a:rPr>
              <a:t>Race </a:t>
            </a:r>
            <a:r>
              <a:rPr lang="en-US" b="1" dirty="0">
                <a:hlinkClick r:id="rId4"/>
              </a:rPr>
              <a:t>logic: a hardware acceleration for dynamic programming algorithms</a:t>
            </a:r>
            <a:r>
              <a:rPr lang="en-US" b="1" dirty="0"/>
              <a:t>, </a:t>
            </a:r>
            <a:r>
              <a:rPr lang="en-US" b="1" dirty="0" smtClean="0"/>
              <a:t>in </a:t>
            </a:r>
            <a:r>
              <a:rPr lang="en-US" b="1" i="1" dirty="0" smtClean="0"/>
              <a:t>ISCA </a:t>
            </a:r>
            <a:r>
              <a:rPr lang="en-US" b="1" i="1" dirty="0"/>
              <a:t>2014</a:t>
            </a:r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87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Neural Processing Unit </a:t>
            </a:r>
            <a:br>
              <a:rPr lang="en-US" dirty="0" smtClean="0"/>
            </a:br>
            <a:r>
              <a:rPr lang="en-US" dirty="0" smtClean="0"/>
              <a:t>[</a:t>
            </a:r>
            <a:r>
              <a:rPr lang="en-US" dirty="0" err="1" smtClean="0"/>
              <a:t>Esmaeilzadeh</a:t>
            </a:r>
            <a:r>
              <a:rPr lang="en-US" dirty="0" smtClean="0"/>
              <a:t> et </a:t>
            </a:r>
            <a:r>
              <a:rPr lang="en-US" dirty="0"/>
              <a:t>a</a:t>
            </a:r>
            <a:r>
              <a:rPr lang="en-US" dirty="0" smtClean="0"/>
              <a:t>l. 12]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Programmer marks “</a:t>
            </a:r>
            <a:r>
              <a:rPr lang="en-US" dirty="0" err="1" smtClean="0"/>
              <a:t>approximable</a:t>
            </a:r>
            <a:r>
              <a:rPr lang="en-US" dirty="0" smtClean="0"/>
              <a:t>” code.</a:t>
            </a:r>
          </a:p>
          <a:p>
            <a:endParaRPr lang="en-US" dirty="0" smtClean="0"/>
          </a:p>
          <a:p>
            <a:r>
              <a:rPr lang="en-US" dirty="0" smtClean="0"/>
              <a:t>(1) Code observation: Collets data</a:t>
            </a:r>
          </a:p>
          <a:p>
            <a:endParaRPr lang="en-US" dirty="0"/>
          </a:p>
          <a:p>
            <a:r>
              <a:rPr lang="en-US" dirty="0" smtClean="0"/>
              <a:t>(2) Training: Decides the topology of neural network and its weights.</a:t>
            </a:r>
          </a:p>
          <a:p>
            <a:endParaRPr lang="en-US" dirty="0"/>
          </a:p>
          <a:p>
            <a:r>
              <a:rPr lang="en-US" dirty="0" smtClean="0"/>
              <a:t>(3) </a:t>
            </a:r>
            <a:r>
              <a:rPr lang="en-US" dirty="0"/>
              <a:t>Code generation:  </a:t>
            </a:r>
            <a:r>
              <a:rPr lang="en-US" dirty="0" smtClean="0"/>
              <a:t>Generates </a:t>
            </a:r>
            <a:r>
              <a:rPr lang="en-US" dirty="0"/>
              <a:t>a configuration for the NPU that </a:t>
            </a:r>
            <a:r>
              <a:rPr lang="en-US" dirty="0" smtClean="0"/>
              <a:t>implements the </a:t>
            </a:r>
            <a:r>
              <a:rPr lang="en-US" dirty="0"/>
              <a:t>trained neural </a:t>
            </a:r>
            <a:r>
              <a:rPr lang="en-US" dirty="0" smtClean="0"/>
              <a:t>network, and replaces each call.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2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Mixed-signal implementation for NPU</a:t>
            </a:r>
            <a:br>
              <a:rPr lang="en-US" dirty="0" smtClean="0"/>
            </a:br>
            <a:r>
              <a:rPr lang="en-US" dirty="0" smtClean="0"/>
              <a:t>[St. </a:t>
            </a:r>
            <a:r>
              <a:rPr lang="en-US" dirty="0" err="1" smtClean="0"/>
              <a:t>Amant</a:t>
            </a:r>
            <a:r>
              <a:rPr lang="en-US" dirty="0" smtClean="0"/>
              <a:t> et al. 14]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Numbers are represented in “analog ways”</a:t>
            </a:r>
          </a:p>
          <a:p>
            <a:pPr lvl="1"/>
            <a:r>
              <a:rPr lang="en-US" dirty="0" smtClean="0"/>
              <a:t>Currents, Voltages, Resistances.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Operations</a:t>
            </a:r>
          </a:p>
          <a:p>
            <a:pPr lvl="1"/>
            <a:r>
              <a:rPr lang="en-US" dirty="0" smtClean="0"/>
              <a:t>Addition: Kirchhoff’s Law (I = I1 + I2)</a:t>
            </a:r>
          </a:p>
          <a:p>
            <a:pPr lvl="1"/>
            <a:r>
              <a:rPr lang="en-US" dirty="0" smtClean="0"/>
              <a:t>Multiplication: Ohm’s Law (V = I * R)</a:t>
            </a:r>
          </a:p>
          <a:p>
            <a:pPr lvl="1"/>
            <a:r>
              <a:rPr lang="en-US" dirty="0" smtClean="0"/>
              <a:t>Even non-linear functions possible (transistors with saturation mode)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19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Issues for analog </a:t>
            </a:r>
            <a:r>
              <a:rPr lang="en-US" dirty="0"/>
              <a:t>computation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(1) Error</a:t>
            </a:r>
          </a:p>
          <a:p>
            <a:endParaRPr lang="en-US" dirty="0"/>
          </a:p>
          <a:p>
            <a:r>
              <a:rPr lang="en-US" dirty="0" smtClean="0"/>
              <a:t>(2) </a:t>
            </a:r>
            <a:r>
              <a:rPr lang="en-US" dirty="0"/>
              <a:t>The amount of information</a:t>
            </a:r>
          </a:p>
          <a:p>
            <a:endParaRPr lang="en-US" dirty="0" smtClean="0"/>
          </a:p>
          <a:p>
            <a:r>
              <a:rPr lang="en-US" dirty="0" smtClean="0"/>
              <a:t>(3) Good for only specific operations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(4) Determining where the D/A boundaries lie</a:t>
            </a:r>
          </a:p>
          <a:p>
            <a:endParaRPr lang="en-US" dirty="0"/>
          </a:p>
          <a:p>
            <a:r>
              <a:rPr lang="en-US" dirty="0" smtClean="0"/>
              <a:t>(5) How to store?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24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Issues for analog </a:t>
            </a:r>
            <a:r>
              <a:rPr lang="en-US" dirty="0"/>
              <a:t>computation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(3) Good for only specific </a:t>
            </a:r>
            <a:r>
              <a:rPr lang="en-US" dirty="0" smtClean="0"/>
              <a:t>operations</a:t>
            </a:r>
            <a:endParaRPr lang="en-US" dirty="0"/>
          </a:p>
          <a:p>
            <a:r>
              <a:rPr lang="en-US" dirty="0"/>
              <a:t>(4) Determining where the D/A boundaries </a:t>
            </a:r>
            <a:r>
              <a:rPr lang="en-US" dirty="0" smtClean="0"/>
              <a:t>lie</a:t>
            </a:r>
            <a:endParaRPr lang="en-US" dirty="0"/>
          </a:p>
          <a:p>
            <a:r>
              <a:rPr lang="en-US" dirty="0"/>
              <a:t>(5) How to store?</a:t>
            </a:r>
          </a:p>
          <a:p>
            <a:endParaRPr lang="en-US" dirty="0" smtClean="0"/>
          </a:p>
          <a:p>
            <a:r>
              <a:rPr lang="en-US" dirty="0" smtClean="0"/>
              <a:t>Their solution: D-A interface is located in a single-neuron level.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27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NPU with analogue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(1) Error</a:t>
            </a:r>
          </a:p>
          <a:p>
            <a:endParaRPr lang="en-US" dirty="0"/>
          </a:p>
          <a:p>
            <a:r>
              <a:rPr lang="en-US" dirty="0" smtClean="0"/>
              <a:t>Errors are inherent, but NPU is built for approximation anyway.</a:t>
            </a:r>
          </a:p>
          <a:p>
            <a:pPr lvl="1"/>
            <a:r>
              <a:rPr lang="en-US" dirty="0" smtClean="0"/>
              <a:t>Let the compiler do the “hard work” of estimating / preventing error at once.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4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Deciding range of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(2) Amount of information: theoretically, can represent all real values?</a:t>
            </a:r>
          </a:p>
          <a:p>
            <a:endParaRPr lang="en-US" dirty="0" smtClean="0"/>
          </a:p>
          <a:p>
            <a:r>
              <a:rPr lang="en-US" dirty="0" smtClean="0"/>
              <a:t>Large value</a:t>
            </a:r>
          </a:p>
          <a:p>
            <a:pPr lvl="1"/>
            <a:r>
              <a:rPr lang="en-US" dirty="0" smtClean="0"/>
              <a:t>Large voltages and currents =&gt; more energy</a:t>
            </a:r>
          </a:p>
          <a:p>
            <a:pPr lvl="1"/>
            <a:endParaRPr lang="en-US" dirty="0"/>
          </a:p>
          <a:p>
            <a:r>
              <a:rPr lang="en-US" dirty="0" smtClean="0"/>
              <a:t>Finer scale</a:t>
            </a:r>
          </a:p>
          <a:p>
            <a:pPr lvl="1"/>
            <a:r>
              <a:rPr lang="en-US" dirty="0" smtClean="0"/>
              <a:t>Susceptible to noise</a:t>
            </a:r>
          </a:p>
          <a:p>
            <a:pPr lvl="1"/>
            <a:endParaRPr lang="en-US" dirty="0"/>
          </a:p>
          <a:p>
            <a:r>
              <a:rPr lang="en-US" dirty="0" smtClean="0"/>
              <a:t>Their final answer: 8 bits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9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Deciding topology of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Large degree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ore parallelism</a:t>
            </a:r>
          </a:p>
          <a:p>
            <a:pPr lvl="1"/>
            <a:r>
              <a:rPr lang="en-US" dirty="0" smtClean="0"/>
              <a:t>But similar problem as before (e.g. more currents =&gt; energy)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Their decision: again max. number of inputs =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8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neuron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600200"/>
            <a:ext cx="604837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811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NPU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1381125"/>
            <a:ext cx="6677025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834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Putnam et </a:t>
            </a:r>
            <a:r>
              <a:rPr lang="en-US" dirty="0" err="1" smtClean="0"/>
              <a:t>al.</a:t>
            </a:r>
            <a:r>
              <a:rPr lang="en-US" dirty="0" err="1" smtClean="0">
                <a:hlinkClick r:id="rId2"/>
              </a:rPr>
              <a:t>A</a:t>
            </a:r>
            <a:r>
              <a:rPr lang="en-US" dirty="0" smtClean="0">
                <a:hlinkClick r:id="rId2"/>
              </a:rPr>
              <a:t> </a:t>
            </a:r>
            <a:r>
              <a:rPr lang="en-US" dirty="0">
                <a:hlinkClick r:id="rId2"/>
              </a:rPr>
              <a:t>Reconfigurable Fabric for Accelerating Large-Scale Datacenter Services</a:t>
            </a:r>
            <a:r>
              <a:rPr lang="en-US" dirty="0"/>
              <a:t>, </a:t>
            </a:r>
            <a:r>
              <a:rPr lang="en-US" dirty="0" smtClean="0"/>
              <a:t>in </a:t>
            </a:r>
            <a:r>
              <a:rPr lang="en-US" i="1" dirty="0" smtClean="0"/>
              <a:t>ISCA 2014</a:t>
            </a:r>
          </a:p>
          <a:p>
            <a:endParaRPr lang="en-US" i="1" dirty="0" smtClean="0"/>
          </a:p>
          <a:p>
            <a:r>
              <a:rPr lang="en-US" dirty="0"/>
              <a:t>St. </a:t>
            </a:r>
            <a:r>
              <a:rPr lang="en-US" dirty="0" err="1"/>
              <a:t>Amant</a:t>
            </a:r>
            <a:r>
              <a:rPr lang="en-US" dirty="0"/>
              <a:t> et al. </a:t>
            </a:r>
            <a:r>
              <a:rPr lang="en-US" dirty="0">
                <a:hlinkClick r:id="rId3"/>
              </a:rPr>
              <a:t>General-purpose code acceleration with limited-precision analog computation</a:t>
            </a:r>
            <a:r>
              <a:rPr lang="en-US" dirty="0"/>
              <a:t>, in </a:t>
            </a:r>
            <a:r>
              <a:rPr lang="en-US" i="1" dirty="0"/>
              <a:t>ISCA </a:t>
            </a:r>
            <a:r>
              <a:rPr lang="en-US" i="1" dirty="0" smtClean="0"/>
              <a:t>2014</a:t>
            </a:r>
            <a:r>
              <a:rPr lang="en-US" i="1" dirty="0"/>
              <a:t> + </a:t>
            </a:r>
            <a:r>
              <a:rPr lang="el-GR" i="1" dirty="0" smtClean="0">
                <a:latin typeface="Calibri"/>
              </a:rPr>
              <a:t>α</a:t>
            </a:r>
            <a:endParaRPr lang="en-US" i="1" dirty="0"/>
          </a:p>
          <a:p>
            <a:endParaRPr lang="en-US" i="1" dirty="0"/>
          </a:p>
          <a:p>
            <a:r>
              <a:rPr lang="en-US" b="1" dirty="0" err="1" smtClean="0"/>
              <a:t>Madhavan</a:t>
            </a:r>
            <a:r>
              <a:rPr lang="en-US" b="1" dirty="0"/>
              <a:t>, </a:t>
            </a:r>
            <a:r>
              <a:rPr lang="en-US" b="1" dirty="0" smtClean="0"/>
              <a:t> Sherwood</a:t>
            </a:r>
            <a:r>
              <a:rPr lang="en-US" b="1" dirty="0"/>
              <a:t>, </a:t>
            </a:r>
            <a:r>
              <a:rPr lang="en-US" b="1" dirty="0" err="1" smtClean="0"/>
              <a:t>Strukov</a:t>
            </a:r>
            <a:r>
              <a:rPr lang="en-US" b="1" dirty="0" smtClean="0"/>
              <a:t>. </a:t>
            </a:r>
            <a:r>
              <a:rPr lang="en-US" b="1" dirty="0" smtClean="0">
                <a:hlinkClick r:id="rId4"/>
              </a:rPr>
              <a:t>Race </a:t>
            </a:r>
            <a:r>
              <a:rPr lang="en-US" b="1" dirty="0">
                <a:hlinkClick r:id="rId4"/>
              </a:rPr>
              <a:t>logic: a hardware acceleration for dynamic programming algorithms</a:t>
            </a:r>
            <a:r>
              <a:rPr lang="en-US" b="1" dirty="0"/>
              <a:t>, </a:t>
            </a:r>
            <a:r>
              <a:rPr lang="en-US" b="1" dirty="0" smtClean="0"/>
              <a:t>in </a:t>
            </a:r>
            <a:r>
              <a:rPr lang="en-US" b="1" i="1" dirty="0" smtClean="0"/>
              <a:t>ISCA </a:t>
            </a:r>
            <a:r>
              <a:rPr lang="en-US" b="1" i="1" dirty="0"/>
              <a:t>2014</a:t>
            </a:r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48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good days are over.</a:t>
            </a:r>
          </a:p>
          <a:p>
            <a:endParaRPr lang="en-US" dirty="0"/>
          </a:p>
          <a:p>
            <a:r>
              <a:rPr lang="en-US" dirty="0" smtClean="0"/>
              <a:t>“Iron Triangle” (from</a:t>
            </a:r>
            <a:r>
              <a:rPr lang="en-US" dirty="0"/>
              <a:t> St. </a:t>
            </a:r>
            <a:r>
              <a:rPr lang="en-US" dirty="0" err="1"/>
              <a:t>Amant</a:t>
            </a:r>
            <a:r>
              <a:rPr lang="en-US" dirty="0"/>
              <a:t> et al</a:t>
            </a:r>
            <a:r>
              <a:rPr lang="en-US" dirty="0" smtClean="0"/>
              <a:t>.)</a:t>
            </a:r>
          </a:p>
          <a:p>
            <a:pPr lvl="1"/>
            <a:r>
              <a:rPr lang="en-US" dirty="0" smtClean="0"/>
              <a:t>Performance</a:t>
            </a:r>
          </a:p>
          <a:p>
            <a:pPr lvl="1"/>
            <a:r>
              <a:rPr lang="en-US" dirty="0" smtClean="0"/>
              <a:t>Efficiency</a:t>
            </a:r>
          </a:p>
          <a:p>
            <a:pPr lvl="1"/>
            <a:r>
              <a:rPr lang="en-US" dirty="0" smtClean="0"/>
              <a:t>Generality</a:t>
            </a:r>
          </a:p>
          <a:p>
            <a:endParaRPr lang="en-US" dirty="0"/>
          </a:p>
          <a:p>
            <a:r>
              <a:rPr lang="en-US" dirty="0" smtClean="0"/>
              <a:t>We can choose any two at the expense of the third.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87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Beyond electricity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“Real physics” or “Real chemistry”</a:t>
            </a:r>
          </a:p>
          <a:p>
            <a:endParaRPr lang="en-US" dirty="0" smtClean="0"/>
          </a:p>
          <a:p>
            <a:r>
              <a:rPr lang="en-US" dirty="0" smtClean="0"/>
              <a:t>Exotic fully customized systems exploiting novel physics and based on nontraditional technologies</a:t>
            </a:r>
          </a:p>
          <a:p>
            <a:pPr lvl="1"/>
            <a:r>
              <a:rPr lang="en-US" dirty="0" smtClean="0"/>
              <a:t>D-Wave computer, which utilizes quantum annealing phenomena to solve optimization problems</a:t>
            </a:r>
          </a:p>
          <a:p>
            <a:pPr lvl="1"/>
            <a:endParaRPr lang="en-US" dirty="0"/>
          </a:p>
          <a:p>
            <a:r>
              <a:rPr lang="en-US" dirty="0" smtClean="0"/>
              <a:t>Reaction-diffusion </a:t>
            </a:r>
            <a:r>
              <a:rPr lang="en-US" dirty="0"/>
              <a:t>systems made up of 2D chemical substrates can be used to solve 2D </a:t>
            </a:r>
            <a:r>
              <a:rPr lang="en-US" dirty="0" err="1"/>
              <a:t>Voronoi</a:t>
            </a:r>
            <a:r>
              <a:rPr lang="en-US" dirty="0"/>
              <a:t> Diagram Problems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142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One natural(?) way to represent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Time</a:t>
            </a:r>
          </a:p>
          <a:p>
            <a:endParaRPr lang="en-US" dirty="0"/>
          </a:p>
          <a:p>
            <a:r>
              <a:rPr lang="en-US" dirty="0" smtClean="0"/>
              <a:t>Use </a:t>
            </a:r>
            <a:r>
              <a:rPr lang="en-US" dirty="0"/>
              <a:t>the well-studied problem domain </a:t>
            </a:r>
            <a:r>
              <a:rPr lang="en-US" dirty="0" smtClean="0"/>
              <a:t>of </a:t>
            </a:r>
            <a:r>
              <a:rPr lang="en-US" dirty="0"/>
              <a:t>sequence alignment to test the potential of this new logic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37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Similarity between 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Given two strings A and B.</a:t>
            </a:r>
          </a:p>
          <a:p>
            <a:endParaRPr lang="en-US" dirty="0" smtClean="0"/>
          </a:p>
          <a:p>
            <a:r>
              <a:rPr lang="en-US" dirty="0" smtClean="0"/>
              <a:t>How many edits (insertions, deletions, substitutions) do we need to perform to transform A to B?</a:t>
            </a:r>
          </a:p>
          <a:p>
            <a:endParaRPr lang="en-US" dirty="0"/>
          </a:p>
          <a:p>
            <a:r>
              <a:rPr lang="en-US" dirty="0" smtClean="0"/>
              <a:t>Example: </a:t>
            </a:r>
          </a:p>
          <a:p>
            <a:pPr lvl="1"/>
            <a:r>
              <a:rPr lang="en-US" dirty="0" smtClean="0"/>
              <a:t>s1 = ACGTGCA</a:t>
            </a:r>
          </a:p>
          <a:p>
            <a:pPr lvl="1"/>
            <a:r>
              <a:rPr lang="en-US" dirty="0" smtClean="0"/>
              <a:t>s2 = CCTGCAA</a:t>
            </a:r>
          </a:p>
          <a:p>
            <a:pPr lvl="1"/>
            <a:r>
              <a:rPr lang="en-US" dirty="0" smtClean="0"/>
              <a:t>3 edits (A -&gt; C, Delete G, Insert A) are enough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37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Similarity between 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Generalization</a:t>
            </a:r>
          </a:p>
          <a:p>
            <a:pPr lvl="1"/>
            <a:r>
              <a:rPr lang="en-US" dirty="0" smtClean="0"/>
              <a:t>Each operation </a:t>
            </a:r>
            <a:r>
              <a:rPr lang="en-US" dirty="0" smtClean="0"/>
              <a:t>has </a:t>
            </a:r>
            <a:r>
              <a:rPr lang="en-US" dirty="0" smtClean="0"/>
              <a:t>different scores</a:t>
            </a:r>
          </a:p>
          <a:p>
            <a:pPr lvl="1"/>
            <a:r>
              <a:rPr lang="en-US" dirty="0" smtClean="0"/>
              <a:t>Even “match” has nonzero score</a:t>
            </a:r>
          </a:p>
          <a:p>
            <a:pPr lvl="1"/>
            <a:r>
              <a:rPr lang="en-US" dirty="0" smtClean="0"/>
              <a:t>We can maximize / minimize the score (in maximization, insertion / deletion will have lower score than match)</a:t>
            </a:r>
          </a:p>
          <a:p>
            <a:pPr lvl="1"/>
            <a:endParaRPr lang="en-US" dirty="0"/>
          </a:p>
          <a:p>
            <a:r>
              <a:rPr lang="en-US" dirty="0" smtClean="0"/>
              <a:t>In the following example, score for match = insertion = deletion = 1, substitution = 2 (and will minimize).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47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Dynamic Programming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434131"/>
              </p:ext>
            </p:extLst>
          </p:nvPr>
        </p:nvGraphicFramePr>
        <p:xfrm>
          <a:off x="914400" y="1447800"/>
          <a:ext cx="77724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914400" y="4419600"/>
                <a:ext cx="7772400" cy="1600200"/>
              </a:xfrm>
              <a:prstGeom prst="rect">
                <a:avLst/>
              </a:prstGeom>
            </p:spPr>
            <p:txBody>
              <a:bodyPr vert="horz">
                <a:normAutofit/>
              </a:bodyPr>
              <a:lstStyle>
                <a:lvl1pPr marL="274320" indent="-274320" algn="l" rtl="0" eaLnBrk="1" latinLnBrk="0" hangingPunct="1">
                  <a:spcBef>
                    <a:spcPts val="580"/>
                  </a:spcBef>
                  <a:buClr>
                    <a:schemeClr val="accent1"/>
                  </a:buClr>
                  <a:buSzPct val="85000"/>
                  <a:buFont typeface="Wingdings 2"/>
                  <a:buChar char="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86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SzPct val="85000"/>
                  <a:buFont typeface="Wingdings 2"/>
                  <a:buChar char="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229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SzPct val="85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SzPct val="80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FontTx/>
                  <a:buChar char="o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Char char="•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945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468880" indent="-228600" algn="l" rtl="0" eaLnBrk="1" latinLnBrk="0" hangingPunct="1">
                  <a:spcBef>
                    <a:spcPts val="370"/>
                  </a:spcBef>
                  <a:buClr>
                    <a:schemeClr val="accent2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b="0" dirty="0" smtClean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{</m:t>
                        </m:r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  <m:r>
                          <a:rPr lang="en-US" b="0" i="1" smtClean="0">
                            <a:latin typeface="Cambria Math"/>
                          </a:rPr>
                          <m:t>, </m:t>
                        </m:r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  <m:r>
                          <a:rPr lang="en-US" b="0" i="1" smtClean="0">
                            <a:latin typeface="Cambria Math"/>
                          </a:rPr>
                          <m:t>}</m:t>
                        </m:r>
                      </m:sub>
                    </m:sSub>
                  </m:oMath>
                </a14:m>
                <a:r>
                  <a:rPr lang="en-US" b="0" dirty="0" smtClean="0"/>
                  <a:t> be the minimum edit distance between B</a:t>
                </a:r>
                <a:r>
                  <a:rPr lang="en-US" b="0" baseline="-25000" dirty="0" smtClean="0"/>
                  <a:t>1</a:t>
                </a:r>
                <a:r>
                  <a:rPr lang="en-US" b="0" dirty="0" smtClean="0"/>
                  <a:t>…B</a:t>
                </a:r>
                <a:r>
                  <a:rPr lang="en-US" b="0" baseline="-25000" dirty="0" smtClean="0"/>
                  <a:t>i</a:t>
                </a:r>
                <a:r>
                  <a:rPr lang="en-US" b="0" dirty="0" smtClean="0"/>
                  <a:t> and A</a:t>
                </a:r>
                <a:r>
                  <a:rPr lang="en-US" b="0" baseline="-25000" dirty="0" smtClean="0"/>
                  <a:t>1</a:t>
                </a:r>
                <a:r>
                  <a:rPr lang="en-US" b="0" dirty="0" smtClean="0"/>
                  <a:t>…</a:t>
                </a:r>
                <a:r>
                  <a:rPr lang="en-US" b="0" dirty="0" err="1" smtClean="0"/>
                  <a:t>A</a:t>
                </a:r>
                <a:r>
                  <a:rPr lang="en-US" b="0" baseline="-25000" dirty="0" err="1" smtClean="0"/>
                  <a:t>j</a:t>
                </a:r>
                <a:r>
                  <a:rPr lang="en-US" b="0" dirty="0" smtClean="0"/>
                  <a:t>.</a:t>
                </a:r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419600"/>
                <a:ext cx="7772400" cy="1600200"/>
              </a:xfrm>
              <a:prstGeom prst="rect">
                <a:avLst/>
              </a:prstGeom>
              <a:blipFill rotWithShape="1">
                <a:blip r:embed="rId2"/>
                <a:stretch>
                  <a:fillRect l="-706" t="-1521" r="-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905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Programming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{</m:t>
                        </m:r>
                        <m:r>
                          <a:rPr lang="en-US" i="1">
                            <a:latin typeface="Cambria Math"/>
                          </a:rPr>
                          <m:t>𝑖</m:t>
                        </m:r>
                        <m:r>
                          <a:rPr lang="en-US" i="1">
                            <a:latin typeface="Cambria Math"/>
                          </a:rPr>
                          <m:t>, </m:t>
                        </m:r>
                        <m:r>
                          <a:rPr lang="en-US" i="1">
                            <a:latin typeface="Cambria Math"/>
                          </a:rPr>
                          <m:t>𝑗</m:t>
                        </m:r>
                        <m:r>
                          <a:rPr lang="en-US" i="1">
                            <a:latin typeface="Cambria Math"/>
                          </a:rPr>
                          <m:t>}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min</m:t>
                    </m:r>
                    <m:r>
                      <a:rPr lang="en-US" i="1">
                        <a:latin typeface="Cambria Math"/>
                      </a:rPr>
                      <m:t>⁡(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𝑠</m:t>
                        </m:r>
                      </m:e>
                      <m:sub>
                        <m:d>
                          <m:dPr>
                            <m:begChr m:val="{"/>
                            <m:endChr m:val="}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  <m:r>
                              <a:rPr lang="en-US" i="1">
                                <a:latin typeface="Cambria Math"/>
                              </a:rPr>
                              <m:t>−1,</m:t>
                            </m:r>
                            <m:r>
                              <a:rPr lang="en-US" i="1">
                                <a:latin typeface="Cambria Math"/>
                              </a:rPr>
                              <m:t>𝑗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</m:e>
                        </m:d>
                      </m:sub>
                    </m:sSub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𝛿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−,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/>
                      </a:rPr>
                      <m:t>,</m:t>
                    </m:r>
                  </m:oMath>
                </a14:m>
                <a:endParaRPr lang="en-US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                        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𝑠</m:t>
                        </m:r>
                      </m:e>
                      <m:sub>
                        <m:d>
                          <m:dPr>
                            <m:begChr m:val="{"/>
                            <m:endChr m:val="}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  <m:r>
                              <a:rPr lang="en-US" i="1">
                                <a:latin typeface="Cambria Math"/>
                              </a:rPr>
                              <m:t>,</m:t>
                            </m:r>
                            <m:r>
                              <a:rPr lang="en-US" i="1">
                                <a:latin typeface="Cambria Math"/>
                              </a:rPr>
                              <m:t>𝑗</m:t>
                            </m:r>
                            <m:r>
                              <a:rPr lang="en-US" i="1">
                                <a:latin typeface="Cambria Math"/>
                              </a:rPr>
                              <m:t>−1 </m:t>
                            </m:r>
                          </m:e>
                        </m:d>
                      </m:sub>
                    </m:sSub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𝛿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, − </m:t>
                        </m:r>
                      </m:e>
                    </m:d>
                  </m:oMath>
                </a14:m>
                <a:r>
                  <a:rPr lang="en-US" dirty="0"/>
                  <a:t>, </a:t>
                </a:r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                        </m:t>
                        </m:r>
                        <m:r>
                          <a:rPr lang="en-US" i="1">
                            <a:latin typeface="Cambria Math"/>
                          </a:rPr>
                          <m:t>𝑠</m:t>
                        </m:r>
                      </m:e>
                      <m:sub>
                        <m:d>
                          <m:dPr>
                            <m:begChr m:val="{"/>
                            <m:endChr m:val="}"/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  <m:r>
                              <a:rPr lang="en-US" i="1">
                                <a:latin typeface="Cambria Math"/>
                              </a:rPr>
                              <m:t>,</m:t>
                            </m:r>
                            <m:r>
                              <a:rPr lang="en-US" i="1">
                                <a:latin typeface="Cambria Math"/>
                              </a:rPr>
                              <m:t>𝑗</m:t>
                            </m:r>
                            <m:r>
                              <a:rPr lang="en-US" i="1">
                                <a:latin typeface="Cambria Math"/>
                              </a:rPr>
                              <m:t> </m:t>
                            </m:r>
                          </m:e>
                        </m:d>
                      </m:sub>
                    </m:sSub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𝛿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𝛿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−,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𝛿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, − 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,</m:t>
                    </m:r>
                    <m:r>
                      <a:rPr lang="en-US" i="1">
                        <a:latin typeface="Cambria Math"/>
                      </a:rPr>
                      <m:t>𝛿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 indicate the cost for deletion, addition, substitution (match) respectively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78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Dynamic Programming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41539426"/>
              </p:ext>
            </p:extLst>
          </p:nvPr>
        </p:nvGraphicFramePr>
        <p:xfrm>
          <a:off x="914400" y="1447800"/>
          <a:ext cx="77724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914400" y="4419600"/>
            <a:ext cx="7772400" cy="1600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3061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Dynamic Programming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68141752"/>
              </p:ext>
            </p:extLst>
          </p:nvPr>
        </p:nvGraphicFramePr>
        <p:xfrm>
          <a:off x="914400" y="1447800"/>
          <a:ext cx="77724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914400" y="4419600"/>
            <a:ext cx="7772400" cy="1600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3206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Dynamic Programming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27558779"/>
              </p:ext>
            </p:extLst>
          </p:nvPr>
        </p:nvGraphicFramePr>
        <p:xfrm>
          <a:off x="914400" y="1447800"/>
          <a:ext cx="77724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914400" y="4419600"/>
            <a:ext cx="7772400" cy="1600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0654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Dynamic Programming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3416664"/>
              </p:ext>
            </p:extLst>
          </p:nvPr>
        </p:nvGraphicFramePr>
        <p:xfrm>
          <a:off x="914400" y="1447800"/>
          <a:ext cx="77724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914400" y="4419600"/>
            <a:ext cx="7772400" cy="1600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1741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 Specific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will be wasteful to run different programs on the same general-purpose processor.</a:t>
            </a:r>
          </a:p>
          <a:p>
            <a:endParaRPr lang="en-US" dirty="0"/>
          </a:p>
          <a:p>
            <a:r>
              <a:rPr lang="en-US" dirty="0"/>
              <a:t>One extreme: CPU</a:t>
            </a:r>
          </a:p>
          <a:p>
            <a:endParaRPr lang="en-US" dirty="0"/>
          </a:p>
          <a:p>
            <a:r>
              <a:rPr lang="en-US" dirty="0"/>
              <a:t>The other extreme: ASIC (Application-specific integrated circuit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In between? Beyond the extremes?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8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Dynamic Programming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00637736"/>
              </p:ext>
            </p:extLst>
          </p:nvPr>
        </p:nvGraphicFramePr>
        <p:xfrm>
          <a:off x="914400" y="1447800"/>
          <a:ext cx="77724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914400" y="4419600"/>
            <a:ext cx="7772400" cy="1600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189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Dynamic Programming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36955166"/>
              </p:ext>
            </p:extLst>
          </p:nvPr>
        </p:nvGraphicFramePr>
        <p:xfrm>
          <a:off x="914400" y="1447800"/>
          <a:ext cx="77724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914400" y="4419600"/>
            <a:ext cx="7772400" cy="1600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9063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Dynamic Programming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02824574"/>
              </p:ext>
            </p:extLst>
          </p:nvPr>
        </p:nvGraphicFramePr>
        <p:xfrm>
          <a:off x="914400" y="1447800"/>
          <a:ext cx="77724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914400" y="4419600"/>
            <a:ext cx="7772400" cy="1600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9063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Dynamic Programming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24051775"/>
              </p:ext>
            </p:extLst>
          </p:nvPr>
        </p:nvGraphicFramePr>
        <p:xfrm>
          <a:off x="914400" y="1447800"/>
          <a:ext cx="77724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914400" y="4419600"/>
            <a:ext cx="7772400" cy="1600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8442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Dynamic Programming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84567653"/>
              </p:ext>
            </p:extLst>
          </p:nvPr>
        </p:nvGraphicFramePr>
        <p:xfrm>
          <a:off x="914400" y="1447800"/>
          <a:ext cx="77724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914400" y="4419600"/>
            <a:ext cx="7772400" cy="1600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64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Dynamic Programming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57565264"/>
              </p:ext>
            </p:extLst>
          </p:nvPr>
        </p:nvGraphicFramePr>
        <p:xfrm>
          <a:off x="914400" y="1447800"/>
          <a:ext cx="77724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914400" y="4419600"/>
            <a:ext cx="7772400" cy="1600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4103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Dynamic Programming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55413332"/>
              </p:ext>
            </p:extLst>
          </p:nvPr>
        </p:nvGraphicFramePr>
        <p:xfrm>
          <a:off x="914400" y="1447800"/>
          <a:ext cx="77724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914400" y="4419600"/>
            <a:ext cx="7772400" cy="1600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4670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Dynamic Programming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8598021"/>
              </p:ext>
            </p:extLst>
          </p:nvPr>
        </p:nvGraphicFramePr>
        <p:xfrm>
          <a:off x="914400" y="1447800"/>
          <a:ext cx="77724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914400" y="4419600"/>
            <a:ext cx="7772400" cy="1600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9163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Race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Utilizes </a:t>
            </a:r>
            <a:r>
              <a:rPr lang="en-US" dirty="0"/>
              <a:t>a new data </a:t>
            </a:r>
            <a:r>
              <a:rPr lang="en-US" dirty="0" smtClean="0"/>
              <a:t>representation </a:t>
            </a:r>
            <a:r>
              <a:rPr lang="en-US" dirty="0"/>
              <a:t>to accelerate a broad class of optimization </a:t>
            </a:r>
            <a:r>
              <a:rPr lang="en-US" dirty="0" smtClean="0"/>
              <a:t>problems</a:t>
            </a:r>
            <a:r>
              <a:rPr lang="en-US" dirty="0"/>
              <a:t>, such as those solved by dynamic programming </a:t>
            </a:r>
            <a:r>
              <a:rPr lang="en-US" dirty="0" smtClean="0"/>
              <a:t>algorithms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/>
              <a:t>The core idea of Race Logic is to use race </a:t>
            </a:r>
            <a:r>
              <a:rPr lang="en-US" dirty="0" smtClean="0"/>
              <a:t>conditions </a:t>
            </a:r>
            <a:r>
              <a:rPr lang="en-US" dirty="0"/>
              <a:t>set up in a circuit to perform useful computation. </a:t>
            </a:r>
          </a:p>
        </p:txBody>
      </p:sp>
    </p:spTree>
    <p:extLst>
      <p:ext uri="{BB962C8B-B14F-4D97-AF65-F5344CB8AC3E}">
        <p14:creationId xmlns:p14="http://schemas.microsoft.com/office/powerpoint/2010/main" val="427818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Race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Utilizes </a:t>
            </a:r>
            <a:r>
              <a:rPr lang="en-US" dirty="0"/>
              <a:t>a new data </a:t>
            </a:r>
            <a:r>
              <a:rPr lang="en-US" dirty="0" smtClean="0"/>
              <a:t>representation </a:t>
            </a:r>
            <a:r>
              <a:rPr lang="en-US" dirty="0"/>
              <a:t>to accelerate a broad class of optimization </a:t>
            </a:r>
            <a:r>
              <a:rPr lang="en-US" dirty="0" smtClean="0"/>
              <a:t>problems</a:t>
            </a:r>
            <a:r>
              <a:rPr lang="en-US" dirty="0"/>
              <a:t>, such as those solved by dynamic programming </a:t>
            </a:r>
            <a:r>
              <a:rPr lang="en-US" dirty="0" smtClean="0"/>
              <a:t>algorithms</a:t>
            </a:r>
          </a:p>
          <a:p>
            <a:pPr lvl="1"/>
            <a:r>
              <a:rPr lang="en-US" dirty="0" smtClean="0"/>
              <a:t>Score </a:t>
            </a:r>
            <a:r>
              <a:rPr lang="el-GR" dirty="0" smtClean="0">
                <a:latin typeface="Calibri"/>
              </a:rPr>
              <a:t>δ</a:t>
            </a:r>
            <a:r>
              <a:rPr lang="en-US" dirty="0" smtClean="0">
                <a:latin typeface="Calibri"/>
              </a:rPr>
              <a:t> </a:t>
            </a:r>
            <a:r>
              <a:rPr lang="en-US" dirty="0" smtClean="0"/>
              <a:t>represented as delay time (synchronized)</a:t>
            </a:r>
          </a:p>
          <a:p>
            <a:endParaRPr lang="en-US" dirty="0" smtClean="0"/>
          </a:p>
          <a:p>
            <a:r>
              <a:rPr lang="en-US" dirty="0"/>
              <a:t>The core idea of Race Logic is to use race </a:t>
            </a:r>
            <a:r>
              <a:rPr lang="en-US" dirty="0" smtClean="0"/>
              <a:t>conditions </a:t>
            </a:r>
            <a:r>
              <a:rPr lang="en-US" dirty="0"/>
              <a:t>set up in a circuit to perform useful computation. </a:t>
            </a:r>
            <a:endParaRPr lang="en-US" dirty="0" smtClean="0"/>
          </a:p>
          <a:p>
            <a:pPr lvl="1"/>
            <a:r>
              <a:rPr lang="en-US" dirty="0" smtClean="0"/>
              <a:t>Minimization performed as OR (each cell starts to work when the earliest message arrives).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37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 Specific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GPU</a:t>
            </a:r>
          </a:p>
          <a:p>
            <a:endParaRPr lang="en-US" dirty="0" smtClean="0"/>
          </a:p>
          <a:p>
            <a:r>
              <a:rPr lang="en-US" dirty="0" smtClean="0"/>
              <a:t>FPGA</a:t>
            </a:r>
            <a:r>
              <a:rPr lang="en-US" dirty="0"/>
              <a:t>: A field-programmable gate array (FPGA) is an integrated circuit designed to be configured by a customer or a designer after manufacturing – hence "field-programmable</a:t>
            </a:r>
            <a:r>
              <a:rPr lang="en-US" dirty="0" smtClean="0"/>
              <a:t>". [</a:t>
            </a:r>
            <a:r>
              <a:rPr lang="en-US" dirty="0" err="1" smtClean="0"/>
              <a:t>wikipedia</a:t>
            </a:r>
            <a:r>
              <a:rPr lang="en-US" dirty="0" smtClean="0"/>
              <a:t>]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7494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Race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lowchart: Stored Data 3"/>
          <p:cNvSpPr/>
          <p:nvPr/>
        </p:nvSpPr>
        <p:spPr>
          <a:xfrm rot="13503533">
            <a:off x="2135951" y="2402706"/>
            <a:ext cx="1981200" cy="1905000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90600" y="3048000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660058" y="1676400"/>
            <a:ext cx="6942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4" idx="3"/>
          </p:cNvCxnSpPr>
          <p:nvPr/>
        </p:nvCxnSpPr>
        <p:spPr>
          <a:xfrm>
            <a:off x="1066800" y="1752600"/>
            <a:ext cx="1593258" cy="11351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" idx="1"/>
          </p:cNvCxnSpPr>
          <p:nvPr/>
        </p:nvCxnSpPr>
        <p:spPr>
          <a:xfrm>
            <a:off x="3826291" y="4056385"/>
            <a:ext cx="1812509" cy="17348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1"/>
          </p:cNvCxnSpPr>
          <p:nvPr/>
        </p:nvCxnSpPr>
        <p:spPr>
          <a:xfrm>
            <a:off x="3826291" y="4056385"/>
            <a:ext cx="0" cy="18872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4" idx="1"/>
          </p:cNvCxnSpPr>
          <p:nvPr/>
        </p:nvCxnSpPr>
        <p:spPr>
          <a:xfrm>
            <a:off x="3826291" y="4056385"/>
            <a:ext cx="181250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419600" y="3669268"/>
            <a:ext cx="106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Calibri"/>
              </a:rPr>
              <a:t>δ</a:t>
            </a:r>
            <a:r>
              <a:rPr lang="en-US" baseline="-25000" dirty="0" smtClean="0">
                <a:latin typeface="Calibri"/>
              </a:rPr>
              <a:t>deletion</a:t>
            </a:r>
            <a:endParaRPr lang="en-US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2976502" y="4815326"/>
            <a:ext cx="106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Calibri"/>
              </a:rPr>
              <a:t>δ</a:t>
            </a:r>
            <a:r>
              <a:rPr lang="en-US" baseline="-25000" dirty="0" smtClean="0">
                <a:latin typeface="Calibri"/>
              </a:rPr>
              <a:t>insertion</a:t>
            </a:r>
            <a:endParaRPr lang="en-US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4729102" y="4724400"/>
            <a:ext cx="106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Calibri"/>
              </a:rPr>
              <a:t>δ</a:t>
            </a:r>
            <a:r>
              <a:rPr lang="en-US" baseline="-25000" dirty="0" smtClean="0">
                <a:latin typeface="Calibri"/>
              </a:rPr>
              <a:t>sub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91393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Race Logic (time 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lowchart: Stored Data 3"/>
          <p:cNvSpPr/>
          <p:nvPr/>
        </p:nvSpPr>
        <p:spPr>
          <a:xfrm rot="13503533">
            <a:off x="2135951" y="2402706"/>
            <a:ext cx="1981200" cy="1905000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90600" y="3048000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660058" y="1676400"/>
            <a:ext cx="6942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4" idx="3"/>
          </p:cNvCxnSpPr>
          <p:nvPr/>
        </p:nvCxnSpPr>
        <p:spPr>
          <a:xfrm>
            <a:off x="1066800" y="1752600"/>
            <a:ext cx="1593258" cy="11351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" idx="1"/>
          </p:cNvCxnSpPr>
          <p:nvPr/>
        </p:nvCxnSpPr>
        <p:spPr>
          <a:xfrm>
            <a:off x="3826291" y="4056385"/>
            <a:ext cx="1812509" cy="17348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1"/>
          </p:cNvCxnSpPr>
          <p:nvPr/>
        </p:nvCxnSpPr>
        <p:spPr>
          <a:xfrm>
            <a:off x="3826291" y="4056385"/>
            <a:ext cx="0" cy="18872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4" idx="1"/>
          </p:cNvCxnSpPr>
          <p:nvPr/>
        </p:nvCxnSpPr>
        <p:spPr>
          <a:xfrm>
            <a:off x="3826291" y="4056385"/>
            <a:ext cx="181250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419600" y="3669268"/>
            <a:ext cx="106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Calibri"/>
              </a:rPr>
              <a:t>δ</a:t>
            </a:r>
            <a:r>
              <a:rPr lang="en-US" baseline="-25000" dirty="0" smtClean="0">
                <a:latin typeface="Calibri"/>
              </a:rPr>
              <a:t>deletion</a:t>
            </a:r>
            <a:endParaRPr lang="en-US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2976502" y="4815326"/>
            <a:ext cx="106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Calibri"/>
              </a:rPr>
              <a:t>δ</a:t>
            </a:r>
            <a:r>
              <a:rPr lang="en-US" baseline="-25000" dirty="0" smtClean="0">
                <a:latin typeface="Calibri"/>
              </a:rPr>
              <a:t>insertion</a:t>
            </a:r>
            <a:endParaRPr lang="en-US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4729102" y="4724400"/>
            <a:ext cx="106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Calibri"/>
              </a:rPr>
              <a:t>δ</a:t>
            </a:r>
            <a:r>
              <a:rPr lang="en-US" baseline="-25000" dirty="0" smtClean="0">
                <a:latin typeface="Calibri"/>
              </a:rPr>
              <a:t>sub</a:t>
            </a:r>
            <a:endParaRPr lang="en-US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2667000" y="1981199"/>
            <a:ext cx="309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74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Race Logic (time t + </a:t>
            </a:r>
            <a:r>
              <a:rPr lang="el-GR" dirty="0" smtClean="0">
                <a:latin typeface="Calibri"/>
              </a:rPr>
              <a:t>δ</a:t>
            </a:r>
            <a:r>
              <a:rPr lang="en-US" baseline="-25000" dirty="0" smtClean="0">
                <a:latin typeface="Calibri"/>
              </a:rPr>
              <a:t>insertion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lowchart: Stored Data 3"/>
          <p:cNvSpPr/>
          <p:nvPr/>
        </p:nvSpPr>
        <p:spPr>
          <a:xfrm rot="13503533">
            <a:off x="2135951" y="2402706"/>
            <a:ext cx="1981200" cy="1905000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90600" y="3048000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660058" y="1676400"/>
            <a:ext cx="6942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4" idx="3"/>
          </p:cNvCxnSpPr>
          <p:nvPr/>
        </p:nvCxnSpPr>
        <p:spPr>
          <a:xfrm>
            <a:off x="1066800" y="1752600"/>
            <a:ext cx="1593258" cy="11351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" idx="1"/>
          </p:cNvCxnSpPr>
          <p:nvPr/>
        </p:nvCxnSpPr>
        <p:spPr>
          <a:xfrm>
            <a:off x="3826291" y="4056385"/>
            <a:ext cx="1812509" cy="17348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1"/>
          </p:cNvCxnSpPr>
          <p:nvPr/>
        </p:nvCxnSpPr>
        <p:spPr>
          <a:xfrm>
            <a:off x="3826291" y="4056385"/>
            <a:ext cx="0" cy="18872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4" idx="1"/>
          </p:cNvCxnSpPr>
          <p:nvPr/>
        </p:nvCxnSpPr>
        <p:spPr>
          <a:xfrm>
            <a:off x="3826291" y="4056385"/>
            <a:ext cx="181250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419600" y="3669268"/>
            <a:ext cx="106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Calibri"/>
              </a:rPr>
              <a:t>δ</a:t>
            </a:r>
            <a:r>
              <a:rPr lang="en-US" baseline="-25000" dirty="0" smtClean="0">
                <a:latin typeface="Calibri"/>
              </a:rPr>
              <a:t>deletion</a:t>
            </a:r>
            <a:endParaRPr lang="en-US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2976502" y="4815326"/>
            <a:ext cx="106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Calibri"/>
              </a:rPr>
              <a:t>δ</a:t>
            </a:r>
            <a:r>
              <a:rPr lang="en-US" baseline="-25000" dirty="0" smtClean="0">
                <a:latin typeface="Calibri"/>
              </a:rPr>
              <a:t>insertion</a:t>
            </a:r>
            <a:endParaRPr lang="en-US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4729102" y="4724400"/>
            <a:ext cx="106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Calibri"/>
              </a:rPr>
              <a:t>δ</a:t>
            </a:r>
            <a:r>
              <a:rPr lang="en-US" baseline="-25000" dirty="0" smtClean="0">
                <a:latin typeface="Calibri"/>
              </a:rPr>
              <a:t>sub</a:t>
            </a:r>
            <a:endParaRPr lang="en-US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2667000" y="1981199"/>
            <a:ext cx="309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625067" y="4060941"/>
            <a:ext cx="309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826291" y="4830740"/>
            <a:ext cx="309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71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Race Logic (time t + </a:t>
            </a:r>
            <a:r>
              <a:rPr lang="el-GR" dirty="0" smtClean="0">
                <a:latin typeface="Calibri"/>
              </a:rPr>
              <a:t>δ</a:t>
            </a:r>
            <a:r>
              <a:rPr lang="en-US" baseline="-25000" dirty="0" smtClean="0">
                <a:latin typeface="Calibri"/>
              </a:rPr>
              <a:t>sub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lowchart: Stored Data 3"/>
          <p:cNvSpPr/>
          <p:nvPr/>
        </p:nvSpPr>
        <p:spPr>
          <a:xfrm rot="13503533">
            <a:off x="2135951" y="2402706"/>
            <a:ext cx="1981200" cy="1905000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90600" y="3048000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660058" y="1676400"/>
            <a:ext cx="6942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4" idx="3"/>
          </p:cNvCxnSpPr>
          <p:nvPr/>
        </p:nvCxnSpPr>
        <p:spPr>
          <a:xfrm>
            <a:off x="1066800" y="1752600"/>
            <a:ext cx="1593258" cy="11351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" idx="1"/>
          </p:cNvCxnSpPr>
          <p:nvPr/>
        </p:nvCxnSpPr>
        <p:spPr>
          <a:xfrm>
            <a:off x="3826291" y="4056385"/>
            <a:ext cx="1812509" cy="17348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1"/>
          </p:cNvCxnSpPr>
          <p:nvPr/>
        </p:nvCxnSpPr>
        <p:spPr>
          <a:xfrm>
            <a:off x="3826291" y="4056385"/>
            <a:ext cx="0" cy="18872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4" idx="1"/>
          </p:cNvCxnSpPr>
          <p:nvPr/>
        </p:nvCxnSpPr>
        <p:spPr>
          <a:xfrm>
            <a:off x="3826291" y="4056385"/>
            <a:ext cx="181250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419600" y="3669268"/>
            <a:ext cx="106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Calibri"/>
              </a:rPr>
              <a:t>δ</a:t>
            </a:r>
            <a:r>
              <a:rPr lang="en-US" baseline="-25000" dirty="0" smtClean="0">
                <a:latin typeface="Calibri"/>
              </a:rPr>
              <a:t>deletion</a:t>
            </a:r>
            <a:endParaRPr lang="en-US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2976502" y="4815326"/>
            <a:ext cx="106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Calibri"/>
              </a:rPr>
              <a:t>δ</a:t>
            </a:r>
            <a:r>
              <a:rPr lang="en-US" baseline="-25000" dirty="0" smtClean="0">
                <a:latin typeface="Calibri"/>
              </a:rPr>
              <a:t>insertion</a:t>
            </a:r>
            <a:endParaRPr lang="en-US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4729102" y="4724400"/>
            <a:ext cx="106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Calibri"/>
              </a:rPr>
              <a:t>δ</a:t>
            </a:r>
            <a:r>
              <a:rPr lang="en-US" baseline="-25000" dirty="0" smtClean="0">
                <a:latin typeface="Calibri"/>
              </a:rPr>
              <a:t>sub</a:t>
            </a:r>
            <a:endParaRPr lang="en-US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2667000" y="1981199"/>
            <a:ext cx="309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625067" y="4060941"/>
            <a:ext cx="309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574351" y="4929220"/>
            <a:ext cx="309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810000" y="4876800"/>
            <a:ext cx="309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819640" y="1981199"/>
            <a:ext cx="309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553927" y="2692522"/>
            <a:ext cx="309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21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Race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Cell (0,0) sends 1.</a:t>
            </a:r>
          </a:p>
          <a:p>
            <a:endParaRPr lang="en-US" dirty="0"/>
          </a:p>
          <a:p>
            <a:r>
              <a:rPr lang="en-US" dirty="0" smtClean="0"/>
              <a:t>As soon as it receives 1, each cell propagates 1 to three directions after corresponding delays.</a:t>
            </a:r>
          </a:p>
          <a:p>
            <a:endParaRPr lang="en-US" dirty="0"/>
          </a:p>
          <a:p>
            <a:r>
              <a:rPr lang="en-US" dirty="0" smtClean="0"/>
              <a:t>The best score is just the time when the last cell receives 1!</a:t>
            </a:r>
          </a:p>
          <a:p>
            <a:endParaRPr lang="en-US" dirty="0"/>
          </a:p>
          <a:p>
            <a:r>
              <a:rPr lang="en-US" dirty="0" smtClean="0"/>
              <a:t>For maximization, we can use AND instead of OR (start to work after receiving 1 from all incoming directions)</a:t>
            </a:r>
          </a:p>
        </p:txBody>
      </p:sp>
    </p:spTree>
    <p:extLst>
      <p:ext uri="{BB962C8B-B14F-4D97-AF65-F5344CB8AC3E}">
        <p14:creationId xmlns:p14="http://schemas.microsoft.com/office/powerpoint/2010/main" val="155330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Area</a:t>
            </a:r>
          </a:p>
          <a:p>
            <a:pPr lvl="1"/>
            <a:r>
              <a:rPr lang="en-US" dirty="0" smtClean="0"/>
              <a:t>Scales </a:t>
            </a:r>
            <a:r>
              <a:rPr lang="en-US" dirty="0" err="1" smtClean="0"/>
              <a:t>quadratically</a:t>
            </a:r>
            <a:r>
              <a:rPr lang="en-US" dirty="0" smtClean="0"/>
              <a:t> with N</a:t>
            </a:r>
          </a:p>
          <a:p>
            <a:pPr lvl="1"/>
            <a:endParaRPr lang="en-US" dirty="0"/>
          </a:p>
          <a:p>
            <a:r>
              <a:rPr lang="en-US" dirty="0" smtClean="0"/>
              <a:t>Latency</a:t>
            </a:r>
          </a:p>
          <a:p>
            <a:pPr lvl="1"/>
            <a:r>
              <a:rPr lang="en-US" dirty="0" smtClean="0"/>
              <a:t>Linearly with N (assuming all scores are small)</a:t>
            </a:r>
          </a:p>
          <a:p>
            <a:pPr lvl="1"/>
            <a:endParaRPr lang="en-US" dirty="0"/>
          </a:p>
          <a:p>
            <a:r>
              <a:rPr lang="en-US" dirty="0" smtClean="0"/>
              <a:t>Energy (if the whole area is clocked every cycle)</a:t>
            </a:r>
          </a:p>
          <a:p>
            <a:pPr lvl="1"/>
            <a:r>
              <a:rPr lang="en-US" dirty="0" smtClean="0"/>
              <a:t>Cubic with 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84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Idea to Save Energy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2738314"/>
              </p:ext>
            </p:extLst>
          </p:nvPr>
        </p:nvGraphicFramePr>
        <p:xfrm>
          <a:off x="914400" y="1447800"/>
          <a:ext cx="77724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914400" y="4419600"/>
            <a:ext cx="7772400" cy="1600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66800" y="4572000"/>
            <a:ext cx="7772400" cy="1600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smtClean="0"/>
              <a:t>Two marked areas do not need to be clocked at time 5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813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Idea to Save Energy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69095421"/>
              </p:ext>
            </p:extLst>
          </p:nvPr>
        </p:nvGraphicFramePr>
        <p:xfrm>
          <a:off x="914400" y="1447800"/>
          <a:ext cx="77724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914400" y="4419600"/>
            <a:ext cx="7772400" cy="1600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66800" y="4572000"/>
            <a:ext cx="7772400" cy="1600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smtClean="0"/>
              <a:t>Activate the clock for each region when needed.</a:t>
            </a:r>
          </a:p>
          <a:p>
            <a:endParaRPr lang="en-US" b="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2899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Idea to Save Energy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88763152"/>
              </p:ext>
            </p:extLst>
          </p:nvPr>
        </p:nvGraphicFramePr>
        <p:xfrm>
          <a:off x="914400" y="1447800"/>
          <a:ext cx="77724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914400" y="4419600"/>
            <a:ext cx="7772400" cy="1600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66800" y="4572000"/>
            <a:ext cx="7772400" cy="1600200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smtClean="0"/>
              <a:t>Fine </a:t>
            </a:r>
            <a:r>
              <a:rPr lang="en-US" b="0" dirty="0" err="1" smtClean="0"/>
              <a:t>granulity</a:t>
            </a:r>
            <a:r>
              <a:rPr lang="en-US" dirty="0"/>
              <a:t>:  </a:t>
            </a:r>
            <a:r>
              <a:rPr lang="en-US" dirty="0" smtClean="0"/>
              <a:t>a large </a:t>
            </a:r>
            <a:r>
              <a:rPr lang="en-US" dirty="0"/>
              <a:t>number of </a:t>
            </a:r>
            <a:r>
              <a:rPr lang="en-US" dirty="0" smtClean="0"/>
              <a:t>multi-cell </a:t>
            </a:r>
            <a:r>
              <a:rPr lang="en-US" dirty="0"/>
              <a:t>regions that require every cycle clocking</a:t>
            </a:r>
            <a:endParaRPr lang="en-US" b="0" dirty="0" smtClean="0"/>
          </a:p>
          <a:p>
            <a:r>
              <a:rPr lang="en-US" b="0" dirty="0" smtClean="0"/>
              <a:t>Coarse </a:t>
            </a:r>
            <a:r>
              <a:rPr lang="en-US" b="0" dirty="0" err="1" smtClean="0"/>
              <a:t>granulity</a:t>
            </a:r>
            <a:r>
              <a:rPr lang="en-US" dirty="0"/>
              <a:t>: </a:t>
            </a:r>
            <a:r>
              <a:rPr lang="en-US" dirty="0" smtClean="0"/>
              <a:t>clocking </a:t>
            </a:r>
            <a:r>
              <a:rPr lang="en-US" dirty="0"/>
              <a:t>one multi-cell </a:t>
            </a:r>
            <a:r>
              <a:rPr lang="en-US" dirty="0" smtClean="0"/>
              <a:t>region </a:t>
            </a:r>
            <a:r>
              <a:rPr lang="en-US" dirty="0"/>
              <a:t>for very long</a:t>
            </a:r>
            <a:endParaRPr lang="en-US" b="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902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Compared to Lipton and </a:t>
            </a:r>
            <a:r>
              <a:rPr lang="en-US" dirty="0" err="1" smtClean="0"/>
              <a:t>Lopresti</a:t>
            </a:r>
            <a:r>
              <a:rPr lang="en-US" dirty="0"/>
              <a:t> </a:t>
            </a:r>
            <a:r>
              <a:rPr lang="en-US" dirty="0" smtClean="0"/>
              <a:t>1985</a:t>
            </a:r>
          </a:p>
          <a:p>
            <a:pPr lvl="1"/>
            <a:r>
              <a:rPr lang="en-US" smtClean="0"/>
              <a:t>Systolic </a:t>
            </a:r>
            <a:r>
              <a:rPr lang="en-US" smtClean="0"/>
              <a:t>Array</a:t>
            </a:r>
          </a:p>
          <a:p>
            <a:pPr lvl="1"/>
            <a:r>
              <a:rPr lang="en-US" smtClean="0"/>
              <a:t>Area </a:t>
            </a:r>
            <a:r>
              <a:rPr lang="en-US" dirty="0" smtClean="0"/>
              <a:t>scales linearly</a:t>
            </a:r>
          </a:p>
          <a:p>
            <a:endParaRPr lang="en-US" dirty="0"/>
          </a:p>
          <a:p>
            <a:r>
              <a:rPr lang="en-US" dirty="0" smtClean="0"/>
              <a:t>But still,</a:t>
            </a:r>
          </a:p>
          <a:p>
            <a:pPr lvl="1"/>
            <a:r>
              <a:rPr lang="en-US" dirty="0" smtClean="0"/>
              <a:t>4* faster</a:t>
            </a:r>
          </a:p>
          <a:p>
            <a:pPr lvl="1"/>
            <a:r>
              <a:rPr lang="en-US" dirty="0" smtClean="0"/>
              <a:t>3* higher throughput for sequence matching per area</a:t>
            </a:r>
          </a:p>
          <a:p>
            <a:pPr lvl="1"/>
            <a:r>
              <a:rPr lang="en-US" dirty="0" smtClean="0"/>
              <a:t>5* lower power density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Another dimension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represent numbers?</a:t>
            </a:r>
          </a:p>
          <a:p>
            <a:pPr lvl="1"/>
            <a:r>
              <a:rPr lang="en-US" dirty="0" smtClean="0"/>
              <a:t>Currently, we use digital, even for real numbers.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Analog?</a:t>
            </a:r>
          </a:p>
          <a:p>
            <a:pPr lvl="1"/>
            <a:r>
              <a:rPr lang="en-US" dirty="0" smtClean="0"/>
              <a:t>Many choices to measure.</a:t>
            </a:r>
          </a:p>
          <a:p>
            <a:pPr lvl="1"/>
            <a:r>
              <a:rPr lang="en-US" dirty="0" smtClean="0"/>
              <a:t>How to add, subtract, or apply complicated functions to them?</a:t>
            </a:r>
          </a:p>
        </p:txBody>
      </p:sp>
    </p:spTree>
    <p:extLst>
      <p:ext uri="{BB962C8B-B14F-4D97-AF65-F5344CB8AC3E}">
        <p14:creationId xmlns:p14="http://schemas.microsoft.com/office/powerpoint/2010/main" val="181599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weakness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if scores are large integers, or even real numbers?</a:t>
            </a:r>
          </a:p>
          <a:p>
            <a:pPr lvl="1"/>
            <a:r>
              <a:rPr lang="en-US" dirty="0" smtClean="0"/>
              <a:t>Convert to (approximately) equivalent small integers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73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Efforts to run each program on the “right” chip on many levels.</a:t>
            </a:r>
          </a:p>
          <a:p>
            <a:endParaRPr lang="en-US" dirty="0" smtClean="0"/>
          </a:p>
          <a:p>
            <a:r>
              <a:rPr lang="en-US" dirty="0" smtClean="0"/>
              <a:t>FPGA vs ASIC</a:t>
            </a:r>
          </a:p>
          <a:p>
            <a:r>
              <a:rPr lang="en-US" dirty="0" smtClean="0"/>
              <a:t>How much portion of program will be specially accelerated?</a:t>
            </a:r>
          </a:p>
          <a:p>
            <a:r>
              <a:rPr lang="en-US" dirty="0" smtClean="0"/>
              <a:t>Precision becomes another dimension</a:t>
            </a:r>
          </a:p>
          <a:p>
            <a:r>
              <a:rPr lang="en-US" dirty="0" smtClean="0"/>
              <a:t>How to represent data: natural/exotic operations based on science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9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Spectrum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20" y="1524000"/>
            <a:ext cx="7974980" cy="1499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V="1">
            <a:off x="4038600" y="2133600"/>
            <a:ext cx="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505200" y="36576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Putnam et al.</a:t>
            </a:r>
          </a:p>
          <a:p>
            <a:r>
              <a:rPr lang="en-US" dirty="0" smtClean="0"/>
              <a:t>(general purpose?)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5638800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Image from </a:t>
            </a:r>
            <a:r>
              <a:rPr lang="en-US" dirty="0" err="1"/>
              <a:t>Esmaeilzadeh</a:t>
            </a:r>
            <a:r>
              <a:rPr lang="en-US" dirty="0"/>
              <a:t> et al. MICRO 2012</a:t>
            </a:r>
          </a:p>
        </p:txBody>
      </p:sp>
    </p:spTree>
    <p:extLst>
      <p:ext uri="{BB962C8B-B14F-4D97-AF65-F5344CB8AC3E}">
        <p14:creationId xmlns:p14="http://schemas.microsoft.com/office/powerpoint/2010/main" val="258513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Spectrum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20" y="1524000"/>
            <a:ext cx="7974980" cy="1499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V="1">
            <a:off x="4038600" y="2133600"/>
            <a:ext cx="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7543800" y="2133600"/>
            <a:ext cx="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010400" y="3669268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St. </a:t>
            </a:r>
            <a:r>
              <a:rPr lang="en-US" dirty="0" err="1" smtClean="0"/>
              <a:t>Amant</a:t>
            </a:r>
            <a:r>
              <a:rPr lang="en-US" dirty="0"/>
              <a:t> </a:t>
            </a:r>
            <a:r>
              <a:rPr lang="en-US" dirty="0" smtClean="0"/>
              <a:t>et al.</a:t>
            </a:r>
          </a:p>
          <a:p>
            <a:r>
              <a:rPr lang="en-US" dirty="0"/>
              <a:t>(general purpose</a:t>
            </a:r>
            <a:r>
              <a:rPr lang="en-US" dirty="0" smtClean="0"/>
              <a:t>??)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90600" y="5638800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Image from </a:t>
            </a:r>
            <a:r>
              <a:rPr lang="en-US" dirty="0" err="1"/>
              <a:t>Esmaeilzadeh</a:t>
            </a:r>
            <a:r>
              <a:rPr lang="en-US" dirty="0"/>
              <a:t> et al. MICRO 2012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05200" y="36576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Putnam et al.</a:t>
            </a:r>
          </a:p>
          <a:p>
            <a:r>
              <a:rPr lang="en-US" dirty="0" smtClean="0"/>
              <a:t>(general purpose?)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84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Spectrum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20" y="1524000"/>
            <a:ext cx="7974980" cy="1499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V="1">
            <a:off x="4038600" y="2133600"/>
            <a:ext cx="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7543800" y="2133600"/>
            <a:ext cx="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010400" y="3669268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St. </a:t>
            </a:r>
            <a:r>
              <a:rPr lang="en-US" dirty="0" err="1" smtClean="0"/>
              <a:t>Amant</a:t>
            </a:r>
            <a:r>
              <a:rPr lang="en-US" dirty="0"/>
              <a:t> </a:t>
            </a:r>
            <a:r>
              <a:rPr lang="en-US" dirty="0" smtClean="0"/>
              <a:t>et al.</a:t>
            </a:r>
          </a:p>
          <a:p>
            <a:r>
              <a:rPr lang="en-US" dirty="0"/>
              <a:t>(general purpose</a:t>
            </a:r>
            <a:r>
              <a:rPr lang="en-US" dirty="0" smtClean="0"/>
              <a:t>??)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90600" y="5638800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Image from </a:t>
            </a:r>
            <a:r>
              <a:rPr lang="en-US" dirty="0" err="1"/>
              <a:t>Esmaeilzadeh</a:t>
            </a:r>
            <a:r>
              <a:rPr lang="en-US" dirty="0"/>
              <a:t> et al. MICRO 2012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05200" y="36576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Putnam et al.</a:t>
            </a:r>
          </a:p>
          <a:p>
            <a:r>
              <a:rPr lang="en-US" dirty="0" smtClean="0"/>
              <a:t>(general purpose?)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8638309" y="2133600"/>
            <a:ext cx="0" cy="2362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696200" y="44958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Madhavan</a:t>
            </a:r>
            <a:r>
              <a:rPr lang="en-US" dirty="0" smtClean="0"/>
              <a:t> et al.</a:t>
            </a:r>
          </a:p>
          <a:p>
            <a:r>
              <a:rPr lang="en-US" dirty="0" smtClean="0"/>
              <a:t>(specific)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57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209</TotalTime>
  <Words>2139</Words>
  <Application>Microsoft Office PowerPoint</Application>
  <PresentationFormat>On-screen Show (4:3)</PresentationFormat>
  <Paragraphs>664</Paragraphs>
  <Slides>61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Equity</vt:lpstr>
      <vt:lpstr>Accelerators/Specialization/ Emerging Architectures</vt:lpstr>
      <vt:lpstr>Papers</vt:lpstr>
      <vt:lpstr>Motivation</vt:lpstr>
      <vt:lpstr>Application Specific Designs</vt:lpstr>
      <vt:lpstr>Application Specific Designs</vt:lpstr>
      <vt:lpstr>Another dimension</vt:lpstr>
      <vt:lpstr>Spectrum</vt:lpstr>
      <vt:lpstr>Spectrum</vt:lpstr>
      <vt:lpstr>Spectrum</vt:lpstr>
      <vt:lpstr>Papers</vt:lpstr>
      <vt:lpstr>FPGA</vt:lpstr>
      <vt:lpstr>FPGA</vt:lpstr>
      <vt:lpstr>Large-Scale Datacenter Services [Putnam et al. 14] – 23 authors!</vt:lpstr>
      <vt:lpstr>Large-Scale Datacenter Services [Putnam et al. 14]</vt:lpstr>
      <vt:lpstr>Implementation</vt:lpstr>
      <vt:lpstr>Experiments</vt:lpstr>
      <vt:lpstr>Papers</vt:lpstr>
      <vt:lpstr>Motivation</vt:lpstr>
      <vt:lpstr>Neural Processing Unit  [Esmaeilzadeh et al. 12]</vt:lpstr>
      <vt:lpstr>Neural Processing Unit  [Esmaeilzadeh et al. 12]</vt:lpstr>
      <vt:lpstr>Mixed-signal implementation for NPU [St. Amant et al. 14]</vt:lpstr>
      <vt:lpstr>Issues for analog computation</vt:lpstr>
      <vt:lpstr>Issues for analog computation</vt:lpstr>
      <vt:lpstr>NPU with analogue computation</vt:lpstr>
      <vt:lpstr>Deciding range of values</vt:lpstr>
      <vt:lpstr>Deciding topology of network</vt:lpstr>
      <vt:lpstr>One neuron</vt:lpstr>
      <vt:lpstr>NPU</vt:lpstr>
      <vt:lpstr>Papers</vt:lpstr>
      <vt:lpstr>Beyond electricity</vt:lpstr>
      <vt:lpstr>One natural(?) way to represent numbers</vt:lpstr>
      <vt:lpstr>Similarity between sequences</vt:lpstr>
      <vt:lpstr>Similarity between sequences</vt:lpstr>
      <vt:lpstr>Dynamic Programming</vt:lpstr>
      <vt:lpstr>Dynamic Programming</vt:lpstr>
      <vt:lpstr>Dynamic Programming</vt:lpstr>
      <vt:lpstr>Dynamic Programming</vt:lpstr>
      <vt:lpstr>Dynamic Programming</vt:lpstr>
      <vt:lpstr>Dynamic Programming</vt:lpstr>
      <vt:lpstr>Dynamic Programming</vt:lpstr>
      <vt:lpstr>Dynamic Programming</vt:lpstr>
      <vt:lpstr>Dynamic Programming</vt:lpstr>
      <vt:lpstr>Dynamic Programming</vt:lpstr>
      <vt:lpstr>Dynamic Programming</vt:lpstr>
      <vt:lpstr>Dynamic Programming</vt:lpstr>
      <vt:lpstr>Dynamic Programming</vt:lpstr>
      <vt:lpstr>Dynamic Programming</vt:lpstr>
      <vt:lpstr>Race Logic</vt:lpstr>
      <vt:lpstr>Race Logic</vt:lpstr>
      <vt:lpstr>Race Logic</vt:lpstr>
      <vt:lpstr>Race Logic (time t)</vt:lpstr>
      <vt:lpstr>Race Logic (time t + δinsertion)</vt:lpstr>
      <vt:lpstr>Race Logic (time t + δsub)</vt:lpstr>
      <vt:lpstr>Race Logic</vt:lpstr>
      <vt:lpstr>Performance</vt:lpstr>
      <vt:lpstr>Idea to Save Energy</vt:lpstr>
      <vt:lpstr>Idea to Save Energy</vt:lpstr>
      <vt:lpstr>Idea to Save Energy</vt:lpstr>
      <vt:lpstr>Results</vt:lpstr>
      <vt:lpstr>One weakness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Race Logic: A Hardware Acceleration  for Dynamic Programming Algorithms</dc:title>
  <dc:creator>Euiwoong Lee</dc:creator>
  <cp:lastModifiedBy>Euiwoong Lee</cp:lastModifiedBy>
  <cp:revision>32</cp:revision>
  <dcterms:created xsi:type="dcterms:W3CDTF">2014-10-09T03:36:57Z</dcterms:created>
  <dcterms:modified xsi:type="dcterms:W3CDTF">2014-10-13T13:42:13Z</dcterms:modified>
</cp:coreProperties>
</file>