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54"/>
  </p:notesMasterIdLst>
  <p:handoutMasterIdLst>
    <p:handoutMasterId r:id="rId55"/>
  </p:handoutMasterIdLst>
  <p:sldIdLst>
    <p:sldId id="332" r:id="rId3"/>
    <p:sldId id="256" r:id="rId4"/>
    <p:sldId id="352" r:id="rId5"/>
    <p:sldId id="339" r:id="rId6"/>
    <p:sldId id="340" r:id="rId7"/>
    <p:sldId id="357" r:id="rId8"/>
    <p:sldId id="342" r:id="rId9"/>
    <p:sldId id="343" r:id="rId10"/>
    <p:sldId id="344" r:id="rId11"/>
    <p:sldId id="364" r:id="rId12"/>
    <p:sldId id="359" r:id="rId13"/>
    <p:sldId id="292" r:id="rId14"/>
    <p:sldId id="293" r:id="rId15"/>
    <p:sldId id="295" r:id="rId16"/>
    <p:sldId id="294" r:id="rId17"/>
    <p:sldId id="296" r:id="rId18"/>
    <p:sldId id="360" r:id="rId19"/>
    <p:sldId id="278" r:id="rId20"/>
    <p:sldId id="311" r:id="rId21"/>
    <p:sldId id="258" r:id="rId22"/>
    <p:sldId id="317" r:id="rId23"/>
    <p:sldId id="366" r:id="rId24"/>
    <p:sldId id="358" r:id="rId25"/>
    <p:sldId id="282" r:id="rId26"/>
    <p:sldId id="298" r:id="rId27"/>
    <p:sldId id="354" r:id="rId28"/>
    <p:sldId id="281" r:id="rId29"/>
    <p:sldId id="351" r:id="rId30"/>
    <p:sldId id="345" r:id="rId31"/>
    <p:sldId id="326" r:id="rId32"/>
    <p:sldId id="287" r:id="rId33"/>
    <p:sldId id="355" r:id="rId34"/>
    <p:sldId id="291" r:id="rId35"/>
    <p:sldId id="288" r:id="rId36"/>
    <p:sldId id="363" r:id="rId37"/>
    <p:sldId id="346" r:id="rId38"/>
    <p:sldId id="365" r:id="rId39"/>
    <p:sldId id="347" r:id="rId40"/>
    <p:sldId id="349" r:id="rId41"/>
    <p:sldId id="350" r:id="rId42"/>
    <p:sldId id="334" r:id="rId43"/>
    <p:sldId id="324" r:id="rId44"/>
    <p:sldId id="259" r:id="rId45"/>
    <p:sldId id="263" r:id="rId46"/>
    <p:sldId id="264" r:id="rId47"/>
    <p:sldId id="267" r:id="rId48"/>
    <p:sldId id="273" r:id="rId49"/>
    <p:sldId id="310" r:id="rId50"/>
    <p:sldId id="276" r:id="rId51"/>
    <p:sldId id="362" r:id="rId52"/>
    <p:sldId id="300" r:id="rId53"/>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p:restoredTop sz="76514"/>
  </p:normalViewPr>
  <p:slideViewPr>
    <p:cSldViewPr>
      <p:cViewPr>
        <p:scale>
          <a:sx n="74" d="100"/>
          <a:sy n="74" d="100"/>
        </p:scale>
        <p:origin x="1044" y="12"/>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12776"/>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2100000120"/>
        <c:axId val="2100272088"/>
        <c:axId val="2099737448"/>
      </c:surface3DChart>
      <c:catAx>
        <c:axId val="210000012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2100272088"/>
        <c:crosses val="autoZero"/>
        <c:auto val="1"/>
        <c:lblAlgn val="ctr"/>
        <c:lblOffset val="100"/>
        <c:noMultiLvlLbl val="0"/>
      </c:catAx>
      <c:valAx>
        <c:axId val="2100272088"/>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2100000120"/>
        <c:crosses val="autoZero"/>
        <c:crossBetween val="midCat"/>
        <c:majorUnit val="2000"/>
        <c:minorUnit val="500"/>
      </c:valAx>
      <c:serAx>
        <c:axId val="209973744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2100272088"/>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861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vas.cmu.edu/" TargetMode="External"/><Relationship Id="rId2" Type="http://schemas.openxmlformats.org/officeDocument/2006/relationships/hyperlink" Target="https://piazza.com/cmu/fall2024/18x13"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piazza.com/cmu/fall2024/18x13"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497C-24CE-48C8-8F75-88A28CE7F852}"/>
              </a:ext>
            </a:extLst>
          </p:cNvPr>
          <p:cNvSpPr>
            <a:spLocks noGrp="1"/>
          </p:cNvSpPr>
          <p:nvPr>
            <p:ph type="title"/>
          </p:nvPr>
        </p:nvSpPr>
        <p:spPr/>
        <p:txBody>
          <a:bodyPr/>
          <a:lstStyle/>
          <a:p>
            <a:r>
              <a:rPr lang="en-US" dirty="0"/>
              <a:t>Who Am I? Vyas Sekar</a:t>
            </a:r>
          </a:p>
        </p:txBody>
      </p:sp>
      <p:sp>
        <p:nvSpPr>
          <p:cNvPr id="7" name="TextBox 6">
            <a:extLst>
              <a:ext uri="{FF2B5EF4-FFF2-40B4-BE49-F238E27FC236}">
                <a16:creationId xmlns:a16="http://schemas.microsoft.com/office/drawing/2014/main" id="{C11C5FBD-2AC6-E03F-F3C1-E4F41B289CDE}"/>
              </a:ext>
            </a:extLst>
          </p:cNvPr>
          <p:cNvSpPr txBox="1"/>
          <p:nvPr/>
        </p:nvSpPr>
        <p:spPr>
          <a:xfrm>
            <a:off x="4800600" y="1346200"/>
            <a:ext cx="4584878" cy="3293209"/>
          </a:xfrm>
          <a:prstGeom prst="rect">
            <a:avLst/>
          </a:prstGeom>
          <a:noFill/>
        </p:spPr>
        <p:txBody>
          <a:bodyPr wrap="square">
            <a:spAutoFit/>
          </a:bodyPr>
          <a:lstStyle/>
          <a:p>
            <a:r>
              <a:rPr lang="en-US" sz="2400" dirty="0" err="1">
                <a:latin typeface="Calibri" panose="020F0502020204030204" pitchFamily="34" charset="0"/>
                <a:cs typeface="Calibri" panose="020F0502020204030204" pitchFamily="34" charset="0"/>
              </a:rPr>
              <a:t>B.Tech</a:t>
            </a:r>
            <a:r>
              <a:rPr lang="en-US" sz="2400" dirty="0">
                <a:latin typeface="Calibri" panose="020F0502020204030204" pitchFamily="34" charset="0"/>
                <a:cs typeface="Calibri" panose="020F0502020204030204" pitchFamily="34" charset="0"/>
              </a:rPr>
              <a:t>, IIT Madras CSE,2003</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PhD, CMU CSD, 2010</a:t>
            </a:r>
            <a:br>
              <a:rPr lang="en-US" sz="28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Chennai</a:t>
            </a:r>
            <a:r>
              <a:rPr lang="en-US" sz="2400" dirty="0">
                <a:latin typeface="Calibri" panose="020F0502020204030204" pitchFamily="34" charset="0"/>
                <a:cs typeface="Calibri" panose="020F0502020204030204" pitchFamily="34" charset="0"/>
                <a:sym typeface="Wingdings" pitchFamily="2" charset="2"/>
              </a:rPr>
              <a:t> </a:t>
            </a:r>
          </a:p>
          <a:p>
            <a:r>
              <a:rPr lang="en-US" sz="2400" dirty="0">
                <a:latin typeface="Calibri" panose="020F0502020204030204" pitchFamily="34" charset="0"/>
                <a:cs typeface="Calibri" panose="020F0502020204030204" pitchFamily="34" charset="0"/>
              </a:rPr>
              <a:t>Pittsburgh </a:t>
            </a:r>
            <a:r>
              <a:rPr lang="en-US" sz="2400" dirty="0">
                <a:latin typeface="Calibri" panose="020F0502020204030204" pitchFamily="34" charset="0"/>
                <a:cs typeface="Calibri" panose="020F0502020204030204" pitchFamily="34" charset="0"/>
                <a:sym typeface="Wingdings"/>
              </a:rPr>
              <a:t> Berkeley </a:t>
            </a:r>
            <a:br>
              <a:rPr lang="en-US" sz="2400" dirty="0">
                <a:latin typeface="Calibri" panose="020F0502020204030204" pitchFamily="34" charset="0"/>
                <a:cs typeface="Calibri" panose="020F0502020204030204" pitchFamily="34" charset="0"/>
                <a:sym typeface="Wingdings"/>
              </a:rPr>
            </a:br>
            <a:r>
              <a:rPr lang="en-US" sz="2400" dirty="0">
                <a:latin typeface="Calibri" panose="020F0502020204030204" pitchFamily="34" charset="0"/>
                <a:cs typeface="Calibri" panose="020F0502020204030204" pitchFamily="34" charset="0"/>
                <a:sym typeface="Wingdings"/>
              </a:rPr>
              <a:t> Long Island  Pittsburgh</a:t>
            </a:r>
          </a:p>
          <a:p>
            <a:r>
              <a:rPr lang="en-US" sz="2400" dirty="0">
                <a:latin typeface="Calibri" panose="020F0502020204030204" pitchFamily="34" charset="0"/>
                <a:cs typeface="Calibri" panose="020F0502020204030204" pitchFamily="34" charset="0"/>
                <a:sym typeface="Wingdings" pitchFamily="2" charset="2"/>
              </a:rPr>
              <a:t></a:t>
            </a:r>
            <a:r>
              <a:rPr lang="en-US" sz="2400" dirty="0">
                <a:latin typeface="Calibri" panose="020F0502020204030204" pitchFamily="34" charset="0"/>
                <a:cs typeface="Calibri" panose="020F0502020204030204" pitchFamily="34" charset="0"/>
                <a:sym typeface="Wingdings"/>
              </a:rPr>
              <a:t> SF Bay Area </a:t>
            </a:r>
            <a:r>
              <a:rPr lang="en-US" sz="2400" dirty="0">
                <a:latin typeface="Calibri" panose="020F0502020204030204" pitchFamily="34" charset="0"/>
                <a:cs typeface="Calibri" panose="020F0502020204030204" pitchFamily="34" charset="0"/>
                <a:sym typeface="Wingdings" pitchFamily="2" charset="2"/>
              </a:rPr>
              <a:t></a:t>
            </a:r>
            <a:r>
              <a:rPr lang="en-US" sz="2400" dirty="0">
                <a:latin typeface="Calibri" panose="020F0502020204030204" pitchFamily="34" charset="0"/>
                <a:cs typeface="Calibri" panose="020F0502020204030204" pitchFamily="34" charset="0"/>
                <a:sym typeface="Wingdings"/>
              </a:rPr>
              <a:t> Pittsburgh</a:t>
            </a:r>
            <a:br>
              <a:rPr lang="en-US" sz="24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EFCD993-6CCB-D866-F4C3-239A9537FE5F}"/>
              </a:ext>
            </a:extLst>
          </p:cNvPr>
          <p:cNvSpPr txBox="1"/>
          <p:nvPr/>
        </p:nvSpPr>
        <p:spPr>
          <a:xfrm>
            <a:off x="0" y="4090819"/>
            <a:ext cx="6477000" cy="830997"/>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Research: Networking, Security,  Systems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Web: http://</a:t>
            </a:r>
            <a:r>
              <a:rPr lang="en-US" sz="2400" dirty="0" err="1">
                <a:latin typeface="Calibri" panose="020F0502020204030204" pitchFamily="34" charset="0"/>
                <a:cs typeface="Calibri" panose="020F0502020204030204" pitchFamily="34" charset="0"/>
              </a:rPr>
              <a:t>users.ece.cmu.edu</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vsekar</a:t>
            </a:r>
            <a:r>
              <a:rPr lang="en-US" sz="2400"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A0754393-C3A3-54C3-685F-59468D42AABB}"/>
              </a:ext>
            </a:extLst>
          </p:cNvPr>
          <p:cNvSpPr txBox="1"/>
          <p:nvPr/>
        </p:nvSpPr>
        <p:spPr>
          <a:xfrm>
            <a:off x="0" y="5280967"/>
            <a:ext cx="9144000" cy="461665"/>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Non-work: Run, squash, frisbee, cryptic crosswords, trivia, word puzzles</a:t>
            </a:r>
          </a:p>
        </p:txBody>
      </p:sp>
      <p:pic>
        <p:nvPicPr>
          <p:cNvPr id="12" name="Picture 11" descr="A person in a suit&#10;&#10;Description automatically generated">
            <a:extLst>
              <a:ext uri="{FF2B5EF4-FFF2-40B4-BE49-F238E27FC236}">
                <a16:creationId xmlns:a16="http://schemas.microsoft.com/office/drawing/2014/main" id="{D3EE7A42-1D96-FC64-FB66-710C00C84FCF}"/>
              </a:ext>
            </a:extLst>
          </p:cNvPr>
          <p:cNvPicPr>
            <a:picLocks noChangeAspect="1"/>
          </p:cNvPicPr>
          <p:nvPr/>
        </p:nvPicPr>
        <p:blipFill>
          <a:blip r:embed="rId2"/>
          <a:stretch>
            <a:fillRect/>
          </a:stretch>
        </p:blipFill>
        <p:spPr>
          <a:xfrm>
            <a:off x="34344" y="1705351"/>
            <a:ext cx="5029200" cy="2017966"/>
          </a:xfrm>
          <a:prstGeom prst="rect">
            <a:avLst/>
          </a:prstGeom>
        </p:spPr>
      </p:pic>
    </p:spTree>
    <p:extLst>
      <p:ext uri="{BB962C8B-B14F-4D97-AF65-F5344CB8AC3E}">
        <p14:creationId xmlns:p14="http://schemas.microsoft.com/office/powerpoint/2010/main" val="4101564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EB14-D2B1-4F21-AB01-B6B85FF01A9F}"/>
              </a:ext>
            </a:extLst>
          </p:cNvPr>
          <p:cNvSpPr>
            <a:spLocks noGrp="1"/>
          </p:cNvSpPr>
          <p:nvPr>
            <p:ph type="ctrTitle"/>
          </p:nvPr>
        </p:nvSpPr>
        <p:spPr/>
        <p:txBody>
          <a:bodyPr/>
          <a:lstStyle/>
          <a:p>
            <a:pPr algn="ctr"/>
            <a:r>
              <a:rPr lang="en-US" dirty="0"/>
              <a:t>About The Course</a:t>
            </a:r>
            <a:br>
              <a:rPr lang="en-US" dirty="0"/>
            </a:br>
            <a:r>
              <a:rPr lang="en-US" dirty="0"/>
              <a:t>Topical Coverage In Detail</a:t>
            </a:r>
          </a:p>
        </p:txBody>
      </p:sp>
      <p:sp>
        <p:nvSpPr>
          <p:cNvPr id="3" name="Subtitle 2">
            <a:extLst>
              <a:ext uri="{FF2B5EF4-FFF2-40B4-BE49-F238E27FC236}">
                <a16:creationId xmlns:a16="http://schemas.microsoft.com/office/drawing/2014/main" id="{F107600E-687D-4C91-8431-F194A73A8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14090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extLst>
      <p:ext uri="{BB962C8B-B14F-4D97-AF65-F5344CB8AC3E}">
        <p14:creationId xmlns:p14="http://schemas.microsoft.com/office/powerpoint/2010/main" val="526308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extLst>
      <p:ext uri="{BB962C8B-B14F-4D97-AF65-F5344CB8AC3E}">
        <p14:creationId xmlns:p14="http://schemas.microsoft.com/office/powerpoint/2010/main" val="15440406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extLst>
      <p:ext uri="{BB962C8B-B14F-4D97-AF65-F5344CB8AC3E}">
        <p14:creationId xmlns:p14="http://schemas.microsoft.com/office/powerpoint/2010/main" val="1753212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extLst>
      <p:ext uri="{BB962C8B-B14F-4D97-AF65-F5344CB8AC3E}">
        <p14:creationId xmlns:p14="http://schemas.microsoft.com/office/powerpoint/2010/main" val="29631361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extLst>
      <p:ext uri="{BB962C8B-B14F-4D97-AF65-F5344CB8AC3E}">
        <p14:creationId xmlns:p14="http://schemas.microsoft.com/office/powerpoint/2010/main" val="17711969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95B4-F9A4-4EDD-99A0-ABB6C4293851}"/>
              </a:ext>
            </a:extLst>
          </p:cNvPr>
          <p:cNvSpPr>
            <a:spLocks noGrp="1"/>
          </p:cNvSpPr>
          <p:nvPr>
            <p:ph type="ctrTitle"/>
          </p:nvPr>
        </p:nvSpPr>
        <p:spPr>
          <a:xfrm>
            <a:off x="76200" y="2130425"/>
            <a:ext cx="8991600" cy="1470025"/>
          </a:xfrm>
        </p:spPr>
        <p:txBody>
          <a:bodyPr/>
          <a:lstStyle/>
          <a:p>
            <a:pPr algn="ctr"/>
            <a:r>
              <a:rPr lang="en-US" dirty="0"/>
              <a:t>What Makes This Course Different?</a:t>
            </a:r>
            <a:br>
              <a:rPr lang="en-US" dirty="0"/>
            </a:br>
            <a:r>
              <a:rPr lang="en-US" dirty="0"/>
              <a:t>Course Perspective and Overarching Theme</a:t>
            </a:r>
          </a:p>
        </p:txBody>
      </p:sp>
      <p:sp>
        <p:nvSpPr>
          <p:cNvPr id="3" name="Subtitle 2">
            <a:extLst>
              <a:ext uri="{FF2B5EF4-FFF2-40B4-BE49-F238E27FC236}">
                <a16:creationId xmlns:a16="http://schemas.microsoft.com/office/drawing/2014/main" id="{320B23A6-9100-4849-A721-ABC5C844D4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62237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(Many?)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extLst>
      <p:ext uri="{BB962C8B-B14F-4D97-AF65-F5344CB8AC3E}">
        <p14:creationId xmlns:p14="http://schemas.microsoft.com/office/powerpoint/2010/main" val="3339168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20183542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18-213/18-613: </a:t>
            </a:r>
            <a:r>
              <a:rPr lang="en-US" sz="2000" kern="0" dirty="0">
                <a:solidFill>
                  <a:schemeClr val="tx1"/>
                </a:solidFill>
                <a:latin typeface="Calibri" pitchFamily="34" charset="0"/>
              </a:rPr>
              <a:t>Computer Systems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tx1"/>
                </a:solidFill>
                <a:effectLst/>
                <a:uLnTx/>
                <a:uFillTx/>
                <a:latin typeface="Calibri" pitchFamily="34" charset="0"/>
                <a:ea typeface="+mj-ea"/>
                <a:cs typeface="+mj-cs"/>
              </a:rPr>
              <a:t>An 15-213/18-213/15-513/14-513/18-613 Ecosystem Course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August 26</a:t>
            </a:r>
            <a:r>
              <a:rPr lang="en-US" sz="2000" kern="0" baseline="30000" dirty="0">
                <a:solidFill>
                  <a:schemeClr val="tx1"/>
                </a:solidFill>
                <a:latin typeface="Calibri" pitchFamily="34" charset="0"/>
                <a:ea typeface="+mj-ea"/>
                <a:cs typeface="+mj-cs"/>
              </a:rPr>
              <a:t>th</a:t>
            </a:r>
            <a:r>
              <a:rPr lang="en-US" sz="2000" kern="0" dirty="0">
                <a:solidFill>
                  <a:schemeClr val="tx1"/>
                </a:solidFill>
                <a:latin typeface="Calibri" pitchFamily="34" charset="0"/>
                <a:ea typeface="+mj-ea"/>
                <a:cs typeface="+mj-cs"/>
              </a:rPr>
              <a:t>, 2024</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a:solidFill>
                  <a:schemeClr val="tx1"/>
                </a:solidFill>
                <a:latin typeface="Calibri" pitchFamily="34" charset="0"/>
              </a:rPr>
              <a:t>Gregory Kesden</a:t>
            </a:r>
          </a:p>
          <a:p>
            <a:pPr lvl="0" algn="l">
              <a:spcBef>
                <a:spcPct val="20000"/>
              </a:spcBef>
              <a:buClr>
                <a:srgbClr val="990000"/>
              </a:buClr>
              <a:buSzPct val="60000"/>
              <a:defRPr/>
            </a:pPr>
            <a:r>
              <a:rPr lang="en-US" sz="2000" kern="0" dirty="0">
                <a:solidFill>
                  <a:schemeClr val="tx1"/>
                </a:solidFill>
                <a:latin typeface="Calibri" pitchFamily="34" charset="0"/>
              </a:rPr>
              <a:t>Vyas </a:t>
            </a:r>
            <a:r>
              <a:rPr lang="en-US" sz="2000" kern="0" dirty="0" err="1">
                <a:solidFill>
                  <a:schemeClr val="tx1"/>
                </a:solidFill>
                <a:latin typeface="Calibri" pitchFamily="34" charset="0"/>
              </a:rPr>
              <a:t>Sekar</a:t>
            </a:r>
            <a:endParaRPr lang="en-US" sz="2000" kern="0" dirty="0">
              <a:solidFill>
                <a:schemeClr val="tx1"/>
              </a:solidFill>
              <a:latin typeface="Calibri" pitchFamily="34" charset="0"/>
            </a:endParaRPr>
          </a:p>
          <a:p>
            <a:pPr lvl="0" algn="l">
              <a:spcBef>
                <a:spcPct val="20000"/>
              </a:spcBef>
              <a:buClr>
                <a:srgbClr val="990000"/>
              </a:buClr>
              <a:buSzPct val="60000"/>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5486401" y="2925043"/>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ECE, INI, ...</a:t>
            </a:r>
          </a:p>
          <a:p>
            <a:pPr lvl="2"/>
            <a:r>
              <a:rPr lang="en-US" dirty="0"/>
              <a:t>Compilers, Operating Systems, Networks, Computer Architecture, Embedded Systems, Storage Systems, Computer Security, etc.</a:t>
            </a:r>
          </a:p>
        </p:txBody>
      </p:sp>
    </p:spTree>
    <p:extLst>
      <p:ext uri="{BB962C8B-B14F-4D97-AF65-F5344CB8AC3E}">
        <p14:creationId xmlns:p14="http://schemas.microsoft.com/office/powerpoint/2010/main" val="14047336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It’s Important to Understand How Things Work</a:t>
            </a:r>
            <a:endParaRPr lang="en-US"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courses emphasize abstraction</a:t>
            </a:r>
          </a:p>
          <a:p>
            <a:pPr lvl="1"/>
            <a:r>
              <a:rPr lang="en-US" b="1" dirty="0"/>
              <a:t>(CE courses less so)</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14933528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2FAE-0674-B2A5-371B-193B48E65746}"/>
              </a:ext>
            </a:extLst>
          </p:cNvPr>
          <p:cNvSpPr>
            <a:spLocks noGrp="1"/>
          </p:cNvSpPr>
          <p:nvPr>
            <p:ph type="title"/>
          </p:nvPr>
        </p:nvSpPr>
        <p:spPr/>
        <p:txBody>
          <a:bodyPr/>
          <a:lstStyle/>
          <a:p>
            <a:r>
              <a:rPr lang="en-US" dirty="0"/>
              <a:t>Aside: </a:t>
            </a:r>
            <a:r>
              <a:rPr lang="en-US" dirty="0" err="1"/>
              <a:t>Ousterhout’s</a:t>
            </a:r>
            <a:r>
              <a:rPr lang="en-US" dirty="0"/>
              <a:t> “Law”</a:t>
            </a:r>
          </a:p>
        </p:txBody>
      </p:sp>
      <p:pic>
        <p:nvPicPr>
          <p:cNvPr id="4" name="Picture 2" descr="main-qimg-becd53fa321a6a527ea6fc1072635e17">
            <a:extLst>
              <a:ext uri="{FF2B5EF4-FFF2-40B4-BE49-F238E27FC236}">
                <a16:creationId xmlns:a16="http://schemas.microsoft.com/office/drawing/2014/main" id="{C2172422-A525-5C0D-1557-AA478679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27" y="1924879"/>
            <a:ext cx="5844237" cy="4597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6EC3DE-36A1-01F2-E2BD-8C5203F0337D}"/>
              </a:ext>
            </a:extLst>
          </p:cNvPr>
          <p:cNvSpPr txBox="1"/>
          <p:nvPr/>
        </p:nvSpPr>
        <p:spPr>
          <a:xfrm>
            <a:off x="381001" y="1197381"/>
            <a:ext cx="5715000" cy="769441"/>
          </a:xfrm>
          <a:prstGeom prst="rect">
            <a:avLst/>
          </a:prstGeom>
          <a:noFill/>
        </p:spPr>
        <p:txBody>
          <a:bodyPr wrap="square">
            <a:spAutoFit/>
          </a:bodyPr>
          <a:lstStyle/>
          <a:p>
            <a:r>
              <a:rPr lang="en-US" sz="2200" i="1" dirty="0">
                <a:solidFill>
                  <a:srgbClr val="222222"/>
                </a:solidFill>
                <a:effectLst/>
                <a:latin typeface="Helvetica" pitchFamily="2" charset="0"/>
              </a:rPr>
              <a:t>“how fast you learn is a lot more important </a:t>
            </a:r>
          </a:p>
          <a:p>
            <a:r>
              <a:rPr lang="en-US" sz="2200" i="1" dirty="0">
                <a:solidFill>
                  <a:srgbClr val="222222"/>
                </a:solidFill>
                <a:effectLst/>
                <a:latin typeface="Helvetica" pitchFamily="2" charset="0"/>
              </a:rPr>
              <a:t>than how much you </a:t>
            </a:r>
            <a:r>
              <a:rPr lang="en-US" sz="2200" i="1" dirty="0">
                <a:solidFill>
                  <a:srgbClr val="222222"/>
                </a:solidFill>
                <a:latin typeface="Helvetica" pitchFamily="2" charset="0"/>
              </a:rPr>
              <a:t> </a:t>
            </a:r>
            <a:r>
              <a:rPr lang="en-US" sz="2200" i="1" dirty="0">
                <a:solidFill>
                  <a:srgbClr val="222222"/>
                </a:solidFill>
                <a:effectLst/>
                <a:latin typeface="Helvetica" pitchFamily="2" charset="0"/>
              </a:rPr>
              <a:t>know to begin with”</a:t>
            </a:r>
            <a:endParaRPr lang="en-US" sz="2200" i="1" dirty="0"/>
          </a:p>
        </p:txBody>
      </p:sp>
      <p:sp>
        <p:nvSpPr>
          <p:cNvPr id="6" name="TextBox 5">
            <a:extLst>
              <a:ext uri="{FF2B5EF4-FFF2-40B4-BE49-F238E27FC236}">
                <a16:creationId xmlns:a16="http://schemas.microsoft.com/office/drawing/2014/main" id="{87A3E37A-0AA7-5B1D-FF4C-0171E0CE4036}"/>
              </a:ext>
            </a:extLst>
          </p:cNvPr>
          <p:cNvSpPr txBox="1"/>
          <p:nvPr/>
        </p:nvSpPr>
        <p:spPr>
          <a:xfrm>
            <a:off x="2313669" y="6124115"/>
            <a:ext cx="6830331" cy="430887"/>
          </a:xfrm>
          <a:prstGeom prst="rect">
            <a:avLst/>
          </a:prstGeom>
          <a:noFill/>
        </p:spPr>
        <p:txBody>
          <a:bodyPr wrap="none" rtlCol="0">
            <a:spAutoFit/>
          </a:bodyPr>
          <a:lstStyle/>
          <a:p>
            <a:r>
              <a:rPr lang="en-US" sz="2200" dirty="0"/>
              <a:t>Source: https://</a:t>
            </a:r>
            <a:r>
              <a:rPr lang="en-US" sz="2200" dirty="0" err="1"/>
              <a:t>briankeng.com</a:t>
            </a:r>
            <a:r>
              <a:rPr lang="en-US" sz="2200" dirty="0"/>
              <a:t>/2015/07/a-little-bit-of-slope/</a:t>
            </a:r>
          </a:p>
        </p:txBody>
      </p:sp>
    </p:spTree>
    <p:extLst>
      <p:ext uri="{BB962C8B-B14F-4D97-AF65-F5344CB8AC3E}">
        <p14:creationId xmlns:p14="http://schemas.microsoft.com/office/powerpoint/2010/main" val="13356648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D579-CBCA-4A98-B72B-599ABE01BA65}"/>
              </a:ext>
            </a:extLst>
          </p:cNvPr>
          <p:cNvSpPr>
            <a:spLocks noGrp="1"/>
          </p:cNvSpPr>
          <p:nvPr>
            <p:ph type="ctrTitle"/>
          </p:nvPr>
        </p:nvSpPr>
        <p:spPr/>
        <p:txBody>
          <a:bodyPr/>
          <a:lstStyle/>
          <a:p>
            <a:pPr algn="ctr"/>
            <a:r>
              <a:rPr lang="en-US" dirty="0"/>
              <a:t>About The Course</a:t>
            </a:r>
            <a:br>
              <a:rPr lang="en-US" dirty="0"/>
            </a:br>
            <a:r>
              <a:rPr lang="en-US" dirty="0"/>
              <a:t>How We Get There</a:t>
            </a:r>
          </a:p>
        </p:txBody>
      </p:sp>
      <p:sp>
        <p:nvSpPr>
          <p:cNvPr id="3" name="Subtitle 2">
            <a:extLst>
              <a:ext uri="{FF2B5EF4-FFF2-40B4-BE49-F238E27FC236}">
                <a16:creationId xmlns:a16="http://schemas.microsoft.com/office/drawing/2014/main" id="{73DDB374-6BC9-41F7-8FA9-E6F085698C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84612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 </a:t>
            </a:r>
          </a:p>
          <a:p>
            <a:pPr lvl="1"/>
            <a:r>
              <a:rPr lang="en-US" dirty="0"/>
              <a:t>Higher level concepts</a:t>
            </a:r>
          </a:p>
          <a:p>
            <a:r>
              <a:rPr lang="en-US" dirty="0"/>
              <a:t>Labs (8)</a:t>
            </a:r>
          </a:p>
          <a:p>
            <a:pPr marL="552450" lvl="1"/>
            <a:r>
              <a:rPr lang="en-US" dirty="0"/>
              <a:t>The heart of the course</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Test your understanding of concepts &amp; mathematical principles</a:t>
            </a:r>
          </a:p>
        </p:txBody>
      </p:sp>
    </p:spTree>
    <p:extLst>
      <p:ext uri="{BB962C8B-B14F-4D97-AF65-F5344CB8AC3E}">
        <p14:creationId xmlns:p14="http://schemas.microsoft.com/office/powerpoint/2010/main" val="24475884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B01E-7AEB-433B-A326-E5626DD0E2C9}"/>
              </a:ext>
            </a:extLst>
          </p:cNvPr>
          <p:cNvSpPr>
            <a:spLocks noGrp="1"/>
          </p:cNvSpPr>
          <p:nvPr>
            <p:ph type="ctrTitle"/>
          </p:nvPr>
        </p:nvSpPr>
        <p:spPr/>
        <p:txBody>
          <a:bodyPr/>
          <a:lstStyle/>
          <a:p>
            <a:pPr algn="ctr"/>
            <a:r>
              <a:rPr lang="en-US" dirty="0"/>
              <a:t>Course Resources</a:t>
            </a:r>
          </a:p>
        </p:txBody>
      </p:sp>
      <p:sp>
        <p:nvSpPr>
          <p:cNvPr id="3" name="Subtitle 2">
            <a:extLst>
              <a:ext uri="{FF2B5EF4-FFF2-40B4-BE49-F238E27FC236}">
                <a16:creationId xmlns:a16="http://schemas.microsoft.com/office/drawing/2014/main" id="{388A52BD-6D86-4C2D-80EE-31E6034C2C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40009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Textbooks</a:t>
            </a:r>
          </a:p>
        </p:txBody>
      </p:sp>
      <p:sp>
        <p:nvSpPr>
          <p:cNvPr id="31748" name="Rectangle 4"/>
          <p:cNvSpPr>
            <a:spLocks noGrp="1" noChangeArrowheads="1"/>
          </p:cNvSpPr>
          <p:nvPr>
            <p:ph type="body" idx="1"/>
          </p:nvPr>
        </p:nvSpPr>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 version</a:t>
            </a:r>
            <a:r>
              <a:rPr lang="en-US" dirty="0"/>
              <a:t>!)</a:t>
            </a:r>
          </a:p>
          <a:p>
            <a:pPr lvl="1"/>
            <a:r>
              <a:rPr lang="en-US" dirty="0"/>
              <a:t>On reserve in Sorrells Library</a:t>
            </a:r>
          </a:p>
          <a:p>
            <a:r>
              <a:rPr lang="en-US" dirty="0"/>
              <a:t>Brian Kernighan and Dennis Ritchie, </a:t>
            </a:r>
          </a:p>
          <a:p>
            <a:pPr lvl="1"/>
            <a:r>
              <a:rPr lang="en-US" i="1" dirty="0"/>
              <a:t>The C Programming Language</a:t>
            </a:r>
            <a:r>
              <a:rPr lang="en-US" dirty="0"/>
              <a:t>, Second Edition, Prentice Hall, 1988</a:t>
            </a:r>
          </a:p>
          <a:p>
            <a:pPr lvl="1"/>
            <a:r>
              <a:rPr lang="en-US" dirty="0"/>
              <a:t>Still the best book about C, from the originators</a:t>
            </a:r>
          </a:p>
          <a:p>
            <a:pPr lvl="1"/>
            <a:r>
              <a:rPr lang="en-US" dirty="0"/>
              <a:t>Even though it does not cover more recent extensions of C</a:t>
            </a:r>
          </a:p>
          <a:p>
            <a:pPr lvl="1"/>
            <a:r>
              <a:rPr lang="en-US" dirty="0"/>
              <a:t>On reserve in Sorrells Library</a:t>
            </a:r>
          </a:p>
        </p:txBody>
      </p:sp>
    </p:spTree>
    <p:extLst>
      <p:ext uri="{BB962C8B-B14F-4D97-AF65-F5344CB8AC3E}">
        <p14:creationId xmlns:p14="http://schemas.microsoft.com/office/powerpoint/2010/main" val="9719975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55F9-E634-484E-802D-5D6256C1A1D2}"/>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E9AABE26-B459-4552-9373-5D9DDE76B125}"/>
              </a:ext>
            </a:extLst>
          </p:cNvPr>
          <p:cNvSpPr>
            <a:spLocks noGrp="1"/>
          </p:cNvSpPr>
          <p:nvPr>
            <p:ph idx="1"/>
          </p:nvPr>
        </p:nvSpPr>
        <p:spPr/>
        <p:txBody>
          <a:bodyPr/>
          <a:lstStyle/>
          <a:p>
            <a:r>
              <a:rPr lang="en-US" dirty="0"/>
              <a:t>Web site: https://www.cs.cmu.edu/~18213</a:t>
            </a:r>
          </a:p>
          <a:p>
            <a:pPr lvl="1"/>
            <a:r>
              <a:rPr lang="en-US" dirty="0"/>
              <a:t>Contains the schedule, deadlines, course policies, and many other resources. </a:t>
            </a:r>
          </a:p>
          <a:p>
            <a:pPr marL="279400" lvl="1" indent="0">
              <a:buNone/>
            </a:pPr>
            <a:endParaRPr lang="en-US" dirty="0"/>
          </a:p>
          <a:p>
            <a:r>
              <a:rPr lang="en-US" dirty="0" err="1"/>
              <a:t>Autolab</a:t>
            </a:r>
            <a:r>
              <a:rPr lang="en-US" dirty="0"/>
              <a:t>: https://ics.autolabproject.com/</a:t>
            </a:r>
          </a:p>
          <a:p>
            <a:pPr lvl="1"/>
            <a:r>
              <a:rPr lang="en-US" dirty="0"/>
              <a:t>Used to distribute labs, let you test your solutions, compete against each other, and for final grading</a:t>
            </a:r>
          </a:p>
          <a:p>
            <a:pPr marL="279400" lvl="1" indent="0">
              <a:buNone/>
            </a:pPr>
            <a:endParaRPr lang="en-US" dirty="0"/>
          </a:p>
          <a:p>
            <a:endParaRPr lang="en-US" dirty="0"/>
          </a:p>
        </p:txBody>
      </p:sp>
    </p:spTree>
    <p:extLst>
      <p:ext uri="{BB962C8B-B14F-4D97-AF65-F5344CB8AC3E}">
        <p14:creationId xmlns:p14="http://schemas.microsoft.com/office/powerpoint/2010/main" val="27011302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456-0E6E-42CD-8B10-359AE5D8EA9F}"/>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8493DE30-6AF1-4B3B-B46F-8C5E59046B32}"/>
              </a:ext>
            </a:extLst>
          </p:cNvPr>
          <p:cNvSpPr>
            <a:spLocks noGrp="1"/>
          </p:cNvSpPr>
          <p:nvPr>
            <p:ph idx="1"/>
          </p:nvPr>
        </p:nvSpPr>
        <p:spPr/>
        <p:txBody>
          <a:bodyPr/>
          <a:lstStyle/>
          <a:p>
            <a:r>
              <a:rPr lang="en-US" dirty="0"/>
              <a:t>Piazza: </a:t>
            </a:r>
            <a:r>
              <a:rPr lang="en-US" dirty="0">
                <a:hlinkClick r:id="rId2"/>
              </a:rPr>
              <a:t>https://piazza.com/cmu/fall2024/18x13</a:t>
            </a:r>
            <a:endParaRPr lang="en-US" dirty="0"/>
          </a:p>
          <a:p>
            <a:pPr lvl="1"/>
            <a:r>
              <a:rPr lang="en-US" dirty="0"/>
              <a:t>Q&amp;A among your peers and privately with course staff</a:t>
            </a:r>
          </a:p>
          <a:p>
            <a:pPr lvl="1"/>
            <a:r>
              <a:rPr lang="en-US" dirty="0"/>
              <a:t>Can be anonymous with peers. </a:t>
            </a:r>
          </a:p>
          <a:p>
            <a:pPr marL="279400" lvl="1" indent="0">
              <a:buNone/>
            </a:pPr>
            <a:endParaRPr lang="en-US" dirty="0"/>
          </a:p>
          <a:p>
            <a:r>
              <a:rPr lang="en-US" dirty="0"/>
              <a:t>Canvas: </a:t>
            </a:r>
            <a:r>
              <a:rPr lang="en-US" dirty="0">
                <a:hlinkClick r:id="rId3"/>
              </a:rPr>
              <a:t>https://www.canvas.cmu.edu</a:t>
            </a:r>
            <a:endParaRPr lang="en-US" dirty="0"/>
          </a:p>
          <a:p>
            <a:pPr lvl="1"/>
            <a:r>
              <a:rPr lang="en-US" dirty="0"/>
              <a:t>Video links are automatically uploaded here after processing</a:t>
            </a:r>
          </a:p>
          <a:p>
            <a:pPr lvl="2"/>
            <a:r>
              <a:rPr lang="en-US" dirty="0"/>
              <a:t>Look for “Panopto”</a:t>
            </a:r>
          </a:p>
          <a:p>
            <a:pPr lvl="1"/>
            <a:r>
              <a:rPr lang="en-US" dirty="0"/>
              <a:t>Access is automatically managed by the University, updating each night to sync with the official course roster. </a:t>
            </a:r>
          </a:p>
          <a:p>
            <a:pPr marL="279400" lvl="1" indent="0">
              <a:buNone/>
            </a:pPr>
            <a:endParaRPr lang="en-US" dirty="0"/>
          </a:p>
          <a:p>
            <a:pPr lvl="1"/>
            <a:endParaRPr lang="en-US" dirty="0"/>
          </a:p>
        </p:txBody>
      </p:sp>
    </p:spTree>
    <p:extLst>
      <p:ext uri="{BB962C8B-B14F-4D97-AF65-F5344CB8AC3E}">
        <p14:creationId xmlns:p14="http://schemas.microsoft.com/office/powerpoint/2010/main" val="40083899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8FC3-7354-46F2-90DB-F07F8CABE25C}"/>
              </a:ext>
            </a:extLst>
          </p:cNvPr>
          <p:cNvSpPr>
            <a:spLocks noGrp="1"/>
          </p:cNvSpPr>
          <p:nvPr>
            <p:ph type="title"/>
          </p:nvPr>
        </p:nvSpPr>
        <p:spPr/>
        <p:txBody>
          <a:bodyPr/>
          <a:lstStyle/>
          <a:p>
            <a:pPr algn="ctr"/>
            <a:r>
              <a:rPr lang="en-US" dirty="0"/>
              <a:t>18-213/18-613</a:t>
            </a:r>
            <a:br>
              <a:rPr lang="en-US" dirty="0"/>
            </a:br>
            <a:r>
              <a:rPr lang="en-US" dirty="0"/>
              <a:t>In A Nutshell</a:t>
            </a:r>
          </a:p>
        </p:txBody>
      </p:sp>
    </p:spTree>
    <p:extLst>
      <p:ext uri="{BB962C8B-B14F-4D97-AF65-F5344CB8AC3E}">
        <p14:creationId xmlns:p14="http://schemas.microsoft.com/office/powerpoint/2010/main" val="3372356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7350" y="1066800"/>
            <a:ext cx="8382000" cy="5435600"/>
          </a:xfrm>
          <a:ln/>
        </p:spPr>
        <p:txBody>
          <a:bodyPr/>
          <a:lstStyle/>
          <a:p>
            <a:r>
              <a:rPr lang="en-US" sz="2000" dirty="0"/>
              <a:t>Email, Call, or Zoom the Instructor</a:t>
            </a:r>
            <a:endParaRPr lang="en-US" sz="2000" b="1" dirty="0">
              <a:solidFill>
                <a:schemeClr val="accent1">
                  <a:lumMod val="60000"/>
                  <a:lumOff val="40000"/>
                </a:schemeClr>
              </a:solidFill>
            </a:endParaRPr>
          </a:p>
          <a:p>
            <a:pPr marL="552450" lvl="1"/>
            <a:r>
              <a:rPr lang="en-US" dirty="0"/>
              <a:t>See web site for instructors’ availability and coordinates. </a:t>
            </a:r>
          </a:p>
          <a:p>
            <a:pPr marL="552450" lvl="1"/>
            <a:r>
              <a:rPr lang="en-US" dirty="0"/>
              <a:t>Greg’s cell phone is 412-818-7813</a:t>
            </a:r>
          </a:p>
          <a:p>
            <a:pPr marL="552450" lvl="1"/>
            <a:endParaRPr lang="en-US" dirty="0"/>
          </a:p>
          <a:p>
            <a:pPr marL="292100"/>
            <a:r>
              <a:rPr lang="en-US" sz="2000" dirty="0"/>
              <a:t>Piazza</a:t>
            </a:r>
          </a:p>
          <a:p>
            <a:pPr marL="552450" lvl="1"/>
            <a:r>
              <a:rPr lang="en-US" dirty="0">
                <a:hlinkClick r:id="rId2"/>
              </a:rPr>
              <a:t>https://piazza.com/cmu/fall2024/18x13</a:t>
            </a:r>
            <a:endParaRPr lang="en-US" dirty="0"/>
          </a:p>
          <a:p>
            <a:pPr marL="317500" lvl="1" indent="0">
              <a:buNone/>
            </a:pPr>
            <a:endParaRPr lang="en-US" dirty="0"/>
          </a:p>
          <a:p>
            <a:pPr marL="292100"/>
            <a:r>
              <a:rPr lang="en-US" sz="2000" dirty="0"/>
              <a:t>TA Office Hours</a:t>
            </a:r>
          </a:p>
          <a:p>
            <a:pPr marL="552450" lvl="1"/>
            <a:r>
              <a:rPr lang="en-US" dirty="0"/>
              <a:t>https://office-hours-01.andrew.cmu.edu:4443/</a:t>
            </a:r>
          </a:p>
          <a:p>
            <a:pPr marL="552450" lvl="1"/>
            <a:endParaRPr lang="en-US" dirty="0"/>
          </a:p>
          <a:p>
            <a:pPr marL="292100"/>
            <a:r>
              <a:rPr lang="en-US" sz="2000" dirty="0"/>
              <a:t>Small Group Sessions</a:t>
            </a:r>
          </a:p>
          <a:p>
            <a:pPr marL="552450" lvl="1"/>
            <a:r>
              <a:rPr lang="en-US" dirty="0"/>
              <a:t>We’ll organize those this week</a:t>
            </a:r>
          </a:p>
          <a:p>
            <a:pPr marL="317500" lvl="1" indent="0">
              <a:buNone/>
            </a:pPr>
            <a:endParaRPr lang="en-US" dirty="0"/>
          </a:p>
          <a:p>
            <a:pPr marL="292100"/>
            <a:r>
              <a:rPr lang="en-US" sz="2000" dirty="0"/>
              <a:t>Appointments</a:t>
            </a:r>
          </a:p>
          <a:p>
            <a:pPr marL="552450" lvl="1"/>
            <a:r>
              <a:rPr lang="en-US" dirty="0"/>
              <a:t>By request</a:t>
            </a:r>
          </a:p>
        </p:txBody>
      </p:sp>
    </p:spTree>
    <p:extLst>
      <p:ext uri="{BB962C8B-B14F-4D97-AF65-F5344CB8AC3E}">
        <p14:creationId xmlns:p14="http://schemas.microsoft.com/office/powerpoint/2010/main" val="42749944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435600"/>
          </a:xfrm>
          <a:ln/>
        </p:spPr>
        <p:txBody>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21 servers donated by Intel for 213/513/613</a:t>
            </a:r>
          </a:p>
          <a:p>
            <a:pPr marL="838200" lvl="2"/>
            <a:r>
              <a:rPr lang="en-US" dirty="0"/>
              <a:t>10 student machines (for student logins)</a:t>
            </a:r>
          </a:p>
          <a:p>
            <a:pPr marL="838200" lvl="2"/>
            <a:r>
              <a:rPr lang="en-US" dirty="0"/>
              <a:t>1 head node (for instructor logins)</a:t>
            </a:r>
          </a:p>
          <a:p>
            <a:pPr marL="838200" lvl="2"/>
            <a:r>
              <a:rPr lang="en-US" dirty="0"/>
              <a:t>10 grading machines (for </a:t>
            </a:r>
            <a:r>
              <a:rPr lang="en-US" dirty="0" err="1"/>
              <a:t>autograding</a:t>
            </a:r>
            <a:r>
              <a:rPr lang="en-US" dirty="0"/>
              <a:t>)</a:t>
            </a:r>
          </a:p>
          <a:p>
            <a:pPr marL="552450" lvl="1"/>
            <a:r>
              <a:rPr lang="en-US" dirty="0"/>
              <a:t>Each server: Intel Core i7: 8 Nehalem cores, 32 GB DRAM, RHEL 6.1</a:t>
            </a:r>
          </a:p>
          <a:p>
            <a:pPr marL="552450" lvl="1"/>
            <a:r>
              <a:rPr lang="en-US" dirty="0"/>
              <a:t>Rack-mounted in Gates machine room</a:t>
            </a:r>
          </a:p>
          <a:p>
            <a:pPr marL="552450" lvl="1"/>
            <a:r>
              <a:rPr lang="en-US" dirty="0"/>
              <a:t>Login using your Andrew ID and password</a:t>
            </a:r>
          </a:p>
        </p:txBody>
      </p:sp>
    </p:spTree>
    <p:extLst>
      <p:ext uri="{BB962C8B-B14F-4D97-AF65-F5344CB8AC3E}">
        <p14:creationId xmlns:p14="http://schemas.microsoft.com/office/powerpoint/2010/main" val="19555575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9C74-C12F-4F13-AA8E-C0B226566162}"/>
              </a:ext>
            </a:extLst>
          </p:cNvPr>
          <p:cNvSpPr>
            <a:spLocks noGrp="1"/>
          </p:cNvSpPr>
          <p:nvPr>
            <p:ph type="ctrTitle"/>
          </p:nvPr>
        </p:nvSpPr>
        <p:spPr/>
        <p:txBody>
          <a:bodyPr/>
          <a:lstStyle/>
          <a:p>
            <a:pPr algn="ctr"/>
            <a:r>
              <a:rPr lang="en-US" dirty="0"/>
              <a:t>Course Policies</a:t>
            </a:r>
          </a:p>
        </p:txBody>
      </p:sp>
      <p:sp>
        <p:nvSpPr>
          <p:cNvPr id="3" name="Subtitle 2">
            <a:extLst>
              <a:ext uri="{FF2B5EF4-FFF2-40B4-BE49-F238E27FC236}">
                <a16:creationId xmlns:a16="http://schemas.microsoft.com/office/drawing/2014/main" id="{65D01E20-D196-47AC-A3DE-8266207D19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0763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28600" y="-71120"/>
            <a:ext cx="8382000" cy="1092200"/>
          </a:xfrm>
          <a:ln/>
        </p:spPr>
        <p:txBody>
          <a:bodyPr/>
          <a:lstStyle/>
          <a:p>
            <a:pPr marL="119063" indent="-119063"/>
            <a:r>
              <a:rPr lang="en-US" dirty="0"/>
              <a:t>Policies: Grading</a:t>
            </a:r>
          </a:p>
        </p:txBody>
      </p:sp>
      <p:sp>
        <p:nvSpPr>
          <p:cNvPr id="41988" name="Rectangle 4"/>
          <p:cNvSpPr>
            <a:spLocks noGrp="1" noChangeArrowheads="1"/>
          </p:cNvSpPr>
          <p:nvPr>
            <p:ph type="body" idx="1"/>
          </p:nvPr>
        </p:nvSpPr>
        <p:spPr>
          <a:xfrm>
            <a:off x="254358" y="685800"/>
            <a:ext cx="8382000" cy="5435600"/>
          </a:xfrm>
          <a:ln/>
        </p:spPr>
        <p:txBody>
          <a:bodyPr/>
          <a:lstStyle/>
          <a:p>
            <a:r>
              <a:rPr lang="en-US" sz="1800" dirty="0"/>
              <a:t>Labs (50%): </a:t>
            </a:r>
          </a:p>
          <a:p>
            <a:pPr lvl="1"/>
            <a:r>
              <a:rPr lang="en-US" sz="1800" dirty="0"/>
              <a:t>weighted according to effort (Detailed on Web site)</a:t>
            </a:r>
          </a:p>
          <a:p>
            <a:r>
              <a:rPr lang="en-US" sz="1800" dirty="0"/>
              <a:t>Final Exam (25%): </a:t>
            </a:r>
          </a:p>
          <a:p>
            <a:pPr lvl="1"/>
            <a:r>
              <a:rPr lang="en-US" sz="1800" dirty="0"/>
              <a:t>Comprehensive, proctored, at the end. </a:t>
            </a:r>
          </a:p>
          <a:p>
            <a:pPr lvl="1"/>
            <a:r>
              <a:rPr lang="en-US" sz="1800" dirty="0"/>
              <a:t>No note sheet, we’ll provide a reference sheet.</a:t>
            </a:r>
          </a:p>
          <a:p>
            <a:r>
              <a:rPr lang="en-US" sz="1800" dirty="0"/>
              <a:t>Midterm Exam</a:t>
            </a:r>
          </a:p>
          <a:p>
            <a:pPr lvl="1"/>
            <a:r>
              <a:rPr lang="en-US" sz="1800" dirty="0"/>
              <a:t>Midterm exam stands in for final exam for midsemester grades but then counts as two homework assignments</a:t>
            </a:r>
          </a:p>
          <a:p>
            <a:pPr lvl="1"/>
            <a:r>
              <a:rPr lang="en-US" sz="1800" dirty="0"/>
              <a:t>Only one homework drop can be used on the midterm exam </a:t>
            </a:r>
          </a:p>
          <a:p>
            <a:r>
              <a:rPr lang="en-US" sz="1800" dirty="0"/>
              <a:t>Homework (20%)</a:t>
            </a:r>
          </a:p>
          <a:p>
            <a:pPr lvl="1"/>
            <a:r>
              <a:rPr lang="en-US" sz="1800" dirty="0"/>
              <a:t>Weekly Problem sets (about 12-14 assignments), mostly,  or inspired by, former exam questions</a:t>
            </a:r>
          </a:p>
          <a:p>
            <a:pPr lvl="1"/>
            <a:r>
              <a:rPr lang="en-US" sz="1800" dirty="0"/>
              <a:t>Drop lowest two (2) </a:t>
            </a:r>
            <a:r>
              <a:rPr lang="en-US" sz="1800" dirty="0" err="1"/>
              <a:t>homeworks</a:t>
            </a:r>
            <a:endParaRPr lang="en-US" sz="1800" dirty="0"/>
          </a:p>
          <a:p>
            <a:r>
              <a:rPr lang="en-US" sz="1800" dirty="0"/>
              <a:t>Small Group/Participation (5%, or 10% penalty)</a:t>
            </a:r>
          </a:p>
          <a:p>
            <a:pPr lvl="1"/>
            <a:r>
              <a:rPr lang="en-US" sz="1800" dirty="0"/>
              <a:t>Small groups are mandatory. </a:t>
            </a:r>
          </a:p>
          <a:p>
            <a:pPr lvl="1"/>
            <a:r>
              <a:rPr lang="en-US" sz="1800" dirty="0"/>
              <a:t>Counts 5% of your final grade, unless you attend less than 60%, in which case you lose 10% of your final score.</a:t>
            </a:r>
          </a:p>
          <a:p>
            <a:pPr lvl="1"/>
            <a:r>
              <a:rPr lang="en-US" sz="1800" dirty="0"/>
              <a:t>In person, except a few CMU-SV (Zoom, Camera on)</a:t>
            </a:r>
          </a:p>
        </p:txBody>
      </p:sp>
      <p:sp>
        <p:nvSpPr>
          <p:cNvPr id="3" name="TextBox 2">
            <a:extLst>
              <a:ext uri="{FF2B5EF4-FFF2-40B4-BE49-F238E27FC236}">
                <a16:creationId xmlns:a16="http://schemas.microsoft.com/office/drawing/2014/main" id="{5B32E153-D0BF-6CAC-FC18-C7FDBCB21B70}"/>
              </a:ext>
            </a:extLst>
          </p:cNvPr>
          <p:cNvSpPr txBox="1"/>
          <p:nvPr/>
        </p:nvSpPr>
        <p:spPr>
          <a:xfrm>
            <a:off x="4251960" y="914400"/>
            <a:ext cx="4587240" cy="1015663"/>
          </a:xfrm>
          <a:prstGeom prst="rect">
            <a:avLst/>
          </a:prstGeom>
          <a:noFill/>
        </p:spPr>
        <p:txBody>
          <a:bodyPr wrap="square">
            <a:spAutoFit/>
          </a:bodyPr>
          <a:lstStyle/>
          <a:p>
            <a:pPr algn="r"/>
            <a:r>
              <a:rPr lang="en-US" sz="2000" dirty="0"/>
              <a:t>Final grades based on a straight scale (90/80/70/60)</a:t>
            </a:r>
          </a:p>
          <a:p>
            <a:pPr lvl="1" algn="r"/>
            <a:endParaRPr lang="en-US" sz="2000" dirty="0"/>
          </a:p>
        </p:txBody>
      </p:sp>
    </p:spTree>
    <p:extLst>
      <p:ext uri="{BB962C8B-B14F-4D97-AF65-F5344CB8AC3E}">
        <p14:creationId xmlns:p14="http://schemas.microsoft.com/office/powerpoint/2010/main" val="29665023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labs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381000" y="-76200"/>
            <a:ext cx="8382000" cy="1092200"/>
          </a:xfrm>
          <a:ln/>
        </p:spPr>
        <p:txBody>
          <a:bodyPr/>
          <a:lstStyle/>
          <a:p>
            <a:pPr marL="119063" indent="-119063"/>
            <a:r>
              <a:rPr lang="en-US" dirty="0"/>
              <a:t>A Personal Touch</a:t>
            </a:r>
          </a:p>
        </p:txBody>
      </p:sp>
      <p:sp>
        <p:nvSpPr>
          <p:cNvPr id="38916" name="Rectangle 4"/>
          <p:cNvSpPr>
            <a:spLocks noGrp="1" noChangeArrowheads="1"/>
          </p:cNvSpPr>
          <p:nvPr>
            <p:ph type="body" idx="1"/>
          </p:nvPr>
        </p:nvSpPr>
        <p:spPr>
          <a:xfrm>
            <a:off x="304800" y="711200"/>
            <a:ext cx="8382000" cy="5435600"/>
          </a:xfrm>
          <a:ln/>
        </p:spPr>
        <p:txBody>
          <a:bodyPr/>
          <a:lstStyle/>
          <a:p>
            <a:r>
              <a:rPr lang="en-US" dirty="0"/>
              <a:t>You’ll soon be organized into groups of 5 students and a TA facilitator</a:t>
            </a:r>
          </a:p>
          <a:p>
            <a:pPr lvl="1"/>
            <a:r>
              <a:rPr lang="en-US" dirty="0"/>
              <a:t>Each TA facilitator only has 2 groups.</a:t>
            </a:r>
          </a:p>
          <a:p>
            <a:pPr lvl="1"/>
            <a:r>
              <a:rPr lang="en-US" dirty="0"/>
              <a:t>The goal is to give you personal attention and to help you enjoy getting to know and working with some of your wonderful colleagues.</a:t>
            </a:r>
            <a:endParaRPr lang="en-US" sz="1000" dirty="0"/>
          </a:p>
          <a:p>
            <a:endParaRPr lang="en-US" sz="1000" dirty="0"/>
          </a:p>
          <a:p>
            <a:r>
              <a:rPr lang="en-US" dirty="0"/>
              <a:t>If you need anything, your TA should be your first stop</a:t>
            </a:r>
          </a:p>
          <a:p>
            <a:pPr lvl="1"/>
            <a:r>
              <a:rPr lang="en-US" dirty="0"/>
              <a:t>They focus on only 10 students. Their goal is to know you well.</a:t>
            </a:r>
          </a:p>
          <a:p>
            <a:pPr lvl="1"/>
            <a:r>
              <a:rPr lang="en-US" dirty="0"/>
              <a:t>They have time allocated each week for 1:1 meetings with students in their group – if you need help, don’t let it go to waste, just ask</a:t>
            </a:r>
            <a:endParaRPr lang="en-US" sz="1000" dirty="0"/>
          </a:p>
          <a:p>
            <a:pPr lvl="1"/>
            <a:endParaRPr lang="en-US" sz="1000" dirty="0"/>
          </a:p>
          <a:p>
            <a:r>
              <a:rPr lang="en-US" dirty="0"/>
              <a:t>They are very empowered. </a:t>
            </a:r>
          </a:p>
          <a:p>
            <a:pPr lvl="1"/>
            <a:r>
              <a:rPr lang="en-US" dirty="0"/>
              <a:t>If you need anything, e.g. schedule adjustments, just ask. They’ll work with you in a personal way to adjust deadlines to your needs. </a:t>
            </a:r>
          </a:p>
          <a:p>
            <a:pPr lvl="1"/>
            <a:r>
              <a:rPr lang="en-US" dirty="0"/>
              <a:t>But they aren’t allowed to “kick the can”. They need to make adjustments that lead to getting caught up. They are asked to consider the whole schedule and ensure a good path to success. </a:t>
            </a:r>
          </a:p>
          <a:p>
            <a:pPr lvl="1"/>
            <a:endParaRPr lang="en-US" dirty="0"/>
          </a:p>
        </p:txBody>
      </p:sp>
    </p:spTree>
    <p:extLst>
      <p:ext uri="{BB962C8B-B14F-4D97-AF65-F5344CB8AC3E}">
        <p14:creationId xmlns:p14="http://schemas.microsoft.com/office/powerpoint/2010/main" val="12322584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2EF2-C2F4-4999-B83B-6631C00EE2FF}"/>
              </a:ext>
            </a:extLst>
          </p:cNvPr>
          <p:cNvSpPr>
            <a:spLocks noGrp="1"/>
          </p:cNvSpPr>
          <p:nvPr>
            <p:ph type="title"/>
          </p:nvPr>
        </p:nvSpPr>
        <p:spPr/>
        <p:txBody>
          <a:bodyPr/>
          <a:lstStyle/>
          <a:p>
            <a:r>
              <a:rPr lang="en-US" dirty="0"/>
              <a:t>Academic Integrity, and Violations Thereof</a:t>
            </a:r>
          </a:p>
        </p:txBody>
      </p:sp>
      <p:sp>
        <p:nvSpPr>
          <p:cNvPr id="3" name="Content Placeholder 2">
            <a:extLst>
              <a:ext uri="{FF2B5EF4-FFF2-40B4-BE49-F238E27FC236}">
                <a16:creationId xmlns:a16="http://schemas.microsoft.com/office/drawing/2014/main" id="{1866A56E-BE9B-4D9B-AC14-B686CA97039B}"/>
              </a:ext>
            </a:extLst>
          </p:cNvPr>
          <p:cNvSpPr>
            <a:spLocks noGrp="1"/>
          </p:cNvSpPr>
          <p:nvPr>
            <p:ph idx="1"/>
          </p:nvPr>
        </p:nvSpPr>
        <p:spPr/>
        <p:txBody>
          <a:bodyPr/>
          <a:lstStyle/>
          <a:p>
            <a:r>
              <a:rPr lang="en-US" dirty="0"/>
              <a:t>Doing one’s own work and giving credit where credit is due for the ideas and work of others are very important in the academic culture at CMU and across the United States, among many other places</a:t>
            </a:r>
          </a:p>
          <a:p>
            <a:endParaRPr lang="en-US" dirty="0"/>
          </a:p>
          <a:p>
            <a:r>
              <a:rPr lang="en-US" dirty="0"/>
              <a:t>Even what may seem to some to be small failures to do one’s own work or credit others are taken </a:t>
            </a:r>
            <a:r>
              <a:rPr lang="en-US" i="1" dirty="0"/>
              <a:t>very</a:t>
            </a:r>
            <a:r>
              <a:rPr lang="en-US" dirty="0"/>
              <a:t> seriously here</a:t>
            </a:r>
          </a:p>
          <a:p>
            <a:pPr lvl="1"/>
            <a:r>
              <a:rPr lang="en-US" dirty="0"/>
              <a:t>Course penalties ranging from -100% on the assignment to an R in the class</a:t>
            </a:r>
          </a:p>
          <a:p>
            <a:pPr lvl="1"/>
            <a:r>
              <a:rPr lang="en-US" dirty="0"/>
              <a:t>Program penalties ranging from probation to dismissal</a:t>
            </a:r>
          </a:p>
          <a:p>
            <a:pPr lvl="1"/>
            <a:r>
              <a:rPr lang="en-US" dirty="0"/>
              <a:t>Other consequences, such as loss of eligibility for scholarships, fellowships, awards, </a:t>
            </a:r>
            <a:r>
              <a:rPr lang="en-US" dirty="0" err="1"/>
              <a:t>etc</a:t>
            </a:r>
            <a:r>
              <a:rPr lang="en-US" dirty="0"/>
              <a:t> </a:t>
            </a:r>
          </a:p>
        </p:txBody>
      </p:sp>
    </p:spTree>
    <p:extLst>
      <p:ext uri="{BB962C8B-B14F-4D97-AF65-F5344CB8AC3E}">
        <p14:creationId xmlns:p14="http://schemas.microsoft.com/office/powerpoint/2010/main" val="13482524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70C5-701C-BBFC-E9F4-000D9B95B9BD}"/>
              </a:ext>
            </a:extLst>
          </p:cNvPr>
          <p:cNvSpPr>
            <a:spLocks noGrp="1"/>
          </p:cNvSpPr>
          <p:nvPr>
            <p:ph type="title"/>
          </p:nvPr>
        </p:nvSpPr>
        <p:spPr>
          <a:xfrm>
            <a:off x="373116" y="76200"/>
            <a:ext cx="8382000" cy="1092200"/>
          </a:xfrm>
        </p:spPr>
        <p:txBody>
          <a:bodyPr/>
          <a:lstStyle/>
          <a:p>
            <a:r>
              <a:rPr lang="en-US" dirty="0"/>
              <a:t>AIVs vis-à-vis AI Tools</a:t>
            </a:r>
          </a:p>
        </p:txBody>
      </p:sp>
      <p:sp>
        <p:nvSpPr>
          <p:cNvPr id="3" name="Content Placeholder 2">
            <a:extLst>
              <a:ext uri="{FF2B5EF4-FFF2-40B4-BE49-F238E27FC236}">
                <a16:creationId xmlns:a16="http://schemas.microsoft.com/office/drawing/2014/main" id="{D5A10E71-4B96-A7E6-4315-22C6CBCB51D8}"/>
              </a:ext>
            </a:extLst>
          </p:cNvPr>
          <p:cNvSpPr>
            <a:spLocks noGrp="1"/>
          </p:cNvSpPr>
          <p:nvPr>
            <p:ph idx="1"/>
          </p:nvPr>
        </p:nvSpPr>
        <p:spPr>
          <a:xfrm>
            <a:off x="300858" y="1066800"/>
            <a:ext cx="8542283" cy="5435600"/>
          </a:xfrm>
        </p:spPr>
        <p:txBody>
          <a:bodyPr/>
          <a:lstStyle/>
          <a:p>
            <a:r>
              <a:rPr lang="en-US" sz="1700" b="1" dirty="0">
                <a:latin typeface="Calibri" panose="020F0502020204030204" pitchFamily="34" charset="0"/>
                <a:ea typeface="Calibri" panose="020F0502020204030204" pitchFamily="34" charset="0"/>
                <a:cs typeface="Calibri" panose="020F0502020204030204" pitchFamily="34" charset="0"/>
              </a:rPr>
              <a:t>AI tools</a:t>
            </a:r>
            <a:r>
              <a:rPr lang="en-US" sz="1700" dirty="0">
                <a:latin typeface="Calibri" panose="020F0502020204030204" pitchFamily="34" charset="0"/>
                <a:ea typeface="Calibri" panose="020F0502020204030204" pitchFamily="34" charset="0"/>
                <a:cs typeface="Calibri" panose="020F0502020204030204" pitchFamily="34" charset="0"/>
              </a:rPr>
              <a:t>, such as, but not limited to, ChatGPT and Co-Pilot </a:t>
            </a:r>
            <a:r>
              <a:rPr lang="en-US" sz="1700" b="1" dirty="0">
                <a:latin typeface="Calibri" panose="020F0502020204030204" pitchFamily="34" charset="0"/>
                <a:ea typeface="Calibri" panose="020F0502020204030204" pitchFamily="34" charset="0"/>
                <a:cs typeface="Calibri" panose="020F0502020204030204" pitchFamily="34" charset="0"/>
              </a:rPr>
              <a:t>may be used to get help with understanding</a:t>
            </a:r>
            <a:r>
              <a:rPr lang="en-US" sz="1700" dirty="0">
                <a:latin typeface="Calibri" panose="020F0502020204030204" pitchFamily="34" charset="0"/>
                <a:ea typeface="Calibri" panose="020F0502020204030204" pitchFamily="34" charset="0"/>
                <a:cs typeface="Calibri" panose="020F0502020204030204" pitchFamily="34" charset="0"/>
              </a:rPr>
              <a:t> APIs, libraries, frameworks, provided code, error/warning/info messages, and similar, as well as tools taught in the course, such as GDB, and </a:t>
            </a:r>
            <a:r>
              <a:rPr lang="en-US" sz="1700" dirty="0" err="1">
                <a:latin typeface="Calibri" panose="020F0502020204030204" pitchFamily="34" charset="0"/>
                <a:ea typeface="Calibri" panose="020F0502020204030204" pitchFamily="34" charset="0"/>
                <a:cs typeface="Calibri" panose="020F0502020204030204" pitchFamily="34" charset="0"/>
              </a:rPr>
              <a:t>valgrind</a:t>
            </a:r>
            <a:r>
              <a:rPr lang="en-US" sz="1700" dirty="0">
                <a:latin typeface="Calibri" panose="020F0502020204030204" pitchFamily="34" charset="0"/>
                <a:ea typeface="Calibri" panose="020F0502020204030204" pitchFamily="34" charset="0"/>
                <a:cs typeface="Calibri" panose="020F0502020204030204" pitchFamily="34" charset="0"/>
              </a:rPr>
              <a:t>, and lecture material.  </a:t>
            </a:r>
          </a:p>
          <a:p>
            <a:r>
              <a:rPr lang="en-US" sz="1700" b="1" dirty="0">
                <a:latin typeface="Calibri" panose="020F0502020204030204" pitchFamily="34" charset="0"/>
                <a:ea typeface="Calibri" panose="020F0502020204030204" pitchFamily="34" charset="0"/>
                <a:cs typeface="Calibri" panose="020F0502020204030204" pitchFamily="34" charset="0"/>
              </a:rPr>
              <a:t>AI tools</a:t>
            </a:r>
            <a:r>
              <a:rPr lang="en-US" sz="1700" dirty="0">
                <a:latin typeface="Calibri" panose="020F0502020204030204" pitchFamily="34" charset="0"/>
                <a:ea typeface="Calibri" panose="020F0502020204030204" pitchFamily="34" charset="0"/>
                <a:cs typeface="Calibri" panose="020F0502020204030204" pitchFamily="34" charset="0"/>
              </a:rPr>
              <a:t>, such as, but not limited to, ChatGPT and Co-Pilot, </a:t>
            </a:r>
            <a:r>
              <a:rPr lang="en-US" sz="1700" b="1" dirty="0">
                <a:latin typeface="Calibri" panose="020F0502020204030204" pitchFamily="34" charset="0"/>
                <a:ea typeface="Calibri" panose="020F0502020204030204" pitchFamily="34" charset="0"/>
                <a:cs typeface="Calibri" panose="020F0502020204030204" pitchFamily="34" charset="0"/>
              </a:rPr>
              <a:t>may not be used to get partial or complete solutions to any portion of any assignment, or to get explanations or instructions for completing any assignment</a:t>
            </a:r>
            <a:r>
              <a:rPr lang="en-US" sz="1700" dirty="0">
                <a:latin typeface="Calibri" panose="020F0502020204030204" pitchFamily="34" charset="0"/>
                <a:ea typeface="Calibri" panose="020F0502020204030204" pitchFamily="34" charset="0"/>
                <a:cs typeface="Calibri" panose="020F0502020204030204" pitchFamily="34" charset="0"/>
              </a:rPr>
              <a:t>, e.g. you cannot ask ChatGPT what special cases should be considered for malloc lab’s coalesce, or what steps are required to allocate a </a:t>
            </a:r>
            <a:r>
              <a:rPr lang="en-US" sz="1700" dirty="0" err="1">
                <a:latin typeface="Calibri" panose="020F0502020204030204" pitchFamily="34" charset="0"/>
                <a:ea typeface="Calibri" panose="020F0502020204030204" pitchFamily="34" charset="0"/>
                <a:cs typeface="Calibri" panose="020F0502020204030204" pitchFamily="34" charset="0"/>
              </a:rPr>
              <a:t>miniblock</a:t>
            </a:r>
            <a:r>
              <a:rPr lang="en-US" sz="1700" dirty="0">
                <a:latin typeface="Calibri" panose="020F0502020204030204" pitchFamily="34" charset="0"/>
                <a:ea typeface="Calibri" panose="020F0502020204030204" pitchFamily="34" charset="0"/>
                <a:cs typeface="Calibri" panose="020F0502020204030204" pitchFamily="34" charset="0"/>
              </a:rPr>
              <a:t>, or which accesses are cache hits vs misses for cache configuration and trace given in a homework assignment.</a:t>
            </a:r>
          </a:p>
          <a:p>
            <a:r>
              <a:rPr lang="en-US" sz="1700" dirty="0">
                <a:latin typeface="Calibri" panose="020F0502020204030204" pitchFamily="34" charset="0"/>
                <a:ea typeface="Calibri" panose="020F0502020204030204" pitchFamily="34" charset="0"/>
                <a:cs typeface="Calibri" panose="020F0502020204030204" pitchFamily="34" charset="0"/>
              </a:rPr>
              <a:t>In general, you may use AI tools for help understanding course material of any kind, but you may not ask it to generate anything toward any assignment, e.g. code, steps, special cases, answers, etc.</a:t>
            </a:r>
          </a:p>
          <a:p>
            <a:r>
              <a:rPr lang="en-US" sz="1700" dirty="0">
                <a:latin typeface="Calibri" panose="020F0502020204030204" pitchFamily="34" charset="0"/>
                <a:ea typeface="Calibri" panose="020F0502020204030204" pitchFamily="34" charset="0"/>
                <a:cs typeface="Calibri" panose="020F0502020204030204" pitchFamily="34" charset="0"/>
              </a:rPr>
              <a:t>Please keep in mind: Responses you receive from an AI tool may well be attributable to publicly accessible materials and not properly cited by the AI tool, they may be given to other students in response to their queries, and they may be incorrect, inapplicable, or incomplete. En caveat emptor. You, not your tools, are wholly responsible for your submissions. </a:t>
            </a:r>
          </a:p>
          <a:p>
            <a:r>
              <a:rPr lang="en-US" sz="1700" dirty="0">
                <a:latin typeface="Calibri" panose="020F0502020204030204" pitchFamily="34" charset="0"/>
                <a:ea typeface="Calibri" panose="020F0502020204030204" pitchFamily="34" charset="0"/>
                <a:cs typeface="Calibri" panose="020F0502020204030204" pitchFamily="34" charset="0"/>
              </a:rPr>
              <a:t>Please treat responses from AI Tools as if they came from a person or a published work and cite them to the AI Tool in any case where you would cite the contribution should it have been made by a person or have come from a published work.</a:t>
            </a:r>
          </a:p>
        </p:txBody>
      </p:sp>
    </p:spTree>
    <p:extLst>
      <p:ext uri="{BB962C8B-B14F-4D97-AF65-F5344CB8AC3E}">
        <p14:creationId xmlns:p14="http://schemas.microsoft.com/office/powerpoint/2010/main" val="32180205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E1F-59DD-490D-988E-791EF02B1A0D}"/>
              </a:ext>
            </a:extLst>
          </p:cNvPr>
          <p:cNvSpPr>
            <a:spLocks noGrp="1"/>
          </p:cNvSpPr>
          <p:nvPr>
            <p:ph type="title"/>
          </p:nvPr>
        </p:nvSpPr>
        <p:spPr/>
        <p:txBody>
          <a:bodyPr/>
          <a:lstStyle/>
          <a:p>
            <a:r>
              <a:rPr lang="en-US" dirty="0"/>
              <a:t>Consider “Speeding” on the Highway</a:t>
            </a:r>
          </a:p>
        </p:txBody>
      </p:sp>
      <p:sp>
        <p:nvSpPr>
          <p:cNvPr id="3" name="Content Placeholder 2">
            <a:extLst>
              <a:ext uri="{FF2B5EF4-FFF2-40B4-BE49-F238E27FC236}">
                <a16:creationId xmlns:a16="http://schemas.microsoft.com/office/drawing/2014/main" id="{A0619C89-E96E-4B78-9975-BFBE1BE84C09}"/>
              </a:ext>
            </a:extLst>
          </p:cNvPr>
          <p:cNvSpPr>
            <a:spLocks noGrp="1"/>
          </p:cNvSpPr>
          <p:nvPr>
            <p:ph idx="1"/>
          </p:nvPr>
        </p:nvSpPr>
        <p:spPr>
          <a:xfrm>
            <a:off x="381000" y="1066800"/>
            <a:ext cx="8382000" cy="5435600"/>
          </a:xfrm>
        </p:spPr>
        <p:txBody>
          <a:bodyPr/>
          <a:lstStyle/>
          <a:p>
            <a:r>
              <a:rPr lang="en-US" dirty="0"/>
              <a:t>The posted sign says, “65 MPH”</a:t>
            </a:r>
          </a:p>
          <a:p>
            <a:pPr lvl="1"/>
            <a:r>
              <a:rPr lang="en-US" dirty="0"/>
              <a:t>In some places this means, “Go 60 MPH to be safe, because if you cross 65 MPH, you’ll likely be pulled over, fined, and your insurance will cost a lot more. And, be careless too often and you’ll lose your license.”</a:t>
            </a:r>
          </a:p>
          <a:p>
            <a:pPr lvl="2"/>
            <a:r>
              <a:rPr lang="en-US" dirty="0"/>
              <a:t>The speed limit is set to protect lives. It makes no sense to risk killing a person, widowing someone, orphaning someone, or disabling someone for life just to get somewhere a few minutes faster. </a:t>
            </a:r>
          </a:p>
          <a:p>
            <a:pPr lvl="2"/>
            <a:endParaRPr lang="en-US" dirty="0"/>
          </a:p>
          <a:p>
            <a:pPr lvl="1"/>
            <a:r>
              <a:rPr lang="en-US" dirty="0"/>
              <a:t>In some places this means, “Don’t go less than 65 MPH or over 79 MPH”</a:t>
            </a:r>
          </a:p>
          <a:p>
            <a:pPr lvl="2"/>
            <a:r>
              <a:rPr lang="en-US" dirty="0"/>
              <a:t>Cars are pretty safe, speed limits are set very conservatively, I’m an especially good driver, and if I go slower, I’ll slow down everyone behind me and they’ll be annoyed, people will honk at me, and my friends won’t let me drive.”</a:t>
            </a:r>
          </a:p>
          <a:p>
            <a:r>
              <a:rPr lang="en-US" dirty="0"/>
              <a:t>Conditions – and culture – define one’s view. </a:t>
            </a:r>
          </a:p>
          <a:p>
            <a:pPr lvl="1"/>
            <a:r>
              <a:rPr lang="en-US" dirty="0"/>
              <a:t>It varies </a:t>
            </a:r>
            <a:r>
              <a:rPr lang="en-US" i="1" dirty="0"/>
              <a:t>drastically</a:t>
            </a:r>
            <a:r>
              <a:rPr lang="en-US" dirty="0"/>
              <a:t> from place to place. </a:t>
            </a:r>
          </a:p>
        </p:txBody>
      </p:sp>
    </p:spTree>
    <p:extLst>
      <p:ext uri="{BB962C8B-B14F-4D97-AF65-F5344CB8AC3E}">
        <p14:creationId xmlns:p14="http://schemas.microsoft.com/office/powerpoint/2010/main" val="16029112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4E3E-29EF-4EDF-ACF7-15D91EA32037}"/>
              </a:ext>
            </a:extLst>
          </p:cNvPr>
          <p:cNvSpPr>
            <a:spLocks noGrp="1"/>
          </p:cNvSpPr>
          <p:nvPr>
            <p:ph type="title"/>
          </p:nvPr>
        </p:nvSpPr>
        <p:spPr/>
        <p:txBody>
          <a:bodyPr/>
          <a:lstStyle/>
          <a:p>
            <a:r>
              <a:rPr lang="en-US" dirty="0"/>
              <a:t>Our Culture</a:t>
            </a:r>
          </a:p>
        </p:txBody>
      </p:sp>
      <p:sp>
        <p:nvSpPr>
          <p:cNvPr id="3" name="Content Placeholder 2">
            <a:extLst>
              <a:ext uri="{FF2B5EF4-FFF2-40B4-BE49-F238E27FC236}">
                <a16:creationId xmlns:a16="http://schemas.microsoft.com/office/drawing/2014/main" id="{9C43BA18-E51C-4D9D-91C8-6B1C375318EB}"/>
              </a:ext>
            </a:extLst>
          </p:cNvPr>
          <p:cNvSpPr>
            <a:spLocks noGrp="1"/>
          </p:cNvSpPr>
          <p:nvPr>
            <p:ph idx="1"/>
          </p:nvPr>
        </p:nvSpPr>
        <p:spPr>
          <a:xfrm>
            <a:off x="419100" y="1140050"/>
            <a:ext cx="8382000" cy="5435600"/>
          </a:xfrm>
        </p:spPr>
        <p:txBody>
          <a:bodyPr/>
          <a:lstStyle/>
          <a:p>
            <a:r>
              <a:rPr lang="en-US" dirty="0"/>
              <a:t>Credit must be given for other people’s intellectual contributions (.)</a:t>
            </a:r>
          </a:p>
          <a:p>
            <a:pPr lvl="1"/>
            <a:r>
              <a:rPr lang="en-US" dirty="0"/>
              <a:t>Ideas</a:t>
            </a:r>
          </a:p>
          <a:p>
            <a:pPr lvl="1"/>
            <a:r>
              <a:rPr lang="en-US" dirty="0"/>
              <a:t>Work product</a:t>
            </a:r>
          </a:p>
          <a:p>
            <a:pPr lvl="1"/>
            <a:endParaRPr lang="en-US" dirty="0"/>
          </a:p>
          <a:p>
            <a:r>
              <a:rPr lang="en-US" dirty="0"/>
              <a:t>Using other people’s intellectual property when it isn’t allowed is like trespassing – but worse. </a:t>
            </a:r>
          </a:p>
          <a:p>
            <a:pPr lvl="1"/>
            <a:r>
              <a:rPr lang="en-US" dirty="0"/>
              <a:t>It isn’t allowed (.)</a:t>
            </a:r>
          </a:p>
          <a:p>
            <a:pPr marL="279400" lvl="1" indent="0">
              <a:buNone/>
            </a:pPr>
            <a:endParaRPr lang="en-US" dirty="0"/>
          </a:p>
          <a:p>
            <a:r>
              <a:rPr lang="en-US" dirty="0"/>
              <a:t>Using other people’s intellectual property without proper citation isn’t allowed. </a:t>
            </a:r>
          </a:p>
          <a:p>
            <a:pPr lvl="1"/>
            <a:r>
              <a:rPr lang="en-US" dirty="0"/>
              <a:t>It is like stealing a rental car. </a:t>
            </a:r>
          </a:p>
          <a:p>
            <a:pPr lvl="1"/>
            <a:endParaRPr lang="en-US" dirty="0"/>
          </a:p>
        </p:txBody>
      </p:sp>
    </p:spTree>
    <p:extLst>
      <p:ext uri="{BB962C8B-B14F-4D97-AF65-F5344CB8AC3E}">
        <p14:creationId xmlns:p14="http://schemas.microsoft.com/office/powerpoint/2010/main" val="1324685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2C31-3A58-44B2-BC3E-F6549D8AC1B7}"/>
              </a:ext>
            </a:extLst>
          </p:cNvPr>
          <p:cNvSpPr>
            <a:spLocks noGrp="1"/>
          </p:cNvSpPr>
          <p:nvPr>
            <p:ph type="title"/>
          </p:nvPr>
        </p:nvSpPr>
        <p:spPr/>
        <p:txBody>
          <a:bodyPr/>
          <a:lstStyle/>
          <a:p>
            <a:r>
              <a:rPr lang="en-US" dirty="0"/>
              <a:t>Why Are We Here? </a:t>
            </a:r>
          </a:p>
        </p:txBody>
      </p:sp>
      <p:sp>
        <p:nvSpPr>
          <p:cNvPr id="3" name="Content Placeholder 2">
            <a:extLst>
              <a:ext uri="{FF2B5EF4-FFF2-40B4-BE49-F238E27FC236}">
                <a16:creationId xmlns:a16="http://schemas.microsoft.com/office/drawing/2014/main" id="{0C716357-A245-4D85-AB24-47FC26E26CD3}"/>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“This course provides a </a:t>
            </a:r>
            <a:r>
              <a:rPr lang="en-US" b="1" dirty="0">
                <a:latin typeface="Calibri" panose="020F0502020204030204" pitchFamily="34" charset="0"/>
                <a:cs typeface="Calibri" panose="020F0502020204030204" pitchFamily="34" charset="0"/>
              </a:rPr>
              <a:t>programmers view</a:t>
            </a:r>
            <a:r>
              <a:rPr lang="en-US" dirty="0">
                <a:latin typeface="Calibri" panose="020F0502020204030204" pitchFamily="34" charset="0"/>
                <a:cs typeface="Calibri" panose="020F0502020204030204" pitchFamily="34" charset="0"/>
              </a:rPr>
              <a:t> of how computer systems execute programs, store information, and communicate.”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“It enables students to become </a:t>
            </a:r>
            <a:r>
              <a:rPr lang="en-US" b="1" dirty="0">
                <a:latin typeface="Calibri" panose="020F0502020204030204" pitchFamily="34" charset="0"/>
                <a:cs typeface="Calibri" panose="020F0502020204030204" pitchFamily="34" charset="0"/>
              </a:rPr>
              <a:t>more effective programmers</a:t>
            </a:r>
            <a:r>
              <a:rPr lang="en-US" dirty="0">
                <a:latin typeface="Calibri" panose="020F0502020204030204" pitchFamily="34" charset="0"/>
                <a:cs typeface="Calibri" panose="020F0502020204030204" pitchFamily="34" charset="0"/>
              </a:rPr>
              <a:t>, especially in dealing with issues of performance, portability and robustness.”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“It also serves as a foundation</a:t>
            </a:r>
            <a:r>
              <a:rPr lang="en-US" dirty="0">
                <a:latin typeface="Calibri" panose="020F0502020204030204" pitchFamily="34" charset="0"/>
                <a:cs typeface="Calibri" panose="020F0502020204030204" pitchFamily="34" charset="0"/>
              </a:rPr>
              <a:t> for courses on compilers, networks, operating systems, and computer architecture, where a deeper understanding of systems-level issues is required.”</a:t>
            </a:r>
          </a:p>
          <a:p>
            <a:pPr marL="0" indent="0">
              <a:buNone/>
            </a:pP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From the official course description, emphasis added. </a:t>
            </a:r>
          </a:p>
        </p:txBody>
      </p:sp>
    </p:spTree>
    <p:extLst>
      <p:ext uri="{BB962C8B-B14F-4D97-AF65-F5344CB8AC3E}">
        <p14:creationId xmlns:p14="http://schemas.microsoft.com/office/powerpoint/2010/main" val="10329562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74C8-F935-4529-95CC-1C193EC3DF3E}"/>
              </a:ext>
            </a:extLst>
          </p:cNvPr>
          <p:cNvSpPr>
            <a:spLocks noGrp="1"/>
          </p:cNvSpPr>
          <p:nvPr>
            <p:ph type="title"/>
          </p:nvPr>
        </p:nvSpPr>
        <p:spPr>
          <a:xfrm>
            <a:off x="381000" y="76200"/>
            <a:ext cx="8382000" cy="1092200"/>
          </a:xfrm>
        </p:spPr>
        <p:txBody>
          <a:bodyPr/>
          <a:lstStyle/>
          <a:p>
            <a:r>
              <a:rPr lang="en-US" dirty="0"/>
              <a:t>Know the Policies</a:t>
            </a:r>
          </a:p>
        </p:txBody>
      </p:sp>
      <p:sp>
        <p:nvSpPr>
          <p:cNvPr id="3" name="Content Placeholder 2">
            <a:extLst>
              <a:ext uri="{FF2B5EF4-FFF2-40B4-BE49-F238E27FC236}">
                <a16:creationId xmlns:a16="http://schemas.microsoft.com/office/drawing/2014/main" id="{560FE423-5488-4212-81BA-E62B37CF6FDB}"/>
              </a:ext>
            </a:extLst>
          </p:cNvPr>
          <p:cNvSpPr>
            <a:spLocks noGrp="1"/>
          </p:cNvSpPr>
          <p:nvPr>
            <p:ph idx="1"/>
          </p:nvPr>
        </p:nvSpPr>
        <p:spPr>
          <a:xfrm>
            <a:off x="228600" y="914400"/>
            <a:ext cx="8382000" cy="5435600"/>
          </a:xfrm>
        </p:spPr>
        <p:txBody>
          <a:bodyPr/>
          <a:lstStyle/>
          <a:p>
            <a:r>
              <a:rPr lang="en-US" dirty="0"/>
              <a:t>Look at the syllabus, course web site, University Web site, and any departmental or program information:</a:t>
            </a:r>
          </a:p>
          <a:p>
            <a:pPr lvl="1"/>
            <a:r>
              <a:rPr lang="en-US" dirty="0"/>
              <a:t>Read the policies</a:t>
            </a:r>
          </a:p>
          <a:p>
            <a:pPr lvl="1"/>
            <a:r>
              <a:rPr lang="en-US" dirty="0"/>
              <a:t>Ask questions</a:t>
            </a:r>
          </a:p>
          <a:p>
            <a:pPr lvl="1"/>
            <a:r>
              <a:rPr lang="en-US" dirty="0"/>
              <a:t>Follow the policies</a:t>
            </a:r>
          </a:p>
          <a:p>
            <a:pPr marL="279400" lvl="1" indent="0">
              <a:buNone/>
            </a:pPr>
            <a:endParaRPr lang="en-US" dirty="0"/>
          </a:p>
          <a:p>
            <a:r>
              <a:rPr lang="en-US" dirty="0"/>
              <a:t>Work that isn’t yours can’t influence your project work</a:t>
            </a:r>
          </a:p>
          <a:p>
            <a:pPr lvl="1"/>
            <a:r>
              <a:rPr lang="en-US" dirty="0"/>
              <a:t>Things you google, or find on git, or your seniors tell you, or your friends tell you.</a:t>
            </a:r>
          </a:p>
          <a:p>
            <a:pPr lvl="1"/>
            <a:endParaRPr lang="en-US" dirty="0"/>
          </a:p>
          <a:p>
            <a:r>
              <a:rPr lang="en-US" dirty="0"/>
              <a:t>You can’t give unauthorized assistance</a:t>
            </a:r>
          </a:p>
          <a:p>
            <a:pPr lvl="1"/>
            <a:r>
              <a:rPr lang="en-US" dirty="0"/>
              <a:t>Even after you leave the class.</a:t>
            </a:r>
          </a:p>
          <a:p>
            <a:pPr marL="279400" lvl="1" indent="0">
              <a:buNone/>
            </a:pPr>
            <a:endParaRPr lang="en-US" dirty="0"/>
          </a:p>
          <a:p>
            <a:r>
              <a:rPr lang="en-US" dirty="0"/>
              <a:t>The policy is retroactive</a:t>
            </a:r>
          </a:p>
          <a:p>
            <a:pPr lvl="1"/>
            <a:r>
              <a:rPr lang="en-US" dirty="0"/>
              <a:t>You can be punished in accordance with the policy – even after graduation. </a:t>
            </a:r>
          </a:p>
        </p:txBody>
      </p:sp>
    </p:spTree>
    <p:extLst>
      <p:ext uri="{BB962C8B-B14F-4D97-AF65-F5344CB8AC3E}">
        <p14:creationId xmlns:p14="http://schemas.microsoft.com/office/powerpoint/2010/main" val="16819134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8830356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Diving In:</a:t>
            </a:r>
            <a:br>
              <a:rPr lang="en-US" sz="7200" dirty="0"/>
            </a:br>
            <a:r>
              <a:rPr lang="en-US" sz="7200" dirty="0"/>
              <a:t>	Great Realities</a:t>
            </a:r>
          </a:p>
        </p:txBody>
      </p:sp>
    </p:spTree>
    <p:extLst>
      <p:ext uri="{BB962C8B-B14F-4D97-AF65-F5344CB8AC3E}">
        <p14:creationId xmlns:p14="http://schemas.microsoft.com/office/powerpoint/2010/main" val="10684942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9FA8-C6C3-44DE-8BF9-A3BAAC8F6FBD}"/>
              </a:ext>
            </a:extLst>
          </p:cNvPr>
          <p:cNvSpPr>
            <a:spLocks noGrp="1"/>
          </p:cNvSpPr>
          <p:nvPr>
            <p:ph type="title"/>
          </p:nvPr>
        </p:nvSpPr>
        <p:spPr/>
        <p:txBody>
          <a:bodyPr/>
          <a:lstStyle/>
          <a:p>
            <a:r>
              <a:rPr lang="en-US" dirty="0"/>
              <a:t>Why Are We Here?</a:t>
            </a:r>
          </a:p>
        </p:txBody>
      </p:sp>
      <p:sp>
        <p:nvSpPr>
          <p:cNvPr id="3" name="Content Placeholder 2">
            <a:extLst>
              <a:ext uri="{FF2B5EF4-FFF2-40B4-BE49-F238E27FC236}">
                <a16:creationId xmlns:a16="http://schemas.microsoft.com/office/drawing/2014/main" id="{AB558477-38AC-43A8-B611-2D907C3A1259}"/>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Topics covered include: </a:t>
            </a:r>
          </a:p>
          <a:p>
            <a:pPr lvl="1"/>
            <a:r>
              <a:rPr lang="en-US" dirty="0">
                <a:latin typeface="Calibri" panose="020F0502020204030204" pitchFamily="34" charset="0"/>
                <a:cs typeface="Calibri" panose="020F0502020204030204" pitchFamily="34" charset="0"/>
              </a:rPr>
              <a:t>machine-level code and its generation by optimizing compilers,</a:t>
            </a:r>
          </a:p>
          <a:p>
            <a:pPr lvl="1"/>
            <a:r>
              <a:rPr lang="en-US" dirty="0">
                <a:latin typeface="Calibri" panose="020F0502020204030204" pitchFamily="34" charset="0"/>
                <a:cs typeface="Calibri" panose="020F0502020204030204" pitchFamily="34" charset="0"/>
              </a:rPr>
              <a:t>performance evaluation and optimization, </a:t>
            </a:r>
          </a:p>
          <a:p>
            <a:pPr lvl="1"/>
            <a:r>
              <a:rPr lang="en-US" dirty="0">
                <a:latin typeface="Calibri" panose="020F0502020204030204" pitchFamily="34" charset="0"/>
                <a:cs typeface="Calibri" panose="020F0502020204030204" pitchFamily="34" charset="0"/>
              </a:rPr>
              <a:t>computer arithmetic, </a:t>
            </a:r>
          </a:p>
          <a:p>
            <a:pPr lvl="1"/>
            <a:r>
              <a:rPr lang="en-US" dirty="0">
                <a:latin typeface="Calibri" panose="020F0502020204030204" pitchFamily="34" charset="0"/>
                <a:cs typeface="Calibri" panose="020F0502020204030204" pitchFamily="34" charset="0"/>
              </a:rPr>
              <a:t>memory organization and management, </a:t>
            </a:r>
          </a:p>
          <a:p>
            <a:pPr lvl="1"/>
            <a:r>
              <a:rPr lang="en-US" dirty="0">
                <a:latin typeface="Calibri" panose="020F0502020204030204" pitchFamily="34" charset="0"/>
                <a:cs typeface="Calibri" panose="020F0502020204030204" pitchFamily="34" charset="0"/>
              </a:rPr>
              <a:t>networking technology and protocols, and </a:t>
            </a:r>
          </a:p>
          <a:p>
            <a:pPr lvl="1"/>
            <a:r>
              <a:rPr lang="en-US" dirty="0">
                <a:latin typeface="Calibri" panose="020F0502020204030204" pitchFamily="34" charset="0"/>
                <a:cs typeface="Calibri" panose="020F0502020204030204" pitchFamily="34" charset="0"/>
              </a:rPr>
              <a:t>supporting concurrent computation.</a:t>
            </a:r>
          </a:p>
          <a:p>
            <a:pPr marL="279400" lvl="1"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Also from the official course description</a:t>
            </a:r>
          </a:p>
          <a:p>
            <a:endParaRPr lang="en-US" dirty="0"/>
          </a:p>
        </p:txBody>
      </p:sp>
    </p:spTree>
    <p:extLst>
      <p:ext uri="{BB962C8B-B14F-4D97-AF65-F5344CB8AC3E}">
        <p14:creationId xmlns:p14="http://schemas.microsoft.com/office/powerpoint/2010/main" val="42354841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0459-589A-4C99-A212-B5EC002DD9DC}"/>
              </a:ext>
            </a:extLst>
          </p:cNvPr>
          <p:cNvSpPr>
            <a:spLocks noGrp="1"/>
          </p:cNvSpPr>
          <p:nvPr>
            <p:ph type="ctrTitle"/>
          </p:nvPr>
        </p:nvSpPr>
        <p:spPr>
          <a:xfrm>
            <a:off x="838200" y="609600"/>
            <a:ext cx="7772400" cy="1470025"/>
          </a:xfrm>
        </p:spPr>
        <p:txBody>
          <a:bodyPr/>
          <a:lstStyle/>
          <a:p>
            <a:pPr algn="ctr"/>
            <a:r>
              <a:rPr lang="en-US" dirty="0"/>
              <a:t>Coming Up</a:t>
            </a:r>
          </a:p>
        </p:txBody>
      </p:sp>
      <p:sp>
        <p:nvSpPr>
          <p:cNvPr id="3" name="Subtitle 2">
            <a:extLst>
              <a:ext uri="{FF2B5EF4-FFF2-40B4-BE49-F238E27FC236}">
                <a16:creationId xmlns:a16="http://schemas.microsoft.com/office/drawing/2014/main" id="{2600E9DC-CD68-4273-B42A-D32048F643BC}"/>
              </a:ext>
            </a:extLst>
          </p:cNvPr>
          <p:cNvSpPr>
            <a:spLocks noGrp="1"/>
          </p:cNvSpPr>
          <p:nvPr>
            <p:ph type="subTitle" idx="1"/>
          </p:nvPr>
        </p:nvSpPr>
        <p:spPr>
          <a:xfrm>
            <a:off x="381000" y="2365375"/>
            <a:ext cx="8382000" cy="2743200"/>
          </a:xfrm>
        </p:spPr>
        <p:txBody>
          <a:bodyPr/>
          <a:lstStyle/>
          <a:p>
            <a:pPr marL="342900" indent="-342900" algn="l">
              <a:buFont typeface="Arial" panose="020B0604020202020204" pitchFamily="34" charset="0"/>
              <a:buChar char="•"/>
            </a:pPr>
            <a:r>
              <a:rPr lang="en-US" dirty="0"/>
              <a:t>Lab 0 is out: Enjoy!</a:t>
            </a:r>
          </a:p>
          <a:p>
            <a:pPr marL="342900" indent="-342900" algn="l">
              <a:buFont typeface="Arial" panose="020B0604020202020204" pitchFamily="34" charset="0"/>
              <a:buChar char="•"/>
            </a:pPr>
            <a:r>
              <a:rPr lang="en-US" dirty="0"/>
              <a:t>Lab 1 comes out Thursday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Next class: From Signals to Bits to Integer Arithmetic</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Always: How can we be of service? Please reach out!</a:t>
            </a:r>
          </a:p>
        </p:txBody>
      </p:sp>
    </p:spTree>
    <p:extLst>
      <p:ext uri="{BB962C8B-B14F-4D97-AF65-F5344CB8AC3E}">
        <p14:creationId xmlns:p14="http://schemas.microsoft.com/office/powerpoint/2010/main" val="22855248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42CA-CBE3-41A0-AAB9-59716A6E13DB}"/>
              </a:ext>
            </a:extLst>
          </p:cNvPr>
          <p:cNvSpPr>
            <a:spLocks noGrp="1"/>
          </p:cNvSpPr>
          <p:nvPr>
            <p:ph type="ctrTitle"/>
          </p:nvPr>
        </p:nvSpPr>
        <p:spPr/>
        <p:txBody>
          <a:bodyPr/>
          <a:lstStyle/>
          <a:p>
            <a:pPr algn="ctr"/>
            <a:r>
              <a:rPr lang="en-US" dirty="0"/>
              <a:t>Who Are You? </a:t>
            </a:r>
            <a:br>
              <a:rPr lang="en-US" dirty="0"/>
            </a:br>
            <a:r>
              <a:rPr lang="en-US" dirty="0"/>
              <a:t>(And, Who Is Everyone Else?)</a:t>
            </a:r>
          </a:p>
        </p:txBody>
      </p:sp>
      <p:sp>
        <p:nvSpPr>
          <p:cNvPr id="3" name="Subtitle 2">
            <a:extLst>
              <a:ext uri="{FF2B5EF4-FFF2-40B4-BE49-F238E27FC236}">
                <a16:creationId xmlns:a16="http://schemas.microsoft.com/office/drawing/2014/main" id="{D08F5378-0277-4219-B8E9-8B64C8A063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1304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7F50-82CC-4BB3-8FEE-195168C4332B}"/>
              </a:ext>
            </a:extLst>
          </p:cNvPr>
          <p:cNvSpPr>
            <a:spLocks noGrp="1"/>
          </p:cNvSpPr>
          <p:nvPr>
            <p:ph type="title"/>
          </p:nvPr>
        </p:nvSpPr>
        <p:spPr/>
        <p:txBody>
          <a:bodyPr/>
          <a:lstStyle/>
          <a:p>
            <a:r>
              <a:rPr lang="en-US" dirty="0"/>
              <a:t>Who Are You?</a:t>
            </a:r>
          </a:p>
        </p:txBody>
      </p:sp>
      <p:sp>
        <p:nvSpPr>
          <p:cNvPr id="3" name="Content Placeholder 2">
            <a:extLst>
              <a:ext uri="{FF2B5EF4-FFF2-40B4-BE49-F238E27FC236}">
                <a16:creationId xmlns:a16="http://schemas.microsoft.com/office/drawing/2014/main" id="{719D932D-2401-43D6-BEE3-0470E9E340DA}"/>
              </a:ext>
            </a:extLst>
          </p:cNvPr>
          <p:cNvSpPr>
            <a:spLocks noGrp="1"/>
          </p:cNvSpPr>
          <p:nvPr>
            <p:ph idx="1"/>
          </p:nvPr>
        </p:nvSpPr>
        <p:spPr/>
        <p:txBody>
          <a:bodyPr/>
          <a:lstStyle/>
          <a:p>
            <a:r>
              <a:rPr lang="en-US" dirty="0"/>
              <a:t>18-213</a:t>
            </a:r>
          </a:p>
          <a:p>
            <a:pPr lvl="1"/>
            <a:r>
              <a:rPr lang="en-US" dirty="0"/>
              <a:t>ECE Undergrads</a:t>
            </a:r>
          </a:p>
          <a:p>
            <a:pPr marL="279400" lvl="1" indent="0">
              <a:buNone/>
            </a:pPr>
            <a:endParaRPr lang="en-US" dirty="0"/>
          </a:p>
          <a:p>
            <a:r>
              <a:rPr lang="en-US" dirty="0"/>
              <a:t>18-613</a:t>
            </a:r>
          </a:p>
          <a:p>
            <a:pPr lvl="1"/>
            <a:r>
              <a:rPr lang="en-US" dirty="0"/>
              <a:t>MS in Electrical and Computer Engineering (Pittsburgh and Silicon Valley)</a:t>
            </a:r>
          </a:p>
          <a:p>
            <a:pPr lvl="1"/>
            <a:r>
              <a:rPr lang="en-US" dirty="0"/>
              <a:t>MS in Software Engineering (Silicon Valley)</a:t>
            </a:r>
          </a:p>
          <a:p>
            <a:pPr lvl="1"/>
            <a:r>
              <a:rPr lang="en-US" dirty="0"/>
              <a:t>MS in Artificial Intelligence Engineering</a:t>
            </a:r>
          </a:p>
          <a:p>
            <a:pPr lvl="1"/>
            <a:endParaRPr lang="en-US" dirty="0"/>
          </a:p>
          <a:p>
            <a:r>
              <a:rPr lang="en-US" dirty="0"/>
              <a:t>Interlopers </a:t>
            </a:r>
            <a:r>
              <a:rPr lang="en-US" dirty="0">
                <a:sym typeface="Wingdings" panose="05000000000000000000" pitchFamily="2" charset="2"/>
              </a:rPr>
              <a:t></a:t>
            </a:r>
          </a:p>
          <a:p>
            <a:pPr lvl="1"/>
            <a:r>
              <a:rPr lang="en-US" dirty="0">
                <a:sym typeface="Wingdings" panose="05000000000000000000" pitchFamily="2" charset="2"/>
              </a:rPr>
              <a:t>Others who happened to want the flexibility of a remote class this summer, since the other related offerings are Pittsburgh-centric. </a:t>
            </a:r>
          </a:p>
          <a:p>
            <a:pPr lvl="2"/>
            <a:r>
              <a:rPr lang="en-US" dirty="0">
                <a:sym typeface="Wingdings" panose="05000000000000000000" pitchFamily="2" charset="2"/>
              </a:rPr>
              <a:t>You are most welcome and invited!</a:t>
            </a: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5345311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5C9-6FDB-4B39-92B9-05BD6936CED9}"/>
              </a:ext>
            </a:extLst>
          </p:cNvPr>
          <p:cNvSpPr>
            <a:spLocks noGrp="1"/>
          </p:cNvSpPr>
          <p:nvPr>
            <p:ph type="title"/>
          </p:nvPr>
        </p:nvSpPr>
        <p:spPr/>
        <p:txBody>
          <a:bodyPr/>
          <a:lstStyle/>
          <a:p>
            <a:r>
              <a:rPr lang="en-US" dirty="0"/>
              <a:t>Where Is Everyone Else? Sibling Offering</a:t>
            </a:r>
          </a:p>
        </p:txBody>
      </p:sp>
      <p:sp>
        <p:nvSpPr>
          <p:cNvPr id="3" name="Content Placeholder 2">
            <a:extLst>
              <a:ext uri="{FF2B5EF4-FFF2-40B4-BE49-F238E27FC236}">
                <a16:creationId xmlns:a16="http://schemas.microsoft.com/office/drawing/2014/main" id="{63F5705D-CFB0-45B8-A714-53988034789E}"/>
              </a:ext>
            </a:extLst>
          </p:cNvPr>
          <p:cNvSpPr>
            <a:spLocks noGrp="1"/>
          </p:cNvSpPr>
          <p:nvPr>
            <p:ph idx="1"/>
          </p:nvPr>
        </p:nvSpPr>
        <p:spPr/>
        <p:txBody>
          <a:bodyPr/>
          <a:lstStyle/>
          <a:p>
            <a:r>
              <a:rPr lang="en-US" dirty="0"/>
              <a:t>15-213</a:t>
            </a:r>
          </a:p>
          <a:p>
            <a:pPr lvl="1"/>
            <a:r>
              <a:rPr lang="en-US" dirty="0"/>
              <a:t>Undergrads in CS (Majors, 2</a:t>
            </a:r>
            <a:r>
              <a:rPr lang="en-US" baseline="30000" dirty="0"/>
              <a:t>nd</a:t>
            </a:r>
            <a:r>
              <a:rPr lang="en-US" dirty="0"/>
              <a:t> majors, minors)</a:t>
            </a:r>
          </a:p>
          <a:p>
            <a:r>
              <a:rPr lang="en-US" dirty="0"/>
              <a:t>14-513/15-513</a:t>
            </a:r>
          </a:p>
          <a:p>
            <a:pPr lvl="1"/>
            <a:r>
              <a:rPr lang="en-US" dirty="0"/>
              <a:t>Other Masters Students (Outside of the College of Engineering)</a:t>
            </a:r>
          </a:p>
        </p:txBody>
      </p:sp>
    </p:spTree>
    <p:extLst>
      <p:ext uri="{BB962C8B-B14F-4D97-AF65-F5344CB8AC3E}">
        <p14:creationId xmlns:p14="http://schemas.microsoft.com/office/powerpoint/2010/main" val="8101141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497C-24CE-48C8-8F75-88A28CE7F852}"/>
              </a:ext>
            </a:extLst>
          </p:cNvPr>
          <p:cNvSpPr>
            <a:spLocks noGrp="1"/>
          </p:cNvSpPr>
          <p:nvPr>
            <p:ph type="title"/>
          </p:nvPr>
        </p:nvSpPr>
        <p:spPr/>
        <p:txBody>
          <a:bodyPr/>
          <a:lstStyle/>
          <a:p>
            <a:r>
              <a:rPr lang="en-US" dirty="0"/>
              <a:t>Who Am I? Gregory Kesden</a:t>
            </a:r>
          </a:p>
        </p:txBody>
      </p:sp>
      <p:pic>
        <p:nvPicPr>
          <p:cNvPr id="5" name="Picture 4">
            <a:extLst>
              <a:ext uri="{FF2B5EF4-FFF2-40B4-BE49-F238E27FC236}">
                <a16:creationId xmlns:a16="http://schemas.microsoft.com/office/drawing/2014/main" id="{F7264B77-F7CB-4091-5893-6BCB99954CFA}"/>
              </a:ext>
            </a:extLst>
          </p:cNvPr>
          <p:cNvPicPr>
            <a:picLocks noChangeAspect="1"/>
          </p:cNvPicPr>
          <p:nvPr/>
        </p:nvPicPr>
        <p:blipFill>
          <a:blip r:embed="rId2"/>
          <a:stretch>
            <a:fillRect/>
          </a:stretch>
        </p:blipFill>
        <p:spPr>
          <a:xfrm>
            <a:off x="457200" y="1064232"/>
            <a:ext cx="7848600" cy="5539768"/>
          </a:xfrm>
          <a:prstGeom prst="rect">
            <a:avLst/>
          </a:prstGeom>
        </p:spPr>
      </p:pic>
    </p:spTree>
    <p:extLst>
      <p:ext uri="{BB962C8B-B14F-4D97-AF65-F5344CB8AC3E}">
        <p14:creationId xmlns:p14="http://schemas.microsoft.com/office/powerpoint/2010/main" val="3723472718"/>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txDef>
      <a:spPr>
        <a:noFill/>
      </a:spPr>
      <a:bodyPr wrap="none" rtlCol="0">
        <a:spAutoFit/>
      </a:bodyPr>
      <a:lstStyle>
        <a:defPPr algn="l">
          <a:defRPr dirty="0" smtClean="0"/>
        </a:defPPr>
      </a:lstStyle>
    </a:tx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12581</TotalTime>
  <Pages>0</Pages>
  <Words>3291</Words>
  <Characters>0</Characters>
  <Application>Microsoft Office PowerPoint</Application>
  <PresentationFormat>On-screen Show (4:3)</PresentationFormat>
  <Lines>0</Lines>
  <Paragraphs>407</Paragraphs>
  <Slides>51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51</vt:i4>
      </vt:variant>
    </vt:vector>
  </HeadingPairs>
  <TitlesOfParts>
    <vt:vector size="66" baseType="lpstr">
      <vt:lpstr>Arial</vt:lpstr>
      <vt:lpstr>Calibri</vt:lpstr>
      <vt:lpstr>Calibri Bold</vt:lpstr>
      <vt:lpstr>Calibri Italic</vt:lpstr>
      <vt:lpstr>Courier New</vt:lpstr>
      <vt:lpstr>Gill Sans</vt:lpstr>
      <vt:lpstr>Gill Sans MT</vt:lpstr>
      <vt:lpstr>Gill Sans MT Condensed</vt:lpstr>
      <vt:lpstr>Helvetica</vt:lpstr>
      <vt:lpstr>Times New Roman</vt:lpstr>
      <vt:lpstr>Wingdings</vt:lpstr>
      <vt:lpstr>Wingdings 2</vt:lpstr>
      <vt:lpstr>Zapf Dingbats</vt:lpstr>
      <vt:lpstr>Title Slide</vt:lpstr>
      <vt:lpstr>Title and Content</vt:lpstr>
      <vt:lpstr>PowerPoint Presentation</vt:lpstr>
      <vt:lpstr>PowerPoint Presentation</vt:lpstr>
      <vt:lpstr>18-213/18-613 In A Nutshell</vt:lpstr>
      <vt:lpstr>Why Are We Here? </vt:lpstr>
      <vt:lpstr>Why Are We Here?</vt:lpstr>
      <vt:lpstr>Who Are You?  (And, Who Is Everyone Else?)</vt:lpstr>
      <vt:lpstr>Who Are You?</vt:lpstr>
      <vt:lpstr>Where Is Everyone Else? Sibling Offering</vt:lpstr>
      <vt:lpstr>Who Am I? Gregory Kesden</vt:lpstr>
      <vt:lpstr>Who Am I? Vyas Sekar</vt:lpstr>
      <vt:lpstr>About The Course Topical Coverage In Detail</vt:lpstr>
      <vt:lpstr>Programs and Data</vt:lpstr>
      <vt:lpstr>The Memory Hierarchy</vt:lpstr>
      <vt:lpstr> Virtual Memory</vt:lpstr>
      <vt:lpstr>Exceptional  Control Flow</vt:lpstr>
      <vt:lpstr> Networking, and Concurrency</vt:lpstr>
      <vt:lpstr>What Makes This Course Different? Course Perspective and Overarching Theme</vt:lpstr>
      <vt:lpstr>Course Perspective</vt:lpstr>
      <vt:lpstr>Course Perspective (Cont.)</vt:lpstr>
      <vt:lpstr>Course Theme:  (Systems) Knowledge is Power!</vt:lpstr>
      <vt:lpstr>It’s Important to Understand How Things Work</vt:lpstr>
      <vt:lpstr>Aside: Ousterhout’s “Law”</vt:lpstr>
      <vt:lpstr>About The Course How We Get There</vt:lpstr>
      <vt:lpstr>Course Components</vt:lpstr>
      <vt:lpstr>Lab Rationale </vt:lpstr>
      <vt:lpstr>Course Resources</vt:lpstr>
      <vt:lpstr>Textbooks</vt:lpstr>
      <vt:lpstr>Online Resources</vt:lpstr>
      <vt:lpstr>Online Resources</vt:lpstr>
      <vt:lpstr>Getting Help </vt:lpstr>
      <vt:lpstr>Facilities</vt:lpstr>
      <vt:lpstr>Course Policies</vt:lpstr>
      <vt:lpstr>Policies: Grading</vt:lpstr>
      <vt:lpstr>Timeliness</vt:lpstr>
      <vt:lpstr>A Personal Touch</vt:lpstr>
      <vt:lpstr>Academic Integrity, and Violations Thereof</vt:lpstr>
      <vt:lpstr>AIVs vis-à-vis AI Tools</vt:lpstr>
      <vt:lpstr>Consider “Speeding” on the Highway</vt:lpstr>
      <vt:lpstr>Our Culture</vt:lpstr>
      <vt:lpstr>Know the Policies</vt:lpstr>
      <vt:lpstr>How to Avoid AIVs</vt:lpstr>
      <vt:lpstr>Diving In:  Great Realities</vt:lpstr>
      <vt:lpstr>Great Reality #1:  Ints are not Integers, Floats are not Reals</vt:lpstr>
      <vt:lpstr>Computer Arithmetic</vt:lpstr>
      <vt:lpstr>Great Reality #2:  You’ve Got to Know Assembly</vt:lpstr>
      <vt:lpstr>Great Reality #3: Memory Matters Random Access Memory Is an Unphysical Abstraction </vt:lpstr>
      <vt:lpstr>Great Reality #4: There’s more to performance than asymptotic complexity </vt:lpstr>
      <vt:lpstr>Why The Performance Differs</vt:lpstr>
      <vt:lpstr>Great Reality #5: Computers do more than execute programs</vt:lpstr>
      <vt:lpstr>Coming Up</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Gregory M Kesden</cp:lastModifiedBy>
  <cp:revision>206</cp:revision>
  <cp:lastPrinted>2011-08-30T03:47:10Z</cp:lastPrinted>
  <dcterms:created xsi:type="dcterms:W3CDTF">2012-08-28T17:04:18Z</dcterms:created>
  <dcterms:modified xsi:type="dcterms:W3CDTF">2024-08-26T02:58:33Z</dcterms:modified>
</cp:coreProperties>
</file>