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2"/>
  </p:notesMasterIdLst>
  <p:handoutMasterIdLst>
    <p:handoutMasterId r:id="rId73"/>
  </p:handoutMasterIdLst>
  <p:sldIdLst>
    <p:sldId id="1475" r:id="rId2"/>
    <p:sldId id="1386" r:id="rId3"/>
    <p:sldId id="1727" r:id="rId4"/>
    <p:sldId id="1726" r:id="rId5"/>
    <p:sldId id="1712" r:id="rId6"/>
    <p:sldId id="1709" r:id="rId7"/>
    <p:sldId id="1710" r:id="rId8"/>
    <p:sldId id="1711" r:id="rId9"/>
    <p:sldId id="1714" r:id="rId10"/>
    <p:sldId id="543" r:id="rId11"/>
    <p:sldId id="1728" r:id="rId12"/>
    <p:sldId id="593" r:id="rId13"/>
    <p:sldId id="611" r:id="rId14"/>
    <p:sldId id="615" r:id="rId15"/>
    <p:sldId id="617" r:id="rId16"/>
    <p:sldId id="594" r:id="rId17"/>
    <p:sldId id="592" r:id="rId18"/>
    <p:sldId id="584" r:id="rId19"/>
    <p:sldId id="598" r:id="rId20"/>
    <p:sldId id="1708" r:id="rId21"/>
    <p:sldId id="1713" r:id="rId22"/>
    <p:sldId id="556" r:id="rId23"/>
    <p:sldId id="1729" r:id="rId24"/>
    <p:sldId id="557" r:id="rId25"/>
    <p:sldId id="558" r:id="rId26"/>
    <p:sldId id="559" r:id="rId27"/>
    <p:sldId id="569" r:id="rId28"/>
    <p:sldId id="560" r:id="rId29"/>
    <p:sldId id="561" r:id="rId30"/>
    <p:sldId id="618" r:id="rId31"/>
    <p:sldId id="562" r:id="rId32"/>
    <p:sldId id="563" r:id="rId33"/>
    <p:sldId id="564" r:id="rId34"/>
    <p:sldId id="573" r:id="rId35"/>
    <p:sldId id="579" r:id="rId36"/>
    <p:sldId id="1730" r:id="rId37"/>
    <p:sldId id="609" r:id="rId38"/>
    <p:sldId id="610" r:id="rId39"/>
    <p:sldId id="1731" r:id="rId40"/>
    <p:sldId id="554" r:id="rId41"/>
    <p:sldId id="602" r:id="rId42"/>
    <p:sldId id="555" r:id="rId43"/>
    <p:sldId id="1715" r:id="rId44"/>
    <p:sldId id="624" r:id="rId45"/>
    <p:sldId id="1716" r:id="rId46"/>
    <p:sldId id="1717" r:id="rId47"/>
    <p:sldId id="1718" r:id="rId48"/>
    <p:sldId id="1719" r:id="rId49"/>
    <p:sldId id="634" r:id="rId50"/>
    <p:sldId id="1720" r:id="rId51"/>
    <p:sldId id="1721" r:id="rId52"/>
    <p:sldId id="1722" r:id="rId53"/>
    <p:sldId id="1723" r:id="rId54"/>
    <p:sldId id="625" r:id="rId55"/>
    <p:sldId id="1724" r:id="rId56"/>
    <p:sldId id="571" r:id="rId57"/>
    <p:sldId id="626" r:id="rId58"/>
    <p:sldId id="1732" r:id="rId59"/>
    <p:sldId id="566" r:id="rId60"/>
    <p:sldId id="680" r:id="rId61"/>
    <p:sldId id="681" r:id="rId62"/>
    <p:sldId id="1725" r:id="rId63"/>
    <p:sldId id="685" r:id="rId64"/>
    <p:sldId id="694" r:id="rId65"/>
    <p:sldId id="686" r:id="rId66"/>
    <p:sldId id="695" r:id="rId67"/>
    <p:sldId id="696" r:id="rId68"/>
    <p:sldId id="1733" r:id="rId69"/>
    <p:sldId id="589" r:id="rId70"/>
    <p:sldId id="590" r:id="rId71"/>
  </p:sldIdLst>
  <p:sldSz cx="9144000" cy="6858000" type="screen4x3"/>
  <p:notesSz cx="7302500" cy="9586913"/>
  <p:custDataLst>
    <p:tags r:id="rId74"/>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1CF"/>
    <a:srgbClr val="F6F5BD"/>
    <a:srgbClr val="F1C7C7"/>
    <a:srgbClr val="B3B3B3"/>
    <a:srgbClr val="E6E6E6"/>
    <a:srgbClr val="990000"/>
    <a:srgbClr val="D09E00"/>
    <a:srgbClr val="EBAFAF"/>
    <a:srgbClr val="ACE3A1"/>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BFC64-7C4A-4EE2-8B16-217E59B6A2B9}" v="3" dt="2021-11-16T03:55:21.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81754" autoAdjust="0"/>
  </p:normalViewPr>
  <p:slideViewPr>
    <p:cSldViewPr snapToObjects="1">
      <p:cViewPr>
        <p:scale>
          <a:sx n="61" d="100"/>
          <a:sy n="61" d="100"/>
        </p:scale>
        <p:origin x="930" y="36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664"/>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C:\Shared%20Files\Classes\CS%20213%20F'10\code\22-concurrent-programming\race-gw-2.tx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Shared%20Files\Classes\CS%20213%20F'10\code\22-concurrent-programming\race-gw-2.txt"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Shared%20Files\Classes\CS%20213%20F'10\code\22-concurrent-programming\race-gw-2.tx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c:spPr>
          <c:invertIfNegative val="0"/>
          <c:cat>
            <c:numRef>
              <c:f>norace!$A$2:$A$101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norace!$B$2:$B$101</c:f>
              <c:numCache>
                <c:formatCode>General</c:formatCode>
                <c:ptCount val="10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numCache>
            </c:numRef>
          </c:val>
          <c:extLst>
            <c:ext xmlns:c16="http://schemas.microsoft.com/office/drawing/2014/chart" uri="{C3380CC4-5D6E-409C-BE32-E72D297353CC}">
              <c16:uniqueId val="{00000000-A5BA-4491-858A-2D8E6FE6903D}"/>
            </c:ext>
          </c:extLst>
        </c:ser>
        <c:dLbls>
          <c:showLegendKey val="0"/>
          <c:showVal val="0"/>
          <c:showCatName val="0"/>
          <c:showSerName val="0"/>
          <c:showPercent val="0"/>
          <c:showBubbleSize val="0"/>
        </c:dLbls>
        <c:gapWidth val="40"/>
        <c:axId val="-123136272"/>
        <c:axId val="-123133952"/>
      </c:barChart>
      <c:catAx>
        <c:axId val="-123136272"/>
        <c:scaling>
          <c:orientation val="minMax"/>
        </c:scaling>
        <c:delete val="0"/>
        <c:axPos val="b"/>
        <c:numFmt formatCode="General" sourceLinked="1"/>
        <c:majorTickMark val="out"/>
        <c:minorTickMark val="none"/>
        <c:tickLblPos val="nextTo"/>
        <c:crossAx val="-123133952"/>
        <c:crosses val="autoZero"/>
        <c:auto val="1"/>
        <c:lblAlgn val="ctr"/>
        <c:lblOffset val="100"/>
        <c:noMultiLvlLbl val="0"/>
      </c:catAx>
      <c:valAx>
        <c:axId val="-123133952"/>
        <c:scaling>
          <c:orientation val="minMax"/>
          <c:max val="2"/>
          <c:min val="0"/>
        </c:scaling>
        <c:delete val="0"/>
        <c:axPos val="l"/>
        <c:majorGridlines/>
        <c:numFmt formatCode="General" sourceLinked="1"/>
        <c:majorTickMark val="out"/>
        <c:minorTickMark val="none"/>
        <c:tickLblPos val="nextTo"/>
        <c:crossAx val="-123136272"/>
        <c:crosses val="autoZero"/>
        <c:crossBetween val="between"/>
        <c:majorUnit val="1"/>
        <c:minorUnit val="0.04"/>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c:spPr>
          <c:invertIfNegative val="0"/>
          <c:cat>
            <c:numRef>
              <c:f>'race-gw-2'!$A$2:$A$101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'race-gw-2'!$B$2:$B$101</c:f>
              <c:numCache>
                <c:formatCode>General</c:formatCode>
                <c:ptCount val="100"/>
                <c:pt idx="0">
                  <c:v>0</c:v>
                </c:pt>
                <c:pt idx="1">
                  <c:v>0</c:v>
                </c:pt>
                <c:pt idx="2">
                  <c:v>0</c:v>
                </c:pt>
                <c:pt idx="3">
                  <c:v>0</c:v>
                </c:pt>
                <c:pt idx="4">
                  <c:v>0</c:v>
                </c:pt>
                <c:pt idx="5">
                  <c:v>0</c:v>
                </c:pt>
                <c:pt idx="6">
                  <c:v>1</c:v>
                </c:pt>
                <c:pt idx="7">
                  <c:v>1</c:v>
                </c:pt>
                <c:pt idx="8">
                  <c:v>1</c:v>
                </c:pt>
                <c:pt idx="9">
                  <c:v>1</c:v>
                </c:pt>
                <c:pt idx="10">
                  <c:v>6</c:v>
                </c:pt>
                <c:pt idx="11">
                  <c:v>0</c:v>
                </c:pt>
                <c:pt idx="12">
                  <c:v>0</c:v>
                </c:pt>
                <c:pt idx="13">
                  <c:v>4</c:v>
                </c:pt>
                <c:pt idx="14">
                  <c:v>0</c:v>
                </c:pt>
                <c:pt idx="15">
                  <c:v>0</c:v>
                </c:pt>
                <c:pt idx="16">
                  <c:v>0</c:v>
                </c:pt>
                <c:pt idx="17">
                  <c:v>0</c:v>
                </c:pt>
                <c:pt idx="18">
                  <c:v>0</c:v>
                </c:pt>
                <c:pt idx="19">
                  <c:v>0</c:v>
                </c:pt>
                <c:pt idx="20">
                  <c:v>7</c:v>
                </c:pt>
                <c:pt idx="21">
                  <c:v>0</c:v>
                </c:pt>
                <c:pt idx="22">
                  <c:v>0</c:v>
                </c:pt>
                <c:pt idx="23">
                  <c:v>0</c:v>
                </c:pt>
                <c:pt idx="24">
                  <c:v>1</c:v>
                </c:pt>
                <c:pt idx="25">
                  <c:v>3</c:v>
                </c:pt>
                <c:pt idx="26">
                  <c:v>0</c:v>
                </c:pt>
                <c:pt idx="27">
                  <c:v>3</c:v>
                </c:pt>
                <c:pt idx="28">
                  <c:v>0</c:v>
                </c:pt>
                <c:pt idx="29">
                  <c:v>0</c:v>
                </c:pt>
                <c:pt idx="30">
                  <c:v>0</c:v>
                </c:pt>
                <c:pt idx="31">
                  <c:v>0</c:v>
                </c:pt>
                <c:pt idx="32">
                  <c:v>0</c:v>
                </c:pt>
                <c:pt idx="33">
                  <c:v>0</c:v>
                </c:pt>
                <c:pt idx="34">
                  <c:v>7</c:v>
                </c:pt>
                <c:pt idx="35">
                  <c:v>0</c:v>
                </c:pt>
                <c:pt idx="36">
                  <c:v>0</c:v>
                </c:pt>
                <c:pt idx="37">
                  <c:v>0</c:v>
                </c:pt>
                <c:pt idx="38">
                  <c:v>0</c:v>
                </c:pt>
                <c:pt idx="39">
                  <c:v>0</c:v>
                </c:pt>
                <c:pt idx="40">
                  <c:v>0</c:v>
                </c:pt>
                <c:pt idx="41">
                  <c:v>7</c:v>
                </c:pt>
                <c:pt idx="42">
                  <c:v>0</c:v>
                </c:pt>
                <c:pt idx="43">
                  <c:v>0</c:v>
                </c:pt>
                <c:pt idx="44">
                  <c:v>0</c:v>
                </c:pt>
                <c:pt idx="45">
                  <c:v>0</c:v>
                </c:pt>
                <c:pt idx="46">
                  <c:v>0</c:v>
                </c:pt>
                <c:pt idx="47">
                  <c:v>0</c:v>
                </c:pt>
                <c:pt idx="48">
                  <c:v>7</c:v>
                </c:pt>
                <c:pt idx="49">
                  <c:v>0</c:v>
                </c:pt>
                <c:pt idx="50">
                  <c:v>0</c:v>
                </c:pt>
                <c:pt idx="51">
                  <c:v>0</c:v>
                </c:pt>
                <c:pt idx="52">
                  <c:v>0</c:v>
                </c:pt>
                <c:pt idx="53">
                  <c:v>0</c:v>
                </c:pt>
                <c:pt idx="54">
                  <c:v>0</c:v>
                </c:pt>
                <c:pt idx="55">
                  <c:v>7</c:v>
                </c:pt>
                <c:pt idx="56">
                  <c:v>0</c:v>
                </c:pt>
                <c:pt idx="57">
                  <c:v>0</c:v>
                </c:pt>
                <c:pt idx="58">
                  <c:v>0</c:v>
                </c:pt>
                <c:pt idx="59">
                  <c:v>0</c:v>
                </c:pt>
                <c:pt idx="60">
                  <c:v>0</c:v>
                </c:pt>
                <c:pt idx="61">
                  <c:v>0</c:v>
                </c:pt>
                <c:pt idx="62">
                  <c:v>7</c:v>
                </c:pt>
                <c:pt idx="63">
                  <c:v>0</c:v>
                </c:pt>
                <c:pt idx="64">
                  <c:v>0</c:v>
                </c:pt>
                <c:pt idx="65">
                  <c:v>0</c:v>
                </c:pt>
                <c:pt idx="66">
                  <c:v>0</c:v>
                </c:pt>
                <c:pt idx="67">
                  <c:v>0</c:v>
                </c:pt>
                <c:pt idx="68">
                  <c:v>0</c:v>
                </c:pt>
                <c:pt idx="69">
                  <c:v>6</c:v>
                </c:pt>
                <c:pt idx="70">
                  <c:v>1</c:v>
                </c:pt>
                <c:pt idx="71">
                  <c:v>0</c:v>
                </c:pt>
                <c:pt idx="72">
                  <c:v>0</c:v>
                </c:pt>
                <c:pt idx="73">
                  <c:v>1</c:v>
                </c:pt>
                <c:pt idx="74">
                  <c:v>0</c:v>
                </c:pt>
                <c:pt idx="75">
                  <c:v>0</c:v>
                </c:pt>
                <c:pt idx="76">
                  <c:v>1</c:v>
                </c:pt>
                <c:pt idx="77">
                  <c:v>0</c:v>
                </c:pt>
                <c:pt idx="78">
                  <c:v>1</c:v>
                </c:pt>
                <c:pt idx="79">
                  <c:v>6</c:v>
                </c:pt>
                <c:pt idx="80">
                  <c:v>0</c:v>
                </c:pt>
                <c:pt idx="81">
                  <c:v>0</c:v>
                </c:pt>
                <c:pt idx="82">
                  <c:v>0</c:v>
                </c:pt>
                <c:pt idx="83">
                  <c:v>0</c:v>
                </c:pt>
                <c:pt idx="84">
                  <c:v>0</c:v>
                </c:pt>
                <c:pt idx="85">
                  <c:v>0</c:v>
                </c:pt>
                <c:pt idx="86">
                  <c:v>0</c:v>
                </c:pt>
                <c:pt idx="87">
                  <c:v>0</c:v>
                </c:pt>
                <c:pt idx="88">
                  <c:v>0</c:v>
                </c:pt>
                <c:pt idx="89">
                  <c:v>0</c:v>
                </c:pt>
                <c:pt idx="90">
                  <c:v>12</c:v>
                </c:pt>
                <c:pt idx="91">
                  <c:v>0</c:v>
                </c:pt>
                <c:pt idx="92">
                  <c:v>0</c:v>
                </c:pt>
                <c:pt idx="93">
                  <c:v>0</c:v>
                </c:pt>
                <c:pt idx="94">
                  <c:v>0</c:v>
                </c:pt>
                <c:pt idx="95">
                  <c:v>0</c:v>
                </c:pt>
                <c:pt idx="96">
                  <c:v>0</c:v>
                </c:pt>
                <c:pt idx="97">
                  <c:v>7</c:v>
                </c:pt>
                <c:pt idx="98">
                  <c:v>0</c:v>
                </c:pt>
                <c:pt idx="99">
                  <c:v>0</c:v>
                </c:pt>
              </c:numCache>
            </c:numRef>
          </c:val>
          <c:extLst>
            <c:ext xmlns:c16="http://schemas.microsoft.com/office/drawing/2014/chart" uri="{C3380CC4-5D6E-409C-BE32-E72D297353CC}">
              <c16:uniqueId val="{00000000-A95F-4EFD-9004-F89CCA54DB7D}"/>
            </c:ext>
          </c:extLst>
        </c:ser>
        <c:dLbls>
          <c:showLegendKey val="0"/>
          <c:showVal val="0"/>
          <c:showCatName val="0"/>
          <c:showSerName val="0"/>
          <c:showPercent val="0"/>
          <c:showBubbleSize val="0"/>
        </c:dLbls>
        <c:gapWidth val="40"/>
        <c:axId val="-123114464"/>
        <c:axId val="-123112144"/>
      </c:barChart>
      <c:catAx>
        <c:axId val="-123114464"/>
        <c:scaling>
          <c:orientation val="minMax"/>
        </c:scaling>
        <c:delete val="0"/>
        <c:axPos val="b"/>
        <c:numFmt formatCode="General" sourceLinked="1"/>
        <c:majorTickMark val="out"/>
        <c:minorTickMark val="none"/>
        <c:tickLblPos val="nextTo"/>
        <c:crossAx val="-123112144"/>
        <c:crosses val="autoZero"/>
        <c:auto val="1"/>
        <c:lblAlgn val="ctr"/>
        <c:lblOffset val="100"/>
        <c:noMultiLvlLbl val="0"/>
      </c:catAx>
      <c:valAx>
        <c:axId val="-123112144"/>
        <c:scaling>
          <c:orientation val="minMax"/>
        </c:scaling>
        <c:delete val="0"/>
        <c:axPos val="l"/>
        <c:majorGridlines/>
        <c:numFmt formatCode="General" sourceLinked="1"/>
        <c:majorTickMark val="out"/>
        <c:minorTickMark val="none"/>
        <c:tickLblPos val="nextTo"/>
        <c:crossAx val="-1231144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c:spPr>
          <c:invertIfNegative val="0"/>
          <c:cat>
            <c:numRef>
              <c:f>'race-laptop-1'!$A$2:$A$101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'race-laptop-1'!$B$2:$B$101</c:f>
              <c:numCache>
                <c:formatCode>General</c:formatCode>
                <c:ptCount val="100"/>
                <c:pt idx="0">
                  <c:v>0</c:v>
                </c:pt>
                <c:pt idx="1">
                  <c:v>2</c:v>
                </c:pt>
                <c:pt idx="2">
                  <c:v>0</c:v>
                </c:pt>
                <c:pt idx="3">
                  <c:v>1</c:v>
                </c:pt>
                <c:pt idx="4">
                  <c:v>1</c:v>
                </c:pt>
                <c:pt idx="5">
                  <c:v>1</c:v>
                </c:pt>
                <c:pt idx="6">
                  <c:v>1</c:v>
                </c:pt>
                <c:pt idx="7">
                  <c:v>1</c:v>
                </c:pt>
                <c:pt idx="8">
                  <c:v>2</c:v>
                </c:pt>
                <c:pt idx="9">
                  <c:v>0</c:v>
                </c:pt>
                <c:pt idx="10">
                  <c:v>1</c:v>
                </c:pt>
                <c:pt idx="11">
                  <c:v>1</c:v>
                </c:pt>
                <c:pt idx="12">
                  <c:v>1</c:v>
                </c:pt>
                <c:pt idx="13">
                  <c:v>1</c:v>
                </c:pt>
                <c:pt idx="14">
                  <c:v>1</c:v>
                </c:pt>
                <c:pt idx="15">
                  <c:v>1</c:v>
                </c:pt>
                <c:pt idx="16">
                  <c:v>1</c:v>
                </c:pt>
                <c:pt idx="17">
                  <c:v>2</c:v>
                </c:pt>
                <c:pt idx="18">
                  <c:v>0</c:v>
                </c:pt>
                <c:pt idx="19">
                  <c:v>1</c:v>
                </c:pt>
                <c:pt idx="20">
                  <c:v>1</c:v>
                </c:pt>
                <c:pt idx="21">
                  <c:v>1</c:v>
                </c:pt>
                <c:pt idx="22">
                  <c:v>1</c:v>
                </c:pt>
                <c:pt idx="23">
                  <c:v>1</c:v>
                </c:pt>
                <c:pt idx="24">
                  <c:v>2</c:v>
                </c:pt>
                <c:pt idx="25">
                  <c:v>0</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2</c:v>
                </c:pt>
                <c:pt idx="43">
                  <c:v>0</c:v>
                </c:pt>
                <c:pt idx="44">
                  <c:v>1</c:v>
                </c:pt>
                <c:pt idx="45">
                  <c:v>1</c:v>
                </c:pt>
                <c:pt idx="46">
                  <c:v>1</c:v>
                </c:pt>
                <c:pt idx="47">
                  <c:v>1</c:v>
                </c:pt>
                <c:pt idx="48">
                  <c:v>1</c:v>
                </c:pt>
                <c:pt idx="49">
                  <c:v>1</c:v>
                </c:pt>
                <c:pt idx="50">
                  <c:v>2</c:v>
                </c:pt>
                <c:pt idx="51">
                  <c:v>1</c:v>
                </c:pt>
                <c:pt idx="52">
                  <c:v>0</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2</c:v>
                </c:pt>
                <c:pt idx="86">
                  <c:v>0</c:v>
                </c:pt>
                <c:pt idx="87">
                  <c:v>1</c:v>
                </c:pt>
                <c:pt idx="88">
                  <c:v>1</c:v>
                </c:pt>
                <c:pt idx="89">
                  <c:v>1</c:v>
                </c:pt>
                <c:pt idx="90">
                  <c:v>1</c:v>
                </c:pt>
                <c:pt idx="91">
                  <c:v>1</c:v>
                </c:pt>
                <c:pt idx="92">
                  <c:v>1</c:v>
                </c:pt>
                <c:pt idx="93">
                  <c:v>1</c:v>
                </c:pt>
                <c:pt idx="94">
                  <c:v>1</c:v>
                </c:pt>
                <c:pt idx="95">
                  <c:v>1</c:v>
                </c:pt>
                <c:pt idx="96">
                  <c:v>1</c:v>
                </c:pt>
                <c:pt idx="97">
                  <c:v>1</c:v>
                </c:pt>
                <c:pt idx="98">
                  <c:v>1</c:v>
                </c:pt>
                <c:pt idx="99">
                  <c:v>1</c:v>
                </c:pt>
              </c:numCache>
            </c:numRef>
          </c:val>
          <c:extLst>
            <c:ext xmlns:c16="http://schemas.microsoft.com/office/drawing/2014/chart" uri="{C3380CC4-5D6E-409C-BE32-E72D297353CC}">
              <c16:uniqueId val="{00000000-E180-4E74-8A7B-071434545A20}"/>
            </c:ext>
          </c:extLst>
        </c:ser>
        <c:dLbls>
          <c:showLegendKey val="0"/>
          <c:showVal val="0"/>
          <c:showCatName val="0"/>
          <c:showSerName val="0"/>
          <c:showPercent val="0"/>
          <c:showBubbleSize val="0"/>
        </c:dLbls>
        <c:gapWidth val="40"/>
        <c:axId val="-123466192"/>
        <c:axId val="-123464144"/>
      </c:barChart>
      <c:catAx>
        <c:axId val="-123466192"/>
        <c:scaling>
          <c:orientation val="minMax"/>
        </c:scaling>
        <c:delete val="0"/>
        <c:axPos val="b"/>
        <c:numFmt formatCode="General" sourceLinked="1"/>
        <c:majorTickMark val="out"/>
        <c:minorTickMark val="none"/>
        <c:tickLblPos val="nextTo"/>
        <c:crossAx val="-123464144"/>
        <c:crosses val="autoZero"/>
        <c:auto val="1"/>
        <c:lblAlgn val="ctr"/>
        <c:lblOffset val="100"/>
        <c:noMultiLvlLbl val="0"/>
      </c:catAx>
      <c:valAx>
        <c:axId val="-123464144"/>
        <c:scaling>
          <c:orientation val="minMax"/>
          <c:max val="3"/>
        </c:scaling>
        <c:delete val="0"/>
        <c:axPos val="l"/>
        <c:majorGridlines/>
        <c:numFmt formatCode="General" sourceLinked="1"/>
        <c:majorTickMark val="out"/>
        <c:minorTickMark val="none"/>
        <c:tickLblPos val="nextTo"/>
        <c:crossAx val="-123466192"/>
        <c:crosses val="autoZero"/>
        <c:crossBetween val="between"/>
        <c:majorUnit val="1"/>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2297947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816161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p:txBody>
          <a:bodyPr/>
          <a:lstStyle/>
          <a:p>
            <a:pPr>
              <a:defRPr/>
            </a:pPr>
            <a:fld id="{9B422CA9-8481-40C3-B5AE-2BC95BA0213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81648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13</a:t>
            </a:fld>
            <a:endParaRPr lang="en-US"/>
          </a:p>
        </p:txBody>
      </p:sp>
    </p:spTree>
    <p:extLst>
      <p:ext uri="{BB962C8B-B14F-4D97-AF65-F5344CB8AC3E}">
        <p14:creationId xmlns:p14="http://schemas.microsoft.com/office/powerpoint/2010/main" val="558247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for real life examples of starvation and races (other than traffic).</a:t>
            </a:r>
          </a:p>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18</a:t>
            </a:fld>
            <a:endParaRPr lang="en-US"/>
          </a:p>
        </p:txBody>
      </p:sp>
    </p:spTree>
    <p:extLst>
      <p:ext uri="{BB962C8B-B14F-4D97-AF65-F5344CB8AC3E}">
        <p14:creationId xmlns:p14="http://schemas.microsoft.com/office/powerpoint/2010/main" val="3112433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4486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for real life examples of starvation and races (other than traffic).</a:t>
            </a:r>
          </a:p>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21</a:t>
            </a:fld>
            <a:endParaRPr lang="en-US"/>
          </a:p>
        </p:txBody>
      </p:sp>
    </p:spTree>
    <p:extLst>
      <p:ext uri="{BB962C8B-B14F-4D97-AF65-F5344CB8AC3E}">
        <p14:creationId xmlns:p14="http://schemas.microsoft.com/office/powerpoint/2010/main" val="3750182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82589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Rot="1" noChangeAspect="1" noChangeArrowheads="1" noTextEdit="1"/>
          </p:cNvSpPr>
          <p:nvPr>
            <p:ph type="sldImg"/>
          </p:nvPr>
        </p:nvSpPr>
        <p:spPr>
          <a:ln/>
        </p:spPr>
      </p:sp>
      <p:sp>
        <p:nvSpPr>
          <p:cNvPr id="87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Rot="1" noChangeAspect="1" noChangeArrowheads="1" noTextEdit="1"/>
          </p:cNvSpPr>
          <p:nvPr>
            <p:ph type="sldImg"/>
          </p:nvPr>
        </p:nvSpPr>
        <p:spPr>
          <a:ln/>
        </p:spPr>
      </p:sp>
      <p:sp>
        <p:nvSpPr>
          <p:cNvPr id="87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Rot="1" noChangeAspect="1" noChangeArrowheads="1" noTextEdit="1"/>
          </p:cNvSpPr>
          <p:nvPr>
            <p:ph type="sldImg"/>
          </p:nvPr>
        </p:nvSpPr>
        <p:spPr>
          <a:ln/>
        </p:spPr>
      </p:sp>
      <p:sp>
        <p:nvSpPr>
          <p:cNvPr id="87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5521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Rot="1" noChangeAspect="1" noChangeArrowheads="1" noTextEdit="1"/>
          </p:cNvSpPr>
          <p:nvPr>
            <p:ph type="sldImg"/>
          </p:nvPr>
        </p:nvSpPr>
        <p:spPr>
          <a:ln/>
        </p:spPr>
      </p:sp>
      <p:sp>
        <p:nvSpPr>
          <p:cNvPr id="877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Rot="1" noChangeAspect="1" noChangeArrowheads="1" noTextEdit="1"/>
          </p:cNvSpPr>
          <p:nvPr>
            <p:ph type="sldImg"/>
          </p:nvPr>
        </p:nvSpPr>
        <p:spPr>
          <a:ln/>
        </p:spPr>
      </p:sp>
      <p:sp>
        <p:nvSpPr>
          <p:cNvPr id="877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89387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Rot="1" noChangeAspect="1" noChangeArrowheads="1" noTextEdit="1"/>
          </p:cNvSpPr>
          <p:nvPr>
            <p:ph type="sldImg"/>
          </p:nvPr>
        </p:nvSpPr>
        <p:spPr>
          <a:ln/>
        </p:spPr>
      </p:sp>
      <p:sp>
        <p:nvSpPr>
          <p:cNvPr id="87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Rot="1" noChangeAspect="1" noChangeArrowheads="1" noTextEdit="1"/>
          </p:cNvSpPr>
          <p:nvPr>
            <p:ph type="sldImg"/>
          </p:nvPr>
        </p:nvSpPr>
        <p:spPr>
          <a:ln/>
        </p:spPr>
      </p:sp>
      <p:sp>
        <p:nvSpPr>
          <p:cNvPr id="88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Rot="1" noChangeAspect="1" noChangeArrowheads="1" noTextEdit="1"/>
          </p:cNvSpPr>
          <p:nvPr>
            <p:ph type="sldImg"/>
          </p:nvPr>
        </p:nvSpPr>
        <p:spPr>
          <a:ln/>
        </p:spPr>
      </p:sp>
      <p:sp>
        <p:nvSpPr>
          <p:cNvPr id="88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Rot="1" noChangeAspect="1" noChangeArrowheads="1" noTextEdit="1"/>
          </p:cNvSpPr>
          <p:nvPr>
            <p:ph type="sldImg"/>
          </p:nvPr>
        </p:nvSpPr>
        <p:spPr>
          <a:ln/>
        </p:spPr>
      </p:sp>
      <p:sp>
        <p:nvSpPr>
          <p:cNvPr id="90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748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6055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Rot="1" noChangeAspect="1" noChangeArrowheads="1" noTextEdit="1"/>
          </p:cNvSpPr>
          <p:nvPr>
            <p:ph type="sldImg"/>
          </p:nvPr>
        </p:nvSpPr>
        <p:spPr>
          <a:ln/>
        </p:spPr>
      </p:sp>
      <p:sp>
        <p:nvSpPr>
          <p:cNvPr id="88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062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Rot="1" noChangeAspect="1" noChangeArrowheads="1" noTextEdit="1"/>
          </p:cNvSpPr>
          <p:nvPr>
            <p:ph type="sldImg"/>
          </p:nvPr>
        </p:nvSpPr>
        <p:spPr>
          <a:ln/>
        </p:spPr>
      </p:sp>
      <p:sp>
        <p:nvSpPr>
          <p:cNvPr id="930819"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Rot="1" noChangeAspect="1" noChangeArrowheads="1" noTextEdit="1"/>
          </p:cNvSpPr>
          <p:nvPr>
            <p:ph type="sldImg"/>
          </p:nvPr>
        </p:nvSpPr>
        <p:spPr>
          <a:ln/>
        </p:spPr>
      </p:sp>
      <p:sp>
        <p:nvSpPr>
          <p:cNvPr id="932867"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nvPr>
        </p:nvSpPr>
        <p:spPr>
          <a:ln/>
        </p:spPr>
      </p:sp>
      <p:sp>
        <p:nvSpPr>
          <p:cNvPr id="934915" name="Rectangle 3"/>
          <p:cNvSpPr>
            <a:spLocks noGrp="1" noChangeArrowheads="1"/>
          </p:cNvSpPr>
          <p:nvPr>
            <p:ph type="body" idx="1"/>
          </p:nvPr>
        </p:nvSpPr>
        <p:spPr>
          <a:xfrm>
            <a:off x="973667" y="4553434"/>
            <a:ext cx="5355167" cy="4313410"/>
          </a:xfrm>
        </p:spPr>
        <p:txBody>
          <a:bodyPr/>
          <a:lstStyle/>
          <a:p>
            <a:r>
              <a:rPr lang="en-US" dirty="0" err="1"/>
              <a:t>msgs.m</a:t>
            </a:r>
            <a:r>
              <a:rPr lang="en-US" dirty="0"/>
              <a:t> accessed by peer thread via global </a:t>
            </a:r>
            <a:r>
              <a:rPr lang="en-US" dirty="0" err="1"/>
              <a:t>ptr</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nvPr>
        </p:nvSpPr>
        <p:spPr>
          <a:ln/>
        </p:spPr>
      </p:sp>
      <p:sp>
        <p:nvSpPr>
          <p:cNvPr id="934915"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Rot="1" noChangeAspect="1" noChangeArrowheads="1" noTextEdit="1"/>
          </p:cNvSpPr>
          <p:nvPr>
            <p:ph type="sldImg"/>
          </p:nvPr>
        </p:nvSpPr>
        <p:spPr>
          <a:ln/>
        </p:spPr>
      </p:sp>
      <p:sp>
        <p:nvSpPr>
          <p:cNvPr id="936963"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Rot="1" noChangeAspect="1" noChangeArrowheads="1" noTextEdit="1"/>
          </p:cNvSpPr>
          <p:nvPr>
            <p:ph type="sldImg"/>
          </p:nvPr>
        </p:nvSpPr>
        <p:spPr>
          <a:ln/>
        </p:spPr>
      </p:sp>
      <p:sp>
        <p:nvSpPr>
          <p:cNvPr id="939011"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Rot="1" noChangeAspect="1" noChangeArrowheads="1" noTextEdit="1"/>
          </p:cNvSpPr>
          <p:nvPr>
            <p:ph type="sldImg"/>
          </p:nvPr>
        </p:nvSpPr>
        <p:spPr>
          <a:ln/>
        </p:spPr>
      </p:sp>
      <p:sp>
        <p:nvSpPr>
          <p:cNvPr id="941059"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Rot="1" noChangeAspect="1" noChangeArrowheads="1" noTextEdit="1"/>
          </p:cNvSpPr>
          <p:nvPr>
            <p:ph type="sldImg"/>
          </p:nvPr>
        </p:nvSpPr>
        <p:spPr>
          <a:ln/>
        </p:spPr>
      </p:sp>
      <p:sp>
        <p:nvSpPr>
          <p:cNvPr id="941059" name="Rectangle 3"/>
          <p:cNvSpPr>
            <a:spLocks noGrp="1" noChangeArrowheads="1"/>
          </p:cNvSpPr>
          <p:nvPr>
            <p:ph type="body" idx="1"/>
          </p:nvPr>
        </p:nvSpPr>
        <p:spPr>
          <a:xfrm>
            <a:off x="973667" y="4553434"/>
            <a:ext cx="5355167" cy="4313410"/>
          </a:xfrm>
        </p:spPr>
        <p:txBody>
          <a:bodyPr/>
          <a:lstStyle/>
          <a:p>
            <a:endParaRPr lang="en-US"/>
          </a:p>
        </p:txBody>
      </p:sp>
    </p:spTree>
    <p:extLst>
      <p:ext uri="{BB962C8B-B14F-4D97-AF65-F5344CB8AC3E}">
        <p14:creationId xmlns:p14="http://schemas.microsoft.com/office/powerpoint/2010/main" val="346157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5041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Rot="1" noChangeAspect="1" noChangeArrowheads="1" noTextEdit="1"/>
          </p:cNvSpPr>
          <p:nvPr>
            <p:ph type="sldImg"/>
          </p:nvPr>
        </p:nvSpPr>
        <p:spPr>
          <a:ln/>
        </p:spPr>
      </p:sp>
      <p:sp>
        <p:nvSpPr>
          <p:cNvPr id="943107"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Rot="1" noChangeAspect="1" noChangeArrowheads="1" noTextEdit="1"/>
          </p:cNvSpPr>
          <p:nvPr>
            <p:ph type="sldImg"/>
          </p:nvPr>
        </p:nvSpPr>
        <p:spPr>
          <a:ln/>
        </p:spPr>
      </p:sp>
      <p:sp>
        <p:nvSpPr>
          <p:cNvPr id="945155"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Rot="1" noChangeAspect="1" noChangeArrowheads="1" noTextEdit="1"/>
          </p:cNvSpPr>
          <p:nvPr>
            <p:ph type="sldImg"/>
          </p:nvPr>
        </p:nvSpPr>
        <p:spPr>
          <a:ln/>
        </p:spPr>
      </p:sp>
      <p:sp>
        <p:nvSpPr>
          <p:cNvPr id="947203"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Grp="1" noRot="1" noChangeAspect="1" noChangeArrowheads="1" noTextEdit="1"/>
          </p:cNvSpPr>
          <p:nvPr>
            <p:ph type="sldImg"/>
          </p:nvPr>
        </p:nvSpPr>
        <p:spPr>
          <a:ln/>
        </p:spPr>
      </p:sp>
      <p:sp>
        <p:nvSpPr>
          <p:cNvPr id="949251"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Grp="1" noRot="1" noChangeAspect="1" noChangeArrowheads="1" noTextEdit="1"/>
          </p:cNvSpPr>
          <p:nvPr>
            <p:ph type="sldImg"/>
          </p:nvPr>
        </p:nvSpPr>
        <p:spPr>
          <a:ln/>
        </p:spPr>
      </p:sp>
      <p:sp>
        <p:nvSpPr>
          <p:cNvPr id="949251"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Rot="1" noChangeAspect="1" noChangeArrowheads="1" noTextEdit="1"/>
          </p:cNvSpPr>
          <p:nvPr>
            <p:ph type="sldImg"/>
          </p:nvPr>
        </p:nvSpPr>
        <p:spPr>
          <a:ln/>
        </p:spPr>
      </p:sp>
      <p:sp>
        <p:nvSpPr>
          <p:cNvPr id="951299"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Rot="1" noChangeAspect="1" noChangeArrowheads="1" noTextEdit="1"/>
          </p:cNvSpPr>
          <p:nvPr>
            <p:ph type="sldImg"/>
          </p:nvPr>
        </p:nvSpPr>
        <p:spPr>
          <a:ln/>
        </p:spPr>
      </p:sp>
      <p:sp>
        <p:nvSpPr>
          <p:cNvPr id="951299"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Rot="1" noChangeAspect="1" noChangeArrowheads="1" noTextEdit="1"/>
          </p:cNvSpPr>
          <p:nvPr>
            <p:ph type="sldImg"/>
          </p:nvPr>
        </p:nvSpPr>
        <p:spPr>
          <a:ln/>
        </p:spPr>
      </p:sp>
      <p:sp>
        <p:nvSpPr>
          <p:cNvPr id="936963"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120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Rot="1" noChangeAspect="1" noChangeArrowheads="1" noTextEdit="1"/>
          </p:cNvSpPr>
          <p:nvPr>
            <p:ph type="sldImg"/>
          </p:nvPr>
        </p:nvSpPr>
        <p:spPr>
          <a:ln/>
        </p:spPr>
      </p:sp>
      <p:sp>
        <p:nvSpPr>
          <p:cNvPr id="955395"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5410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Rot="1" noChangeAspect="1" noChangeArrowheads="1" noTextEdit="1"/>
          </p:cNvSpPr>
          <p:nvPr>
            <p:ph type="sldImg"/>
          </p:nvPr>
        </p:nvSpPr>
        <p:spPr>
          <a:ln/>
        </p:spPr>
      </p:sp>
      <p:sp>
        <p:nvSpPr>
          <p:cNvPr id="936963"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Rot="1" noChangeAspect="1" noChangeArrowheads="1" noTextEdit="1"/>
          </p:cNvSpPr>
          <p:nvPr>
            <p:ph type="sldImg"/>
          </p:nvPr>
        </p:nvSpPr>
        <p:spPr>
          <a:ln/>
        </p:spPr>
      </p:sp>
      <p:sp>
        <p:nvSpPr>
          <p:cNvPr id="957443" name="Rectangle 3"/>
          <p:cNvSpPr>
            <a:spLocks noGrp="1" noChangeArrowheads="1"/>
          </p:cNvSpPr>
          <p:nvPr>
            <p:ph type="body" idx="1"/>
          </p:nvPr>
        </p:nvSpPr>
        <p:spPr>
          <a:xfrm>
            <a:off x="931334" y="4409419"/>
            <a:ext cx="5122334" cy="4176986"/>
          </a:xfrm>
        </p:spPr>
        <p:txBody>
          <a:bodyPr/>
          <a:lstStyle/>
          <a:p>
            <a:endParaRPr lang="en-US"/>
          </a:p>
        </p:txBody>
      </p:sp>
    </p:spTree>
    <p:extLst>
      <p:ext uri="{BB962C8B-B14F-4D97-AF65-F5344CB8AC3E}">
        <p14:creationId xmlns:p14="http://schemas.microsoft.com/office/powerpoint/2010/main" val="3548465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a:xfrm>
            <a:off x="931334" y="4409419"/>
            <a:ext cx="5122334" cy="4176986"/>
          </a:xfrm>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a:xfrm>
            <a:off x="931334" y="4409419"/>
            <a:ext cx="5122334" cy="4176986"/>
          </a:xfrm>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a:xfrm>
            <a:off x="931334" y="4409419"/>
            <a:ext cx="5122334" cy="4176986"/>
          </a:xfrm>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a:xfrm>
            <a:off x="931334" y="4409419"/>
            <a:ext cx="5122334" cy="4176986"/>
          </a:xfrm>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78898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Rot="1" noChangeAspect="1" noChangeArrowheads="1" noTextEdit="1"/>
          </p:cNvSpPr>
          <p:nvPr>
            <p:ph type="sldImg"/>
          </p:nvPr>
        </p:nvSpPr>
        <p:spPr>
          <a:ln/>
        </p:spPr>
      </p:sp>
      <p:sp>
        <p:nvSpPr>
          <p:cNvPr id="88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32257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40018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988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36826"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n-lt"/>
                <a:ea typeface="ＭＳ Ｐゴシック" pitchFamily="-96" charset="-128"/>
                <a:cs typeface="ＭＳ Ｐゴシック" pitchFamily="-96" charset="-128"/>
              </a:rPr>
              <a:pPr/>
              <a:t>‹#›</a:t>
            </a:fld>
            <a:endParaRPr lang="en-US" dirty="0">
              <a:latin typeface="+mn-lt"/>
            </a:endParaRPr>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71" y="1295400"/>
            <a:ext cx="9093416" cy="4724400"/>
          </a:xfrm>
        </p:spPr>
      </p:pic>
      <p:sp>
        <p:nvSpPr>
          <p:cNvPr id="5" name="TextBox 4">
            <a:extLst>
              <a:ext uri="{FF2B5EF4-FFF2-40B4-BE49-F238E27FC236}">
                <a16:creationId xmlns:a16="http://schemas.microsoft.com/office/drawing/2014/main" id="{C8AB4644-FF0D-0646-B85A-D7336FC664D5}"/>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6" name="TextBox 5">
            <a:extLst>
              <a:ext uri="{FF2B5EF4-FFF2-40B4-BE49-F238E27FC236}">
                <a16:creationId xmlns:a16="http://schemas.microsoft.com/office/drawing/2014/main" id="{54E05BCC-1C97-E243-85AD-B1A6393B915F}"/>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690093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p:txBody>
          <a:bodyPr/>
          <a:lstStyle/>
          <a:p>
            <a:r>
              <a:rPr lang="en-US"/>
              <a:t>Concurrent Programming is Hard!</a:t>
            </a:r>
          </a:p>
        </p:txBody>
      </p:sp>
      <p:sp>
        <p:nvSpPr>
          <p:cNvPr id="923651" name="Rectangle 3"/>
          <p:cNvSpPr>
            <a:spLocks noGrp="1" noChangeArrowheads="1"/>
          </p:cNvSpPr>
          <p:nvPr>
            <p:ph type="body" idx="1"/>
          </p:nvPr>
        </p:nvSpPr>
        <p:spPr/>
        <p:txBody>
          <a:bodyPr/>
          <a:lstStyle/>
          <a:p>
            <a:r>
              <a:rPr lang="en-US" sz="2600" dirty="0"/>
              <a:t>The human mind tends to be sequential</a:t>
            </a:r>
          </a:p>
          <a:p>
            <a:endParaRPr lang="en-US" sz="2600" dirty="0"/>
          </a:p>
          <a:p>
            <a:r>
              <a:rPr lang="en-US" sz="2600" dirty="0"/>
              <a:t>The notion of time is often misleading</a:t>
            </a:r>
          </a:p>
          <a:p>
            <a:endParaRPr lang="en-US" sz="2600" dirty="0"/>
          </a:p>
          <a:p>
            <a:r>
              <a:rPr lang="en-US" sz="2600" dirty="0"/>
              <a:t>Thinking about all possible sequences of events in a computer system is at least error prone and frequently impossible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Outline</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b="0" dirty="0"/>
              <a:t>Concurrency</a:t>
            </a:r>
          </a:p>
          <a:p>
            <a:r>
              <a:rPr lang="en-US" sz="2600" dirty="0"/>
              <a:t>Concurrency Hazards</a:t>
            </a:r>
          </a:p>
          <a:p>
            <a:r>
              <a:rPr lang="en-US" sz="2600" b="0" dirty="0"/>
              <a:t>Processes Reminder</a:t>
            </a:r>
          </a:p>
          <a:p>
            <a:r>
              <a:rPr lang="en-US" sz="2600" b="0" dirty="0"/>
              <a:t>Threads</a:t>
            </a:r>
          </a:p>
          <a:p>
            <a:r>
              <a:rPr lang="en-US" sz="2600" b="0" dirty="0"/>
              <a:t>Sharing</a:t>
            </a:r>
          </a:p>
          <a:p>
            <a:r>
              <a:rPr lang="en-US" sz="2600" b="0" dirty="0"/>
              <a:t>Reasoning about Sharing</a:t>
            </a:r>
          </a:p>
          <a:p>
            <a:r>
              <a:rPr lang="en-US" sz="2600" b="0" dirty="0"/>
              <a:t>Mutual Exclusion</a:t>
            </a:r>
          </a:p>
          <a:p>
            <a:endParaRPr lang="en-US" sz="2600" b="0" dirty="0"/>
          </a:p>
        </p:txBody>
      </p:sp>
    </p:spTree>
    <p:extLst>
      <p:ext uri="{BB962C8B-B14F-4D97-AF65-F5344CB8AC3E}">
        <p14:creationId xmlns:p14="http://schemas.microsoft.com/office/powerpoint/2010/main" val="394310658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go wrong? Deadlock</a:t>
            </a:r>
          </a:p>
        </p:txBody>
      </p:sp>
      <p:pic>
        <p:nvPicPr>
          <p:cNvPr id="1026" name="Picture 2" descr="http://people.sc.fsu.edu/~jburkardt/latex/monte_carlo_simulation/traffic_j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714500"/>
            <a:ext cx="4762500" cy="31527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descr="https://lh3.googleusercontent.com/-q66TROhVilE/TXE1Fotn7OI/AAAAAAAAAIw/B3jfPvTZfCs/s1600/Deadlocking.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lh3.googleusercontent.com/-q66TROhVilE/TXE1Fotn7OI/AAAAAAAAAIw/B3jfPvTZfCs/s1600/Deadlock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720" y="2033588"/>
            <a:ext cx="2533650"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id="{D2FFB8C7-85F1-17D7-99CD-990BFC2A6EF5}"/>
              </a:ext>
            </a:extLst>
          </p:cNvPr>
          <p:cNvSpPr txBox="1"/>
          <p:nvPr/>
        </p:nvSpPr>
        <p:spPr>
          <a:xfrm>
            <a:off x="413808" y="5384097"/>
            <a:ext cx="4174861" cy="461665"/>
          </a:xfrm>
          <a:prstGeom prst="rect">
            <a:avLst/>
          </a:prstGeom>
          <a:noFill/>
        </p:spPr>
        <p:txBody>
          <a:bodyPr wrap="none" rtlCol="0">
            <a:spAutoFit/>
          </a:bodyPr>
          <a:lstStyle/>
          <a:p>
            <a:r>
              <a:rPr lang="en-US" dirty="0">
                <a:latin typeface="Calibri" pitchFamily="34" charset="0"/>
              </a:rPr>
              <a:t>Key characteristic: Circular wait</a:t>
            </a:r>
          </a:p>
        </p:txBody>
      </p:sp>
    </p:spTree>
    <p:extLst>
      <p:ext uri="{BB962C8B-B14F-4D97-AF65-F5344CB8AC3E}">
        <p14:creationId xmlns:p14="http://schemas.microsoft.com/office/powerpoint/2010/main" val="3635917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Deadlock</a:t>
            </a:r>
          </a:p>
        </p:txBody>
      </p:sp>
      <p:sp>
        <p:nvSpPr>
          <p:cNvPr id="3" name="Content Placeholder 2"/>
          <p:cNvSpPr>
            <a:spLocks noGrp="1"/>
          </p:cNvSpPr>
          <p:nvPr>
            <p:ph idx="1"/>
          </p:nvPr>
        </p:nvSpPr>
        <p:spPr/>
        <p:txBody>
          <a:bodyPr/>
          <a:lstStyle/>
          <a:p>
            <a:r>
              <a:rPr lang="en-US" dirty="0"/>
              <a:t>Example from signal handlers.</a:t>
            </a:r>
          </a:p>
          <a:p>
            <a:r>
              <a:rPr lang="en-US" dirty="0"/>
              <a:t>Why don’t we use </a:t>
            </a:r>
            <a:r>
              <a:rPr lang="en-US" dirty="0" err="1"/>
              <a:t>printf</a:t>
            </a:r>
            <a:r>
              <a:rPr lang="en-US" dirty="0"/>
              <a:t> in handlers?</a:t>
            </a:r>
          </a:p>
          <a:p>
            <a:endParaRPr lang="en-US" dirty="0"/>
          </a:p>
          <a:p>
            <a:endParaRPr lang="en-US" dirty="0"/>
          </a:p>
          <a:p>
            <a:endParaRPr lang="en-US" dirty="0"/>
          </a:p>
          <a:p>
            <a:r>
              <a:rPr lang="en-US" dirty="0" err="1"/>
              <a:t>Printf</a:t>
            </a:r>
            <a:r>
              <a:rPr lang="en-US" dirty="0"/>
              <a:t> code:</a:t>
            </a:r>
          </a:p>
          <a:p>
            <a:pPr lvl="1"/>
            <a:r>
              <a:rPr lang="en-US" dirty="0"/>
              <a:t>Acquire lock</a:t>
            </a:r>
          </a:p>
          <a:p>
            <a:pPr lvl="1"/>
            <a:r>
              <a:rPr lang="en-US" dirty="0"/>
              <a:t>Do something</a:t>
            </a:r>
          </a:p>
          <a:p>
            <a:pPr lvl="1"/>
            <a:r>
              <a:rPr lang="en-US" dirty="0"/>
              <a:t>Release lock</a:t>
            </a:r>
          </a:p>
          <a:p>
            <a:r>
              <a:rPr lang="en-US" dirty="0"/>
              <a:t>What if signal handler interrupts call to </a:t>
            </a:r>
            <a:r>
              <a:rPr lang="en-US" dirty="0" err="1"/>
              <a:t>printf</a:t>
            </a:r>
            <a:r>
              <a:rPr lang="en-US" dirty="0"/>
              <a:t>?</a:t>
            </a:r>
          </a:p>
        </p:txBody>
      </p:sp>
      <p:pic>
        <p:nvPicPr>
          <p:cNvPr id="1026" name="Picture 2" descr="http://people.sc.fsu.edu/~jburkardt/latex/monte_carlo_simulation/traffic_j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81025"/>
            <a:ext cx="2208592" cy="14620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descr="https://lh3.googleusercontent.com/-q66TROhVilE/TXE1Fotn7OI/AAAAAAAAAIw/B3jfPvTZfCs/s1600/Deadlocking.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09600" y="2374436"/>
            <a:ext cx="8912225" cy="1077218"/>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void </a:t>
            </a:r>
            <a:r>
              <a:rPr lang="en-US" sz="1600" dirty="0" err="1">
                <a:latin typeface="Courier New" panose="02070309020205020404" pitchFamily="49" charset="0"/>
                <a:cs typeface="Courier New" panose="02070309020205020404" pitchFamily="49" charset="0"/>
              </a:rPr>
              <a:t>catch_child</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signo</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printf</a:t>
            </a:r>
            <a:r>
              <a:rPr lang="en-US" sz="1600" dirty="0">
                <a:latin typeface="Courier New" panose="02070309020205020404" pitchFamily="49" charset="0"/>
                <a:cs typeface="Courier New" panose="02070309020205020404" pitchFamily="49" charset="0"/>
              </a:rPr>
              <a:t>("Child exited!\n"); </a:t>
            </a:r>
            <a:r>
              <a:rPr lang="en-US" sz="1600" dirty="0">
                <a:latin typeface="+mn-lt"/>
                <a:cs typeface="Courier New" panose="02070309020205020404" pitchFamily="49" charset="0"/>
              </a:rPr>
              <a:t>// this call may reenter </a:t>
            </a:r>
            <a:r>
              <a:rPr lang="en-US" sz="1600" dirty="0" err="1">
                <a:latin typeface="+mn-lt"/>
                <a:cs typeface="Courier New" panose="02070309020205020404" pitchFamily="49" charset="0"/>
              </a:rPr>
              <a:t>printf</a:t>
            </a:r>
            <a:r>
              <a:rPr lang="en-US" sz="1600" dirty="0">
                <a:latin typeface="+mn-lt"/>
                <a:cs typeface="Courier New" panose="02070309020205020404" pitchFamily="49" charset="0"/>
              </a:rPr>
              <a:t>/puts! BAD!  DEADLOCK!</a:t>
            </a:r>
          </a:p>
          <a:p>
            <a:r>
              <a:rPr lang="en-US" sz="1600" dirty="0">
                <a:latin typeface="Courier New" panose="02070309020205020404" pitchFamily="49" charset="0"/>
                <a:cs typeface="Courier New" panose="02070309020205020404" pitchFamily="49" charset="0"/>
              </a:rPr>
              <a:t>   while (</a:t>
            </a:r>
            <a:r>
              <a:rPr lang="en-US" sz="1600" dirty="0" err="1">
                <a:latin typeface="Courier New" panose="02070309020205020404" pitchFamily="49" charset="0"/>
                <a:cs typeface="Courier New" panose="02070309020205020404" pitchFamily="49" charset="0"/>
              </a:rPr>
              <a:t>waitpid</a:t>
            </a:r>
            <a:r>
              <a:rPr lang="en-US" sz="1600" dirty="0">
                <a:latin typeface="Courier New" panose="02070309020205020404" pitchFamily="49" charset="0"/>
                <a:cs typeface="Courier New" panose="02070309020205020404" pitchFamily="49" charset="0"/>
              </a:rPr>
              <a:t>(-1, NULL, WNOHANG) &gt; 0) continue; </a:t>
            </a:r>
            <a:r>
              <a:rPr lang="en-US" sz="1600" dirty="0">
                <a:latin typeface="+mn-lt"/>
                <a:cs typeface="Courier New" panose="02070309020205020404" pitchFamily="49" charset="0"/>
              </a:rPr>
              <a:t>// reap all children</a:t>
            </a:r>
          </a:p>
          <a:p>
            <a:r>
              <a:rPr lang="en-US" sz="1600" dirty="0">
                <a:latin typeface="Courier New" panose="02070309020205020404" pitchFamily="49" charset="0"/>
                <a:cs typeface="Courier New" panose="02070309020205020404" pitchFamily="49" charset="0"/>
              </a:rPr>
              <a:t>}</a:t>
            </a:r>
          </a:p>
        </p:txBody>
      </p:sp>
      <p:grpSp>
        <p:nvGrpSpPr>
          <p:cNvPr id="12" name="Group 11"/>
          <p:cNvGrpSpPr/>
          <p:nvPr/>
        </p:nvGrpSpPr>
        <p:grpSpPr>
          <a:xfrm>
            <a:off x="3581400" y="3276600"/>
            <a:ext cx="3843586" cy="1663918"/>
            <a:chOff x="5124214" y="3549860"/>
            <a:chExt cx="3843586" cy="1663918"/>
          </a:xfrm>
        </p:grpSpPr>
        <p:sp>
          <p:nvSpPr>
            <p:cNvPr id="7" name="Line 93"/>
            <p:cNvSpPr>
              <a:spLocks noChangeShapeType="1"/>
            </p:cNvSpPr>
            <p:nvPr/>
          </p:nvSpPr>
          <p:spPr bwMode="auto">
            <a:xfrm>
              <a:off x="5627452" y="3597703"/>
              <a:ext cx="0" cy="5984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8" name="Line 94"/>
            <p:cNvSpPr>
              <a:spLocks noChangeShapeType="1"/>
            </p:cNvSpPr>
            <p:nvPr/>
          </p:nvSpPr>
          <p:spPr bwMode="auto">
            <a:xfrm>
              <a:off x="5633802" y="4202541"/>
              <a:ext cx="24003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9" name="Line 95"/>
            <p:cNvSpPr>
              <a:spLocks noChangeShapeType="1"/>
            </p:cNvSpPr>
            <p:nvPr/>
          </p:nvSpPr>
          <p:spPr bwMode="auto">
            <a:xfrm flipH="1">
              <a:off x="8032514" y="4208891"/>
              <a:ext cx="0" cy="24647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0" name="Line 96"/>
            <p:cNvSpPr>
              <a:spLocks noChangeShapeType="1"/>
            </p:cNvSpPr>
            <p:nvPr/>
          </p:nvSpPr>
          <p:spPr bwMode="auto">
            <a:xfrm flipH="1" flipV="1">
              <a:off x="5630627" y="4329541"/>
              <a:ext cx="2352675" cy="38735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1" name="Line 97"/>
            <p:cNvSpPr>
              <a:spLocks noChangeShapeType="1"/>
            </p:cNvSpPr>
            <p:nvPr/>
          </p:nvSpPr>
          <p:spPr bwMode="auto">
            <a:xfrm>
              <a:off x="5629039" y="4337478"/>
              <a:ext cx="3175" cy="8763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5" name="Text Box 101"/>
            <p:cNvSpPr txBox="1">
              <a:spLocks noChangeArrowheads="1"/>
            </p:cNvSpPr>
            <p:nvPr/>
          </p:nvSpPr>
          <p:spPr bwMode="auto">
            <a:xfrm>
              <a:off x="5124214" y="3919966"/>
              <a:ext cx="547258"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curr</a:t>
              </a:r>
              <a:endParaRPr lang="en-US" sz="1600" i="1">
                <a:latin typeface="Helvetica" charset="0"/>
              </a:endParaRPr>
            </a:p>
          </p:txBody>
        </p:sp>
        <p:sp>
          <p:nvSpPr>
            <p:cNvPr id="16" name="Text Box 102"/>
            <p:cNvSpPr txBox="1">
              <a:spLocks noChangeArrowheads="1"/>
            </p:cNvSpPr>
            <p:nvPr/>
          </p:nvSpPr>
          <p:spPr bwMode="auto">
            <a:xfrm>
              <a:off x="5124214" y="4116816"/>
              <a:ext cx="561066"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next</a:t>
              </a:r>
              <a:endParaRPr lang="en-US" sz="1600" i="1">
                <a:latin typeface="Helvetica" charset="0"/>
              </a:endParaRPr>
            </a:p>
          </p:txBody>
        </p:sp>
        <p:sp>
          <p:nvSpPr>
            <p:cNvPr id="6" name="TextBox 5"/>
            <p:cNvSpPr txBox="1"/>
            <p:nvPr/>
          </p:nvSpPr>
          <p:spPr>
            <a:xfrm>
              <a:off x="5624003" y="3549860"/>
              <a:ext cx="970951" cy="646331"/>
            </a:xfrm>
            <a:prstGeom prst="rect">
              <a:avLst/>
            </a:prstGeom>
            <a:noFill/>
          </p:spPr>
          <p:txBody>
            <a:bodyPr wrap="none" rtlCol="0">
              <a:spAutoFit/>
            </a:bodyPr>
            <a:lstStyle/>
            <a:p>
              <a:r>
                <a:rPr lang="en-US" sz="1800" i="1" dirty="0">
                  <a:solidFill>
                    <a:srgbClr val="800000"/>
                  </a:solidFill>
                  <a:latin typeface="Calibri" pitchFamily="34" charset="0"/>
                </a:rPr>
                <a:t>Acquire</a:t>
              </a:r>
            </a:p>
            <a:p>
              <a:r>
                <a:rPr lang="en-US" sz="1800" i="1" dirty="0">
                  <a:solidFill>
                    <a:srgbClr val="800000"/>
                  </a:solidFill>
                  <a:latin typeface="Calibri" pitchFamily="34" charset="0"/>
                </a:rPr>
                <a:t>lock</a:t>
              </a:r>
            </a:p>
          </p:txBody>
        </p:sp>
        <p:sp>
          <p:nvSpPr>
            <p:cNvPr id="18" name="TextBox 17"/>
            <p:cNvSpPr txBox="1"/>
            <p:nvPr/>
          </p:nvSpPr>
          <p:spPr>
            <a:xfrm>
              <a:off x="8055371" y="3962400"/>
              <a:ext cx="912429" cy="923330"/>
            </a:xfrm>
            <a:prstGeom prst="rect">
              <a:avLst/>
            </a:prstGeom>
            <a:noFill/>
          </p:spPr>
          <p:txBody>
            <a:bodyPr wrap="none" rtlCol="0">
              <a:spAutoFit/>
            </a:bodyPr>
            <a:lstStyle/>
            <a:p>
              <a:r>
                <a:rPr lang="en-US" sz="1800" i="1" dirty="0">
                  <a:solidFill>
                    <a:srgbClr val="800000"/>
                  </a:solidFill>
                  <a:latin typeface="Calibri" pitchFamily="34" charset="0"/>
                </a:rPr>
                <a:t>(Try to)</a:t>
              </a:r>
            </a:p>
            <a:p>
              <a:r>
                <a:rPr lang="en-US" sz="1800" i="1" dirty="0">
                  <a:solidFill>
                    <a:srgbClr val="800000"/>
                  </a:solidFill>
                  <a:latin typeface="Calibri" pitchFamily="34" charset="0"/>
                </a:rPr>
                <a:t>acquire</a:t>
              </a:r>
            </a:p>
            <a:p>
              <a:r>
                <a:rPr lang="en-US" sz="1800" i="1" dirty="0">
                  <a:solidFill>
                    <a:srgbClr val="800000"/>
                  </a:solidFill>
                  <a:latin typeface="Calibri" pitchFamily="34" charset="0"/>
                </a:rPr>
                <a:t>lock</a:t>
              </a:r>
            </a:p>
          </p:txBody>
        </p:sp>
        <p:sp>
          <p:nvSpPr>
            <p:cNvPr id="19" name="Line 95"/>
            <p:cNvSpPr>
              <a:spLocks noChangeShapeType="1"/>
            </p:cNvSpPr>
            <p:nvPr/>
          </p:nvSpPr>
          <p:spPr bwMode="auto">
            <a:xfrm flipH="1">
              <a:off x="8032514" y="4455370"/>
              <a:ext cx="0" cy="261521"/>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0" name="TextBox 19"/>
            <p:cNvSpPr txBox="1"/>
            <p:nvPr/>
          </p:nvSpPr>
          <p:spPr>
            <a:xfrm>
              <a:off x="6622092" y="3562560"/>
              <a:ext cx="971290" cy="646331"/>
            </a:xfrm>
            <a:prstGeom prst="rect">
              <a:avLst/>
            </a:prstGeom>
            <a:noFill/>
          </p:spPr>
          <p:txBody>
            <a:bodyPr wrap="none" rtlCol="0">
              <a:spAutoFit/>
            </a:bodyPr>
            <a:lstStyle/>
            <a:p>
              <a:pPr algn="ctr"/>
              <a:r>
                <a:rPr lang="en-US" sz="1800" i="1" dirty="0">
                  <a:latin typeface="Calibri" pitchFamily="34" charset="0"/>
                </a:rPr>
                <a:t>Receive</a:t>
              </a:r>
            </a:p>
            <a:p>
              <a:pPr algn="ctr"/>
              <a:r>
                <a:rPr lang="en-US" sz="1800" i="1" dirty="0">
                  <a:latin typeface="Calibri" pitchFamily="34" charset="0"/>
                </a:rPr>
                <a:t>signal</a:t>
              </a:r>
            </a:p>
          </p:txBody>
        </p:sp>
      </p:grpSp>
    </p:spTree>
    <p:extLst>
      <p:ext uri="{BB962C8B-B14F-4D97-AF65-F5344CB8AC3E}">
        <p14:creationId xmlns:p14="http://schemas.microsoft.com/office/powerpoint/2010/main" val="368198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r>
              <a:rPr lang="en-US" dirty="0" err="1"/>
              <a:t>Printf</a:t>
            </a:r>
            <a:r>
              <a:rPr lang="en-US" dirty="0"/>
              <a:t> Deadlock</a:t>
            </a:r>
          </a:p>
        </p:txBody>
      </p:sp>
      <p:sp>
        <p:nvSpPr>
          <p:cNvPr id="4" name="AutoShape 4" descr="https://lh3.googleusercontent.com/-q66TROhVilE/TXE1Fotn7OI/AAAAAAAAAIw/B3jfPvTZfCs/s1600/Deadlocking.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362492" y="1298028"/>
            <a:ext cx="8912225" cy="5509200"/>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void </a:t>
            </a:r>
            <a:r>
              <a:rPr lang="en-US" sz="1600" dirty="0" err="1">
                <a:latin typeface="Courier New" panose="02070309020205020404" pitchFamily="49" charset="0"/>
                <a:cs typeface="Courier New" panose="02070309020205020404" pitchFamily="49" charset="0"/>
              </a:rPr>
              <a:t>catch_child</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signo</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printf</a:t>
            </a:r>
            <a:r>
              <a:rPr lang="en-US" sz="1600" dirty="0">
                <a:latin typeface="Courier New" panose="02070309020205020404" pitchFamily="49" charset="0"/>
                <a:cs typeface="Courier New" panose="02070309020205020404" pitchFamily="49" charset="0"/>
              </a:rPr>
              <a:t>("Child exited!\n"); </a:t>
            </a:r>
            <a:r>
              <a:rPr lang="en-US" sz="1600" dirty="0">
                <a:latin typeface="+mn-lt"/>
                <a:cs typeface="Courier New" panose="02070309020205020404" pitchFamily="49" charset="0"/>
              </a:rPr>
              <a:t>// this call may reenter </a:t>
            </a:r>
            <a:r>
              <a:rPr lang="en-US" sz="1600" dirty="0" err="1">
                <a:latin typeface="+mn-lt"/>
                <a:cs typeface="Courier New" panose="02070309020205020404" pitchFamily="49" charset="0"/>
              </a:rPr>
              <a:t>printf</a:t>
            </a:r>
            <a:r>
              <a:rPr lang="en-US" sz="1600" dirty="0">
                <a:latin typeface="+mn-lt"/>
                <a:cs typeface="Courier New" panose="02070309020205020404" pitchFamily="49" charset="0"/>
              </a:rPr>
              <a:t>/puts! BAD!  DEADLOCK!</a:t>
            </a:r>
          </a:p>
          <a:p>
            <a:r>
              <a:rPr lang="en-US" sz="1600" dirty="0">
                <a:latin typeface="Courier New" panose="02070309020205020404" pitchFamily="49" charset="0"/>
                <a:cs typeface="Courier New" panose="02070309020205020404" pitchFamily="49" charset="0"/>
              </a:rPr>
              <a:t>   while (</a:t>
            </a:r>
            <a:r>
              <a:rPr lang="en-US" sz="1600" dirty="0" err="1">
                <a:latin typeface="Courier New" panose="02070309020205020404" pitchFamily="49" charset="0"/>
                <a:cs typeface="Courier New" panose="02070309020205020404" pitchFamily="49" charset="0"/>
              </a:rPr>
              <a:t>waitpid</a:t>
            </a:r>
            <a:r>
              <a:rPr lang="en-US" sz="1600" dirty="0">
                <a:latin typeface="Courier New" panose="02070309020205020404" pitchFamily="49" charset="0"/>
                <a:cs typeface="Courier New" panose="02070309020205020404" pitchFamily="49" charset="0"/>
              </a:rPr>
              <a:t>(-1, NULL, WNOHANG) &gt; 0) continue; </a:t>
            </a:r>
            <a:r>
              <a:rPr lang="en-US" sz="1600" dirty="0">
                <a:latin typeface="+mn-lt"/>
                <a:cs typeface="Courier New" panose="02070309020205020404" pitchFamily="49" charset="0"/>
              </a:rPr>
              <a:t>// reap all children</a:t>
            </a:r>
          </a:p>
          <a:p>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main(</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argc</a:t>
            </a:r>
            <a:r>
              <a:rPr lang="en-US" sz="1600" dirty="0">
                <a:latin typeface="Courier New" panose="02070309020205020404" pitchFamily="49" charset="0"/>
                <a:cs typeface="Courier New" panose="02070309020205020404" pitchFamily="49" charset="0"/>
              </a:rPr>
              <a:t>, char** </a:t>
            </a:r>
            <a:r>
              <a:rPr lang="en-US" sz="1600" dirty="0" err="1">
                <a:latin typeface="Courier New" panose="02070309020205020404" pitchFamily="49" charset="0"/>
                <a:cs typeface="Courier New" panose="02070309020205020404" pitchFamily="49" charset="0"/>
              </a:rPr>
              <a:t>argv</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char </a:t>
            </a:r>
            <a:r>
              <a:rPr lang="en-US" sz="1600" dirty="0" err="1">
                <a:latin typeface="Courier New" panose="02070309020205020404" pitchFamily="49" charset="0"/>
                <a:cs typeface="Courier New" panose="02070309020205020404" pitchFamily="49" charset="0"/>
              </a:rPr>
              <a:t>buf</a:t>
            </a:r>
            <a:r>
              <a:rPr lang="en-US" sz="1600" dirty="0">
                <a:latin typeface="Courier New" panose="02070309020205020404" pitchFamily="49" charset="0"/>
                <a:cs typeface="Courier New" panose="02070309020205020404" pitchFamily="49" charset="0"/>
              </a:rPr>
              <a:t>[MAXLINE];</a:t>
            </a:r>
          </a:p>
          <a:p>
            <a:r>
              <a:rPr lang="en-US" sz="1600" dirty="0">
                <a:latin typeface="Courier New" panose="02070309020205020404" pitchFamily="49" charset="0"/>
                <a:cs typeface="Courier New" panose="02070309020205020404" pitchFamily="49" charset="0"/>
              </a:rPr>
              <a:t>  int i;</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if (signal(SIGCHLD, </a:t>
            </a:r>
            <a:r>
              <a:rPr lang="en-US" sz="1600" dirty="0" err="1">
                <a:latin typeface="Courier New" panose="02070309020205020404" pitchFamily="49" charset="0"/>
                <a:cs typeface="Courier New" panose="02070309020205020404" pitchFamily="49" charset="0"/>
              </a:rPr>
              <a:t>catch_child</a:t>
            </a:r>
            <a:r>
              <a:rPr lang="en-US" sz="1600" dirty="0">
                <a:latin typeface="Courier New" panose="02070309020205020404" pitchFamily="49" charset="0"/>
                <a:cs typeface="Courier New" panose="02070309020205020404" pitchFamily="49" charset="0"/>
              </a:rPr>
              <a:t>) == SIG_ERR)</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unix_error</a:t>
            </a:r>
            <a:r>
              <a:rPr lang="en-US" sz="1600" dirty="0">
                <a:latin typeface="Courier New" panose="02070309020205020404" pitchFamily="49" charset="0"/>
                <a:cs typeface="Courier New" panose="02070309020205020404" pitchFamily="49" charset="0"/>
              </a:rPr>
              <a:t>(“signal error”);</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for (i = 0; i &lt; 1000000; i++) {</a:t>
            </a:r>
          </a:p>
          <a:p>
            <a:r>
              <a:rPr lang="en-US" sz="1600" dirty="0">
                <a:latin typeface="Courier New" panose="02070309020205020404" pitchFamily="49" charset="0"/>
                <a:cs typeface="Courier New" panose="02070309020205020404" pitchFamily="49" charset="0"/>
              </a:rPr>
              <a:t>    if (fork() == 0</a:t>
            </a:r>
            <a:r>
              <a:rPr lang="en-US" sz="1600">
                <a:latin typeface="Courier New" panose="02070309020205020404" pitchFamily="49" charset="0"/>
                <a:cs typeface="Courier New" panose="02070309020205020404" pitchFamily="49" charset="0"/>
              </a:rPr>
              <a:t>) {</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exit(0); // in child, exit immediately</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 in parent</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sprintf</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buf</a:t>
            </a:r>
            <a:r>
              <a:rPr lang="en-US" sz="1600" dirty="0">
                <a:latin typeface="Courier New" panose="02070309020205020404" pitchFamily="49" charset="0"/>
                <a:cs typeface="Courier New" panose="02070309020205020404" pitchFamily="49" charset="0"/>
              </a:rPr>
              <a:t>, "Child #%d started\n",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printf</a:t>
            </a:r>
            <a:r>
              <a:rPr lang="en-US" sz="1600" dirty="0">
                <a:latin typeface="Courier New" panose="02070309020205020404" pitchFamily="49" charset="0"/>
                <a:cs typeface="Courier New" panose="02070309020205020404" pitchFamily="49" charset="0"/>
              </a:rPr>
              <a:t>("%s", </a:t>
            </a:r>
            <a:r>
              <a:rPr lang="en-US" sz="1600" dirty="0" err="1">
                <a:latin typeface="Courier New" panose="02070309020205020404" pitchFamily="49" charset="0"/>
                <a:cs typeface="Courier New" panose="02070309020205020404" pitchFamily="49" charset="0"/>
              </a:rPr>
              <a:t>buf</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return 0;</a:t>
            </a:r>
          </a:p>
          <a:p>
            <a:r>
              <a:rPr lang="en-US" sz="1600" dirty="0">
                <a:latin typeface="Courier New" panose="02070309020205020404" pitchFamily="49" charset="0"/>
                <a:cs typeface="Courier New" panose="02070309020205020404" pitchFamily="49" charset="0"/>
              </a:rPr>
              <a:t>}</a:t>
            </a:r>
          </a:p>
        </p:txBody>
      </p:sp>
      <p:sp>
        <p:nvSpPr>
          <p:cNvPr id="21" name="TextBox 20"/>
          <p:cNvSpPr txBox="1"/>
          <p:nvPr/>
        </p:nvSpPr>
        <p:spPr>
          <a:xfrm>
            <a:off x="6324600" y="2743200"/>
            <a:ext cx="2590800" cy="3293209"/>
          </a:xfrm>
          <a:prstGeom prst="rect">
            <a:avLst/>
          </a:prstGeom>
          <a:solidFill>
            <a:srgbClr val="D5F1CF"/>
          </a:solidFill>
        </p:spPr>
        <p:txBody>
          <a:bodyPr wrap="square" rtlCol="0">
            <a:spAutoFit/>
          </a:bodyPr>
          <a:lstStyle/>
          <a:p>
            <a:r>
              <a:rPr lang="en-US" sz="1600" dirty="0">
                <a:latin typeface="Courier New" panose="02070309020205020404" pitchFamily="49" charset="0"/>
                <a:cs typeface="Courier New" panose="02070309020205020404" pitchFamily="49" charset="0"/>
              </a:rPr>
              <a:t>Child #0 started</a:t>
            </a:r>
          </a:p>
          <a:p>
            <a:r>
              <a:rPr lang="en-US" sz="1600" dirty="0">
                <a:latin typeface="Courier New" panose="02070309020205020404" pitchFamily="49" charset="0"/>
                <a:cs typeface="Courier New" panose="02070309020205020404" pitchFamily="49" charset="0"/>
              </a:rPr>
              <a:t>Child #1 started</a:t>
            </a:r>
          </a:p>
          <a:p>
            <a:r>
              <a:rPr lang="en-US" sz="1600" dirty="0">
                <a:latin typeface="Courier New" panose="02070309020205020404" pitchFamily="49" charset="0"/>
                <a:cs typeface="Courier New" panose="02070309020205020404" pitchFamily="49" charset="0"/>
              </a:rPr>
              <a:t>Child #2 started</a:t>
            </a:r>
          </a:p>
          <a:p>
            <a:r>
              <a:rPr lang="en-US" sz="1600" dirty="0">
                <a:latin typeface="Courier New" panose="02070309020205020404" pitchFamily="49" charset="0"/>
                <a:cs typeface="Courier New" panose="02070309020205020404" pitchFamily="49" charset="0"/>
              </a:rPr>
              <a:t>Child #3 started</a:t>
            </a:r>
          </a:p>
          <a:p>
            <a:r>
              <a:rPr lang="en-US" sz="1600" dirty="0">
                <a:latin typeface="Courier New" panose="02070309020205020404" pitchFamily="49" charset="0"/>
                <a:cs typeface="Courier New" panose="02070309020205020404" pitchFamily="49" charset="0"/>
              </a:rPr>
              <a:t>Child exited!</a:t>
            </a:r>
          </a:p>
          <a:p>
            <a:r>
              <a:rPr lang="en-US" sz="1600" dirty="0">
                <a:latin typeface="Courier New" panose="02070309020205020404" pitchFamily="49" charset="0"/>
                <a:cs typeface="Courier New" panose="02070309020205020404" pitchFamily="49" charset="0"/>
              </a:rPr>
              <a:t>Child #4 started</a:t>
            </a:r>
          </a:p>
          <a:p>
            <a:r>
              <a:rPr lang="en-US" sz="1600" dirty="0">
                <a:latin typeface="Courier New" panose="02070309020205020404" pitchFamily="49" charset="0"/>
                <a:cs typeface="Courier New" panose="02070309020205020404" pitchFamily="49" charset="0"/>
              </a:rPr>
              <a:t>Child exited!</a:t>
            </a:r>
          </a:p>
          <a:p>
            <a:r>
              <a:rPr lang="en-US" sz="1600" dirty="0">
                <a:latin typeface="Courier New" panose="02070309020205020404" pitchFamily="49" charset="0"/>
                <a:cs typeface="Courier New" panose="02070309020205020404" pitchFamily="49" charset="0"/>
              </a:rPr>
              <a:t>Child #5 started</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Child #5888 started</a:t>
            </a:r>
          </a:p>
          <a:p>
            <a:r>
              <a:rPr lang="en-US" sz="1600" dirty="0">
                <a:latin typeface="Courier New" panose="02070309020205020404" pitchFamily="49" charset="0"/>
                <a:cs typeface="Courier New" panose="02070309020205020404" pitchFamily="49" charset="0"/>
              </a:rPr>
              <a:t>Child #5889 started</a:t>
            </a:r>
          </a:p>
        </p:txBody>
      </p:sp>
    </p:spTree>
    <p:extLst>
      <p:ext uri="{BB962C8B-B14F-4D97-AF65-F5344CB8AC3E}">
        <p14:creationId xmlns:p14="http://schemas.microsoft.com/office/powerpoint/2010/main" val="891696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a:t>
            </a:r>
            <a:r>
              <a:rPr lang="en-US" dirty="0" err="1"/>
              <a:t>Printf</a:t>
            </a:r>
            <a:r>
              <a:rPr lang="en-US" dirty="0"/>
              <a:t> require Locks?</a:t>
            </a:r>
          </a:p>
        </p:txBody>
      </p:sp>
      <p:sp>
        <p:nvSpPr>
          <p:cNvPr id="3" name="Content Placeholder 2">
            <a:extLst>
              <a:ext uri="{FF2B5EF4-FFF2-40B4-BE49-F238E27FC236}">
                <a16:creationId xmlns:a16="http://schemas.microsoft.com/office/drawing/2014/main" id="{B640A6E2-FDAC-5749-9980-CCF2E96823D0}"/>
              </a:ext>
            </a:extLst>
          </p:cNvPr>
          <p:cNvSpPr>
            <a:spLocks noGrp="1"/>
          </p:cNvSpPr>
          <p:nvPr>
            <p:ph idx="1"/>
          </p:nvPr>
        </p:nvSpPr>
        <p:spPr>
          <a:xfrm>
            <a:off x="396875" y="1362075"/>
            <a:ext cx="7896225" cy="695325"/>
          </a:xfrm>
        </p:spPr>
        <p:txBody>
          <a:bodyPr/>
          <a:lstStyle/>
          <a:p>
            <a:r>
              <a:rPr lang="en-US" dirty="0" err="1"/>
              <a:t>Printf</a:t>
            </a:r>
            <a:r>
              <a:rPr lang="en-US" dirty="0"/>
              <a:t> (and </a:t>
            </a:r>
            <a:r>
              <a:rPr lang="en-US" dirty="0" err="1"/>
              <a:t>fprintf</a:t>
            </a:r>
            <a:r>
              <a:rPr lang="en-US" dirty="0"/>
              <a:t>, </a:t>
            </a:r>
            <a:r>
              <a:rPr lang="en-US" dirty="0" err="1"/>
              <a:t>sprintf</a:t>
            </a:r>
            <a:r>
              <a:rPr lang="en-US" dirty="0"/>
              <a:t>) implement </a:t>
            </a:r>
            <a:r>
              <a:rPr lang="en-US" i="1" dirty="0"/>
              <a:t>buffered</a:t>
            </a:r>
            <a:r>
              <a:rPr lang="en-US" dirty="0"/>
              <a:t> I/O</a:t>
            </a:r>
          </a:p>
          <a:p>
            <a:endParaRPr lang="en-US" dirty="0"/>
          </a:p>
          <a:p>
            <a:endParaRPr lang="en-US" dirty="0"/>
          </a:p>
          <a:p>
            <a:endParaRPr lang="en-US" dirty="0"/>
          </a:p>
          <a:p>
            <a:endParaRPr lang="en-US" dirty="0"/>
          </a:p>
          <a:p>
            <a:endParaRPr lang="en-US" dirty="0"/>
          </a:p>
          <a:p>
            <a:r>
              <a:rPr lang="en-US" dirty="0"/>
              <a:t>Require locks to access to shared buffers</a:t>
            </a:r>
          </a:p>
        </p:txBody>
      </p:sp>
      <p:sp>
        <p:nvSpPr>
          <p:cNvPr id="4" name="AutoShape 4" descr="https://lh3.googleusercontent.com/-q66TROhVilE/TXE1Fotn7OI/AAAAAAAAAIw/B3jfPvTZfCs/s1600/Deadlocking.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16">
            <a:extLst>
              <a:ext uri="{FF2B5EF4-FFF2-40B4-BE49-F238E27FC236}">
                <a16:creationId xmlns:a16="http://schemas.microsoft.com/office/drawing/2014/main" id="{B9EB182A-7787-7B4D-81B3-08A9AC99BD37}"/>
              </a:ext>
            </a:extLst>
          </p:cNvPr>
          <p:cNvSpPr>
            <a:spLocks noChangeArrowheads="1"/>
          </p:cNvSpPr>
          <p:nvPr/>
        </p:nvSpPr>
        <p:spPr bwMode="auto">
          <a:xfrm>
            <a:off x="4953000" y="2633246"/>
            <a:ext cx="2362200" cy="441325"/>
          </a:xfrm>
          <a:prstGeom prst="rect">
            <a:avLst/>
          </a:prstGeom>
          <a:solidFill>
            <a:srgbClr val="F1C7C7"/>
          </a:solidFill>
          <a:ln w="19050">
            <a:solidFill>
              <a:schemeClr val="tx1"/>
            </a:solidFill>
            <a:miter lim="800000"/>
            <a:headEnd/>
            <a:tailEnd/>
          </a:ln>
          <a:effectLst/>
        </p:spPr>
        <p:txBody>
          <a:bodyPr wrap="none" anchor="ctr"/>
          <a:lstStyle/>
          <a:p>
            <a:r>
              <a:rPr lang="en-US" sz="2000" dirty="0">
                <a:latin typeface="Calibri" pitchFamily="34" charset="0"/>
              </a:rPr>
              <a:t>unread</a:t>
            </a:r>
          </a:p>
        </p:txBody>
      </p:sp>
      <p:sp>
        <p:nvSpPr>
          <p:cNvPr id="8" name="Rectangle 17">
            <a:extLst>
              <a:ext uri="{FF2B5EF4-FFF2-40B4-BE49-F238E27FC236}">
                <a16:creationId xmlns:a16="http://schemas.microsoft.com/office/drawing/2014/main" id="{283DB2D5-AB9A-6E44-95F8-FE7879CCD6DE}"/>
              </a:ext>
            </a:extLst>
          </p:cNvPr>
          <p:cNvSpPr>
            <a:spLocks noChangeArrowheads="1"/>
          </p:cNvSpPr>
          <p:nvPr/>
        </p:nvSpPr>
        <p:spPr bwMode="auto">
          <a:xfrm>
            <a:off x="2590800" y="2633246"/>
            <a:ext cx="2362200" cy="441325"/>
          </a:xfrm>
          <a:prstGeom prst="rect">
            <a:avLst/>
          </a:prstGeom>
          <a:solidFill>
            <a:srgbClr val="D5F1CF"/>
          </a:solidFill>
          <a:ln w="19050">
            <a:solidFill>
              <a:schemeClr val="tx1"/>
            </a:solidFill>
            <a:miter lim="800000"/>
            <a:headEnd/>
            <a:tailEnd/>
          </a:ln>
          <a:effectLst/>
        </p:spPr>
        <p:txBody>
          <a:bodyPr wrap="none" anchor="ctr"/>
          <a:lstStyle/>
          <a:p>
            <a:r>
              <a:rPr lang="en-US" sz="2000" dirty="0">
                <a:latin typeface="Calibri" pitchFamily="34" charset="0"/>
              </a:rPr>
              <a:t>already read</a:t>
            </a:r>
          </a:p>
        </p:txBody>
      </p:sp>
      <p:sp>
        <p:nvSpPr>
          <p:cNvPr id="9" name="Rectangle 18">
            <a:extLst>
              <a:ext uri="{FF2B5EF4-FFF2-40B4-BE49-F238E27FC236}">
                <a16:creationId xmlns:a16="http://schemas.microsoft.com/office/drawing/2014/main" id="{D543DC17-9DE8-A94B-A53C-C722AD8B7A73}"/>
              </a:ext>
            </a:extLst>
          </p:cNvPr>
          <p:cNvSpPr>
            <a:spLocks noChangeArrowheads="1"/>
          </p:cNvSpPr>
          <p:nvPr/>
        </p:nvSpPr>
        <p:spPr bwMode="auto">
          <a:xfrm>
            <a:off x="609600" y="2633246"/>
            <a:ext cx="8229600" cy="441325"/>
          </a:xfrm>
          <a:prstGeom prst="rect">
            <a:avLst/>
          </a:prstGeom>
          <a:noFill/>
          <a:ln w="28575">
            <a:solidFill>
              <a:schemeClr val="tx1"/>
            </a:solidFill>
            <a:miter lim="800000"/>
            <a:headEnd/>
            <a:tailEnd/>
          </a:ln>
          <a:effectLst/>
        </p:spPr>
        <p:txBody>
          <a:bodyPr wrap="none" anchor="ctr"/>
          <a:lstStyle/>
          <a:p>
            <a:endParaRPr lang="en-US" sz="2000" dirty="0">
              <a:latin typeface="Calibri" pitchFamily="34" charset="0"/>
            </a:endParaRPr>
          </a:p>
        </p:txBody>
      </p:sp>
      <p:sp>
        <p:nvSpPr>
          <p:cNvPr id="10" name="Rectangle 19">
            <a:extLst>
              <a:ext uri="{FF2B5EF4-FFF2-40B4-BE49-F238E27FC236}">
                <a16:creationId xmlns:a16="http://schemas.microsoft.com/office/drawing/2014/main" id="{2927157B-723D-6F4C-9802-95F2906FF63F}"/>
              </a:ext>
            </a:extLst>
          </p:cNvPr>
          <p:cNvSpPr>
            <a:spLocks noChangeArrowheads="1"/>
          </p:cNvSpPr>
          <p:nvPr/>
        </p:nvSpPr>
        <p:spPr bwMode="auto">
          <a:xfrm>
            <a:off x="138113" y="2633246"/>
            <a:ext cx="2452687" cy="441325"/>
          </a:xfrm>
          <a:prstGeom prst="rect">
            <a:avLst/>
          </a:prstGeom>
          <a:solidFill>
            <a:schemeClr val="bg1"/>
          </a:solidFill>
          <a:ln w="19050">
            <a:solidFill>
              <a:schemeClr val="tx1"/>
            </a:solidFill>
            <a:miter lim="800000"/>
            <a:headEnd/>
            <a:tailEnd/>
          </a:ln>
          <a:effectLst/>
        </p:spPr>
        <p:txBody>
          <a:bodyPr wrap="none" anchor="ctr"/>
          <a:lstStyle/>
          <a:p>
            <a:r>
              <a:rPr lang="en-US" sz="2000" dirty="0">
                <a:latin typeface="Calibri" pitchFamily="34" charset="0"/>
              </a:rPr>
              <a:t>no longer in buffer</a:t>
            </a:r>
          </a:p>
        </p:txBody>
      </p:sp>
      <p:sp>
        <p:nvSpPr>
          <p:cNvPr id="11" name="Rectangle 20">
            <a:extLst>
              <a:ext uri="{FF2B5EF4-FFF2-40B4-BE49-F238E27FC236}">
                <a16:creationId xmlns:a16="http://schemas.microsoft.com/office/drawing/2014/main" id="{30D3803C-CED5-EC47-98A5-CFB012ABD178}"/>
              </a:ext>
            </a:extLst>
          </p:cNvPr>
          <p:cNvSpPr>
            <a:spLocks noChangeArrowheads="1"/>
          </p:cNvSpPr>
          <p:nvPr/>
        </p:nvSpPr>
        <p:spPr bwMode="auto">
          <a:xfrm>
            <a:off x="7315200" y="2633246"/>
            <a:ext cx="1524000" cy="441325"/>
          </a:xfrm>
          <a:prstGeom prst="rect">
            <a:avLst/>
          </a:prstGeom>
          <a:solidFill>
            <a:schemeClr val="bg1"/>
          </a:solidFill>
          <a:ln w="19050">
            <a:solidFill>
              <a:schemeClr val="tx1"/>
            </a:solidFill>
            <a:miter lim="800000"/>
            <a:headEnd/>
            <a:tailEnd/>
          </a:ln>
          <a:effectLst/>
        </p:spPr>
        <p:txBody>
          <a:bodyPr wrap="none" anchor="ctr"/>
          <a:lstStyle/>
          <a:p>
            <a:r>
              <a:rPr lang="en-US" sz="2000" dirty="0">
                <a:latin typeface="Calibri" pitchFamily="34" charset="0"/>
              </a:rPr>
              <a:t>unseen</a:t>
            </a:r>
          </a:p>
        </p:txBody>
      </p:sp>
      <p:sp>
        <p:nvSpPr>
          <p:cNvPr id="12" name="Arc 21">
            <a:extLst>
              <a:ext uri="{FF2B5EF4-FFF2-40B4-BE49-F238E27FC236}">
                <a16:creationId xmlns:a16="http://schemas.microsoft.com/office/drawing/2014/main" id="{B51EDF88-B21C-734C-89B2-55731382D314}"/>
              </a:ext>
            </a:extLst>
          </p:cNvPr>
          <p:cNvSpPr>
            <a:spLocks/>
          </p:cNvSpPr>
          <p:nvPr/>
        </p:nvSpPr>
        <p:spPr bwMode="auto">
          <a:xfrm rot="-5400000" flipH="1" flipV="1">
            <a:off x="6854910" y="3088213"/>
            <a:ext cx="4572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type="triangle" w="med" len="med"/>
            <a:tailEnd/>
          </a:ln>
          <a:effectLst/>
        </p:spPr>
        <p:txBody>
          <a:bodyPr anchor="ctr">
            <a:spAutoFit/>
          </a:bodyPr>
          <a:lstStyle/>
          <a:p>
            <a:endParaRPr lang="en-US" dirty="0">
              <a:latin typeface="Calibri" pitchFamily="34" charset="0"/>
            </a:endParaRPr>
          </a:p>
        </p:txBody>
      </p:sp>
      <p:sp>
        <p:nvSpPr>
          <p:cNvPr id="13" name="Rectangle 22">
            <a:extLst>
              <a:ext uri="{FF2B5EF4-FFF2-40B4-BE49-F238E27FC236}">
                <a16:creationId xmlns:a16="http://schemas.microsoft.com/office/drawing/2014/main" id="{6A8B75EB-88C2-104A-B9C0-C5CA5A427A57}"/>
              </a:ext>
            </a:extLst>
          </p:cNvPr>
          <p:cNvSpPr>
            <a:spLocks noChangeArrowheads="1"/>
          </p:cNvSpPr>
          <p:nvPr/>
        </p:nvSpPr>
        <p:spPr bwMode="auto">
          <a:xfrm>
            <a:off x="4226010" y="3395246"/>
            <a:ext cx="2590800" cy="338554"/>
          </a:xfrm>
          <a:prstGeom prst="rect">
            <a:avLst/>
          </a:prstGeom>
          <a:noFill/>
          <a:ln w="9525">
            <a:noFill/>
            <a:miter lim="800000"/>
            <a:headEnd/>
            <a:tailEnd/>
          </a:ln>
          <a:effectLst/>
        </p:spPr>
        <p:txBody>
          <a:bodyPr>
            <a:spAutoFit/>
          </a:bodyPr>
          <a:lstStyle/>
          <a:p>
            <a:pPr algn="r"/>
            <a:r>
              <a:rPr lang="en-US" sz="1600" dirty="0">
                <a:latin typeface="Calibri" pitchFamily="34" charset="0"/>
              </a:rPr>
              <a:t>Current File Position</a:t>
            </a:r>
          </a:p>
        </p:txBody>
      </p:sp>
      <p:sp>
        <p:nvSpPr>
          <p:cNvPr id="14" name="Line 23">
            <a:extLst>
              <a:ext uri="{FF2B5EF4-FFF2-40B4-BE49-F238E27FC236}">
                <a16:creationId xmlns:a16="http://schemas.microsoft.com/office/drawing/2014/main" id="{81A50B9C-8164-194C-B2A2-B442FE821F62}"/>
              </a:ext>
            </a:extLst>
          </p:cNvPr>
          <p:cNvSpPr>
            <a:spLocks noChangeShapeType="1"/>
          </p:cNvSpPr>
          <p:nvPr/>
        </p:nvSpPr>
        <p:spPr bwMode="auto">
          <a:xfrm flipV="1">
            <a:off x="2590800" y="2209800"/>
            <a:ext cx="0" cy="304800"/>
          </a:xfrm>
          <a:prstGeom prst="line">
            <a:avLst/>
          </a:prstGeom>
          <a:noFill/>
          <a:ln w="19050">
            <a:solidFill>
              <a:schemeClr val="tx1"/>
            </a:solidFill>
            <a:round/>
            <a:headEnd/>
            <a:tailEnd/>
          </a:ln>
          <a:effectLst/>
        </p:spPr>
        <p:txBody>
          <a:bodyPr wrap="none" anchor="ctr">
            <a:spAutoFit/>
          </a:bodyPr>
          <a:lstStyle/>
          <a:p>
            <a:endParaRPr lang="en-US" dirty="0">
              <a:latin typeface="Calibri" pitchFamily="34" charset="0"/>
            </a:endParaRPr>
          </a:p>
        </p:txBody>
      </p:sp>
      <p:sp>
        <p:nvSpPr>
          <p:cNvPr id="15" name="Line 24">
            <a:extLst>
              <a:ext uri="{FF2B5EF4-FFF2-40B4-BE49-F238E27FC236}">
                <a16:creationId xmlns:a16="http://schemas.microsoft.com/office/drawing/2014/main" id="{92186A69-1516-4148-B4E6-AD77F40B3DE9}"/>
              </a:ext>
            </a:extLst>
          </p:cNvPr>
          <p:cNvSpPr>
            <a:spLocks noChangeShapeType="1"/>
          </p:cNvSpPr>
          <p:nvPr/>
        </p:nvSpPr>
        <p:spPr bwMode="auto">
          <a:xfrm flipV="1">
            <a:off x="7315200" y="2209800"/>
            <a:ext cx="0" cy="304800"/>
          </a:xfrm>
          <a:prstGeom prst="line">
            <a:avLst/>
          </a:prstGeom>
          <a:noFill/>
          <a:ln w="19050">
            <a:solidFill>
              <a:schemeClr val="tx1"/>
            </a:solidFill>
            <a:round/>
            <a:headEnd/>
            <a:tailEnd/>
          </a:ln>
          <a:effectLst/>
        </p:spPr>
        <p:txBody>
          <a:bodyPr wrap="none" anchor="ctr">
            <a:spAutoFit/>
          </a:bodyPr>
          <a:lstStyle/>
          <a:p>
            <a:endParaRPr lang="en-US" dirty="0">
              <a:latin typeface="Calibri" pitchFamily="34" charset="0"/>
            </a:endParaRPr>
          </a:p>
        </p:txBody>
      </p:sp>
      <p:sp>
        <p:nvSpPr>
          <p:cNvPr id="16" name="Line 25">
            <a:extLst>
              <a:ext uri="{FF2B5EF4-FFF2-40B4-BE49-F238E27FC236}">
                <a16:creationId xmlns:a16="http://schemas.microsoft.com/office/drawing/2014/main" id="{4DEC5844-662E-9347-A6A0-FCB128C3775F}"/>
              </a:ext>
            </a:extLst>
          </p:cNvPr>
          <p:cNvSpPr>
            <a:spLocks noChangeShapeType="1"/>
          </p:cNvSpPr>
          <p:nvPr/>
        </p:nvSpPr>
        <p:spPr bwMode="auto">
          <a:xfrm flipV="1">
            <a:off x="2590800" y="2362200"/>
            <a:ext cx="4724400" cy="7938"/>
          </a:xfrm>
          <a:prstGeom prst="line">
            <a:avLst/>
          </a:prstGeom>
          <a:noFill/>
          <a:ln w="28575">
            <a:solidFill>
              <a:schemeClr val="tx1"/>
            </a:solidFill>
            <a:round/>
            <a:headEnd type="triangle" w="med" len="med"/>
            <a:tailEnd type="triangle" w="med" len="med"/>
          </a:ln>
          <a:effectLst/>
        </p:spPr>
        <p:txBody>
          <a:bodyPr anchor="ctr">
            <a:spAutoFit/>
          </a:bodyPr>
          <a:lstStyle/>
          <a:p>
            <a:endParaRPr lang="en-US" dirty="0">
              <a:latin typeface="Calibri" pitchFamily="34" charset="0"/>
            </a:endParaRPr>
          </a:p>
        </p:txBody>
      </p:sp>
      <p:sp>
        <p:nvSpPr>
          <p:cNvPr id="17" name="Rectangle 26">
            <a:extLst>
              <a:ext uri="{FF2B5EF4-FFF2-40B4-BE49-F238E27FC236}">
                <a16:creationId xmlns:a16="http://schemas.microsoft.com/office/drawing/2014/main" id="{6D7FDA4C-1E17-DD42-9C42-15DDC4DC4E4F}"/>
              </a:ext>
            </a:extLst>
          </p:cNvPr>
          <p:cNvSpPr>
            <a:spLocks noChangeArrowheads="1"/>
          </p:cNvSpPr>
          <p:nvPr/>
        </p:nvSpPr>
        <p:spPr bwMode="auto">
          <a:xfrm>
            <a:off x="3733800" y="2209800"/>
            <a:ext cx="2667000" cy="338554"/>
          </a:xfrm>
          <a:prstGeom prst="rect">
            <a:avLst/>
          </a:prstGeom>
          <a:solidFill>
            <a:schemeClr val="bg1"/>
          </a:solidFill>
          <a:ln w="9525">
            <a:noFill/>
            <a:miter lim="800000"/>
            <a:headEnd/>
            <a:tailEnd/>
          </a:ln>
          <a:effectLst/>
        </p:spPr>
        <p:txBody>
          <a:bodyPr>
            <a:spAutoFit/>
          </a:bodyPr>
          <a:lstStyle/>
          <a:p>
            <a:r>
              <a:rPr lang="en-US" sz="1600" dirty="0">
                <a:latin typeface="Calibri" pitchFamily="34" charset="0"/>
              </a:rPr>
              <a:t>Buffered Portion</a:t>
            </a:r>
          </a:p>
        </p:txBody>
      </p:sp>
    </p:spTree>
    <p:extLst>
      <p:ext uri="{BB962C8B-B14F-4D97-AF65-F5344CB8AC3E}">
        <p14:creationId xmlns:p14="http://schemas.microsoft.com/office/powerpoint/2010/main" val="2811922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Starvation</a:t>
            </a:r>
          </a:p>
        </p:txBody>
      </p:sp>
      <p:sp>
        <p:nvSpPr>
          <p:cNvPr id="2" name="Content Placeholder 1"/>
          <p:cNvSpPr>
            <a:spLocks noGrp="1"/>
          </p:cNvSpPr>
          <p:nvPr>
            <p:ph idx="1"/>
          </p:nvPr>
        </p:nvSpPr>
        <p:spPr>
          <a:xfrm>
            <a:off x="5181600" y="1362075"/>
            <a:ext cx="3111500" cy="4972050"/>
          </a:xfrm>
        </p:spPr>
        <p:txBody>
          <a:bodyPr/>
          <a:lstStyle/>
          <a:p>
            <a:r>
              <a:rPr lang="en-US" dirty="0"/>
              <a:t>Yellow must yield to green</a:t>
            </a:r>
          </a:p>
          <a:p>
            <a:r>
              <a:rPr lang="en-US" dirty="0"/>
              <a:t>Continuous stream of green cars</a:t>
            </a:r>
          </a:p>
          <a:p>
            <a:r>
              <a:rPr lang="en-US" dirty="0"/>
              <a:t>Overall system makes progress, but some individuals wait indefinitely</a:t>
            </a:r>
          </a:p>
        </p:txBody>
      </p:sp>
      <p:pic>
        <p:nvPicPr>
          <p:cNvPr id="1026" name="Picture 2" descr="raffic example of star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9" y="1211965"/>
            <a:ext cx="5019675" cy="4362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B9F238-3651-A7EF-0418-E7ED997D3496}"/>
              </a:ext>
            </a:extLst>
          </p:cNvPr>
          <p:cNvSpPr txBox="1"/>
          <p:nvPr/>
        </p:nvSpPr>
        <p:spPr>
          <a:xfrm>
            <a:off x="276225" y="5656336"/>
            <a:ext cx="8229599" cy="923330"/>
          </a:xfrm>
          <a:prstGeom prst="rect">
            <a:avLst/>
          </a:prstGeom>
          <a:noFill/>
        </p:spPr>
        <p:txBody>
          <a:bodyPr wrap="square" rtlCol="0">
            <a:spAutoFit/>
          </a:bodyPr>
          <a:lstStyle/>
          <a:p>
            <a:r>
              <a:rPr lang="en-US" sz="1800" dirty="0">
                <a:latin typeface="Calibri" pitchFamily="34" charset="0"/>
              </a:rPr>
              <a:t>Sometimes starvation is okay: If the fire trucks get to the fire in time to put it out, it is okay if the gawkers go home without “getting to see” it. Priority can cause starvation and that may be okay, sometimes, and not other times. </a:t>
            </a:r>
          </a:p>
        </p:txBody>
      </p:sp>
    </p:spTree>
    <p:extLst>
      <p:ext uri="{BB962C8B-B14F-4D97-AF65-F5344CB8AC3E}">
        <p14:creationId xmlns:p14="http://schemas.microsoft.com/office/powerpoint/2010/main" val="570596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Race</a:t>
            </a:r>
          </a:p>
        </p:txBody>
      </p:sp>
      <p:pic>
        <p:nvPicPr>
          <p:cNvPr id="3074" name="Picture 2" descr="http://www.rottenbeef.com/wordpress/wp-content/uploads/2011/11/small-parking-sp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081" y="1836636"/>
            <a:ext cx="3238500" cy="245745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bwMode="auto">
          <a:xfrm>
            <a:off x="5222081" y="2827236"/>
            <a:ext cx="3048000" cy="0"/>
          </a:xfrm>
          <a:prstGeom prst="line">
            <a:avLst/>
          </a:prstGeom>
          <a:noFill/>
          <a:ln w="31750">
            <a:solidFill>
              <a:srgbClr val="000000"/>
            </a:solidFill>
            <a:miter lim="800000"/>
            <a:headEnd type="none" w="med" len="med"/>
            <a:tailEnd type="none" w="med" len="med"/>
          </a:ln>
          <a:effectLst/>
        </p:spPr>
      </p:cxnSp>
      <p:cxnSp>
        <p:nvCxnSpPr>
          <p:cNvPr id="12" name="Straight Connector 11"/>
          <p:cNvCxnSpPr/>
          <p:nvPr/>
        </p:nvCxnSpPr>
        <p:spPr bwMode="auto">
          <a:xfrm>
            <a:off x="6004198" y="2217636"/>
            <a:ext cx="0" cy="1295400"/>
          </a:xfrm>
          <a:prstGeom prst="line">
            <a:avLst/>
          </a:prstGeom>
          <a:noFill/>
          <a:ln w="31750">
            <a:solidFill>
              <a:srgbClr val="000000"/>
            </a:solidFill>
            <a:miter lim="800000"/>
            <a:headEnd type="none" w="med" len="med"/>
            <a:tailEnd type="none" w="med" len="med"/>
          </a:ln>
          <a:effectLst/>
        </p:spPr>
      </p:cxnSp>
      <p:cxnSp>
        <p:nvCxnSpPr>
          <p:cNvPr id="13" name="Straight Connector 12"/>
          <p:cNvCxnSpPr/>
          <p:nvPr/>
        </p:nvCxnSpPr>
        <p:spPr bwMode="auto">
          <a:xfrm>
            <a:off x="6481515" y="2217636"/>
            <a:ext cx="0" cy="1295400"/>
          </a:xfrm>
          <a:prstGeom prst="line">
            <a:avLst/>
          </a:prstGeom>
          <a:noFill/>
          <a:ln w="31750">
            <a:solidFill>
              <a:srgbClr val="000000"/>
            </a:solidFill>
            <a:miter lim="800000"/>
            <a:headEnd type="none" w="med" len="med"/>
            <a:tailEnd type="none" w="med" len="med"/>
          </a:ln>
          <a:effectLst/>
        </p:spPr>
      </p:cxnSp>
      <p:cxnSp>
        <p:nvCxnSpPr>
          <p:cNvPr id="14" name="Straight Connector 13"/>
          <p:cNvCxnSpPr/>
          <p:nvPr/>
        </p:nvCxnSpPr>
        <p:spPr bwMode="auto">
          <a:xfrm>
            <a:off x="6958832" y="2217636"/>
            <a:ext cx="0" cy="1295400"/>
          </a:xfrm>
          <a:prstGeom prst="line">
            <a:avLst/>
          </a:prstGeom>
          <a:noFill/>
          <a:ln w="31750">
            <a:solidFill>
              <a:srgbClr val="000000"/>
            </a:solidFill>
            <a:miter lim="800000"/>
            <a:headEnd type="none" w="med" len="med"/>
            <a:tailEnd type="none" w="med" len="med"/>
          </a:ln>
          <a:effectLst/>
        </p:spPr>
      </p:cxnSp>
      <p:cxnSp>
        <p:nvCxnSpPr>
          <p:cNvPr id="15" name="Straight Connector 14"/>
          <p:cNvCxnSpPr/>
          <p:nvPr/>
        </p:nvCxnSpPr>
        <p:spPr bwMode="auto">
          <a:xfrm>
            <a:off x="7913468" y="2217636"/>
            <a:ext cx="0" cy="1295400"/>
          </a:xfrm>
          <a:prstGeom prst="line">
            <a:avLst/>
          </a:prstGeom>
          <a:noFill/>
          <a:ln w="31750">
            <a:solidFill>
              <a:srgbClr val="000000"/>
            </a:solidFill>
            <a:miter lim="800000"/>
            <a:headEnd type="none" w="med" len="med"/>
            <a:tailEnd type="none" w="med" len="med"/>
          </a:ln>
          <a:effectLst/>
        </p:spPr>
      </p:cxnSp>
      <p:cxnSp>
        <p:nvCxnSpPr>
          <p:cNvPr id="16" name="Straight Connector 15"/>
          <p:cNvCxnSpPr/>
          <p:nvPr/>
        </p:nvCxnSpPr>
        <p:spPr bwMode="auto">
          <a:xfrm>
            <a:off x="7436149" y="2217636"/>
            <a:ext cx="0" cy="1295400"/>
          </a:xfrm>
          <a:prstGeom prst="line">
            <a:avLst/>
          </a:prstGeom>
          <a:noFill/>
          <a:ln w="31750">
            <a:solidFill>
              <a:srgbClr val="000000"/>
            </a:solidFill>
            <a:miter lim="800000"/>
            <a:headEnd type="none" w="med" len="med"/>
            <a:tailEnd type="none" w="med" len="med"/>
          </a:ln>
          <a:effectLst/>
        </p:spPr>
      </p:cxnSp>
      <p:cxnSp>
        <p:nvCxnSpPr>
          <p:cNvPr id="17" name="Straight Connector 16"/>
          <p:cNvCxnSpPr/>
          <p:nvPr/>
        </p:nvCxnSpPr>
        <p:spPr bwMode="auto">
          <a:xfrm>
            <a:off x="5526881" y="2217636"/>
            <a:ext cx="0" cy="1295400"/>
          </a:xfrm>
          <a:prstGeom prst="line">
            <a:avLst/>
          </a:prstGeom>
          <a:noFill/>
          <a:ln w="31750">
            <a:solidFill>
              <a:srgbClr val="000000"/>
            </a:solidFill>
            <a:miter lim="800000"/>
            <a:headEnd type="none" w="med" len="med"/>
            <a:tailEnd type="none" w="med" len="med"/>
          </a:ln>
          <a:effectLst/>
        </p:spPr>
      </p:cxnSp>
      <p:pic>
        <p:nvPicPr>
          <p:cNvPr id="3076" name="Picture 4" descr="http://1.bp.blogspot.com/-0sKaQHSaSRQ/UbcV6Nn3vXI/AAAAAAAAAFE/7jeKz9eAsHM/s1600/car+damaged+sprite+re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472" t="24056" r="42261" b="33811"/>
          <a:stretch/>
        </p:blipFill>
        <p:spPr bwMode="auto">
          <a:xfrm>
            <a:off x="6060281" y="2064260"/>
            <a:ext cx="345031" cy="670266"/>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4" descr="http://1.bp.blogspot.com/-0sKaQHSaSRQ/UbcV6Nn3vXI/AAAAAAAAAFE/7jeKz9eAsHM/s1600/car+damaged+sprite+re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472" t="24056" r="42261" b="33811"/>
          <a:stretch/>
        </p:blipFill>
        <p:spPr bwMode="auto">
          <a:xfrm>
            <a:off x="7010650" y="2108857"/>
            <a:ext cx="345031" cy="670266"/>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http://1.bp.blogspot.com/-0sKaQHSaSRQ/UbcV6Nn3vXI/AAAAAAAAAFE/7jeKz9eAsHM/s1600/car+damaged+sprite+re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472" t="24056" r="42261" b="33811"/>
          <a:stretch/>
        </p:blipFill>
        <p:spPr bwMode="auto">
          <a:xfrm rot="10537499">
            <a:off x="5634104" y="2887533"/>
            <a:ext cx="345031" cy="670266"/>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4" descr="http://1.bp.blogspot.com/-0sKaQHSaSRQ/UbcV6Nn3vXI/AAAAAAAAAFE/7jeKz9eAsHM/s1600/car+damaged+sprite+re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472" t="24056" r="42261" b="33811"/>
          <a:stretch/>
        </p:blipFill>
        <p:spPr bwMode="auto">
          <a:xfrm rot="10800000">
            <a:off x="7543374" y="2897693"/>
            <a:ext cx="345031" cy="670266"/>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s://encrypted-tbn1.gstatic.com/images?q=tbn:ANd9GcQSk4CPcd-A5be11z8WNLeFl-dikoN2gjYQyr658ZBHRdzcp7Ud-7ttdVt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303929" y="1020583"/>
            <a:ext cx="872474" cy="653514"/>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http://web.vw.com/why-vw/safety/media/images/slides/car-top-view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38229" y="3729436"/>
            <a:ext cx="988820" cy="55602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E1DAABAA-ADE5-183C-B117-C0D35C20B399}"/>
              </a:ext>
            </a:extLst>
          </p:cNvPr>
          <p:cNvSpPr txBox="1"/>
          <p:nvPr/>
        </p:nvSpPr>
        <p:spPr>
          <a:xfrm>
            <a:off x="940593" y="4763237"/>
            <a:ext cx="7772395" cy="1200329"/>
          </a:xfrm>
          <a:prstGeom prst="rect">
            <a:avLst/>
          </a:prstGeom>
          <a:noFill/>
        </p:spPr>
        <p:txBody>
          <a:bodyPr wrap="square" rtlCol="0">
            <a:spAutoFit/>
          </a:bodyPr>
          <a:lstStyle/>
          <a:p>
            <a:r>
              <a:rPr lang="en-US" sz="1800" dirty="0">
                <a:latin typeface="Calibri" pitchFamily="34" charset="0"/>
              </a:rPr>
              <a:t>If a collision occurs, and if not, which car gets the space, depends purely on  timing. This isn’t something the programmer specifies. It is arbitrary in the sense that it is impacted by many details that escape consideration and can vary from run to run. </a:t>
            </a:r>
          </a:p>
        </p:txBody>
      </p:sp>
    </p:spTree>
    <p:extLst>
      <p:ext uri="{BB962C8B-B14F-4D97-AF65-F5344CB8AC3E}">
        <p14:creationId xmlns:p14="http://schemas.microsoft.com/office/powerpoint/2010/main" val="199739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307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4.72222E-6 7.40741E-7 C -0.00434 -0.01829 -0.00555 -0.06111 -0.00659 -0.08009 C -0.00694 -0.08519 -0.00798 -0.10695 -0.00885 -0.11412 C -0.00937 -0.11945 -0.01111 -0.13032 -0.01111 -0.13009 C -0.01006 -0.17546 -0.00555 -0.21736 -0.00555 -0.26227 L -0.00434 -0.27847 " pathEditMode="relative" rAng="0" ptsTypes="AAAAAA">
                                      <p:cBhvr>
                                        <p:cTn id="8" dur="2000" fill="hold"/>
                                        <p:tgtEl>
                                          <p:spTgt spid="3080"/>
                                        </p:tgtEl>
                                        <p:attrNameLst>
                                          <p:attrName>ppt_x</p:attrName>
                                          <p:attrName>ppt_y</p:attrName>
                                        </p:attrNameLst>
                                      </p:cBhvr>
                                      <p:rCtr x="-556" y="-1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Concurrent Programming is Hard!</a:t>
            </a:r>
          </a:p>
        </p:txBody>
      </p:sp>
      <p:sp>
        <p:nvSpPr>
          <p:cNvPr id="3" name="Content Placeholder 2"/>
          <p:cNvSpPr>
            <a:spLocks noGrp="1"/>
          </p:cNvSpPr>
          <p:nvPr>
            <p:ph idx="1"/>
          </p:nvPr>
        </p:nvSpPr>
        <p:spPr>
          <a:xfrm>
            <a:off x="228601" y="1362074"/>
            <a:ext cx="8534400" cy="5114925"/>
          </a:xfrm>
        </p:spPr>
        <p:txBody>
          <a:bodyPr/>
          <a:lstStyle/>
          <a:p>
            <a:r>
              <a:rPr lang="en-US" sz="2600" dirty="0"/>
              <a:t>Classical problem classes of concurrent programs:</a:t>
            </a:r>
          </a:p>
          <a:p>
            <a:pPr lvl="1"/>
            <a:r>
              <a:rPr lang="en-US" sz="2200" b="1" i="1" dirty="0"/>
              <a:t>Deadlock:</a:t>
            </a:r>
            <a:r>
              <a:rPr lang="en-US" sz="2200" dirty="0"/>
              <a:t> improper resource allocation prevents forward progress</a:t>
            </a:r>
          </a:p>
          <a:p>
            <a:pPr lvl="2"/>
            <a:r>
              <a:rPr lang="en-US" dirty="0">
                <a:solidFill>
                  <a:schemeClr val="tx1">
                    <a:lumMod val="50000"/>
                    <a:lumOff val="50000"/>
                  </a:schemeClr>
                </a:solidFill>
              </a:rPr>
              <a:t>Example: traffic gridlock</a:t>
            </a:r>
          </a:p>
          <a:p>
            <a:pPr lvl="1"/>
            <a:r>
              <a:rPr lang="en-US" sz="2200" b="1" i="1" dirty="0"/>
              <a:t>Starvation / Fairness</a:t>
            </a:r>
            <a:r>
              <a:rPr lang="en-US" sz="2200" dirty="0"/>
              <a:t>: external events and/or system scheduling decisions can prevent sub-task progress</a:t>
            </a:r>
          </a:p>
          <a:p>
            <a:pPr lvl="2"/>
            <a:r>
              <a:rPr lang="en-US" dirty="0">
                <a:solidFill>
                  <a:schemeClr val="tx1">
                    <a:lumMod val="50000"/>
                    <a:lumOff val="50000"/>
                  </a:schemeClr>
                </a:solidFill>
              </a:rPr>
              <a:t>Example: people always jump in front of you in line</a:t>
            </a:r>
          </a:p>
          <a:p>
            <a:pPr lvl="1"/>
            <a:r>
              <a:rPr lang="en-US" sz="2200" b="1" i="1" dirty="0"/>
              <a:t>Races:</a:t>
            </a:r>
            <a:r>
              <a:rPr lang="en-US" sz="2200" dirty="0"/>
              <a:t> outcome depends on arbitrary scheduling decisions elsewhere in the system</a:t>
            </a:r>
          </a:p>
          <a:p>
            <a:pPr lvl="2"/>
            <a:r>
              <a:rPr lang="en-US" dirty="0">
                <a:solidFill>
                  <a:schemeClr val="tx1">
                    <a:lumMod val="50000"/>
                    <a:lumOff val="50000"/>
                  </a:schemeClr>
                </a:solidFill>
              </a:rPr>
              <a:t>Example: who gets the last seat on the airplane?</a:t>
            </a:r>
          </a:p>
          <a:p>
            <a:r>
              <a:rPr lang="en-US" sz="2600" dirty="0"/>
              <a:t>Many aspects of concurrent programming are beyond the scope of our course…</a:t>
            </a:r>
          </a:p>
          <a:p>
            <a:pPr lvl="1"/>
            <a:r>
              <a:rPr lang="en-US" sz="2200" dirty="0"/>
              <a:t>but, not all </a:t>
            </a:r>
            <a:r>
              <a:rPr lang="en-US" sz="2200" dirty="0">
                <a:sym typeface="Wingdings"/>
              </a:rPr>
              <a:t></a:t>
            </a:r>
          </a:p>
          <a:p>
            <a:pPr lvl="1"/>
            <a:r>
              <a:rPr lang="en-US" sz="2200" dirty="0">
                <a:sym typeface="Wingdings"/>
              </a:rPr>
              <a:t>We’ll cover some of these aspects in the next few lectures. </a:t>
            </a:r>
            <a:endParaRPr lang="en-US" sz="22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Concurrent Programming is Hard!</a:t>
            </a:r>
          </a:p>
        </p:txBody>
      </p:sp>
      <p:sp>
        <p:nvSpPr>
          <p:cNvPr id="3" name="Content Placeholder 2"/>
          <p:cNvSpPr>
            <a:spLocks noGrp="1"/>
          </p:cNvSpPr>
          <p:nvPr>
            <p:ph idx="1"/>
          </p:nvPr>
        </p:nvSpPr>
        <p:spPr>
          <a:xfrm>
            <a:off x="324539" y="2209800"/>
            <a:ext cx="8763001" cy="3657599"/>
          </a:xfrm>
        </p:spPr>
        <p:txBody>
          <a:bodyPr/>
          <a:lstStyle/>
          <a:p>
            <a:pPr marL="0" indent="0">
              <a:buNone/>
            </a:pPr>
            <a:r>
              <a:rPr lang="en-US" sz="3200" dirty="0"/>
              <a:t>It may be hard, but …</a:t>
            </a:r>
          </a:p>
          <a:p>
            <a:pPr marL="0" indent="0">
              <a:buNone/>
            </a:pPr>
            <a:endParaRPr lang="en-US" sz="3200" dirty="0"/>
          </a:p>
          <a:p>
            <a:pPr marL="0" indent="0">
              <a:buNone/>
            </a:pPr>
            <a:r>
              <a:rPr lang="en-US" sz="3200" dirty="0"/>
              <a:t>	it can be useful and sometimes necessary!</a:t>
            </a:r>
          </a:p>
        </p:txBody>
      </p:sp>
    </p:spTree>
    <p:extLst>
      <p:ext uri="{BB962C8B-B14F-4D97-AF65-F5344CB8AC3E}">
        <p14:creationId xmlns:p14="http://schemas.microsoft.com/office/powerpoint/2010/main" val="373376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524000"/>
            <a:ext cx="8001000" cy="2178050"/>
          </a:xfrm>
        </p:spPr>
        <p:txBody>
          <a:bodyPr/>
          <a:lstStyle/>
          <a:p>
            <a:pPr marL="0" indent="0" eaLnBrk="1" hangingPunct="1"/>
            <a:r>
              <a:rPr lang="en-US" dirty="0"/>
              <a:t>Concurrent Programming</a:t>
            </a:r>
            <a:br>
              <a:rPr lang="en-US" dirty="0"/>
            </a:br>
            <a:br>
              <a:rPr lang="en-US" dirty="0"/>
            </a:br>
            <a:r>
              <a:rPr lang="en-US" sz="2000" b="0" dirty="0"/>
              <a:t>18-213/18-613: Introduction to Computer Systems</a:t>
            </a:r>
            <a:br>
              <a:rPr lang="en-US" b="0" dirty="0"/>
            </a:br>
            <a:r>
              <a:rPr lang="en-US" sz="2000" b="0" dirty="0"/>
              <a:t>21st Lecture, August 21, 2022</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Outline</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b="0" dirty="0"/>
              <a:t>Concurrency</a:t>
            </a:r>
          </a:p>
          <a:p>
            <a:r>
              <a:rPr lang="en-US" sz="2600" b="0" dirty="0"/>
              <a:t>Concurrency Hazards</a:t>
            </a:r>
          </a:p>
          <a:p>
            <a:r>
              <a:rPr lang="en-US" sz="2600" dirty="0"/>
              <a:t>Processes Reminder</a:t>
            </a:r>
          </a:p>
          <a:p>
            <a:r>
              <a:rPr lang="en-US" sz="2600" b="0" dirty="0"/>
              <a:t>Threads</a:t>
            </a:r>
          </a:p>
          <a:p>
            <a:r>
              <a:rPr lang="en-US" sz="2600" b="0" dirty="0"/>
              <a:t>Sharing</a:t>
            </a:r>
          </a:p>
          <a:p>
            <a:r>
              <a:rPr lang="en-US" sz="2600" b="0" dirty="0"/>
              <a:t>Reasoning about Sharing</a:t>
            </a:r>
          </a:p>
          <a:p>
            <a:r>
              <a:rPr lang="en-US" sz="2600" b="0" dirty="0"/>
              <a:t>Mutual Exclusion</a:t>
            </a:r>
          </a:p>
          <a:p>
            <a:endParaRPr lang="en-US" sz="2600" b="0" dirty="0"/>
          </a:p>
        </p:txBody>
      </p:sp>
    </p:spTree>
    <p:extLst>
      <p:ext uri="{BB962C8B-B14F-4D97-AF65-F5344CB8AC3E}">
        <p14:creationId xmlns:p14="http://schemas.microsoft.com/office/powerpoint/2010/main" val="371583980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228600"/>
            <a:ext cx="7592093" cy="762000"/>
          </a:xfrm>
        </p:spPr>
        <p:txBody>
          <a:bodyPr/>
          <a:lstStyle/>
          <a:p>
            <a:r>
              <a:rPr lang="en-US" dirty="0"/>
              <a:t>Models for concurrency</a:t>
            </a:r>
          </a:p>
        </p:txBody>
      </p:sp>
      <p:sp>
        <p:nvSpPr>
          <p:cNvPr id="3" name="Content Placeholder 2"/>
          <p:cNvSpPr>
            <a:spLocks noGrp="1"/>
          </p:cNvSpPr>
          <p:nvPr>
            <p:ph idx="1"/>
          </p:nvPr>
        </p:nvSpPr>
        <p:spPr>
          <a:xfrm>
            <a:off x="228601" y="914400"/>
            <a:ext cx="8534400" cy="5715000"/>
          </a:xfrm>
        </p:spPr>
        <p:txBody>
          <a:bodyPr/>
          <a:lstStyle/>
          <a:p>
            <a:r>
              <a:rPr lang="en-US" sz="2600" dirty="0"/>
              <a:t>We’ve already seen that processes can run concurrently</a:t>
            </a:r>
          </a:p>
          <a:p>
            <a:pPr lvl="1"/>
            <a:r>
              <a:rPr lang="en-US" sz="1800" dirty="0"/>
              <a:t>Fork bombs and process graphs!</a:t>
            </a:r>
          </a:p>
          <a:p>
            <a:pPr lvl="1"/>
            <a:r>
              <a:rPr lang="en-US" sz="1800" dirty="0"/>
              <a:t>And, we’ve already seen that, when concurrent processes interact, the resulting executions can have constraints and degrees of freedom</a:t>
            </a:r>
          </a:p>
          <a:p>
            <a:pPr lvl="1"/>
            <a:r>
              <a:rPr lang="en-US" sz="1800" dirty="0"/>
              <a:t>The freedom can make results non-deterministic, unless we are careful</a:t>
            </a:r>
          </a:p>
          <a:p>
            <a:r>
              <a:rPr lang="en-US" sz="2200" dirty="0"/>
              <a:t>Each process in our model contained a full set of resources, a.k.a. contexts:</a:t>
            </a:r>
          </a:p>
          <a:p>
            <a:pPr lvl="1"/>
            <a:r>
              <a:rPr lang="en-US" sz="1800" dirty="0"/>
              <a:t>Register context (general purpose registers)</a:t>
            </a:r>
          </a:p>
          <a:p>
            <a:pPr lvl="1"/>
            <a:r>
              <a:rPr lang="en-US" sz="1800" dirty="0"/>
              <a:t>Execution context (%rip)</a:t>
            </a:r>
          </a:p>
          <a:p>
            <a:pPr lvl="1"/>
            <a:r>
              <a:rPr lang="en-US" sz="1800" dirty="0"/>
              <a:t>Function call context (stack space and %</a:t>
            </a:r>
            <a:r>
              <a:rPr lang="en-US" sz="1800" dirty="0" err="1"/>
              <a:t>esp</a:t>
            </a:r>
            <a:r>
              <a:rPr lang="en-US" sz="1800" dirty="0"/>
              <a:t> register)</a:t>
            </a:r>
          </a:p>
          <a:p>
            <a:pPr lvl="1"/>
            <a:r>
              <a:rPr lang="en-US" sz="1800" dirty="0"/>
              <a:t>VM context (page table and area struct)</a:t>
            </a:r>
          </a:p>
          <a:p>
            <a:pPr lvl="1"/>
            <a:r>
              <a:rPr lang="en-US" sz="1800" dirty="0"/>
              <a:t>File context (file descriptor array)</a:t>
            </a:r>
          </a:p>
          <a:p>
            <a:pPr lvl="1"/>
            <a:r>
              <a:rPr lang="en-US" sz="1800" dirty="0"/>
              <a:t>Signal context (pending set, blocked set, handlers)</a:t>
            </a:r>
          </a:p>
          <a:p>
            <a:r>
              <a:rPr lang="en-US" sz="2200" dirty="0"/>
              <a:t>Painful interactions occur at resources outside of these contexts</a:t>
            </a:r>
          </a:p>
          <a:p>
            <a:pPr lvl="1"/>
            <a:r>
              <a:rPr lang="en-US" sz="1800" dirty="0"/>
              <a:t>Files, keyboard, screen, network, etc. </a:t>
            </a:r>
          </a:p>
          <a:p>
            <a:pPr lvl="1"/>
            <a:r>
              <a:rPr lang="en-US" sz="1800" dirty="0"/>
              <a:t>Think about the confusion of what the various fork bombs would do</a:t>
            </a:r>
          </a:p>
          <a:p>
            <a:pPr lvl="1"/>
            <a:endParaRPr lang="en-US" sz="1800" dirty="0"/>
          </a:p>
          <a:p>
            <a:endParaRPr lang="en-US" sz="2200" dirty="0"/>
          </a:p>
          <a:p>
            <a:endParaRPr lang="en-US" dirty="0"/>
          </a:p>
        </p:txBody>
      </p:sp>
    </p:spTree>
    <p:extLst>
      <p:ext uri="{BB962C8B-B14F-4D97-AF65-F5344CB8AC3E}">
        <p14:creationId xmlns:p14="http://schemas.microsoft.com/office/powerpoint/2010/main" val="63244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814" name="Rectangle 22"/>
          <p:cNvSpPr>
            <a:spLocks noGrp="1" noChangeArrowheads="1"/>
          </p:cNvSpPr>
          <p:nvPr>
            <p:ph type="title"/>
          </p:nvPr>
        </p:nvSpPr>
        <p:spPr/>
        <p:txBody>
          <a:bodyPr/>
          <a:lstStyle/>
          <a:p>
            <a:r>
              <a:rPr lang="en-US" dirty="0"/>
              <a:t>The Familiar: A Traditional Process</a:t>
            </a:r>
          </a:p>
        </p:txBody>
      </p:sp>
      <p:sp>
        <p:nvSpPr>
          <p:cNvPr id="801815" name="Rectangle 23"/>
          <p:cNvSpPr>
            <a:spLocks noGrp="1" noChangeArrowheads="1"/>
          </p:cNvSpPr>
          <p:nvPr>
            <p:ph type="body" idx="1"/>
          </p:nvPr>
        </p:nvSpPr>
        <p:spPr>
          <a:xfrm>
            <a:off x="396875" y="1371600"/>
            <a:ext cx="7896225" cy="4972050"/>
          </a:xfrm>
        </p:spPr>
        <p:txBody>
          <a:bodyPr/>
          <a:lstStyle/>
          <a:p>
            <a:r>
              <a:rPr lang="en-US" sz="2600" dirty="0"/>
              <a:t>Process = process context + code, data, and stack</a:t>
            </a:r>
          </a:p>
        </p:txBody>
      </p:sp>
      <p:sp>
        <p:nvSpPr>
          <p:cNvPr id="801801" name="Text Box 9"/>
          <p:cNvSpPr txBox="1">
            <a:spLocks noChangeArrowheads="1"/>
          </p:cNvSpPr>
          <p:nvPr/>
        </p:nvSpPr>
        <p:spPr bwMode="auto">
          <a:xfrm>
            <a:off x="1209675" y="2667000"/>
            <a:ext cx="2455570" cy="1477328"/>
          </a:xfrm>
          <a:prstGeom prst="rect">
            <a:avLst/>
          </a:prstGeom>
          <a:solidFill>
            <a:srgbClr val="F1C7C7"/>
          </a:solidFill>
          <a:ln w="25400">
            <a:solidFill>
              <a:schemeClr val="tx1"/>
            </a:solidFill>
            <a:miter lim="800000"/>
            <a:headEnd/>
            <a:tailEnd/>
          </a:ln>
          <a:effectLst/>
        </p:spPr>
        <p:txBody>
          <a:bodyPr wrap="none" anchor="ctr">
            <a:spAutoFit/>
          </a:bodyPr>
          <a:lstStyle/>
          <a:p>
            <a:r>
              <a:rPr lang="en-US" sz="1800" dirty="0">
                <a:latin typeface="+mn-lt"/>
              </a:rPr>
              <a:t>Program context:</a:t>
            </a:r>
          </a:p>
          <a:p>
            <a:r>
              <a:rPr lang="en-US" sz="1800" dirty="0">
                <a:latin typeface="+mn-lt"/>
              </a:rPr>
              <a:t>    Data registers</a:t>
            </a:r>
          </a:p>
          <a:p>
            <a:r>
              <a:rPr lang="en-US" sz="1800" dirty="0">
                <a:latin typeface="+mn-lt"/>
              </a:rPr>
              <a:t>    Condition codes</a:t>
            </a:r>
          </a:p>
          <a:p>
            <a:r>
              <a:rPr lang="en-US" sz="1800" dirty="0">
                <a:latin typeface="+mn-lt"/>
              </a:rPr>
              <a:t>    Stack pointer (SP)</a:t>
            </a:r>
          </a:p>
          <a:p>
            <a:r>
              <a:rPr lang="en-US" sz="1800" dirty="0">
                <a:latin typeface="+mn-lt"/>
              </a:rPr>
              <a:t>    Program counter (PC)</a:t>
            </a:r>
          </a:p>
        </p:txBody>
      </p:sp>
      <p:sp>
        <p:nvSpPr>
          <p:cNvPr id="801802" name="Text Box 10"/>
          <p:cNvSpPr txBox="1">
            <a:spLocks noChangeArrowheads="1"/>
          </p:cNvSpPr>
          <p:nvPr/>
        </p:nvSpPr>
        <p:spPr bwMode="auto">
          <a:xfrm>
            <a:off x="4898373" y="2179022"/>
            <a:ext cx="2461181" cy="400110"/>
          </a:xfrm>
          <a:prstGeom prst="rect">
            <a:avLst/>
          </a:prstGeom>
          <a:noFill/>
          <a:ln w="25400">
            <a:noFill/>
            <a:miter lim="800000"/>
            <a:headEnd/>
            <a:tailEnd/>
          </a:ln>
          <a:effectLst/>
        </p:spPr>
        <p:txBody>
          <a:bodyPr wrap="none" anchor="ctr">
            <a:spAutoFit/>
          </a:bodyPr>
          <a:lstStyle/>
          <a:p>
            <a:pPr algn="ctr"/>
            <a:r>
              <a:rPr lang="en-US" sz="2000" dirty="0">
                <a:solidFill>
                  <a:srgbClr val="FF0000"/>
                </a:solidFill>
                <a:latin typeface="+mn-lt"/>
              </a:rPr>
              <a:t>Code, data, and stack</a:t>
            </a:r>
          </a:p>
        </p:txBody>
      </p:sp>
      <p:grpSp>
        <p:nvGrpSpPr>
          <p:cNvPr id="2" name="Group 1"/>
          <p:cNvGrpSpPr/>
          <p:nvPr/>
        </p:nvGrpSpPr>
        <p:grpSpPr>
          <a:xfrm>
            <a:off x="4306432" y="2667000"/>
            <a:ext cx="3019881" cy="505857"/>
            <a:chOff x="4306432" y="2667000"/>
            <a:chExt cx="3019881" cy="505857"/>
          </a:xfrm>
        </p:grpSpPr>
        <p:sp>
          <p:nvSpPr>
            <p:cNvPr id="801806" name="Rectangle 14"/>
            <p:cNvSpPr>
              <a:spLocks noChangeAspect="1" noChangeArrowheads="1"/>
            </p:cNvSpPr>
            <p:nvPr/>
          </p:nvSpPr>
          <p:spPr bwMode="auto">
            <a:xfrm>
              <a:off x="5095875" y="2667000"/>
              <a:ext cx="2230438" cy="319087"/>
            </a:xfrm>
            <a:prstGeom prst="rect">
              <a:avLst/>
            </a:prstGeom>
            <a:solidFill>
              <a:srgbClr val="F6F5BD"/>
            </a:solidFill>
            <a:ln w="3175">
              <a:solidFill>
                <a:schemeClr val="tx1"/>
              </a:solidFill>
              <a:miter lim="800000"/>
              <a:headEnd/>
              <a:tailEnd/>
            </a:ln>
            <a:effectLst/>
          </p:spPr>
          <p:txBody>
            <a:bodyPr wrap="none" anchor="ctr"/>
            <a:lstStyle/>
            <a:p>
              <a:pPr algn="ctr"/>
              <a:r>
                <a:rPr lang="en-US" sz="1800" dirty="0">
                  <a:latin typeface="+mn-lt"/>
                </a:rPr>
                <a:t>Stack</a:t>
              </a:r>
            </a:p>
          </p:txBody>
        </p:sp>
        <p:sp>
          <p:nvSpPr>
            <p:cNvPr id="801807" name="Text Box 15"/>
            <p:cNvSpPr txBox="1">
              <a:spLocks noChangeArrowheads="1"/>
            </p:cNvSpPr>
            <p:nvPr/>
          </p:nvSpPr>
          <p:spPr bwMode="auto">
            <a:xfrm>
              <a:off x="4306432" y="2803525"/>
              <a:ext cx="416625" cy="369332"/>
            </a:xfrm>
            <a:prstGeom prst="rect">
              <a:avLst/>
            </a:prstGeom>
            <a:noFill/>
            <a:ln w="25400">
              <a:noFill/>
              <a:miter lim="800000"/>
              <a:headEnd/>
              <a:tailEnd/>
            </a:ln>
            <a:effectLst/>
          </p:spPr>
          <p:txBody>
            <a:bodyPr wrap="none" anchor="ctr">
              <a:spAutoFit/>
            </a:bodyPr>
            <a:lstStyle/>
            <a:p>
              <a:pPr algn="ctr"/>
              <a:r>
                <a:rPr lang="en-US" sz="1800">
                  <a:latin typeface="+mn-lt"/>
                </a:rPr>
                <a:t>SP</a:t>
              </a:r>
            </a:p>
          </p:txBody>
        </p:sp>
        <p:sp>
          <p:nvSpPr>
            <p:cNvPr id="801808" name="Line 16"/>
            <p:cNvSpPr>
              <a:spLocks noChangeShapeType="1"/>
            </p:cNvSpPr>
            <p:nvPr/>
          </p:nvSpPr>
          <p:spPr bwMode="auto">
            <a:xfrm>
              <a:off x="4737100" y="2984500"/>
              <a:ext cx="355600" cy="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grpSp>
      <p:grpSp>
        <p:nvGrpSpPr>
          <p:cNvPr id="3" name="Group 2"/>
          <p:cNvGrpSpPr/>
          <p:nvPr/>
        </p:nvGrpSpPr>
        <p:grpSpPr>
          <a:xfrm>
            <a:off x="4248380" y="2973388"/>
            <a:ext cx="3079520" cy="2215822"/>
            <a:chOff x="4248380" y="2973388"/>
            <a:chExt cx="3079520" cy="2215822"/>
          </a:xfrm>
        </p:grpSpPr>
        <p:sp>
          <p:nvSpPr>
            <p:cNvPr id="801795" name="Rectangle 3"/>
            <p:cNvSpPr>
              <a:spLocks noChangeAspect="1" noChangeArrowheads="1"/>
            </p:cNvSpPr>
            <p:nvPr/>
          </p:nvSpPr>
          <p:spPr bwMode="auto">
            <a:xfrm>
              <a:off x="5095875" y="3287713"/>
              <a:ext cx="2230438" cy="319087"/>
            </a:xfrm>
            <a:prstGeom prst="rect">
              <a:avLst/>
            </a:prstGeom>
            <a:solidFill>
              <a:schemeClr val="accent6">
                <a:lumMod val="20000"/>
                <a:lumOff val="80000"/>
              </a:schemeClr>
            </a:solidFill>
            <a:ln w="3175">
              <a:solidFill>
                <a:schemeClr val="tx1"/>
              </a:solidFill>
              <a:miter lim="800000"/>
              <a:headEnd/>
              <a:tailEnd/>
            </a:ln>
            <a:effectLst/>
          </p:spPr>
          <p:txBody>
            <a:bodyPr wrap="none" anchor="ctr"/>
            <a:lstStyle/>
            <a:p>
              <a:pPr algn="ctr"/>
              <a:r>
                <a:rPr lang="en-US" sz="1800" dirty="0">
                  <a:latin typeface="+mn-lt"/>
                </a:rPr>
                <a:t>Shared libraries</a:t>
              </a:r>
            </a:p>
          </p:txBody>
        </p:sp>
        <p:sp>
          <p:nvSpPr>
            <p:cNvPr id="801796" name="Rectangle 4"/>
            <p:cNvSpPr>
              <a:spLocks noChangeAspect="1" noChangeArrowheads="1"/>
            </p:cNvSpPr>
            <p:nvPr/>
          </p:nvSpPr>
          <p:spPr bwMode="auto">
            <a:xfrm>
              <a:off x="5095875" y="3606800"/>
              <a:ext cx="2230438" cy="254000"/>
            </a:xfrm>
            <a:prstGeom prst="rect">
              <a:avLst/>
            </a:prstGeom>
            <a:solidFill>
              <a:srgbClr val="C0C0C0"/>
            </a:solidFill>
            <a:ln w="3175">
              <a:solidFill>
                <a:schemeClr val="tx1"/>
              </a:solidFill>
              <a:miter lim="800000"/>
              <a:headEnd/>
              <a:tailEnd/>
            </a:ln>
            <a:effectLst/>
          </p:spPr>
          <p:txBody>
            <a:bodyPr wrap="none" anchor="ctr"/>
            <a:lstStyle/>
            <a:p>
              <a:pPr algn="ctr"/>
              <a:endParaRPr lang="en-US" sz="1800">
                <a:latin typeface="+mn-lt"/>
              </a:endParaRPr>
            </a:p>
          </p:txBody>
        </p:sp>
        <p:sp>
          <p:nvSpPr>
            <p:cNvPr id="801797" name="Rectangle 5"/>
            <p:cNvSpPr>
              <a:spLocks noChangeAspect="1" noChangeArrowheads="1"/>
            </p:cNvSpPr>
            <p:nvPr/>
          </p:nvSpPr>
          <p:spPr bwMode="auto">
            <a:xfrm>
              <a:off x="5095875" y="3860800"/>
              <a:ext cx="2230438" cy="288925"/>
            </a:xfrm>
            <a:prstGeom prst="rect">
              <a:avLst/>
            </a:prstGeom>
            <a:solidFill>
              <a:schemeClr val="accent6">
                <a:lumMod val="20000"/>
                <a:lumOff val="80000"/>
              </a:schemeClr>
            </a:solidFill>
            <a:ln w="3175">
              <a:solidFill>
                <a:schemeClr val="tx1"/>
              </a:solidFill>
              <a:miter lim="800000"/>
              <a:headEnd/>
              <a:tailEnd/>
            </a:ln>
            <a:effectLst/>
          </p:spPr>
          <p:txBody>
            <a:bodyPr wrap="none" anchor="ctr"/>
            <a:lstStyle/>
            <a:p>
              <a:pPr algn="ctr"/>
              <a:r>
                <a:rPr lang="en-US" sz="1800" dirty="0">
                  <a:latin typeface="+mn-lt"/>
                </a:rPr>
                <a:t>Run-time heap</a:t>
              </a:r>
            </a:p>
          </p:txBody>
        </p:sp>
        <p:sp>
          <p:nvSpPr>
            <p:cNvPr id="801798" name="Text Box 6"/>
            <p:cNvSpPr txBox="1">
              <a:spLocks noChangeAspect="1" noChangeArrowheads="1"/>
            </p:cNvSpPr>
            <p:nvPr/>
          </p:nvSpPr>
          <p:spPr bwMode="auto">
            <a:xfrm>
              <a:off x="4867275" y="4927600"/>
              <a:ext cx="256162" cy="261610"/>
            </a:xfrm>
            <a:prstGeom prst="rect">
              <a:avLst/>
            </a:prstGeom>
            <a:noFill/>
            <a:ln w="25400">
              <a:noFill/>
              <a:miter lim="800000"/>
              <a:headEnd/>
              <a:tailEnd/>
            </a:ln>
            <a:effectLst/>
          </p:spPr>
          <p:txBody>
            <a:bodyPr wrap="none">
              <a:spAutoFit/>
            </a:bodyPr>
            <a:lstStyle/>
            <a:p>
              <a:r>
                <a:rPr lang="en-US" sz="1100" dirty="0">
                  <a:solidFill>
                    <a:schemeClr val="bg1"/>
                  </a:solidFill>
                  <a:latin typeface="+mn-lt"/>
                </a:rPr>
                <a:t>0</a:t>
              </a:r>
              <a:endParaRPr lang="en-US" sz="1200" dirty="0">
                <a:solidFill>
                  <a:schemeClr val="bg1"/>
                </a:solidFill>
                <a:latin typeface="+mn-lt"/>
              </a:endParaRPr>
            </a:p>
          </p:txBody>
        </p:sp>
        <p:sp>
          <p:nvSpPr>
            <p:cNvPr id="801799" name="Rectangle 7"/>
            <p:cNvSpPr>
              <a:spLocks noChangeAspect="1" noChangeArrowheads="1"/>
            </p:cNvSpPr>
            <p:nvPr/>
          </p:nvSpPr>
          <p:spPr bwMode="auto">
            <a:xfrm>
              <a:off x="5095875" y="4149725"/>
              <a:ext cx="2232025" cy="320675"/>
            </a:xfrm>
            <a:prstGeom prst="rect">
              <a:avLst/>
            </a:prstGeom>
            <a:solidFill>
              <a:schemeClr val="accent6">
                <a:lumMod val="20000"/>
                <a:lumOff val="80000"/>
              </a:schemeClr>
            </a:solidFill>
            <a:ln w="3175">
              <a:solidFill>
                <a:schemeClr val="tx1"/>
              </a:solidFill>
              <a:miter lim="800000"/>
              <a:headEnd/>
              <a:tailEnd/>
            </a:ln>
            <a:effectLst/>
          </p:spPr>
          <p:txBody>
            <a:bodyPr wrap="none" anchor="ctr"/>
            <a:lstStyle/>
            <a:p>
              <a:pPr algn="ctr"/>
              <a:r>
                <a:rPr lang="en-US" sz="1800" dirty="0">
                  <a:latin typeface="+mn-lt"/>
                </a:rPr>
                <a:t>Read/write data</a:t>
              </a:r>
            </a:p>
          </p:txBody>
        </p:sp>
        <p:sp>
          <p:nvSpPr>
            <p:cNvPr id="801803" name="Rectangle 11"/>
            <p:cNvSpPr>
              <a:spLocks noChangeAspect="1" noChangeArrowheads="1"/>
            </p:cNvSpPr>
            <p:nvPr/>
          </p:nvSpPr>
          <p:spPr bwMode="auto">
            <a:xfrm>
              <a:off x="5095875" y="4470400"/>
              <a:ext cx="2232025" cy="320675"/>
            </a:xfrm>
            <a:prstGeom prst="rect">
              <a:avLst/>
            </a:prstGeom>
            <a:solidFill>
              <a:schemeClr val="accent6">
                <a:lumMod val="20000"/>
                <a:lumOff val="80000"/>
              </a:schemeClr>
            </a:solidFill>
            <a:ln w="3175">
              <a:solidFill>
                <a:schemeClr val="tx1"/>
              </a:solidFill>
              <a:miter lim="800000"/>
              <a:headEnd/>
              <a:tailEnd/>
            </a:ln>
            <a:effectLst/>
          </p:spPr>
          <p:txBody>
            <a:bodyPr wrap="none" anchor="ctr"/>
            <a:lstStyle/>
            <a:p>
              <a:pPr algn="ctr"/>
              <a:r>
                <a:rPr lang="en-US" sz="1800" dirty="0">
                  <a:latin typeface="+mn-lt"/>
                </a:rPr>
                <a:t>Read-only code/data</a:t>
              </a:r>
            </a:p>
          </p:txBody>
        </p:sp>
        <p:sp>
          <p:nvSpPr>
            <p:cNvPr id="801804" name="Rectangle 12"/>
            <p:cNvSpPr>
              <a:spLocks noChangeAspect="1" noChangeArrowheads="1"/>
            </p:cNvSpPr>
            <p:nvPr/>
          </p:nvSpPr>
          <p:spPr bwMode="auto">
            <a:xfrm>
              <a:off x="5095875" y="4775200"/>
              <a:ext cx="2232025" cy="320675"/>
            </a:xfrm>
            <a:prstGeom prst="rect">
              <a:avLst/>
            </a:prstGeom>
            <a:solidFill>
              <a:srgbClr val="C0C0C0"/>
            </a:solidFill>
            <a:ln w="3175">
              <a:solidFill>
                <a:schemeClr val="tx1"/>
              </a:solidFill>
              <a:miter lim="800000"/>
              <a:headEnd/>
              <a:tailEnd/>
            </a:ln>
            <a:effectLst/>
          </p:spPr>
          <p:txBody>
            <a:bodyPr wrap="none" anchor="ctr"/>
            <a:lstStyle/>
            <a:p>
              <a:pPr algn="ctr"/>
              <a:endParaRPr lang="en-US" sz="1800">
                <a:latin typeface="+mn-lt"/>
              </a:endParaRPr>
            </a:p>
          </p:txBody>
        </p:sp>
        <p:sp>
          <p:nvSpPr>
            <p:cNvPr id="801805" name="Rectangle 13"/>
            <p:cNvSpPr>
              <a:spLocks noChangeAspect="1" noChangeArrowheads="1"/>
            </p:cNvSpPr>
            <p:nvPr/>
          </p:nvSpPr>
          <p:spPr bwMode="auto">
            <a:xfrm>
              <a:off x="5095875" y="2973388"/>
              <a:ext cx="2230438" cy="319087"/>
            </a:xfrm>
            <a:prstGeom prst="rect">
              <a:avLst/>
            </a:prstGeom>
            <a:solidFill>
              <a:srgbClr val="C0C0C0"/>
            </a:solidFill>
            <a:ln w="3175">
              <a:solidFill>
                <a:schemeClr val="tx1"/>
              </a:solidFill>
              <a:miter lim="800000"/>
              <a:headEnd/>
              <a:tailEnd/>
            </a:ln>
            <a:effectLst/>
          </p:spPr>
          <p:txBody>
            <a:bodyPr wrap="none" anchor="ctr"/>
            <a:lstStyle/>
            <a:p>
              <a:pPr algn="ctr"/>
              <a:endParaRPr lang="en-US" sz="1800">
                <a:latin typeface="+mn-lt"/>
              </a:endParaRPr>
            </a:p>
          </p:txBody>
        </p:sp>
        <p:sp>
          <p:nvSpPr>
            <p:cNvPr id="801809" name="Text Box 17"/>
            <p:cNvSpPr txBox="1">
              <a:spLocks noChangeArrowheads="1"/>
            </p:cNvSpPr>
            <p:nvPr/>
          </p:nvSpPr>
          <p:spPr bwMode="auto">
            <a:xfrm>
              <a:off x="4285654" y="4441825"/>
              <a:ext cx="429700" cy="369332"/>
            </a:xfrm>
            <a:prstGeom prst="rect">
              <a:avLst/>
            </a:prstGeom>
            <a:noFill/>
            <a:ln w="25400">
              <a:noFill/>
              <a:miter lim="800000"/>
              <a:headEnd/>
              <a:tailEnd/>
            </a:ln>
            <a:effectLst/>
          </p:spPr>
          <p:txBody>
            <a:bodyPr wrap="none" anchor="ctr">
              <a:spAutoFit/>
            </a:bodyPr>
            <a:lstStyle/>
            <a:p>
              <a:pPr algn="ctr"/>
              <a:r>
                <a:rPr lang="en-US" sz="1800">
                  <a:latin typeface="+mn-lt"/>
                </a:rPr>
                <a:t>PC</a:t>
              </a:r>
            </a:p>
          </p:txBody>
        </p:sp>
        <p:sp>
          <p:nvSpPr>
            <p:cNvPr id="801810" name="Line 18"/>
            <p:cNvSpPr>
              <a:spLocks noChangeShapeType="1"/>
            </p:cNvSpPr>
            <p:nvPr/>
          </p:nvSpPr>
          <p:spPr bwMode="auto">
            <a:xfrm>
              <a:off x="4724400" y="4622800"/>
              <a:ext cx="355600" cy="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1811" name="Text Box 19"/>
            <p:cNvSpPr txBox="1">
              <a:spLocks noChangeArrowheads="1"/>
            </p:cNvSpPr>
            <p:nvPr/>
          </p:nvSpPr>
          <p:spPr bwMode="auto">
            <a:xfrm>
              <a:off x="4248380" y="3692525"/>
              <a:ext cx="501384" cy="369332"/>
            </a:xfrm>
            <a:prstGeom prst="rect">
              <a:avLst/>
            </a:prstGeom>
            <a:noFill/>
            <a:ln w="25400">
              <a:noFill/>
              <a:miter lim="800000"/>
              <a:headEnd/>
              <a:tailEnd/>
            </a:ln>
            <a:effectLst/>
          </p:spPr>
          <p:txBody>
            <a:bodyPr wrap="none" anchor="ctr">
              <a:spAutoFit/>
            </a:bodyPr>
            <a:lstStyle/>
            <a:p>
              <a:pPr algn="ctr"/>
              <a:r>
                <a:rPr lang="en-US" sz="1800">
                  <a:latin typeface="+mn-lt"/>
                </a:rPr>
                <a:t>brk</a:t>
              </a:r>
            </a:p>
          </p:txBody>
        </p:sp>
        <p:sp>
          <p:nvSpPr>
            <p:cNvPr id="801812" name="Line 20"/>
            <p:cNvSpPr>
              <a:spLocks noChangeShapeType="1"/>
            </p:cNvSpPr>
            <p:nvPr/>
          </p:nvSpPr>
          <p:spPr bwMode="auto">
            <a:xfrm>
              <a:off x="4737100" y="3860800"/>
              <a:ext cx="355600" cy="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grpSp>
      <p:sp>
        <p:nvSpPr>
          <p:cNvPr id="801813" name="Text Box 21"/>
          <p:cNvSpPr txBox="1">
            <a:spLocks noChangeArrowheads="1"/>
          </p:cNvSpPr>
          <p:nvPr/>
        </p:nvSpPr>
        <p:spPr bwMode="auto">
          <a:xfrm>
            <a:off x="1308497" y="2038290"/>
            <a:ext cx="1856924" cy="400110"/>
          </a:xfrm>
          <a:prstGeom prst="rect">
            <a:avLst/>
          </a:prstGeom>
          <a:noFill/>
          <a:ln w="25400">
            <a:noFill/>
            <a:miter lim="800000"/>
            <a:headEnd/>
            <a:tailEnd/>
          </a:ln>
          <a:effectLst/>
        </p:spPr>
        <p:txBody>
          <a:bodyPr wrap="none" anchor="ctr">
            <a:spAutoFit/>
          </a:bodyPr>
          <a:lstStyle/>
          <a:p>
            <a:pPr algn="ctr"/>
            <a:r>
              <a:rPr lang="en-US" sz="2000" dirty="0">
                <a:solidFill>
                  <a:srgbClr val="FF0000"/>
                </a:solidFill>
                <a:latin typeface="+mn-lt"/>
              </a:rPr>
              <a:t>Process context</a:t>
            </a:r>
          </a:p>
        </p:txBody>
      </p:sp>
      <p:sp>
        <p:nvSpPr>
          <p:cNvPr id="24" name="Text Box 9"/>
          <p:cNvSpPr txBox="1">
            <a:spLocks noChangeArrowheads="1"/>
          </p:cNvSpPr>
          <p:nvPr/>
        </p:nvSpPr>
        <p:spPr bwMode="auto">
          <a:xfrm>
            <a:off x="1209675" y="4126259"/>
            <a:ext cx="2361682" cy="1200329"/>
          </a:xfrm>
          <a:prstGeom prst="rect">
            <a:avLst/>
          </a:prstGeom>
          <a:solidFill>
            <a:srgbClr val="D5F1CF"/>
          </a:solidFill>
          <a:ln w="25400">
            <a:solidFill>
              <a:schemeClr val="tx1"/>
            </a:solidFill>
            <a:miter lim="800000"/>
            <a:headEnd/>
            <a:tailEnd/>
          </a:ln>
          <a:effectLst/>
        </p:spPr>
        <p:txBody>
          <a:bodyPr wrap="none" anchor="ctr">
            <a:noAutofit/>
          </a:bodyPr>
          <a:lstStyle/>
          <a:p>
            <a:r>
              <a:rPr lang="en-US" sz="1800" dirty="0">
                <a:latin typeface="+mn-lt"/>
              </a:rPr>
              <a:t>Kernel context:</a:t>
            </a:r>
          </a:p>
          <a:p>
            <a:r>
              <a:rPr lang="en-US" sz="1600" dirty="0">
                <a:latin typeface="+mn-lt"/>
              </a:rPr>
              <a:t>    </a:t>
            </a:r>
            <a:r>
              <a:rPr lang="en-US" sz="1800" dirty="0">
                <a:latin typeface="+mn-lt"/>
              </a:rPr>
              <a:t>VM structures</a:t>
            </a:r>
          </a:p>
          <a:p>
            <a:r>
              <a:rPr lang="en-US" sz="1800" dirty="0">
                <a:latin typeface="+mn-lt"/>
              </a:rPr>
              <a:t>    Descriptor table</a:t>
            </a:r>
          </a:p>
          <a:p>
            <a:r>
              <a:rPr lang="en-US" sz="1800" dirty="0">
                <a:latin typeface="+mn-lt"/>
              </a:rPr>
              <a:t>    </a:t>
            </a:r>
            <a:r>
              <a:rPr lang="en-US" sz="1800" dirty="0" err="1">
                <a:latin typeface="+mn-lt"/>
              </a:rPr>
              <a:t>brk</a:t>
            </a:r>
            <a:r>
              <a:rPr lang="en-US" sz="1800" dirty="0">
                <a:latin typeface="+mn-lt"/>
              </a:rPr>
              <a:t> pointer</a:t>
            </a:r>
          </a:p>
        </p:txBody>
      </p:sp>
      <p:sp>
        <p:nvSpPr>
          <p:cNvPr id="28" name="Rectangle 22"/>
          <p:cNvSpPr>
            <a:spLocks noChangeArrowheads="1"/>
          </p:cNvSpPr>
          <p:nvPr/>
        </p:nvSpPr>
        <p:spPr bwMode="auto">
          <a:xfrm>
            <a:off x="357018" y="2438400"/>
            <a:ext cx="3902245" cy="3905250"/>
          </a:xfrm>
          <a:prstGeom prst="rect">
            <a:avLst/>
          </a:prstGeom>
          <a:noFill/>
          <a:ln w="25400">
            <a:solidFill>
              <a:schemeClr val="tx1"/>
            </a:solidFill>
            <a:prstDash val="dash"/>
            <a:miter lim="800000"/>
            <a:headEnd/>
            <a:tailEnd/>
          </a:ln>
          <a:effectLst/>
        </p:spPr>
        <p:txBody>
          <a:bodyPr wrap="none" anchor="ctr"/>
          <a:lstStyle/>
          <a:p>
            <a:endParaRPr lang="en-US" sz="20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94444E-6 -7.40741E-7 L 0.20538 -0.0581 " pathEditMode="relative" rAng="0" ptsTypes="AA">
                                      <p:cBhvr>
                                        <p:cTn id="6" dur="2000" fill="hold"/>
                                        <p:tgtEl>
                                          <p:spTgt spid="801813"/>
                                        </p:tgtEl>
                                        <p:attrNameLst>
                                          <p:attrName>ppt_x</p:attrName>
                                          <p:attrName>ppt_y</p:attrName>
                                        </p:attrNameLst>
                                      </p:cBhvr>
                                      <p:rCtr x="10260" y="-291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33333E-6 9.71548E-7 L -0.41042 9.71548E-7 " pathEditMode="relative" rAng="0" ptsTypes="AA">
                                      <p:cBhvr>
                                        <p:cTn id="10" dur="2000" fill="hold"/>
                                        <p:tgtEl>
                                          <p:spTgt spid="2"/>
                                        </p:tgtEl>
                                        <p:attrNameLst>
                                          <p:attrName>ppt_x</p:attrName>
                                          <p:attrName>ppt_y</p:attrName>
                                        </p:attrNameLst>
                                      </p:cBhvr>
                                      <p:rCtr x="-20521" y="0"/>
                                    </p:animMotion>
                                  </p:childTnLst>
                                </p:cTn>
                              </p:par>
                              <p:par>
                                <p:cTn id="11" presetID="42" presetClass="path" presetSubtype="0" accel="50000" decel="50000" fill="hold" grpId="0" nodeType="withEffect">
                                  <p:stCondLst>
                                    <p:cond delay="0"/>
                                  </p:stCondLst>
                                  <p:childTnLst>
                                    <p:animMotion origin="layout" path="M 1.66667E-6 0.03354 L 1.66667E-6 0.19246 " pathEditMode="relative" rAng="0" ptsTypes="AA">
                                      <p:cBhvr>
                                        <p:cTn id="12" dur="2000" fill="hold"/>
                                        <p:tgtEl>
                                          <p:spTgt spid="801801"/>
                                        </p:tgtEl>
                                        <p:attrNameLst>
                                          <p:attrName>ppt_x</p:attrName>
                                          <p:attrName>ppt_y</p:attrName>
                                        </p:attrNameLst>
                                      </p:cBhvr>
                                      <p:rCtr x="0" y="7934"/>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1.66667E-6 -2.14666E-6 L 0.40521 0.16632 " pathEditMode="relative" rAng="0" ptsTypes="AA">
                                      <p:cBhvr>
                                        <p:cTn id="18" dur="2000" fill="hold"/>
                                        <p:tgtEl>
                                          <p:spTgt spid="24"/>
                                        </p:tgtEl>
                                        <p:attrNameLst>
                                          <p:attrName>ppt_x</p:attrName>
                                          <p:attrName>ppt_y</p:attrName>
                                        </p:attrNameLst>
                                      </p:cBhvr>
                                      <p:rCtr x="20260" y="8304"/>
                                    </p:animMotion>
                                  </p:childTnLst>
                                </p:cTn>
                              </p:par>
                              <p:par>
                                <p:cTn id="19" presetID="42" presetClass="path" presetSubtype="0" accel="50000" decel="50000" fill="hold" nodeType="withEffect">
                                  <p:stCondLst>
                                    <p:cond delay="0"/>
                                  </p:stCondLst>
                                  <p:childTnLst>
                                    <p:animMotion origin="layout" path="M 3.05556E-6 0.05066 L 3.05556E-6 3.3796E-6 " pathEditMode="relative" rAng="0" ptsTypes="AA">
                                      <p:cBhvr>
                                        <p:cTn id="20" dur="2000" fill="hold"/>
                                        <p:tgtEl>
                                          <p:spTgt spid="3"/>
                                        </p:tgtEl>
                                        <p:attrNameLst>
                                          <p:attrName>ppt_x</p:attrName>
                                          <p:attrName>ppt_y</p:attrName>
                                        </p:attrNameLst>
                                      </p:cBhvr>
                                      <p:rCtr x="0" y="-25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801" grpId="0" animBg="1"/>
      <p:bldP spid="801813" grpId="0"/>
      <p:bldP spid="24"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Outline</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b="0" dirty="0"/>
              <a:t>Concurrency</a:t>
            </a:r>
          </a:p>
          <a:p>
            <a:r>
              <a:rPr lang="en-US" sz="2600" b="0" dirty="0"/>
              <a:t>Concurrency Hazards</a:t>
            </a:r>
          </a:p>
          <a:p>
            <a:r>
              <a:rPr lang="en-US" sz="2600" b="0" dirty="0"/>
              <a:t>Processes Reminder</a:t>
            </a:r>
          </a:p>
          <a:p>
            <a:r>
              <a:rPr lang="en-US" sz="2600" dirty="0"/>
              <a:t>Threads</a:t>
            </a:r>
          </a:p>
          <a:p>
            <a:r>
              <a:rPr lang="en-US" sz="2600" b="0" dirty="0"/>
              <a:t>Sharing</a:t>
            </a:r>
          </a:p>
          <a:p>
            <a:r>
              <a:rPr lang="en-US" sz="2600" b="0" dirty="0"/>
              <a:t>Reasoning about Sharing</a:t>
            </a:r>
          </a:p>
          <a:p>
            <a:r>
              <a:rPr lang="en-US" sz="2600" b="0" dirty="0"/>
              <a:t>Mutual Exclusion</a:t>
            </a:r>
          </a:p>
          <a:p>
            <a:endParaRPr lang="en-US" sz="2600" b="0" dirty="0"/>
          </a:p>
        </p:txBody>
      </p:sp>
    </p:spTree>
    <p:extLst>
      <p:ext uri="{BB962C8B-B14F-4D97-AF65-F5344CB8AC3E}">
        <p14:creationId xmlns:p14="http://schemas.microsoft.com/office/powerpoint/2010/main" val="28322278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39" name="Rectangle 23"/>
          <p:cNvSpPr>
            <a:spLocks noGrp="1" noChangeArrowheads="1"/>
          </p:cNvSpPr>
          <p:nvPr>
            <p:ph type="title"/>
          </p:nvPr>
        </p:nvSpPr>
        <p:spPr>
          <a:xfrm>
            <a:off x="357018" y="435678"/>
            <a:ext cx="8786982" cy="762000"/>
          </a:xfrm>
        </p:spPr>
        <p:txBody>
          <a:bodyPr/>
          <a:lstStyle/>
          <a:p>
            <a:r>
              <a:rPr lang="en-US" dirty="0"/>
              <a:t>Alternate View of a Process:</a:t>
            </a:r>
            <a:br>
              <a:rPr lang="en-US" dirty="0"/>
            </a:br>
            <a:r>
              <a:rPr lang="en-US" dirty="0"/>
              <a:t>Separate the activity from the resources</a:t>
            </a:r>
          </a:p>
        </p:txBody>
      </p:sp>
      <p:sp>
        <p:nvSpPr>
          <p:cNvPr id="802840" name="Rectangle 24"/>
          <p:cNvSpPr>
            <a:spLocks noGrp="1" noChangeArrowheads="1"/>
          </p:cNvSpPr>
          <p:nvPr>
            <p:ph type="body" idx="1"/>
          </p:nvPr>
        </p:nvSpPr>
        <p:spPr>
          <a:xfrm>
            <a:off x="424437" y="1447800"/>
            <a:ext cx="7896225" cy="5299602"/>
          </a:xfrm>
        </p:spPr>
        <p:txBody>
          <a:bodyPr/>
          <a:lstStyle/>
          <a:p>
            <a:r>
              <a:rPr lang="en-US" sz="2600" dirty="0"/>
              <a:t>Process = thread + code, data, and kernel context</a:t>
            </a:r>
          </a:p>
          <a:p>
            <a:pPr lvl="1"/>
            <a:r>
              <a:rPr lang="en-US" sz="2200" dirty="0"/>
              <a:t>A thread represents an activity that uses resources in the broader whole process and whole world contexts. </a:t>
            </a:r>
          </a:p>
        </p:txBody>
      </p:sp>
      <p:sp>
        <p:nvSpPr>
          <p:cNvPr id="802819" name="Rectangle 3"/>
          <p:cNvSpPr>
            <a:spLocks noChangeAspect="1" noChangeArrowheads="1"/>
          </p:cNvSpPr>
          <p:nvPr/>
        </p:nvSpPr>
        <p:spPr bwMode="auto">
          <a:xfrm>
            <a:off x="5613835" y="3369498"/>
            <a:ext cx="2230438" cy="319088"/>
          </a:xfrm>
          <a:prstGeom prst="rect">
            <a:avLst/>
          </a:prstGeom>
          <a:solidFill>
            <a:srgbClr val="D2D2F4"/>
          </a:solidFill>
          <a:ln w="3175">
            <a:solidFill>
              <a:schemeClr val="tx1"/>
            </a:solidFill>
            <a:miter lim="800000"/>
            <a:headEnd/>
            <a:tailEnd/>
          </a:ln>
          <a:effectLst/>
        </p:spPr>
        <p:txBody>
          <a:bodyPr wrap="none" anchor="ctr"/>
          <a:lstStyle/>
          <a:p>
            <a:pPr algn="ctr"/>
            <a:r>
              <a:rPr lang="en-US" sz="1800" dirty="0">
                <a:latin typeface="+mn-lt"/>
              </a:rPr>
              <a:t>Shared libraries</a:t>
            </a:r>
          </a:p>
        </p:txBody>
      </p:sp>
      <p:sp>
        <p:nvSpPr>
          <p:cNvPr id="802820" name="Rectangle 4"/>
          <p:cNvSpPr>
            <a:spLocks noChangeAspect="1" noChangeArrowheads="1"/>
          </p:cNvSpPr>
          <p:nvPr/>
        </p:nvSpPr>
        <p:spPr bwMode="auto">
          <a:xfrm>
            <a:off x="5613835" y="3688586"/>
            <a:ext cx="2230438" cy="254000"/>
          </a:xfrm>
          <a:prstGeom prst="rect">
            <a:avLst/>
          </a:prstGeom>
          <a:solidFill>
            <a:srgbClr val="C0C0C0"/>
          </a:solidFill>
          <a:ln w="3175">
            <a:solidFill>
              <a:schemeClr val="tx1"/>
            </a:solidFill>
            <a:miter lim="800000"/>
            <a:headEnd/>
            <a:tailEnd/>
          </a:ln>
          <a:effectLst/>
        </p:spPr>
        <p:txBody>
          <a:bodyPr wrap="none" anchor="ctr"/>
          <a:lstStyle/>
          <a:p>
            <a:pPr algn="ctr"/>
            <a:endParaRPr lang="en-US" sz="1800">
              <a:latin typeface="+mn-lt"/>
            </a:endParaRPr>
          </a:p>
        </p:txBody>
      </p:sp>
      <p:sp>
        <p:nvSpPr>
          <p:cNvPr id="802821" name="Rectangle 5"/>
          <p:cNvSpPr>
            <a:spLocks noChangeAspect="1" noChangeArrowheads="1"/>
          </p:cNvSpPr>
          <p:nvPr/>
        </p:nvSpPr>
        <p:spPr bwMode="auto">
          <a:xfrm>
            <a:off x="5613835" y="3942586"/>
            <a:ext cx="2230438" cy="288925"/>
          </a:xfrm>
          <a:prstGeom prst="rect">
            <a:avLst/>
          </a:prstGeom>
          <a:solidFill>
            <a:srgbClr val="D2D2F4"/>
          </a:solidFill>
          <a:ln w="3175">
            <a:solidFill>
              <a:schemeClr val="tx1"/>
            </a:solidFill>
            <a:miter lim="800000"/>
            <a:headEnd/>
            <a:tailEnd/>
          </a:ln>
          <a:effectLst/>
        </p:spPr>
        <p:txBody>
          <a:bodyPr wrap="none" anchor="ctr"/>
          <a:lstStyle/>
          <a:p>
            <a:pPr algn="ctr"/>
            <a:r>
              <a:rPr lang="en-US" sz="1800" dirty="0">
                <a:latin typeface="+mn-lt"/>
              </a:rPr>
              <a:t>Run-time heap</a:t>
            </a:r>
          </a:p>
        </p:txBody>
      </p:sp>
      <p:sp>
        <p:nvSpPr>
          <p:cNvPr id="802822" name="Text Box 6"/>
          <p:cNvSpPr txBox="1">
            <a:spLocks noChangeAspect="1" noChangeArrowheads="1"/>
          </p:cNvSpPr>
          <p:nvPr/>
        </p:nvSpPr>
        <p:spPr bwMode="auto">
          <a:xfrm>
            <a:off x="5385235" y="5009386"/>
            <a:ext cx="256162" cy="261610"/>
          </a:xfrm>
          <a:prstGeom prst="rect">
            <a:avLst/>
          </a:prstGeom>
          <a:noFill/>
          <a:ln w="25400">
            <a:noFill/>
            <a:miter lim="800000"/>
            <a:headEnd/>
            <a:tailEnd/>
          </a:ln>
          <a:effectLst/>
        </p:spPr>
        <p:txBody>
          <a:bodyPr wrap="none">
            <a:spAutoFit/>
          </a:bodyPr>
          <a:lstStyle/>
          <a:p>
            <a:r>
              <a:rPr lang="en-US" sz="1100" dirty="0">
                <a:solidFill>
                  <a:schemeClr val="bg1"/>
                </a:solidFill>
                <a:latin typeface="+mn-lt"/>
              </a:rPr>
              <a:t>0</a:t>
            </a:r>
            <a:endParaRPr lang="en-US" sz="1200" dirty="0">
              <a:solidFill>
                <a:schemeClr val="bg1"/>
              </a:solidFill>
              <a:latin typeface="+mn-lt"/>
            </a:endParaRPr>
          </a:p>
        </p:txBody>
      </p:sp>
      <p:sp>
        <p:nvSpPr>
          <p:cNvPr id="802823" name="Rectangle 7"/>
          <p:cNvSpPr>
            <a:spLocks noChangeAspect="1" noChangeArrowheads="1"/>
          </p:cNvSpPr>
          <p:nvPr/>
        </p:nvSpPr>
        <p:spPr bwMode="auto">
          <a:xfrm>
            <a:off x="5613835" y="4231511"/>
            <a:ext cx="2232025" cy="320675"/>
          </a:xfrm>
          <a:prstGeom prst="rect">
            <a:avLst/>
          </a:prstGeom>
          <a:solidFill>
            <a:srgbClr val="D2D2F4"/>
          </a:solidFill>
          <a:ln w="3175">
            <a:solidFill>
              <a:schemeClr val="tx1"/>
            </a:solidFill>
            <a:miter lim="800000"/>
            <a:headEnd/>
            <a:tailEnd/>
          </a:ln>
          <a:effectLst/>
        </p:spPr>
        <p:txBody>
          <a:bodyPr wrap="none" anchor="ctr"/>
          <a:lstStyle/>
          <a:p>
            <a:pPr algn="ctr"/>
            <a:r>
              <a:rPr lang="en-US" sz="1800" dirty="0">
                <a:latin typeface="+mn-lt"/>
              </a:rPr>
              <a:t>Read/write data</a:t>
            </a:r>
          </a:p>
        </p:txBody>
      </p:sp>
      <p:sp>
        <p:nvSpPr>
          <p:cNvPr id="802825" name="Text Box 9"/>
          <p:cNvSpPr txBox="1">
            <a:spLocks noChangeArrowheads="1"/>
          </p:cNvSpPr>
          <p:nvPr/>
        </p:nvSpPr>
        <p:spPr bwMode="auto">
          <a:xfrm>
            <a:off x="1702235" y="4270098"/>
            <a:ext cx="2455570" cy="1508105"/>
          </a:xfrm>
          <a:prstGeom prst="rect">
            <a:avLst/>
          </a:prstGeom>
          <a:solidFill>
            <a:srgbClr val="F1C7C7"/>
          </a:solidFill>
          <a:ln w="25400">
            <a:solidFill>
              <a:schemeClr val="tx1"/>
            </a:solidFill>
            <a:miter lim="800000"/>
            <a:headEnd/>
            <a:tailEnd/>
          </a:ln>
          <a:effectLst/>
        </p:spPr>
        <p:txBody>
          <a:bodyPr wrap="none" anchor="ctr">
            <a:spAutoFit/>
          </a:bodyPr>
          <a:lstStyle/>
          <a:p>
            <a:r>
              <a:rPr lang="en-US" sz="1800" dirty="0">
                <a:latin typeface="+mn-lt"/>
              </a:rPr>
              <a:t>Thread context:</a:t>
            </a:r>
          </a:p>
          <a:p>
            <a:r>
              <a:rPr lang="en-US" sz="2000" dirty="0">
                <a:latin typeface="+mn-lt"/>
              </a:rPr>
              <a:t>    </a:t>
            </a:r>
            <a:r>
              <a:rPr lang="en-US" sz="1800" dirty="0">
                <a:latin typeface="+mn-lt"/>
              </a:rPr>
              <a:t>Data registers</a:t>
            </a:r>
          </a:p>
          <a:p>
            <a:r>
              <a:rPr lang="en-US" sz="1800" dirty="0">
                <a:latin typeface="+mn-lt"/>
              </a:rPr>
              <a:t>    Condition codes</a:t>
            </a:r>
          </a:p>
          <a:p>
            <a:r>
              <a:rPr lang="en-US" sz="1800" dirty="0">
                <a:latin typeface="+mn-lt"/>
              </a:rPr>
              <a:t>    Stack pointer (SP)</a:t>
            </a:r>
          </a:p>
          <a:p>
            <a:r>
              <a:rPr lang="en-US" sz="1800" dirty="0">
                <a:latin typeface="+mn-lt"/>
              </a:rPr>
              <a:t>    Program counter (PC)</a:t>
            </a:r>
            <a:endParaRPr lang="en-US" sz="2000" dirty="0">
              <a:latin typeface="+mn-lt"/>
            </a:endParaRPr>
          </a:p>
        </p:txBody>
      </p:sp>
      <p:sp>
        <p:nvSpPr>
          <p:cNvPr id="802826" name="Text Box 10"/>
          <p:cNvSpPr txBox="1">
            <a:spLocks noChangeArrowheads="1"/>
          </p:cNvSpPr>
          <p:nvPr/>
        </p:nvSpPr>
        <p:spPr bwMode="auto">
          <a:xfrm>
            <a:off x="4953000" y="2819400"/>
            <a:ext cx="3506088" cy="400110"/>
          </a:xfrm>
          <a:prstGeom prst="rect">
            <a:avLst/>
          </a:prstGeom>
          <a:noFill/>
          <a:ln w="25400">
            <a:noFill/>
            <a:miter lim="800000"/>
            <a:headEnd/>
            <a:tailEnd/>
          </a:ln>
          <a:effectLst/>
        </p:spPr>
        <p:txBody>
          <a:bodyPr wrap="none" anchor="ctr">
            <a:spAutoFit/>
          </a:bodyPr>
          <a:lstStyle/>
          <a:p>
            <a:pPr algn="ctr"/>
            <a:r>
              <a:rPr lang="en-US" sz="1800" dirty="0">
                <a:solidFill>
                  <a:srgbClr val="FF0000"/>
                </a:solidFill>
                <a:latin typeface="+mn-lt"/>
              </a:rPr>
              <a:t> </a:t>
            </a:r>
            <a:r>
              <a:rPr lang="en-US" sz="2000" dirty="0">
                <a:solidFill>
                  <a:srgbClr val="FF0000"/>
                </a:solidFill>
                <a:latin typeface="+mn-lt"/>
              </a:rPr>
              <a:t>Code, data, and kernel context</a:t>
            </a:r>
          </a:p>
        </p:txBody>
      </p:sp>
      <p:sp>
        <p:nvSpPr>
          <p:cNvPr id="802827" name="Rectangle 11"/>
          <p:cNvSpPr>
            <a:spLocks noChangeAspect="1" noChangeArrowheads="1"/>
          </p:cNvSpPr>
          <p:nvPr/>
        </p:nvSpPr>
        <p:spPr bwMode="auto">
          <a:xfrm>
            <a:off x="5613835" y="4552186"/>
            <a:ext cx="2232025" cy="320675"/>
          </a:xfrm>
          <a:prstGeom prst="rect">
            <a:avLst/>
          </a:prstGeom>
          <a:solidFill>
            <a:srgbClr val="D2D2F4"/>
          </a:solidFill>
          <a:ln w="3175">
            <a:solidFill>
              <a:schemeClr val="tx1"/>
            </a:solidFill>
            <a:miter lim="800000"/>
            <a:headEnd/>
            <a:tailEnd/>
          </a:ln>
          <a:effectLst/>
        </p:spPr>
        <p:txBody>
          <a:bodyPr wrap="none" anchor="ctr"/>
          <a:lstStyle/>
          <a:p>
            <a:pPr algn="ctr"/>
            <a:r>
              <a:rPr lang="en-US" sz="1800" dirty="0">
                <a:latin typeface="+mn-lt"/>
              </a:rPr>
              <a:t>Read-only code/data</a:t>
            </a:r>
          </a:p>
        </p:txBody>
      </p:sp>
      <p:sp>
        <p:nvSpPr>
          <p:cNvPr id="802828" name="Rectangle 12"/>
          <p:cNvSpPr>
            <a:spLocks noChangeAspect="1" noChangeArrowheads="1"/>
          </p:cNvSpPr>
          <p:nvPr/>
        </p:nvSpPr>
        <p:spPr bwMode="auto">
          <a:xfrm>
            <a:off x="5613835" y="4856986"/>
            <a:ext cx="2232025" cy="320675"/>
          </a:xfrm>
          <a:prstGeom prst="rect">
            <a:avLst/>
          </a:prstGeom>
          <a:solidFill>
            <a:srgbClr val="C0C0C0"/>
          </a:solidFill>
          <a:ln w="3175">
            <a:solidFill>
              <a:schemeClr val="tx1"/>
            </a:solidFill>
            <a:miter lim="800000"/>
            <a:headEnd/>
            <a:tailEnd/>
          </a:ln>
          <a:effectLst/>
        </p:spPr>
        <p:txBody>
          <a:bodyPr wrap="none" anchor="ctr"/>
          <a:lstStyle/>
          <a:p>
            <a:pPr algn="ctr"/>
            <a:endParaRPr lang="en-US" sz="1800">
              <a:latin typeface="+mn-lt"/>
            </a:endParaRPr>
          </a:p>
        </p:txBody>
      </p:sp>
      <p:sp>
        <p:nvSpPr>
          <p:cNvPr id="802829" name="Rectangle 13"/>
          <p:cNvSpPr>
            <a:spLocks noChangeAspect="1" noChangeArrowheads="1"/>
          </p:cNvSpPr>
          <p:nvPr/>
        </p:nvSpPr>
        <p:spPr bwMode="auto">
          <a:xfrm>
            <a:off x="1729223" y="3674298"/>
            <a:ext cx="2230437" cy="319088"/>
          </a:xfrm>
          <a:prstGeom prst="rect">
            <a:avLst/>
          </a:prstGeom>
          <a:solidFill>
            <a:srgbClr val="F6F5BD"/>
          </a:solidFill>
          <a:ln w="3175">
            <a:solidFill>
              <a:schemeClr val="tx1"/>
            </a:solidFill>
            <a:miter lim="800000"/>
            <a:headEnd/>
            <a:tailEnd/>
          </a:ln>
          <a:effectLst/>
        </p:spPr>
        <p:txBody>
          <a:bodyPr wrap="none" anchor="ctr"/>
          <a:lstStyle/>
          <a:p>
            <a:pPr algn="ctr"/>
            <a:r>
              <a:rPr lang="en-US" sz="1800" dirty="0">
                <a:latin typeface="+mn-lt"/>
              </a:rPr>
              <a:t>Stack</a:t>
            </a:r>
          </a:p>
        </p:txBody>
      </p:sp>
      <p:sp>
        <p:nvSpPr>
          <p:cNvPr id="802830" name="Text Box 14"/>
          <p:cNvSpPr txBox="1">
            <a:spLocks noChangeArrowheads="1"/>
          </p:cNvSpPr>
          <p:nvPr/>
        </p:nvSpPr>
        <p:spPr bwMode="auto">
          <a:xfrm>
            <a:off x="1079480" y="3794948"/>
            <a:ext cx="416625" cy="369332"/>
          </a:xfrm>
          <a:prstGeom prst="rect">
            <a:avLst/>
          </a:prstGeom>
          <a:noFill/>
          <a:ln w="25400">
            <a:noFill/>
            <a:miter lim="800000"/>
            <a:headEnd/>
            <a:tailEnd/>
          </a:ln>
          <a:effectLst/>
        </p:spPr>
        <p:txBody>
          <a:bodyPr wrap="none" anchor="ctr">
            <a:spAutoFit/>
          </a:bodyPr>
          <a:lstStyle/>
          <a:p>
            <a:pPr algn="ctr"/>
            <a:r>
              <a:rPr lang="en-US" sz="1800">
                <a:latin typeface="+mn-lt"/>
              </a:rPr>
              <a:t>SP</a:t>
            </a:r>
          </a:p>
        </p:txBody>
      </p:sp>
      <p:sp>
        <p:nvSpPr>
          <p:cNvPr id="802831" name="Line 15"/>
          <p:cNvSpPr>
            <a:spLocks noChangeShapeType="1"/>
          </p:cNvSpPr>
          <p:nvPr/>
        </p:nvSpPr>
        <p:spPr bwMode="auto">
          <a:xfrm>
            <a:off x="1510148" y="3979098"/>
            <a:ext cx="171457" cy="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2832" name="Text Box 16"/>
          <p:cNvSpPr txBox="1">
            <a:spLocks noChangeArrowheads="1"/>
          </p:cNvSpPr>
          <p:nvPr/>
        </p:nvSpPr>
        <p:spPr bwMode="auto">
          <a:xfrm>
            <a:off x="4803614" y="4523611"/>
            <a:ext cx="429700" cy="369332"/>
          </a:xfrm>
          <a:prstGeom prst="rect">
            <a:avLst/>
          </a:prstGeom>
          <a:noFill/>
          <a:ln w="25400">
            <a:noFill/>
            <a:miter lim="800000"/>
            <a:headEnd/>
            <a:tailEnd/>
          </a:ln>
          <a:effectLst/>
        </p:spPr>
        <p:txBody>
          <a:bodyPr wrap="none" anchor="ctr">
            <a:spAutoFit/>
          </a:bodyPr>
          <a:lstStyle/>
          <a:p>
            <a:pPr algn="ctr"/>
            <a:r>
              <a:rPr lang="en-US" sz="1800">
                <a:latin typeface="+mn-lt"/>
              </a:rPr>
              <a:t>PC</a:t>
            </a:r>
          </a:p>
        </p:txBody>
      </p:sp>
      <p:sp>
        <p:nvSpPr>
          <p:cNvPr id="802833" name="Line 17"/>
          <p:cNvSpPr>
            <a:spLocks noChangeShapeType="1"/>
          </p:cNvSpPr>
          <p:nvPr/>
        </p:nvSpPr>
        <p:spPr bwMode="auto">
          <a:xfrm>
            <a:off x="5242360" y="4704586"/>
            <a:ext cx="355600" cy="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2834" name="Text Box 18"/>
          <p:cNvSpPr txBox="1">
            <a:spLocks noChangeArrowheads="1"/>
          </p:cNvSpPr>
          <p:nvPr/>
        </p:nvSpPr>
        <p:spPr bwMode="auto">
          <a:xfrm>
            <a:off x="4766340" y="3774311"/>
            <a:ext cx="501384" cy="369332"/>
          </a:xfrm>
          <a:prstGeom prst="rect">
            <a:avLst/>
          </a:prstGeom>
          <a:noFill/>
          <a:ln w="25400">
            <a:noFill/>
            <a:miter lim="800000"/>
            <a:headEnd/>
            <a:tailEnd/>
          </a:ln>
          <a:effectLst/>
        </p:spPr>
        <p:txBody>
          <a:bodyPr wrap="none" anchor="ctr">
            <a:spAutoFit/>
          </a:bodyPr>
          <a:lstStyle/>
          <a:p>
            <a:pPr algn="ctr"/>
            <a:r>
              <a:rPr lang="en-US" sz="1800">
                <a:latin typeface="+mn-lt"/>
              </a:rPr>
              <a:t>brk</a:t>
            </a:r>
          </a:p>
        </p:txBody>
      </p:sp>
      <p:sp>
        <p:nvSpPr>
          <p:cNvPr id="802835" name="Line 19"/>
          <p:cNvSpPr>
            <a:spLocks noChangeShapeType="1"/>
          </p:cNvSpPr>
          <p:nvPr/>
        </p:nvSpPr>
        <p:spPr bwMode="auto">
          <a:xfrm>
            <a:off x="5255060" y="3942586"/>
            <a:ext cx="355600" cy="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2836" name="Text Box 20"/>
          <p:cNvSpPr txBox="1">
            <a:spLocks noChangeArrowheads="1"/>
          </p:cNvSpPr>
          <p:nvPr/>
        </p:nvSpPr>
        <p:spPr bwMode="auto">
          <a:xfrm>
            <a:off x="1591562" y="2819399"/>
            <a:ext cx="2456547" cy="400110"/>
          </a:xfrm>
          <a:prstGeom prst="rect">
            <a:avLst/>
          </a:prstGeom>
          <a:noFill/>
          <a:ln w="25400">
            <a:noFill/>
            <a:miter lim="800000"/>
            <a:headEnd/>
            <a:tailEnd/>
          </a:ln>
          <a:effectLst/>
        </p:spPr>
        <p:txBody>
          <a:bodyPr wrap="none" anchor="ctr">
            <a:spAutoFit/>
          </a:bodyPr>
          <a:lstStyle/>
          <a:p>
            <a:pPr algn="ctr"/>
            <a:r>
              <a:rPr lang="en-US" sz="2000" dirty="0">
                <a:solidFill>
                  <a:srgbClr val="FF0000"/>
                </a:solidFill>
                <a:latin typeface="+mn-lt"/>
              </a:rPr>
              <a:t>Thread (main thread)</a:t>
            </a:r>
          </a:p>
        </p:txBody>
      </p:sp>
      <p:sp>
        <p:nvSpPr>
          <p:cNvPr id="802838" name="Rectangle 22"/>
          <p:cNvSpPr>
            <a:spLocks noChangeArrowheads="1"/>
          </p:cNvSpPr>
          <p:nvPr/>
        </p:nvSpPr>
        <p:spPr bwMode="auto">
          <a:xfrm>
            <a:off x="1051360" y="3369498"/>
            <a:ext cx="3581400" cy="2743200"/>
          </a:xfrm>
          <a:prstGeom prst="rect">
            <a:avLst/>
          </a:prstGeom>
          <a:noFill/>
          <a:ln w="25400">
            <a:solidFill>
              <a:schemeClr val="tx1"/>
            </a:solidFill>
            <a:prstDash val="dash"/>
            <a:miter lim="800000"/>
            <a:headEnd/>
            <a:tailEnd/>
          </a:ln>
          <a:effectLst/>
        </p:spPr>
        <p:txBody>
          <a:bodyPr wrap="none" anchor="ctr"/>
          <a:lstStyle/>
          <a:p>
            <a:endParaRPr lang="en-US" sz="2000">
              <a:latin typeface="+mn-lt"/>
            </a:endParaRPr>
          </a:p>
        </p:txBody>
      </p:sp>
      <p:sp>
        <p:nvSpPr>
          <p:cNvPr id="23" name="Text Box 9"/>
          <p:cNvSpPr txBox="1">
            <a:spLocks noChangeArrowheads="1"/>
          </p:cNvSpPr>
          <p:nvPr/>
        </p:nvSpPr>
        <p:spPr bwMode="auto">
          <a:xfrm>
            <a:off x="5613835" y="5428921"/>
            <a:ext cx="2361682" cy="1200329"/>
          </a:xfrm>
          <a:prstGeom prst="rect">
            <a:avLst/>
          </a:prstGeom>
          <a:solidFill>
            <a:srgbClr val="D5F1CF"/>
          </a:solidFill>
          <a:ln w="25400">
            <a:solidFill>
              <a:schemeClr val="tx1"/>
            </a:solidFill>
            <a:miter lim="800000"/>
            <a:headEnd/>
            <a:tailEnd/>
          </a:ln>
          <a:effectLst/>
        </p:spPr>
        <p:txBody>
          <a:bodyPr wrap="none" anchor="ctr">
            <a:noAutofit/>
          </a:bodyPr>
          <a:lstStyle/>
          <a:p>
            <a:r>
              <a:rPr lang="en-US" sz="1800" dirty="0">
                <a:latin typeface="+mn-lt"/>
              </a:rPr>
              <a:t>Kernel context:</a:t>
            </a:r>
          </a:p>
          <a:p>
            <a:r>
              <a:rPr lang="en-US" sz="1600" dirty="0">
                <a:latin typeface="+mn-lt"/>
              </a:rPr>
              <a:t>    </a:t>
            </a:r>
            <a:r>
              <a:rPr lang="en-US" sz="1800" dirty="0">
                <a:latin typeface="+mn-lt"/>
              </a:rPr>
              <a:t>VM structures</a:t>
            </a:r>
          </a:p>
          <a:p>
            <a:r>
              <a:rPr lang="en-US" sz="1800" dirty="0">
                <a:latin typeface="+mn-lt"/>
              </a:rPr>
              <a:t>    Descriptor table</a:t>
            </a:r>
          </a:p>
          <a:p>
            <a:r>
              <a:rPr lang="en-US" sz="1800" dirty="0">
                <a:latin typeface="+mn-lt"/>
              </a:rPr>
              <a:t>    </a:t>
            </a:r>
            <a:r>
              <a:rPr lang="en-US" sz="1800" dirty="0" err="1">
                <a:latin typeface="+mn-lt"/>
              </a:rPr>
              <a:t>brk</a:t>
            </a:r>
            <a:r>
              <a:rPr lang="en-US" sz="1800" dirty="0">
                <a:latin typeface="+mn-lt"/>
              </a:rPr>
              <a:t> pointer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59" name="Rectangle 19"/>
          <p:cNvSpPr>
            <a:spLocks noGrp="1" noChangeArrowheads="1"/>
          </p:cNvSpPr>
          <p:nvPr>
            <p:ph type="title"/>
          </p:nvPr>
        </p:nvSpPr>
        <p:spPr>
          <a:xfrm>
            <a:off x="271128" y="260926"/>
            <a:ext cx="7592093" cy="762000"/>
          </a:xfrm>
        </p:spPr>
        <p:txBody>
          <a:bodyPr/>
          <a:lstStyle/>
          <a:p>
            <a:r>
              <a:rPr lang="en-US" dirty="0"/>
              <a:t>A Process With Multiple Threads</a:t>
            </a:r>
          </a:p>
        </p:txBody>
      </p:sp>
      <p:sp>
        <p:nvSpPr>
          <p:cNvPr id="803860" name="Rectangle 20"/>
          <p:cNvSpPr>
            <a:spLocks noGrp="1" noChangeArrowheads="1"/>
          </p:cNvSpPr>
          <p:nvPr>
            <p:ph type="body" idx="1"/>
          </p:nvPr>
        </p:nvSpPr>
        <p:spPr>
          <a:xfrm>
            <a:off x="275818" y="1116013"/>
            <a:ext cx="8307387" cy="1855787"/>
          </a:xfrm>
        </p:spPr>
        <p:txBody>
          <a:bodyPr>
            <a:normAutofit fontScale="92500" lnSpcReduction="20000"/>
          </a:bodyPr>
          <a:lstStyle/>
          <a:p>
            <a:r>
              <a:rPr lang="en-US" dirty="0"/>
              <a:t>Multiple threads can be associated with a process</a:t>
            </a:r>
          </a:p>
          <a:p>
            <a:pPr lvl="1"/>
            <a:r>
              <a:rPr lang="en-US" dirty="0"/>
              <a:t>Each thread has its own logical control flow </a:t>
            </a:r>
          </a:p>
          <a:p>
            <a:pPr lvl="1"/>
            <a:r>
              <a:rPr lang="en-US" dirty="0"/>
              <a:t>Each thread shares the same code, data, and kernel context</a:t>
            </a:r>
          </a:p>
          <a:p>
            <a:pPr lvl="1"/>
            <a:r>
              <a:rPr lang="en-US" dirty="0"/>
              <a:t>Each thread has its own stack for local variables </a:t>
            </a:r>
          </a:p>
          <a:p>
            <a:pPr lvl="2"/>
            <a:r>
              <a:rPr lang="en-US" dirty="0"/>
              <a:t>but not protected from other threads</a:t>
            </a:r>
          </a:p>
          <a:p>
            <a:pPr lvl="1"/>
            <a:r>
              <a:rPr lang="en-US" dirty="0"/>
              <a:t>Each thread has its own thread id (TID)</a:t>
            </a:r>
          </a:p>
        </p:txBody>
      </p:sp>
      <p:sp>
        <p:nvSpPr>
          <p:cNvPr id="803848" name="Text Box 8"/>
          <p:cNvSpPr txBox="1">
            <a:spLocks noChangeArrowheads="1"/>
          </p:cNvSpPr>
          <p:nvPr/>
        </p:nvSpPr>
        <p:spPr bwMode="auto">
          <a:xfrm>
            <a:off x="384175" y="4542274"/>
            <a:ext cx="1932252" cy="1446550"/>
          </a:xfrm>
          <a:prstGeom prst="rect">
            <a:avLst/>
          </a:prstGeom>
          <a:solidFill>
            <a:srgbClr val="F1C7C7"/>
          </a:solidFill>
          <a:ln w="25400">
            <a:solidFill>
              <a:schemeClr val="tx1"/>
            </a:solidFill>
            <a:miter lim="800000"/>
            <a:headEnd/>
            <a:tailEnd/>
          </a:ln>
          <a:effectLst/>
        </p:spPr>
        <p:txBody>
          <a:bodyPr wrap="none" anchor="ctr">
            <a:spAutoFit/>
          </a:bodyPr>
          <a:lstStyle/>
          <a:p>
            <a:r>
              <a:rPr lang="en-US" sz="1600" dirty="0">
                <a:latin typeface="+mn-lt"/>
              </a:rPr>
              <a:t>Thread 1 context:</a:t>
            </a:r>
          </a:p>
          <a:p>
            <a:r>
              <a:rPr lang="en-US" sz="1800" dirty="0">
                <a:latin typeface="+mn-lt"/>
              </a:rPr>
              <a:t>    Data registers</a:t>
            </a:r>
          </a:p>
          <a:p>
            <a:r>
              <a:rPr lang="en-US" sz="1800" dirty="0">
                <a:latin typeface="+mn-lt"/>
              </a:rPr>
              <a:t>    Condition codes</a:t>
            </a:r>
          </a:p>
          <a:p>
            <a:r>
              <a:rPr lang="en-US" sz="1800" dirty="0">
                <a:latin typeface="+mn-lt"/>
              </a:rPr>
              <a:t>    SP</a:t>
            </a:r>
            <a:r>
              <a:rPr lang="en-US" sz="1800" baseline="-25000" dirty="0">
                <a:latin typeface="+mn-lt"/>
              </a:rPr>
              <a:t>1</a:t>
            </a:r>
          </a:p>
          <a:p>
            <a:r>
              <a:rPr lang="en-US" sz="1800" dirty="0">
                <a:latin typeface="+mn-lt"/>
              </a:rPr>
              <a:t>    PC</a:t>
            </a:r>
            <a:r>
              <a:rPr lang="en-US" sz="1800" baseline="-25000" dirty="0">
                <a:latin typeface="+mn-lt"/>
              </a:rPr>
              <a:t>1</a:t>
            </a:r>
          </a:p>
        </p:txBody>
      </p:sp>
      <p:sp>
        <p:nvSpPr>
          <p:cNvPr id="803852" name="Rectangle 12"/>
          <p:cNvSpPr>
            <a:spLocks noChangeAspect="1" noChangeArrowheads="1"/>
          </p:cNvSpPr>
          <p:nvPr/>
        </p:nvSpPr>
        <p:spPr bwMode="auto">
          <a:xfrm>
            <a:off x="381000" y="3931087"/>
            <a:ext cx="1885950" cy="319087"/>
          </a:xfrm>
          <a:prstGeom prst="rect">
            <a:avLst/>
          </a:prstGeom>
          <a:solidFill>
            <a:srgbClr val="F6F5BD"/>
          </a:solidFill>
          <a:ln w="3175">
            <a:solidFill>
              <a:schemeClr val="tx1"/>
            </a:solidFill>
            <a:miter lim="800000"/>
            <a:headEnd/>
            <a:tailEnd/>
          </a:ln>
          <a:effectLst/>
        </p:spPr>
        <p:txBody>
          <a:bodyPr wrap="none" anchor="ctr"/>
          <a:lstStyle/>
          <a:p>
            <a:pPr algn="ctr"/>
            <a:r>
              <a:rPr lang="en-US" sz="1800">
                <a:latin typeface="+mn-lt"/>
              </a:rPr>
              <a:t>stack 1</a:t>
            </a:r>
          </a:p>
        </p:txBody>
      </p:sp>
      <p:sp>
        <p:nvSpPr>
          <p:cNvPr id="803853" name="Text Box 13"/>
          <p:cNvSpPr txBox="1">
            <a:spLocks noChangeArrowheads="1"/>
          </p:cNvSpPr>
          <p:nvPr/>
        </p:nvSpPr>
        <p:spPr bwMode="auto">
          <a:xfrm>
            <a:off x="26862" y="3200400"/>
            <a:ext cx="2646878" cy="400110"/>
          </a:xfrm>
          <a:prstGeom prst="rect">
            <a:avLst/>
          </a:prstGeom>
          <a:noFill/>
          <a:ln w="25400">
            <a:noFill/>
            <a:miter lim="800000"/>
            <a:headEnd/>
            <a:tailEnd/>
          </a:ln>
          <a:effectLst/>
        </p:spPr>
        <p:txBody>
          <a:bodyPr wrap="none" anchor="ctr">
            <a:spAutoFit/>
          </a:bodyPr>
          <a:lstStyle/>
          <a:p>
            <a:pPr algn="ctr"/>
            <a:r>
              <a:rPr lang="en-US" sz="2000" dirty="0">
                <a:solidFill>
                  <a:srgbClr val="FF0000"/>
                </a:solidFill>
                <a:latin typeface="+mn-lt"/>
              </a:rPr>
              <a:t>Thread 1 (main thread)</a:t>
            </a:r>
          </a:p>
        </p:txBody>
      </p:sp>
      <p:grpSp>
        <p:nvGrpSpPr>
          <p:cNvPr id="2" name="Group 1"/>
          <p:cNvGrpSpPr/>
          <p:nvPr/>
        </p:nvGrpSpPr>
        <p:grpSpPr>
          <a:xfrm>
            <a:off x="5715000" y="3195855"/>
            <a:ext cx="2612170" cy="3509745"/>
            <a:chOff x="3200400" y="3195855"/>
            <a:chExt cx="2612170" cy="3509745"/>
          </a:xfrm>
        </p:grpSpPr>
        <p:sp>
          <p:nvSpPr>
            <p:cNvPr id="803843" name="Rectangle 3"/>
            <p:cNvSpPr>
              <a:spLocks noChangeAspect="1" noChangeArrowheads="1"/>
            </p:cNvSpPr>
            <p:nvPr/>
          </p:nvSpPr>
          <p:spPr bwMode="auto">
            <a:xfrm>
              <a:off x="3432175" y="3748088"/>
              <a:ext cx="2230438" cy="319087"/>
            </a:xfrm>
            <a:prstGeom prst="rect">
              <a:avLst/>
            </a:prstGeom>
            <a:solidFill>
              <a:srgbClr val="D2D2F4"/>
            </a:solidFill>
            <a:ln w="3175">
              <a:solidFill>
                <a:schemeClr val="tx1"/>
              </a:solidFill>
              <a:miter lim="800000"/>
              <a:headEnd/>
              <a:tailEnd/>
            </a:ln>
            <a:effectLst/>
          </p:spPr>
          <p:txBody>
            <a:bodyPr wrap="none" anchor="ctr"/>
            <a:lstStyle/>
            <a:p>
              <a:pPr algn="ctr"/>
              <a:r>
                <a:rPr lang="en-US" sz="1800" dirty="0">
                  <a:latin typeface="+mn-lt"/>
                </a:rPr>
                <a:t>shared libraries</a:t>
              </a:r>
            </a:p>
          </p:txBody>
        </p:sp>
        <p:sp>
          <p:nvSpPr>
            <p:cNvPr id="803844" name="Rectangle 4"/>
            <p:cNvSpPr>
              <a:spLocks noChangeAspect="1" noChangeArrowheads="1"/>
            </p:cNvSpPr>
            <p:nvPr/>
          </p:nvSpPr>
          <p:spPr bwMode="auto">
            <a:xfrm>
              <a:off x="3432175" y="4013200"/>
              <a:ext cx="2230438" cy="254000"/>
            </a:xfrm>
            <a:prstGeom prst="rect">
              <a:avLst/>
            </a:prstGeom>
            <a:solidFill>
              <a:srgbClr val="C0C0C0"/>
            </a:solidFill>
            <a:ln w="3175">
              <a:solidFill>
                <a:schemeClr val="tx1"/>
              </a:solidFill>
              <a:miter lim="800000"/>
              <a:headEnd/>
              <a:tailEnd/>
            </a:ln>
            <a:effectLst/>
          </p:spPr>
          <p:txBody>
            <a:bodyPr wrap="none" anchor="ctr"/>
            <a:lstStyle/>
            <a:p>
              <a:pPr algn="ctr"/>
              <a:endParaRPr lang="en-US" sz="1800">
                <a:latin typeface="+mn-lt"/>
              </a:endParaRPr>
            </a:p>
          </p:txBody>
        </p:sp>
        <p:sp>
          <p:nvSpPr>
            <p:cNvPr id="803845" name="Rectangle 5"/>
            <p:cNvSpPr>
              <a:spLocks noChangeAspect="1" noChangeArrowheads="1"/>
            </p:cNvSpPr>
            <p:nvPr/>
          </p:nvSpPr>
          <p:spPr bwMode="auto">
            <a:xfrm>
              <a:off x="3432175" y="4253349"/>
              <a:ext cx="2230438" cy="288925"/>
            </a:xfrm>
            <a:prstGeom prst="rect">
              <a:avLst/>
            </a:prstGeom>
            <a:solidFill>
              <a:srgbClr val="D2D2F4"/>
            </a:solidFill>
            <a:ln w="3175">
              <a:solidFill>
                <a:schemeClr val="tx1"/>
              </a:solidFill>
              <a:miter lim="800000"/>
              <a:headEnd/>
              <a:tailEnd/>
            </a:ln>
            <a:effectLst/>
          </p:spPr>
          <p:txBody>
            <a:bodyPr wrap="none" anchor="ctr"/>
            <a:lstStyle/>
            <a:p>
              <a:pPr algn="ctr"/>
              <a:r>
                <a:rPr lang="en-US" sz="1800">
                  <a:latin typeface="+mn-lt"/>
                </a:rPr>
                <a:t>run-time heap</a:t>
              </a:r>
            </a:p>
          </p:txBody>
        </p:sp>
        <p:sp>
          <p:nvSpPr>
            <p:cNvPr id="803846" name="Text Box 6"/>
            <p:cNvSpPr txBox="1">
              <a:spLocks noChangeAspect="1" noChangeArrowheads="1"/>
            </p:cNvSpPr>
            <p:nvPr/>
          </p:nvSpPr>
          <p:spPr bwMode="auto">
            <a:xfrm>
              <a:off x="3200400" y="5266174"/>
              <a:ext cx="252913" cy="253916"/>
            </a:xfrm>
            <a:prstGeom prst="rect">
              <a:avLst/>
            </a:prstGeom>
            <a:noFill/>
            <a:ln w="25400">
              <a:noFill/>
              <a:miter lim="800000"/>
              <a:headEnd/>
              <a:tailEnd/>
            </a:ln>
            <a:effectLst/>
          </p:spPr>
          <p:txBody>
            <a:bodyPr wrap="none">
              <a:spAutoFit/>
            </a:bodyPr>
            <a:lstStyle/>
            <a:p>
              <a:r>
                <a:rPr lang="en-US" sz="1050" dirty="0">
                  <a:solidFill>
                    <a:schemeClr val="bg1"/>
                  </a:solidFill>
                  <a:latin typeface="+mn-lt"/>
                </a:rPr>
                <a:t>0</a:t>
              </a:r>
              <a:endParaRPr lang="en-US" sz="1100" dirty="0">
                <a:solidFill>
                  <a:schemeClr val="bg1"/>
                </a:solidFill>
                <a:latin typeface="+mn-lt"/>
              </a:endParaRPr>
            </a:p>
          </p:txBody>
        </p:sp>
        <p:sp>
          <p:nvSpPr>
            <p:cNvPr id="803847" name="Rectangle 7"/>
            <p:cNvSpPr>
              <a:spLocks noChangeAspect="1" noChangeArrowheads="1"/>
            </p:cNvSpPr>
            <p:nvPr/>
          </p:nvSpPr>
          <p:spPr bwMode="auto">
            <a:xfrm>
              <a:off x="3432175" y="4488299"/>
              <a:ext cx="2232025" cy="320675"/>
            </a:xfrm>
            <a:prstGeom prst="rect">
              <a:avLst/>
            </a:prstGeom>
            <a:solidFill>
              <a:srgbClr val="D2D2F4"/>
            </a:solidFill>
            <a:ln w="3175">
              <a:solidFill>
                <a:schemeClr val="tx1"/>
              </a:solidFill>
              <a:miter lim="800000"/>
              <a:headEnd/>
              <a:tailEnd/>
            </a:ln>
            <a:effectLst/>
          </p:spPr>
          <p:txBody>
            <a:bodyPr wrap="none" anchor="ctr"/>
            <a:lstStyle/>
            <a:p>
              <a:pPr algn="ctr"/>
              <a:r>
                <a:rPr lang="en-US" sz="1800" dirty="0">
                  <a:latin typeface="+mn-lt"/>
                </a:rPr>
                <a:t>read/write data</a:t>
              </a:r>
            </a:p>
          </p:txBody>
        </p:sp>
        <p:sp>
          <p:nvSpPr>
            <p:cNvPr id="803849" name="Text Box 9"/>
            <p:cNvSpPr txBox="1">
              <a:spLocks noChangeArrowheads="1"/>
            </p:cNvSpPr>
            <p:nvPr/>
          </p:nvSpPr>
          <p:spPr bwMode="auto">
            <a:xfrm>
              <a:off x="3258966" y="3195855"/>
              <a:ext cx="2553604" cy="400110"/>
            </a:xfrm>
            <a:prstGeom prst="rect">
              <a:avLst/>
            </a:prstGeom>
            <a:noFill/>
            <a:ln w="25400">
              <a:noFill/>
              <a:miter lim="800000"/>
              <a:headEnd/>
              <a:tailEnd/>
            </a:ln>
            <a:effectLst/>
          </p:spPr>
          <p:txBody>
            <a:bodyPr wrap="none" anchor="ctr">
              <a:spAutoFit/>
            </a:bodyPr>
            <a:lstStyle/>
            <a:p>
              <a:pPr algn="ctr"/>
              <a:r>
                <a:rPr lang="en-US" sz="2000" dirty="0">
                  <a:solidFill>
                    <a:srgbClr val="FF0000"/>
                  </a:solidFill>
                  <a:latin typeface="+mn-lt"/>
                </a:rPr>
                <a:t> Shared code and data</a:t>
              </a:r>
            </a:p>
          </p:txBody>
        </p:sp>
        <p:sp>
          <p:nvSpPr>
            <p:cNvPr id="803850" name="Rectangle 10"/>
            <p:cNvSpPr>
              <a:spLocks noChangeAspect="1" noChangeArrowheads="1"/>
            </p:cNvSpPr>
            <p:nvPr/>
          </p:nvSpPr>
          <p:spPr bwMode="auto">
            <a:xfrm>
              <a:off x="3432175" y="4808974"/>
              <a:ext cx="2232025" cy="320675"/>
            </a:xfrm>
            <a:prstGeom prst="rect">
              <a:avLst/>
            </a:prstGeom>
            <a:solidFill>
              <a:srgbClr val="D2D2F4"/>
            </a:solidFill>
            <a:ln w="3175">
              <a:solidFill>
                <a:schemeClr val="tx1"/>
              </a:solidFill>
              <a:miter lim="800000"/>
              <a:headEnd/>
              <a:tailEnd/>
            </a:ln>
            <a:effectLst/>
          </p:spPr>
          <p:txBody>
            <a:bodyPr wrap="none" anchor="ctr"/>
            <a:lstStyle/>
            <a:p>
              <a:pPr algn="ctr"/>
              <a:r>
                <a:rPr lang="en-US" sz="1800">
                  <a:latin typeface="+mn-lt"/>
                </a:rPr>
                <a:t>read-only code/data</a:t>
              </a:r>
            </a:p>
          </p:txBody>
        </p:sp>
        <p:sp>
          <p:nvSpPr>
            <p:cNvPr id="803851" name="Rectangle 11"/>
            <p:cNvSpPr>
              <a:spLocks noChangeAspect="1" noChangeArrowheads="1"/>
            </p:cNvSpPr>
            <p:nvPr/>
          </p:nvSpPr>
          <p:spPr bwMode="auto">
            <a:xfrm>
              <a:off x="3432175" y="5113774"/>
              <a:ext cx="2232025" cy="320675"/>
            </a:xfrm>
            <a:prstGeom prst="rect">
              <a:avLst/>
            </a:prstGeom>
            <a:solidFill>
              <a:srgbClr val="C0C0C0"/>
            </a:solidFill>
            <a:ln w="3175">
              <a:solidFill>
                <a:schemeClr val="tx1"/>
              </a:solidFill>
              <a:miter lim="800000"/>
              <a:headEnd/>
              <a:tailEnd/>
            </a:ln>
            <a:effectLst/>
          </p:spPr>
          <p:txBody>
            <a:bodyPr wrap="none" anchor="ctr"/>
            <a:lstStyle/>
            <a:p>
              <a:pPr algn="ctr"/>
              <a:endParaRPr lang="en-US" sz="1800">
                <a:latin typeface="+mn-lt"/>
              </a:endParaRPr>
            </a:p>
          </p:txBody>
        </p:sp>
        <p:sp>
          <p:nvSpPr>
            <p:cNvPr id="803854" name="Text Box 14"/>
            <p:cNvSpPr txBox="1">
              <a:spLocks noChangeArrowheads="1"/>
            </p:cNvSpPr>
            <p:nvPr/>
          </p:nvSpPr>
          <p:spPr bwMode="auto">
            <a:xfrm>
              <a:off x="3594100" y="5536049"/>
              <a:ext cx="1883336" cy="1169551"/>
            </a:xfrm>
            <a:prstGeom prst="rect">
              <a:avLst/>
            </a:prstGeom>
            <a:solidFill>
              <a:srgbClr val="D5F1CF"/>
            </a:solidFill>
            <a:ln w="25400">
              <a:solidFill>
                <a:schemeClr val="tx1"/>
              </a:solidFill>
              <a:miter lim="800000"/>
              <a:headEnd/>
              <a:tailEnd/>
            </a:ln>
            <a:effectLst/>
          </p:spPr>
          <p:txBody>
            <a:bodyPr wrap="none" anchor="ctr">
              <a:spAutoFit/>
            </a:bodyPr>
            <a:lstStyle/>
            <a:p>
              <a:r>
                <a:rPr lang="en-US" sz="1600" dirty="0">
                  <a:latin typeface="+mn-lt"/>
                </a:rPr>
                <a:t>Kernel context:</a:t>
              </a:r>
            </a:p>
            <a:p>
              <a:r>
                <a:rPr lang="en-US" sz="1400" dirty="0">
                  <a:latin typeface="+mn-lt"/>
                </a:rPr>
                <a:t>   </a:t>
              </a:r>
              <a:r>
                <a:rPr lang="en-US" sz="1800" dirty="0">
                  <a:latin typeface="+mn-lt"/>
                </a:rPr>
                <a:t>VM structures</a:t>
              </a:r>
            </a:p>
            <a:p>
              <a:r>
                <a:rPr lang="en-US" sz="1800" dirty="0">
                  <a:latin typeface="+mn-lt"/>
                </a:rPr>
                <a:t>   Descriptor table</a:t>
              </a:r>
            </a:p>
            <a:p>
              <a:r>
                <a:rPr lang="en-US" sz="1800" dirty="0">
                  <a:latin typeface="+mn-lt"/>
                </a:rPr>
                <a:t>   </a:t>
              </a:r>
              <a:r>
                <a:rPr lang="en-US" sz="1800" dirty="0" err="1">
                  <a:latin typeface="+mn-lt"/>
                </a:rPr>
                <a:t>brk</a:t>
              </a:r>
              <a:r>
                <a:rPr lang="en-US" sz="1800" dirty="0">
                  <a:latin typeface="+mn-lt"/>
                </a:rPr>
                <a:t> pointer</a:t>
              </a:r>
            </a:p>
          </p:txBody>
        </p:sp>
      </p:grpSp>
      <p:grpSp>
        <p:nvGrpSpPr>
          <p:cNvPr id="3" name="Group 2"/>
          <p:cNvGrpSpPr/>
          <p:nvPr/>
        </p:nvGrpSpPr>
        <p:grpSpPr>
          <a:xfrm>
            <a:off x="2814709" y="3200400"/>
            <a:ext cx="2595683" cy="2807534"/>
            <a:chOff x="6243709" y="3181290"/>
            <a:chExt cx="2595683" cy="2807534"/>
          </a:xfrm>
        </p:grpSpPr>
        <p:sp>
          <p:nvSpPr>
            <p:cNvPr id="803856" name="Text Box 16"/>
            <p:cNvSpPr txBox="1">
              <a:spLocks noChangeArrowheads="1"/>
            </p:cNvSpPr>
            <p:nvPr/>
          </p:nvSpPr>
          <p:spPr bwMode="auto">
            <a:xfrm>
              <a:off x="6575425" y="4542274"/>
              <a:ext cx="1932252" cy="1446550"/>
            </a:xfrm>
            <a:prstGeom prst="rect">
              <a:avLst/>
            </a:prstGeom>
            <a:solidFill>
              <a:srgbClr val="F1C7C7"/>
            </a:solidFill>
            <a:ln w="25400">
              <a:solidFill>
                <a:schemeClr val="tx1"/>
              </a:solidFill>
              <a:miter lim="800000"/>
              <a:headEnd/>
              <a:tailEnd/>
            </a:ln>
            <a:effectLst/>
          </p:spPr>
          <p:txBody>
            <a:bodyPr wrap="none" anchor="ctr">
              <a:spAutoFit/>
            </a:bodyPr>
            <a:lstStyle/>
            <a:p>
              <a:r>
                <a:rPr lang="en-US" sz="1600" dirty="0">
                  <a:latin typeface="+mn-lt"/>
                </a:rPr>
                <a:t>Thread 2 context:</a:t>
              </a:r>
            </a:p>
            <a:p>
              <a:r>
                <a:rPr lang="en-US" sz="1800" dirty="0">
                  <a:latin typeface="+mn-lt"/>
                </a:rPr>
                <a:t>    Data registers</a:t>
              </a:r>
            </a:p>
            <a:p>
              <a:r>
                <a:rPr lang="en-US" sz="1800" dirty="0">
                  <a:latin typeface="+mn-lt"/>
                </a:rPr>
                <a:t>    Condition codes</a:t>
              </a:r>
            </a:p>
            <a:p>
              <a:r>
                <a:rPr lang="en-US" sz="1800" dirty="0">
                  <a:latin typeface="+mn-lt"/>
                </a:rPr>
                <a:t>    SP</a:t>
              </a:r>
              <a:r>
                <a:rPr lang="en-US" sz="1800" baseline="-25000" dirty="0">
                  <a:latin typeface="+mn-lt"/>
                </a:rPr>
                <a:t>2</a:t>
              </a:r>
            </a:p>
            <a:p>
              <a:r>
                <a:rPr lang="en-US" sz="1800" dirty="0">
                  <a:latin typeface="+mn-lt"/>
                </a:rPr>
                <a:t>    PC</a:t>
              </a:r>
              <a:r>
                <a:rPr lang="en-US" sz="1800" baseline="-25000" dirty="0">
                  <a:latin typeface="+mn-lt"/>
                </a:rPr>
                <a:t>2</a:t>
              </a:r>
            </a:p>
          </p:txBody>
        </p:sp>
        <p:sp>
          <p:nvSpPr>
            <p:cNvPr id="803857" name="Rectangle 17"/>
            <p:cNvSpPr>
              <a:spLocks noChangeAspect="1" noChangeArrowheads="1"/>
            </p:cNvSpPr>
            <p:nvPr/>
          </p:nvSpPr>
          <p:spPr bwMode="auto">
            <a:xfrm>
              <a:off x="6553200" y="3926324"/>
              <a:ext cx="1885950" cy="319087"/>
            </a:xfrm>
            <a:prstGeom prst="rect">
              <a:avLst/>
            </a:prstGeom>
            <a:solidFill>
              <a:srgbClr val="F6F5BD"/>
            </a:solidFill>
            <a:ln w="3175">
              <a:solidFill>
                <a:schemeClr val="tx1"/>
              </a:solidFill>
              <a:miter lim="800000"/>
              <a:headEnd/>
              <a:tailEnd/>
            </a:ln>
            <a:effectLst/>
          </p:spPr>
          <p:txBody>
            <a:bodyPr wrap="none" anchor="ctr"/>
            <a:lstStyle/>
            <a:p>
              <a:pPr algn="ctr"/>
              <a:r>
                <a:rPr lang="en-US" sz="1800">
                  <a:latin typeface="+mn-lt"/>
                </a:rPr>
                <a:t>stack 2</a:t>
              </a:r>
            </a:p>
          </p:txBody>
        </p:sp>
        <p:sp>
          <p:nvSpPr>
            <p:cNvPr id="803858" name="Text Box 18"/>
            <p:cNvSpPr txBox="1">
              <a:spLocks noChangeArrowheads="1"/>
            </p:cNvSpPr>
            <p:nvPr/>
          </p:nvSpPr>
          <p:spPr bwMode="auto">
            <a:xfrm>
              <a:off x="6243709" y="3181290"/>
              <a:ext cx="2595683" cy="400110"/>
            </a:xfrm>
            <a:prstGeom prst="rect">
              <a:avLst/>
            </a:prstGeom>
            <a:noFill/>
            <a:ln w="25400">
              <a:noFill/>
              <a:miter lim="800000"/>
              <a:headEnd/>
              <a:tailEnd/>
            </a:ln>
            <a:effectLst/>
          </p:spPr>
          <p:txBody>
            <a:bodyPr wrap="none" anchor="ctr">
              <a:spAutoFit/>
            </a:bodyPr>
            <a:lstStyle/>
            <a:p>
              <a:pPr algn="ctr"/>
              <a:r>
                <a:rPr lang="en-US" sz="2000" dirty="0">
                  <a:solidFill>
                    <a:srgbClr val="FF0000"/>
                  </a:solidFill>
                  <a:latin typeface="+mn-lt"/>
                </a:rPr>
                <a:t>Thread 2 (peer thread)</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95" name="Rectangle 31"/>
          <p:cNvSpPr>
            <a:spLocks noGrp="1" noChangeArrowheads="1"/>
          </p:cNvSpPr>
          <p:nvPr>
            <p:ph type="title"/>
          </p:nvPr>
        </p:nvSpPr>
        <p:spPr/>
        <p:txBody>
          <a:bodyPr/>
          <a:lstStyle/>
          <a:p>
            <a:r>
              <a:rPr lang="en-US"/>
              <a:t>Logical View of Threads</a:t>
            </a:r>
          </a:p>
        </p:txBody>
      </p:sp>
      <p:sp>
        <p:nvSpPr>
          <p:cNvPr id="804896" name="Rectangle 32"/>
          <p:cNvSpPr>
            <a:spLocks noGrp="1" noChangeArrowheads="1"/>
          </p:cNvSpPr>
          <p:nvPr>
            <p:ph type="body" idx="1"/>
          </p:nvPr>
        </p:nvSpPr>
        <p:spPr/>
        <p:txBody>
          <a:bodyPr/>
          <a:lstStyle/>
          <a:p>
            <a:r>
              <a:rPr lang="en-US" sz="2600" dirty="0"/>
              <a:t>Threads associated with process form a pool of peers</a:t>
            </a:r>
          </a:p>
          <a:p>
            <a:pPr lvl="1"/>
            <a:r>
              <a:rPr lang="en-US" sz="2200" dirty="0"/>
              <a:t>Unlike processes which form a tree hierarchy</a:t>
            </a:r>
          </a:p>
        </p:txBody>
      </p:sp>
      <p:sp>
        <p:nvSpPr>
          <p:cNvPr id="804868" name="Oval 4"/>
          <p:cNvSpPr>
            <a:spLocks noChangeArrowheads="1"/>
          </p:cNvSpPr>
          <p:nvPr/>
        </p:nvSpPr>
        <p:spPr bwMode="auto">
          <a:xfrm>
            <a:off x="6400800" y="30337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P0</a:t>
            </a:r>
          </a:p>
        </p:txBody>
      </p:sp>
      <p:sp>
        <p:nvSpPr>
          <p:cNvPr id="804869" name="Oval 5"/>
          <p:cNvSpPr>
            <a:spLocks noChangeArrowheads="1"/>
          </p:cNvSpPr>
          <p:nvPr/>
        </p:nvSpPr>
        <p:spPr bwMode="auto">
          <a:xfrm>
            <a:off x="6400800" y="38719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P1</a:t>
            </a:r>
          </a:p>
        </p:txBody>
      </p:sp>
      <p:sp>
        <p:nvSpPr>
          <p:cNvPr id="804870" name="Oval 6"/>
          <p:cNvSpPr>
            <a:spLocks noChangeArrowheads="1"/>
          </p:cNvSpPr>
          <p:nvPr/>
        </p:nvSpPr>
        <p:spPr bwMode="auto">
          <a:xfrm>
            <a:off x="5715000" y="46339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sh</a:t>
            </a:r>
          </a:p>
        </p:txBody>
      </p:sp>
      <p:sp>
        <p:nvSpPr>
          <p:cNvPr id="804871" name="Line 7"/>
          <p:cNvSpPr>
            <a:spLocks noChangeShapeType="1"/>
          </p:cNvSpPr>
          <p:nvPr/>
        </p:nvSpPr>
        <p:spPr bwMode="auto">
          <a:xfrm>
            <a:off x="6629400" y="3490913"/>
            <a:ext cx="0" cy="38100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4872" name="Line 8"/>
          <p:cNvSpPr>
            <a:spLocks noChangeShapeType="1"/>
          </p:cNvSpPr>
          <p:nvPr/>
        </p:nvSpPr>
        <p:spPr bwMode="auto">
          <a:xfrm flipH="1">
            <a:off x="6096000" y="4252913"/>
            <a:ext cx="381000" cy="38100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4873" name="Oval 9"/>
          <p:cNvSpPr>
            <a:spLocks noChangeArrowheads="1"/>
          </p:cNvSpPr>
          <p:nvPr/>
        </p:nvSpPr>
        <p:spPr bwMode="auto">
          <a:xfrm>
            <a:off x="6400800" y="46339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sh</a:t>
            </a:r>
          </a:p>
        </p:txBody>
      </p:sp>
      <p:sp>
        <p:nvSpPr>
          <p:cNvPr id="804874" name="Oval 10"/>
          <p:cNvSpPr>
            <a:spLocks noChangeArrowheads="1"/>
          </p:cNvSpPr>
          <p:nvPr/>
        </p:nvSpPr>
        <p:spPr bwMode="auto">
          <a:xfrm>
            <a:off x="7086600" y="46339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sh</a:t>
            </a:r>
          </a:p>
        </p:txBody>
      </p:sp>
      <p:sp>
        <p:nvSpPr>
          <p:cNvPr id="804875" name="Line 11"/>
          <p:cNvSpPr>
            <a:spLocks noChangeShapeType="1"/>
          </p:cNvSpPr>
          <p:nvPr/>
        </p:nvSpPr>
        <p:spPr bwMode="auto">
          <a:xfrm>
            <a:off x="6629400" y="4329113"/>
            <a:ext cx="0" cy="30480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4876" name="Line 12"/>
          <p:cNvSpPr>
            <a:spLocks noChangeShapeType="1"/>
          </p:cNvSpPr>
          <p:nvPr/>
        </p:nvSpPr>
        <p:spPr bwMode="auto">
          <a:xfrm>
            <a:off x="6781800" y="4252913"/>
            <a:ext cx="381000" cy="38100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4877" name="Oval 13"/>
          <p:cNvSpPr>
            <a:spLocks noChangeArrowheads="1"/>
          </p:cNvSpPr>
          <p:nvPr/>
        </p:nvSpPr>
        <p:spPr bwMode="auto">
          <a:xfrm>
            <a:off x="6400800" y="53959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foo</a:t>
            </a:r>
          </a:p>
        </p:txBody>
      </p:sp>
      <p:sp>
        <p:nvSpPr>
          <p:cNvPr id="804878" name="Line 14"/>
          <p:cNvSpPr>
            <a:spLocks noChangeShapeType="1"/>
          </p:cNvSpPr>
          <p:nvPr/>
        </p:nvSpPr>
        <p:spPr bwMode="auto">
          <a:xfrm>
            <a:off x="6629400" y="5091113"/>
            <a:ext cx="0" cy="30480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4879" name="Oval 15"/>
          <p:cNvSpPr>
            <a:spLocks noChangeArrowheads="1"/>
          </p:cNvSpPr>
          <p:nvPr/>
        </p:nvSpPr>
        <p:spPr bwMode="auto">
          <a:xfrm>
            <a:off x="6400800" y="61579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bar</a:t>
            </a:r>
          </a:p>
        </p:txBody>
      </p:sp>
      <p:sp>
        <p:nvSpPr>
          <p:cNvPr id="804880" name="Line 16"/>
          <p:cNvSpPr>
            <a:spLocks noChangeShapeType="1"/>
          </p:cNvSpPr>
          <p:nvPr/>
        </p:nvSpPr>
        <p:spPr bwMode="auto">
          <a:xfrm>
            <a:off x="6629400" y="5853113"/>
            <a:ext cx="0" cy="30480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4881" name="Oval 17"/>
          <p:cNvSpPr>
            <a:spLocks noChangeArrowheads="1"/>
          </p:cNvSpPr>
          <p:nvPr/>
        </p:nvSpPr>
        <p:spPr bwMode="auto">
          <a:xfrm>
            <a:off x="1066800" y="36433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T1</a:t>
            </a:r>
          </a:p>
        </p:txBody>
      </p:sp>
      <p:sp>
        <p:nvSpPr>
          <p:cNvPr id="804882" name="Text Box 18"/>
          <p:cNvSpPr txBox="1">
            <a:spLocks noChangeArrowheads="1"/>
          </p:cNvSpPr>
          <p:nvPr/>
        </p:nvSpPr>
        <p:spPr bwMode="auto">
          <a:xfrm>
            <a:off x="5684331" y="2605366"/>
            <a:ext cx="1877437" cy="369332"/>
          </a:xfrm>
          <a:prstGeom prst="rect">
            <a:avLst/>
          </a:prstGeom>
          <a:noFill/>
          <a:ln w="25400">
            <a:noFill/>
            <a:miter lim="800000"/>
            <a:headEnd/>
            <a:tailEnd/>
          </a:ln>
          <a:effectLst/>
        </p:spPr>
        <p:txBody>
          <a:bodyPr wrap="none" anchor="ctr">
            <a:spAutoFit/>
          </a:bodyPr>
          <a:lstStyle/>
          <a:p>
            <a:pPr algn="ctr"/>
            <a:r>
              <a:rPr lang="en-US" sz="1800">
                <a:latin typeface="+mn-lt"/>
              </a:rPr>
              <a:t>Process hierarchy</a:t>
            </a:r>
          </a:p>
        </p:txBody>
      </p:sp>
      <p:sp>
        <p:nvSpPr>
          <p:cNvPr id="804883" name="Rectangle 19"/>
          <p:cNvSpPr>
            <a:spLocks noChangeArrowheads="1"/>
          </p:cNvSpPr>
          <p:nvPr/>
        </p:nvSpPr>
        <p:spPr bwMode="auto">
          <a:xfrm>
            <a:off x="914400" y="3033713"/>
            <a:ext cx="3810000" cy="2819400"/>
          </a:xfrm>
          <a:prstGeom prst="rect">
            <a:avLst/>
          </a:prstGeom>
          <a:noFill/>
          <a:ln w="25400">
            <a:solidFill>
              <a:schemeClr val="tx1"/>
            </a:solidFill>
            <a:prstDash val="dash"/>
            <a:miter lim="800000"/>
            <a:headEnd/>
            <a:tailEnd/>
          </a:ln>
          <a:effectLst/>
        </p:spPr>
        <p:txBody>
          <a:bodyPr wrap="none" anchor="ctr"/>
          <a:lstStyle/>
          <a:p>
            <a:endParaRPr lang="en-US" sz="1800">
              <a:latin typeface="+mn-lt"/>
            </a:endParaRPr>
          </a:p>
        </p:txBody>
      </p:sp>
      <p:sp>
        <p:nvSpPr>
          <p:cNvPr id="804884" name="Text Box 20"/>
          <p:cNvSpPr txBox="1">
            <a:spLocks noChangeArrowheads="1"/>
          </p:cNvSpPr>
          <p:nvPr/>
        </p:nvSpPr>
        <p:spPr bwMode="auto">
          <a:xfrm>
            <a:off x="966577" y="2560916"/>
            <a:ext cx="3650083" cy="369332"/>
          </a:xfrm>
          <a:prstGeom prst="rect">
            <a:avLst/>
          </a:prstGeom>
          <a:noFill/>
          <a:ln w="25400">
            <a:noFill/>
            <a:miter lim="800000"/>
            <a:headEnd/>
            <a:tailEnd/>
          </a:ln>
          <a:effectLst/>
        </p:spPr>
        <p:txBody>
          <a:bodyPr wrap="none" anchor="ctr">
            <a:spAutoFit/>
          </a:bodyPr>
          <a:lstStyle/>
          <a:p>
            <a:pPr algn="ctr"/>
            <a:r>
              <a:rPr lang="en-US" sz="1800">
                <a:latin typeface="+mn-lt"/>
              </a:rPr>
              <a:t>Threads associated with process foo</a:t>
            </a:r>
          </a:p>
        </p:txBody>
      </p:sp>
      <p:sp>
        <p:nvSpPr>
          <p:cNvPr id="804885" name="Oval 21"/>
          <p:cNvSpPr>
            <a:spLocks noChangeArrowheads="1"/>
          </p:cNvSpPr>
          <p:nvPr/>
        </p:nvSpPr>
        <p:spPr bwMode="auto">
          <a:xfrm>
            <a:off x="2209800" y="31099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T2</a:t>
            </a:r>
          </a:p>
        </p:txBody>
      </p:sp>
      <p:sp>
        <p:nvSpPr>
          <p:cNvPr id="804886" name="Oval 22"/>
          <p:cNvSpPr>
            <a:spLocks noChangeArrowheads="1"/>
          </p:cNvSpPr>
          <p:nvPr/>
        </p:nvSpPr>
        <p:spPr bwMode="auto">
          <a:xfrm>
            <a:off x="4038600" y="33385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T4</a:t>
            </a:r>
          </a:p>
        </p:txBody>
      </p:sp>
      <p:sp>
        <p:nvSpPr>
          <p:cNvPr id="804887" name="Oval 23"/>
          <p:cNvSpPr>
            <a:spLocks noChangeArrowheads="1"/>
          </p:cNvSpPr>
          <p:nvPr/>
        </p:nvSpPr>
        <p:spPr bwMode="auto">
          <a:xfrm>
            <a:off x="1600200" y="52435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dirty="0">
                <a:latin typeface="+mn-lt"/>
              </a:rPr>
              <a:t>T5</a:t>
            </a:r>
          </a:p>
        </p:txBody>
      </p:sp>
      <p:sp>
        <p:nvSpPr>
          <p:cNvPr id="804888" name="Oval 24"/>
          <p:cNvSpPr>
            <a:spLocks noChangeArrowheads="1"/>
          </p:cNvSpPr>
          <p:nvPr/>
        </p:nvSpPr>
        <p:spPr bwMode="auto">
          <a:xfrm>
            <a:off x="3429000" y="51673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dirty="0">
                <a:latin typeface="+mn-lt"/>
              </a:rPr>
              <a:t>T3</a:t>
            </a:r>
          </a:p>
        </p:txBody>
      </p:sp>
      <p:sp>
        <p:nvSpPr>
          <p:cNvPr id="804889" name="Rectangle 25"/>
          <p:cNvSpPr>
            <a:spLocks noChangeArrowheads="1"/>
          </p:cNvSpPr>
          <p:nvPr/>
        </p:nvSpPr>
        <p:spPr bwMode="auto">
          <a:xfrm>
            <a:off x="1981200" y="4100513"/>
            <a:ext cx="1905000" cy="609600"/>
          </a:xfrm>
          <a:prstGeom prst="rect">
            <a:avLst/>
          </a:prstGeom>
          <a:solidFill>
            <a:srgbClr val="E6E6E6"/>
          </a:solidFill>
          <a:ln w="25400">
            <a:solidFill>
              <a:schemeClr val="tx1"/>
            </a:solidFill>
            <a:miter lim="800000"/>
            <a:headEnd/>
            <a:tailEnd/>
          </a:ln>
          <a:effectLst/>
        </p:spPr>
        <p:txBody>
          <a:bodyPr wrap="none" anchor="ctr"/>
          <a:lstStyle/>
          <a:p>
            <a:pPr algn="ctr"/>
            <a:r>
              <a:rPr lang="en-US" sz="1800" dirty="0">
                <a:latin typeface="+mn-lt"/>
              </a:rPr>
              <a:t>shared code, data</a:t>
            </a:r>
          </a:p>
          <a:p>
            <a:pPr algn="ctr"/>
            <a:r>
              <a:rPr lang="en-US" sz="1800" dirty="0">
                <a:latin typeface="+mn-lt"/>
              </a:rPr>
              <a:t>and kernel context</a:t>
            </a:r>
          </a:p>
        </p:txBody>
      </p:sp>
      <p:sp>
        <p:nvSpPr>
          <p:cNvPr id="804890" name="Line 26"/>
          <p:cNvSpPr>
            <a:spLocks noChangeShapeType="1"/>
          </p:cNvSpPr>
          <p:nvPr/>
        </p:nvSpPr>
        <p:spPr bwMode="auto">
          <a:xfrm flipV="1">
            <a:off x="1905000" y="4710113"/>
            <a:ext cx="304800" cy="533400"/>
          </a:xfrm>
          <a:prstGeom prst="line">
            <a:avLst/>
          </a:prstGeom>
          <a:noFill/>
          <a:ln w="25400">
            <a:solidFill>
              <a:schemeClr val="tx1"/>
            </a:solidFill>
            <a:prstDash val="sysDot"/>
            <a:round/>
            <a:headEnd type="triangle" w="med" len="med"/>
            <a:tailEnd type="triangle" w="med" len="med"/>
          </a:ln>
          <a:effectLst/>
        </p:spPr>
        <p:txBody>
          <a:bodyPr wrap="none" anchor="ctr"/>
          <a:lstStyle/>
          <a:p>
            <a:endParaRPr lang="en-US" sz="1800">
              <a:latin typeface="+mn-lt"/>
            </a:endParaRPr>
          </a:p>
        </p:txBody>
      </p:sp>
      <p:sp>
        <p:nvSpPr>
          <p:cNvPr id="804891" name="Line 27"/>
          <p:cNvSpPr>
            <a:spLocks noChangeShapeType="1"/>
          </p:cNvSpPr>
          <p:nvPr/>
        </p:nvSpPr>
        <p:spPr bwMode="auto">
          <a:xfrm flipH="1" flipV="1">
            <a:off x="3352800" y="4710113"/>
            <a:ext cx="228600" cy="457200"/>
          </a:xfrm>
          <a:prstGeom prst="line">
            <a:avLst/>
          </a:prstGeom>
          <a:noFill/>
          <a:ln w="25400">
            <a:solidFill>
              <a:schemeClr val="tx1"/>
            </a:solidFill>
            <a:prstDash val="sysDot"/>
            <a:round/>
            <a:headEnd type="triangle" w="med" len="med"/>
            <a:tailEnd type="triangle" w="med" len="med"/>
          </a:ln>
          <a:effectLst/>
        </p:spPr>
        <p:txBody>
          <a:bodyPr wrap="none" anchor="ctr"/>
          <a:lstStyle/>
          <a:p>
            <a:endParaRPr lang="en-US" sz="1800">
              <a:latin typeface="+mn-lt"/>
            </a:endParaRPr>
          </a:p>
        </p:txBody>
      </p:sp>
      <p:sp>
        <p:nvSpPr>
          <p:cNvPr id="804892" name="Line 28"/>
          <p:cNvSpPr>
            <a:spLocks noChangeShapeType="1"/>
          </p:cNvSpPr>
          <p:nvPr/>
        </p:nvSpPr>
        <p:spPr bwMode="auto">
          <a:xfrm flipH="1" flipV="1">
            <a:off x="1524000" y="4024313"/>
            <a:ext cx="381000" cy="304800"/>
          </a:xfrm>
          <a:prstGeom prst="line">
            <a:avLst/>
          </a:prstGeom>
          <a:noFill/>
          <a:ln w="25400">
            <a:solidFill>
              <a:schemeClr val="tx1"/>
            </a:solidFill>
            <a:prstDash val="sysDot"/>
            <a:round/>
            <a:headEnd type="triangle" w="med" len="med"/>
            <a:tailEnd type="triangle" w="med" len="med"/>
          </a:ln>
          <a:effectLst/>
        </p:spPr>
        <p:txBody>
          <a:bodyPr wrap="none" anchor="ctr"/>
          <a:lstStyle/>
          <a:p>
            <a:endParaRPr lang="en-US" sz="1800">
              <a:latin typeface="+mn-lt"/>
            </a:endParaRPr>
          </a:p>
        </p:txBody>
      </p:sp>
      <p:sp>
        <p:nvSpPr>
          <p:cNvPr id="804893" name="Line 29"/>
          <p:cNvSpPr>
            <a:spLocks noChangeShapeType="1"/>
          </p:cNvSpPr>
          <p:nvPr/>
        </p:nvSpPr>
        <p:spPr bwMode="auto">
          <a:xfrm flipH="1" flipV="1">
            <a:off x="2438400" y="3567113"/>
            <a:ext cx="0" cy="533400"/>
          </a:xfrm>
          <a:prstGeom prst="line">
            <a:avLst/>
          </a:prstGeom>
          <a:noFill/>
          <a:ln w="25400">
            <a:solidFill>
              <a:schemeClr val="tx1"/>
            </a:solidFill>
            <a:prstDash val="sysDot"/>
            <a:round/>
            <a:headEnd type="triangle" w="med" len="med"/>
            <a:tailEnd type="triangle" w="med" len="med"/>
          </a:ln>
          <a:effectLst/>
        </p:spPr>
        <p:txBody>
          <a:bodyPr wrap="none" anchor="ctr"/>
          <a:lstStyle/>
          <a:p>
            <a:endParaRPr lang="en-US" sz="1800">
              <a:latin typeface="+mn-lt"/>
            </a:endParaRPr>
          </a:p>
        </p:txBody>
      </p:sp>
      <p:sp>
        <p:nvSpPr>
          <p:cNvPr id="804894" name="Line 30"/>
          <p:cNvSpPr>
            <a:spLocks noChangeShapeType="1"/>
          </p:cNvSpPr>
          <p:nvPr/>
        </p:nvSpPr>
        <p:spPr bwMode="auto">
          <a:xfrm flipV="1">
            <a:off x="3657600" y="3719513"/>
            <a:ext cx="457200" cy="381000"/>
          </a:xfrm>
          <a:prstGeom prst="line">
            <a:avLst/>
          </a:prstGeom>
          <a:noFill/>
          <a:ln w="25400">
            <a:solidFill>
              <a:schemeClr val="tx1"/>
            </a:solidFill>
            <a:prstDash val="sysDot"/>
            <a:round/>
            <a:headEnd type="triangle" w="med" len="med"/>
            <a:tailEnd type="triangle" w="med" len="med"/>
          </a:ln>
          <a:effectLst/>
        </p:spPr>
        <p:txBody>
          <a:bodyPr wrap="none" anchor="ctr"/>
          <a:lstStyle/>
          <a:p>
            <a:endParaRPr lang="en-US" sz="180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908" name="Rectangle 20"/>
          <p:cNvSpPr>
            <a:spLocks noGrp="1" noChangeArrowheads="1"/>
          </p:cNvSpPr>
          <p:nvPr>
            <p:ph type="title"/>
          </p:nvPr>
        </p:nvSpPr>
        <p:spPr/>
        <p:txBody>
          <a:bodyPr/>
          <a:lstStyle/>
          <a:p>
            <a:r>
              <a:rPr lang="en-US" dirty="0"/>
              <a:t>Concurrent Threads</a:t>
            </a:r>
          </a:p>
        </p:txBody>
      </p:sp>
      <p:sp>
        <p:nvSpPr>
          <p:cNvPr id="805909" name="Rectangle 21"/>
          <p:cNvSpPr>
            <a:spLocks noGrp="1" noChangeArrowheads="1"/>
          </p:cNvSpPr>
          <p:nvPr>
            <p:ph type="body" idx="1"/>
          </p:nvPr>
        </p:nvSpPr>
        <p:spPr>
          <a:xfrm>
            <a:off x="396875" y="1362075"/>
            <a:ext cx="8385175" cy="4972050"/>
          </a:xfrm>
        </p:spPr>
        <p:txBody>
          <a:bodyPr/>
          <a:lstStyle/>
          <a:p>
            <a:r>
              <a:rPr lang="en-US" sz="2600" dirty="0"/>
              <a:t>Two threads are </a:t>
            </a:r>
            <a:r>
              <a:rPr lang="en-US" sz="2600" i="1" dirty="0"/>
              <a:t>concurrent</a:t>
            </a:r>
            <a:r>
              <a:rPr lang="en-US" sz="2600" dirty="0"/>
              <a:t> if their flows overlap in time</a:t>
            </a:r>
          </a:p>
          <a:p>
            <a:r>
              <a:rPr lang="en-US" sz="2600" dirty="0"/>
              <a:t>Otherwise, they are sequential</a:t>
            </a:r>
          </a:p>
          <a:p>
            <a:endParaRPr lang="en-US" sz="2200" dirty="0"/>
          </a:p>
          <a:p>
            <a:r>
              <a:rPr lang="en-US" sz="2600" dirty="0"/>
              <a:t>Examples:</a:t>
            </a:r>
          </a:p>
          <a:p>
            <a:pPr lvl="1"/>
            <a:r>
              <a:rPr lang="en-US" sz="2200" dirty="0"/>
              <a:t>Concurrent: A &amp; B, A&amp;C</a:t>
            </a:r>
          </a:p>
          <a:p>
            <a:pPr lvl="1"/>
            <a:r>
              <a:rPr lang="en-US" sz="2200" dirty="0"/>
              <a:t>Sequential: B &amp; C</a:t>
            </a:r>
          </a:p>
          <a:p>
            <a:endParaRPr lang="en-US" dirty="0"/>
          </a:p>
          <a:p>
            <a:endParaRPr lang="en-US" dirty="0"/>
          </a:p>
        </p:txBody>
      </p:sp>
      <p:sp>
        <p:nvSpPr>
          <p:cNvPr id="805892" name="Line 4"/>
          <p:cNvSpPr>
            <a:spLocks noChangeShapeType="1"/>
          </p:cNvSpPr>
          <p:nvPr/>
        </p:nvSpPr>
        <p:spPr bwMode="auto">
          <a:xfrm flipH="1">
            <a:off x="4419600" y="3448050"/>
            <a:ext cx="0" cy="2743200"/>
          </a:xfrm>
          <a:prstGeom prst="line">
            <a:avLst/>
          </a:prstGeom>
          <a:noFill/>
          <a:ln w="12700">
            <a:solidFill>
              <a:schemeClr val="tx1"/>
            </a:solidFill>
            <a:round/>
            <a:headEnd/>
            <a:tailEnd type="triangle" w="med" len="med"/>
          </a:ln>
          <a:effectLst/>
        </p:spPr>
        <p:txBody>
          <a:bodyPr wrap="none" anchor="ctr"/>
          <a:lstStyle/>
          <a:p>
            <a:endParaRPr lang="en-US" sz="1800">
              <a:latin typeface="+mn-lt"/>
            </a:endParaRPr>
          </a:p>
        </p:txBody>
      </p:sp>
      <p:sp>
        <p:nvSpPr>
          <p:cNvPr id="805893" name="Text Box 5"/>
          <p:cNvSpPr txBox="1">
            <a:spLocks noChangeArrowheads="1"/>
          </p:cNvSpPr>
          <p:nvPr/>
        </p:nvSpPr>
        <p:spPr bwMode="auto">
          <a:xfrm>
            <a:off x="3704792" y="4504997"/>
            <a:ext cx="659631" cy="369332"/>
          </a:xfrm>
          <a:prstGeom prst="rect">
            <a:avLst/>
          </a:prstGeom>
          <a:noFill/>
          <a:ln w="12700">
            <a:noFill/>
            <a:miter lim="800000"/>
            <a:headEnd/>
            <a:tailEnd/>
          </a:ln>
          <a:effectLst/>
        </p:spPr>
        <p:txBody>
          <a:bodyPr wrap="none">
            <a:spAutoFit/>
          </a:bodyPr>
          <a:lstStyle/>
          <a:p>
            <a:r>
              <a:rPr lang="en-US" sz="1800" dirty="0">
                <a:latin typeface="+mn-lt"/>
              </a:rPr>
              <a:t>Time</a:t>
            </a:r>
          </a:p>
        </p:txBody>
      </p:sp>
      <p:sp>
        <p:nvSpPr>
          <p:cNvPr id="805894" name="Line 6"/>
          <p:cNvSpPr>
            <a:spLocks noChangeShapeType="1"/>
          </p:cNvSpPr>
          <p:nvPr/>
        </p:nvSpPr>
        <p:spPr bwMode="auto">
          <a:xfrm>
            <a:off x="5200650" y="3598863"/>
            <a:ext cx="0" cy="3048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895" name="Text Box 7"/>
          <p:cNvSpPr txBox="1">
            <a:spLocks noChangeArrowheads="1"/>
          </p:cNvSpPr>
          <p:nvPr/>
        </p:nvSpPr>
        <p:spPr bwMode="auto">
          <a:xfrm>
            <a:off x="4633913" y="3065463"/>
            <a:ext cx="1056700" cy="369332"/>
          </a:xfrm>
          <a:prstGeom prst="rect">
            <a:avLst/>
          </a:prstGeom>
          <a:noFill/>
          <a:ln w="12700">
            <a:noFill/>
            <a:miter lim="800000"/>
            <a:headEnd/>
            <a:tailEnd/>
          </a:ln>
          <a:effectLst/>
        </p:spPr>
        <p:txBody>
          <a:bodyPr wrap="none">
            <a:spAutoFit/>
          </a:bodyPr>
          <a:lstStyle/>
          <a:p>
            <a:r>
              <a:rPr lang="en-US" sz="1800" dirty="0">
                <a:latin typeface="+mn-lt"/>
              </a:rPr>
              <a:t>Thread A</a:t>
            </a:r>
          </a:p>
        </p:txBody>
      </p:sp>
      <p:sp>
        <p:nvSpPr>
          <p:cNvPr id="805896" name="Text Box 8"/>
          <p:cNvSpPr txBox="1">
            <a:spLocks noChangeArrowheads="1"/>
          </p:cNvSpPr>
          <p:nvPr/>
        </p:nvSpPr>
        <p:spPr bwMode="auto">
          <a:xfrm>
            <a:off x="6157913" y="3065463"/>
            <a:ext cx="1040482" cy="369332"/>
          </a:xfrm>
          <a:prstGeom prst="rect">
            <a:avLst/>
          </a:prstGeom>
          <a:noFill/>
          <a:ln w="12700">
            <a:noFill/>
            <a:miter lim="800000"/>
            <a:headEnd/>
            <a:tailEnd/>
          </a:ln>
          <a:effectLst/>
        </p:spPr>
        <p:txBody>
          <a:bodyPr wrap="none">
            <a:spAutoFit/>
          </a:bodyPr>
          <a:lstStyle/>
          <a:p>
            <a:r>
              <a:rPr lang="en-US" sz="1800">
                <a:latin typeface="+mn-lt"/>
              </a:rPr>
              <a:t>Thread B</a:t>
            </a:r>
          </a:p>
        </p:txBody>
      </p:sp>
      <p:sp>
        <p:nvSpPr>
          <p:cNvPr id="805897" name="Text Box 9"/>
          <p:cNvSpPr txBox="1">
            <a:spLocks noChangeArrowheads="1"/>
          </p:cNvSpPr>
          <p:nvPr/>
        </p:nvSpPr>
        <p:spPr bwMode="auto">
          <a:xfrm>
            <a:off x="7681913" y="3065463"/>
            <a:ext cx="1033268" cy="369332"/>
          </a:xfrm>
          <a:prstGeom prst="rect">
            <a:avLst/>
          </a:prstGeom>
          <a:noFill/>
          <a:ln w="12700">
            <a:noFill/>
            <a:miter lim="800000"/>
            <a:headEnd/>
            <a:tailEnd/>
          </a:ln>
          <a:effectLst/>
        </p:spPr>
        <p:txBody>
          <a:bodyPr wrap="none">
            <a:spAutoFit/>
          </a:bodyPr>
          <a:lstStyle/>
          <a:p>
            <a:r>
              <a:rPr lang="en-US" sz="1800">
                <a:latin typeface="+mn-lt"/>
              </a:rPr>
              <a:t>Thread C</a:t>
            </a:r>
          </a:p>
        </p:txBody>
      </p:sp>
      <p:sp>
        <p:nvSpPr>
          <p:cNvPr id="805898" name="Line 10"/>
          <p:cNvSpPr>
            <a:spLocks noChangeShapeType="1"/>
          </p:cNvSpPr>
          <p:nvPr/>
        </p:nvSpPr>
        <p:spPr bwMode="auto">
          <a:xfrm flipH="1">
            <a:off x="6708775" y="3905250"/>
            <a:ext cx="0" cy="6096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899" name="Line 11"/>
          <p:cNvSpPr>
            <a:spLocks noChangeShapeType="1"/>
          </p:cNvSpPr>
          <p:nvPr/>
        </p:nvSpPr>
        <p:spPr bwMode="auto">
          <a:xfrm flipH="1">
            <a:off x="8232775" y="4514850"/>
            <a:ext cx="0" cy="3810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900" name="Line 12"/>
          <p:cNvSpPr>
            <a:spLocks noChangeShapeType="1"/>
          </p:cNvSpPr>
          <p:nvPr/>
        </p:nvSpPr>
        <p:spPr bwMode="auto">
          <a:xfrm>
            <a:off x="5184775" y="4895850"/>
            <a:ext cx="0" cy="6096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901" name="Line 13"/>
          <p:cNvSpPr>
            <a:spLocks noChangeShapeType="1"/>
          </p:cNvSpPr>
          <p:nvPr/>
        </p:nvSpPr>
        <p:spPr bwMode="auto">
          <a:xfrm flipH="1">
            <a:off x="8232775" y="5505450"/>
            <a:ext cx="0" cy="6096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902" name="Line 14"/>
          <p:cNvSpPr>
            <a:spLocks noChangeShapeType="1"/>
          </p:cNvSpPr>
          <p:nvPr/>
        </p:nvSpPr>
        <p:spPr bwMode="auto">
          <a:xfrm>
            <a:off x="4743450" y="3903663"/>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3" name="Line 15"/>
          <p:cNvSpPr>
            <a:spLocks noChangeShapeType="1"/>
          </p:cNvSpPr>
          <p:nvPr/>
        </p:nvSpPr>
        <p:spPr bwMode="auto">
          <a:xfrm>
            <a:off x="4727575" y="48958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4" name="Line 16"/>
          <p:cNvSpPr>
            <a:spLocks noChangeShapeType="1"/>
          </p:cNvSpPr>
          <p:nvPr/>
        </p:nvSpPr>
        <p:spPr bwMode="auto">
          <a:xfrm>
            <a:off x="4727575" y="55054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5" name="Line 17"/>
          <p:cNvSpPr>
            <a:spLocks noChangeShapeType="1"/>
          </p:cNvSpPr>
          <p:nvPr/>
        </p:nvSpPr>
        <p:spPr bwMode="auto">
          <a:xfrm>
            <a:off x="4727575" y="61150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6" name="Line 18"/>
          <p:cNvSpPr>
            <a:spLocks noChangeShapeType="1"/>
          </p:cNvSpPr>
          <p:nvPr/>
        </p:nvSpPr>
        <p:spPr bwMode="auto">
          <a:xfrm>
            <a:off x="4727575" y="45148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7" name="Line 19"/>
          <p:cNvSpPr>
            <a:spLocks noChangeShapeType="1"/>
          </p:cNvSpPr>
          <p:nvPr/>
        </p:nvSpPr>
        <p:spPr bwMode="auto">
          <a:xfrm>
            <a:off x="4727575" y="36004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908" name="Rectangle 20"/>
          <p:cNvSpPr>
            <a:spLocks noGrp="1" noChangeArrowheads="1"/>
          </p:cNvSpPr>
          <p:nvPr>
            <p:ph type="title"/>
          </p:nvPr>
        </p:nvSpPr>
        <p:spPr/>
        <p:txBody>
          <a:bodyPr/>
          <a:lstStyle/>
          <a:p>
            <a:r>
              <a:rPr lang="en-US" dirty="0"/>
              <a:t>Concurrent Thread Execution</a:t>
            </a:r>
          </a:p>
        </p:txBody>
      </p:sp>
      <p:sp>
        <p:nvSpPr>
          <p:cNvPr id="805909" name="Rectangle 21"/>
          <p:cNvSpPr>
            <a:spLocks noGrp="1" noChangeArrowheads="1"/>
          </p:cNvSpPr>
          <p:nvPr>
            <p:ph sz="half" idx="1"/>
          </p:nvPr>
        </p:nvSpPr>
        <p:spPr>
          <a:xfrm>
            <a:off x="322263" y="1419225"/>
            <a:ext cx="3871913" cy="4972050"/>
          </a:xfrm>
        </p:spPr>
        <p:txBody>
          <a:bodyPr/>
          <a:lstStyle/>
          <a:p>
            <a:r>
              <a:rPr lang="en-US" dirty="0"/>
              <a:t>Single Core Processor</a:t>
            </a:r>
          </a:p>
          <a:p>
            <a:pPr lvl="1"/>
            <a:r>
              <a:rPr lang="en-US" dirty="0"/>
              <a:t>Simulate parallelism by time slicing</a:t>
            </a:r>
          </a:p>
          <a:p>
            <a:endParaRPr lang="en-US" dirty="0"/>
          </a:p>
          <a:p>
            <a:endParaRPr lang="en-US" dirty="0"/>
          </a:p>
        </p:txBody>
      </p:sp>
      <p:sp>
        <p:nvSpPr>
          <p:cNvPr id="20" name="Content Placeholder 19"/>
          <p:cNvSpPr>
            <a:spLocks noGrp="1"/>
          </p:cNvSpPr>
          <p:nvPr>
            <p:ph sz="half" idx="2"/>
          </p:nvPr>
        </p:nvSpPr>
        <p:spPr>
          <a:xfrm>
            <a:off x="4949825" y="1441231"/>
            <a:ext cx="3871912" cy="4972050"/>
          </a:xfrm>
        </p:spPr>
        <p:txBody>
          <a:bodyPr/>
          <a:lstStyle/>
          <a:p>
            <a:r>
              <a:rPr lang="en-US" dirty="0"/>
              <a:t>Multi-Core Processor</a:t>
            </a:r>
          </a:p>
          <a:p>
            <a:pPr lvl="1"/>
            <a:r>
              <a:rPr lang="en-US" dirty="0"/>
              <a:t>Can have true parallelism</a:t>
            </a:r>
          </a:p>
        </p:txBody>
      </p:sp>
      <p:grpSp>
        <p:nvGrpSpPr>
          <p:cNvPr id="22" name="Group 21"/>
          <p:cNvGrpSpPr/>
          <p:nvPr/>
        </p:nvGrpSpPr>
        <p:grpSpPr>
          <a:xfrm>
            <a:off x="4235072" y="3429000"/>
            <a:ext cx="659631" cy="2743200"/>
            <a:chOff x="5530472" y="3429000"/>
            <a:chExt cx="659631" cy="2743200"/>
          </a:xfrm>
        </p:grpSpPr>
        <p:sp>
          <p:nvSpPr>
            <p:cNvPr id="805892" name="Line 4"/>
            <p:cNvSpPr>
              <a:spLocks noChangeShapeType="1"/>
            </p:cNvSpPr>
            <p:nvPr/>
          </p:nvSpPr>
          <p:spPr bwMode="auto">
            <a:xfrm flipH="1">
              <a:off x="5867400" y="3429000"/>
              <a:ext cx="0" cy="2743200"/>
            </a:xfrm>
            <a:prstGeom prst="line">
              <a:avLst/>
            </a:prstGeom>
            <a:noFill/>
            <a:ln w="12700">
              <a:solidFill>
                <a:schemeClr val="tx1"/>
              </a:solidFill>
              <a:round/>
              <a:headEnd/>
              <a:tailEnd type="triangle" w="med" len="med"/>
            </a:ln>
            <a:effectLst/>
          </p:spPr>
          <p:txBody>
            <a:bodyPr wrap="none" anchor="ctr"/>
            <a:lstStyle/>
            <a:p>
              <a:endParaRPr lang="en-US" sz="1800">
                <a:latin typeface="+mn-lt"/>
              </a:endParaRPr>
            </a:p>
          </p:txBody>
        </p:sp>
        <p:sp>
          <p:nvSpPr>
            <p:cNvPr id="805893" name="Text Box 5"/>
            <p:cNvSpPr txBox="1">
              <a:spLocks noChangeArrowheads="1"/>
            </p:cNvSpPr>
            <p:nvPr/>
          </p:nvSpPr>
          <p:spPr bwMode="auto">
            <a:xfrm>
              <a:off x="5530472" y="4494213"/>
              <a:ext cx="659631" cy="369332"/>
            </a:xfrm>
            <a:prstGeom prst="rect">
              <a:avLst/>
            </a:prstGeom>
            <a:solidFill>
              <a:schemeClr val="bg1"/>
            </a:solidFill>
            <a:ln w="12700">
              <a:noFill/>
              <a:miter lim="800000"/>
              <a:headEnd/>
              <a:tailEnd/>
            </a:ln>
            <a:effectLst/>
          </p:spPr>
          <p:txBody>
            <a:bodyPr wrap="none">
              <a:spAutoFit/>
            </a:bodyPr>
            <a:lstStyle/>
            <a:p>
              <a:pPr algn="ctr"/>
              <a:r>
                <a:rPr lang="en-US" sz="1800" dirty="0">
                  <a:latin typeface="+mn-lt"/>
                </a:rPr>
                <a:t>Time</a:t>
              </a:r>
            </a:p>
          </p:txBody>
        </p:sp>
      </p:grpSp>
      <p:sp>
        <p:nvSpPr>
          <p:cNvPr id="805895" name="Text Box 7"/>
          <p:cNvSpPr txBox="1">
            <a:spLocks noChangeArrowheads="1"/>
          </p:cNvSpPr>
          <p:nvPr/>
        </p:nvSpPr>
        <p:spPr bwMode="auto">
          <a:xfrm>
            <a:off x="414532" y="3065463"/>
            <a:ext cx="1056700" cy="369332"/>
          </a:xfrm>
          <a:prstGeom prst="rect">
            <a:avLst/>
          </a:prstGeom>
          <a:noFill/>
          <a:ln w="12700">
            <a:noFill/>
            <a:miter lim="800000"/>
            <a:headEnd/>
            <a:tailEnd/>
          </a:ln>
          <a:effectLst/>
        </p:spPr>
        <p:txBody>
          <a:bodyPr wrap="none">
            <a:spAutoFit/>
          </a:bodyPr>
          <a:lstStyle/>
          <a:p>
            <a:r>
              <a:rPr lang="en-US" sz="1800">
                <a:latin typeface="+mn-lt"/>
              </a:rPr>
              <a:t>Thread A</a:t>
            </a:r>
          </a:p>
        </p:txBody>
      </p:sp>
      <p:sp>
        <p:nvSpPr>
          <p:cNvPr id="805896" name="Text Box 8"/>
          <p:cNvSpPr txBox="1">
            <a:spLocks noChangeArrowheads="1"/>
          </p:cNvSpPr>
          <p:nvPr/>
        </p:nvSpPr>
        <p:spPr bwMode="auto">
          <a:xfrm>
            <a:off x="1709932" y="3065463"/>
            <a:ext cx="1040482" cy="369332"/>
          </a:xfrm>
          <a:prstGeom prst="rect">
            <a:avLst/>
          </a:prstGeom>
          <a:noFill/>
          <a:ln w="12700">
            <a:noFill/>
            <a:miter lim="800000"/>
            <a:headEnd/>
            <a:tailEnd/>
          </a:ln>
          <a:effectLst/>
        </p:spPr>
        <p:txBody>
          <a:bodyPr wrap="none">
            <a:spAutoFit/>
          </a:bodyPr>
          <a:lstStyle/>
          <a:p>
            <a:r>
              <a:rPr lang="en-US" sz="1800" dirty="0">
                <a:latin typeface="+mn-lt"/>
              </a:rPr>
              <a:t>Thread B</a:t>
            </a:r>
          </a:p>
        </p:txBody>
      </p:sp>
      <p:sp>
        <p:nvSpPr>
          <p:cNvPr id="805897" name="Text Box 9"/>
          <p:cNvSpPr txBox="1">
            <a:spLocks noChangeArrowheads="1"/>
          </p:cNvSpPr>
          <p:nvPr/>
        </p:nvSpPr>
        <p:spPr bwMode="auto">
          <a:xfrm>
            <a:off x="3081532" y="3065463"/>
            <a:ext cx="1033268" cy="369332"/>
          </a:xfrm>
          <a:prstGeom prst="rect">
            <a:avLst/>
          </a:prstGeom>
          <a:noFill/>
          <a:ln w="12700">
            <a:noFill/>
            <a:miter lim="800000"/>
            <a:headEnd/>
            <a:tailEnd/>
          </a:ln>
          <a:effectLst/>
        </p:spPr>
        <p:txBody>
          <a:bodyPr wrap="none">
            <a:spAutoFit/>
          </a:bodyPr>
          <a:lstStyle/>
          <a:p>
            <a:r>
              <a:rPr lang="en-US" sz="1800" dirty="0">
                <a:latin typeface="+mn-lt"/>
              </a:rPr>
              <a:t>Thread C</a:t>
            </a:r>
          </a:p>
        </p:txBody>
      </p:sp>
      <p:grpSp>
        <p:nvGrpSpPr>
          <p:cNvPr id="21" name="Group 20"/>
          <p:cNvGrpSpPr/>
          <p:nvPr/>
        </p:nvGrpSpPr>
        <p:grpSpPr>
          <a:xfrm>
            <a:off x="508195" y="3598863"/>
            <a:ext cx="3505200" cy="2516187"/>
            <a:chOff x="322262" y="3598863"/>
            <a:chExt cx="4054475" cy="2516187"/>
          </a:xfrm>
        </p:grpSpPr>
        <p:sp>
          <p:nvSpPr>
            <p:cNvPr id="805894" name="Line 6"/>
            <p:cNvSpPr>
              <a:spLocks noChangeShapeType="1"/>
            </p:cNvSpPr>
            <p:nvPr/>
          </p:nvSpPr>
          <p:spPr bwMode="auto">
            <a:xfrm>
              <a:off x="795337" y="3598863"/>
              <a:ext cx="0" cy="3048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898" name="Line 10"/>
            <p:cNvSpPr>
              <a:spLocks noChangeShapeType="1"/>
            </p:cNvSpPr>
            <p:nvPr/>
          </p:nvSpPr>
          <p:spPr bwMode="auto">
            <a:xfrm flipH="1">
              <a:off x="2303462" y="3905250"/>
              <a:ext cx="0" cy="6096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899" name="Line 11"/>
            <p:cNvSpPr>
              <a:spLocks noChangeShapeType="1"/>
            </p:cNvSpPr>
            <p:nvPr/>
          </p:nvSpPr>
          <p:spPr bwMode="auto">
            <a:xfrm flipH="1">
              <a:off x="3827462" y="4514850"/>
              <a:ext cx="0" cy="3810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900" name="Line 12"/>
            <p:cNvSpPr>
              <a:spLocks noChangeShapeType="1"/>
            </p:cNvSpPr>
            <p:nvPr/>
          </p:nvSpPr>
          <p:spPr bwMode="auto">
            <a:xfrm>
              <a:off x="779462" y="4895850"/>
              <a:ext cx="0" cy="6096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901" name="Line 13"/>
            <p:cNvSpPr>
              <a:spLocks noChangeShapeType="1"/>
            </p:cNvSpPr>
            <p:nvPr/>
          </p:nvSpPr>
          <p:spPr bwMode="auto">
            <a:xfrm flipH="1">
              <a:off x="3827462" y="5505450"/>
              <a:ext cx="0" cy="6096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902" name="Line 14"/>
            <p:cNvSpPr>
              <a:spLocks noChangeShapeType="1"/>
            </p:cNvSpPr>
            <p:nvPr/>
          </p:nvSpPr>
          <p:spPr bwMode="auto">
            <a:xfrm>
              <a:off x="338137" y="3903663"/>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3" name="Line 15"/>
            <p:cNvSpPr>
              <a:spLocks noChangeShapeType="1"/>
            </p:cNvSpPr>
            <p:nvPr/>
          </p:nvSpPr>
          <p:spPr bwMode="auto">
            <a:xfrm>
              <a:off x="322262" y="48958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4" name="Line 16"/>
            <p:cNvSpPr>
              <a:spLocks noChangeShapeType="1"/>
            </p:cNvSpPr>
            <p:nvPr/>
          </p:nvSpPr>
          <p:spPr bwMode="auto">
            <a:xfrm>
              <a:off x="322262" y="55054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5" name="Line 17"/>
            <p:cNvSpPr>
              <a:spLocks noChangeShapeType="1"/>
            </p:cNvSpPr>
            <p:nvPr/>
          </p:nvSpPr>
          <p:spPr bwMode="auto">
            <a:xfrm>
              <a:off x="322262" y="61150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6" name="Line 18"/>
            <p:cNvSpPr>
              <a:spLocks noChangeShapeType="1"/>
            </p:cNvSpPr>
            <p:nvPr/>
          </p:nvSpPr>
          <p:spPr bwMode="auto">
            <a:xfrm>
              <a:off x="322262" y="45148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7" name="Line 19"/>
            <p:cNvSpPr>
              <a:spLocks noChangeShapeType="1"/>
            </p:cNvSpPr>
            <p:nvPr/>
          </p:nvSpPr>
          <p:spPr bwMode="auto">
            <a:xfrm>
              <a:off x="322262" y="36004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grpSp>
      <p:sp>
        <p:nvSpPr>
          <p:cNvPr id="23" name="Text Box 7"/>
          <p:cNvSpPr txBox="1">
            <a:spLocks noChangeArrowheads="1"/>
          </p:cNvSpPr>
          <p:nvPr/>
        </p:nvSpPr>
        <p:spPr bwMode="auto">
          <a:xfrm>
            <a:off x="5014397" y="3048000"/>
            <a:ext cx="1056700" cy="369332"/>
          </a:xfrm>
          <a:prstGeom prst="rect">
            <a:avLst/>
          </a:prstGeom>
          <a:noFill/>
          <a:ln w="12700">
            <a:noFill/>
            <a:miter lim="800000"/>
            <a:headEnd/>
            <a:tailEnd/>
          </a:ln>
          <a:effectLst/>
        </p:spPr>
        <p:txBody>
          <a:bodyPr wrap="none">
            <a:spAutoFit/>
          </a:bodyPr>
          <a:lstStyle/>
          <a:p>
            <a:r>
              <a:rPr lang="en-US" sz="1800">
                <a:latin typeface="+mn-lt"/>
              </a:rPr>
              <a:t>Thread A</a:t>
            </a:r>
          </a:p>
        </p:txBody>
      </p:sp>
      <p:sp>
        <p:nvSpPr>
          <p:cNvPr id="24" name="Text Box 8"/>
          <p:cNvSpPr txBox="1">
            <a:spLocks noChangeArrowheads="1"/>
          </p:cNvSpPr>
          <p:nvPr/>
        </p:nvSpPr>
        <p:spPr bwMode="auto">
          <a:xfrm>
            <a:off x="6309797" y="3048000"/>
            <a:ext cx="1040482" cy="369332"/>
          </a:xfrm>
          <a:prstGeom prst="rect">
            <a:avLst/>
          </a:prstGeom>
          <a:noFill/>
          <a:ln w="12700">
            <a:noFill/>
            <a:miter lim="800000"/>
            <a:headEnd/>
            <a:tailEnd/>
          </a:ln>
          <a:effectLst/>
        </p:spPr>
        <p:txBody>
          <a:bodyPr wrap="none">
            <a:spAutoFit/>
          </a:bodyPr>
          <a:lstStyle/>
          <a:p>
            <a:r>
              <a:rPr lang="en-US" sz="1800">
                <a:latin typeface="+mn-lt"/>
              </a:rPr>
              <a:t>Thread B</a:t>
            </a:r>
          </a:p>
        </p:txBody>
      </p:sp>
      <p:sp>
        <p:nvSpPr>
          <p:cNvPr id="25" name="Text Box 9"/>
          <p:cNvSpPr txBox="1">
            <a:spLocks noChangeArrowheads="1"/>
          </p:cNvSpPr>
          <p:nvPr/>
        </p:nvSpPr>
        <p:spPr bwMode="auto">
          <a:xfrm>
            <a:off x="7681397" y="3048000"/>
            <a:ext cx="1033268" cy="369332"/>
          </a:xfrm>
          <a:prstGeom prst="rect">
            <a:avLst/>
          </a:prstGeom>
          <a:noFill/>
          <a:ln w="12700">
            <a:noFill/>
            <a:miter lim="800000"/>
            <a:headEnd/>
            <a:tailEnd/>
          </a:ln>
          <a:effectLst/>
        </p:spPr>
        <p:txBody>
          <a:bodyPr wrap="none">
            <a:spAutoFit/>
          </a:bodyPr>
          <a:lstStyle/>
          <a:p>
            <a:r>
              <a:rPr lang="en-US" sz="1800" dirty="0">
                <a:latin typeface="+mn-lt"/>
              </a:rPr>
              <a:t>Thread C</a:t>
            </a:r>
          </a:p>
        </p:txBody>
      </p:sp>
      <p:sp>
        <p:nvSpPr>
          <p:cNvPr id="27" name="Line 6"/>
          <p:cNvSpPr>
            <a:spLocks noChangeShapeType="1"/>
          </p:cNvSpPr>
          <p:nvPr/>
        </p:nvSpPr>
        <p:spPr bwMode="auto">
          <a:xfrm>
            <a:off x="5517045" y="3581399"/>
            <a:ext cx="0" cy="912813"/>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28" name="Line 10"/>
          <p:cNvSpPr>
            <a:spLocks noChangeShapeType="1"/>
          </p:cNvSpPr>
          <p:nvPr/>
        </p:nvSpPr>
        <p:spPr bwMode="auto">
          <a:xfrm flipH="1">
            <a:off x="6858000" y="3887787"/>
            <a:ext cx="0" cy="975758"/>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29" name="Line 11"/>
          <p:cNvSpPr>
            <a:spLocks noChangeShapeType="1"/>
          </p:cNvSpPr>
          <p:nvPr/>
        </p:nvSpPr>
        <p:spPr bwMode="auto">
          <a:xfrm flipH="1">
            <a:off x="8153400" y="4497387"/>
            <a:ext cx="0" cy="16002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30" name="Line 12"/>
          <p:cNvSpPr>
            <a:spLocks noChangeShapeType="1"/>
          </p:cNvSpPr>
          <p:nvPr/>
        </p:nvSpPr>
        <p:spPr bwMode="auto">
          <a:xfrm>
            <a:off x="5503321" y="4878387"/>
            <a:ext cx="0" cy="6096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31" name="Line 13"/>
          <p:cNvSpPr>
            <a:spLocks noChangeShapeType="1"/>
          </p:cNvSpPr>
          <p:nvPr/>
        </p:nvSpPr>
        <p:spPr bwMode="auto">
          <a:xfrm flipH="1">
            <a:off x="6858000" y="5487987"/>
            <a:ext cx="0" cy="6096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32" name="Line 14"/>
          <p:cNvSpPr>
            <a:spLocks noChangeShapeType="1"/>
          </p:cNvSpPr>
          <p:nvPr/>
        </p:nvSpPr>
        <p:spPr bwMode="auto">
          <a:xfrm>
            <a:off x="5121784" y="3886200"/>
            <a:ext cx="3491476"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33" name="Line 15"/>
          <p:cNvSpPr>
            <a:spLocks noChangeShapeType="1"/>
          </p:cNvSpPr>
          <p:nvPr/>
        </p:nvSpPr>
        <p:spPr bwMode="auto">
          <a:xfrm>
            <a:off x="5108060" y="4878387"/>
            <a:ext cx="3491476"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34" name="Line 16"/>
          <p:cNvSpPr>
            <a:spLocks noChangeShapeType="1"/>
          </p:cNvSpPr>
          <p:nvPr/>
        </p:nvSpPr>
        <p:spPr bwMode="auto">
          <a:xfrm>
            <a:off x="5108060" y="5487987"/>
            <a:ext cx="3491476"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35" name="Line 17"/>
          <p:cNvSpPr>
            <a:spLocks noChangeShapeType="1"/>
          </p:cNvSpPr>
          <p:nvPr/>
        </p:nvSpPr>
        <p:spPr bwMode="auto">
          <a:xfrm>
            <a:off x="5108060" y="6097587"/>
            <a:ext cx="3491476"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36" name="Line 18"/>
          <p:cNvSpPr>
            <a:spLocks noChangeShapeType="1"/>
          </p:cNvSpPr>
          <p:nvPr/>
        </p:nvSpPr>
        <p:spPr bwMode="auto">
          <a:xfrm>
            <a:off x="5108060" y="4497387"/>
            <a:ext cx="3491476"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37" name="Line 19"/>
          <p:cNvSpPr>
            <a:spLocks noChangeShapeType="1"/>
          </p:cNvSpPr>
          <p:nvPr/>
        </p:nvSpPr>
        <p:spPr bwMode="auto">
          <a:xfrm>
            <a:off x="5108060" y="3582987"/>
            <a:ext cx="3491476"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39" name="TextBox 38"/>
          <p:cNvSpPr txBox="1"/>
          <p:nvPr/>
        </p:nvSpPr>
        <p:spPr>
          <a:xfrm>
            <a:off x="5588999" y="6183868"/>
            <a:ext cx="2538002" cy="369332"/>
          </a:xfrm>
          <a:prstGeom prst="rect">
            <a:avLst/>
          </a:prstGeom>
          <a:noFill/>
        </p:spPr>
        <p:txBody>
          <a:bodyPr wrap="none" rtlCol="0">
            <a:spAutoFit/>
          </a:bodyPr>
          <a:lstStyle/>
          <a:p>
            <a:r>
              <a:rPr lang="en-US" sz="1800" dirty="0">
                <a:latin typeface="+mn-lt"/>
              </a:rPr>
              <a:t>Run 3 threads on 2 cores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ChangeArrowheads="1"/>
          </p:cNvSpPr>
          <p:nvPr>
            <p:ph type="title"/>
          </p:nvPr>
        </p:nvSpPr>
        <p:spPr>
          <a:xfrm>
            <a:off x="327299" y="285750"/>
            <a:ext cx="7592093" cy="762000"/>
          </a:xfrm>
        </p:spPr>
        <p:txBody>
          <a:bodyPr/>
          <a:lstStyle/>
          <a:p>
            <a:r>
              <a:rPr lang="en-US" dirty="0"/>
              <a:t>Threads vs. Processes</a:t>
            </a:r>
          </a:p>
        </p:txBody>
      </p:sp>
      <p:sp>
        <p:nvSpPr>
          <p:cNvPr id="806917" name="Rectangle 5"/>
          <p:cNvSpPr>
            <a:spLocks noGrp="1" noChangeArrowheads="1"/>
          </p:cNvSpPr>
          <p:nvPr>
            <p:ph type="body" idx="1"/>
          </p:nvPr>
        </p:nvSpPr>
        <p:spPr>
          <a:xfrm>
            <a:off x="290513" y="1220788"/>
            <a:ext cx="8624887" cy="5351462"/>
          </a:xfrm>
        </p:spPr>
        <p:txBody>
          <a:bodyPr/>
          <a:lstStyle/>
          <a:p>
            <a:r>
              <a:rPr lang="en-US" sz="2600" dirty="0"/>
              <a:t>How threads and processes are similar</a:t>
            </a:r>
          </a:p>
          <a:p>
            <a:pPr lvl="1"/>
            <a:r>
              <a:rPr lang="en-US" sz="2200" dirty="0"/>
              <a:t>Each has its own logical control flow</a:t>
            </a:r>
          </a:p>
          <a:p>
            <a:pPr lvl="1"/>
            <a:r>
              <a:rPr lang="en-US" sz="2200" dirty="0"/>
              <a:t>Each can run concurrently with others (possibly on different cores)</a:t>
            </a:r>
          </a:p>
          <a:p>
            <a:pPr lvl="1"/>
            <a:r>
              <a:rPr lang="en-US" sz="2200" dirty="0"/>
              <a:t>Each is context switched</a:t>
            </a:r>
          </a:p>
          <a:p>
            <a:r>
              <a:rPr lang="en-US" sz="2600" dirty="0"/>
              <a:t>How threads and processes are different</a:t>
            </a:r>
          </a:p>
          <a:p>
            <a:pPr lvl="1"/>
            <a:r>
              <a:rPr lang="en-US" sz="2200" dirty="0"/>
              <a:t>Threads share all code and data (except local stacks)</a:t>
            </a:r>
          </a:p>
          <a:p>
            <a:pPr lvl="2"/>
            <a:r>
              <a:rPr lang="en-US" dirty="0"/>
              <a:t>Processes (typically) do not</a:t>
            </a:r>
          </a:p>
          <a:p>
            <a:pPr lvl="1"/>
            <a:r>
              <a:rPr lang="en-US" sz="2200" dirty="0"/>
              <a:t>Threads are somewhat less expensive than processes</a:t>
            </a:r>
          </a:p>
          <a:p>
            <a:pPr lvl="2"/>
            <a:r>
              <a:rPr lang="en-US" dirty="0"/>
              <a:t>Process control (creating and reaping) twice as expensive as thread control</a:t>
            </a:r>
          </a:p>
          <a:p>
            <a:pPr lvl="2"/>
            <a:r>
              <a:rPr lang="en-US" dirty="0"/>
              <a:t>Linux numbers:</a:t>
            </a:r>
          </a:p>
          <a:p>
            <a:pPr lvl="3"/>
            <a:r>
              <a:rPr lang="en-US" dirty="0"/>
              <a:t>~20K cycles to create and reap a process</a:t>
            </a:r>
          </a:p>
          <a:p>
            <a:pPr lvl="3"/>
            <a:r>
              <a:rPr lang="en-US" dirty="0"/>
              <a:t>~10K cycles (or less) to create and reap a thread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Outline</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dirty="0"/>
              <a:t>Concurrency</a:t>
            </a:r>
          </a:p>
          <a:p>
            <a:r>
              <a:rPr lang="en-US" sz="2600" b="0" dirty="0"/>
              <a:t>Concurrency Hazards</a:t>
            </a:r>
          </a:p>
          <a:p>
            <a:r>
              <a:rPr lang="en-US" sz="2600" b="0" dirty="0"/>
              <a:t>Processes Reminder</a:t>
            </a:r>
          </a:p>
          <a:p>
            <a:r>
              <a:rPr lang="en-US" sz="2600" b="0" dirty="0"/>
              <a:t>Threads</a:t>
            </a:r>
          </a:p>
          <a:p>
            <a:r>
              <a:rPr lang="en-US" sz="2600" b="0" dirty="0"/>
              <a:t>Sharing</a:t>
            </a:r>
          </a:p>
          <a:p>
            <a:r>
              <a:rPr lang="en-US" sz="2600" b="0" dirty="0"/>
              <a:t>Reasoning about Sharing</a:t>
            </a:r>
          </a:p>
          <a:p>
            <a:r>
              <a:rPr lang="en-US" sz="2600" b="0" dirty="0"/>
              <a:t>Mutual Exclusion</a:t>
            </a:r>
          </a:p>
          <a:p>
            <a:endParaRPr lang="en-US" sz="2600" b="0" dirty="0"/>
          </a:p>
        </p:txBody>
      </p:sp>
    </p:spTree>
    <p:extLst>
      <p:ext uri="{BB962C8B-B14F-4D97-AF65-F5344CB8AC3E}">
        <p14:creationId xmlns:p14="http://schemas.microsoft.com/office/powerpoint/2010/main" val="137492174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ChangeArrowheads="1"/>
          </p:cNvSpPr>
          <p:nvPr>
            <p:ph type="title"/>
          </p:nvPr>
        </p:nvSpPr>
        <p:spPr/>
        <p:txBody>
          <a:bodyPr/>
          <a:lstStyle/>
          <a:p>
            <a:r>
              <a:rPr lang="en-US" dirty="0"/>
              <a:t>Threads vs. Signals</a:t>
            </a:r>
          </a:p>
        </p:txBody>
      </p:sp>
      <p:sp>
        <p:nvSpPr>
          <p:cNvPr id="806917" name="Rectangle 5"/>
          <p:cNvSpPr>
            <a:spLocks noGrp="1" noChangeArrowheads="1"/>
          </p:cNvSpPr>
          <p:nvPr>
            <p:ph type="body" idx="1"/>
          </p:nvPr>
        </p:nvSpPr>
        <p:spPr>
          <a:xfrm>
            <a:off x="290513" y="3048000"/>
            <a:ext cx="8624887" cy="3143250"/>
          </a:xfrm>
        </p:spPr>
        <p:txBody>
          <a:bodyPr/>
          <a:lstStyle/>
          <a:p>
            <a:r>
              <a:rPr lang="en-US" sz="2600" dirty="0"/>
              <a:t>Signal handler shares state with regular program</a:t>
            </a:r>
          </a:p>
          <a:p>
            <a:pPr lvl="1"/>
            <a:r>
              <a:rPr lang="en-US" sz="2200" dirty="0"/>
              <a:t>Including stack</a:t>
            </a:r>
          </a:p>
          <a:p>
            <a:r>
              <a:rPr lang="en-US" sz="2600" dirty="0"/>
              <a:t>Signal handler interrupts normal program execution</a:t>
            </a:r>
          </a:p>
          <a:p>
            <a:pPr lvl="1"/>
            <a:r>
              <a:rPr lang="en-US" dirty="0"/>
              <a:t>Unexpected procedure call</a:t>
            </a:r>
          </a:p>
          <a:p>
            <a:pPr lvl="1"/>
            <a:r>
              <a:rPr lang="en-US" dirty="0"/>
              <a:t>Returns to regular execution stream</a:t>
            </a:r>
          </a:p>
          <a:p>
            <a:pPr lvl="1"/>
            <a:r>
              <a:rPr lang="en-US" i="1" dirty="0"/>
              <a:t>Not </a:t>
            </a:r>
            <a:r>
              <a:rPr lang="en-US" dirty="0"/>
              <a:t>a peer</a:t>
            </a:r>
          </a:p>
          <a:p>
            <a:r>
              <a:rPr lang="en-US" dirty="0"/>
              <a:t>Limited forms of synchronization</a:t>
            </a:r>
          </a:p>
          <a:p>
            <a:pPr lvl="1"/>
            <a:r>
              <a:rPr lang="en-US" dirty="0"/>
              <a:t>Main program can block / unblock signals</a:t>
            </a:r>
          </a:p>
          <a:p>
            <a:pPr lvl="1"/>
            <a:r>
              <a:rPr lang="en-US" dirty="0"/>
              <a:t>Main program can pause for signal</a:t>
            </a:r>
          </a:p>
        </p:txBody>
      </p:sp>
      <p:grpSp>
        <p:nvGrpSpPr>
          <p:cNvPr id="4" name="Group 3">
            <a:extLst>
              <a:ext uri="{FF2B5EF4-FFF2-40B4-BE49-F238E27FC236}">
                <a16:creationId xmlns:a16="http://schemas.microsoft.com/office/drawing/2014/main" id="{9E4E5BFE-6A8E-EC4E-A15E-B5E738E6C663}"/>
              </a:ext>
            </a:extLst>
          </p:cNvPr>
          <p:cNvGrpSpPr/>
          <p:nvPr/>
        </p:nvGrpSpPr>
        <p:grpSpPr>
          <a:xfrm>
            <a:off x="2650207" y="1219200"/>
            <a:ext cx="3878852" cy="1663918"/>
            <a:chOff x="5124214" y="3549860"/>
            <a:chExt cx="3878852" cy="1663918"/>
          </a:xfrm>
        </p:grpSpPr>
        <p:sp>
          <p:nvSpPr>
            <p:cNvPr id="5" name="Line 93">
              <a:extLst>
                <a:ext uri="{FF2B5EF4-FFF2-40B4-BE49-F238E27FC236}">
                  <a16:creationId xmlns:a16="http://schemas.microsoft.com/office/drawing/2014/main" id="{F96DBE58-A063-984C-A494-AB871055D981}"/>
                </a:ext>
              </a:extLst>
            </p:cNvPr>
            <p:cNvSpPr>
              <a:spLocks noChangeShapeType="1"/>
            </p:cNvSpPr>
            <p:nvPr/>
          </p:nvSpPr>
          <p:spPr bwMode="auto">
            <a:xfrm>
              <a:off x="5627452" y="3597703"/>
              <a:ext cx="0" cy="5984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6" name="Line 94">
              <a:extLst>
                <a:ext uri="{FF2B5EF4-FFF2-40B4-BE49-F238E27FC236}">
                  <a16:creationId xmlns:a16="http://schemas.microsoft.com/office/drawing/2014/main" id="{5A1BB7E8-6B92-7846-936D-C4DF4B56A653}"/>
                </a:ext>
              </a:extLst>
            </p:cNvPr>
            <p:cNvSpPr>
              <a:spLocks noChangeShapeType="1"/>
            </p:cNvSpPr>
            <p:nvPr/>
          </p:nvSpPr>
          <p:spPr bwMode="auto">
            <a:xfrm>
              <a:off x="5633802" y="4202541"/>
              <a:ext cx="24003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7" name="Line 95">
              <a:extLst>
                <a:ext uri="{FF2B5EF4-FFF2-40B4-BE49-F238E27FC236}">
                  <a16:creationId xmlns:a16="http://schemas.microsoft.com/office/drawing/2014/main" id="{EA091E02-3165-4540-BC58-ACA138757086}"/>
                </a:ext>
              </a:extLst>
            </p:cNvPr>
            <p:cNvSpPr>
              <a:spLocks noChangeShapeType="1"/>
            </p:cNvSpPr>
            <p:nvPr/>
          </p:nvSpPr>
          <p:spPr bwMode="auto">
            <a:xfrm flipH="1">
              <a:off x="8032514" y="4208891"/>
              <a:ext cx="0" cy="24647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8" name="Line 96">
              <a:extLst>
                <a:ext uri="{FF2B5EF4-FFF2-40B4-BE49-F238E27FC236}">
                  <a16:creationId xmlns:a16="http://schemas.microsoft.com/office/drawing/2014/main" id="{376113CD-B1E4-8349-8D61-0C8A6C9A03A8}"/>
                </a:ext>
              </a:extLst>
            </p:cNvPr>
            <p:cNvSpPr>
              <a:spLocks noChangeShapeType="1"/>
            </p:cNvSpPr>
            <p:nvPr/>
          </p:nvSpPr>
          <p:spPr bwMode="auto">
            <a:xfrm flipH="1" flipV="1">
              <a:off x="5630627" y="4329541"/>
              <a:ext cx="2352675" cy="38735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9" name="Line 97">
              <a:extLst>
                <a:ext uri="{FF2B5EF4-FFF2-40B4-BE49-F238E27FC236}">
                  <a16:creationId xmlns:a16="http://schemas.microsoft.com/office/drawing/2014/main" id="{8442EA93-6320-5848-A479-040B227DD0A5}"/>
                </a:ext>
              </a:extLst>
            </p:cNvPr>
            <p:cNvSpPr>
              <a:spLocks noChangeShapeType="1"/>
            </p:cNvSpPr>
            <p:nvPr/>
          </p:nvSpPr>
          <p:spPr bwMode="auto">
            <a:xfrm>
              <a:off x="5629039" y="4337478"/>
              <a:ext cx="3175" cy="8763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0" name="Text Box 101">
              <a:extLst>
                <a:ext uri="{FF2B5EF4-FFF2-40B4-BE49-F238E27FC236}">
                  <a16:creationId xmlns:a16="http://schemas.microsoft.com/office/drawing/2014/main" id="{72684CDF-E02F-7048-BA71-1BE90A2C4D1C}"/>
                </a:ext>
              </a:extLst>
            </p:cNvPr>
            <p:cNvSpPr txBox="1">
              <a:spLocks noChangeArrowheads="1"/>
            </p:cNvSpPr>
            <p:nvPr/>
          </p:nvSpPr>
          <p:spPr bwMode="auto">
            <a:xfrm>
              <a:off x="5124214" y="3919966"/>
              <a:ext cx="547258"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curr</a:t>
              </a:r>
              <a:endParaRPr lang="en-US" sz="1600" i="1">
                <a:latin typeface="Helvetica" charset="0"/>
              </a:endParaRPr>
            </a:p>
          </p:txBody>
        </p:sp>
        <p:sp>
          <p:nvSpPr>
            <p:cNvPr id="11" name="Text Box 102">
              <a:extLst>
                <a:ext uri="{FF2B5EF4-FFF2-40B4-BE49-F238E27FC236}">
                  <a16:creationId xmlns:a16="http://schemas.microsoft.com/office/drawing/2014/main" id="{0966EC43-04B9-9140-8CA2-2B7C4A4CAC29}"/>
                </a:ext>
              </a:extLst>
            </p:cNvPr>
            <p:cNvSpPr txBox="1">
              <a:spLocks noChangeArrowheads="1"/>
            </p:cNvSpPr>
            <p:nvPr/>
          </p:nvSpPr>
          <p:spPr bwMode="auto">
            <a:xfrm>
              <a:off x="5124214" y="4116816"/>
              <a:ext cx="561066"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next</a:t>
              </a:r>
              <a:endParaRPr lang="en-US" sz="1600" i="1">
                <a:latin typeface="Helvetica" charset="0"/>
              </a:endParaRPr>
            </a:p>
          </p:txBody>
        </p:sp>
        <p:sp>
          <p:nvSpPr>
            <p:cNvPr id="12" name="TextBox 11">
              <a:extLst>
                <a:ext uri="{FF2B5EF4-FFF2-40B4-BE49-F238E27FC236}">
                  <a16:creationId xmlns:a16="http://schemas.microsoft.com/office/drawing/2014/main" id="{4A332D41-F4C7-C244-8D7A-9EC14C3AE0A0}"/>
                </a:ext>
              </a:extLst>
            </p:cNvPr>
            <p:cNvSpPr txBox="1"/>
            <p:nvPr/>
          </p:nvSpPr>
          <p:spPr>
            <a:xfrm>
              <a:off x="5624003" y="3549860"/>
              <a:ext cx="184731" cy="369332"/>
            </a:xfrm>
            <a:prstGeom prst="rect">
              <a:avLst/>
            </a:prstGeom>
            <a:noFill/>
          </p:spPr>
          <p:txBody>
            <a:bodyPr wrap="none" rtlCol="0">
              <a:spAutoFit/>
            </a:bodyPr>
            <a:lstStyle/>
            <a:p>
              <a:endParaRPr lang="en-US" sz="1800" i="1" dirty="0">
                <a:solidFill>
                  <a:srgbClr val="800000"/>
                </a:solidFill>
                <a:latin typeface="Calibri" pitchFamily="34" charset="0"/>
              </a:endParaRPr>
            </a:p>
          </p:txBody>
        </p:sp>
        <p:sp>
          <p:nvSpPr>
            <p:cNvPr id="13" name="TextBox 12">
              <a:extLst>
                <a:ext uri="{FF2B5EF4-FFF2-40B4-BE49-F238E27FC236}">
                  <a16:creationId xmlns:a16="http://schemas.microsoft.com/office/drawing/2014/main" id="{FDC38F55-E721-7846-B7F7-C937D81AD462}"/>
                </a:ext>
              </a:extLst>
            </p:cNvPr>
            <p:cNvSpPr txBox="1"/>
            <p:nvPr/>
          </p:nvSpPr>
          <p:spPr>
            <a:xfrm>
              <a:off x="8055371" y="3962400"/>
              <a:ext cx="947695" cy="369332"/>
            </a:xfrm>
            <a:prstGeom prst="rect">
              <a:avLst/>
            </a:prstGeom>
            <a:noFill/>
          </p:spPr>
          <p:txBody>
            <a:bodyPr wrap="none" rtlCol="0">
              <a:spAutoFit/>
            </a:bodyPr>
            <a:lstStyle/>
            <a:p>
              <a:r>
                <a:rPr lang="en-US" sz="1800" i="1" dirty="0">
                  <a:solidFill>
                    <a:srgbClr val="800000"/>
                  </a:solidFill>
                  <a:latin typeface="Calibri" pitchFamily="34" charset="0"/>
                </a:rPr>
                <a:t>Handler</a:t>
              </a:r>
            </a:p>
          </p:txBody>
        </p:sp>
        <p:sp>
          <p:nvSpPr>
            <p:cNvPr id="14" name="Line 95">
              <a:extLst>
                <a:ext uri="{FF2B5EF4-FFF2-40B4-BE49-F238E27FC236}">
                  <a16:creationId xmlns:a16="http://schemas.microsoft.com/office/drawing/2014/main" id="{F6E63681-4A27-EE4B-A9B6-2299DBB0CF20}"/>
                </a:ext>
              </a:extLst>
            </p:cNvPr>
            <p:cNvSpPr>
              <a:spLocks noChangeShapeType="1"/>
            </p:cNvSpPr>
            <p:nvPr/>
          </p:nvSpPr>
          <p:spPr bwMode="auto">
            <a:xfrm flipH="1">
              <a:off x="8032514" y="4455370"/>
              <a:ext cx="0" cy="261521"/>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5" name="TextBox 14">
              <a:extLst>
                <a:ext uri="{FF2B5EF4-FFF2-40B4-BE49-F238E27FC236}">
                  <a16:creationId xmlns:a16="http://schemas.microsoft.com/office/drawing/2014/main" id="{5B8ECFE4-54DC-2D4B-949F-88C7E45602BE}"/>
                </a:ext>
              </a:extLst>
            </p:cNvPr>
            <p:cNvSpPr txBox="1"/>
            <p:nvPr/>
          </p:nvSpPr>
          <p:spPr>
            <a:xfrm>
              <a:off x="6622092" y="3562560"/>
              <a:ext cx="971290" cy="646331"/>
            </a:xfrm>
            <a:prstGeom prst="rect">
              <a:avLst/>
            </a:prstGeom>
            <a:noFill/>
          </p:spPr>
          <p:txBody>
            <a:bodyPr wrap="none" rtlCol="0">
              <a:spAutoFit/>
            </a:bodyPr>
            <a:lstStyle/>
            <a:p>
              <a:pPr algn="ctr"/>
              <a:r>
                <a:rPr lang="en-US" sz="1800" i="1" dirty="0">
                  <a:latin typeface="Calibri" pitchFamily="34" charset="0"/>
                </a:rPr>
                <a:t>Receive</a:t>
              </a:r>
            </a:p>
            <a:p>
              <a:pPr algn="ctr"/>
              <a:r>
                <a:rPr lang="en-US" sz="1800" i="1" dirty="0">
                  <a:latin typeface="Calibri" pitchFamily="34" charset="0"/>
                </a:rPr>
                <a:t>signal</a:t>
              </a:r>
            </a:p>
          </p:txBody>
        </p:sp>
      </p:grpSp>
    </p:spTree>
    <p:extLst>
      <p:ext uri="{BB962C8B-B14F-4D97-AF65-F5344CB8AC3E}">
        <p14:creationId xmlns:p14="http://schemas.microsoft.com/office/powerpoint/2010/main" val="4089932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a:xfrm>
            <a:off x="381000" y="333375"/>
            <a:ext cx="7962900" cy="573088"/>
          </a:xfrm>
        </p:spPr>
        <p:txBody>
          <a:bodyPr/>
          <a:lstStyle/>
          <a:p>
            <a:r>
              <a:rPr lang="en-US"/>
              <a:t>Posix Threads (Pthreads) Interface</a:t>
            </a:r>
          </a:p>
        </p:txBody>
      </p:sp>
      <p:sp>
        <p:nvSpPr>
          <p:cNvPr id="807939" name="Rectangle 3"/>
          <p:cNvSpPr>
            <a:spLocks noGrp="1" noChangeArrowheads="1"/>
          </p:cNvSpPr>
          <p:nvPr>
            <p:ph type="body" idx="1"/>
          </p:nvPr>
        </p:nvSpPr>
        <p:spPr>
          <a:xfrm>
            <a:off x="444500" y="914400"/>
            <a:ext cx="8394700" cy="5562600"/>
          </a:xfrm>
        </p:spPr>
        <p:txBody>
          <a:bodyPr/>
          <a:lstStyle/>
          <a:p>
            <a:r>
              <a:rPr lang="en-US" i="1" dirty="0" err="1"/>
              <a:t>Pthreads</a:t>
            </a:r>
            <a:r>
              <a:rPr lang="en-US" i="1" dirty="0"/>
              <a:t>:</a:t>
            </a:r>
            <a:r>
              <a:rPr lang="en-US" dirty="0"/>
              <a:t> Standard interface for ~60 functions that manipulate threads from C programs</a:t>
            </a:r>
          </a:p>
          <a:p>
            <a:pPr lvl="1"/>
            <a:r>
              <a:rPr lang="en-US" dirty="0"/>
              <a:t>Creating and reaping threads</a:t>
            </a:r>
          </a:p>
          <a:p>
            <a:pPr lvl="2"/>
            <a:r>
              <a:rPr lang="en-US" dirty="0" err="1">
                <a:latin typeface="Courier New" pitchFamily="49" charset="0"/>
              </a:rPr>
              <a:t>pthread_create</a:t>
            </a:r>
            <a:r>
              <a:rPr lang="en-US" dirty="0">
                <a:latin typeface="Courier New" pitchFamily="49" charset="0"/>
              </a:rPr>
              <a:t>()</a:t>
            </a:r>
          </a:p>
          <a:p>
            <a:pPr lvl="2"/>
            <a:r>
              <a:rPr lang="en-US" dirty="0" err="1">
                <a:latin typeface="Courier New" pitchFamily="49" charset="0"/>
              </a:rPr>
              <a:t>pthread_join</a:t>
            </a:r>
            <a:r>
              <a:rPr lang="en-US" dirty="0">
                <a:latin typeface="Courier New" pitchFamily="49" charset="0"/>
              </a:rPr>
              <a:t>()</a:t>
            </a:r>
          </a:p>
          <a:p>
            <a:pPr lvl="1"/>
            <a:r>
              <a:rPr lang="en-US" dirty="0"/>
              <a:t>Determining your thread ID</a:t>
            </a:r>
          </a:p>
          <a:p>
            <a:pPr lvl="2"/>
            <a:r>
              <a:rPr lang="en-US" dirty="0" err="1">
                <a:latin typeface="Courier New" pitchFamily="49" charset="0"/>
              </a:rPr>
              <a:t>pthread_self</a:t>
            </a:r>
            <a:r>
              <a:rPr lang="en-US" dirty="0">
                <a:latin typeface="Courier New" pitchFamily="49" charset="0"/>
              </a:rPr>
              <a:t>()</a:t>
            </a:r>
          </a:p>
          <a:p>
            <a:pPr lvl="1"/>
            <a:r>
              <a:rPr lang="en-US" dirty="0">
                <a:solidFill>
                  <a:schemeClr val="tx2"/>
                </a:solidFill>
              </a:rPr>
              <a:t>Terminating threads</a:t>
            </a:r>
          </a:p>
          <a:p>
            <a:pPr lvl="2"/>
            <a:r>
              <a:rPr lang="en-US" dirty="0" err="1">
                <a:latin typeface="Courier New" pitchFamily="49" charset="0"/>
              </a:rPr>
              <a:t>pthread_cancel</a:t>
            </a:r>
            <a:r>
              <a:rPr lang="en-US" dirty="0">
                <a:latin typeface="Courier New" pitchFamily="49" charset="0"/>
              </a:rPr>
              <a:t>()</a:t>
            </a:r>
          </a:p>
          <a:p>
            <a:pPr lvl="2"/>
            <a:r>
              <a:rPr lang="en-US" dirty="0" err="1">
                <a:latin typeface="Courier New" pitchFamily="49" charset="0"/>
              </a:rPr>
              <a:t>pthread_exit</a:t>
            </a:r>
            <a:r>
              <a:rPr lang="en-US" dirty="0">
                <a:latin typeface="Courier New" pitchFamily="49" charset="0"/>
              </a:rPr>
              <a:t>()</a:t>
            </a:r>
            <a:endParaRPr lang="en-US" dirty="0"/>
          </a:p>
          <a:p>
            <a:pPr lvl="2"/>
            <a:r>
              <a:rPr lang="en-US" dirty="0">
                <a:latin typeface="Courier New" pitchFamily="49" charset="0"/>
              </a:rPr>
              <a:t>exit()</a:t>
            </a:r>
            <a:r>
              <a:rPr lang="en-US" dirty="0"/>
              <a:t> [terminates all threads] </a:t>
            </a:r>
          </a:p>
          <a:p>
            <a:pPr lvl="2"/>
            <a:r>
              <a:rPr lang="en-US" dirty="0">
                <a:latin typeface="Courier New" pitchFamily="49" charset="0"/>
              </a:rPr>
              <a:t>return </a:t>
            </a:r>
            <a:r>
              <a:rPr lang="en-US" dirty="0"/>
              <a:t>[terminates current thread]</a:t>
            </a:r>
          </a:p>
          <a:p>
            <a:pPr lvl="1"/>
            <a:r>
              <a:rPr lang="en-US" dirty="0"/>
              <a:t>Synchronizing access to shared variables</a:t>
            </a:r>
          </a:p>
          <a:p>
            <a:pPr lvl="2"/>
            <a:r>
              <a:rPr lang="en-US" dirty="0" err="1">
                <a:latin typeface="Courier New" pitchFamily="49" charset="0"/>
              </a:rPr>
              <a:t>pthread_mutex_init</a:t>
            </a:r>
            <a:endParaRPr lang="en-US" dirty="0">
              <a:latin typeface="Courier New" pitchFamily="49" charset="0"/>
            </a:endParaRPr>
          </a:p>
          <a:p>
            <a:pPr lvl="2"/>
            <a:r>
              <a:rPr lang="en-US" dirty="0" err="1">
                <a:latin typeface="Courier New" pitchFamily="49" charset="0"/>
              </a:rPr>
              <a:t>pthread_mutex</a:t>
            </a:r>
            <a:r>
              <a:rPr lang="en-US" dirty="0">
                <a:latin typeface="Courier New" pitchFamily="49" charset="0"/>
              </a:rPr>
              <a:t>_[un]lock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98376" y="5228272"/>
            <a:ext cx="6388287" cy="1477328"/>
          </a:xfrm>
          <a:prstGeom prst="rect">
            <a:avLst/>
          </a:prstGeom>
          <a:solidFill>
            <a:srgbClr val="F6F5BD"/>
          </a:solidFill>
          <a:ln w="25400">
            <a:solidFill>
              <a:schemeClr val="tx1"/>
            </a:solidFill>
            <a:miter lim="800000"/>
            <a:headEnd/>
            <a:tailEnd/>
          </a:ln>
          <a:effectLst/>
        </p:spPr>
        <p:txBody>
          <a:bodyPr wrap="none" anchor="ctr">
            <a:no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thread</a:t>
            </a:r>
            <a:r>
              <a:rPr lang="en-US" sz="1600" dirty="0">
                <a:solidFill>
                  <a:srgbClr val="000000"/>
                </a:solidFill>
                <a:latin typeface="Courier New"/>
                <a:cs typeface="Courier New"/>
              </a:rPr>
              <a:t>(</a:t>
            </a:r>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C1651C"/>
                </a:solidFill>
                <a:latin typeface="Courier New"/>
                <a:cs typeface="Courier New"/>
              </a:rPr>
              <a:t>vargp</a:t>
            </a:r>
            <a:r>
              <a:rPr lang="en-US" sz="1600" dirty="0">
                <a:solidFill>
                  <a:srgbClr val="000000"/>
                </a:solidFill>
                <a:latin typeface="Courier New"/>
                <a:cs typeface="Courier New"/>
              </a:rPr>
              <a:t>) </a:t>
            </a:r>
            <a:r>
              <a:rPr lang="en-US" sz="1600" dirty="0">
                <a:solidFill>
                  <a:srgbClr val="CB2418"/>
                </a:solidFill>
                <a:latin typeface="Courier New"/>
                <a:cs typeface="Courier New"/>
              </a:rPr>
              <a:t>/* thread routine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"Hello, world!\n"</a:t>
            </a:r>
            <a:r>
              <a:rPr lang="en-US" sz="1600" dirty="0">
                <a:solidFill>
                  <a:srgbClr val="000000"/>
                </a:solidFill>
                <a:latin typeface="Courier New"/>
                <a:cs typeface="Courier New"/>
              </a:rPr>
              <a:t>);</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 </a:t>
            </a:r>
            <a:r>
              <a:rPr lang="is-IS" sz="1600" dirty="0">
                <a:solidFill>
                  <a:srgbClr val="2C9290"/>
                </a:solidFill>
                <a:latin typeface="Courier New"/>
                <a:cs typeface="Courier New"/>
              </a:rPr>
              <a:t>NULL</a:t>
            </a:r>
            <a:r>
              <a:rPr lang="is-IS" sz="1600" dirty="0">
                <a:solidFill>
                  <a:srgbClr val="000000"/>
                </a:solidFill>
                <a:latin typeface="Courier New"/>
                <a:cs typeface="Courier New"/>
              </a:rPr>
              <a:t>;                 </a:t>
            </a:r>
          </a:p>
          <a:p>
            <a:r>
              <a:rPr lang="is-IS" sz="1600" dirty="0">
                <a:solidFill>
                  <a:srgbClr val="000000"/>
                </a:solidFill>
                <a:latin typeface="Courier New"/>
                <a:cs typeface="Courier New"/>
              </a:rPr>
              <a:t>} </a:t>
            </a:r>
            <a:endParaRPr lang="en-US" sz="1600" dirty="0">
              <a:latin typeface="Courier New"/>
              <a:cs typeface="Courier New"/>
            </a:endParaRPr>
          </a:p>
        </p:txBody>
      </p:sp>
      <p:sp>
        <p:nvSpPr>
          <p:cNvPr id="808970" name="Rectangle 10"/>
          <p:cNvSpPr>
            <a:spLocks noGrp="1" noChangeArrowheads="1"/>
          </p:cNvSpPr>
          <p:nvPr>
            <p:ph type="title"/>
          </p:nvPr>
        </p:nvSpPr>
        <p:spPr/>
        <p:txBody>
          <a:bodyPr/>
          <a:lstStyle/>
          <a:p>
            <a:r>
              <a:rPr lang="en-US"/>
              <a:t>The Pthreads "hello, world" Program</a:t>
            </a:r>
          </a:p>
        </p:txBody>
      </p:sp>
      <p:sp>
        <p:nvSpPr>
          <p:cNvPr id="808963" name="Rectangle 3"/>
          <p:cNvSpPr>
            <a:spLocks noChangeArrowheads="1"/>
          </p:cNvSpPr>
          <p:nvPr/>
        </p:nvSpPr>
        <p:spPr bwMode="auto">
          <a:xfrm>
            <a:off x="76200" y="1397436"/>
            <a:ext cx="6410464" cy="3293209"/>
          </a:xfrm>
          <a:prstGeom prst="rect">
            <a:avLst/>
          </a:prstGeom>
          <a:solidFill>
            <a:srgbClr val="F6F5BD"/>
          </a:solidFill>
          <a:ln w="25400">
            <a:solidFill>
              <a:schemeClr val="tx1"/>
            </a:solidFill>
            <a:miter lim="800000"/>
            <a:headEnd/>
            <a:tailEnd/>
          </a:ln>
          <a:effectLst/>
        </p:spPr>
        <p:txBody>
          <a:bodyPr wrap="square" anchor="ctr">
            <a:spAutoFit/>
          </a:bodyPr>
          <a:lstStyle/>
          <a:p>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CB2418"/>
                </a:solidFill>
                <a:latin typeface="Courier New"/>
                <a:cs typeface="Courier New"/>
              </a:rPr>
              <a:t> * </a:t>
            </a:r>
            <a:r>
              <a:rPr lang="en-US" sz="1600" dirty="0" err="1">
                <a:solidFill>
                  <a:srgbClr val="CB2418"/>
                </a:solidFill>
                <a:latin typeface="Courier New"/>
                <a:cs typeface="Courier New"/>
              </a:rPr>
              <a:t>hello.c</a:t>
            </a:r>
            <a:r>
              <a:rPr lang="en-US" sz="1600" dirty="0">
                <a:solidFill>
                  <a:srgbClr val="CB2418"/>
                </a:solidFill>
                <a:latin typeface="Courier New"/>
                <a:cs typeface="Courier New"/>
              </a:rPr>
              <a:t> - </a:t>
            </a:r>
            <a:r>
              <a:rPr lang="en-US" sz="1600" dirty="0" err="1">
                <a:solidFill>
                  <a:srgbClr val="CB2418"/>
                </a:solidFill>
                <a:latin typeface="Courier New"/>
                <a:cs typeface="Courier New"/>
              </a:rPr>
              <a:t>Pthreads</a:t>
            </a:r>
            <a:r>
              <a:rPr lang="en-US" sz="1600" dirty="0">
                <a:solidFill>
                  <a:srgbClr val="CB2418"/>
                </a:solidFill>
                <a:latin typeface="Courier New"/>
                <a:cs typeface="Courier New"/>
              </a:rPr>
              <a:t> "hello, world" program                                                                     </a:t>
            </a:r>
            <a:endParaRPr lang="en-US" sz="1600" dirty="0">
              <a:solidFill>
                <a:srgbClr val="000000"/>
              </a:solidFill>
              <a:latin typeface="Courier New"/>
              <a:cs typeface="Courier New"/>
            </a:endParaRPr>
          </a:p>
          <a:p>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926492"/>
                </a:solidFill>
                <a:latin typeface="Courier New"/>
                <a:cs typeface="Courier New"/>
              </a:rPr>
              <a:t>#include</a:t>
            </a:r>
            <a:r>
              <a:rPr lang="en-US" sz="1600" dirty="0">
                <a:solidFill>
                  <a:srgbClr val="000000"/>
                </a:solidFill>
                <a:latin typeface="Courier New"/>
                <a:cs typeface="Courier New"/>
              </a:rPr>
              <a:t> </a:t>
            </a:r>
            <a:r>
              <a:rPr lang="en-US" sz="1600" dirty="0">
                <a:solidFill>
                  <a:srgbClr val="9D206F"/>
                </a:solidFill>
                <a:latin typeface="Courier New"/>
                <a:cs typeface="Courier New"/>
              </a:rPr>
              <a:t>"</a:t>
            </a:r>
            <a:r>
              <a:rPr lang="en-US" sz="1600" dirty="0" err="1">
                <a:solidFill>
                  <a:srgbClr val="9D206F"/>
                </a:solidFill>
                <a:latin typeface="Courier New"/>
                <a:cs typeface="Courier New"/>
              </a:rPr>
              <a:t>csapp.h</a:t>
            </a:r>
            <a:r>
              <a:rPr lang="en-US" sz="1600" dirty="0">
                <a:solidFill>
                  <a:srgbClr val="9D206F"/>
                </a:solidFill>
                <a:latin typeface="Courier New"/>
                <a:cs typeface="Courier New"/>
              </a:rPr>
              <a:t>"</a:t>
            </a:r>
            <a:endParaRPr lang="en-US" sz="1600" dirty="0">
              <a:solidFill>
                <a:srgbClr val="000000"/>
              </a:solidFill>
              <a:latin typeface="Courier New"/>
              <a:cs typeface="Courier New"/>
            </a:endParaRPr>
          </a:p>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thread</a:t>
            </a:r>
            <a:r>
              <a:rPr lang="en-US" sz="1600" dirty="0">
                <a:solidFill>
                  <a:srgbClr val="000000"/>
                </a:solidFill>
                <a:latin typeface="Courier New"/>
                <a:cs typeface="Courier New"/>
              </a:rPr>
              <a:t>(</a:t>
            </a:r>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C1651C"/>
                </a:solidFill>
                <a:latin typeface="Courier New"/>
                <a:cs typeface="Courier New"/>
              </a:rPr>
              <a:t>vargp</a:t>
            </a:r>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4A00FF"/>
                </a:solidFill>
                <a:latin typeface="Courier New"/>
                <a:cs typeface="Courier New"/>
              </a:rPr>
              <a:t>main</a:t>
            </a:r>
            <a:r>
              <a:rPr lang="fr-FR" sz="1600" dirty="0">
                <a:solidFill>
                  <a:srgbClr val="000000"/>
                </a:solidFill>
                <a:latin typeface="Courier New"/>
                <a:cs typeface="Courier New"/>
              </a:rPr>
              <a:t>(</a:t>
            </a:r>
            <a:r>
              <a:rPr lang="fr-FR" sz="1600" dirty="0" err="1">
                <a:solidFill>
                  <a:srgbClr val="000000"/>
                </a:solidFill>
                <a:latin typeface="Courier New"/>
                <a:cs typeface="Courier New"/>
              </a:rPr>
              <a:t>int</a:t>
            </a:r>
            <a:r>
              <a:rPr lang="fr-FR" sz="1600" dirty="0">
                <a:solidFill>
                  <a:srgbClr val="000000"/>
                </a:solidFill>
                <a:latin typeface="Courier New"/>
                <a:cs typeface="Courier New"/>
              </a:rPr>
              <a:t> </a:t>
            </a:r>
            <a:r>
              <a:rPr lang="fr-FR" sz="1600" dirty="0" err="1">
                <a:solidFill>
                  <a:srgbClr val="000000"/>
                </a:solidFill>
                <a:latin typeface="Courier New"/>
                <a:cs typeface="Courier New"/>
              </a:rPr>
              <a:t>argc</a:t>
            </a:r>
            <a:r>
              <a:rPr lang="fr-FR" sz="1600" dirty="0">
                <a:solidFill>
                  <a:srgbClr val="000000"/>
                </a:solidFill>
                <a:latin typeface="Courier New"/>
                <a:cs typeface="Courier New"/>
              </a:rPr>
              <a:t>, char** </a:t>
            </a:r>
            <a:r>
              <a:rPr lang="fr-FR" sz="1600" dirty="0" err="1">
                <a:solidFill>
                  <a:srgbClr val="000000"/>
                </a:solidFill>
                <a:latin typeface="Courier New"/>
                <a:cs typeface="Courier New"/>
              </a:rPr>
              <a:t>argv</a:t>
            </a:r>
            <a:r>
              <a:rPr lang="fr-FR" sz="1600" dirty="0">
                <a:solidFill>
                  <a:srgbClr val="000000"/>
                </a:solidFill>
                <a:latin typeface="Courier New"/>
                <a:cs typeface="Courier New"/>
              </a:rPr>
              <a:t>)</a:t>
            </a:r>
          </a:p>
          <a:p>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pthread_t</a:t>
            </a:r>
            <a:r>
              <a:rPr lang="en-US" sz="1600" dirty="0">
                <a:solidFill>
                  <a:srgbClr val="000000"/>
                </a:solidFill>
                <a:latin typeface="Courier New"/>
                <a:cs typeface="Courier New"/>
              </a:rPr>
              <a:t> </a:t>
            </a:r>
            <a:r>
              <a:rPr lang="en-US" sz="1600" dirty="0" err="1">
                <a:solidFill>
                  <a:srgbClr val="C1651C"/>
                </a:solidFill>
                <a:latin typeface="Courier New"/>
                <a:cs typeface="Courier New"/>
              </a:rPr>
              <a:t>tid</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Pthread_create</a:t>
            </a:r>
            <a:r>
              <a:rPr lang="en-US" sz="1600" dirty="0">
                <a:solidFill>
                  <a:srgbClr val="000000"/>
                </a:solidFill>
                <a:latin typeface="Courier New"/>
                <a:cs typeface="Courier New"/>
              </a:rPr>
              <a:t>(&amp;</a:t>
            </a:r>
            <a:r>
              <a:rPr lang="en-US" sz="1600" dirty="0" err="1">
                <a:solidFill>
                  <a:srgbClr val="000000"/>
                </a:solidFill>
                <a:latin typeface="Courier New"/>
                <a:cs typeface="Courier New"/>
              </a:rPr>
              <a:t>tid</a:t>
            </a:r>
            <a:r>
              <a:rPr lang="en-US" sz="1600" dirty="0">
                <a:solidFill>
                  <a:srgbClr val="000000"/>
                </a:solidFill>
                <a:latin typeface="Courier New"/>
                <a:cs typeface="Courier New"/>
              </a:rPr>
              <a:t>, </a:t>
            </a:r>
            <a:r>
              <a:rPr lang="en-US" sz="1600" dirty="0">
                <a:solidFill>
                  <a:srgbClr val="2C9290"/>
                </a:solidFill>
                <a:latin typeface="Courier New"/>
                <a:cs typeface="Courier New"/>
              </a:rPr>
              <a:t>NULL</a:t>
            </a:r>
            <a:r>
              <a:rPr lang="en-US" sz="1600" dirty="0">
                <a:solidFill>
                  <a:srgbClr val="000000"/>
                </a:solidFill>
                <a:latin typeface="Courier New"/>
                <a:cs typeface="Courier New"/>
              </a:rPr>
              <a:t>, thread, </a:t>
            </a:r>
            <a:r>
              <a:rPr lang="en-US" sz="1600" dirty="0">
                <a:solidFill>
                  <a:srgbClr val="2C9290"/>
                </a:solidFill>
                <a:latin typeface="Courier New"/>
                <a:cs typeface="Courier New"/>
              </a:rPr>
              <a:t>NULL</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Pthread_join</a:t>
            </a:r>
            <a:r>
              <a:rPr lang="en-US" sz="1600" dirty="0">
                <a:solidFill>
                  <a:srgbClr val="000000"/>
                </a:solidFill>
                <a:latin typeface="Courier New"/>
                <a:cs typeface="Courier New"/>
              </a:rPr>
              <a:t>(</a:t>
            </a:r>
            <a:r>
              <a:rPr lang="en-US" sz="1600" dirty="0" err="1">
                <a:solidFill>
                  <a:srgbClr val="000000"/>
                </a:solidFill>
                <a:latin typeface="Courier New"/>
                <a:cs typeface="Courier New"/>
              </a:rPr>
              <a:t>tid</a:t>
            </a:r>
            <a:r>
              <a:rPr lang="en-US" sz="1600" dirty="0">
                <a:solidFill>
                  <a:srgbClr val="000000"/>
                </a:solidFill>
                <a:latin typeface="Courier New"/>
                <a:cs typeface="Courier New"/>
              </a:rPr>
              <a:t>, </a:t>
            </a:r>
            <a:r>
              <a:rPr lang="en-US" sz="1600" dirty="0">
                <a:solidFill>
                  <a:srgbClr val="2C9290"/>
                </a:solidFill>
                <a:latin typeface="Courier New"/>
                <a:cs typeface="Courier New"/>
              </a:rPr>
              <a:t>NULL</a:t>
            </a:r>
            <a:r>
              <a:rPr lang="en-US" sz="1600" dirty="0">
                <a:solidFill>
                  <a:srgbClr val="000000"/>
                </a:solidFill>
                <a:latin typeface="Courier New"/>
                <a:cs typeface="Courier New"/>
              </a:rPr>
              <a:t>);                  </a:t>
            </a:r>
          </a:p>
          <a:p>
            <a:r>
              <a:rPr lang="it-IT" sz="1600" dirty="0">
                <a:solidFill>
                  <a:srgbClr val="000000"/>
                </a:solidFill>
                <a:latin typeface="Courier New"/>
                <a:cs typeface="Courier New"/>
              </a:rPr>
              <a:t>    return 0;                                  </a:t>
            </a:r>
          </a:p>
          <a:p>
            <a:r>
              <a:rPr lang="it-IT" sz="1600" dirty="0">
                <a:solidFill>
                  <a:srgbClr val="000000"/>
                </a:solidFill>
                <a:latin typeface="Courier New"/>
                <a:cs typeface="Courier New"/>
              </a:rPr>
              <a:t>}</a:t>
            </a:r>
          </a:p>
        </p:txBody>
      </p:sp>
      <p:grpSp>
        <p:nvGrpSpPr>
          <p:cNvPr id="2" name="Group 1"/>
          <p:cNvGrpSpPr/>
          <p:nvPr/>
        </p:nvGrpSpPr>
        <p:grpSpPr>
          <a:xfrm>
            <a:off x="3352800" y="1905000"/>
            <a:ext cx="5021969" cy="1752600"/>
            <a:chOff x="4114798" y="1905000"/>
            <a:chExt cx="5021969" cy="1752600"/>
          </a:xfrm>
        </p:grpSpPr>
        <p:sp>
          <p:nvSpPr>
            <p:cNvPr id="808964" name="Text Box 4"/>
            <p:cNvSpPr txBox="1">
              <a:spLocks noChangeArrowheads="1"/>
            </p:cNvSpPr>
            <p:nvPr/>
          </p:nvSpPr>
          <p:spPr bwMode="auto">
            <a:xfrm>
              <a:off x="7039643" y="1905000"/>
              <a:ext cx="2097124" cy="707886"/>
            </a:xfrm>
            <a:prstGeom prst="rect">
              <a:avLst/>
            </a:prstGeom>
            <a:solidFill>
              <a:srgbClr val="CCFFFF"/>
            </a:solidFill>
            <a:ln w="25400">
              <a:solidFill>
                <a:schemeClr val="tx1"/>
              </a:solidFill>
              <a:miter lim="800000"/>
              <a:headEnd/>
              <a:tailEnd/>
            </a:ln>
            <a:effectLst/>
          </p:spPr>
          <p:txBody>
            <a:bodyPr wrap="none" anchor="ctr">
              <a:spAutoFit/>
            </a:bodyPr>
            <a:lstStyle/>
            <a:p>
              <a:pPr algn="ctr"/>
              <a:r>
                <a:rPr lang="en-US" sz="2000" i="1">
                  <a:latin typeface="+mn-lt"/>
                </a:rPr>
                <a:t>Thread attributes </a:t>
              </a:r>
            </a:p>
            <a:p>
              <a:pPr algn="ctr"/>
              <a:r>
                <a:rPr lang="en-US" sz="2000" i="1">
                  <a:latin typeface="+mn-lt"/>
                </a:rPr>
                <a:t>(usually NULL)</a:t>
              </a:r>
            </a:p>
          </p:txBody>
        </p:sp>
        <p:sp>
          <p:nvSpPr>
            <p:cNvPr id="808967" name="Line 7"/>
            <p:cNvSpPr>
              <a:spLocks noChangeShapeType="1"/>
            </p:cNvSpPr>
            <p:nvPr/>
          </p:nvSpPr>
          <p:spPr bwMode="auto">
            <a:xfrm flipH="1">
              <a:off x="4114798" y="2286000"/>
              <a:ext cx="2993809" cy="1371600"/>
            </a:xfrm>
            <a:prstGeom prst="line">
              <a:avLst/>
            </a:prstGeom>
            <a:noFill/>
            <a:ln w="25400">
              <a:solidFill>
                <a:schemeClr val="tx1"/>
              </a:solidFill>
              <a:round/>
              <a:headEnd/>
              <a:tailEnd type="triangle" w="med" len="med"/>
            </a:ln>
            <a:effectLst/>
          </p:spPr>
          <p:txBody>
            <a:bodyPr wrap="none" anchor="ctr"/>
            <a:lstStyle/>
            <a:p>
              <a:endParaRPr lang="en-US">
                <a:latin typeface="+mn-lt"/>
              </a:endParaRPr>
            </a:p>
          </p:txBody>
        </p:sp>
      </p:grpSp>
      <p:grpSp>
        <p:nvGrpSpPr>
          <p:cNvPr id="3" name="Group 2"/>
          <p:cNvGrpSpPr/>
          <p:nvPr/>
        </p:nvGrpSpPr>
        <p:grpSpPr>
          <a:xfrm>
            <a:off x="5257800" y="3870557"/>
            <a:ext cx="3539887" cy="707887"/>
            <a:chOff x="6019799" y="3191013"/>
            <a:chExt cx="3539887" cy="707887"/>
          </a:xfrm>
        </p:grpSpPr>
        <p:sp>
          <p:nvSpPr>
            <p:cNvPr id="808965" name="Text Box 5"/>
            <p:cNvSpPr txBox="1">
              <a:spLocks noChangeArrowheads="1"/>
            </p:cNvSpPr>
            <p:nvPr/>
          </p:nvSpPr>
          <p:spPr bwMode="auto">
            <a:xfrm>
              <a:off x="7352481" y="3191014"/>
              <a:ext cx="2207205" cy="707886"/>
            </a:xfrm>
            <a:prstGeom prst="rect">
              <a:avLst/>
            </a:prstGeom>
            <a:solidFill>
              <a:srgbClr val="CCFFFF"/>
            </a:solidFill>
            <a:ln w="25400">
              <a:solidFill>
                <a:schemeClr val="tx1"/>
              </a:solidFill>
              <a:miter lim="800000"/>
              <a:headEnd/>
              <a:tailEnd/>
            </a:ln>
            <a:effectLst/>
          </p:spPr>
          <p:txBody>
            <a:bodyPr wrap="none" anchor="ctr">
              <a:spAutoFit/>
            </a:bodyPr>
            <a:lstStyle/>
            <a:p>
              <a:pPr algn="ctr"/>
              <a:r>
                <a:rPr lang="en-US" sz="2000" i="1">
                  <a:latin typeface="+mn-lt"/>
                </a:rPr>
                <a:t>Thread arguments</a:t>
              </a:r>
            </a:p>
            <a:p>
              <a:pPr algn="ctr"/>
              <a:r>
                <a:rPr lang="en-US" sz="2000" i="1">
                  <a:latin typeface="+mn-lt"/>
                </a:rPr>
                <a:t>(void *p) </a:t>
              </a:r>
            </a:p>
          </p:txBody>
        </p:sp>
        <p:sp>
          <p:nvSpPr>
            <p:cNvPr id="808968" name="Line 8"/>
            <p:cNvSpPr>
              <a:spLocks noChangeShapeType="1"/>
            </p:cNvSpPr>
            <p:nvPr/>
          </p:nvSpPr>
          <p:spPr bwMode="auto">
            <a:xfrm flipH="1" flipV="1">
              <a:off x="6019799" y="3191013"/>
              <a:ext cx="1427034" cy="353943"/>
            </a:xfrm>
            <a:prstGeom prst="line">
              <a:avLst/>
            </a:prstGeom>
            <a:noFill/>
            <a:ln w="25400">
              <a:solidFill>
                <a:schemeClr val="tx1"/>
              </a:solidFill>
              <a:round/>
              <a:headEnd/>
              <a:tailEnd type="triangle" w="med" len="med"/>
            </a:ln>
            <a:effectLst/>
          </p:spPr>
          <p:txBody>
            <a:bodyPr wrap="none" anchor="ctr"/>
            <a:lstStyle/>
            <a:p>
              <a:endParaRPr lang="en-US">
                <a:latin typeface="+mn-lt"/>
              </a:endParaRPr>
            </a:p>
          </p:txBody>
        </p:sp>
      </p:grpSp>
      <p:grpSp>
        <p:nvGrpSpPr>
          <p:cNvPr id="4" name="Group 3"/>
          <p:cNvGrpSpPr/>
          <p:nvPr/>
        </p:nvGrpSpPr>
        <p:grpSpPr>
          <a:xfrm>
            <a:off x="3200400" y="4114800"/>
            <a:ext cx="4695877" cy="1552714"/>
            <a:chOff x="3810000" y="3857486"/>
            <a:chExt cx="4695877" cy="1552714"/>
          </a:xfrm>
        </p:grpSpPr>
        <p:sp>
          <p:nvSpPr>
            <p:cNvPr id="808966" name="Text Box 6"/>
            <p:cNvSpPr txBox="1">
              <a:spLocks noChangeArrowheads="1"/>
            </p:cNvSpPr>
            <p:nvPr/>
          </p:nvSpPr>
          <p:spPr bwMode="auto">
            <a:xfrm>
              <a:off x="6901552" y="4702314"/>
              <a:ext cx="1604325" cy="707886"/>
            </a:xfrm>
            <a:prstGeom prst="rect">
              <a:avLst/>
            </a:prstGeom>
            <a:solidFill>
              <a:srgbClr val="CCFFFF"/>
            </a:solidFill>
            <a:ln w="25400">
              <a:solidFill>
                <a:schemeClr val="tx1"/>
              </a:solidFill>
              <a:miter lim="800000"/>
              <a:headEnd/>
              <a:tailEnd/>
            </a:ln>
            <a:effectLst/>
          </p:spPr>
          <p:txBody>
            <a:bodyPr wrap="none" anchor="ctr">
              <a:spAutoFit/>
            </a:bodyPr>
            <a:lstStyle/>
            <a:p>
              <a:pPr algn="ctr"/>
              <a:r>
                <a:rPr lang="en-US" sz="2000" i="1" dirty="0">
                  <a:latin typeface="+mn-lt"/>
                </a:rPr>
                <a:t>Return value</a:t>
              </a:r>
            </a:p>
            <a:p>
              <a:pPr algn="ctr"/>
              <a:r>
                <a:rPr lang="en-US" sz="2000" i="1" dirty="0">
                  <a:latin typeface="+mn-lt"/>
                </a:rPr>
                <a:t>(void **p)</a:t>
              </a:r>
            </a:p>
          </p:txBody>
        </p:sp>
        <p:sp>
          <p:nvSpPr>
            <p:cNvPr id="808969" name="Line 9"/>
            <p:cNvSpPr>
              <a:spLocks noChangeShapeType="1"/>
            </p:cNvSpPr>
            <p:nvPr/>
          </p:nvSpPr>
          <p:spPr bwMode="auto">
            <a:xfrm flipH="1" flipV="1">
              <a:off x="3810000" y="3857486"/>
              <a:ext cx="3163098" cy="1162328"/>
            </a:xfrm>
            <a:prstGeom prst="line">
              <a:avLst/>
            </a:prstGeom>
            <a:noFill/>
            <a:ln w="25400">
              <a:solidFill>
                <a:schemeClr val="tx1"/>
              </a:solidFill>
              <a:round/>
              <a:headEnd/>
              <a:tailEnd type="triangle" w="med" len="med"/>
            </a:ln>
            <a:effectLst/>
          </p:spPr>
          <p:txBody>
            <a:bodyPr wrap="none" anchor="ctr"/>
            <a:lstStyle/>
            <a:p>
              <a:endParaRPr lang="en-US">
                <a:latin typeface="+mn-lt"/>
              </a:endParaRPr>
            </a:p>
          </p:txBody>
        </p:sp>
      </p:grpSp>
      <p:sp>
        <p:nvSpPr>
          <p:cNvPr id="11" name="TextBox 10"/>
          <p:cNvSpPr txBox="1"/>
          <p:nvPr/>
        </p:nvSpPr>
        <p:spPr>
          <a:xfrm>
            <a:off x="5638801" y="6336268"/>
            <a:ext cx="820469" cy="369332"/>
          </a:xfrm>
          <a:prstGeom prst="rect">
            <a:avLst/>
          </a:prstGeom>
          <a:noFill/>
        </p:spPr>
        <p:txBody>
          <a:bodyPr wrap="none" rtlCol="0">
            <a:spAutoFit/>
          </a:bodyPr>
          <a:lstStyle/>
          <a:p>
            <a:r>
              <a:rPr lang="en-US" sz="1800" dirty="0" err="1">
                <a:solidFill>
                  <a:srgbClr val="7F7F7F"/>
                </a:solidFill>
                <a:latin typeface="Calibri" pitchFamily="34" charset="0"/>
              </a:rPr>
              <a:t>hello.c</a:t>
            </a:r>
            <a:endParaRPr lang="en-US" sz="1800" dirty="0">
              <a:solidFill>
                <a:srgbClr val="7F7F7F"/>
              </a:solidFill>
              <a:latin typeface="Calibri" pitchFamily="34" charset="0"/>
            </a:endParaRPr>
          </a:p>
        </p:txBody>
      </p:sp>
      <p:grpSp>
        <p:nvGrpSpPr>
          <p:cNvPr id="15" name="Group 14"/>
          <p:cNvGrpSpPr/>
          <p:nvPr/>
        </p:nvGrpSpPr>
        <p:grpSpPr>
          <a:xfrm>
            <a:off x="2743200" y="2058888"/>
            <a:ext cx="2842459" cy="1598712"/>
            <a:chOff x="4114798" y="2058888"/>
            <a:chExt cx="5132216" cy="1598712"/>
          </a:xfrm>
        </p:grpSpPr>
        <p:sp>
          <p:nvSpPr>
            <p:cNvPr id="16" name="Text Box 4"/>
            <p:cNvSpPr txBox="1">
              <a:spLocks noChangeArrowheads="1"/>
            </p:cNvSpPr>
            <p:nvPr/>
          </p:nvSpPr>
          <p:spPr bwMode="auto">
            <a:xfrm>
              <a:off x="6929404" y="2058888"/>
              <a:ext cx="2317610" cy="400110"/>
            </a:xfrm>
            <a:prstGeom prst="rect">
              <a:avLst/>
            </a:prstGeom>
            <a:solidFill>
              <a:srgbClr val="CCFFFF"/>
            </a:solidFill>
            <a:ln w="25400">
              <a:solidFill>
                <a:schemeClr val="tx1"/>
              </a:solidFill>
              <a:miter lim="800000"/>
              <a:headEnd/>
              <a:tailEnd/>
            </a:ln>
            <a:effectLst/>
          </p:spPr>
          <p:txBody>
            <a:bodyPr wrap="none" anchor="ctr">
              <a:spAutoFit/>
            </a:bodyPr>
            <a:lstStyle/>
            <a:p>
              <a:pPr algn="ctr"/>
              <a:r>
                <a:rPr lang="en-US" sz="2000" i="1" dirty="0">
                  <a:latin typeface="+mn-lt"/>
                </a:rPr>
                <a:t>Thread ID</a:t>
              </a:r>
            </a:p>
          </p:txBody>
        </p:sp>
        <p:sp>
          <p:nvSpPr>
            <p:cNvPr id="17" name="Line 7"/>
            <p:cNvSpPr>
              <a:spLocks noChangeShapeType="1"/>
            </p:cNvSpPr>
            <p:nvPr/>
          </p:nvSpPr>
          <p:spPr bwMode="auto">
            <a:xfrm flipH="1">
              <a:off x="4114798" y="2286000"/>
              <a:ext cx="2885539" cy="1371600"/>
            </a:xfrm>
            <a:prstGeom prst="line">
              <a:avLst/>
            </a:prstGeom>
            <a:noFill/>
            <a:ln w="25400">
              <a:solidFill>
                <a:schemeClr val="tx1"/>
              </a:solidFill>
              <a:round/>
              <a:headEnd/>
              <a:tailEnd type="triangle" w="med" len="med"/>
            </a:ln>
            <a:effectLst/>
          </p:spPr>
          <p:txBody>
            <a:bodyPr wrap="none" anchor="ctr"/>
            <a:lstStyle/>
            <a:p>
              <a:endParaRPr lang="en-US">
                <a:latin typeface="+mn-lt"/>
              </a:endParaRPr>
            </a:p>
          </p:txBody>
        </p:sp>
      </p:grpSp>
      <p:grpSp>
        <p:nvGrpSpPr>
          <p:cNvPr id="18" name="Group 17"/>
          <p:cNvGrpSpPr/>
          <p:nvPr/>
        </p:nvGrpSpPr>
        <p:grpSpPr>
          <a:xfrm>
            <a:off x="4191000" y="3087588"/>
            <a:ext cx="4048080" cy="570012"/>
            <a:chOff x="4952998" y="2058888"/>
            <a:chExt cx="4048080" cy="570012"/>
          </a:xfrm>
        </p:grpSpPr>
        <p:sp>
          <p:nvSpPr>
            <p:cNvPr id="19" name="Text Box 4"/>
            <p:cNvSpPr txBox="1">
              <a:spLocks noChangeArrowheads="1"/>
            </p:cNvSpPr>
            <p:nvPr/>
          </p:nvSpPr>
          <p:spPr bwMode="auto">
            <a:xfrm>
              <a:off x="7175338" y="2058888"/>
              <a:ext cx="1825740" cy="400110"/>
            </a:xfrm>
            <a:prstGeom prst="rect">
              <a:avLst/>
            </a:prstGeom>
            <a:solidFill>
              <a:srgbClr val="CCFFFF"/>
            </a:solidFill>
            <a:ln w="25400">
              <a:solidFill>
                <a:schemeClr val="tx1"/>
              </a:solidFill>
              <a:miter lim="800000"/>
              <a:headEnd/>
              <a:tailEnd/>
            </a:ln>
            <a:effectLst/>
          </p:spPr>
          <p:txBody>
            <a:bodyPr wrap="none" anchor="ctr">
              <a:spAutoFit/>
            </a:bodyPr>
            <a:lstStyle/>
            <a:p>
              <a:pPr algn="ctr"/>
              <a:r>
                <a:rPr lang="en-US" sz="2000" i="1" dirty="0">
                  <a:latin typeface="+mn-lt"/>
                </a:rPr>
                <a:t>Thread routine</a:t>
              </a:r>
            </a:p>
          </p:txBody>
        </p:sp>
        <p:sp>
          <p:nvSpPr>
            <p:cNvPr id="20" name="Line 7"/>
            <p:cNvSpPr>
              <a:spLocks noChangeShapeType="1"/>
            </p:cNvSpPr>
            <p:nvPr/>
          </p:nvSpPr>
          <p:spPr bwMode="auto">
            <a:xfrm flipH="1">
              <a:off x="4952998" y="2286000"/>
              <a:ext cx="2268270" cy="342900"/>
            </a:xfrm>
            <a:prstGeom prst="line">
              <a:avLst/>
            </a:prstGeom>
            <a:noFill/>
            <a:ln w="25400">
              <a:solidFill>
                <a:schemeClr val="tx1"/>
              </a:solidFill>
              <a:round/>
              <a:headEnd/>
              <a:tailEnd type="triangle" w="med" len="med"/>
            </a:ln>
            <a:effectLst/>
          </p:spPr>
          <p:txBody>
            <a:bodyPr wrap="none" anchor="ctr"/>
            <a:lstStyle/>
            <a:p>
              <a:endParaRPr lang="en-US">
                <a:latin typeface="+mn-lt"/>
              </a:endParaRPr>
            </a:p>
          </p:txBody>
        </p:sp>
      </p:grpSp>
      <p:sp>
        <p:nvSpPr>
          <p:cNvPr id="21" name="TextBox 20"/>
          <p:cNvSpPr txBox="1"/>
          <p:nvPr/>
        </p:nvSpPr>
        <p:spPr>
          <a:xfrm>
            <a:off x="5665695" y="4321313"/>
            <a:ext cx="820469" cy="369332"/>
          </a:xfrm>
          <a:prstGeom prst="rect">
            <a:avLst/>
          </a:prstGeom>
          <a:noFill/>
        </p:spPr>
        <p:txBody>
          <a:bodyPr wrap="none" rtlCol="0">
            <a:spAutoFit/>
          </a:bodyPr>
          <a:lstStyle/>
          <a:p>
            <a:r>
              <a:rPr lang="en-US" sz="1800" dirty="0" err="1">
                <a:solidFill>
                  <a:srgbClr val="7F7F7F"/>
                </a:solidFill>
                <a:latin typeface="+mn-lt"/>
              </a:rPr>
              <a:t>hello.c</a:t>
            </a:r>
            <a:endParaRPr lang="en-US" sz="1800" dirty="0">
              <a:solidFill>
                <a:srgbClr val="7F7F7F"/>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0002" name="Rectangle 18"/>
          <p:cNvSpPr>
            <a:spLocks noGrp="1" noChangeArrowheads="1"/>
          </p:cNvSpPr>
          <p:nvPr>
            <p:ph type="title"/>
          </p:nvPr>
        </p:nvSpPr>
        <p:spPr/>
        <p:txBody>
          <a:bodyPr/>
          <a:lstStyle/>
          <a:p>
            <a:r>
              <a:rPr lang="en-US" dirty="0"/>
              <a:t>Execution of Threaded “hello, world”</a:t>
            </a:r>
          </a:p>
        </p:txBody>
      </p:sp>
      <p:sp>
        <p:nvSpPr>
          <p:cNvPr id="809987" name="Text Box 3"/>
          <p:cNvSpPr txBox="1">
            <a:spLocks noChangeArrowheads="1"/>
          </p:cNvSpPr>
          <p:nvPr/>
        </p:nvSpPr>
        <p:spPr bwMode="auto">
          <a:xfrm>
            <a:off x="2228104" y="1370290"/>
            <a:ext cx="1373092" cy="369332"/>
          </a:xfrm>
          <a:prstGeom prst="rect">
            <a:avLst/>
          </a:prstGeom>
          <a:solidFill>
            <a:srgbClr val="F1C7C7"/>
          </a:solidFill>
          <a:ln w="25400">
            <a:solidFill>
              <a:schemeClr val="tx1"/>
            </a:solidFill>
            <a:miter lim="800000"/>
            <a:headEnd/>
            <a:tailEnd/>
          </a:ln>
          <a:effectLst/>
        </p:spPr>
        <p:txBody>
          <a:bodyPr wrap="none" anchor="ctr">
            <a:spAutoFit/>
          </a:bodyPr>
          <a:lstStyle/>
          <a:p>
            <a:pPr algn="ctr"/>
            <a:r>
              <a:rPr lang="en-US" sz="1800" dirty="0">
                <a:latin typeface="+mn-lt"/>
              </a:rPr>
              <a:t>Main thread</a:t>
            </a:r>
          </a:p>
        </p:txBody>
      </p:sp>
      <p:sp>
        <p:nvSpPr>
          <p:cNvPr id="809988" name="Text Box 4"/>
          <p:cNvSpPr txBox="1">
            <a:spLocks noChangeArrowheads="1"/>
          </p:cNvSpPr>
          <p:nvPr/>
        </p:nvSpPr>
        <p:spPr bwMode="auto">
          <a:xfrm>
            <a:off x="6242204" y="2602190"/>
            <a:ext cx="1314144" cy="369332"/>
          </a:xfrm>
          <a:prstGeom prst="rect">
            <a:avLst/>
          </a:prstGeom>
          <a:solidFill>
            <a:srgbClr val="F1C7C7"/>
          </a:solidFill>
          <a:ln w="25400">
            <a:solidFill>
              <a:schemeClr val="tx1"/>
            </a:solidFill>
            <a:miter lim="800000"/>
            <a:headEnd/>
            <a:tailEnd/>
          </a:ln>
          <a:effectLst/>
        </p:spPr>
        <p:txBody>
          <a:bodyPr wrap="none" anchor="ctr">
            <a:spAutoFit/>
          </a:bodyPr>
          <a:lstStyle/>
          <a:p>
            <a:pPr algn="ctr"/>
            <a:r>
              <a:rPr lang="en-US" sz="1800" dirty="0">
                <a:latin typeface="+mn-lt"/>
              </a:rPr>
              <a:t>Peer thread</a:t>
            </a:r>
          </a:p>
        </p:txBody>
      </p:sp>
      <p:sp>
        <p:nvSpPr>
          <p:cNvPr id="809989" name="Line 5"/>
          <p:cNvSpPr>
            <a:spLocks noChangeShapeType="1"/>
          </p:cNvSpPr>
          <p:nvPr/>
        </p:nvSpPr>
        <p:spPr bwMode="auto">
          <a:xfrm>
            <a:off x="3083872" y="2094980"/>
            <a:ext cx="19050" cy="3413125"/>
          </a:xfrm>
          <a:prstGeom prst="line">
            <a:avLst/>
          </a:prstGeom>
          <a:noFill/>
          <a:ln w="25400">
            <a:solidFill>
              <a:schemeClr val="tx1"/>
            </a:solidFill>
            <a:round/>
            <a:headEnd/>
            <a:tailEnd type="triangle" w="med" len="med"/>
          </a:ln>
          <a:effectLst/>
        </p:spPr>
        <p:txBody>
          <a:bodyPr wrap="none" anchor="ctr"/>
          <a:lstStyle/>
          <a:p>
            <a:endParaRPr lang="en-US">
              <a:latin typeface="+mn-lt"/>
            </a:endParaRPr>
          </a:p>
        </p:txBody>
      </p:sp>
      <p:sp>
        <p:nvSpPr>
          <p:cNvPr id="809990" name="Line 6"/>
          <p:cNvSpPr>
            <a:spLocks noChangeShapeType="1"/>
          </p:cNvSpPr>
          <p:nvPr/>
        </p:nvSpPr>
        <p:spPr bwMode="auto">
          <a:xfrm>
            <a:off x="6724650" y="3260725"/>
            <a:ext cx="0" cy="609600"/>
          </a:xfrm>
          <a:prstGeom prst="line">
            <a:avLst/>
          </a:prstGeom>
          <a:noFill/>
          <a:ln w="25400">
            <a:solidFill>
              <a:schemeClr val="tx1"/>
            </a:solidFill>
            <a:round/>
            <a:headEnd/>
            <a:tailEnd type="triangle" w="med" len="med"/>
          </a:ln>
          <a:effectLst/>
        </p:spPr>
        <p:txBody>
          <a:bodyPr wrap="none" anchor="ctr"/>
          <a:lstStyle/>
          <a:p>
            <a:endParaRPr lang="en-US">
              <a:latin typeface="+mn-lt"/>
            </a:endParaRPr>
          </a:p>
        </p:txBody>
      </p:sp>
      <p:sp>
        <p:nvSpPr>
          <p:cNvPr id="809991" name="Text Box 7"/>
          <p:cNvSpPr txBox="1">
            <a:spLocks noChangeArrowheads="1"/>
          </p:cNvSpPr>
          <p:nvPr/>
        </p:nvSpPr>
        <p:spPr bwMode="auto">
          <a:xfrm>
            <a:off x="6800850" y="3549928"/>
            <a:ext cx="1901335" cy="369332"/>
          </a:xfrm>
          <a:prstGeom prst="rect">
            <a:avLst/>
          </a:prstGeom>
          <a:noFill/>
          <a:ln w="25400">
            <a:noFill/>
            <a:miter lim="800000"/>
            <a:headEnd/>
            <a:tailEnd/>
          </a:ln>
          <a:effectLst/>
        </p:spPr>
        <p:txBody>
          <a:bodyPr wrap="none" anchor="ctr">
            <a:spAutoFit/>
          </a:bodyPr>
          <a:lstStyle/>
          <a:p>
            <a:r>
              <a:rPr lang="en-US" sz="1800" dirty="0">
                <a:latin typeface="Courier New"/>
                <a:cs typeface="Courier New"/>
              </a:rPr>
              <a:t>return NULL;</a:t>
            </a:r>
          </a:p>
        </p:txBody>
      </p:sp>
      <p:sp>
        <p:nvSpPr>
          <p:cNvPr id="809992" name="Line 8"/>
          <p:cNvSpPr>
            <a:spLocks noChangeShapeType="1"/>
          </p:cNvSpPr>
          <p:nvPr/>
        </p:nvSpPr>
        <p:spPr bwMode="auto">
          <a:xfrm>
            <a:off x="3083872" y="2424232"/>
            <a:ext cx="3640778" cy="836494"/>
          </a:xfrm>
          <a:prstGeom prst="line">
            <a:avLst/>
          </a:prstGeom>
          <a:noFill/>
          <a:ln w="25400">
            <a:solidFill>
              <a:schemeClr val="tx1"/>
            </a:solidFill>
            <a:prstDash val="sysDot"/>
            <a:round/>
            <a:headEnd/>
            <a:tailEnd type="triangle" w="med" len="med"/>
          </a:ln>
          <a:effectLst/>
        </p:spPr>
        <p:txBody>
          <a:bodyPr wrap="none" anchor="ctr"/>
          <a:lstStyle/>
          <a:p>
            <a:endParaRPr lang="en-US">
              <a:latin typeface="+mn-lt"/>
            </a:endParaRPr>
          </a:p>
        </p:txBody>
      </p:sp>
      <p:sp>
        <p:nvSpPr>
          <p:cNvPr id="809993" name="Text Box 9"/>
          <p:cNvSpPr txBox="1">
            <a:spLocks noChangeArrowheads="1"/>
          </p:cNvSpPr>
          <p:nvPr/>
        </p:nvSpPr>
        <p:spPr bwMode="auto">
          <a:xfrm>
            <a:off x="229796" y="3502710"/>
            <a:ext cx="2634054" cy="646331"/>
          </a:xfrm>
          <a:prstGeom prst="rect">
            <a:avLst/>
          </a:prstGeom>
          <a:noFill/>
          <a:ln w="25400">
            <a:noFill/>
            <a:miter lim="800000"/>
            <a:headEnd/>
            <a:tailEnd/>
          </a:ln>
          <a:effectLst/>
        </p:spPr>
        <p:txBody>
          <a:bodyPr wrap="none" anchor="ctr">
            <a:spAutoFit/>
          </a:bodyPr>
          <a:lstStyle/>
          <a:p>
            <a:pPr algn="r"/>
            <a:r>
              <a:rPr lang="en-US" sz="1800" dirty="0">
                <a:solidFill>
                  <a:srgbClr val="FF0000"/>
                </a:solidFill>
                <a:latin typeface="+mn-lt"/>
              </a:rPr>
              <a:t>Main thread waits for </a:t>
            </a:r>
          </a:p>
          <a:p>
            <a:pPr algn="r"/>
            <a:r>
              <a:rPr lang="en-US" sz="1800" dirty="0">
                <a:solidFill>
                  <a:srgbClr val="FF0000"/>
                </a:solidFill>
                <a:latin typeface="+mn-lt"/>
              </a:rPr>
              <a:t>peer  thread to terminate</a:t>
            </a:r>
          </a:p>
        </p:txBody>
      </p:sp>
      <p:sp>
        <p:nvSpPr>
          <p:cNvPr id="809994" name="Line 10"/>
          <p:cNvSpPr>
            <a:spLocks noChangeShapeType="1"/>
          </p:cNvSpPr>
          <p:nvPr/>
        </p:nvSpPr>
        <p:spPr bwMode="auto">
          <a:xfrm flipH="1">
            <a:off x="3123776" y="3870325"/>
            <a:ext cx="3600873" cy="725847"/>
          </a:xfrm>
          <a:prstGeom prst="line">
            <a:avLst/>
          </a:prstGeom>
          <a:noFill/>
          <a:ln w="25400">
            <a:solidFill>
              <a:schemeClr val="tx1"/>
            </a:solidFill>
            <a:prstDash val="sysDot"/>
            <a:round/>
            <a:headEnd/>
            <a:tailEnd type="triangle" w="med" len="med"/>
          </a:ln>
          <a:effectLst/>
        </p:spPr>
        <p:txBody>
          <a:bodyPr wrap="none" anchor="ctr"/>
          <a:lstStyle/>
          <a:p>
            <a:endParaRPr lang="en-US">
              <a:latin typeface="+mn-lt"/>
            </a:endParaRPr>
          </a:p>
        </p:txBody>
      </p:sp>
      <p:sp>
        <p:nvSpPr>
          <p:cNvPr id="809995" name="Text Box 11"/>
          <p:cNvSpPr txBox="1">
            <a:spLocks noChangeArrowheads="1"/>
          </p:cNvSpPr>
          <p:nvPr/>
        </p:nvSpPr>
        <p:spPr bwMode="auto">
          <a:xfrm>
            <a:off x="1447800" y="5110887"/>
            <a:ext cx="1806579" cy="1200329"/>
          </a:xfrm>
          <a:prstGeom prst="rect">
            <a:avLst/>
          </a:prstGeom>
          <a:noFill/>
          <a:ln w="25400">
            <a:noFill/>
            <a:miter lim="800000"/>
            <a:headEnd/>
            <a:tailEnd/>
          </a:ln>
          <a:effectLst/>
        </p:spPr>
        <p:txBody>
          <a:bodyPr wrap="none" anchor="ctr">
            <a:spAutoFit/>
          </a:bodyPr>
          <a:lstStyle/>
          <a:p>
            <a:pPr algn="r"/>
            <a:r>
              <a:rPr lang="en-US" sz="1800" dirty="0">
                <a:latin typeface="Courier New"/>
                <a:cs typeface="Courier New"/>
              </a:rPr>
              <a:t>exit() </a:t>
            </a:r>
          </a:p>
          <a:p>
            <a:pPr algn="r"/>
            <a:r>
              <a:rPr lang="en-US" sz="1800" dirty="0">
                <a:solidFill>
                  <a:srgbClr val="FF0000"/>
                </a:solidFill>
                <a:latin typeface="+mn-lt"/>
              </a:rPr>
              <a:t>Terminates </a:t>
            </a:r>
          </a:p>
          <a:p>
            <a:pPr algn="r"/>
            <a:r>
              <a:rPr lang="en-US" sz="1800" dirty="0">
                <a:solidFill>
                  <a:srgbClr val="FF0000"/>
                </a:solidFill>
                <a:latin typeface="+mn-lt"/>
              </a:rPr>
              <a:t>main thread and </a:t>
            </a:r>
          </a:p>
          <a:p>
            <a:pPr algn="r"/>
            <a:r>
              <a:rPr lang="en-US" sz="1800" dirty="0">
                <a:solidFill>
                  <a:srgbClr val="FF0000"/>
                </a:solidFill>
                <a:latin typeface="+mn-lt"/>
              </a:rPr>
              <a:t>any peer threads</a:t>
            </a:r>
          </a:p>
        </p:txBody>
      </p:sp>
      <p:sp>
        <p:nvSpPr>
          <p:cNvPr id="809996" name="Text Box 12"/>
          <p:cNvSpPr txBox="1">
            <a:spLocks noChangeArrowheads="1"/>
          </p:cNvSpPr>
          <p:nvPr/>
        </p:nvSpPr>
        <p:spPr bwMode="auto">
          <a:xfrm>
            <a:off x="336391" y="2232984"/>
            <a:ext cx="2813573" cy="369332"/>
          </a:xfrm>
          <a:prstGeom prst="rect">
            <a:avLst/>
          </a:prstGeom>
          <a:noFill/>
          <a:ln w="25400">
            <a:noFill/>
            <a:miter lim="800000"/>
            <a:headEnd/>
            <a:tailEnd/>
          </a:ln>
          <a:effectLst/>
        </p:spPr>
        <p:txBody>
          <a:bodyPr wrap="none">
            <a:spAutoFit/>
          </a:bodyPr>
          <a:lstStyle/>
          <a:p>
            <a:pPr algn="r"/>
            <a:r>
              <a:rPr lang="en-US" sz="1800" b="0" dirty="0">
                <a:latin typeface="+mn-lt"/>
              </a:rPr>
              <a:t>call </a:t>
            </a:r>
            <a:r>
              <a:rPr lang="en-US" sz="1800" dirty="0" err="1">
                <a:latin typeface="Courier New"/>
                <a:cs typeface="Courier New"/>
              </a:rPr>
              <a:t>Pthread_create</a:t>
            </a:r>
            <a:r>
              <a:rPr lang="en-US" sz="1800" dirty="0">
                <a:latin typeface="Courier New"/>
                <a:cs typeface="Courier New"/>
              </a:rPr>
              <a:t>()</a:t>
            </a:r>
          </a:p>
        </p:txBody>
      </p:sp>
      <p:sp>
        <p:nvSpPr>
          <p:cNvPr id="809997" name="Text Box 13"/>
          <p:cNvSpPr txBox="1">
            <a:spLocks noChangeArrowheads="1"/>
          </p:cNvSpPr>
          <p:nvPr/>
        </p:nvSpPr>
        <p:spPr bwMode="auto">
          <a:xfrm>
            <a:off x="613435" y="3068708"/>
            <a:ext cx="2536529" cy="369332"/>
          </a:xfrm>
          <a:prstGeom prst="rect">
            <a:avLst/>
          </a:prstGeom>
          <a:noFill/>
          <a:ln w="25400">
            <a:noFill/>
            <a:miter lim="800000"/>
            <a:headEnd/>
            <a:tailEnd/>
          </a:ln>
          <a:effectLst/>
        </p:spPr>
        <p:txBody>
          <a:bodyPr wrap="none">
            <a:spAutoFit/>
          </a:bodyPr>
          <a:lstStyle/>
          <a:p>
            <a:pPr algn="r"/>
            <a:r>
              <a:rPr lang="en-US" sz="1800" b="0" dirty="0">
                <a:latin typeface="+mn-lt"/>
              </a:rPr>
              <a:t>call </a:t>
            </a:r>
            <a:r>
              <a:rPr lang="en-US" sz="1800" dirty="0" err="1">
                <a:latin typeface="Courier New"/>
                <a:cs typeface="Courier New"/>
              </a:rPr>
              <a:t>Pthread_join</a:t>
            </a:r>
            <a:r>
              <a:rPr lang="en-US" sz="1800" dirty="0">
                <a:latin typeface="Courier New"/>
                <a:cs typeface="Courier New"/>
              </a:rPr>
              <a:t>()</a:t>
            </a:r>
          </a:p>
        </p:txBody>
      </p:sp>
      <p:sp>
        <p:nvSpPr>
          <p:cNvPr id="809998" name="Text Box 14"/>
          <p:cNvSpPr txBox="1">
            <a:spLocks noChangeArrowheads="1"/>
          </p:cNvSpPr>
          <p:nvPr/>
        </p:nvSpPr>
        <p:spPr bwMode="auto">
          <a:xfrm>
            <a:off x="283522" y="4554934"/>
            <a:ext cx="2819400" cy="369332"/>
          </a:xfrm>
          <a:prstGeom prst="rect">
            <a:avLst/>
          </a:prstGeom>
          <a:noFill/>
          <a:ln w="25400">
            <a:noFill/>
            <a:miter lim="800000"/>
            <a:headEnd/>
            <a:tailEnd/>
          </a:ln>
          <a:effectLst/>
        </p:spPr>
        <p:txBody>
          <a:bodyPr wrap="square">
            <a:spAutoFit/>
          </a:bodyPr>
          <a:lstStyle/>
          <a:p>
            <a:pPr algn="r"/>
            <a:r>
              <a:rPr lang="en-US" sz="1800" dirty="0" err="1">
                <a:latin typeface="Courier New"/>
                <a:cs typeface="Courier New"/>
              </a:rPr>
              <a:t>Pthread_join</a:t>
            </a:r>
            <a:r>
              <a:rPr lang="en-US" sz="1800" dirty="0">
                <a:latin typeface="Courier New"/>
                <a:cs typeface="Courier New"/>
              </a:rPr>
              <a:t>()</a:t>
            </a:r>
            <a:r>
              <a:rPr lang="en-US" sz="1800" b="0" dirty="0">
                <a:latin typeface="+mn-lt"/>
              </a:rPr>
              <a:t>returns</a:t>
            </a:r>
          </a:p>
        </p:txBody>
      </p:sp>
      <p:sp>
        <p:nvSpPr>
          <p:cNvPr id="809999" name="Text Box 15"/>
          <p:cNvSpPr txBox="1">
            <a:spLocks noChangeArrowheads="1"/>
          </p:cNvSpPr>
          <p:nvPr/>
        </p:nvSpPr>
        <p:spPr bwMode="auto">
          <a:xfrm>
            <a:off x="6781800" y="3199091"/>
            <a:ext cx="1292842" cy="369332"/>
          </a:xfrm>
          <a:prstGeom prst="rect">
            <a:avLst/>
          </a:prstGeom>
          <a:noFill/>
          <a:ln w="25400">
            <a:noFill/>
            <a:miter lim="800000"/>
            <a:headEnd/>
            <a:tailEnd/>
          </a:ln>
          <a:effectLst/>
        </p:spPr>
        <p:txBody>
          <a:bodyPr wrap="none" anchor="ctr">
            <a:spAutoFit/>
          </a:bodyPr>
          <a:lstStyle/>
          <a:p>
            <a:r>
              <a:rPr lang="en-US" sz="1800" dirty="0" err="1">
                <a:latin typeface="Courier New"/>
                <a:cs typeface="Courier New"/>
              </a:rPr>
              <a:t>printf</a:t>
            </a:r>
            <a:r>
              <a:rPr lang="en-US" sz="1800" dirty="0">
                <a:latin typeface="Courier New"/>
                <a:cs typeface="Courier New"/>
              </a:rPr>
              <a:t>()</a:t>
            </a:r>
          </a:p>
        </p:txBody>
      </p:sp>
      <p:sp>
        <p:nvSpPr>
          <p:cNvPr id="810000" name="Text Box 16"/>
          <p:cNvSpPr txBox="1">
            <a:spLocks noChangeArrowheads="1"/>
          </p:cNvSpPr>
          <p:nvPr/>
        </p:nvSpPr>
        <p:spPr bwMode="auto">
          <a:xfrm>
            <a:off x="6800850" y="3810000"/>
            <a:ext cx="1314144" cy="646331"/>
          </a:xfrm>
          <a:prstGeom prst="rect">
            <a:avLst/>
          </a:prstGeom>
          <a:noFill/>
          <a:ln w="25400">
            <a:noFill/>
            <a:miter lim="800000"/>
            <a:headEnd/>
            <a:tailEnd/>
          </a:ln>
          <a:effectLst/>
        </p:spPr>
        <p:txBody>
          <a:bodyPr wrap="none">
            <a:spAutoFit/>
          </a:bodyPr>
          <a:lstStyle/>
          <a:p>
            <a:r>
              <a:rPr lang="en-US" sz="1800" dirty="0">
                <a:solidFill>
                  <a:srgbClr val="FF0000"/>
                </a:solidFill>
                <a:latin typeface="+mn-lt"/>
              </a:rPr>
              <a:t>Peer thread</a:t>
            </a:r>
          </a:p>
          <a:p>
            <a:r>
              <a:rPr lang="en-US" sz="1800" dirty="0">
                <a:solidFill>
                  <a:srgbClr val="FF0000"/>
                </a:solidFill>
                <a:latin typeface="+mn-lt"/>
              </a:rPr>
              <a:t>terminates</a:t>
            </a:r>
          </a:p>
        </p:txBody>
      </p:sp>
      <p:sp>
        <p:nvSpPr>
          <p:cNvPr id="810001" name="Text Box 17"/>
          <p:cNvSpPr txBox="1">
            <a:spLocks noChangeArrowheads="1"/>
          </p:cNvSpPr>
          <p:nvPr/>
        </p:nvSpPr>
        <p:spPr bwMode="auto">
          <a:xfrm>
            <a:off x="51526" y="2553993"/>
            <a:ext cx="3072251" cy="369332"/>
          </a:xfrm>
          <a:prstGeom prst="rect">
            <a:avLst/>
          </a:prstGeom>
          <a:noFill/>
          <a:ln w="25400">
            <a:noFill/>
            <a:miter lim="800000"/>
            <a:headEnd/>
            <a:tailEnd/>
          </a:ln>
          <a:effectLst/>
        </p:spPr>
        <p:txBody>
          <a:bodyPr wrap="none">
            <a:spAutoFit/>
          </a:bodyPr>
          <a:lstStyle/>
          <a:p>
            <a:pPr algn="r"/>
            <a:r>
              <a:rPr lang="en-US" sz="1800" dirty="0" err="1">
                <a:latin typeface="Courier New"/>
                <a:cs typeface="Courier New"/>
              </a:rPr>
              <a:t>Pthread_create</a:t>
            </a:r>
            <a:r>
              <a:rPr lang="en-US" sz="1800" dirty="0">
                <a:latin typeface="Courier New"/>
                <a:cs typeface="Courier New"/>
              </a:rPr>
              <a:t>()</a:t>
            </a:r>
            <a:r>
              <a:rPr lang="en-US" sz="1800" b="0" dirty="0">
                <a:latin typeface="+mn-lt"/>
              </a:rPr>
              <a:t>returns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9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9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9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999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000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0999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99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0999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999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1000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0999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099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09995">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09995">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09995">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099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8" grpId="0" animBg="1"/>
      <p:bldP spid="809990" grpId="0" animBg="1"/>
      <p:bldP spid="809991" grpId="0"/>
      <p:bldP spid="809992" grpId="0" animBg="1"/>
      <p:bldP spid="809993" grpId="0"/>
      <p:bldP spid="809994" grpId="0" animBg="1"/>
      <p:bldP spid="809998" grpId="0"/>
      <p:bldP spid="809999" grpId="0"/>
      <p:bldP spid="8100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4" name="Rectangle 4"/>
          <p:cNvSpPr>
            <a:spLocks noGrp="1" noChangeArrowheads="1"/>
          </p:cNvSpPr>
          <p:nvPr>
            <p:ph type="title"/>
          </p:nvPr>
        </p:nvSpPr>
        <p:spPr>
          <a:xfrm>
            <a:off x="357018" y="435678"/>
            <a:ext cx="7872582" cy="762000"/>
          </a:xfrm>
        </p:spPr>
        <p:txBody>
          <a:bodyPr/>
          <a:lstStyle/>
          <a:p>
            <a:r>
              <a:rPr lang="en-US" dirty="0"/>
              <a:t>Pros and Cons of Thread-Based Designs</a:t>
            </a:r>
          </a:p>
        </p:txBody>
      </p:sp>
      <p:sp>
        <p:nvSpPr>
          <p:cNvPr id="814085" name="Rectangle 5"/>
          <p:cNvSpPr>
            <a:spLocks noGrp="1" noChangeArrowheads="1"/>
          </p:cNvSpPr>
          <p:nvPr>
            <p:ph type="body" idx="1"/>
          </p:nvPr>
        </p:nvSpPr>
        <p:spPr>
          <a:xfrm>
            <a:off x="290513" y="1371600"/>
            <a:ext cx="8307387" cy="5224462"/>
          </a:xfrm>
        </p:spPr>
        <p:txBody>
          <a:bodyPr/>
          <a:lstStyle/>
          <a:p>
            <a:pPr marL="0" indent="0">
              <a:buNone/>
            </a:pPr>
            <a:r>
              <a:rPr lang="en-US" sz="2600" dirty="0">
                <a:solidFill>
                  <a:srgbClr val="C00000"/>
                </a:solidFill>
              </a:rPr>
              <a:t>+</a:t>
            </a:r>
            <a:r>
              <a:rPr lang="en-US" sz="2600" dirty="0"/>
              <a:t> Easy to share data structures between threads</a:t>
            </a:r>
          </a:p>
          <a:p>
            <a:pPr lvl="1"/>
            <a:r>
              <a:rPr lang="en-US" sz="2200" dirty="0"/>
              <a:t>e.g., logging information, file cache</a:t>
            </a:r>
          </a:p>
          <a:p>
            <a:pPr marL="0" indent="0">
              <a:buNone/>
            </a:pPr>
            <a:r>
              <a:rPr lang="en-US" sz="2600" dirty="0">
                <a:solidFill>
                  <a:srgbClr val="C00000"/>
                </a:solidFill>
              </a:rPr>
              <a:t>+</a:t>
            </a:r>
            <a:r>
              <a:rPr lang="en-US" sz="2600" dirty="0"/>
              <a:t> Threads are more efficient than processes</a:t>
            </a:r>
          </a:p>
          <a:p>
            <a:endParaRPr lang="en-US" sz="1400" dirty="0"/>
          </a:p>
          <a:p>
            <a:pPr marL="0" indent="0">
              <a:buNone/>
            </a:pPr>
            <a:r>
              <a:rPr lang="en-US" sz="2600" dirty="0">
                <a:solidFill>
                  <a:srgbClr val="C00000"/>
                </a:solidFill>
                <a:latin typeface="Arial Black"/>
              </a:rPr>
              <a:t>–</a:t>
            </a:r>
            <a:r>
              <a:rPr lang="en-US" sz="2600" dirty="0"/>
              <a:t> Unintentional sharing can introduce subtle and </a:t>
            </a:r>
            <a:br>
              <a:rPr lang="en-US" sz="2600" dirty="0"/>
            </a:br>
            <a:r>
              <a:rPr lang="en-US" sz="2600" dirty="0"/>
              <a:t>   hard-to-reproduce errors!</a:t>
            </a:r>
          </a:p>
          <a:p>
            <a:pPr lvl="1"/>
            <a:r>
              <a:rPr lang="en-US" sz="2200" dirty="0"/>
              <a:t>The ease with which data can be shared is both the greatest strength and the greatest weakness of threads</a:t>
            </a:r>
          </a:p>
          <a:p>
            <a:pPr lvl="1"/>
            <a:r>
              <a:rPr lang="en-US" sz="2200" dirty="0"/>
              <a:t>Hard to know which data shared &amp; which private</a:t>
            </a:r>
          </a:p>
          <a:p>
            <a:pPr lvl="1"/>
            <a:r>
              <a:rPr lang="en-US" sz="2200" dirty="0"/>
              <a:t>Hard to detect by testing</a:t>
            </a:r>
          </a:p>
          <a:p>
            <a:pPr lvl="2"/>
            <a:r>
              <a:rPr lang="en-US" dirty="0"/>
              <a:t>Probability of bad race outcome very low</a:t>
            </a:r>
          </a:p>
          <a:p>
            <a:pPr lvl="2"/>
            <a:r>
              <a:rPr lang="en-US" dirty="0"/>
              <a:t>But nonzero!</a:t>
            </a:r>
          </a:p>
          <a:p>
            <a:pPr lvl="1"/>
            <a:r>
              <a:rPr lang="en-US" sz="2200" dirty="0"/>
              <a:t>Future lectures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408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408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40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408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408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408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408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408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408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408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a:xfrm>
            <a:off x="185738" y="247650"/>
            <a:ext cx="9093200" cy="781050"/>
          </a:xfrm>
        </p:spPr>
        <p:txBody>
          <a:bodyPr/>
          <a:lstStyle/>
          <a:p>
            <a:r>
              <a:rPr lang="en-US" dirty="0"/>
              <a:t>Summary: Approaches to Concurrency</a:t>
            </a:r>
          </a:p>
        </p:txBody>
      </p:sp>
      <p:sp>
        <p:nvSpPr>
          <p:cNvPr id="859139" name="Rectangle 3"/>
          <p:cNvSpPr>
            <a:spLocks noGrp="1" noChangeArrowheads="1"/>
          </p:cNvSpPr>
          <p:nvPr>
            <p:ph type="body" idx="1"/>
          </p:nvPr>
        </p:nvSpPr>
        <p:spPr>
          <a:xfrm>
            <a:off x="396875" y="1121322"/>
            <a:ext cx="7896225" cy="5486400"/>
          </a:xfrm>
        </p:spPr>
        <p:txBody>
          <a:bodyPr/>
          <a:lstStyle/>
          <a:p>
            <a:pPr>
              <a:lnSpc>
                <a:spcPct val="85000"/>
              </a:lnSpc>
            </a:pPr>
            <a:r>
              <a:rPr lang="en-US" sz="2600" dirty="0"/>
              <a:t>Process-based</a:t>
            </a:r>
          </a:p>
          <a:p>
            <a:pPr lvl="1">
              <a:lnSpc>
                <a:spcPct val="85000"/>
              </a:lnSpc>
            </a:pPr>
            <a:r>
              <a:rPr lang="en-US" sz="2200" dirty="0"/>
              <a:t>Hard to share resources: Easy to avoid unintended sharing</a:t>
            </a:r>
          </a:p>
          <a:p>
            <a:pPr lvl="1">
              <a:lnSpc>
                <a:spcPct val="85000"/>
              </a:lnSpc>
            </a:pPr>
            <a:r>
              <a:rPr lang="en-US" sz="2200" dirty="0"/>
              <a:t>High overhead in adding/removing clients</a:t>
            </a:r>
          </a:p>
          <a:p>
            <a:pPr lvl="1">
              <a:lnSpc>
                <a:spcPct val="85000"/>
              </a:lnSpc>
            </a:pPr>
            <a:endParaRPr lang="en-US" sz="1050" dirty="0"/>
          </a:p>
          <a:p>
            <a:pPr marL="457200" lvl="1" indent="0">
              <a:lnSpc>
                <a:spcPct val="85000"/>
              </a:lnSpc>
              <a:buNone/>
            </a:pPr>
            <a:endParaRPr lang="en-US" sz="1100" b="0" dirty="0"/>
          </a:p>
          <a:p>
            <a:pPr>
              <a:lnSpc>
                <a:spcPct val="85000"/>
              </a:lnSpc>
            </a:pPr>
            <a:r>
              <a:rPr lang="en-US" sz="2600" dirty="0"/>
              <a:t>Thread-based</a:t>
            </a:r>
          </a:p>
          <a:p>
            <a:pPr lvl="1">
              <a:lnSpc>
                <a:spcPct val="85000"/>
              </a:lnSpc>
            </a:pPr>
            <a:r>
              <a:rPr lang="en-US" sz="2200" dirty="0"/>
              <a:t>Easy to share resources: Perhaps too easy</a:t>
            </a:r>
          </a:p>
          <a:p>
            <a:pPr lvl="1">
              <a:lnSpc>
                <a:spcPct val="85000"/>
              </a:lnSpc>
            </a:pPr>
            <a:r>
              <a:rPr lang="en-US" sz="2200" dirty="0"/>
              <a:t>Medium overhead</a:t>
            </a:r>
          </a:p>
          <a:p>
            <a:pPr lvl="1">
              <a:lnSpc>
                <a:spcPct val="85000"/>
              </a:lnSpc>
            </a:pPr>
            <a:r>
              <a:rPr lang="en-US" sz="2200" dirty="0"/>
              <a:t>Not much control over scheduling policies</a:t>
            </a:r>
          </a:p>
          <a:p>
            <a:pPr lvl="1">
              <a:lnSpc>
                <a:spcPct val="85000"/>
              </a:lnSpc>
            </a:pPr>
            <a:r>
              <a:rPr lang="en-US" sz="2200" dirty="0"/>
              <a:t>Difficult to debug: E</a:t>
            </a:r>
            <a:r>
              <a:rPr lang="en-US" dirty="0"/>
              <a:t>vent orderings not repeatable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Outline</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b="0" dirty="0"/>
              <a:t>Concurrency</a:t>
            </a:r>
          </a:p>
          <a:p>
            <a:r>
              <a:rPr lang="en-US" sz="2600" b="0" dirty="0"/>
              <a:t>Concurrency Hazards</a:t>
            </a:r>
          </a:p>
          <a:p>
            <a:r>
              <a:rPr lang="en-US" sz="2600" b="0" dirty="0"/>
              <a:t>Processes Reminder</a:t>
            </a:r>
          </a:p>
          <a:p>
            <a:r>
              <a:rPr lang="en-US" sz="2600" b="0" dirty="0"/>
              <a:t>Threads</a:t>
            </a:r>
          </a:p>
          <a:p>
            <a:r>
              <a:rPr lang="en-US" sz="2600" dirty="0"/>
              <a:t>Sharing</a:t>
            </a:r>
          </a:p>
          <a:p>
            <a:r>
              <a:rPr lang="en-US" sz="2600" b="0" dirty="0"/>
              <a:t>Reasoning about Sharing</a:t>
            </a:r>
          </a:p>
          <a:p>
            <a:r>
              <a:rPr lang="en-US" sz="2600" b="0" dirty="0"/>
              <a:t>Mutual Exclusion</a:t>
            </a:r>
          </a:p>
          <a:p>
            <a:endParaRPr lang="en-US" sz="2600" b="0" dirty="0"/>
          </a:p>
        </p:txBody>
      </p:sp>
    </p:spTree>
    <p:extLst>
      <p:ext uri="{BB962C8B-B14F-4D97-AF65-F5344CB8AC3E}">
        <p14:creationId xmlns:p14="http://schemas.microsoft.com/office/powerpoint/2010/main" val="246742987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2" name="Rectangle 4"/>
          <p:cNvSpPr>
            <a:spLocks noGrp="1" noChangeArrowheads="1"/>
          </p:cNvSpPr>
          <p:nvPr>
            <p:ph type="title"/>
          </p:nvPr>
        </p:nvSpPr>
        <p:spPr/>
        <p:txBody>
          <a:bodyPr/>
          <a:lstStyle/>
          <a:p>
            <a:r>
              <a:rPr lang="en-US" dirty="0"/>
              <a:t>What happens here?</a:t>
            </a:r>
          </a:p>
        </p:txBody>
      </p:sp>
      <p:sp>
        <p:nvSpPr>
          <p:cNvPr id="811011" name="Rectangle 3"/>
          <p:cNvSpPr>
            <a:spLocks noChangeArrowheads="1"/>
          </p:cNvSpPr>
          <p:nvPr/>
        </p:nvSpPr>
        <p:spPr bwMode="auto">
          <a:xfrm>
            <a:off x="76200" y="1604665"/>
            <a:ext cx="4182555" cy="1477328"/>
          </a:xfrm>
          <a:prstGeom prst="rect">
            <a:avLst/>
          </a:prstGeom>
          <a:solidFill>
            <a:srgbClr val="F6F5BD"/>
          </a:solidFill>
          <a:ln w="12700">
            <a:solidFill>
              <a:schemeClr val="tx1"/>
            </a:solidFill>
            <a:miter lim="800000"/>
            <a:headEnd/>
            <a:tailEnd/>
          </a:ln>
          <a:effectLst/>
        </p:spPr>
        <p:txBody>
          <a:bodyPr wrap="none">
            <a:spAutoFit/>
          </a:bodyPr>
          <a:lstStyle/>
          <a:p>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a:t>
            </a:r>
            <a:r>
              <a:rPr lang="en-US" sz="1800" dirty="0">
                <a:latin typeface="Courier New" pitchFamily="49" charset="0"/>
              </a:rPr>
              <a:t>;</a:t>
            </a:r>
          </a:p>
          <a:p>
            <a:r>
              <a:rPr lang="en-US" sz="1800" dirty="0">
                <a:latin typeface="Courier New" pitchFamily="49" charset="0"/>
              </a:rPr>
              <a:t>for (</a:t>
            </a:r>
            <a:r>
              <a:rPr lang="en-US" sz="1800" dirty="0" err="1">
                <a:latin typeface="Courier New" pitchFamily="49" charset="0"/>
              </a:rPr>
              <a:t>i</a:t>
            </a:r>
            <a:r>
              <a:rPr lang="en-US" sz="1800" dirty="0">
                <a:latin typeface="Courier New" pitchFamily="49" charset="0"/>
              </a:rPr>
              <a:t> = 0; </a:t>
            </a:r>
            <a:r>
              <a:rPr lang="en-US" sz="1800" dirty="0" err="1">
                <a:latin typeface="Courier New" pitchFamily="49" charset="0"/>
              </a:rPr>
              <a:t>i</a:t>
            </a:r>
            <a:r>
              <a:rPr lang="en-US" sz="1800" dirty="0">
                <a:latin typeface="Courier New" pitchFamily="49" charset="0"/>
              </a:rPr>
              <a:t> &lt; 100; </a:t>
            </a:r>
            <a:r>
              <a:rPr lang="en-US" sz="1800" dirty="0" err="1">
                <a:latin typeface="Courier New" pitchFamily="49" charset="0"/>
              </a:rPr>
              <a:t>i</a:t>
            </a:r>
            <a:r>
              <a:rPr lang="en-US" sz="1800" dirty="0">
                <a:latin typeface="Courier New" pitchFamily="49" charset="0"/>
              </a:rPr>
              <a:t>++) {</a:t>
            </a:r>
          </a:p>
          <a:p>
            <a:r>
              <a:rPr lang="en-US" sz="1800" dirty="0">
                <a:latin typeface="Courier New" pitchFamily="49" charset="0"/>
              </a:rPr>
              <a:t>  </a:t>
            </a:r>
            <a:r>
              <a:rPr lang="en-US" sz="1800" dirty="0" err="1">
                <a:latin typeface="Courier New" pitchFamily="49" charset="0"/>
              </a:rPr>
              <a:t>Pthread_create</a:t>
            </a:r>
            <a:r>
              <a:rPr lang="en-US" sz="1800" dirty="0">
                <a:latin typeface="Courier New" pitchFamily="49" charset="0"/>
              </a:rPr>
              <a:t>(&amp;</a:t>
            </a:r>
            <a:r>
              <a:rPr lang="en-US" sz="1800" dirty="0" err="1">
                <a:latin typeface="Courier New" pitchFamily="49" charset="0"/>
              </a:rPr>
              <a:t>tid</a:t>
            </a:r>
            <a:r>
              <a:rPr lang="en-US" sz="1800" dirty="0">
                <a:latin typeface="Courier New" pitchFamily="49" charset="0"/>
              </a:rPr>
              <a:t>, NULL,</a:t>
            </a:r>
          </a:p>
          <a:p>
            <a:r>
              <a:rPr lang="en-US" sz="1800" dirty="0">
                <a:latin typeface="Courier New" pitchFamily="49" charset="0"/>
              </a:rPr>
              <a:t>                 thread, </a:t>
            </a:r>
            <a:r>
              <a:rPr lang="en-US" sz="1800" dirty="0">
                <a:solidFill>
                  <a:srgbClr val="FF0000"/>
                </a:solidFill>
                <a:latin typeface="Courier New" pitchFamily="49" charset="0"/>
              </a:rPr>
              <a:t>&amp;</a:t>
            </a:r>
            <a:r>
              <a:rPr lang="en-US" sz="1800" dirty="0" err="1">
                <a:solidFill>
                  <a:srgbClr val="FF0000"/>
                </a:solidFill>
                <a:latin typeface="Courier New" pitchFamily="49" charset="0"/>
              </a:rPr>
              <a:t>i</a:t>
            </a:r>
            <a:r>
              <a:rPr lang="en-US" sz="1800" dirty="0">
                <a:latin typeface="Courier New" pitchFamily="49" charset="0"/>
              </a:rPr>
              <a:t>);</a:t>
            </a:r>
          </a:p>
          <a:p>
            <a:r>
              <a:rPr lang="en-US" sz="1800" dirty="0">
                <a:latin typeface="Courier New" pitchFamily="49" charset="0"/>
              </a:rPr>
              <a:t>}</a:t>
            </a:r>
          </a:p>
        </p:txBody>
      </p:sp>
      <p:sp>
        <p:nvSpPr>
          <p:cNvPr id="811014" name="Rectangle 6"/>
          <p:cNvSpPr>
            <a:spLocks noGrp="1" noChangeArrowheads="1"/>
          </p:cNvSpPr>
          <p:nvPr>
            <p:ph type="body" idx="1"/>
          </p:nvPr>
        </p:nvSpPr>
        <p:spPr>
          <a:xfrm>
            <a:off x="290513" y="3806826"/>
            <a:ext cx="8548687" cy="1319212"/>
          </a:xfrm>
        </p:spPr>
        <p:txBody>
          <a:bodyPr/>
          <a:lstStyle/>
          <a:p>
            <a:r>
              <a:rPr lang="en-US" sz="2600" dirty="0"/>
              <a:t>Race Test</a:t>
            </a:r>
          </a:p>
          <a:p>
            <a:pPr lvl="1"/>
            <a:r>
              <a:rPr lang="en-US" sz="2200" dirty="0"/>
              <a:t>If no race, then each thread would get different value of </a:t>
            </a:r>
            <a:r>
              <a:rPr lang="en-US" sz="2200" b="1" dirty="0" err="1">
                <a:latin typeface="Courier New"/>
                <a:cs typeface="Courier New"/>
              </a:rPr>
              <a:t>i</a:t>
            </a:r>
            <a:endParaRPr lang="en-US" sz="2200" b="1" dirty="0">
              <a:latin typeface="Courier New"/>
              <a:cs typeface="Courier New"/>
            </a:endParaRPr>
          </a:p>
          <a:p>
            <a:pPr lvl="1"/>
            <a:r>
              <a:rPr lang="en-US" sz="2200" dirty="0"/>
              <a:t>Set of saved values would consist of one copy each of 0 through 99</a:t>
            </a:r>
          </a:p>
        </p:txBody>
      </p:sp>
      <p:sp>
        <p:nvSpPr>
          <p:cNvPr id="5" name="TextBox 4"/>
          <p:cNvSpPr txBox="1"/>
          <p:nvPr/>
        </p:nvSpPr>
        <p:spPr>
          <a:xfrm>
            <a:off x="76200" y="1235333"/>
            <a:ext cx="679994" cy="369332"/>
          </a:xfrm>
          <a:prstGeom prst="rect">
            <a:avLst/>
          </a:prstGeom>
          <a:noFill/>
        </p:spPr>
        <p:txBody>
          <a:bodyPr wrap="none" rtlCol="0">
            <a:spAutoFit/>
          </a:bodyPr>
          <a:lstStyle/>
          <a:p>
            <a:r>
              <a:rPr lang="en-US" sz="1800" dirty="0">
                <a:latin typeface="Calibri" pitchFamily="34" charset="0"/>
              </a:rPr>
              <a:t>Main</a:t>
            </a:r>
          </a:p>
        </p:txBody>
      </p:sp>
      <p:sp>
        <p:nvSpPr>
          <p:cNvPr id="6" name="Rectangle 3"/>
          <p:cNvSpPr>
            <a:spLocks noChangeArrowheads="1"/>
          </p:cNvSpPr>
          <p:nvPr/>
        </p:nvSpPr>
        <p:spPr bwMode="auto">
          <a:xfrm>
            <a:off x="4343400" y="1604665"/>
            <a:ext cx="4733988" cy="2031325"/>
          </a:xfrm>
          <a:prstGeom prst="rect">
            <a:avLst/>
          </a:prstGeom>
          <a:solidFill>
            <a:srgbClr val="F6F5BD"/>
          </a:solidFill>
          <a:ln w="12700">
            <a:solidFill>
              <a:schemeClr val="tx1"/>
            </a:solidFill>
            <a:miter lim="800000"/>
            <a:headEnd/>
            <a:tailEnd/>
          </a:ln>
          <a:effectLst/>
        </p:spPr>
        <p:txBody>
          <a:bodyPr wrap="none">
            <a:spAutoFit/>
          </a:bodyPr>
          <a:lstStyle/>
          <a:p>
            <a:r>
              <a:rPr lang="en-US" sz="1800" dirty="0">
                <a:latin typeface="Courier New" pitchFamily="49" charset="0"/>
              </a:rPr>
              <a:t>void *thread(void *</a:t>
            </a:r>
            <a:r>
              <a:rPr lang="en-US" sz="1800" dirty="0" err="1">
                <a:latin typeface="Courier New" pitchFamily="49" charset="0"/>
              </a:rPr>
              <a:t>vargp</a:t>
            </a:r>
            <a:r>
              <a:rPr lang="en-US" sz="1800" dirty="0">
                <a:latin typeface="Courier New" pitchFamily="49" charset="0"/>
              </a:rPr>
              <a:t>) </a:t>
            </a:r>
          </a:p>
          <a:p>
            <a:r>
              <a:rPr lang="en-US" sz="1800" dirty="0">
                <a:latin typeface="Courier New" pitchFamily="49" charset="0"/>
              </a:rPr>
              <a:t>{  </a:t>
            </a:r>
          </a:p>
          <a:p>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a:t>
            </a:r>
            <a:r>
              <a:rPr lang="en-US" sz="1800" dirty="0">
                <a:latin typeface="Courier New" pitchFamily="49" charset="0"/>
              </a:rPr>
              <a:t> =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vargp</a:t>
            </a:r>
            <a:r>
              <a:rPr lang="en-US" sz="1800" dirty="0">
                <a:latin typeface="Courier New" pitchFamily="49" charset="0"/>
              </a:rPr>
              <a:t>);</a:t>
            </a:r>
          </a:p>
          <a:p>
            <a:r>
              <a:rPr lang="en-US" sz="1800" dirty="0">
                <a:latin typeface="Courier New" pitchFamily="49" charset="0"/>
              </a:rPr>
              <a:t>  </a:t>
            </a:r>
            <a:r>
              <a:rPr lang="en-US" sz="1800" dirty="0" err="1">
                <a:latin typeface="Courier New" pitchFamily="49" charset="0"/>
              </a:rPr>
              <a:t>Pthread_detach</a:t>
            </a:r>
            <a:r>
              <a:rPr lang="en-US" sz="1800" dirty="0">
                <a:latin typeface="Courier New" pitchFamily="49" charset="0"/>
              </a:rPr>
              <a:t>(</a:t>
            </a:r>
            <a:r>
              <a:rPr lang="en-US" sz="1800" dirty="0" err="1">
                <a:latin typeface="Courier New" pitchFamily="49" charset="0"/>
              </a:rPr>
              <a:t>pthread_self</a:t>
            </a:r>
            <a:r>
              <a:rPr lang="en-US" sz="1800" dirty="0">
                <a:latin typeface="Courier New" pitchFamily="49" charset="0"/>
              </a:rPr>
              <a:t>());</a:t>
            </a:r>
          </a:p>
          <a:p>
            <a:r>
              <a:rPr lang="en-US" sz="1800" dirty="0">
                <a:latin typeface="Courier New" pitchFamily="49" charset="0"/>
              </a:rPr>
              <a:t>  </a:t>
            </a:r>
            <a:r>
              <a:rPr lang="en-US" sz="1800" dirty="0" err="1">
                <a:latin typeface="Courier New" pitchFamily="49" charset="0"/>
              </a:rPr>
              <a:t>save_value</a:t>
            </a:r>
            <a:r>
              <a:rPr lang="en-US" sz="1800" dirty="0">
                <a:latin typeface="Courier New" pitchFamily="49" charset="0"/>
              </a:rPr>
              <a:t>(</a:t>
            </a:r>
            <a:r>
              <a:rPr lang="en-US" sz="1800" dirty="0" err="1">
                <a:latin typeface="Courier New" pitchFamily="49" charset="0"/>
              </a:rPr>
              <a:t>i</a:t>
            </a:r>
            <a:r>
              <a:rPr lang="en-US" sz="1800" dirty="0">
                <a:latin typeface="Courier New" pitchFamily="49" charset="0"/>
              </a:rPr>
              <a:t>);</a:t>
            </a:r>
          </a:p>
          <a:p>
            <a:r>
              <a:rPr lang="en-US" sz="1800" dirty="0">
                <a:latin typeface="Courier New" pitchFamily="49" charset="0"/>
              </a:rPr>
              <a:t>  return NULL;</a:t>
            </a:r>
          </a:p>
          <a:p>
            <a:r>
              <a:rPr lang="en-US" sz="1800" dirty="0">
                <a:latin typeface="Courier New" pitchFamily="49" charset="0"/>
              </a:rPr>
              <a:t>}</a:t>
            </a:r>
          </a:p>
        </p:txBody>
      </p:sp>
      <p:sp>
        <p:nvSpPr>
          <p:cNvPr id="7" name="TextBox 6"/>
          <p:cNvSpPr txBox="1"/>
          <p:nvPr/>
        </p:nvSpPr>
        <p:spPr>
          <a:xfrm>
            <a:off x="4343400" y="1235333"/>
            <a:ext cx="853760" cy="369332"/>
          </a:xfrm>
          <a:prstGeom prst="rect">
            <a:avLst/>
          </a:prstGeom>
          <a:noFill/>
        </p:spPr>
        <p:txBody>
          <a:bodyPr wrap="none" rtlCol="0">
            <a:spAutoFit/>
          </a:bodyPr>
          <a:lstStyle/>
          <a:p>
            <a:r>
              <a:rPr lang="en-US" sz="1800" dirty="0">
                <a:latin typeface="Calibri" pitchFamily="34" charset="0"/>
              </a:rPr>
              <a:t>Thread</a:t>
            </a:r>
          </a:p>
        </p:txBody>
      </p:sp>
    </p:spTree>
    <p:extLst>
      <p:ext uri="{BB962C8B-B14F-4D97-AF65-F5344CB8AC3E}">
        <p14:creationId xmlns:p14="http://schemas.microsoft.com/office/powerpoint/2010/main" val="275489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7018" y="304800"/>
            <a:ext cx="7592093" cy="762000"/>
          </a:xfrm>
        </p:spPr>
        <p:txBody>
          <a:bodyPr/>
          <a:lstStyle/>
          <a:p>
            <a:r>
              <a:rPr lang="en-US" dirty="0"/>
              <a:t>Ut-Oh: Experimental Results</a:t>
            </a:r>
          </a:p>
        </p:txBody>
      </p:sp>
      <p:sp>
        <p:nvSpPr>
          <p:cNvPr id="9" name="TextBox 8"/>
          <p:cNvSpPr txBox="1"/>
          <p:nvPr/>
        </p:nvSpPr>
        <p:spPr>
          <a:xfrm>
            <a:off x="495300" y="990600"/>
            <a:ext cx="968535" cy="369332"/>
          </a:xfrm>
          <a:prstGeom prst="rect">
            <a:avLst/>
          </a:prstGeom>
          <a:noFill/>
        </p:spPr>
        <p:txBody>
          <a:bodyPr wrap="none" rtlCol="0">
            <a:spAutoFit/>
          </a:bodyPr>
          <a:lstStyle/>
          <a:p>
            <a:r>
              <a:rPr lang="en-US" sz="1800" dirty="0">
                <a:latin typeface="Calibri" pitchFamily="34" charset="0"/>
              </a:rPr>
              <a:t>No Race</a:t>
            </a:r>
          </a:p>
        </p:txBody>
      </p:sp>
      <p:sp>
        <p:nvSpPr>
          <p:cNvPr id="10" name="TextBox 9"/>
          <p:cNvSpPr txBox="1"/>
          <p:nvPr/>
        </p:nvSpPr>
        <p:spPr>
          <a:xfrm>
            <a:off x="495300" y="3549354"/>
            <a:ext cx="1763047" cy="369332"/>
          </a:xfrm>
          <a:prstGeom prst="rect">
            <a:avLst/>
          </a:prstGeom>
          <a:noFill/>
        </p:spPr>
        <p:txBody>
          <a:bodyPr wrap="none" rtlCol="0">
            <a:spAutoFit/>
          </a:bodyPr>
          <a:lstStyle/>
          <a:p>
            <a:r>
              <a:rPr lang="en-US" sz="1800" dirty="0" err="1">
                <a:latin typeface="Calibri" pitchFamily="34" charset="0"/>
              </a:rPr>
              <a:t>Multicore</a:t>
            </a:r>
            <a:r>
              <a:rPr lang="en-US" sz="1800" dirty="0">
                <a:latin typeface="Calibri" pitchFamily="34" charset="0"/>
              </a:rPr>
              <a:t> server</a:t>
            </a:r>
          </a:p>
        </p:txBody>
      </p:sp>
      <p:graphicFrame>
        <p:nvGraphicFramePr>
          <p:cNvPr id="12" name="Chart 11"/>
          <p:cNvGraphicFramePr/>
          <p:nvPr/>
        </p:nvGraphicFramePr>
        <p:xfrm>
          <a:off x="381000" y="1283732"/>
          <a:ext cx="8153399" cy="8953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1275939559"/>
              </p:ext>
            </p:extLst>
          </p:nvPr>
        </p:nvGraphicFramePr>
        <p:xfrm>
          <a:off x="457200" y="3810000"/>
          <a:ext cx="8153399"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495300" y="2221468"/>
            <a:ext cx="1889813" cy="369332"/>
          </a:xfrm>
          <a:prstGeom prst="rect">
            <a:avLst/>
          </a:prstGeom>
          <a:noFill/>
        </p:spPr>
        <p:txBody>
          <a:bodyPr wrap="none" rtlCol="0">
            <a:spAutoFit/>
          </a:bodyPr>
          <a:lstStyle/>
          <a:p>
            <a:r>
              <a:rPr lang="en-US" sz="1800" dirty="0">
                <a:latin typeface="Calibri" pitchFamily="34" charset="0"/>
              </a:rPr>
              <a:t>Single core laptop</a:t>
            </a:r>
          </a:p>
        </p:txBody>
      </p:sp>
      <p:graphicFrame>
        <p:nvGraphicFramePr>
          <p:cNvPr id="17" name="Chart 16"/>
          <p:cNvGraphicFramePr/>
          <p:nvPr>
            <p:extLst>
              <p:ext uri="{D42A27DB-BD31-4B8C-83A1-F6EECF244321}">
                <p14:modId xmlns:p14="http://schemas.microsoft.com/office/powerpoint/2010/main" val="3025797943"/>
              </p:ext>
            </p:extLst>
          </p:nvPr>
        </p:nvGraphicFramePr>
        <p:xfrm>
          <a:off x="495300" y="2514600"/>
          <a:ext cx="8153399" cy="1066800"/>
        </p:xfrm>
        <a:graphic>
          <a:graphicData uri="http://schemas.openxmlformats.org/drawingml/2006/chart">
            <c:chart xmlns:c="http://schemas.openxmlformats.org/drawingml/2006/chart" xmlns:r="http://schemas.openxmlformats.org/officeDocument/2006/relationships" r:id="rId4"/>
          </a:graphicData>
        </a:graphic>
      </p:graphicFrame>
      <p:sp>
        <p:nvSpPr>
          <p:cNvPr id="11" name="Content Placeholder 13">
            <a:extLst>
              <a:ext uri="{FF2B5EF4-FFF2-40B4-BE49-F238E27FC236}">
                <a16:creationId xmlns:a16="http://schemas.microsoft.com/office/drawing/2014/main" id="{83BE284B-0410-4A8F-A295-6B16ACBE2FD6}"/>
              </a:ext>
            </a:extLst>
          </p:cNvPr>
          <p:cNvSpPr txBox="1">
            <a:spLocks/>
          </p:cNvSpPr>
          <p:nvPr/>
        </p:nvSpPr>
        <p:spPr bwMode="auto">
          <a:xfrm>
            <a:off x="2590800" y="2263639"/>
            <a:ext cx="4523453" cy="344569"/>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kern="0" dirty="0"/>
              <a:t>For each “0” there is some later “2” here</a:t>
            </a:r>
          </a:p>
        </p:txBody>
      </p:sp>
      <p:sp>
        <p:nvSpPr>
          <p:cNvPr id="2" name="Content Placeholder 13">
            <a:extLst>
              <a:ext uri="{FF2B5EF4-FFF2-40B4-BE49-F238E27FC236}">
                <a16:creationId xmlns:a16="http://schemas.microsoft.com/office/drawing/2014/main" id="{6FD260B2-AE30-4AA8-B4A0-560F6431A5F6}"/>
              </a:ext>
            </a:extLst>
          </p:cNvPr>
          <p:cNvSpPr txBox="1">
            <a:spLocks/>
          </p:cNvSpPr>
          <p:nvPr/>
        </p:nvSpPr>
        <p:spPr bwMode="auto">
          <a:xfrm>
            <a:off x="2590799" y="3581400"/>
            <a:ext cx="4523453" cy="6858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kern="0" dirty="0"/>
              <a:t>And here, values are all over the place:</a:t>
            </a:r>
          </a:p>
          <a:p>
            <a:pPr marL="0" indent="0">
              <a:buNone/>
            </a:pPr>
            <a:r>
              <a:rPr lang="en-US" sz="2000" kern="0" dirty="0"/>
              <a:t>Some bins get 0, some get 2 or more</a:t>
            </a:r>
          </a:p>
        </p:txBody>
      </p:sp>
    </p:spTree>
    <p:extLst>
      <p:ext uri="{BB962C8B-B14F-4D97-AF65-F5344CB8AC3E}">
        <p14:creationId xmlns:p14="http://schemas.microsoft.com/office/powerpoint/2010/main" val="176270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3" grpId="0">
        <p:bldAsOne/>
      </p:bldGraphic>
      <p:bldP spid="15" grpId="0"/>
      <p:bldGraphic spid="17" grpId="0">
        <p:bldAsOne/>
      </p:bldGraphic>
      <p:bldP spid="11"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Outline</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b="0" dirty="0"/>
              <a:t>Concurrency</a:t>
            </a:r>
          </a:p>
          <a:p>
            <a:r>
              <a:rPr lang="en-US" sz="2600" b="0" dirty="0"/>
              <a:t>Concurrency Hazards</a:t>
            </a:r>
          </a:p>
          <a:p>
            <a:r>
              <a:rPr lang="en-US" sz="2600" b="0" dirty="0"/>
              <a:t>Processes Reminder</a:t>
            </a:r>
          </a:p>
          <a:p>
            <a:r>
              <a:rPr lang="en-US" sz="2600" b="0" dirty="0"/>
              <a:t>Threads</a:t>
            </a:r>
          </a:p>
          <a:p>
            <a:r>
              <a:rPr lang="en-US" sz="2600" b="0" dirty="0"/>
              <a:t>Sharing</a:t>
            </a:r>
          </a:p>
          <a:p>
            <a:r>
              <a:rPr lang="en-US" sz="2600" dirty="0"/>
              <a:t>Reasoning about Sharing</a:t>
            </a:r>
          </a:p>
          <a:p>
            <a:r>
              <a:rPr lang="en-US" sz="2600" b="0" dirty="0"/>
              <a:t>Mutual Exclusion</a:t>
            </a:r>
          </a:p>
          <a:p>
            <a:endParaRPr lang="en-US" sz="2600" b="0" dirty="0"/>
          </a:p>
        </p:txBody>
      </p:sp>
    </p:spTree>
    <p:extLst>
      <p:ext uri="{BB962C8B-B14F-4D97-AF65-F5344CB8AC3E}">
        <p14:creationId xmlns:p14="http://schemas.microsoft.com/office/powerpoint/2010/main" val="30965206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Concurrency</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b="0" dirty="0"/>
              <a:t>We’ve played a bit with “Fork bombs”</a:t>
            </a:r>
          </a:p>
          <a:p>
            <a:r>
              <a:rPr lang="en-US" sz="2600" b="0" dirty="0"/>
              <a:t>They were “hard” to sort out, right?</a:t>
            </a:r>
          </a:p>
          <a:p>
            <a:r>
              <a:rPr lang="en-US" sz="2600" b="0" dirty="0"/>
              <a:t>Why?</a:t>
            </a:r>
            <a:endParaRPr lang="en-US" sz="1600" b="0" dirty="0"/>
          </a:p>
          <a:p>
            <a:pPr marL="0" indent="0">
              <a:buNone/>
            </a:pPr>
            <a:endParaRPr lang="en-US" sz="1600" b="0" dirty="0"/>
          </a:p>
          <a:p>
            <a:r>
              <a:rPr lang="en-US" sz="2600" b="0" dirty="0"/>
              <a:t>The reason is a phenomenon known as </a:t>
            </a:r>
            <a:r>
              <a:rPr lang="en-US" sz="2600" b="0" i="1" dirty="0"/>
              <a:t>concurrency</a:t>
            </a:r>
          </a:p>
          <a:p>
            <a:r>
              <a:rPr lang="en-US" sz="2600" b="0" dirty="0"/>
              <a:t>Today, we are going to explore this phenomenon and look at another model for implementing it</a:t>
            </a:r>
            <a:endParaRPr lang="en-US" sz="1600" b="0" dirty="0"/>
          </a:p>
          <a:p>
            <a:pPr marL="0" indent="0">
              <a:buNone/>
            </a:pPr>
            <a:endParaRPr lang="en-US" sz="1600" b="0" dirty="0"/>
          </a:p>
          <a:p>
            <a:r>
              <a:rPr lang="en-US" sz="2600" b="0" dirty="0"/>
              <a:t>For a quick one-liner, </a:t>
            </a:r>
            <a:r>
              <a:rPr lang="en-US" sz="2600" b="0" i="1" dirty="0"/>
              <a:t>concurrency</a:t>
            </a:r>
            <a:r>
              <a:rPr lang="en-US" sz="2600" b="0" dirty="0"/>
              <a:t> is the overlapping of activities in time, whether through parallelism or interleaving (turn taking)</a:t>
            </a:r>
          </a:p>
          <a:p>
            <a:pPr lvl="1"/>
            <a:r>
              <a:rPr lang="en-US" sz="1800" dirty="0"/>
              <a:t>It is to be distinguished from </a:t>
            </a:r>
            <a:r>
              <a:rPr lang="en-US" sz="1800" dirty="0" err="1"/>
              <a:t>sequentiality</a:t>
            </a:r>
            <a:r>
              <a:rPr lang="en-US" sz="1800" dirty="0"/>
              <a:t>, i.e. in series or one-after-the-other</a:t>
            </a:r>
          </a:p>
        </p:txBody>
      </p:sp>
    </p:spTree>
    <p:extLst>
      <p:ext uri="{BB962C8B-B14F-4D97-AF65-F5344CB8AC3E}">
        <p14:creationId xmlns:p14="http://schemas.microsoft.com/office/powerpoint/2010/main" val="66850923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a:xfrm>
            <a:off x="350962" y="435678"/>
            <a:ext cx="8507016" cy="762000"/>
          </a:xfrm>
        </p:spPr>
        <p:txBody>
          <a:bodyPr/>
          <a:lstStyle/>
          <a:p>
            <a:r>
              <a:rPr lang="en-US" dirty="0"/>
              <a:t>Sharing: A More Involved Example</a:t>
            </a:r>
          </a:p>
        </p:txBody>
      </p:sp>
      <p:sp>
        <p:nvSpPr>
          <p:cNvPr id="929795" name="Rectangle 3"/>
          <p:cNvSpPr>
            <a:spLocks noChangeArrowheads="1"/>
          </p:cNvSpPr>
          <p:nvPr/>
        </p:nvSpPr>
        <p:spPr bwMode="auto">
          <a:xfrm>
            <a:off x="76200" y="1419285"/>
            <a:ext cx="4267200" cy="4770537"/>
          </a:xfrm>
          <a:prstGeom prst="rect">
            <a:avLst/>
          </a:prstGeom>
          <a:solidFill>
            <a:srgbClr val="F6F5BD"/>
          </a:solidFill>
          <a:ln w="12700">
            <a:solidFill>
              <a:schemeClr val="tx1"/>
            </a:solidFill>
            <a:miter lim="800000"/>
            <a:headEnd/>
            <a:tailEnd/>
          </a:ln>
          <a:effectLst/>
        </p:spPr>
        <p:txBody>
          <a:bodyPr wrap="square" anchor="ctr">
            <a:spAutoFit/>
          </a:bodyPr>
          <a:lstStyle/>
          <a:p>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ptr</a:t>
            </a:r>
            <a:r>
              <a:rPr lang="en-US" sz="1600" dirty="0">
                <a:solidFill>
                  <a:srgbClr val="000000"/>
                </a:solidFill>
                <a:latin typeface="Courier New"/>
                <a:cs typeface="Courier New"/>
              </a:rPr>
              <a:t>;  </a:t>
            </a:r>
            <a:r>
              <a:rPr lang="en-US" sz="1600" dirty="0">
                <a:solidFill>
                  <a:srgbClr val="CB2418"/>
                </a:solidFill>
                <a:latin typeface="Courier New"/>
                <a:cs typeface="Courier New"/>
              </a:rPr>
              <a:t>/* global </a:t>
            </a:r>
            <a:r>
              <a:rPr lang="en-US" sz="1600" dirty="0" err="1">
                <a:solidFill>
                  <a:srgbClr val="CB2418"/>
                </a:solidFill>
                <a:latin typeface="Courier New"/>
                <a:cs typeface="Courier New"/>
              </a:rPr>
              <a:t>var</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long</a:t>
            </a:r>
            <a:r>
              <a:rPr lang="en-US" sz="1600" dirty="0">
                <a:solidFill>
                  <a:srgbClr val="000000"/>
                </a:solidFill>
                <a:latin typeface="Courier New"/>
                <a:cs typeface="Courier New"/>
              </a:rPr>
              <a:t> </a:t>
            </a:r>
            <a:r>
              <a:rPr lang="en-US" sz="1600" dirty="0" err="1">
                <a:solidFill>
                  <a:srgbClr val="C1651C"/>
                </a:solidFill>
                <a:latin typeface="Courier New"/>
                <a:cs typeface="Courier New"/>
              </a:rPr>
              <a:t>i</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pthread_t</a:t>
            </a:r>
            <a:r>
              <a:rPr lang="en-US" sz="1600" dirty="0">
                <a:solidFill>
                  <a:srgbClr val="000000"/>
                </a:solidFill>
                <a:latin typeface="Courier New"/>
                <a:cs typeface="Courier New"/>
              </a:rPr>
              <a:t> </a:t>
            </a:r>
            <a:r>
              <a:rPr lang="en-US" sz="1600" dirty="0" err="1">
                <a:solidFill>
                  <a:srgbClr val="C1651C"/>
                </a:solidFill>
                <a:latin typeface="Courier New"/>
                <a:cs typeface="Courier New"/>
              </a:rPr>
              <a:t>tid</a:t>
            </a:r>
            <a:r>
              <a:rPr lang="en-US"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2D961E"/>
                </a:solidFill>
                <a:latin typeface="Courier New"/>
                <a:cs typeface="Courier New"/>
              </a:rPr>
              <a:t>char</a:t>
            </a:r>
            <a:r>
              <a:rPr lang="da-DK" sz="1600" dirty="0">
                <a:solidFill>
                  <a:srgbClr val="000000"/>
                </a:solidFill>
                <a:latin typeface="Courier New"/>
                <a:cs typeface="Courier New"/>
              </a:rPr>
              <a:t> *</a:t>
            </a:r>
            <a:r>
              <a:rPr lang="da-DK" sz="1600" dirty="0" err="1">
                <a:solidFill>
                  <a:srgbClr val="C1651C"/>
                </a:solidFill>
                <a:latin typeface="Courier New"/>
                <a:cs typeface="Courier New"/>
              </a:rPr>
              <a:t>msgs</a:t>
            </a:r>
            <a:r>
              <a:rPr lang="da-DK" sz="1600" dirty="0">
                <a:solidFill>
                  <a:srgbClr val="000000"/>
                </a:solidFill>
                <a:latin typeface="Courier New"/>
                <a:cs typeface="Courier New"/>
              </a:rPr>
              <a:t>[2] = {</a:t>
            </a:r>
          </a:p>
          <a:p>
            <a:r>
              <a:rPr lang="en-US" sz="1600" dirty="0">
                <a:solidFill>
                  <a:srgbClr val="000000"/>
                </a:solidFill>
                <a:latin typeface="Courier New"/>
                <a:cs typeface="Courier New"/>
              </a:rPr>
              <a:t>        </a:t>
            </a:r>
            <a:r>
              <a:rPr lang="en-US" sz="1600" dirty="0">
                <a:solidFill>
                  <a:srgbClr val="9D206F"/>
                </a:solidFill>
                <a:latin typeface="Courier New"/>
                <a:cs typeface="Courier New"/>
              </a:rPr>
              <a:t>"Hello from foo"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9D206F"/>
                </a:solidFill>
                <a:latin typeface="Courier New"/>
                <a:cs typeface="Courier New"/>
              </a:rPr>
              <a:t>"Hello from bar"</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ro-RO" sz="1600" dirty="0">
                <a:solidFill>
                  <a:srgbClr val="000000"/>
                </a:solidFill>
                <a:latin typeface="Courier New"/>
                <a:cs typeface="Courier New"/>
              </a:rPr>
              <a:t>    ptr = msgs;</a:t>
            </a: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2; i++)</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Pthread_create</a:t>
            </a:r>
            <a:r>
              <a:rPr lang="da-DK" sz="1600" dirty="0">
                <a:solidFill>
                  <a:srgbClr val="000000"/>
                </a:solidFill>
                <a:latin typeface="Courier New"/>
                <a:cs typeface="Courier New"/>
              </a:rPr>
              <a:t>(&amp;tid, </a:t>
            </a:r>
          </a:p>
          <a:p>
            <a:r>
              <a:rPr lang="da-DK" sz="1600" dirty="0">
                <a:solidFill>
                  <a:srgbClr val="000000"/>
                </a:solidFill>
                <a:latin typeface="Courier New"/>
                <a:cs typeface="Courier New"/>
              </a:rPr>
              <a:t>            </a:t>
            </a:r>
            <a:r>
              <a:rPr lang="da-DK" sz="1600" dirty="0">
                <a:solidFill>
                  <a:srgbClr val="2C9290"/>
                </a:solidFill>
                <a:latin typeface="Courier New"/>
                <a:cs typeface="Courier New"/>
              </a:rPr>
              <a:t>NULL</a:t>
            </a:r>
            <a:r>
              <a:rPr lang="da-DK" sz="1600" dirty="0">
                <a:solidFill>
                  <a:srgbClr val="000000"/>
                </a:solidFill>
                <a:latin typeface="Courier New"/>
                <a:cs typeface="Courier New"/>
              </a:rPr>
              <a:t>, </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thread</a:t>
            </a:r>
            <a:r>
              <a:rPr lang="da-DK" sz="1600" dirty="0">
                <a:solidFill>
                  <a:srgbClr val="000000"/>
                </a:solidFill>
                <a:latin typeface="Courier New"/>
                <a:cs typeface="Courier New"/>
              </a:rPr>
              <a:t>, </a:t>
            </a:r>
          </a:p>
          <a:p>
            <a:r>
              <a:rPr lang="da-DK" sz="1600" dirty="0">
                <a:solidFill>
                  <a:srgbClr val="000000"/>
                </a:solidFill>
                <a:latin typeface="Courier New"/>
                <a:cs typeface="Courier New"/>
              </a:rPr>
              <a:t>            (</a:t>
            </a:r>
            <a:r>
              <a:rPr lang="da-DK" sz="1600" dirty="0" err="1">
                <a:solidFill>
                  <a:srgbClr val="2D961E"/>
                </a:solidFill>
                <a:latin typeface="Courier New"/>
                <a:cs typeface="Courier New"/>
              </a:rPr>
              <a:t>void</a:t>
            </a:r>
            <a:r>
              <a:rPr lang="da-DK" sz="1600" dirty="0">
                <a:solidFill>
                  <a:srgbClr val="000000"/>
                </a:solidFill>
                <a:latin typeface="Courier New"/>
                <a:cs typeface="Courier New"/>
              </a:rPr>
              <a:t> *)i);</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Pthread_exit</a:t>
            </a:r>
            <a:r>
              <a:rPr lang="da-DK" sz="1600" dirty="0">
                <a:solidFill>
                  <a:srgbClr val="000000"/>
                </a:solidFill>
                <a:latin typeface="Courier New"/>
                <a:cs typeface="Courier New"/>
              </a:rPr>
              <a:t>(</a:t>
            </a:r>
            <a:r>
              <a:rPr lang="da-DK" sz="1600" dirty="0">
                <a:solidFill>
                  <a:srgbClr val="2C9290"/>
                </a:solidFill>
                <a:latin typeface="Courier New"/>
                <a:cs typeface="Courier New"/>
              </a:rPr>
              <a:t>NULL</a:t>
            </a:r>
            <a:r>
              <a:rPr lang="da-DK" sz="1600" dirty="0">
                <a:solidFill>
                  <a:srgbClr val="000000"/>
                </a:solidFill>
                <a:latin typeface="Courier New"/>
                <a:cs typeface="Courier New"/>
              </a:rPr>
              <a:t>);</a:t>
            </a:r>
          </a:p>
          <a:p>
            <a:r>
              <a:rPr lang="da-DK" sz="1600" dirty="0">
                <a:solidFill>
                  <a:srgbClr val="000000"/>
                </a:solidFill>
                <a:latin typeface="Courier New"/>
                <a:cs typeface="Courier New"/>
              </a:rPr>
              <a:t>}</a:t>
            </a:r>
          </a:p>
        </p:txBody>
      </p:sp>
      <p:sp>
        <p:nvSpPr>
          <p:cNvPr id="929796" name="Rectangle 4"/>
          <p:cNvSpPr>
            <a:spLocks noChangeArrowheads="1"/>
          </p:cNvSpPr>
          <p:nvPr/>
        </p:nvSpPr>
        <p:spPr bwMode="auto">
          <a:xfrm>
            <a:off x="4572000" y="1447800"/>
            <a:ext cx="4508265" cy="2308324"/>
          </a:xfrm>
          <a:prstGeom prst="rect">
            <a:avLst/>
          </a:prstGeom>
          <a:solidFill>
            <a:srgbClr val="F6F5BD"/>
          </a:solidFill>
          <a:ln w="12700">
            <a:solidFill>
              <a:schemeClr val="tx1"/>
            </a:solidFill>
            <a:miter lim="800000"/>
            <a:headEnd/>
            <a:tailEnd/>
          </a:ln>
          <a:effectLst/>
        </p:spPr>
        <p:txBody>
          <a:bodyPr wrap="none" anchor="ctr">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thread</a:t>
            </a:r>
            <a:r>
              <a:rPr lang="en-US" sz="1600" dirty="0">
                <a:solidFill>
                  <a:srgbClr val="000000"/>
                </a:solidFill>
                <a:latin typeface="Courier New"/>
                <a:cs typeface="Courier New"/>
              </a:rPr>
              <a:t>(</a:t>
            </a:r>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C1651C"/>
                </a:solidFill>
                <a:latin typeface="Courier New"/>
                <a:cs typeface="Courier New"/>
              </a:rPr>
              <a:t>vargp</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long</a:t>
            </a:r>
            <a:r>
              <a:rPr lang="en-US" sz="1600" dirty="0">
                <a:solidFill>
                  <a:srgbClr val="000000"/>
                </a:solidFill>
                <a:latin typeface="Courier New"/>
                <a:cs typeface="Courier New"/>
              </a:rPr>
              <a:t> </a:t>
            </a:r>
            <a:r>
              <a:rPr lang="en-US" sz="1600" dirty="0" err="1">
                <a:solidFill>
                  <a:srgbClr val="C1651C"/>
                </a:solidFill>
                <a:latin typeface="Courier New"/>
                <a:cs typeface="Courier New"/>
              </a:rPr>
              <a:t>myid</a:t>
            </a:r>
            <a:r>
              <a:rPr lang="en-US" sz="1600" dirty="0">
                <a:solidFill>
                  <a:srgbClr val="000000"/>
                </a:solidFill>
                <a:latin typeface="Courier New"/>
                <a:cs typeface="Courier New"/>
              </a:rPr>
              <a:t> = (</a:t>
            </a:r>
            <a:r>
              <a:rPr lang="en-US" sz="1600" dirty="0">
                <a:solidFill>
                  <a:srgbClr val="2D961E"/>
                </a:solidFill>
                <a:latin typeface="Courier New"/>
                <a:cs typeface="Courier New"/>
              </a:rPr>
              <a:t>long</a:t>
            </a:r>
            <a:r>
              <a:rPr lang="en-US" sz="1600" dirty="0">
                <a:solidFill>
                  <a:srgbClr val="000000"/>
                </a:solidFill>
                <a:latin typeface="Courier New"/>
                <a:cs typeface="Courier New"/>
              </a:rPr>
              <a:t>)</a:t>
            </a:r>
            <a:r>
              <a:rPr lang="en-US" sz="1600" dirty="0" err="1">
                <a:solidFill>
                  <a:srgbClr val="000000"/>
                </a:solidFill>
                <a:latin typeface="Courier New"/>
                <a:cs typeface="Courier New"/>
              </a:rPr>
              <a:t>vargp</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static</a:t>
            </a:r>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cnt</a:t>
            </a:r>
            <a:r>
              <a:rPr lang="en-US" sz="1600" dirty="0">
                <a:solidFill>
                  <a:srgbClr val="000000"/>
                </a:solidFill>
                <a:latin typeface="Courier New"/>
                <a:cs typeface="Courier New"/>
              </a:rPr>
              <a:t> = 0;</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ld</a:t>
            </a:r>
            <a:r>
              <a:rPr lang="en-US" sz="1600" dirty="0">
                <a:solidFill>
                  <a:srgbClr val="9D206F"/>
                </a:solidFill>
                <a:latin typeface="Courier New"/>
                <a:cs typeface="Courier New"/>
              </a:rPr>
              <a:t>]:  %s (</a:t>
            </a:r>
            <a:r>
              <a:rPr lang="en-US" sz="1600" dirty="0" err="1">
                <a:solidFill>
                  <a:srgbClr val="9D206F"/>
                </a:solidFill>
                <a:latin typeface="Courier New"/>
                <a:cs typeface="Courier New"/>
              </a:rPr>
              <a:t>cnt</a:t>
            </a:r>
            <a:r>
              <a:rPr lang="en-US" sz="1600" dirty="0">
                <a:solidFill>
                  <a:srgbClr val="9D206F"/>
                </a:solidFill>
                <a:latin typeface="Courier New"/>
                <a:cs typeface="Courier New"/>
              </a:rPr>
              <a:t>=%d)\n"</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myid</a:t>
            </a:r>
            <a:r>
              <a:rPr lang="en-US" sz="1600" dirty="0">
                <a:solidFill>
                  <a:srgbClr val="000000"/>
                </a:solidFill>
                <a:latin typeface="Courier New"/>
                <a:cs typeface="Courier New"/>
              </a:rPr>
              <a:t>, </a:t>
            </a:r>
            <a:r>
              <a:rPr lang="en-US" sz="1600" dirty="0" err="1">
                <a:solidFill>
                  <a:srgbClr val="000000"/>
                </a:solidFill>
                <a:latin typeface="Courier New"/>
                <a:cs typeface="Courier New"/>
              </a:rPr>
              <a:t>ptr</a:t>
            </a:r>
            <a:r>
              <a:rPr lang="en-US" sz="1600" dirty="0">
                <a:solidFill>
                  <a:srgbClr val="000000"/>
                </a:solidFill>
                <a:latin typeface="Courier New"/>
                <a:cs typeface="Courier New"/>
              </a:rPr>
              <a:t>[</a:t>
            </a:r>
            <a:r>
              <a:rPr lang="en-US" sz="1600" dirty="0" err="1">
                <a:solidFill>
                  <a:srgbClr val="000000"/>
                </a:solidFill>
                <a:latin typeface="Courier New"/>
                <a:cs typeface="Courier New"/>
              </a:rPr>
              <a:t>myid</a:t>
            </a:r>
            <a:r>
              <a:rPr lang="en-US" sz="1600" dirty="0">
                <a:solidFill>
                  <a:srgbClr val="000000"/>
                </a:solidFill>
                <a:latin typeface="Courier New"/>
                <a:cs typeface="Courier New"/>
              </a:rPr>
              <a:t>], ++</a:t>
            </a:r>
            <a:r>
              <a:rPr lang="en-US" sz="1600" dirty="0" err="1">
                <a:solidFill>
                  <a:srgbClr val="000000"/>
                </a:solidFill>
                <a:latin typeface="Courier New"/>
                <a:cs typeface="Courier New"/>
              </a:rPr>
              <a:t>cnt</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p:txBody>
      </p:sp>
      <p:sp>
        <p:nvSpPr>
          <p:cNvPr id="929797" name="Text Box 5"/>
          <p:cNvSpPr txBox="1">
            <a:spLocks noChangeArrowheads="1"/>
          </p:cNvSpPr>
          <p:nvPr/>
        </p:nvSpPr>
        <p:spPr bwMode="auto">
          <a:xfrm>
            <a:off x="4660665" y="3912512"/>
            <a:ext cx="4320614" cy="553998"/>
          </a:xfrm>
          <a:prstGeom prst="rect">
            <a:avLst/>
          </a:prstGeom>
          <a:noFill/>
          <a:ln w="25400">
            <a:noFill/>
            <a:miter lim="800000"/>
            <a:headEnd/>
            <a:tailEnd/>
          </a:ln>
          <a:effectLst/>
        </p:spPr>
        <p:txBody>
          <a:bodyPr wrap="none" tIns="0" bIns="0" anchor="ctr">
            <a:spAutoFit/>
          </a:bodyPr>
          <a:lstStyle/>
          <a:p>
            <a:r>
              <a:rPr lang="en-US" sz="1800" i="1" dirty="0">
                <a:latin typeface="+mn-lt"/>
              </a:rPr>
              <a:t>Peer threads reference main thread’s stack</a:t>
            </a:r>
          </a:p>
          <a:p>
            <a:r>
              <a:rPr lang="en-US" sz="1800" i="1" dirty="0">
                <a:latin typeface="+mn-lt"/>
              </a:rPr>
              <a:t>indirectly through global </a:t>
            </a:r>
            <a:r>
              <a:rPr lang="en-US" sz="1800" i="1" dirty="0" err="1">
                <a:latin typeface="+mn-lt"/>
              </a:rPr>
              <a:t>ptr</a:t>
            </a:r>
            <a:r>
              <a:rPr lang="en-US" sz="1800" i="1" dirty="0">
                <a:latin typeface="+mn-lt"/>
              </a:rPr>
              <a:t> variable</a:t>
            </a:r>
            <a:endParaRPr lang="en-US" sz="1800" dirty="0">
              <a:latin typeface="+mn-lt"/>
            </a:endParaRPr>
          </a:p>
        </p:txBody>
      </p:sp>
      <p:sp>
        <p:nvSpPr>
          <p:cNvPr id="929798" name="Line 6"/>
          <p:cNvSpPr>
            <a:spLocks noChangeShapeType="1"/>
          </p:cNvSpPr>
          <p:nvPr/>
        </p:nvSpPr>
        <p:spPr bwMode="auto">
          <a:xfrm flipH="1" flipV="1">
            <a:off x="6720751" y="3237186"/>
            <a:ext cx="232635" cy="675325"/>
          </a:xfrm>
          <a:prstGeom prst="line">
            <a:avLst/>
          </a:prstGeom>
          <a:noFill/>
          <a:ln w="25400">
            <a:solidFill>
              <a:srgbClr val="FF0000"/>
            </a:solidFill>
            <a:round/>
            <a:headEnd/>
            <a:tailEnd type="triangle" w="med" len="med"/>
          </a:ln>
          <a:effectLst/>
        </p:spPr>
        <p:txBody>
          <a:bodyPr wrap="none" tIns="0" bIns="0" anchor="ctr"/>
          <a:lstStyle/>
          <a:p>
            <a:endParaRPr lang="en-US" dirty="0">
              <a:ln>
                <a:solidFill>
                  <a:srgbClr val="FF0000"/>
                </a:solidFill>
              </a:ln>
              <a:latin typeface="Calibri" pitchFamily="34" charset="0"/>
            </a:endParaRPr>
          </a:p>
        </p:txBody>
      </p:sp>
      <p:sp>
        <p:nvSpPr>
          <p:cNvPr id="7" name="TextBox 6"/>
          <p:cNvSpPr txBox="1"/>
          <p:nvPr/>
        </p:nvSpPr>
        <p:spPr>
          <a:xfrm>
            <a:off x="3352800" y="5879068"/>
            <a:ext cx="1044877" cy="369332"/>
          </a:xfrm>
          <a:prstGeom prst="rect">
            <a:avLst/>
          </a:prstGeom>
          <a:noFill/>
        </p:spPr>
        <p:txBody>
          <a:bodyPr wrap="none" rtlCol="0">
            <a:spAutoFit/>
          </a:bodyPr>
          <a:lstStyle/>
          <a:p>
            <a:r>
              <a:rPr lang="en-US" sz="1800" dirty="0" err="1">
                <a:solidFill>
                  <a:srgbClr val="7F7F7F"/>
                </a:solidFill>
                <a:latin typeface="Calibri" pitchFamily="34" charset="0"/>
              </a:rPr>
              <a:t>sharing.c</a:t>
            </a:r>
            <a:endParaRPr lang="en-US" sz="1800" dirty="0">
              <a:solidFill>
                <a:srgbClr val="7F7F7F"/>
              </a:solidFill>
              <a:latin typeface="Calibri" pitchFamily="34" charset="0"/>
            </a:endParaRPr>
          </a:p>
        </p:txBody>
      </p:sp>
      <p:grpSp>
        <p:nvGrpSpPr>
          <p:cNvPr id="3" name="Group 2"/>
          <p:cNvGrpSpPr/>
          <p:nvPr/>
        </p:nvGrpSpPr>
        <p:grpSpPr>
          <a:xfrm>
            <a:off x="3016331" y="2256311"/>
            <a:ext cx="5937663" cy="3987164"/>
            <a:chOff x="3016331" y="2256311"/>
            <a:chExt cx="5937663" cy="3987164"/>
          </a:xfrm>
        </p:grpSpPr>
        <p:sp>
          <p:nvSpPr>
            <p:cNvPr id="2" name="TextBox 1"/>
            <p:cNvSpPr txBox="1"/>
            <p:nvPr/>
          </p:nvSpPr>
          <p:spPr>
            <a:xfrm>
              <a:off x="5581403" y="5320145"/>
              <a:ext cx="3372591" cy="923330"/>
            </a:xfrm>
            <a:prstGeom prst="rect">
              <a:avLst/>
            </a:prstGeom>
            <a:noFill/>
          </p:spPr>
          <p:txBody>
            <a:bodyPr wrap="square" rtlCol="0">
              <a:spAutoFit/>
            </a:bodyPr>
            <a:lstStyle/>
            <a:p>
              <a:r>
                <a:rPr lang="en-US" sz="1800" i="1" dirty="0">
                  <a:latin typeface="Calibri" pitchFamily="34" charset="0"/>
                </a:rPr>
                <a:t>A common, but inelegant way to pass a single argument to a thread routine</a:t>
              </a:r>
            </a:p>
          </p:txBody>
        </p:sp>
        <p:sp>
          <p:nvSpPr>
            <p:cNvPr id="9" name="Line 6"/>
            <p:cNvSpPr>
              <a:spLocks noChangeShapeType="1"/>
            </p:cNvSpPr>
            <p:nvPr/>
          </p:nvSpPr>
          <p:spPr bwMode="auto">
            <a:xfrm flipH="1" flipV="1">
              <a:off x="3016331" y="5510150"/>
              <a:ext cx="2529446" cy="249382"/>
            </a:xfrm>
            <a:prstGeom prst="line">
              <a:avLst/>
            </a:prstGeom>
            <a:noFill/>
            <a:ln w="38100">
              <a:solidFill>
                <a:schemeClr val="accent1"/>
              </a:solidFill>
              <a:round/>
              <a:headEnd/>
              <a:tailEnd type="triangle" w="med" len="med"/>
            </a:ln>
            <a:effectLst/>
          </p:spPr>
          <p:txBody>
            <a:bodyPr wrap="none" tIns="0" bIns="0" anchor="ctr"/>
            <a:lstStyle/>
            <a:p>
              <a:endParaRPr lang="en-US" dirty="0">
                <a:ln>
                  <a:solidFill>
                    <a:srgbClr val="FF0000"/>
                  </a:solidFill>
                </a:ln>
                <a:latin typeface="Calibri" pitchFamily="34" charset="0"/>
              </a:endParaRPr>
            </a:p>
          </p:txBody>
        </p:sp>
        <p:sp>
          <p:nvSpPr>
            <p:cNvPr id="10" name="Line 6"/>
            <p:cNvSpPr>
              <a:spLocks noChangeShapeType="1"/>
            </p:cNvSpPr>
            <p:nvPr/>
          </p:nvSpPr>
          <p:spPr bwMode="auto">
            <a:xfrm flipV="1">
              <a:off x="6103917" y="2256311"/>
              <a:ext cx="0" cy="3099459"/>
            </a:xfrm>
            <a:prstGeom prst="line">
              <a:avLst/>
            </a:prstGeom>
            <a:noFill/>
            <a:ln w="38100">
              <a:solidFill>
                <a:schemeClr val="accent1"/>
              </a:solidFill>
              <a:round/>
              <a:headEnd/>
              <a:tailEnd type="triangle" w="med" len="med"/>
            </a:ln>
            <a:effectLst/>
          </p:spPr>
          <p:txBody>
            <a:bodyPr wrap="none" tIns="0" bIns="0" anchor="ctr"/>
            <a:lstStyle/>
            <a:p>
              <a:endParaRPr lang="en-US" dirty="0">
                <a:ln>
                  <a:solidFill>
                    <a:srgbClr val="FF0000"/>
                  </a:solidFill>
                </a:ln>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97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9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97" grpId="0"/>
      <p:bldP spid="92979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Mapping Variable Instances to Memory</a:t>
            </a:r>
          </a:p>
        </p:txBody>
      </p:sp>
      <p:sp>
        <p:nvSpPr>
          <p:cNvPr id="3" name="Content Placeholder 2"/>
          <p:cNvSpPr>
            <a:spLocks noGrp="1"/>
          </p:cNvSpPr>
          <p:nvPr>
            <p:ph idx="1"/>
          </p:nvPr>
        </p:nvSpPr>
        <p:spPr>
          <a:xfrm>
            <a:off x="396875" y="1362075"/>
            <a:ext cx="8442325" cy="4972050"/>
          </a:xfrm>
        </p:spPr>
        <p:txBody>
          <a:bodyPr/>
          <a:lstStyle/>
          <a:p>
            <a:r>
              <a:rPr lang="en-US" dirty="0"/>
              <a:t>Global variables</a:t>
            </a:r>
          </a:p>
          <a:p>
            <a:pPr lvl="1"/>
            <a:r>
              <a:rPr lang="en-US" i="1" dirty="0"/>
              <a:t>Def:</a:t>
            </a:r>
            <a:r>
              <a:rPr lang="en-US" dirty="0"/>
              <a:t>  Variable declared outside of a function</a:t>
            </a:r>
          </a:p>
          <a:p>
            <a:pPr lvl="1"/>
            <a:r>
              <a:rPr lang="en-US" b="1" dirty="0">
                <a:solidFill>
                  <a:srgbClr val="990000"/>
                </a:solidFill>
              </a:rPr>
              <a:t>Virtual memory contains exactly one instance of any global variable</a:t>
            </a:r>
          </a:p>
          <a:p>
            <a:pPr lvl="1">
              <a:buNone/>
            </a:pPr>
            <a:endParaRPr lang="en-US" dirty="0"/>
          </a:p>
          <a:p>
            <a:r>
              <a:rPr lang="en-US" dirty="0"/>
              <a:t>Local variables</a:t>
            </a:r>
          </a:p>
          <a:p>
            <a:pPr lvl="1"/>
            <a:r>
              <a:rPr lang="en-US" i="1" dirty="0"/>
              <a:t>Def:</a:t>
            </a:r>
            <a:r>
              <a:rPr lang="en-US" dirty="0"/>
              <a:t> Variable declared inside function without  </a:t>
            </a:r>
            <a:r>
              <a:rPr lang="en-US" dirty="0">
                <a:latin typeface="Courier New"/>
                <a:cs typeface="Courier New"/>
              </a:rPr>
              <a:t>static</a:t>
            </a:r>
            <a:r>
              <a:rPr lang="en-US" dirty="0"/>
              <a:t> attribute</a:t>
            </a:r>
          </a:p>
          <a:p>
            <a:pPr lvl="1"/>
            <a:r>
              <a:rPr lang="en-US" b="1" dirty="0">
                <a:solidFill>
                  <a:srgbClr val="990000"/>
                </a:solidFill>
              </a:rPr>
              <a:t>Each thread stack contains one instance of each local variable</a:t>
            </a:r>
          </a:p>
          <a:p>
            <a:pPr lvl="1"/>
            <a:endParaRPr lang="en-US" dirty="0"/>
          </a:p>
          <a:p>
            <a:r>
              <a:rPr lang="en-US" dirty="0"/>
              <a:t>Local static variables</a:t>
            </a:r>
          </a:p>
          <a:p>
            <a:pPr lvl="1"/>
            <a:r>
              <a:rPr lang="en-US" i="1" dirty="0"/>
              <a:t>Def: </a:t>
            </a:r>
            <a:r>
              <a:rPr lang="en-US" dirty="0"/>
              <a:t> Variable declared inside  function with the </a:t>
            </a:r>
            <a:r>
              <a:rPr lang="en-US" dirty="0">
                <a:latin typeface="Courier New"/>
                <a:cs typeface="Courier New"/>
              </a:rPr>
              <a:t>static</a:t>
            </a:r>
            <a:r>
              <a:rPr lang="en-US" dirty="0"/>
              <a:t> attribute</a:t>
            </a:r>
          </a:p>
          <a:p>
            <a:pPr lvl="1"/>
            <a:r>
              <a:rPr lang="en-US" b="1" dirty="0">
                <a:solidFill>
                  <a:srgbClr val="990000"/>
                </a:solidFill>
              </a:rPr>
              <a:t>Virtual memory contains exactly one instance of any local static variable. </a:t>
            </a:r>
          </a:p>
          <a:p>
            <a:pPr lvl="1"/>
            <a:endParaRPr lang="en-US" dirty="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ChangeArrowheads="1"/>
          </p:cNvSpPr>
          <p:nvPr/>
        </p:nvSpPr>
        <p:spPr bwMode="auto">
          <a:xfrm>
            <a:off x="76200" y="1828800"/>
            <a:ext cx="4267200" cy="4770537"/>
          </a:xfrm>
          <a:prstGeom prst="rect">
            <a:avLst/>
          </a:prstGeom>
          <a:solidFill>
            <a:srgbClr val="F6F5BD"/>
          </a:solidFill>
          <a:ln w="12700">
            <a:solidFill>
              <a:schemeClr val="tx1"/>
            </a:solidFill>
            <a:miter lim="800000"/>
            <a:headEnd/>
            <a:tailEnd/>
          </a:ln>
          <a:effectLst/>
        </p:spPr>
        <p:txBody>
          <a:bodyPr wrap="square" anchor="ctr">
            <a:spAutoFit/>
          </a:bodyPr>
          <a:lstStyle/>
          <a:p>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ptr</a:t>
            </a:r>
            <a:r>
              <a:rPr lang="en-US" sz="1600" dirty="0">
                <a:solidFill>
                  <a:srgbClr val="000000"/>
                </a:solidFill>
                <a:latin typeface="Courier New"/>
                <a:cs typeface="Courier New"/>
              </a:rPr>
              <a:t>;  </a:t>
            </a:r>
            <a:r>
              <a:rPr lang="en-US" sz="1600" dirty="0">
                <a:solidFill>
                  <a:srgbClr val="CB2418"/>
                </a:solidFill>
                <a:latin typeface="Courier New"/>
                <a:cs typeface="Courier New"/>
              </a:rPr>
              <a:t>/* global </a:t>
            </a:r>
            <a:r>
              <a:rPr lang="en-US" sz="1600" dirty="0" err="1">
                <a:solidFill>
                  <a:srgbClr val="CB2418"/>
                </a:solidFill>
                <a:latin typeface="Courier New"/>
                <a:cs typeface="Courier New"/>
              </a:rPr>
              <a:t>var</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main,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long</a:t>
            </a:r>
            <a:r>
              <a:rPr lang="en-US" sz="1600" dirty="0">
                <a:solidFill>
                  <a:srgbClr val="000000"/>
                </a:solidFill>
                <a:latin typeface="Courier New"/>
                <a:cs typeface="Courier New"/>
              </a:rPr>
              <a:t> </a:t>
            </a:r>
            <a:r>
              <a:rPr lang="en-US" sz="1600" dirty="0" err="1">
                <a:solidFill>
                  <a:srgbClr val="C1651C"/>
                </a:solidFill>
                <a:latin typeface="Courier New"/>
                <a:cs typeface="Courier New"/>
              </a:rPr>
              <a:t>i</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pthread_t</a:t>
            </a:r>
            <a:r>
              <a:rPr lang="en-US" sz="1600" dirty="0">
                <a:solidFill>
                  <a:srgbClr val="000000"/>
                </a:solidFill>
                <a:latin typeface="Courier New"/>
                <a:cs typeface="Courier New"/>
              </a:rPr>
              <a:t> </a:t>
            </a:r>
            <a:r>
              <a:rPr lang="en-US" sz="1600" dirty="0" err="1">
                <a:solidFill>
                  <a:srgbClr val="C1651C"/>
                </a:solidFill>
                <a:latin typeface="Courier New"/>
                <a:cs typeface="Courier New"/>
              </a:rPr>
              <a:t>tid</a:t>
            </a:r>
            <a:r>
              <a:rPr lang="en-US"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2D961E"/>
                </a:solidFill>
                <a:latin typeface="Courier New"/>
                <a:cs typeface="Courier New"/>
              </a:rPr>
              <a:t>char</a:t>
            </a:r>
            <a:r>
              <a:rPr lang="da-DK" sz="1600" dirty="0">
                <a:solidFill>
                  <a:srgbClr val="000000"/>
                </a:solidFill>
                <a:latin typeface="Courier New"/>
                <a:cs typeface="Courier New"/>
              </a:rPr>
              <a:t> *</a:t>
            </a:r>
            <a:r>
              <a:rPr lang="da-DK" sz="1600" dirty="0" err="1">
                <a:solidFill>
                  <a:srgbClr val="C1651C"/>
                </a:solidFill>
                <a:latin typeface="Courier New"/>
                <a:cs typeface="Courier New"/>
              </a:rPr>
              <a:t>msgs</a:t>
            </a:r>
            <a:r>
              <a:rPr lang="da-DK" sz="1600" dirty="0">
                <a:solidFill>
                  <a:srgbClr val="000000"/>
                </a:solidFill>
                <a:latin typeface="Courier New"/>
                <a:cs typeface="Courier New"/>
              </a:rPr>
              <a:t>[2] = {</a:t>
            </a:r>
          </a:p>
          <a:p>
            <a:r>
              <a:rPr lang="en-US" sz="1600" dirty="0">
                <a:solidFill>
                  <a:srgbClr val="000000"/>
                </a:solidFill>
                <a:latin typeface="Courier New"/>
                <a:cs typeface="Courier New"/>
              </a:rPr>
              <a:t>        </a:t>
            </a:r>
            <a:r>
              <a:rPr lang="en-US" sz="1600" dirty="0">
                <a:solidFill>
                  <a:srgbClr val="9D206F"/>
                </a:solidFill>
                <a:latin typeface="Courier New"/>
                <a:cs typeface="Courier New"/>
              </a:rPr>
              <a:t>"Hello from foo"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9D206F"/>
                </a:solidFill>
                <a:latin typeface="Courier New"/>
                <a:cs typeface="Courier New"/>
              </a:rPr>
              <a:t>"Hello from bar"</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ro-RO" sz="1600" dirty="0">
                <a:solidFill>
                  <a:srgbClr val="000000"/>
                </a:solidFill>
                <a:latin typeface="Courier New"/>
                <a:cs typeface="Courier New"/>
              </a:rPr>
              <a:t>    ptr = msgs;</a:t>
            </a: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2; i++)</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Pthread_create</a:t>
            </a:r>
            <a:r>
              <a:rPr lang="da-DK" sz="1600" dirty="0">
                <a:solidFill>
                  <a:srgbClr val="000000"/>
                </a:solidFill>
                <a:latin typeface="Courier New"/>
                <a:cs typeface="Courier New"/>
              </a:rPr>
              <a:t>(&amp;tid, </a:t>
            </a:r>
          </a:p>
          <a:p>
            <a:r>
              <a:rPr lang="da-DK" sz="1600" dirty="0">
                <a:solidFill>
                  <a:srgbClr val="000000"/>
                </a:solidFill>
                <a:latin typeface="Courier New"/>
                <a:cs typeface="Courier New"/>
              </a:rPr>
              <a:t>            </a:t>
            </a:r>
            <a:r>
              <a:rPr lang="da-DK" sz="1600" dirty="0">
                <a:solidFill>
                  <a:srgbClr val="2C9290"/>
                </a:solidFill>
                <a:latin typeface="Courier New"/>
                <a:cs typeface="Courier New"/>
              </a:rPr>
              <a:t>NULL</a:t>
            </a:r>
            <a:r>
              <a:rPr lang="da-DK" sz="1600" dirty="0">
                <a:solidFill>
                  <a:srgbClr val="000000"/>
                </a:solidFill>
                <a:latin typeface="Courier New"/>
                <a:cs typeface="Courier New"/>
              </a:rPr>
              <a:t>, </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thread</a:t>
            </a:r>
            <a:r>
              <a:rPr lang="da-DK" sz="1600" dirty="0">
                <a:solidFill>
                  <a:srgbClr val="000000"/>
                </a:solidFill>
                <a:latin typeface="Courier New"/>
                <a:cs typeface="Courier New"/>
              </a:rPr>
              <a:t>, </a:t>
            </a:r>
          </a:p>
          <a:p>
            <a:r>
              <a:rPr lang="da-DK" sz="1600" dirty="0">
                <a:solidFill>
                  <a:srgbClr val="000000"/>
                </a:solidFill>
                <a:latin typeface="Courier New"/>
                <a:cs typeface="Courier New"/>
              </a:rPr>
              <a:t>            (</a:t>
            </a:r>
            <a:r>
              <a:rPr lang="da-DK" sz="1600" dirty="0" err="1">
                <a:solidFill>
                  <a:srgbClr val="2D961E"/>
                </a:solidFill>
                <a:latin typeface="Courier New"/>
                <a:cs typeface="Courier New"/>
              </a:rPr>
              <a:t>void</a:t>
            </a:r>
            <a:r>
              <a:rPr lang="da-DK" sz="1600" dirty="0">
                <a:solidFill>
                  <a:srgbClr val="000000"/>
                </a:solidFill>
                <a:latin typeface="Courier New"/>
                <a:cs typeface="Courier New"/>
              </a:rPr>
              <a:t> *)i);</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Pthread_exit</a:t>
            </a:r>
            <a:r>
              <a:rPr lang="da-DK" sz="1600" dirty="0">
                <a:solidFill>
                  <a:srgbClr val="000000"/>
                </a:solidFill>
                <a:latin typeface="Courier New"/>
                <a:cs typeface="Courier New"/>
              </a:rPr>
              <a:t>(</a:t>
            </a:r>
            <a:r>
              <a:rPr lang="da-DK" sz="1600" dirty="0">
                <a:solidFill>
                  <a:srgbClr val="2C9290"/>
                </a:solidFill>
                <a:latin typeface="Courier New"/>
                <a:cs typeface="Courier New"/>
              </a:rPr>
              <a:t>NULL</a:t>
            </a:r>
            <a:r>
              <a:rPr lang="da-DK" sz="1600" dirty="0">
                <a:solidFill>
                  <a:srgbClr val="000000"/>
                </a:solidFill>
                <a:latin typeface="Courier New"/>
                <a:cs typeface="Courier New"/>
              </a:rPr>
              <a:t>);</a:t>
            </a:r>
          </a:p>
          <a:p>
            <a:r>
              <a:rPr lang="da-DK" sz="1600" dirty="0">
                <a:solidFill>
                  <a:srgbClr val="000000"/>
                </a:solidFill>
                <a:latin typeface="Courier New"/>
                <a:cs typeface="Courier New"/>
              </a:rPr>
              <a:t>}</a:t>
            </a:r>
          </a:p>
        </p:txBody>
      </p:sp>
      <p:sp>
        <p:nvSpPr>
          <p:cNvPr id="15" name="Rectangle 4"/>
          <p:cNvSpPr>
            <a:spLocks noChangeArrowheads="1"/>
          </p:cNvSpPr>
          <p:nvPr/>
        </p:nvSpPr>
        <p:spPr bwMode="auto">
          <a:xfrm>
            <a:off x="4495800" y="3559076"/>
            <a:ext cx="4508265" cy="2308324"/>
          </a:xfrm>
          <a:prstGeom prst="rect">
            <a:avLst/>
          </a:prstGeom>
          <a:solidFill>
            <a:srgbClr val="F6F5BD"/>
          </a:solidFill>
          <a:ln w="12700">
            <a:solidFill>
              <a:schemeClr val="tx1"/>
            </a:solidFill>
            <a:miter lim="800000"/>
            <a:headEnd/>
            <a:tailEnd/>
          </a:ln>
          <a:effectLst/>
        </p:spPr>
        <p:txBody>
          <a:bodyPr wrap="none" anchor="ctr">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thread</a:t>
            </a:r>
            <a:r>
              <a:rPr lang="en-US" sz="1600" dirty="0">
                <a:solidFill>
                  <a:srgbClr val="000000"/>
                </a:solidFill>
                <a:latin typeface="Courier New"/>
                <a:cs typeface="Courier New"/>
              </a:rPr>
              <a:t>(</a:t>
            </a:r>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C1651C"/>
                </a:solidFill>
                <a:latin typeface="Courier New"/>
                <a:cs typeface="Courier New"/>
              </a:rPr>
              <a:t>vargp</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long</a:t>
            </a:r>
            <a:r>
              <a:rPr lang="en-US" sz="1600" dirty="0">
                <a:solidFill>
                  <a:srgbClr val="000000"/>
                </a:solidFill>
                <a:latin typeface="Courier New"/>
                <a:cs typeface="Courier New"/>
              </a:rPr>
              <a:t> </a:t>
            </a:r>
            <a:r>
              <a:rPr lang="en-US" sz="1600" dirty="0" err="1">
                <a:solidFill>
                  <a:srgbClr val="C1651C"/>
                </a:solidFill>
                <a:latin typeface="Courier New"/>
                <a:cs typeface="Courier New"/>
              </a:rPr>
              <a:t>myid</a:t>
            </a:r>
            <a:r>
              <a:rPr lang="en-US" sz="1600" dirty="0">
                <a:solidFill>
                  <a:srgbClr val="000000"/>
                </a:solidFill>
                <a:latin typeface="Courier New"/>
                <a:cs typeface="Courier New"/>
              </a:rPr>
              <a:t> = (</a:t>
            </a:r>
            <a:r>
              <a:rPr lang="en-US" sz="1600" dirty="0">
                <a:solidFill>
                  <a:srgbClr val="2D961E"/>
                </a:solidFill>
                <a:latin typeface="Courier New"/>
                <a:cs typeface="Courier New"/>
              </a:rPr>
              <a:t>long</a:t>
            </a:r>
            <a:r>
              <a:rPr lang="en-US" sz="1600" dirty="0">
                <a:solidFill>
                  <a:srgbClr val="000000"/>
                </a:solidFill>
                <a:latin typeface="Courier New"/>
                <a:cs typeface="Courier New"/>
              </a:rPr>
              <a:t>)</a:t>
            </a:r>
            <a:r>
              <a:rPr lang="en-US" sz="1600" dirty="0" err="1">
                <a:solidFill>
                  <a:srgbClr val="000000"/>
                </a:solidFill>
                <a:latin typeface="Courier New"/>
                <a:cs typeface="Courier New"/>
              </a:rPr>
              <a:t>vargp</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static</a:t>
            </a:r>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cnt</a:t>
            </a:r>
            <a:r>
              <a:rPr lang="en-US" sz="1600" dirty="0">
                <a:solidFill>
                  <a:srgbClr val="000000"/>
                </a:solidFill>
                <a:latin typeface="Courier New"/>
                <a:cs typeface="Courier New"/>
              </a:rPr>
              <a:t> = 0;</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ld</a:t>
            </a:r>
            <a:r>
              <a:rPr lang="en-US" sz="1600" dirty="0">
                <a:solidFill>
                  <a:srgbClr val="9D206F"/>
                </a:solidFill>
                <a:latin typeface="Courier New"/>
                <a:cs typeface="Courier New"/>
              </a:rPr>
              <a:t>]:  %s (</a:t>
            </a:r>
            <a:r>
              <a:rPr lang="en-US" sz="1600" dirty="0" err="1">
                <a:solidFill>
                  <a:srgbClr val="9D206F"/>
                </a:solidFill>
                <a:latin typeface="Courier New"/>
                <a:cs typeface="Courier New"/>
              </a:rPr>
              <a:t>cnt</a:t>
            </a:r>
            <a:r>
              <a:rPr lang="en-US" sz="1600" dirty="0">
                <a:solidFill>
                  <a:srgbClr val="9D206F"/>
                </a:solidFill>
                <a:latin typeface="Courier New"/>
                <a:cs typeface="Courier New"/>
              </a:rPr>
              <a:t>=%d)\n"</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myid</a:t>
            </a:r>
            <a:r>
              <a:rPr lang="en-US" sz="1600" dirty="0">
                <a:solidFill>
                  <a:srgbClr val="000000"/>
                </a:solidFill>
                <a:latin typeface="Courier New"/>
                <a:cs typeface="Courier New"/>
              </a:rPr>
              <a:t>, </a:t>
            </a:r>
            <a:r>
              <a:rPr lang="en-US" sz="1600" dirty="0" err="1">
                <a:solidFill>
                  <a:srgbClr val="000000"/>
                </a:solidFill>
                <a:latin typeface="Courier New"/>
                <a:cs typeface="Courier New"/>
              </a:rPr>
              <a:t>ptr</a:t>
            </a:r>
            <a:r>
              <a:rPr lang="en-US" sz="1600" dirty="0">
                <a:solidFill>
                  <a:srgbClr val="000000"/>
                </a:solidFill>
                <a:latin typeface="Courier New"/>
                <a:cs typeface="Courier New"/>
              </a:rPr>
              <a:t>[</a:t>
            </a:r>
            <a:r>
              <a:rPr lang="en-US" sz="1600" dirty="0" err="1">
                <a:solidFill>
                  <a:srgbClr val="000000"/>
                </a:solidFill>
                <a:latin typeface="Courier New"/>
                <a:cs typeface="Courier New"/>
              </a:rPr>
              <a:t>myid</a:t>
            </a:r>
            <a:r>
              <a:rPr lang="en-US" sz="1600" dirty="0">
                <a:solidFill>
                  <a:srgbClr val="000000"/>
                </a:solidFill>
                <a:latin typeface="Courier New"/>
                <a:cs typeface="Courier New"/>
              </a:rPr>
              <a:t>], ++</a:t>
            </a:r>
            <a:r>
              <a:rPr lang="en-US" sz="1600" dirty="0" err="1">
                <a:solidFill>
                  <a:srgbClr val="000000"/>
                </a:solidFill>
                <a:latin typeface="Courier New"/>
                <a:cs typeface="Courier New"/>
              </a:rPr>
              <a:t>cnt</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p:txBody>
      </p:sp>
      <p:sp>
        <p:nvSpPr>
          <p:cNvPr id="931842" name="Rectangle 2"/>
          <p:cNvSpPr>
            <a:spLocks noGrp="1" noChangeArrowheads="1"/>
          </p:cNvSpPr>
          <p:nvPr>
            <p:ph type="title"/>
          </p:nvPr>
        </p:nvSpPr>
        <p:spPr>
          <a:xfrm>
            <a:off x="228600" y="297862"/>
            <a:ext cx="8972550" cy="781050"/>
          </a:xfrm>
        </p:spPr>
        <p:txBody>
          <a:bodyPr/>
          <a:lstStyle/>
          <a:p>
            <a:r>
              <a:rPr lang="en-US" dirty="0"/>
              <a:t>Mapping Variable Instances to Memory</a:t>
            </a:r>
          </a:p>
        </p:txBody>
      </p:sp>
      <p:sp>
        <p:nvSpPr>
          <p:cNvPr id="931845" name="Text Box 5"/>
          <p:cNvSpPr txBox="1">
            <a:spLocks noChangeArrowheads="1"/>
          </p:cNvSpPr>
          <p:nvPr/>
        </p:nvSpPr>
        <p:spPr bwMode="auto">
          <a:xfrm>
            <a:off x="200673" y="1130888"/>
            <a:ext cx="3583481" cy="276999"/>
          </a:xfrm>
          <a:prstGeom prst="rect">
            <a:avLst/>
          </a:prstGeom>
          <a:noFill/>
          <a:ln w="25400">
            <a:noFill/>
            <a:miter lim="800000"/>
            <a:headEnd/>
            <a:tailEnd/>
          </a:ln>
          <a:effectLst/>
        </p:spPr>
        <p:txBody>
          <a:bodyPr wrap="none" tIns="0" bIns="0" anchor="ctr">
            <a:spAutoFit/>
          </a:bodyPr>
          <a:lstStyle/>
          <a:p>
            <a:pPr algn="ctr"/>
            <a:r>
              <a:rPr lang="en-US" sz="1800" i="1" dirty="0">
                <a:solidFill>
                  <a:srgbClr val="C00000"/>
                </a:solidFill>
                <a:latin typeface="Calibri" pitchFamily="34" charset="0"/>
              </a:rPr>
              <a:t>Global </a:t>
            </a:r>
            <a:r>
              <a:rPr lang="en-US" sz="1800" i="1" dirty="0" err="1">
                <a:solidFill>
                  <a:srgbClr val="C00000"/>
                </a:solidFill>
                <a:latin typeface="Calibri" pitchFamily="34" charset="0"/>
              </a:rPr>
              <a:t>var</a:t>
            </a:r>
            <a:r>
              <a:rPr lang="en-US" sz="1800" dirty="0">
                <a:solidFill>
                  <a:srgbClr val="C00000"/>
                </a:solidFill>
                <a:latin typeface="Calibri" pitchFamily="34" charset="0"/>
              </a:rPr>
              <a:t>: </a:t>
            </a:r>
            <a:r>
              <a:rPr lang="en-US" sz="1800" dirty="0">
                <a:latin typeface="Calibri" pitchFamily="34" charset="0"/>
              </a:rPr>
              <a:t>1 instance (</a:t>
            </a:r>
            <a:r>
              <a:rPr lang="en-US" sz="1800" dirty="0" err="1">
                <a:latin typeface="Courier New" pitchFamily="49" charset="0"/>
              </a:rPr>
              <a:t>ptr</a:t>
            </a:r>
            <a:r>
              <a:rPr lang="en-US" sz="1800" dirty="0">
                <a:latin typeface="Courier New" pitchFamily="49" charset="0"/>
              </a:rPr>
              <a:t> </a:t>
            </a:r>
            <a:r>
              <a:rPr lang="en-US" sz="1800" dirty="0">
                <a:latin typeface="Calibri" pitchFamily="34" charset="0"/>
              </a:rPr>
              <a:t>[data])</a:t>
            </a:r>
          </a:p>
        </p:txBody>
      </p:sp>
      <p:sp>
        <p:nvSpPr>
          <p:cNvPr id="931846" name="Line 6"/>
          <p:cNvSpPr>
            <a:spLocks noChangeShapeType="1"/>
          </p:cNvSpPr>
          <p:nvPr/>
        </p:nvSpPr>
        <p:spPr bwMode="auto">
          <a:xfrm flipH="1">
            <a:off x="987972" y="1450975"/>
            <a:ext cx="307429" cy="446141"/>
          </a:xfrm>
          <a:prstGeom prst="line">
            <a:avLst/>
          </a:prstGeom>
          <a:noFill/>
          <a:ln w="25400">
            <a:solidFill>
              <a:srgbClr val="C00000"/>
            </a:solidFill>
            <a:round/>
            <a:headEnd/>
            <a:tailEnd type="triangle" w="med" len="med"/>
          </a:ln>
          <a:effectLst/>
        </p:spPr>
        <p:txBody>
          <a:bodyPr wrap="none" tIns="0" bIns="0" anchor="ctr"/>
          <a:lstStyle/>
          <a:p>
            <a:endParaRPr lang="en-US" dirty="0">
              <a:latin typeface="Calibri" pitchFamily="34" charset="0"/>
            </a:endParaRPr>
          </a:p>
        </p:txBody>
      </p:sp>
      <p:sp>
        <p:nvSpPr>
          <p:cNvPr id="931847" name="Text Box 7"/>
          <p:cNvSpPr txBox="1">
            <a:spLocks noChangeArrowheads="1"/>
          </p:cNvSpPr>
          <p:nvPr/>
        </p:nvSpPr>
        <p:spPr bwMode="auto">
          <a:xfrm>
            <a:off x="4972286" y="6019800"/>
            <a:ext cx="4032837" cy="276999"/>
          </a:xfrm>
          <a:prstGeom prst="rect">
            <a:avLst/>
          </a:prstGeom>
          <a:noFill/>
          <a:ln w="25400">
            <a:noFill/>
            <a:miter lim="800000"/>
            <a:headEnd/>
            <a:tailEnd/>
          </a:ln>
          <a:effectLst/>
        </p:spPr>
        <p:txBody>
          <a:bodyPr wrap="none" tIns="0" bIns="0" anchor="ctr">
            <a:spAutoFit/>
          </a:bodyPr>
          <a:lstStyle/>
          <a:p>
            <a:pPr algn="ctr"/>
            <a:r>
              <a:rPr lang="en-US" sz="1800" i="1" dirty="0">
                <a:solidFill>
                  <a:srgbClr val="C00000"/>
                </a:solidFill>
                <a:latin typeface="Calibri" pitchFamily="34" charset="0"/>
              </a:rPr>
              <a:t>Local static </a:t>
            </a:r>
            <a:r>
              <a:rPr lang="en-US" sz="1800" i="1" dirty="0" err="1">
                <a:solidFill>
                  <a:srgbClr val="C00000"/>
                </a:solidFill>
                <a:latin typeface="Calibri" pitchFamily="34" charset="0"/>
              </a:rPr>
              <a:t>var</a:t>
            </a:r>
            <a:r>
              <a:rPr lang="en-US" sz="1800" dirty="0">
                <a:solidFill>
                  <a:srgbClr val="C00000"/>
                </a:solidFill>
                <a:latin typeface="Calibri" pitchFamily="34" charset="0"/>
              </a:rPr>
              <a:t>: </a:t>
            </a:r>
            <a:r>
              <a:rPr lang="en-US" sz="1800" dirty="0">
                <a:latin typeface="Calibri" pitchFamily="34" charset="0"/>
              </a:rPr>
              <a:t>1 instance (</a:t>
            </a:r>
            <a:r>
              <a:rPr lang="en-US" sz="1800" dirty="0" err="1">
                <a:latin typeface="Courier New" pitchFamily="49" charset="0"/>
              </a:rPr>
              <a:t>cnt</a:t>
            </a:r>
            <a:r>
              <a:rPr lang="en-US" sz="1800" dirty="0">
                <a:latin typeface="Courier New" pitchFamily="49" charset="0"/>
              </a:rPr>
              <a:t> </a:t>
            </a:r>
            <a:r>
              <a:rPr lang="en-US" sz="1800" dirty="0">
                <a:latin typeface="Calibri" pitchFamily="34" charset="0"/>
              </a:rPr>
              <a:t>[data])</a:t>
            </a:r>
          </a:p>
        </p:txBody>
      </p:sp>
      <p:sp>
        <p:nvSpPr>
          <p:cNvPr id="931848" name="Line 8"/>
          <p:cNvSpPr>
            <a:spLocks noChangeShapeType="1"/>
          </p:cNvSpPr>
          <p:nvPr/>
        </p:nvSpPr>
        <p:spPr bwMode="auto">
          <a:xfrm flipH="1" flipV="1">
            <a:off x="5743903" y="4636088"/>
            <a:ext cx="604921" cy="1346200"/>
          </a:xfrm>
          <a:prstGeom prst="line">
            <a:avLst/>
          </a:prstGeom>
          <a:noFill/>
          <a:ln w="25400">
            <a:solidFill>
              <a:srgbClr val="C00000"/>
            </a:solidFill>
            <a:round/>
            <a:headEnd/>
            <a:tailEnd type="triangle" w="med" len="med"/>
          </a:ln>
          <a:effectLst/>
        </p:spPr>
        <p:txBody>
          <a:bodyPr wrap="none" tIns="0" bIns="0" anchor="ctr"/>
          <a:lstStyle/>
          <a:p>
            <a:endParaRPr lang="en-US" dirty="0">
              <a:latin typeface="Calibri" pitchFamily="34" charset="0"/>
            </a:endParaRPr>
          </a:p>
        </p:txBody>
      </p:sp>
      <p:sp>
        <p:nvSpPr>
          <p:cNvPr id="931849" name="Text Box 9"/>
          <p:cNvSpPr txBox="1">
            <a:spLocks noChangeArrowheads="1"/>
          </p:cNvSpPr>
          <p:nvPr/>
        </p:nvSpPr>
        <p:spPr bwMode="auto">
          <a:xfrm>
            <a:off x="3815414" y="1399401"/>
            <a:ext cx="3927485" cy="276999"/>
          </a:xfrm>
          <a:prstGeom prst="rect">
            <a:avLst/>
          </a:prstGeom>
          <a:noFill/>
          <a:ln w="25400">
            <a:noFill/>
            <a:miter lim="800000"/>
            <a:headEnd/>
            <a:tailEnd/>
          </a:ln>
          <a:effectLst/>
        </p:spPr>
        <p:txBody>
          <a:bodyPr wrap="none" tIns="0" bIns="0" anchor="ctr">
            <a:spAutoFit/>
          </a:bodyPr>
          <a:lstStyle/>
          <a:p>
            <a:pPr algn="ctr"/>
            <a:r>
              <a:rPr lang="en-US" sz="1800" i="1" dirty="0">
                <a:solidFill>
                  <a:srgbClr val="C00000"/>
                </a:solidFill>
                <a:latin typeface="Calibri" pitchFamily="34" charset="0"/>
              </a:rPr>
              <a:t>Local </a:t>
            </a:r>
            <a:r>
              <a:rPr lang="en-US" sz="1800" i="1" dirty="0" err="1">
                <a:solidFill>
                  <a:srgbClr val="C00000"/>
                </a:solidFill>
                <a:latin typeface="Calibri" pitchFamily="34" charset="0"/>
              </a:rPr>
              <a:t>vars</a:t>
            </a:r>
            <a:r>
              <a:rPr lang="en-US" sz="1800" dirty="0">
                <a:solidFill>
                  <a:srgbClr val="C00000"/>
                </a:solidFill>
                <a:latin typeface="Calibri" pitchFamily="34" charset="0"/>
              </a:rPr>
              <a:t>: </a:t>
            </a:r>
            <a:r>
              <a:rPr lang="en-US" sz="1800" dirty="0">
                <a:latin typeface="Calibri" pitchFamily="34" charset="0"/>
              </a:rPr>
              <a:t>1 instance (</a:t>
            </a:r>
            <a:r>
              <a:rPr lang="en-US" sz="1800" dirty="0" err="1">
                <a:latin typeface="Courier New" pitchFamily="49" charset="0"/>
              </a:rPr>
              <a:t>i.m</a:t>
            </a:r>
            <a:r>
              <a:rPr lang="en-US" sz="1800" dirty="0">
                <a:latin typeface="Courier New" pitchFamily="49" charset="0"/>
              </a:rPr>
              <a:t>, </a:t>
            </a:r>
            <a:r>
              <a:rPr lang="en-US" sz="1800" dirty="0" err="1">
                <a:latin typeface="Courier New" pitchFamily="49" charset="0"/>
              </a:rPr>
              <a:t>msgs.m</a:t>
            </a:r>
            <a:r>
              <a:rPr lang="en-US" sz="1800" dirty="0">
                <a:latin typeface="Calibri" pitchFamily="34" charset="0"/>
              </a:rPr>
              <a:t>)</a:t>
            </a:r>
          </a:p>
        </p:txBody>
      </p:sp>
      <p:sp>
        <p:nvSpPr>
          <p:cNvPr id="931850" name="Line 10"/>
          <p:cNvSpPr>
            <a:spLocks noChangeShapeType="1"/>
          </p:cNvSpPr>
          <p:nvPr/>
        </p:nvSpPr>
        <p:spPr bwMode="auto">
          <a:xfrm flipH="1">
            <a:off x="1486549" y="1676400"/>
            <a:ext cx="2971799" cy="1295400"/>
          </a:xfrm>
          <a:prstGeom prst="line">
            <a:avLst/>
          </a:prstGeom>
          <a:noFill/>
          <a:ln w="25400">
            <a:solidFill>
              <a:srgbClr val="C00000"/>
            </a:solidFill>
            <a:round/>
            <a:headEnd/>
            <a:tailEnd type="triangle" w="med" len="med"/>
          </a:ln>
          <a:effectLst/>
        </p:spPr>
        <p:txBody>
          <a:bodyPr wrap="none" tIns="0" bIns="0" anchor="ctr"/>
          <a:lstStyle/>
          <a:p>
            <a:endParaRPr lang="en-US" dirty="0">
              <a:latin typeface="Calibri" pitchFamily="34" charset="0"/>
            </a:endParaRPr>
          </a:p>
        </p:txBody>
      </p:sp>
      <p:sp>
        <p:nvSpPr>
          <p:cNvPr id="931851" name="Text Box 11"/>
          <p:cNvSpPr txBox="1">
            <a:spLocks noChangeArrowheads="1"/>
          </p:cNvSpPr>
          <p:nvPr/>
        </p:nvSpPr>
        <p:spPr bwMode="auto">
          <a:xfrm>
            <a:off x="4509914" y="1955800"/>
            <a:ext cx="3872086" cy="1107996"/>
          </a:xfrm>
          <a:prstGeom prst="rect">
            <a:avLst/>
          </a:prstGeom>
          <a:noFill/>
          <a:ln w="25400">
            <a:noFill/>
            <a:miter lim="800000"/>
            <a:headEnd/>
            <a:tailEnd/>
          </a:ln>
          <a:effectLst/>
        </p:spPr>
        <p:txBody>
          <a:bodyPr wrap="none" tIns="0" bIns="0" anchor="ctr">
            <a:spAutoFit/>
          </a:bodyPr>
          <a:lstStyle/>
          <a:p>
            <a:r>
              <a:rPr lang="en-US" sz="1800" i="1" dirty="0">
                <a:solidFill>
                  <a:srgbClr val="C00000"/>
                </a:solidFill>
                <a:latin typeface="Calibri" pitchFamily="34" charset="0"/>
              </a:rPr>
              <a:t>Local </a:t>
            </a:r>
            <a:r>
              <a:rPr lang="en-US" sz="1800" i="1" dirty="0" err="1">
                <a:solidFill>
                  <a:srgbClr val="C00000"/>
                </a:solidFill>
                <a:latin typeface="Calibri" pitchFamily="34" charset="0"/>
              </a:rPr>
              <a:t>var</a:t>
            </a:r>
            <a:r>
              <a:rPr lang="en-US" sz="1800" i="1" dirty="0">
                <a:solidFill>
                  <a:srgbClr val="C00000"/>
                </a:solidFill>
                <a:latin typeface="Calibri" pitchFamily="34" charset="0"/>
              </a:rPr>
              <a:t>:</a:t>
            </a:r>
            <a:r>
              <a:rPr lang="en-US" sz="1800" dirty="0">
                <a:solidFill>
                  <a:srgbClr val="C00000"/>
                </a:solidFill>
                <a:latin typeface="Calibri" pitchFamily="34" charset="0"/>
              </a:rPr>
              <a:t>  </a:t>
            </a:r>
            <a:r>
              <a:rPr lang="en-US" sz="1800" dirty="0">
                <a:latin typeface="Calibri" pitchFamily="34" charset="0"/>
              </a:rPr>
              <a:t>2 instances (</a:t>
            </a:r>
          </a:p>
          <a:p>
            <a:r>
              <a:rPr lang="en-US" sz="1800" dirty="0">
                <a:latin typeface="Calibri" pitchFamily="34" charset="0"/>
              </a:rPr>
              <a:t>     </a:t>
            </a:r>
            <a:r>
              <a:rPr lang="en-US" sz="1800" dirty="0">
                <a:latin typeface="Courier New" pitchFamily="49" charset="0"/>
              </a:rPr>
              <a:t>myid.p0 </a:t>
            </a:r>
            <a:r>
              <a:rPr lang="en-US" sz="1800" dirty="0">
                <a:latin typeface="Calibri" pitchFamily="34" charset="0"/>
              </a:rPr>
              <a:t>[peer thread 0’s stack],</a:t>
            </a:r>
            <a:r>
              <a:rPr lang="en-US" sz="1800" dirty="0">
                <a:latin typeface="Courier New" pitchFamily="49" charset="0"/>
              </a:rPr>
              <a:t> </a:t>
            </a:r>
          </a:p>
          <a:p>
            <a:r>
              <a:rPr lang="en-US" sz="1800" dirty="0">
                <a:latin typeface="Courier New" pitchFamily="49" charset="0"/>
              </a:rPr>
              <a:t>  myid.p1 </a:t>
            </a:r>
            <a:r>
              <a:rPr lang="en-US" sz="1800" dirty="0">
                <a:latin typeface="Calibri" pitchFamily="34" charset="0"/>
              </a:rPr>
              <a:t>[peer thread 1’s stack]</a:t>
            </a:r>
          </a:p>
          <a:p>
            <a:r>
              <a:rPr lang="en-US" sz="1800" dirty="0">
                <a:latin typeface="Calibri" pitchFamily="34" charset="0"/>
              </a:rPr>
              <a:t>)</a:t>
            </a:r>
          </a:p>
        </p:txBody>
      </p:sp>
      <p:sp>
        <p:nvSpPr>
          <p:cNvPr id="931852" name="Line 12"/>
          <p:cNvSpPr>
            <a:spLocks noChangeShapeType="1"/>
          </p:cNvSpPr>
          <p:nvPr/>
        </p:nvSpPr>
        <p:spPr bwMode="auto">
          <a:xfrm flipH="1">
            <a:off x="5554717" y="2864732"/>
            <a:ext cx="922283" cy="1276076"/>
          </a:xfrm>
          <a:prstGeom prst="line">
            <a:avLst/>
          </a:prstGeom>
          <a:noFill/>
          <a:ln w="25400">
            <a:solidFill>
              <a:srgbClr val="C00000"/>
            </a:solidFill>
            <a:round/>
            <a:headEnd/>
            <a:tailEnd type="triangle" w="med" len="med"/>
          </a:ln>
          <a:effectLst/>
        </p:spPr>
        <p:txBody>
          <a:bodyPr wrap="none" tIns="0" bIns="0" anchor="ctr"/>
          <a:lstStyle/>
          <a:p>
            <a:endParaRPr lang="en-US" dirty="0">
              <a:latin typeface="Calibri" pitchFamily="34" charset="0"/>
            </a:endParaRPr>
          </a:p>
        </p:txBody>
      </p:sp>
      <p:sp>
        <p:nvSpPr>
          <p:cNvPr id="13" name="Line 10"/>
          <p:cNvSpPr>
            <a:spLocks noChangeShapeType="1"/>
          </p:cNvSpPr>
          <p:nvPr/>
        </p:nvSpPr>
        <p:spPr bwMode="auto">
          <a:xfrm flipH="1">
            <a:off x="2286000" y="1676400"/>
            <a:ext cx="2172348" cy="1752600"/>
          </a:xfrm>
          <a:prstGeom prst="line">
            <a:avLst/>
          </a:prstGeom>
          <a:noFill/>
          <a:ln w="25400">
            <a:solidFill>
              <a:srgbClr val="C00000"/>
            </a:solidFill>
            <a:round/>
            <a:headEnd/>
            <a:tailEnd type="triangle" w="med" len="med"/>
          </a:ln>
          <a:effectLst/>
        </p:spPr>
        <p:txBody>
          <a:bodyPr wrap="none" tIns="0" bIns="0" anchor="ctr"/>
          <a:lstStyle/>
          <a:p>
            <a:endParaRPr lang="en-US" dirty="0">
              <a:latin typeface="Calibri" pitchFamily="34" charset="0"/>
            </a:endParaRPr>
          </a:p>
        </p:txBody>
      </p:sp>
      <p:sp>
        <p:nvSpPr>
          <p:cNvPr id="16" name="TextBox 15"/>
          <p:cNvSpPr txBox="1"/>
          <p:nvPr/>
        </p:nvSpPr>
        <p:spPr>
          <a:xfrm>
            <a:off x="3261715" y="6230005"/>
            <a:ext cx="1044877" cy="369332"/>
          </a:xfrm>
          <a:prstGeom prst="rect">
            <a:avLst/>
          </a:prstGeom>
          <a:noFill/>
        </p:spPr>
        <p:txBody>
          <a:bodyPr wrap="none" rtlCol="0">
            <a:spAutoFit/>
          </a:bodyPr>
          <a:lstStyle/>
          <a:p>
            <a:r>
              <a:rPr lang="en-US" sz="1800" dirty="0" err="1">
                <a:solidFill>
                  <a:srgbClr val="7F7F7F"/>
                </a:solidFill>
                <a:latin typeface="Calibri" pitchFamily="34" charset="0"/>
              </a:rPr>
              <a:t>sharing.c</a:t>
            </a:r>
            <a:endParaRPr lang="en-US" sz="1800" dirty="0">
              <a:solidFill>
                <a:srgbClr val="7F7F7F"/>
              </a:solidFill>
              <a:latin typeface="Calibri" pitchFamily="34" charset="0"/>
            </a:endParaRPr>
          </a:p>
        </p:txBody>
      </p:sp>
      <p:sp>
        <p:nvSpPr>
          <p:cNvPr id="17" name="TextBox 16">
            <a:extLst>
              <a:ext uri="{FF2B5EF4-FFF2-40B4-BE49-F238E27FC236}">
                <a16:creationId xmlns:a16="http://schemas.microsoft.com/office/drawing/2014/main" id="{C7A43A48-8BDD-4FA5-A493-6DE6593005CD}"/>
              </a:ext>
            </a:extLst>
          </p:cNvPr>
          <p:cNvSpPr txBox="1"/>
          <p:nvPr/>
        </p:nvSpPr>
        <p:spPr>
          <a:xfrm>
            <a:off x="7870949" y="911054"/>
            <a:ext cx="1277915" cy="830997"/>
          </a:xfrm>
          <a:prstGeom prst="rect">
            <a:avLst/>
          </a:prstGeom>
          <a:noFill/>
        </p:spPr>
        <p:txBody>
          <a:bodyPr wrap="none" rtlCol="0">
            <a:spAutoFit/>
          </a:bodyPr>
          <a:lstStyle/>
          <a:p>
            <a:pPr algn="ctr"/>
            <a:r>
              <a:rPr lang="en-US" sz="1600" b="0" i="1" dirty="0">
                <a:latin typeface="Calibri" pitchFamily="34" charset="0"/>
              </a:rPr>
              <a:t>Notation:</a:t>
            </a:r>
          </a:p>
          <a:p>
            <a:pPr algn="ctr"/>
            <a:r>
              <a:rPr lang="en-US" sz="1600" b="0" i="1" dirty="0">
                <a:latin typeface="Calibri" pitchFamily="34" charset="0"/>
              </a:rPr>
              <a:t>instance of</a:t>
            </a:r>
            <a:br>
              <a:rPr lang="en-US" sz="1600" b="0" i="1" dirty="0">
                <a:latin typeface="Calibri" pitchFamily="34" charset="0"/>
              </a:rPr>
            </a:br>
            <a:r>
              <a:rPr lang="en-US" sz="1600" b="0" i="1" dirty="0" err="1">
                <a:latin typeface="Calibri" pitchFamily="34" charset="0"/>
              </a:rPr>
              <a:t>msgs</a:t>
            </a:r>
            <a:r>
              <a:rPr lang="en-US" sz="1600" b="0" i="1" dirty="0">
                <a:latin typeface="Calibri" pitchFamily="34" charset="0"/>
              </a:rPr>
              <a:t> in main</a:t>
            </a:r>
          </a:p>
        </p:txBody>
      </p:sp>
      <p:sp>
        <p:nvSpPr>
          <p:cNvPr id="18" name="Line 6">
            <a:extLst>
              <a:ext uri="{FF2B5EF4-FFF2-40B4-BE49-F238E27FC236}">
                <a16:creationId xmlns:a16="http://schemas.microsoft.com/office/drawing/2014/main" id="{F4B8208F-C618-415A-8EF5-BD631FC70D56}"/>
              </a:ext>
            </a:extLst>
          </p:cNvPr>
          <p:cNvSpPr>
            <a:spLocks noChangeShapeType="1"/>
          </p:cNvSpPr>
          <p:nvPr/>
        </p:nvSpPr>
        <p:spPr bwMode="auto">
          <a:xfrm flipH="1">
            <a:off x="7437549" y="1292661"/>
            <a:ext cx="528034" cy="115226"/>
          </a:xfrm>
          <a:prstGeom prst="line">
            <a:avLst/>
          </a:prstGeom>
          <a:noFill/>
          <a:ln w="25400">
            <a:solidFill>
              <a:srgbClr val="C00000"/>
            </a:solidFill>
            <a:round/>
            <a:headEnd/>
            <a:tailEnd type="triangle" w="med" len="med"/>
          </a:ln>
          <a:effectLst/>
        </p:spPr>
        <p:txBody>
          <a:bodyPr wrap="none" tIns="0" bIns="0" anchor="ctr"/>
          <a:lstStyle/>
          <a:p>
            <a:endParaRPr 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18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318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18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18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18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318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1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5" grpId="0"/>
      <p:bldP spid="931846" grpId="0" animBg="1"/>
      <p:bldP spid="931847" grpId="0"/>
      <p:bldP spid="931848" grpId="0" animBg="1"/>
      <p:bldP spid="931849" grpId="0"/>
      <p:bldP spid="931850" grpId="0" animBg="1"/>
      <p:bldP spid="931851" grpId="0"/>
      <p:bldP spid="931852" grpId="0" animBg="1"/>
      <p:bldP spid="13" grpId="0" animBg="1"/>
      <p:bldP spid="17" grpId="0"/>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a:xfrm>
            <a:off x="357018" y="240302"/>
            <a:ext cx="7592093" cy="762000"/>
          </a:xfrm>
        </p:spPr>
        <p:txBody>
          <a:bodyPr/>
          <a:lstStyle/>
          <a:p>
            <a:r>
              <a:rPr lang="en-US" dirty="0"/>
              <a:t>Shared Variable Analysis</a:t>
            </a:r>
          </a:p>
        </p:txBody>
      </p:sp>
      <p:sp>
        <p:nvSpPr>
          <p:cNvPr id="933891" name="Rectangle 3"/>
          <p:cNvSpPr>
            <a:spLocks noGrp="1" noChangeArrowheads="1"/>
          </p:cNvSpPr>
          <p:nvPr>
            <p:ph type="body" idx="1"/>
          </p:nvPr>
        </p:nvSpPr>
        <p:spPr>
          <a:xfrm>
            <a:off x="341136" y="901714"/>
            <a:ext cx="7896225" cy="5181600"/>
          </a:xfrm>
        </p:spPr>
        <p:txBody>
          <a:bodyPr/>
          <a:lstStyle/>
          <a:p>
            <a:r>
              <a:rPr lang="en-US" dirty="0"/>
              <a:t>Which variables are shared?</a:t>
            </a:r>
          </a:p>
          <a:p>
            <a:endParaRPr lang="en-US" dirty="0"/>
          </a:p>
          <a:p>
            <a:endParaRPr lang="en-US" dirty="0"/>
          </a:p>
          <a:p>
            <a:endParaRPr lang="en-US" dirty="0"/>
          </a:p>
          <a:p>
            <a:endParaRPr lang="en-US" dirty="0"/>
          </a:p>
          <a:p>
            <a:endParaRPr lang="en-US" dirty="0"/>
          </a:p>
          <a:p>
            <a:pPr>
              <a:buNone/>
            </a:pPr>
            <a:endParaRPr lang="en-US" dirty="0"/>
          </a:p>
          <a:p>
            <a:pPr>
              <a:lnSpc>
                <a:spcPct val="95000"/>
              </a:lnSpc>
            </a:pPr>
            <a:endParaRPr lang="en-US" dirty="0"/>
          </a:p>
          <a:p>
            <a:pPr>
              <a:lnSpc>
                <a:spcPct val="95000"/>
              </a:lnSpc>
            </a:pPr>
            <a:r>
              <a:rPr lang="en-US" dirty="0"/>
              <a:t>Answer: A variable </a:t>
            </a:r>
            <a:r>
              <a:rPr lang="en-US" dirty="0">
                <a:latin typeface="Courier New"/>
                <a:cs typeface="Courier New"/>
              </a:rPr>
              <a:t>x</a:t>
            </a:r>
            <a:r>
              <a:rPr lang="en-US" dirty="0"/>
              <a:t> is shared </a:t>
            </a:r>
            <a:r>
              <a:rPr lang="en-US" dirty="0" err="1"/>
              <a:t>iff</a:t>
            </a:r>
            <a:r>
              <a:rPr lang="en-US" dirty="0"/>
              <a:t> multiple threads reference at least one instance of </a:t>
            </a:r>
            <a:r>
              <a:rPr lang="en-US" dirty="0">
                <a:latin typeface="Courier New"/>
                <a:cs typeface="Courier New"/>
              </a:rPr>
              <a:t>x</a:t>
            </a:r>
            <a:r>
              <a:rPr lang="en-US" dirty="0"/>
              <a:t>. Thus:</a:t>
            </a:r>
          </a:p>
          <a:p>
            <a:pPr marL="744538" lvl="1" indent="-246063">
              <a:spcBef>
                <a:spcPct val="25000"/>
              </a:spcBef>
              <a:buClr>
                <a:srgbClr val="C00000"/>
              </a:buClr>
              <a:buSzPct val="75000"/>
              <a:buFont typeface="Wingdings" pitchFamily="2" charset="2"/>
              <a:buChar char="n"/>
            </a:pPr>
            <a:r>
              <a:rPr lang="en-US" b="1" kern="1200" dirty="0" err="1">
                <a:solidFill>
                  <a:srgbClr val="000000"/>
                </a:solidFill>
                <a:latin typeface="Courier New" pitchFamily="49" charset="0"/>
                <a:ea typeface="+mn-ea"/>
                <a:cs typeface="+mn-cs"/>
              </a:rPr>
              <a:t>ptr</a:t>
            </a:r>
            <a:r>
              <a:rPr lang="en-US" b="1" kern="1200" dirty="0">
                <a:solidFill>
                  <a:srgbClr val="000000"/>
                </a:solidFill>
                <a:ea typeface="+mn-ea"/>
                <a:cs typeface="+mn-cs"/>
              </a:rPr>
              <a:t>,  </a:t>
            </a:r>
            <a:r>
              <a:rPr lang="en-US" b="1" kern="1200" dirty="0" err="1">
                <a:solidFill>
                  <a:srgbClr val="000000"/>
                </a:solidFill>
                <a:latin typeface="Courier New" pitchFamily="49" charset="0"/>
                <a:ea typeface="+mn-ea"/>
                <a:cs typeface="+mn-cs"/>
              </a:rPr>
              <a:t>cnt</a:t>
            </a:r>
            <a:r>
              <a:rPr lang="en-US" b="1" kern="1200" dirty="0">
                <a:solidFill>
                  <a:srgbClr val="000000"/>
                </a:solidFill>
                <a:ea typeface="+mn-ea"/>
                <a:cs typeface="+mn-cs"/>
              </a:rPr>
              <a:t>, and </a:t>
            </a:r>
            <a:r>
              <a:rPr lang="en-US" b="1" kern="1200" dirty="0" err="1">
                <a:solidFill>
                  <a:srgbClr val="000000"/>
                </a:solidFill>
                <a:latin typeface="Courier New" pitchFamily="49" charset="0"/>
                <a:ea typeface="+mn-ea"/>
                <a:cs typeface="+mn-cs"/>
              </a:rPr>
              <a:t>msgs</a:t>
            </a:r>
            <a:r>
              <a:rPr lang="en-US" b="1" kern="1200" dirty="0">
                <a:solidFill>
                  <a:srgbClr val="000000"/>
                </a:solidFill>
                <a:ea typeface="+mn-ea"/>
                <a:cs typeface="+mn-cs"/>
              </a:rPr>
              <a:t> are shared</a:t>
            </a:r>
          </a:p>
          <a:p>
            <a:pPr marL="744538" lvl="1" indent="-246063">
              <a:spcBef>
                <a:spcPct val="25000"/>
              </a:spcBef>
              <a:buClr>
                <a:srgbClr val="C00000"/>
              </a:buClr>
              <a:buSzPct val="75000"/>
              <a:buFont typeface="Wingdings" pitchFamily="2" charset="2"/>
              <a:buChar char="n"/>
            </a:pPr>
            <a:r>
              <a:rPr lang="en-US" b="1" kern="1200" dirty="0" err="1">
                <a:solidFill>
                  <a:srgbClr val="000000"/>
                </a:solidFill>
                <a:latin typeface="Courier New" pitchFamily="49" charset="0"/>
                <a:ea typeface="+mn-ea"/>
                <a:cs typeface="+mn-cs"/>
              </a:rPr>
              <a:t>i</a:t>
            </a:r>
            <a:r>
              <a:rPr lang="en-US" b="1" kern="1200" dirty="0">
                <a:solidFill>
                  <a:srgbClr val="000000"/>
                </a:solidFill>
                <a:ea typeface="+mn-ea"/>
                <a:cs typeface="+mn-cs"/>
              </a:rPr>
              <a:t> and </a:t>
            </a:r>
            <a:r>
              <a:rPr lang="en-US" b="1" kern="1200" dirty="0" err="1">
                <a:solidFill>
                  <a:srgbClr val="000000"/>
                </a:solidFill>
                <a:latin typeface="Courier New" pitchFamily="49" charset="0"/>
                <a:ea typeface="+mn-ea"/>
                <a:cs typeface="+mn-cs"/>
              </a:rPr>
              <a:t>myid</a:t>
            </a:r>
            <a:r>
              <a:rPr lang="en-US" b="1" kern="1200" dirty="0">
                <a:solidFill>
                  <a:srgbClr val="000000"/>
                </a:solidFill>
                <a:ea typeface="+mn-ea"/>
                <a:cs typeface="+mn-cs"/>
              </a:rPr>
              <a:t> are </a:t>
            </a:r>
            <a:r>
              <a:rPr lang="en-US" b="1" i="1" kern="1200" dirty="0">
                <a:solidFill>
                  <a:srgbClr val="C00000"/>
                </a:solidFill>
                <a:ea typeface="+mn-ea"/>
                <a:cs typeface="+mn-cs"/>
              </a:rPr>
              <a:t>not</a:t>
            </a:r>
            <a:r>
              <a:rPr lang="en-US" b="1" kern="1200" dirty="0">
                <a:solidFill>
                  <a:srgbClr val="000000"/>
                </a:solidFill>
                <a:ea typeface="+mn-ea"/>
                <a:cs typeface="+mn-cs"/>
              </a:rPr>
              <a:t> shared</a:t>
            </a:r>
          </a:p>
        </p:txBody>
      </p:sp>
      <p:sp>
        <p:nvSpPr>
          <p:cNvPr id="933892" name="Text Box 4"/>
          <p:cNvSpPr txBox="1">
            <a:spLocks noChangeArrowheads="1"/>
          </p:cNvSpPr>
          <p:nvPr/>
        </p:nvSpPr>
        <p:spPr bwMode="auto">
          <a:xfrm>
            <a:off x="785813" y="1447814"/>
            <a:ext cx="6224794" cy="2369880"/>
          </a:xfrm>
          <a:prstGeom prst="rect">
            <a:avLst/>
          </a:prstGeom>
          <a:solidFill>
            <a:schemeClr val="bg2">
              <a:lumMod val="20000"/>
              <a:lumOff val="80000"/>
            </a:schemeClr>
          </a:solidFill>
          <a:ln w="25400">
            <a:noFill/>
            <a:miter lim="800000"/>
            <a:headEnd/>
            <a:tailEnd/>
          </a:ln>
          <a:effectLst/>
        </p:spPr>
        <p:txBody>
          <a:bodyPr wrap="none" tIns="0" bIns="0" anchor="ctr">
            <a:spAutoFit/>
          </a:bodyPr>
          <a:lstStyle/>
          <a:p>
            <a:r>
              <a:rPr lang="en-US" sz="1800" i="1" dirty="0">
                <a:solidFill>
                  <a:schemeClr val="tx1">
                    <a:lumMod val="65000"/>
                    <a:lumOff val="35000"/>
                  </a:schemeClr>
                </a:solidFill>
                <a:latin typeface="Calibri" pitchFamily="34" charset="0"/>
              </a:rPr>
              <a:t>Variable 	  Referenced by	Referenced by 	Referenced by</a:t>
            </a:r>
          </a:p>
          <a:p>
            <a:r>
              <a:rPr lang="en-US" sz="1800" i="1" dirty="0">
                <a:solidFill>
                  <a:schemeClr val="tx1">
                    <a:lumMod val="65000"/>
                    <a:lumOff val="35000"/>
                  </a:schemeClr>
                </a:solidFill>
                <a:latin typeface="Calibri" pitchFamily="34" charset="0"/>
              </a:rPr>
              <a:t>instance	   main thread?	peer thread 0?	peer thread 1?</a:t>
            </a:r>
            <a:endParaRPr lang="en-US" sz="1800" dirty="0">
              <a:latin typeface="Calibri" pitchFamily="34" charset="0"/>
            </a:endParaRPr>
          </a:p>
          <a:p>
            <a:pPr>
              <a:spcBef>
                <a:spcPts val="1200"/>
              </a:spcBef>
            </a:pPr>
            <a:r>
              <a:rPr lang="en-US" sz="1800" dirty="0" err="1">
                <a:latin typeface="Courier New" pitchFamily="49" charset="0"/>
              </a:rPr>
              <a:t>ptr</a:t>
            </a:r>
            <a:r>
              <a:rPr lang="en-US" sz="1800" dirty="0">
                <a:latin typeface="Courier New" pitchFamily="49" charset="0"/>
              </a:rPr>
              <a:t>		</a:t>
            </a:r>
          </a:p>
          <a:p>
            <a:r>
              <a:rPr lang="en-US" sz="1800" dirty="0" err="1">
                <a:latin typeface="Courier New" pitchFamily="49" charset="0"/>
              </a:rPr>
              <a:t>cnt</a:t>
            </a:r>
            <a:r>
              <a:rPr lang="en-US" sz="1800" dirty="0">
                <a:latin typeface="Courier New" pitchFamily="49" charset="0"/>
              </a:rPr>
              <a:t>		</a:t>
            </a:r>
          </a:p>
          <a:p>
            <a:r>
              <a:rPr lang="en-US" sz="1800" dirty="0" err="1">
                <a:latin typeface="Courier New" pitchFamily="49" charset="0"/>
              </a:rPr>
              <a:t>i.m</a:t>
            </a:r>
            <a:r>
              <a:rPr lang="en-US" sz="1800" dirty="0">
                <a:latin typeface="Courier New" pitchFamily="49" charset="0"/>
              </a:rPr>
              <a:t>		</a:t>
            </a:r>
          </a:p>
          <a:p>
            <a:r>
              <a:rPr lang="en-US" sz="1800" dirty="0" err="1">
                <a:latin typeface="Courier New" pitchFamily="49" charset="0"/>
              </a:rPr>
              <a:t>msgs.m</a:t>
            </a:r>
            <a:r>
              <a:rPr lang="en-US" sz="1800" dirty="0">
                <a:latin typeface="Courier New" pitchFamily="49" charset="0"/>
              </a:rPr>
              <a:t>			</a:t>
            </a:r>
          </a:p>
          <a:p>
            <a:r>
              <a:rPr lang="en-US" sz="1800" dirty="0">
                <a:latin typeface="Courier New" pitchFamily="49" charset="0"/>
              </a:rPr>
              <a:t>myid.p0		</a:t>
            </a:r>
          </a:p>
          <a:p>
            <a:r>
              <a:rPr lang="en-US" sz="1800" dirty="0">
                <a:latin typeface="Courier New" pitchFamily="49" charset="0"/>
              </a:rPr>
              <a:t>myid.p1</a:t>
            </a:r>
          </a:p>
        </p:txBody>
      </p:sp>
      <p:sp>
        <p:nvSpPr>
          <p:cNvPr id="5" name="TextBox 4"/>
          <p:cNvSpPr txBox="1"/>
          <p:nvPr/>
        </p:nvSpPr>
        <p:spPr>
          <a:xfrm>
            <a:off x="2362200" y="2081347"/>
            <a:ext cx="499694" cy="369332"/>
          </a:xfrm>
          <a:prstGeom prst="rect">
            <a:avLst/>
          </a:prstGeom>
          <a:noFill/>
        </p:spPr>
        <p:txBody>
          <a:bodyPr wrap="none" rtlCol="0">
            <a:spAutoFit/>
          </a:bodyPr>
          <a:lstStyle/>
          <a:p>
            <a:r>
              <a:rPr lang="en-US" sz="1800" dirty="0">
                <a:latin typeface="Calibri" pitchFamily="34" charset="0"/>
              </a:rPr>
              <a:t>yes</a:t>
            </a:r>
          </a:p>
        </p:txBody>
      </p:sp>
      <p:sp>
        <p:nvSpPr>
          <p:cNvPr id="6" name="TextBox 5"/>
          <p:cNvSpPr txBox="1"/>
          <p:nvPr/>
        </p:nvSpPr>
        <p:spPr>
          <a:xfrm>
            <a:off x="4038774" y="2081347"/>
            <a:ext cx="499694" cy="369332"/>
          </a:xfrm>
          <a:prstGeom prst="rect">
            <a:avLst/>
          </a:prstGeom>
          <a:noFill/>
        </p:spPr>
        <p:txBody>
          <a:bodyPr wrap="none" rtlCol="0">
            <a:spAutoFit/>
          </a:bodyPr>
          <a:lstStyle/>
          <a:p>
            <a:r>
              <a:rPr lang="en-US" sz="1800" dirty="0">
                <a:latin typeface="Calibri" pitchFamily="34" charset="0"/>
              </a:rPr>
              <a:t>yes</a:t>
            </a:r>
          </a:p>
        </p:txBody>
      </p:sp>
      <p:sp>
        <p:nvSpPr>
          <p:cNvPr id="7" name="TextBox 6"/>
          <p:cNvSpPr txBox="1"/>
          <p:nvPr/>
        </p:nvSpPr>
        <p:spPr>
          <a:xfrm>
            <a:off x="5867400" y="2081347"/>
            <a:ext cx="499694" cy="369332"/>
          </a:xfrm>
          <a:prstGeom prst="rect">
            <a:avLst/>
          </a:prstGeom>
          <a:noFill/>
        </p:spPr>
        <p:txBody>
          <a:bodyPr wrap="none" rtlCol="0">
            <a:spAutoFit/>
          </a:bodyPr>
          <a:lstStyle/>
          <a:p>
            <a:r>
              <a:rPr lang="en-US" sz="1800" dirty="0">
                <a:latin typeface="Calibri" pitchFamily="34" charset="0"/>
              </a:rPr>
              <a:t>yes</a:t>
            </a:r>
          </a:p>
        </p:txBody>
      </p:sp>
      <p:sp>
        <p:nvSpPr>
          <p:cNvPr id="8" name="TextBox 7"/>
          <p:cNvSpPr txBox="1"/>
          <p:nvPr/>
        </p:nvSpPr>
        <p:spPr>
          <a:xfrm>
            <a:off x="2395732" y="2373447"/>
            <a:ext cx="432630" cy="369332"/>
          </a:xfrm>
          <a:prstGeom prst="rect">
            <a:avLst/>
          </a:prstGeom>
          <a:noFill/>
        </p:spPr>
        <p:txBody>
          <a:bodyPr wrap="none" rtlCol="0">
            <a:spAutoFit/>
          </a:bodyPr>
          <a:lstStyle/>
          <a:p>
            <a:r>
              <a:rPr lang="en-US" sz="1800" dirty="0">
                <a:latin typeface="Calibri" pitchFamily="34" charset="0"/>
              </a:rPr>
              <a:t>no</a:t>
            </a:r>
          </a:p>
        </p:txBody>
      </p:sp>
      <p:sp>
        <p:nvSpPr>
          <p:cNvPr id="9" name="TextBox 8"/>
          <p:cNvSpPr txBox="1"/>
          <p:nvPr/>
        </p:nvSpPr>
        <p:spPr>
          <a:xfrm>
            <a:off x="4038774" y="2373447"/>
            <a:ext cx="499694" cy="369332"/>
          </a:xfrm>
          <a:prstGeom prst="rect">
            <a:avLst/>
          </a:prstGeom>
          <a:noFill/>
        </p:spPr>
        <p:txBody>
          <a:bodyPr wrap="none" rtlCol="0">
            <a:spAutoFit/>
          </a:bodyPr>
          <a:lstStyle/>
          <a:p>
            <a:r>
              <a:rPr lang="en-US" sz="1800" dirty="0">
                <a:latin typeface="Calibri" pitchFamily="34" charset="0"/>
              </a:rPr>
              <a:t>yes</a:t>
            </a:r>
          </a:p>
        </p:txBody>
      </p:sp>
      <p:sp>
        <p:nvSpPr>
          <p:cNvPr id="10" name="TextBox 9"/>
          <p:cNvSpPr txBox="1"/>
          <p:nvPr/>
        </p:nvSpPr>
        <p:spPr>
          <a:xfrm>
            <a:off x="5867400" y="2373447"/>
            <a:ext cx="499694" cy="369332"/>
          </a:xfrm>
          <a:prstGeom prst="rect">
            <a:avLst/>
          </a:prstGeom>
          <a:noFill/>
        </p:spPr>
        <p:txBody>
          <a:bodyPr wrap="none" rtlCol="0">
            <a:spAutoFit/>
          </a:bodyPr>
          <a:lstStyle/>
          <a:p>
            <a:r>
              <a:rPr lang="en-US" sz="1800" dirty="0">
                <a:latin typeface="Calibri" pitchFamily="34" charset="0"/>
              </a:rPr>
              <a:t>yes</a:t>
            </a:r>
          </a:p>
        </p:txBody>
      </p:sp>
      <p:sp>
        <p:nvSpPr>
          <p:cNvPr id="11" name="TextBox 10"/>
          <p:cNvSpPr txBox="1"/>
          <p:nvPr/>
        </p:nvSpPr>
        <p:spPr>
          <a:xfrm>
            <a:off x="2362200" y="2640147"/>
            <a:ext cx="499694" cy="369332"/>
          </a:xfrm>
          <a:prstGeom prst="rect">
            <a:avLst/>
          </a:prstGeom>
          <a:noFill/>
        </p:spPr>
        <p:txBody>
          <a:bodyPr wrap="none" rtlCol="0">
            <a:spAutoFit/>
          </a:bodyPr>
          <a:lstStyle/>
          <a:p>
            <a:r>
              <a:rPr lang="en-US" sz="1800" dirty="0">
                <a:latin typeface="Calibri" pitchFamily="34" charset="0"/>
              </a:rPr>
              <a:t>yes</a:t>
            </a:r>
          </a:p>
        </p:txBody>
      </p:sp>
      <p:sp>
        <p:nvSpPr>
          <p:cNvPr id="12" name="TextBox 11"/>
          <p:cNvSpPr txBox="1"/>
          <p:nvPr/>
        </p:nvSpPr>
        <p:spPr>
          <a:xfrm>
            <a:off x="4072306" y="2640147"/>
            <a:ext cx="432630" cy="369332"/>
          </a:xfrm>
          <a:prstGeom prst="rect">
            <a:avLst/>
          </a:prstGeom>
          <a:noFill/>
        </p:spPr>
        <p:txBody>
          <a:bodyPr wrap="none" rtlCol="0">
            <a:spAutoFit/>
          </a:bodyPr>
          <a:lstStyle/>
          <a:p>
            <a:r>
              <a:rPr lang="en-US" sz="1800" dirty="0">
                <a:latin typeface="Calibri" pitchFamily="34" charset="0"/>
              </a:rPr>
              <a:t>no</a:t>
            </a:r>
          </a:p>
        </p:txBody>
      </p:sp>
      <p:sp>
        <p:nvSpPr>
          <p:cNvPr id="13" name="TextBox 12"/>
          <p:cNvSpPr txBox="1"/>
          <p:nvPr/>
        </p:nvSpPr>
        <p:spPr>
          <a:xfrm>
            <a:off x="5900932" y="2640147"/>
            <a:ext cx="432630" cy="369332"/>
          </a:xfrm>
          <a:prstGeom prst="rect">
            <a:avLst/>
          </a:prstGeom>
          <a:noFill/>
        </p:spPr>
        <p:txBody>
          <a:bodyPr wrap="none" rtlCol="0">
            <a:spAutoFit/>
          </a:bodyPr>
          <a:lstStyle/>
          <a:p>
            <a:r>
              <a:rPr lang="en-US" sz="1800" dirty="0">
                <a:latin typeface="Calibri" pitchFamily="34" charset="0"/>
              </a:rPr>
              <a:t>no</a:t>
            </a:r>
          </a:p>
        </p:txBody>
      </p:sp>
      <p:sp>
        <p:nvSpPr>
          <p:cNvPr id="14" name="TextBox 13"/>
          <p:cNvSpPr txBox="1"/>
          <p:nvPr/>
        </p:nvSpPr>
        <p:spPr>
          <a:xfrm>
            <a:off x="2362200" y="2947011"/>
            <a:ext cx="499694" cy="369332"/>
          </a:xfrm>
          <a:prstGeom prst="rect">
            <a:avLst/>
          </a:prstGeom>
          <a:noFill/>
        </p:spPr>
        <p:txBody>
          <a:bodyPr wrap="none" rtlCol="0">
            <a:spAutoFit/>
          </a:bodyPr>
          <a:lstStyle/>
          <a:p>
            <a:r>
              <a:rPr lang="en-US" sz="1800" dirty="0">
                <a:latin typeface="Calibri" pitchFamily="34" charset="0"/>
              </a:rPr>
              <a:t>yes</a:t>
            </a:r>
          </a:p>
        </p:txBody>
      </p:sp>
      <p:sp>
        <p:nvSpPr>
          <p:cNvPr id="15" name="TextBox 14"/>
          <p:cNvSpPr txBox="1"/>
          <p:nvPr/>
        </p:nvSpPr>
        <p:spPr>
          <a:xfrm>
            <a:off x="4038774" y="2947011"/>
            <a:ext cx="499694" cy="369332"/>
          </a:xfrm>
          <a:prstGeom prst="rect">
            <a:avLst/>
          </a:prstGeom>
          <a:noFill/>
        </p:spPr>
        <p:txBody>
          <a:bodyPr wrap="none" rtlCol="0">
            <a:spAutoFit/>
          </a:bodyPr>
          <a:lstStyle/>
          <a:p>
            <a:r>
              <a:rPr lang="en-US" sz="1800" dirty="0">
                <a:latin typeface="Calibri" pitchFamily="34" charset="0"/>
              </a:rPr>
              <a:t>yes</a:t>
            </a:r>
          </a:p>
        </p:txBody>
      </p:sp>
      <p:sp>
        <p:nvSpPr>
          <p:cNvPr id="16" name="TextBox 15"/>
          <p:cNvSpPr txBox="1"/>
          <p:nvPr/>
        </p:nvSpPr>
        <p:spPr>
          <a:xfrm>
            <a:off x="5867400" y="2947011"/>
            <a:ext cx="499694" cy="369332"/>
          </a:xfrm>
          <a:prstGeom prst="rect">
            <a:avLst/>
          </a:prstGeom>
          <a:noFill/>
        </p:spPr>
        <p:txBody>
          <a:bodyPr wrap="none" rtlCol="0">
            <a:spAutoFit/>
          </a:bodyPr>
          <a:lstStyle/>
          <a:p>
            <a:r>
              <a:rPr lang="en-US" sz="1800" dirty="0">
                <a:latin typeface="Calibri" pitchFamily="34" charset="0"/>
              </a:rPr>
              <a:t>yes</a:t>
            </a:r>
          </a:p>
        </p:txBody>
      </p:sp>
      <p:sp>
        <p:nvSpPr>
          <p:cNvPr id="17" name="TextBox 16"/>
          <p:cNvSpPr txBox="1"/>
          <p:nvPr/>
        </p:nvSpPr>
        <p:spPr>
          <a:xfrm>
            <a:off x="2395732" y="3229149"/>
            <a:ext cx="432630" cy="369332"/>
          </a:xfrm>
          <a:prstGeom prst="rect">
            <a:avLst/>
          </a:prstGeom>
          <a:noFill/>
        </p:spPr>
        <p:txBody>
          <a:bodyPr wrap="none" rtlCol="0">
            <a:spAutoFit/>
          </a:bodyPr>
          <a:lstStyle/>
          <a:p>
            <a:r>
              <a:rPr lang="en-US" sz="1800" dirty="0">
                <a:latin typeface="Calibri" pitchFamily="34" charset="0"/>
              </a:rPr>
              <a:t>no</a:t>
            </a:r>
          </a:p>
        </p:txBody>
      </p:sp>
      <p:sp>
        <p:nvSpPr>
          <p:cNvPr id="18" name="TextBox 17"/>
          <p:cNvSpPr txBox="1"/>
          <p:nvPr/>
        </p:nvSpPr>
        <p:spPr>
          <a:xfrm>
            <a:off x="4038774" y="3229149"/>
            <a:ext cx="499694" cy="369332"/>
          </a:xfrm>
          <a:prstGeom prst="rect">
            <a:avLst/>
          </a:prstGeom>
          <a:noFill/>
        </p:spPr>
        <p:txBody>
          <a:bodyPr wrap="none" rtlCol="0">
            <a:spAutoFit/>
          </a:bodyPr>
          <a:lstStyle/>
          <a:p>
            <a:r>
              <a:rPr lang="en-US" sz="1800" dirty="0">
                <a:latin typeface="Calibri" pitchFamily="34" charset="0"/>
              </a:rPr>
              <a:t>yes</a:t>
            </a:r>
          </a:p>
        </p:txBody>
      </p:sp>
      <p:sp>
        <p:nvSpPr>
          <p:cNvPr id="19" name="TextBox 18"/>
          <p:cNvSpPr txBox="1"/>
          <p:nvPr/>
        </p:nvSpPr>
        <p:spPr>
          <a:xfrm>
            <a:off x="5900932" y="3229149"/>
            <a:ext cx="432630" cy="369332"/>
          </a:xfrm>
          <a:prstGeom prst="rect">
            <a:avLst/>
          </a:prstGeom>
          <a:noFill/>
        </p:spPr>
        <p:txBody>
          <a:bodyPr wrap="none" rtlCol="0">
            <a:spAutoFit/>
          </a:bodyPr>
          <a:lstStyle/>
          <a:p>
            <a:r>
              <a:rPr lang="en-US" sz="1800" dirty="0">
                <a:latin typeface="Calibri" pitchFamily="34" charset="0"/>
              </a:rPr>
              <a:t>no</a:t>
            </a:r>
          </a:p>
        </p:txBody>
      </p:sp>
      <p:sp>
        <p:nvSpPr>
          <p:cNvPr id="20" name="TextBox 19"/>
          <p:cNvSpPr txBox="1"/>
          <p:nvPr/>
        </p:nvSpPr>
        <p:spPr>
          <a:xfrm>
            <a:off x="2395732" y="3490015"/>
            <a:ext cx="432630" cy="369332"/>
          </a:xfrm>
          <a:prstGeom prst="rect">
            <a:avLst/>
          </a:prstGeom>
          <a:noFill/>
        </p:spPr>
        <p:txBody>
          <a:bodyPr wrap="none" rtlCol="0">
            <a:spAutoFit/>
          </a:bodyPr>
          <a:lstStyle/>
          <a:p>
            <a:r>
              <a:rPr lang="en-US" sz="1800" dirty="0">
                <a:latin typeface="Calibri" pitchFamily="34" charset="0"/>
              </a:rPr>
              <a:t>no</a:t>
            </a:r>
          </a:p>
        </p:txBody>
      </p:sp>
      <p:sp>
        <p:nvSpPr>
          <p:cNvPr id="21" name="TextBox 20"/>
          <p:cNvSpPr txBox="1"/>
          <p:nvPr/>
        </p:nvSpPr>
        <p:spPr>
          <a:xfrm>
            <a:off x="4063170" y="3490015"/>
            <a:ext cx="432630" cy="369332"/>
          </a:xfrm>
          <a:prstGeom prst="rect">
            <a:avLst/>
          </a:prstGeom>
          <a:noFill/>
        </p:spPr>
        <p:txBody>
          <a:bodyPr wrap="none" rtlCol="0">
            <a:spAutoFit/>
          </a:bodyPr>
          <a:lstStyle/>
          <a:p>
            <a:r>
              <a:rPr lang="en-US" sz="1800" dirty="0">
                <a:latin typeface="Calibri" pitchFamily="34" charset="0"/>
              </a:rPr>
              <a:t>no</a:t>
            </a:r>
          </a:p>
        </p:txBody>
      </p:sp>
      <p:sp>
        <p:nvSpPr>
          <p:cNvPr id="22" name="TextBox 21"/>
          <p:cNvSpPr txBox="1"/>
          <p:nvPr/>
        </p:nvSpPr>
        <p:spPr>
          <a:xfrm>
            <a:off x="5867400" y="3490015"/>
            <a:ext cx="499694" cy="369332"/>
          </a:xfrm>
          <a:prstGeom prst="rect">
            <a:avLst/>
          </a:prstGeom>
          <a:noFill/>
        </p:spPr>
        <p:txBody>
          <a:bodyPr wrap="none" rtlCol="0">
            <a:spAutoFit/>
          </a:bodyPr>
          <a:lstStyle/>
          <a:p>
            <a:r>
              <a:rPr lang="en-US" sz="1800" dirty="0">
                <a:latin typeface="Calibri" pitchFamily="34" charset="0"/>
              </a:rPr>
              <a:t>yes</a:t>
            </a:r>
          </a:p>
        </p:txBody>
      </p:sp>
      <p:sp>
        <p:nvSpPr>
          <p:cNvPr id="23" name="Rectangle 3"/>
          <p:cNvSpPr>
            <a:spLocks noChangeArrowheads="1"/>
          </p:cNvSpPr>
          <p:nvPr/>
        </p:nvSpPr>
        <p:spPr bwMode="auto">
          <a:xfrm>
            <a:off x="95002" y="3915904"/>
            <a:ext cx="4875600" cy="2554545"/>
          </a:xfrm>
          <a:prstGeom prst="rect">
            <a:avLst/>
          </a:prstGeom>
          <a:solidFill>
            <a:srgbClr val="F6F5BD"/>
          </a:solidFill>
          <a:ln w="12700">
            <a:solidFill>
              <a:schemeClr val="tx1"/>
            </a:solidFill>
            <a:miter lim="800000"/>
            <a:headEnd/>
            <a:tailEnd/>
          </a:ln>
          <a:effectLst/>
        </p:spPr>
        <p:txBody>
          <a:bodyPr wrap="square" anchor="ctr">
            <a:spAutoFit/>
          </a:bodyPr>
          <a:lstStyle/>
          <a:p>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ptr</a:t>
            </a:r>
            <a:r>
              <a:rPr lang="en-US" sz="1600" dirty="0">
                <a:solidFill>
                  <a:srgbClr val="000000"/>
                </a:solidFill>
                <a:latin typeface="Courier New"/>
                <a:cs typeface="Courier New"/>
              </a:rPr>
              <a:t>;  </a:t>
            </a:r>
            <a:r>
              <a:rPr lang="en-US" sz="1600" dirty="0">
                <a:solidFill>
                  <a:srgbClr val="CB2418"/>
                </a:solidFill>
                <a:latin typeface="Courier New"/>
                <a:cs typeface="Courier New"/>
              </a:rPr>
              <a:t>/* global </a:t>
            </a:r>
            <a:r>
              <a:rPr lang="en-US" sz="1600" dirty="0" err="1">
                <a:solidFill>
                  <a:srgbClr val="CB2418"/>
                </a:solidFill>
                <a:latin typeface="Courier New"/>
                <a:cs typeface="Courier New"/>
              </a:rPr>
              <a:t>var</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main,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2D961E"/>
                </a:solidFill>
                <a:latin typeface="Courier New"/>
                <a:cs typeface="Courier New"/>
              </a:rPr>
              <a:t>long</a:t>
            </a:r>
            <a:r>
              <a:rPr lang="en-US" sz="1600" dirty="0">
                <a:solidFill>
                  <a:srgbClr val="000000"/>
                </a:solidFill>
                <a:latin typeface="Courier New"/>
                <a:cs typeface="Courier New"/>
              </a:rPr>
              <a:t> </a:t>
            </a:r>
            <a:r>
              <a:rPr lang="en-US" sz="1600" dirty="0" err="1">
                <a:solidFill>
                  <a:srgbClr val="C1651C"/>
                </a:solidFill>
                <a:latin typeface="Courier New"/>
                <a:cs typeface="Courier New"/>
              </a:rPr>
              <a:t>i</a:t>
            </a:r>
            <a:r>
              <a:rPr lang="en-US" sz="1600" dirty="0">
                <a:solidFill>
                  <a:srgbClr val="000000"/>
                </a:solidFill>
                <a:latin typeface="Courier New"/>
                <a:cs typeface="Courier New"/>
              </a:rPr>
              <a:t>; </a:t>
            </a:r>
            <a:r>
              <a:rPr lang="en-US" sz="1600" dirty="0" err="1">
                <a:solidFill>
                  <a:srgbClr val="2D961E"/>
                </a:solidFill>
                <a:latin typeface="Courier New"/>
                <a:cs typeface="Courier New"/>
              </a:rPr>
              <a:t>pthread_t</a:t>
            </a:r>
            <a:r>
              <a:rPr lang="en-US" sz="1600" dirty="0">
                <a:solidFill>
                  <a:srgbClr val="000000"/>
                </a:solidFill>
                <a:latin typeface="Courier New"/>
                <a:cs typeface="Courier New"/>
              </a:rPr>
              <a:t> </a:t>
            </a:r>
            <a:r>
              <a:rPr lang="en-US" sz="1600" dirty="0" err="1">
                <a:solidFill>
                  <a:srgbClr val="C1651C"/>
                </a:solidFill>
                <a:latin typeface="Courier New"/>
                <a:cs typeface="Courier New"/>
              </a:rPr>
              <a:t>tid</a:t>
            </a:r>
            <a:r>
              <a:rPr lang="en-US"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2D961E"/>
                </a:solidFill>
                <a:latin typeface="Courier New"/>
                <a:cs typeface="Courier New"/>
              </a:rPr>
              <a:t>char</a:t>
            </a:r>
            <a:r>
              <a:rPr lang="da-DK" sz="1600" dirty="0">
                <a:solidFill>
                  <a:srgbClr val="000000"/>
                </a:solidFill>
                <a:latin typeface="Courier New"/>
                <a:cs typeface="Courier New"/>
              </a:rPr>
              <a:t> *</a:t>
            </a:r>
            <a:r>
              <a:rPr lang="da-DK" sz="1600" dirty="0" err="1">
                <a:solidFill>
                  <a:srgbClr val="C1651C"/>
                </a:solidFill>
                <a:latin typeface="Courier New"/>
                <a:cs typeface="Courier New"/>
              </a:rPr>
              <a:t>msgs</a:t>
            </a:r>
            <a:r>
              <a:rPr lang="da-DK" sz="1600" dirty="0">
                <a:solidFill>
                  <a:srgbClr val="000000"/>
                </a:solidFill>
                <a:latin typeface="Courier New"/>
                <a:cs typeface="Courier New"/>
              </a:rPr>
              <a:t>[2] = {</a:t>
            </a:r>
            <a:r>
              <a:rPr lang="en-US" sz="1600" dirty="0">
                <a:solidFill>
                  <a:srgbClr val="9D206F"/>
                </a:solidFill>
                <a:latin typeface="Courier New"/>
                <a:cs typeface="Courier New"/>
              </a:rPr>
              <a:t>"Hello from foo"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9D206F"/>
                </a:solidFill>
                <a:latin typeface="Courier New"/>
                <a:cs typeface="Courier New"/>
              </a:rPr>
              <a:t>"Hello from bar"</a:t>
            </a:r>
            <a:r>
              <a:rPr lang="en-US" sz="1600" dirty="0">
                <a:solidFill>
                  <a:srgbClr val="000000"/>
                </a:solidFill>
                <a:latin typeface="Courier New"/>
                <a:cs typeface="Courier New"/>
              </a:rPr>
              <a:t> };</a:t>
            </a:r>
          </a:p>
          <a:p>
            <a:r>
              <a:rPr lang="ro-RO" sz="1600" dirty="0">
                <a:solidFill>
                  <a:srgbClr val="000000"/>
                </a:solidFill>
                <a:latin typeface="Courier New"/>
                <a:cs typeface="Courier New"/>
              </a:rPr>
              <a:t>    </a:t>
            </a:r>
            <a:r>
              <a:rPr lang="ro-RO" sz="1600" dirty="0" err="1">
                <a:solidFill>
                  <a:srgbClr val="000000"/>
                </a:solidFill>
                <a:latin typeface="Courier New"/>
                <a:cs typeface="Courier New"/>
              </a:rPr>
              <a:t>ptr</a:t>
            </a:r>
            <a:r>
              <a:rPr lang="ro-RO" sz="1600" dirty="0">
                <a:solidFill>
                  <a:srgbClr val="000000"/>
                </a:solidFill>
                <a:latin typeface="Courier New"/>
                <a:cs typeface="Courier New"/>
              </a:rPr>
              <a:t> = </a:t>
            </a:r>
            <a:r>
              <a:rPr lang="ro-RO" sz="1600" dirty="0" err="1">
                <a:solidFill>
                  <a:srgbClr val="000000"/>
                </a:solidFill>
                <a:latin typeface="Courier New"/>
                <a:cs typeface="Courier New"/>
              </a:rPr>
              <a:t>msgs</a:t>
            </a:r>
            <a:r>
              <a:rPr lang="ro-RO"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2; i++)</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Pthread_create</a:t>
            </a:r>
            <a:r>
              <a:rPr lang="da-DK" sz="1600" dirty="0">
                <a:solidFill>
                  <a:srgbClr val="000000"/>
                </a:solidFill>
                <a:latin typeface="Courier New"/>
                <a:cs typeface="Courier New"/>
              </a:rPr>
              <a:t>(&amp;tid, </a:t>
            </a:r>
          </a:p>
          <a:p>
            <a:r>
              <a:rPr lang="da-DK" sz="1600" dirty="0">
                <a:solidFill>
                  <a:srgbClr val="000000"/>
                </a:solidFill>
                <a:latin typeface="Courier New"/>
                <a:cs typeface="Courier New"/>
              </a:rPr>
              <a:t>            </a:t>
            </a:r>
            <a:r>
              <a:rPr lang="da-DK" sz="1600" dirty="0">
                <a:solidFill>
                  <a:srgbClr val="2C9290"/>
                </a:solidFill>
                <a:latin typeface="Courier New"/>
                <a:cs typeface="Courier New"/>
              </a:rPr>
              <a:t>NULL</a:t>
            </a:r>
            <a:r>
              <a:rPr lang="da-DK" sz="1600" dirty="0">
                <a:solidFill>
                  <a:srgbClr val="000000"/>
                </a:solidFill>
                <a:latin typeface="Courier New"/>
                <a:cs typeface="Courier New"/>
              </a:rPr>
              <a:t>, </a:t>
            </a:r>
            <a:r>
              <a:rPr lang="da-DK" sz="1600" dirty="0" err="1">
                <a:solidFill>
                  <a:srgbClr val="000000"/>
                </a:solidFill>
                <a:latin typeface="Courier New"/>
                <a:cs typeface="Courier New"/>
              </a:rPr>
              <a:t>thread</a:t>
            </a:r>
            <a:r>
              <a:rPr lang="da-DK" sz="1600" dirty="0">
                <a:solidFill>
                  <a:srgbClr val="000000"/>
                </a:solidFill>
                <a:latin typeface="Courier New"/>
                <a:cs typeface="Courier New"/>
              </a:rPr>
              <a:t>,(</a:t>
            </a:r>
            <a:r>
              <a:rPr lang="da-DK" sz="1600" dirty="0" err="1">
                <a:solidFill>
                  <a:srgbClr val="2D961E"/>
                </a:solidFill>
                <a:latin typeface="Courier New"/>
                <a:cs typeface="Courier New"/>
              </a:rPr>
              <a:t>void</a:t>
            </a:r>
            <a:r>
              <a:rPr lang="da-DK" sz="1600" dirty="0">
                <a:solidFill>
                  <a:srgbClr val="000000"/>
                </a:solidFill>
                <a:latin typeface="Courier New"/>
                <a:cs typeface="Courier New"/>
              </a:rPr>
              <a:t> *)i);</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Pthread_exit</a:t>
            </a:r>
            <a:r>
              <a:rPr lang="da-DK" sz="1600" dirty="0">
                <a:solidFill>
                  <a:srgbClr val="000000"/>
                </a:solidFill>
                <a:latin typeface="Courier New"/>
                <a:cs typeface="Courier New"/>
              </a:rPr>
              <a:t>(</a:t>
            </a:r>
            <a:r>
              <a:rPr lang="da-DK" sz="1600" dirty="0">
                <a:solidFill>
                  <a:srgbClr val="2C9290"/>
                </a:solidFill>
                <a:latin typeface="Courier New"/>
                <a:cs typeface="Courier New"/>
              </a:rPr>
              <a:t>NULL</a:t>
            </a:r>
            <a:r>
              <a:rPr lang="da-DK" sz="1600" dirty="0">
                <a:solidFill>
                  <a:srgbClr val="000000"/>
                </a:solidFill>
                <a:latin typeface="Courier New"/>
                <a:cs typeface="Courier New"/>
              </a:rPr>
              <a:t>);}</a:t>
            </a:r>
          </a:p>
        </p:txBody>
      </p:sp>
      <p:sp>
        <p:nvSpPr>
          <p:cNvPr id="24" name="Rectangle 4"/>
          <p:cNvSpPr>
            <a:spLocks noChangeArrowheads="1"/>
          </p:cNvSpPr>
          <p:nvPr/>
        </p:nvSpPr>
        <p:spPr bwMode="auto">
          <a:xfrm>
            <a:off x="4865408" y="4100659"/>
            <a:ext cx="4278592" cy="2308324"/>
          </a:xfrm>
          <a:prstGeom prst="rect">
            <a:avLst/>
          </a:prstGeom>
          <a:solidFill>
            <a:srgbClr val="F6F5BD"/>
          </a:solidFill>
          <a:ln w="12700">
            <a:solidFill>
              <a:schemeClr val="tx1"/>
            </a:solidFill>
            <a:miter lim="800000"/>
            <a:headEnd/>
            <a:tailEnd/>
          </a:ln>
          <a:effectLst/>
        </p:spPr>
        <p:txBody>
          <a:bodyPr wrap="square" anchor="ctr">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thread</a:t>
            </a:r>
            <a:r>
              <a:rPr lang="en-US" sz="1600" dirty="0">
                <a:solidFill>
                  <a:srgbClr val="000000"/>
                </a:solidFill>
                <a:latin typeface="Courier New"/>
                <a:cs typeface="Courier New"/>
              </a:rPr>
              <a:t>(</a:t>
            </a:r>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C1651C"/>
                </a:solidFill>
                <a:latin typeface="Courier New"/>
                <a:cs typeface="Courier New"/>
              </a:rPr>
              <a:t>vargp</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long</a:t>
            </a:r>
            <a:r>
              <a:rPr lang="en-US" sz="1600" dirty="0">
                <a:solidFill>
                  <a:srgbClr val="000000"/>
                </a:solidFill>
                <a:latin typeface="Courier New"/>
                <a:cs typeface="Courier New"/>
              </a:rPr>
              <a:t> </a:t>
            </a:r>
            <a:r>
              <a:rPr lang="en-US" sz="1600" dirty="0" err="1">
                <a:solidFill>
                  <a:srgbClr val="C1651C"/>
                </a:solidFill>
                <a:latin typeface="Courier New"/>
                <a:cs typeface="Courier New"/>
              </a:rPr>
              <a:t>myid</a:t>
            </a:r>
            <a:r>
              <a:rPr lang="en-US" sz="1600" dirty="0">
                <a:solidFill>
                  <a:srgbClr val="000000"/>
                </a:solidFill>
                <a:latin typeface="Courier New"/>
                <a:cs typeface="Courier New"/>
              </a:rPr>
              <a:t> = (</a:t>
            </a:r>
            <a:r>
              <a:rPr lang="en-US" sz="1600" dirty="0">
                <a:solidFill>
                  <a:srgbClr val="2D961E"/>
                </a:solidFill>
                <a:latin typeface="Courier New"/>
                <a:cs typeface="Courier New"/>
              </a:rPr>
              <a:t>long</a:t>
            </a:r>
            <a:r>
              <a:rPr lang="en-US" sz="1600" dirty="0">
                <a:solidFill>
                  <a:srgbClr val="000000"/>
                </a:solidFill>
                <a:latin typeface="Courier New"/>
                <a:cs typeface="Courier New"/>
              </a:rPr>
              <a:t>)</a:t>
            </a:r>
            <a:r>
              <a:rPr lang="en-US" sz="1600" dirty="0" err="1">
                <a:solidFill>
                  <a:srgbClr val="000000"/>
                </a:solidFill>
                <a:latin typeface="Courier New"/>
                <a:cs typeface="Courier New"/>
              </a:rPr>
              <a:t>vargp</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static</a:t>
            </a:r>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cnt</a:t>
            </a:r>
            <a:r>
              <a:rPr lang="en-US" sz="1600" dirty="0">
                <a:solidFill>
                  <a:srgbClr val="000000"/>
                </a:solidFill>
                <a:latin typeface="Courier New"/>
                <a:cs typeface="Courier New"/>
              </a:rPr>
              <a:t> = 0;</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ld</a:t>
            </a:r>
            <a:r>
              <a:rPr lang="en-US" sz="1600" dirty="0">
                <a:solidFill>
                  <a:srgbClr val="9D206F"/>
                </a:solidFill>
                <a:latin typeface="Courier New"/>
                <a:cs typeface="Courier New"/>
              </a:rPr>
              <a:t>]:  %s (</a:t>
            </a:r>
            <a:r>
              <a:rPr lang="en-US" sz="1600" dirty="0" err="1">
                <a:solidFill>
                  <a:srgbClr val="9D206F"/>
                </a:solidFill>
                <a:latin typeface="Courier New"/>
                <a:cs typeface="Courier New"/>
              </a:rPr>
              <a:t>cnt</a:t>
            </a:r>
            <a:r>
              <a:rPr lang="en-US" sz="1600" dirty="0">
                <a:solidFill>
                  <a:srgbClr val="9D206F"/>
                </a:solidFill>
                <a:latin typeface="Courier New"/>
                <a:cs typeface="Courier New"/>
              </a:rPr>
              <a:t>=%d)\n"</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myid</a:t>
            </a:r>
            <a:r>
              <a:rPr lang="en-US" sz="1600" dirty="0">
                <a:solidFill>
                  <a:srgbClr val="000000"/>
                </a:solidFill>
                <a:latin typeface="Courier New"/>
                <a:cs typeface="Courier New"/>
              </a:rPr>
              <a:t>, </a:t>
            </a:r>
            <a:r>
              <a:rPr lang="en-US" sz="1600" dirty="0" err="1">
                <a:solidFill>
                  <a:srgbClr val="000000"/>
                </a:solidFill>
                <a:latin typeface="Courier New"/>
                <a:cs typeface="Courier New"/>
              </a:rPr>
              <a:t>ptr</a:t>
            </a:r>
            <a:r>
              <a:rPr lang="en-US" sz="1600" dirty="0">
                <a:solidFill>
                  <a:srgbClr val="000000"/>
                </a:solidFill>
                <a:latin typeface="Courier New"/>
                <a:cs typeface="Courier New"/>
              </a:rPr>
              <a:t>[</a:t>
            </a:r>
            <a:r>
              <a:rPr lang="en-US" sz="1600" dirty="0" err="1">
                <a:solidFill>
                  <a:srgbClr val="000000"/>
                </a:solidFill>
                <a:latin typeface="Courier New"/>
                <a:cs typeface="Courier New"/>
              </a:rPr>
              <a:t>myid</a:t>
            </a:r>
            <a:r>
              <a:rPr lang="en-US" sz="1600" dirty="0">
                <a:solidFill>
                  <a:srgbClr val="000000"/>
                </a:solidFill>
                <a:latin typeface="Courier New"/>
                <a:cs typeface="Courier New"/>
              </a:rPr>
              <a:t>], ++</a:t>
            </a:r>
            <a:r>
              <a:rPr lang="en-US" sz="1600" dirty="0" err="1">
                <a:solidFill>
                  <a:srgbClr val="000000"/>
                </a:solidFill>
                <a:latin typeface="Courier New"/>
                <a:cs typeface="Courier New"/>
              </a:rPr>
              <a:t>cnt</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p:txBody>
          <a:bodyPr/>
          <a:lstStyle/>
          <a:p>
            <a:r>
              <a:rPr lang="en-US"/>
              <a:t>Shared Variable Analysis</a:t>
            </a:r>
          </a:p>
        </p:txBody>
      </p:sp>
      <p:sp>
        <p:nvSpPr>
          <p:cNvPr id="933891" name="Rectangle 3"/>
          <p:cNvSpPr>
            <a:spLocks noGrp="1" noChangeArrowheads="1"/>
          </p:cNvSpPr>
          <p:nvPr>
            <p:ph type="body" idx="1"/>
          </p:nvPr>
        </p:nvSpPr>
        <p:spPr>
          <a:xfrm>
            <a:off x="341136" y="1219200"/>
            <a:ext cx="7896225" cy="5181600"/>
          </a:xfrm>
        </p:spPr>
        <p:txBody>
          <a:bodyPr/>
          <a:lstStyle/>
          <a:p>
            <a:r>
              <a:rPr lang="en-US" dirty="0"/>
              <a:t>Which variables are shared?</a:t>
            </a:r>
          </a:p>
          <a:p>
            <a:endParaRPr lang="en-US" dirty="0"/>
          </a:p>
          <a:p>
            <a:endParaRPr lang="en-US" dirty="0"/>
          </a:p>
          <a:p>
            <a:endParaRPr lang="en-US" dirty="0"/>
          </a:p>
          <a:p>
            <a:endParaRPr lang="en-US" dirty="0"/>
          </a:p>
          <a:p>
            <a:endParaRPr lang="en-US" dirty="0"/>
          </a:p>
          <a:p>
            <a:pPr>
              <a:buNone/>
            </a:pPr>
            <a:endParaRPr lang="en-US" dirty="0"/>
          </a:p>
          <a:p>
            <a:pPr>
              <a:lnSpc>
                <a:spcPct val="95000"/>
              </a:lnSpc>
            </a:pPr>
            <a:endParaRPr lang="en-US" dirty="0"/>
          </a:p>
          <a:p>
            <a:pPr>
              <a:lnSpc>
                <a:spcPct val="95000"/>
              </a:lnSpc>
            </a:pPr>
            <a:r>
              <a:rPr lang="en-US" dirty="0"/>
              <a:t>Answer: A variable </a:t>
            </a:r>
            <a:r>
              <a:rPr lang="en-US" dirty="0">
                <a:latin typeface="Courier New"/>
                <a:cs typeface="Courier New"/>
              </a:rPr>
              <a:t>x</a:t>
            </a:r>
            <a:r>
              <a:rPr lang="en-US" dirty="0"/>
              <a:t> is shared </a:t>
            </a:r>
            <a:r>
              <a:rPr lang="en-US" dirty="0" err="1"/>
              <a:t>iff</a:t>
            </a:r>
            <a:r>
              <a:rPr lang="en-US" dirty="0"/>
              <a:t> multiple threads reference at least one instance of </a:t>
            </a:r>
            <a:r>
              <a:rPr lang="en-US" dirty="0">
                <a:latin typeface="Courier New"/>
                <a:cs typeface="Courier New"/>
              </a:rPr>
              <a:t>x</a:t>
            </a:r>
            <a:r>
              <a:rPr lang="en-US" dirty="0"/>
              <a:t>. Thus:</a:t>
            </a:r>
          </a:p>
          <a:p>
            <a:pPr marL="744538" lvl="1" indent="-246063">
              <a:spcBef>
                <a:spcPct val="25000"/>
              </a:spcBef>
              <a:buClr>
                <a:srgbClr val="C00000"/>
              </a:buClr>
              <a:buSzPct val="75000"/>
              <a:buFont typeface="Wingdings" pitchFamily="2" charset="2"/>
              <a:buChar char="n"/>
            </a:pPr>
            <a:r>
              <a:rPr lang="en-US" b="1" kern="1200" dirty="0" err="1">
                <a:solidFill>
                  <a:srgbClr val="000000"/>
                </a:solidFill>
                <a:latin typeface="Courier New" pitchFamily="49" charset="0"/>
                <a:ea typeface="+mn-ea"/>
                <a:cs typeface="+mn-cs"/>
              </a:rPr>
              <a:t>ptr</a:t>
            </a:r>
            <a:r>
              <a:rPr lang="en-US" b="1" kern="1200" dirty="0">
                <a:solidFill>
                  <a:srgbClr val="000000"/>
                </a:solidFill>
                <a:ea typeface="+mn-ea"/>
                <a:cs typeface="+mn-cs"/>
              </a:rPr>
              <a:t>,  </a:t>
            </a:r>
            <a:r>
              <a:rPr lang="en-US" b="1" kern="1200" dirty="0" err="1">
                <a:solidFill>
                  <a:srgbClr val="000000"/>
                </a:solidFill>
                <a:latin typeface="Courier New" pitchFamily="49" charset="0"/>
                <a:ea typeface="+mn-ea"/>
                <a:cs typeface="+mn-cs"/>
              </a:rPr>
              <a:t>cnt</a:t>
            </a:r>
            <a:r>
              <a:rPr lang="en-US" b="1" kern="1200" dirty="0">
                <a:solidFill>
                  <a:srgbClr val="000000"/>
                </a:solidFill>
                <a:ea typeface="+mn-ea"/>
                <a:cs typeface="+mn-cs"/>
              </a:rPr>
              <a:t>, and </a:t>
            </a:r>
            <a:r>
              <a:rPr lang="en-US" b="1" kern="1200" dirty="0" err="1">
                <a:solidFill>
                  <a:srgbClr val="000000"/>
                </a:solidFill>
                <a:latin typeface="Courier New" pitchFamily="49" charset="0"/>
                <a:ea typeface="+mn-ea"/>
                <a:cs typeface="+mn-cs"/>
              </a:rPr>
              <a:t>msgs</a:t>
            </a:r>
            <a:r>
              <a:rPr lang="en-US" b="1" kern="1200" dirty="0">
                <a:solidFill>
                  <a:srgbClr val="000000"/>
                </a:solidFill>
                <a:ea typeface="+mn-ea"/>
                <a:cs typeface="+mn-cs"/>
              </a:rPr>
              <a:t> are shared</a:t>
            </a:r>
          </a:p>
          <a:p>
            <a:pPr marL="744538" lvl="1" indent="-246063">
              <a:spcBef>
                <a:spcPct val="25000"/>
              </a:spcBef>
              <a:buClr>
                <a:srgbClr val="C00000"/>
              </a:buClr>
              <a:buSzPct val="75000"/>
              <a:buFont typeface="Wingdings" pitchFamily="2" charset="2"/>
              <a:buChar char="n"/>
            </a:pPr>
            <a:r>
              <a:rPr lang="en-US" b="1" kern="1200" dirty="0" err="1">
                <a:solidFill>
                  <a:srgbClr val="000000"/>
                </a:solidFill>
                <a:latin typeface="Courier New" pitchFamily="49" charset="0"/>
                <a:ea typeface="+mn-ea"/>
                <a:cs typeface="+mn-cs"/>
              </a:rPr>
              <a:t>i</a:t>
            </a:r>
            <a:r>
              <a:rPr lang="en-US" b="1" kern="1200" dirty="0">
                <a:solidFill>
                  <a:srgbClr val="000000"/>
                </a:solidFill>
                <a:ea typeface="+mn-ea"/>
                <a:cs typeface="+mn-cs"/>
              </a:rPr>
              <a:t> and </a:t>
            </a:r>
            <a:r>
              <a:rPr lang="en-US" b="1" kern="1200" dirty="0" err="1">
                <a:solidFill>
                  <a:srgbClr val="000000"/>
                </a:solidFill>
                <a:latin typeface="Courier New" pitchFamily="49" charset="0"/>
                <a:ea typeface="+mn-ea"/>
                <a:cs typeface="+mn-cs"/>
              </a:rPr>
              <a:t>myid</a:t>
            </a:r>
            <a:r>
              <a:rPr lang="en-US" b="1" kern="1200" dirty="0">
                <a:solidFill>
                  <a:srgbClr val="000000"/>
                </a:solidFill>
                <a:ea typeface="+mn-ea"/>
                <a:cs typeface="+mn-cs"/>
              </a:rPr>
              <a:t> are </a:t>
            </a:r>
            <a:r>
              <a:rPr lang="en-US" b="1" i="1" kern="1200" dirty="0">
                <a:solidFill>
                  <a:srgbClr val="C00000"/>
                </a:solidFill>
                <a:ea typeface="+mn-ea"/>
                <a:cs typeface="+mn-cs"/>
              </a:rPr>
              <a:t>not</a:t>
            </a:r>
            <a:r>
              <a:rPr lang="en-US" b="1" kern="1200" dirty="0">
                <a:solidFill>
                  <a:srgbClr val="000000"/>
                </a:solidFill>
                <a:ea typeface="+mn-ea"/>
                <a:cs typeface="+mn-cs"/>
              </a:rPr>
              <a:t> shared</a:t>
            </a:r>
          </a:p>
        </p:txBody>
      </p:sp>
      <p:sp>
        <p:nvSpPr>
          <p:cNvPr id="933892" name="Text Box 4"/>
          <p:cNvSpPr txBox="1">
            <a:spLocks noChangeArrowheads="1"/>
          </p:cNvSpPr>
          <p:nvPr/>
        </p:nvSpPr>
        <p:spPr bwMode="auto">
          <a:xfrm>
            <a:off x="785813" y="1765300"/>
            <a:ext cx="6224794" cy="2369880"/>
          </a:xfrm>
          <a:prstGeom prst="rect">
            <a:avLst/>
          </a:prstGeom>
          <a:solidFill>
            <a:schemeClr val="bg2">
              <a:lumMod val="20000"/>
              <a:lumOff val="80000"/>
            </a:schemeClr>
          </a:solidFill>
          <a:ln w="25400">
            <a:noFill/>
            <a:miter lim="800000"/>
            <a:headEnd/>
            <a:tailEnd/>
          </a:ln>
          <a:effectLst/>
        </p:spPr>
        <p:txBody>
          <a:bodyPr wrap="none" tIns="0" bIns="0" anchor="ctr">
            <a:spAutoFit/>
          </a:bodyPr>
          <a:lstStyle/>
          <a:p>
            <a:r>
              <a:rPr lang="en-US" sz="1800" i="1" dirty="0">
                <a:solidFill>
                  <a:schemeClr val="tx1">
                    <a:lumMod val="65000"/>
                    <a:lumOff val="35000"/>
                  </a:schemeClr>
                </a:solidFill>
                <a:latin typeface="Calibri" pitchFamily="34" charset="0"/>
              </a:rPr>
              <a:t>Variable 	  Referenced by	Referenced by 	Referenced by</a:t>
            </a:r>
          </a:p>
          <a:p>
            <a:r>
              <a:rPr lang="en-US" sz="1800" i="1" dirty="0">
                <a:solidFill>
                  <a:schemeClr val="tx1">
                    <a:lumMod val="65000"/>
                    <a:lumOff val="35000"/>
                  </a:schemeClr>
                </a:solidFill>
                <a:latin typeface="Calibri" pitchFamily="34" charset="0"/>
              </a:rPr>
              <a:t>instance	   main thread?	peer thread 0?	peer thread 1?</a:t>
            </a:r>
            <a:endParaRPr lang="en-US" sz="1800" dirty="0">
              <a:latin typeface="Calibri" pitchFamily="34" charset="0"/>
            </a:endParaRPr>
          </a:p>
          <a:p>
            <a:pPr>
              <a:spcBef>
                <a:spcPts val="1200"/>
              </a:spcBef>
            </a:pPr>
            <a:r>
              <a:rPr lang="en-US" sz="1800" dirty="0" err="1">
                <a:latin typeface="Courier New" pitchFamily="49" charset="0"/>
              </a:rPr>
              <a:t>ptr</a:t>
            </a:r>
            <a:r>
              <a:rPr lang="en-US" sz="1800" dirty="0">
                <a:latin typeface="Courier New" pitchFamily="49" charset="0"/>
              </a:rPr>
              <a:t>		</a:t>
            </a:r>
          </a:p>
          <a:p>
            <a:r>
              <a:rPr lang="en-US" sz="1800" dirty="0" err="1">
                <a:latin typeface="Courier New" pitchFamily="49" charset="0"/>
              </a:rPr>
              <a:t>cnt</a:t>
            </a:r>
            <a:r>
              <a:rPr lang="en-US" sz="1800" dirty="0">
                <a:latin typeface="Courier New" pitchFamily="49" charset="0"/>
              </a:rPr>
              <a:t>		</a:t>
            </a:r>
          </a:p>
          <a:p>
            <a:r>
              <a:rPr lang="en-US" sz="1800" dirty="0" err="1">
                <a:latin typeface="Courier New" pitchFamily="49" charset="0"/>
              </a:rPr>
              <a:t>i.m</a:t>
            </a:r>
            <a:r>
              <a:rPr lang="en-US" sz="1800" dirty="0">
                <a:latin typeface="Courier New" pitchFamily="49" charset="0"/>
              </a:rPr>
              <a:t>		</a:t>
            </a:r>
          </a:p>
          <a:p>
            <a:r>
              <a:rPr lang="en-US" sz="1800" dirty="0" err="1">
                <a:latin typeface="Courier New" pitchFamily="49" charset="0"/>
              </a:rPr>
              <a:t>msgs.m</a:t>
            </a:r>
            <a:r>
              <a:rPr lang="en-US" sz="1800" dirty="0">
                <a:latin typeface="Courier New" pitchFamily="49" charset="0"/>
              </a:rPr>
              <a:t>			</a:t>
            </a:r>
          </a:p>
          <a:p>
            <a:r>
              <a:rPr lang="en-US" sz="1800" dirty="0">
                <a:latin typeface="Courier New" pitchFamily="49" charset="0"/>
              </a:rPr>
              <a:t>myid.p0		</a:t>
            </a:r>
          </a:p>
          <a:p>
            <a:r>
              <a:rPr lang="en-US" sz="1800" dirty="0">
                <a:latin typeface="Courier New" pitchFamily="49" charset="0"/>
              </a:rPr>
              <a:t>myid.p1</a:t>
            </a:r>
          </a:p>
        </p:txBody>
      </p:sp>
      <p:sp>
        <p:nvSpPr>
          <p:cNvPr id="5" name="TextBox 4"/>
          <p:cNvSpPr txBox="1"/>
          <p:nvPr/>
        </p:nvSpPr>
        <p:spPr>
          <a:xfrm>
            <a:off x="2362200" y="2398833"/>
            <a:ext cx="499694" cy="369332"/>
          </a:xfrm>
          <a:prstGeom prst="rect">
            <a:avLst/>
          </a:prstGeom>
          <a:noFill/>
        </p:spPr>
        <p:txBody>
          <a:bodyPr wrap="none" rtlCol="0">
            <a:spAutoFit/>
          </a:bodyPr>
          <a:lstStyle/>
          <a:p>
            <a:r>
              <a:rPr lang="en-US" sz="1800" dirty="0">
                <a:latin typeface="Calibri" pitchFamily="34" charset="0"/>
              </a:rPr>
              <a:t>yes</a:t>
            </a:r>
          </a:p>
        </p:txBody>
      </p:sp>
      <p:sp>
        <p:nvSpPr>
          <p:cNvPr id="6" name="TextBox 5"/>
          <p:cNvSpPr txBox="1"/>
          <p:nvPr/>
        </p:nvSpPr>
        <p:spPr>
          <a:xfrm>
            <a:off x="4038774" y="2398833"/>
            <a:ext cx="499694" cy="369332"/>
          </a:xfrm>
          <a:prstGeom prst="rect">
            <a:avLst/>
          </a:prstGeom>
          <a:noFill/>
        </p:spPr>
        <p:txBody>
          <a:bodyPr wrap="none" rtlCol="0">
            <a:spAutoFit/>
          </a:bodyPr>
          <a:lstStyle/>
          <a:p>
            <a:r>
              <a:rPr lang="en-US" sz="1800" dirty="0">
                <a:latin typeface="Calibri" pitchFamily="34" charset="0"/>
              </a:rPr>
              <a:t>yes</a:t>
            </a:r>
          </a:p>
        </p:txBody>
      </p:sp>
      <p:sp>
        <p:nvSpPr>
          <p:cNvPr id="7" name="TextBox 6"/>
          <p:cNvSpPr txBox="1"/>
          <p:nvPr/>
        </p:nvSpPr>
        <p:spPr>
          <a:xfrm>
            <a:off x="5867400" y="2398833"/>
            <a:ext cx="499694" cy="369332"/>
          </a:xfrm>
          <a:prstGeom prst="rect">
            <a:avLst/>
          </a:prstGeom>
          <a:noFill/>
        </p:spPr>
        <p:txBody>
          <a:bodyPr wrap="none" rtlCol="0">
            <a:spAutoFit/>
          </a:bodyPr>
          <a:lstStyle/>
          <a:p>
            <a:r>
              <a:rPr lang="en-US" sz="1800" dirty="0">
                <a:latin typeface="Calibri" pitchFamily="34" charset="0"/>
              </a:rPr>
              <a:t>yes</a:t>
            </a:r>
          </a:p>
        </p:txBody>
      </p:sp>
      <p:sp>
        <p:nvSpPr>
          <p:cNvPr id="8" name="TextBox 7"/>
          <p:cNvSpPr txBox="1"/>
          <p:nvPr/>
        </p:nvSpPr>
        <p:spPr>
          <a:xfrm>
            <a:off x="2395732" y="2690933"/>
            <a:ext cx="432630" cy="369332"/>
          </a:xfrm>
          <a:prstGeom prst="rect">
            <a:avLst/>
          </a:prstGeom>
          <a:noFill/>
        </p:spPr>
        <p:txBody>
          <a:bodyPr wrap="none" rtlCol="0">
            <a:spAutoFit/>
          </a:bodyPr>
          <a:lstStyle/>
          <a:p>
            <a:r>
              <a:rPr lang="en-US" sz="1800" dirty="0">
                <a:latin typeface="Calibri" pitchFamily="34" charset="0"/>
              </a:rPr>
              <a:t>no</a:t>
            </a:r>
          </a:p>
        </p:txBody>
      </p:sp>
      <p:sp>
        <p:nvSpPr>
          <p:cNvPr id="9" name="TextBox 8"/>
          <p:cNvSpPr txBox="1"/>
          <p:nvPr/>
        </p:nvSpPr>
        <p:spPr>
          <a:xfrm>
            <a:off x="4038774" y="2690933"/>
            <a:ext cx="499694" cy="369332"/>
          </a:xfrm>
          <a:prstGeom prst="rect">
            <a:avLst/>
          </a:prstGeom>
          <a:noFill/>
        </p:spPr>
        <p:txBody>
          <a:bodyPr wrap="none" rtlCol="0">
            <a:spAutoFit/>
          </a:bodyPr>
          <a:lstStyle/>
          <a:p>
            <a:r>
              <a:rPr lang="en-US" sz="1800" dirty="0">
                <a:latin typeface="Calibri" pitchFamily="34" charset="0"/>
              </a:rPr>
              <a:t>yes</a:t>
            </a:r>
          </a:p>
        </p:txBody>
      </p:sp>
      <p:sp>
        <p:nvSpPr>
          <p:cNvPr id="10" name="TextBox 9"/>
          <p:cNvSpPr txBox="1"/>
          <p:nvPr/>
        </p:nvSpPr>
        <p:spPr>
          <a:xfrm>
            <a:off x="5867400" y="2690933"/>
            <a:ext cx="499694" cy="369332"/>
          </a:xfrm>
          <a:prstGeom prst="rect">
            <a:avLst/>
          </a:prstGeom>
          <a:noFill/>
        </p:spPr>
        <p:txBody>
          <a:bodyPr wrap="none" rtlCol="0">
            <a:spAutoFit/>
          </a:bodyPr>
          <a:lstStyle/>
          <a:p>
            <a:r>
              <a:rPr lang="en-US" sz="1800" dirty="0">
                <a:latin typeface="Calibri" pitchFamily="34" charset="0"/>
              </a:rPr>
              <a:t>yes</a:t>
            </a:r>
          </a:p>
        </p:txBody>
      </p:sp>
      <p:sp>
        <p:nvSpPr>
          <p:cNvPr id="11" name="TextBox 10"/>
          <p:cNvSpPr txBox="1"/>
          <p:nvPr/>
        </p:nvSpPr>
        <p:spPr>
          <a:xfrm>
            <a:off x="2362200" y="2957633"/>
            <a:ext cx="499694" cy="369332"/>
          </a:xfrm>
          <a:prstGeom prst="rect">
            <a:avLst/>
          </a:prstGeom>
          <a:noFill/>
        </p:spPr>
        <p:txBody>
          <a:bodyPr wrap="none" rtlCol="0">
            <a:spAutoFit/>
          </a:bodyPr>
          <a:lstStyle/>
          <a:p>
            <a:r>
              <a:rPr lang="en-US" sz="1800" dirty="0">
                <a:latin typeface="Calibri" pitchFamily="34" charset="0"/>
              </a:rPr>
              <a:t>yes</a:t>
            </a:r>
          </a:p>
        </p:txBody>
      </p:sp>
      <p:sp>
        <p:nvSpPr>
          <p:cNvPr id="12" name="TextBox 11"/>
          <p:cNvSpPr txBox="1"/>
          <p:nvPr/>
        </p:nvSpPr>
        <p:spPr>
          <a:xfrm>
            <a:off x="4072306" y="2957633"/>
            <a:ext cx="432630" cy="369332"/>
          </a:xfrm>
          <a:prstGeom prst="rect">
            <a:avLst/>
          </a:prstGeom>
          <a:noFill/>
        </p:spPr>
        <p:txBody>
          <a:bodyPr wrap="none" rtlCol="0">
            <a:spAutoFit/>
          </a:bodyPr>
          <a:lstStyle/>
          <a:p>
            <a:r>
              <a:rPr lang="en-US" sz="1800" dirty="0">
                <a:latin typeface="Calibri" pitchFamily="34" charset="0"/>
              </a:rPr>
              <a:t>no</a:t>
            </a:r>
          </a:p>
        </p:txBody>
      </p:sp>
      <p:sp>
        <p:nvSpPr>
          <p:cNvPr id="13" name="TextBox 12"/>
          <p:cNvSpPr txBox="1"/>
          <p:nvPr/>
        </p:nvSpPr>
        <p:spPr>
          <a:xfrm>
            <a:off x="5900932" y="2957633"/>
            <a:ext cx="432630" cy="369332"/>
          </a:xfrm>
          <a:prstGeom prst="rect">
            <a:avLst/>
          </a:prstGeom>
          <a:noFill/>
        </p:spPr>
        <p:txBody>
          <a:bodyPr wrap="none" rtlCol="0">
            <a:spAutoFit/>
          </a:bodyPr>
          <a:lstStyle/>
          <a:p>
            <a:r>
              <a:rPr lang="en-US" sz="1800" dirty="0">
                <a:latin typeface="Calibri" pitchFamily="34" charset="0"/>
              </a:rPr>
              <a:t>no</a:t>
            </a:r>
          </a:p>
        </p:txBody>
      </p:sp>
      <p:sp>
        <p:nvSpPr>
          <p:cNvPr id="14" name="TextBox 13"/>
          <p:cNvSpPr txBox="1"/>
          <p:nvPr/>
        </p:nvSpPr>
        <p:spPr>
          <a:xfrm>
            <a:off x="2362200" y="3264497"/>
            <a:ext cx="499694" cy="369332"/>
          </a:xfrm>
          <a:prstGeom prst="rect">
            <a:avLst/>
          </a:prstGeom>
          <a:noFill/>
        </p:spPr>
        <p:txBody>
          <a:bodyPr wrap="none" rtlCol="0">
            <a:spAutoFit/>
          </a:bodyPr>
          <a:lstStyle/>
          <a:p>
            <a:r>
              <a:rPr lang="en-US" sz="1800" dirty="0">
                <a:latin typeface="Calibri" pitchFamily="34" charset="0"/>
              </a:rPr>
              <a:t>yes</a:t>
            </a:r>
          </a:p>
        </p:txBody>
      </p:sp>
      <p:sp>
        <p:nvSpPr>
          <p:cNvPr id="15" name="TextBox 14"/>
          <p:cNvSpPr txBox="1"/>
          <p:nvPr/>
        </p:nvSpPr>
        <p:spPr>
          <a:xfrm>
            <a:off x="4038774" y="3264497"/>
            <a:ext cx="499694" cy="369332"/>
          </a:xfrm>
          <a:prstGeom prst="rect">
            <a:avLst/>
          </a:prstGeom>
          <a:noFill/>
        </p:spPr>
        <p:txBody>
          <a:bodyPr wrap="none" rtlCol="0">
            <a:spAutoFit/>
          </a:bodyPr>
          <a:lstStyle/>
          <a:p>
            <a:r>
              <a:rPr lang="en-US" sz="1800" dirty="0">
                <a:latin typeface="Calibri" pitchFamily="34" charset="0"/>
              </a:rPr>
              <a:t>yes</a:t>
            </a:r>
          </a:p>
        </p:txBody>
      </p:sp>
      <p:sp>
        <p:nvSpPr>
          <p:cNvPr id="16" name="TextBox 15"/>
          <p:cNvSpPr txBox="1"/>
          <p:nvPr/>
        </p:nvSpPr>
        <p:spPr>
          <a:xfrm>
            <a:off x="5867400" y="3264497"/>
            <a:ext cx="499694" cy="369332"/>
          </a:xfrm>
          <a:prstGeom prst="rect">
            <a:avLst/>
          </a:prstGeom>
          <a:noFill/>
        </p:spPr>
        <p:txBody>
          <a:bodyPr wrap="none" rtlCol="0">
            <a:spAutoFit/>
          </a:bodyPr>
          <a:lstStyle/>
          <a:p>
            <a:r>
              <a:rPr lang="en-US" sz="1800" dirty="0">
                <a:latin typeface="Calibri" pitchFamily="34" charset="0"/>
              </a:rPr>
              <a:t>yes</a:t>
            </a:r>
          </a:p>
        </p:txBody>
      </p:sp>
      <p:sp>
        <p:nvSpPr>
          <p:cNvPr id="17" name="TextBox 16"/>
          <p:cNvSpPr txBox="1"/>
          <p:nvPr/>
        </p:nvSpPr>
        <p:spPr>
          <a:xfrm>
            <a:off x="2395732" y="3546635"/>
            <a:ext cx="432630" cy="369332"/>
          </a:xfrm>
          <a:prstGeom prst="rect">
            <a:avLst/>
          </a:prstGeom>
          <a:noFill/>
        </p:spPr>
        <p:txBody>
          <a:bodyPr wrap="none" rtlCol="0">
            <a:spAutoFit/>
          </a:bodyPr>
          <a:lstStyle/>
          <a:p>
            <a:r>
              <a:rPr lang="en-US" sz="1800" dirty="0">
                <a:latin typeface="Calibri" pitchFamily="34" charset="0"/>
              </a:rPr>
              <a:t>no</a:t>
            </a:r>
          </a:p>
        </p:txBody>
      </p:sp>
      <p:sp>
        <p:nvSpPr>
          <p:cNvPr id="18" name="TextBox 17"/>
          <p:cNvSpPr txBox="1"/>
          <p:nvPr/>
        </p:nvSpPr>
        <p:spPr>
          <a:xfrm>
            <a:off x="4038774" y="3546635"/>
            <a:ext cx="499694" cy="369332"/>
          </a:xfrm>
          <a:prstGeom prst="rect">
            <a:avLst/>
          </a:prstGeom>
          <a:noFill/>
        </p:spPr>
        <p:txBody>
          <a:bodyPr wrap="none" rtlCol="0">
            <a:spAutoFit/>
          </a:bodyPr>
          <a:lstStyle/>
          <a:p>
            <a:r>
              <a:rPr lang="en-US" sz="1800" dirty="0">
                <a:latin typeface="Calibri" pitchFamily="34" charset="0"/>
              </a:rPr>
              <a:t>yes</a:t>
            </a:r>
          </a:p>
        </p:txBody>
      </p:sp>
      <p:sp>
        <p:nvSpPr>
          <p:cNvPr id="19" name="TextBox 18"/>
          <p:cNvSpPr txBox="1"/>
          <p:nvPr/>
        </p:nvSpPr>
        <p:spPr>
          <a:xfrm>
            <a:off x="5900932" y="3546635"/>
            <a:ext cx="432630" cy="369332"/>
          </a:xfrm>
          <a:prstGeom prst="rect">
            <a:avLst/>
          </a:prstGeom>
          <a:noFill/>
        </p:spPr>
        <p:txBody>
          <a:bodyPr wrap="none" rtlCol="0">
            <a:spAutoFit/>
          </a:bodyPr>
          <a:lstStyle/>
          <a:p>
            <a:r>
              <a:rPr lang="en-US" sz="1800" dirty="0">
                <a:latin typeface="Calibri" pitchFamily="34" charset="0"/>
              </a:rPr>
              <a:t>no</a:t>
            </a:r>
          </a:p>
        </p:txBody>
      </p:sp>
      <p:sp>
        <p:nvSpPr>
          <p:cNvPr id="20" name="TextBox 19"/>
          <p:cNvSpPr txBox="1"/>
          <p:nvPr/>
        </p:nvSpPr>
        <p:spPr>
          <a:xfrm>
            <a:off x="2395732" y="3807501"/>
            <a:ext cx="432630" cy="369332"/>
          </a:xfrm>
          <a:prstGeom prst="rect">
            <a:avLst/>
          </a:prstGeom>
          <a:noFill/>
        </p:spPr>
        <p:txBody>
          <a:bodyPr wrap="none" rtlCol="0">
            <a:spAutoFit/>
          </a:bodyPr>
          <a:lstStyle/>
          <a:p>
            <a:r>
              <a:rPr lang="en-US" sz="1800" dirty="0">
                <a:latin typeface="Calibri" pitchFamily="34" charset="0"/>
              </a:rPr>
              <a:t>no</a:t>
            </a:r>
          </a:p>
        </p:txBody>
      </p:sp>
      <p:sp>
        <p:nvSpPr>
          <p:cNvPr id="21" name="TextBox 20"/>
          <p:cNvSpPr txBox="1"/>
          <p:nvPr/>
        </p:nvSpPr>
        <p:spPr>
          <a:xfrm>
            <a:off x="4063170" y="3807501"/>
            <a:ext cx="432630" cy="369332"/>
          </a:xfrm>
          <a:prstGeom prst="rect">
            <a:avLst/>
          </a:prstGeom>
          <a:noFill/>
        </p:spPr>
        <p:txBody>
          <a:bodyPr wrap="none" rtlCol="0">
            <a:spAutoFit/>
          </a:bodyPr>
          <a:lstStyle/>
          <a:p>
            <a:r>
              <a:rPr lang="en-US" sz="1800" dirty="0">
                <a:latin typeface="Calibri" pitchFamily="34" charset="0"/>
              </a:rPr>
              <a:t>no</a:t>
            </a:r>
          </a:p>
        </p:txBody>
      </p:sp>
      <p:sp>
        <p:nvSpPr>
          <p:cNvPr id="22" name="TextBox 21"/>
          <p:cNvSpPr txBox="1"/>
          <p:nvPr/>
        </p:nvSpPr>
        <p:spPr>
          <a:xfrm>
            <a:off x="5867400" y="3807501"/>
            <a:ext cx="499694" cy="369332"/>
          </a:xfrm>
          <a:prstGeom prst="rect">
            <a:avLst/>
          </a:prstGeom>
          <a:noFill/>
        </p:spPr>
        <p:txBody>
          <a:bodyPr wrap="none" rtlCol="0">
            <a:spAutoFit/>
          </a:bodyPr>
          <a:lstStyle/>
          <a:p>
            <a:r>
              <a:rPr lang="en-US" sz="1800" dirty="0">
                <a:latin typeface="Calibri" pitchFamily="34" charset="0"/>
              </a:rPr>
              <a:t>yes</a:t>
            </a:r>
          </a:p>
        </p:txBody>
      </p:sp>
    </p:spTree>
    <p:extLst>
      <p:ext uri="{BB962C8B-B14F-4D97-AF65-F5344CB8AC3E}">
        <p14:creationId xmlns:p14="http://schemas.microsoft.com/office/powerpoint/2010/main" val="215235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3891">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3891">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3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Synchronizing Threads		</a:t>
            </a:r>
          </a:p>
        </p:txBody>
      </p:sp>
      <p:sp>
        <p:nvSpPr>
          <p:cNvPr id="3" name="Content Placeholder 2"/>
          <p:cNvSpPr>
            <a:spLocks noGrp="1"/>
          </p:cNvSpPr>
          <p:nvPr>
            <p:ph idx="1"/>
          </p:nvPr>
        </p:nvSpPr>
        <p:spPr/>
        <p:txBody>
          <a:bodyPr/>
          <a:lstStyle/>
          <a:p>
            <a:r>
              <a:rPr lang="en-US" dirty="0"/>
              <a:t>Shared variables are handy...</a:t>
            </a:r>
          </a:p>
          <a:p>
            <a:endParaRPr lang="en-US" dirty="0"/>
          </a:p>
          <a:p>
            <a:r>
              <a:rPr lang="en-US" dirty="0"/>
              <a:t>…but introduce the possibility of nasty </a:t>
            </a:r>
            <a:r>
              <a:rPr lang="en-US" i="1" dirty="0"/>
              <a:t>synchronization</a:t>
            </a:r>
            <a:r>
              <a:rPr lang="en-US" dirty="0"/>
              <a:t> errors.</a:t>
            </a:r>
          </a:p>
        </p:txBody>
      </p:sp>
    </p:spTree>
    <p:extLst>
      <p:ext uri="{BB962C8B-B14F-4D97-AF65-F5344CB8AC3E}">
        <p14:creationId xmlns:p14="http://schemas.microsoft.com/office/powerpoint/2010/main" val="2031624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a:xfrm>
            <a:off x="366007" y="152400"/>
            <a:ext cx="8775700" cy="1095375"/>
          </a:xfrm>
        </p:spPr>
        <p:txBody>
          <a:bodyPr/>
          <a:lstStyle/>
          <a:p>
            <a:r>
              <a:rPr lang="en-US" dirty="0" err="1">
                <a:latin typeface="Courier New" pitchFamily="49" charset="0"/>
              </a:rPr>
              <a:t>badcnt.c</a:t>
            </a:r>
            <a:r>
              <a:rPr lang="en-US" dirty="0"/>
              <a:t>: Improper Synchronization</a:t>
            </a:r>
          </a:p>
        </p:txBody>
      </p:sp>
      <p:sp>
        <p:nvSpPr>
          <p:cNvPr id="935939" name="Rectangle 3"/>
          <p:cNvSpPr>
            <a:spLocks noChangeArrowheads="1"/>
          </p:cNvSpPr>
          <p:nvPr/>
        </p:nvSpPr>
        <p:spPr bwMode="auto">
          <a:xfrm>
            <a:off x="46180" y="1227921"/>
            <a:ext cx="4800600" cy="5401479"/>
          </a:xfrm>
          <a:prstGeom prst="rect">
            <a:avLst/>
          </a:prstGeom>
          <a:solidFill>
            <a:srgbClr val="F6F5BD"/>
          </a:solidFill>
          <a:ln w="12700">
            <a:solidFill>
              <a:schemeClr val="tx1"/>
            </a:solidFill>
            <a:miter lim="800000"/>
            <a:headEnd/>
            <a:tailEnd/>
          </a:ln>
          <a:effectLst/>
        </p:spPr>
        <p:txBody>
          <a:bodyPr wrap="square" anchor="ctr">
            <a:spAutoFit/>
          </a:bodyPr>
          <a:lstStyle/>
          <a:p>
            <a:r>
              <a:rPr lang="en-US" sz="1500" dirty="0">
                <a:solidFill>
                  <a:srgbClr val="CB2418"/>
                </a:solidFill>
                <a:latin typeface="Courier New"/>
                <a:cs typeface="Courier New"/>
              </a:rPr>
              <a:t>/* Global shared variable */</a:t>
            </a:r>
            <a:endParaRPr lang="en-US" sz="1500" dirty="0">
              <a:solidFill>
                <a:srgbClr val="000000"/>
              </a:solidFill>
              <a:latin typeface="Courier New"/>
              <a:cs typeface="Courier New"/>
            </a:endParaRPr>
          </a:p>
          <a:p>
            <a:r>
              <a:rPr lang="en-US" sz="1500" dirty="0">
                <a:solidFill>
                  <a:srgbClr val="C200FF"/>
                </a:solidFill>
                <a:latin typeface="Courier New"/>
                <a:cs typeface="Courier New"/>
              </a:rPr>
              <a:t>volatile</a:t>
            </a:r>
            <a:r>
              <a:rPr lang="en-US" sz="1500" dirty="0">
                <a:solidFill>
                  <a:srgbClr val="000000"/>
                </a:solidFill>
                <a:latin typeface="Courier New"/>
                <a:cs typeface="Courier New"/>
              </a:rPr>
              <a:t> </a:t>
            </a:r>
            <a:r>
              <a:rPr lang="en-US" sz="1500" dirty="0">
                <a:solidFill>
                  <a:srgbClr val="2D961E"/>
                </a:solidFill>
                <a:latin typeface="Courier New"/>
                <a:cs typeface="Courier New"/>
              </a:rPr>
              <a:t>long</a:t>
            </a:r>
            <a:r>
              <a:rPr lang="en-US" sz="1500" dirty="0">
                <a:solidFill>
                  <a:srgbClr val="000000"/>
                </a:solidFill>
                <a:latin typeface="Courier New"/>
                <a:cs typeface="Courier New"/>
              </a:rPr>
              <a:t> </a:t>
            </a:r>
            <a:r>
              <a:rPr lang="en-US" sz="1500" dirty="0" err="1">
                <a:solidFill>
                  <a:srgbClr val="C1651C"/>
                </a:solidFill>
                <a:latin typeface="Courier New"/>
                <a:cs typeface="Courier New"/>
              </a:rPr>
              <a:t>cnt</a:t>
            </a:r>
            <a:r>
              <a:rPr lang="en-US" sz="1500" dirty="0">
                <a:solidFill>
                  <a:srgbClr val="000000"/>
                </a:solidFill>
                <a:latin typeface="Courier New"/>
                <a:cs typeface="Courier New"/>
              </a:rPr>
              <a:t> = 0; </a:t>
            </a:r>
            <a:r>
              <a:rPr lang="en-US" sz="1500" dirty="0">
                <a:solidFill>
                  <a:srgbClr val="CB2418"/>
                </a:solidFill>
                <a:latin typeface="Courier New"/>
                <a:cs typeface="Courier New"/>
              </a:rPr>
              <a:t>/* Counter */</a:t>
            </a:r>
            <a:endParaRPr lang="en-US" sz="1500" dirty="0">
              <a:solidFill>
                <a:srgbClr val="000000"/>
              </a:solidFill>
              <a:latin typeface="Courier New"/>
              <a:cs typeface="Courier New"/>
            </a:endParaRPr>
          </a:p>
          <a:p>
            <a:endParaRPr lang="en-US" sz="1500" dirty="0">
              <a:solidFill>
                <a:srgbClr val="000000"/>
              </a:solidFill>
              <a:latin typeface="Courier New"/>
              <a:cs typeface="Courier New"/>
            </a:endParaRPr>
          </a:p>
          <a:p>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a:solidFill>
                  <a:srgbClr val="4A00FF"/>
                </a:solidFill>
                <a:latin typeface="Courier New"/>
                <a:cs typeface="Courier New"/>
              </a:rPr>
              <a:t>main</a:t>
            </a:r>
            <a:r>
              <a:rPr lang="en-US" sz="1500" dirty="0">
                <a:solidFill>
                  <a:srgbClr val="000000"/>
                </a:solidFill>
                <a:latin typeface="Courier New"/>
                <a:cs typeface="Courier New"/>
              </a:rPr>
              <a:t>(</a:t>
            </a:r>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argc</a:t>
            </a:r>
            <a:r>
              <a:rPr lang="en-US" sz="1500" dirty="0">
                <a:solidFill>
                  <a:srgbClr val="000000"/>
                </a:solidFill>
                <a:latin typeface="Courier New"/>
                <a:cs typeface="Courier New"/>
              </a:rPr>
              <a:t>, </a:t>
            </a:r>
            <a:r>
              <a:rPr lang="en-US" sz="1500" dirty="0">
                <a:solidFill>
                  <a:srgbClr val="2D961E"/>
                </a:solidFill>
                <a:latin typeface="Courier New"/>
                <a:cs typeface="Courier New"/>
              </a:rPr>
              <a:t>char</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argv</a:t>
            </a:r>
            <a:r>
              <a:rPr lang="en-US" sz="1500" dirty="0">
                <a:solidFill>
                  <a:srgbClr val="000000"/>
                </a:solidFill>
                <a:latin typeface="Courier New"/>
                <a:cs typeface="Courier New"/>
              </a:rPr>
              <a:t>)</a:t>
            </a:r>
          </a:p>
          <a:p>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a:solidFill>
                  <a:srgbClr val="2D961E"/>
                </a:solidFill>
                <a:latin typeface="Courier New"/>
                <a:cs typeface="Courier New"/>
              </a:rPr>
              <a:t>long</a:t>
            </a:r>
            <a:r>
              <a:rPr lang="en-US" sz="1500" dirty="0">
                <a:solidFill>
                  <a:srgbClr val="000000"/>
                </a:solidFill>
                <a:latin typeface="Courier New"/>
                <a:cs typeface="Courier New"/>
              </a:rPr>
              <a:t> </a:t>
            </a:r>
            <a:r>
              <a:rPr lang="en-US" sz="1500" dirty="0">
                <a:solidFill>
                  <a:srgbClr val="C1651C"/>
                </a:solidFill>
                <a:latin typeface="Courier New"/>
                <a:cs typeface="Courier New"/>
              </a:rPr>
              <a:t>niters</a:t>
            </a:r>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err="1">
                <a:solidFill>
                  <a:srgbClr val="2D961E"/>
                </a:solidFill>
                <a:latin typeface="Courier New"/>
                <a:cs typeface="Courier New"/>
              </a:rPr>
              <a:t>pthread_t</a:t>
            </a:r>
            <a:r>
              <a:rPr lang="en-US" sz="1500" dirty="0">
                <a:solidFill>
                  <a:srgbClr val="000000"/>
                </a:solidFill>
                <a:latin typeface="Courier New"/>
                <a:cs typeface="Courier New"/>
              </a:rPr>
              <a:t> </a:t>
            </a:r>
            <a:r>
              <a:rPr lang="en-US" sz="1500" dirty="0">
                <a:solidFill>
                  <a:srgbClr val="C1651C"/>
                </a:solidFill>
                <a:latin typeface="Courier New"/>
                <a:cs typeface="Courier New"/>
              </a:rPr>
              <a:t>tid1</a:t>
            </a:r>
            <a:r>
              <a:rPr lang="en-US" sz="1500" dirty="0">
                <a:solidFill>
                  <a:srgbClr val="000000"/>
                </a:solidFill>
                <a:latin typeface="Courier New"/>
                <a:cs typeface="Courier New"/>
              </a:rPr>
              <a:t>, </a:t>
            </a:r>
            <a:r>
              <a:rPr lang="en-US" sz="1500" dirty="0">
                <a:solidFill>
                  <a:srgbClr val="C1651C"/>
                </a:solidFill>
                <a:latin typeface="Courier New"/>
                <a:cs typeface="Courier New"/>
              </a:rPr>
              <a:t>tid2</a:t>
            </a:r>
            <a:r>
              <a:rPr lang="en-US" sz="1500" dirty="0">
                <a:solidFill>
                  <a:srgbClr val="000000"/>
                </a:solidFill>
                <a:latin typeface="Courier New"/>
                <a:cs typeface="Courier New"/>
              </a:rPr>
              <a:t>;</a:t>
            </a:r>
          </a:p>
          <a:p>
            <a:endParaRPr lang="en-US" sz="1500" dirty="0">
              <a:solidFill>
                <a:srgbClr val="000000"/>
              </a:solidFill>
              <a:latin typeface="Courier New"/>
              <a:cs typeface="Courier New"/>
            </a:endParaRP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 = atoi(argv[1]);</a:t>
            </a:r>
          </a:p>
          <a:p>
            <a:r>
              <a:rPr lang="fi-FI" sz="1500" dirty="0">
                <a:solidFill>
                  <a:srgbClr val="000000"/>
                </a:solidFill>
                <a:latin typeface="Courier New"/>
                <a:cs typeface="Courier New"/>
              </a:rPr>
              <a:t>    Pthread_create(&amp;tid1,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thread</a:t>
            </a:r>
            <a:r>
              <a:rPr lang="fi-FI" sz="1500" dirty="0">
                <a:solidFill>
                  <a:srgbClr val="000000"/>
                </a:solidFill>
                <a:latin typeface="Courier New"/>
                <a:cs typeface="Courier New"/>
              </a:rPr>
              <a:t>, &amp;</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Pthread_create(&amp;tid2,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thread</a:t>
            </a:r>
            <a:r>
              <a:rPr lang="fi-FI" sz="1500" dirty="0">
                <a:solidFill>
                  <a:srgbClr val="000000"/>
                </a:solidFill>
                <a:latin typeface="Courier New"/>
                <a:cs typeface="Courier New"/>
              </a:rPr>
              <a:t>, &amp;</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Pthread_join(tid1,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Pthread_join(tid2,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endParaRPr lang="fi-FI" sz="1500" dirty="0">
              <a:solidFill>
                <a:srgbClr val="000000"/>
              </a:solidFill>
              <a:latin typeface="Courier New"/>
              <a:cs typeface="Courier New"/>
            </a:endParaRPr>
          </a:p>
          <a:p>
            <a:r>
              <a:rPr lang="pt-BR" sz="1500" dirty="0">
                <a:solidFill>
                  <a:srgbClr val="000000"/>
                </a:solidFill>
                <a:latin typeface="Courier New"/>
                <a:cs typeface="Courier New"/>
              </a:rPr>
              <a:t>    </a:t>
            </a:r>
            <a:r>
              <a:rPr lang="pt-BR" sz="1500" dirty="0">
                <a:solidFill>
                  <a:srgbClr val="CB2418"/>
                </a:solidFill>
                <a:latin typeface="Courier New"/>
                <a:cs typeface="Courier New"/>
              </a:rPr>
              <a:t>/* </a:t>
            </a:r>
            <a:r>
              <a:rPr lang="pt-BR" sz="1500" dirty="0" err="1">
                <a:solidFill>
                  <a:srgbClr val="CB2418"/>
                </a:solidFill>
                <a:latin typeface="Courier New"/>
                <a:cs typeface="Courier New"/>
              </a:rPr>
              <a:t>Check</a:t>
            </a:r>
            <a:r>
              <a:rPr lang="pt-BR" sz="1500" dirty="0">
                <a:solidFill>
                  <a:srgbClr val="CB2418"/>
                </a:solidFill>
                <a:latin typeface="Courier New"/>
                <a:cs typeface="Courier New"/>
              </a:rPr>
              <a:t> </a:t>
            </a:r>
            <a:r>
              <a:rPr lang="pt-BR" sz="1500" dirty="0" err="1">
                <a:solidFill>
                  <a:srgbClr val="CB2418"/>
                </a:solidFill>
                <a:latin typeface="Courier New"/>
                <a:cs typeface="Courier New"/>
              </a:rPr>
              <a:t>result</a:t>
            </a:r>
            <a:r>
              <a:rPr lang="pt-BR" sz="1500" dirty="0">
                <a:solidFill>
                  <a:srgbClr val="CB2418"/>
                </a:solidFill>
                <a:latin typeface="Courier New"/>
                <a:cs typeface="Courier New"/>
              </a:rPr>
              <a:t> */</a:t>
            </a:r>
            <a:endParaRPr lang="pt-BR"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a:t>
            </a:r>
            <a:r>
              <a:rPr lang="en-US" sz="1500" dirty="0" err="1">
                <a:solidFill>
                  <a:srgbClr val="000000"/>
                </a:solidFill>
                <a:latin typeface="Courier New"/>
                <a:cs typeface="Courier New"/>
              </a:rPr>
              <a:t>cnt</a:t>
            </a:r>
            <a:r>
              <a:rPr lang="en-US" sz="1500" dirty="0">
                <a:solidFill>
                  <a:srgbClr val="000000"/>
                </a:solidFill>
                <a:latin typeface="Courier New"/>
                <a:cs typeface="Courier New"/>
              </a:rPr>
              <a:t> != (2 * niters))</a:t>
            </a: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"BOOM! cnt=%ld\n"</a:t>
            </a:r>
            <a:r>
              <a:rPr lang="ro-RO" sz="1500" dirty="0">
                <a:solidFill>
                  <a:srgbClr val="000000"/>
                </a:solidFill>
                <a:latin typeface="Courier New"/>
                <a:cs typeface="Courier New"/>
              </a:rPr>
              <a:t>, cnt);</a:t>
            </a:r>
          </a:p>
          <a:p>
            <a:r>
              <a:rPr lang="hu-HU" sz="1500" dirty="0">
                <a:solidFill>
                  <a:srgbClr val="000000"/>
                </a:solidFill>
                <a:latin typeface="Courier New"/>
                <a:cs typeface="Courier New"/>
              </a:rPr>
              <a:t>    </a:t>
            </a:r>
            <a:r>
              <a:rPr lang="hu-HU" sz="1500" dirty="0">
                <a:solidFill>
                  <a:srgbClr val="C200FF"/>
                </a:solidFill>
                <a:latin typeface="Courier New"/>
                <a:cs typeface="Courier New"/>
              </a:rPr>
              <a:t>else</a:t>
            </a:r>
            <a:endParaRPr lang="hu-HU" sz="1500" dirty="0">
              <a:solidFill>
                <a:srgbClr val="000000"/>
              </a:solidFill>
              <a:latin typeface="Courier New"/>
              <a:cs typeface="Courier New"/>
            </a:endParaRP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"OK cnt=%ld\n"</a:t>
            </a:r>
            <a:r>
              <a:rPr lang="ro-RO" sz="1500" dirty="0">
                <a:solidFill>
                  <a:srgbClr val="000000"/>
                </a:solidFill>
                <a:latin typeface="Courier New"/>
                <a:cs typeface="Courier New"/>
              </a:rPr>
              <a:t>, cnt);</a:t>
            </a:r>
          </a:p>
          <a:p>
            <a:r>
              <a:rPr lang="ro-RO" sz="1500" dirty="0">
                <a:solidFill>
                  <a:srgbClr val="000000"/>
                </a:solidFill>
                <a:latin typeface="Courier New"/>
                <a:cs typeface="Courier New"/>
              </a:rPr>
              <a:t>    exit(0);</a:t>
            </a:r>
          </a:p>
          <a:p>
            <a:r>
              <a:rPr lang="ro-RO" sz="1500" dirty="0">
                <a:solidFill>
                  <a:srgbClr val="000000"/>
                </a:solidFill>
                <a:latin typeface="Courier New"/>
                <a:cs typeface="Courier New"/>
              </a:rPr>
              <a:t>}</a:t>
            </a:r>
          </a:p>
        </p:txBody>
      </p:sp>
      <p:sp>
        <p:nvSpPr>
          <p:cNvPr id="935940" name="Rectangle 4"/>
          <p:cNvSpPr>
            <a:spLocks noChangeArrowheads="1"/>
          </p:cNvSpPr>
          <p:nvPr/>
        </p:nvSpPr>
        <p:spPr bwMode="auto">
          <a:xfrm>
            <a:off x="4923199" y="1237834"/>
            <a:ext cx="4257897" cy="2800767"/>
          </a:xfrm>
          <a:prstGeom prst="rect">
            <a:avLst/>
          </a:prstGeom>
          <a:solidFill>
            <a:srgbClr val="F6F5BD"/>
          </a:solidFill>
          <a:ln w="12700">
            <a:solidFill>
              <a:schemeClr val="tx1"/>
            </a:solidFill>
            <a:miter lim="800000"/>
            <a:headEnd/>
            <a:tailEnd/>
          </a:ln>
          <a:effectLst/>
        </p:spPr>
        <p:txBody>
          <a:bodyPr wrap="none" anchor="ctr">
            <a:spAutoFit/>
          </a:bodyPr>
          <a:lstStyle/>
          <a:p>
            <a:r>
              <a:rPr lang="en-US" sz="1600" dirty="0">
                <a:solidFill>
                  <a:srgbClr val="9D0003"/>
                </a:solidFill>
                <a:latin typeface="Courier New"/>
                <a:cs typeface="Courier New"/>
              </a:rPr>
              <a:t>/* Thread routine */</a:t>
            </a:r>
            <a:endParaRPr lang="en-US" sz="1600" dirty="0">
              <a:solidFill>
                <a:srgbClr val="000000"/>
              </a:solidFill>
              <a:latin typeface="Courier New"/>
              <a:cs typeface="Courier New"/>
            </a:endParaRPr>
          </a:p>
          <a:p>
            <a:r>
              <a:rPr lang="en-US" sz="1600" dirty="0">
                <a:solidFill>
                  <a:srgbClr val="107702"/>
                </a:solidFill>
                <a:latin typeface="Courier New"/>
                <a:cs typeface="Courier New"/>
              </a:rPr>
              <a:t>void</a:t>
            </a:r>
            <a:r>
              <a:rPr lang="en-US" sz="1600" dirty="0">
                <a:solidFill>
                  <a:srgbClr val="000000"/>
                </a:solidFill>
                <a:latin typeface="Courier New"/>
                <a:cs typeface="Courier New"/>
              </a:rPr>
              <a:t> *</a:t>
            </a:r>
            <a:r>
              <a:rPr lang="en-US" sz="1600" dirty="0">
                <a:solidFill>
                  <a:srgbClr val="0000FF"/>
                </a:solidFill>
                <a:latin typeface="Courier New"/>
                <a:cs typeface="Courier New"/>
              </a:rPr>
              <a:t>thread</a:t>
            </a:r>
            <a:r>
              <a:rPr lang="en-US" sz="1600" dirty="0">
                <a:solidFill>
                  <a:srgbClr val="000000"/>
                </a:solidFill>
                <a:latin typeface="Courier New"/>
                <a:cs typeface="Courier New"/>
              </a:rPr>
              <a:t>(</a:t>
            </a:r>
            <a:r>
              <a:rPr lang="en-US" sz="1600" dirty="0">
                <a:solidFill>
                  <a:srgbClr val="107702"/>
                </a:solidFill>
                <a:latin typeface="Courier New"/>
                <a:cs typeface="Courier New"/>
              </a:rPr>
              <a:t>void</a:t>
            </a:r>
            <a:r>
              <a:rPr lang="en-US" sz="1600" dirty="0">
                <a:solidFill>
                  <a:srgbClr val="000000"/>
                </a:solidFill>
                <a:latin typeface="Courier New"/>
                <a:cs typeface="Courier New"/>
              </a:rPr>
              <a:t> *</a:t>
            </a:r>
            <a:r>
              <a:rPr lang="en-US" sz="1600" dirty="0" err="1">
                <a:solidFill>
                  <a:srgbClr val="9E4C04"/>
                </a:solidFill>
                <a:latin typeface="Courier New"/>
                <a:cs typeface="Courier New"/>
              </a:rPr>
              <a:t>vargp</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107702"/>
                </a:solidFill>
                <a:latin typeface="Courier New"/>
                <a:cs typeface="Courier New"/>
              </a:rPr>
              <a:t>long</a:t>
            </a:r>
            <a:r>
              <a:rPr lang="en-US" sz="1600" dirty="0">
                <a:solidFill>
                  <a:srgbClr val="000000"/>
                </a:solidFill>
                <a:latin typeface="Courier New"/>
                <a:cs typeface="Courier New"/>
              </a:rPr>
              <a:t> </a:t>
            </a:r>
            <a:r>
              <a:rPr lang="en-US" sz="1600" dirty="0">
                <a:solidFill>
                  <a:srgbClr val="9E4C04"/>
                </a:solidFill>
                <a:latin typeface="Courier New"/>
                <a:cs typeface="Courier New"/>
              </a:rPr>
              <a:t>j</a:t>
            </a:r>
            <a:r>
              <a:rPr lang="en-US" sz="1600" dirty="0">
                <a:solidFill>
                  <a:srgbClr val="000000"/>
                </a:solidFill>
                <a:latin typeface="Courier New"/>
                <a:cs typeface="Courier New"/>
              </a:rPr>
              <a:t>, </a:t>
            </a:r>
            <a:r>
              <a:rPr lang="en-US" sz="1600" dirty="0">
                <a:solidFill>
                  <a:srgbClr val="9E4C04"/>
                </a:solidFill>
                <a:latin typeface="Courier New"/>
                <a:cs typeface="Courier New"/>
              </a:rPr>
              <a:t>niters</a:t>
            </a:r>
            <a:r>
              <a:rPr lang="en-US" sz="1600" dirty="0">
                <a:solidFill>
                  <a:srgbClr val="000000"/>
                </a:solidFill>
                <a:latin typeface="Courier New"/>
                <a:cs typeface="Courier New"/>
              </a:rPr>
              <a:t> = </a:t>
            </a:r>
          </a:p>
          <a:p>
            <a:r>
              <a:rPr lang="en-US" sz="1600" dirty="0">
                <a:solidFill>
                  <a:srgbClr val="000000"/>
                </a:solidFill>
                <a:latin typeface="Courier New"/>
                <a:cs typeface="Courier New"/>
              </a:rPr>
              <a:t>               *((</a:t>
            </a:r>
            <a:r>
              <a:rPr lang="en-US" sz="1600" dirty="0">
                <a:solidFill>
                  <a:srgbClr val="107702"/>
                </a:solidFill>
                <a:latin typeface="Courier New"/>
                <a:cs typeface="Courier New"/>
              </a:rPr>
              <a:t>long</a:t>
            </a:r>
            <a:r>
              <a:rPr lang="en-US" sz="1600" dirty="0">
                <a:solidFill>
                  <a:srgbClr val="000000"/>
                </a:solidFill>
                <a:latin typeface="Courier New"/>
                <a:cs typeface="Courier New"/>
              </a:rPr>
              <a:t> *)</a:t>
            </a:r>
            <a:r>
              <a:rPr lang="en-US" sz="1600" dirty="0" err="1">
                <a:solidFill>
                  <a:srgbClr val="000000"/>
                </a:solidFill>
                <a:latin typeface="Courier New"/>
                <a:cs typeface="Courier New"/>
              </a:rPr>
              <a:t>vargp</a:t>
            </a:r>
            <a:r>
              <a:rPr lang="en-US" sz="1600" dirty="0">
                <a:solidFill>
                  <a:srgbClr val="000000"/>
                </a:solidFill>
                <a:latin typeface="Courier New"/>
                <a:cs typeface="Courier New"/>
              </a:rPr>
              <a:t>);</a:t>
            </a:r>
            <a:br>
              <a:rPr lang="en-US" sz="1600" dirty="0">
                <a:solidFill>
                  <a:srgbClr val="000000"/>
                </a:solidFill>
                <a:latin typeface="Courier New"/>
                <a:cs typeface="Courier New"/>
              </a:rPr>
            </a:b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9D00FF"/>
                </a:solidFill>
                <a:latin typeface="Courier New"/>
                <a:cs typeface="Courier New"/>
              </a:rPr>
              <a:t>for</a:t>
            </a:r>
            <a:r>
              <a:rPr lang="en-US" sz="1600" dirty="0">
                <a:solidFill>
                  <a:srgbClr val="000000"/>
                </a:solidFill>
                <a:latin typeface="Courier New"/>
                <a:cs typeface="Courier New"/>
              </a:rPr>
              <a:t> (j = 0; j &lt; niters; </a:t>
            </a:r>
            <a:r>
              <a:rPr lang="en-US" sz="1600" dirty="0" err="1">
                <a:solidFill>
                  <a:srgbClr val="000000"/>
                </a:solidFill>
                <a:latin typeface="Courier New"/>
                <a:cs typeface="Courier New"/>
              </a:rPr>
              <a:t>j++</a:t>
            </a:r>
            <a:r>
              <a:rPr lang="en-US" sz="1600" dirty="0">
                <a:solidFill>
                  <a:srgbClr val="000000"/>
                </a:solidFill>
                <a:latin typeface="Courier New"/>
                <a:cs typeface="Courier New"/>
              </a:rPr>
              <a:t>)</a:t>
            </a:r>
          </a:p>
          <a:p>
            <a:r>
              <a:rPr lang="nl-NL" sz="1600" dirty="0">
                <a:solidFill>
                  <a:srgbClr val="000000"/>
                </a:solidFill>
                <a:latin typeface="Courier New"/>
                <a:cs typeface="Courier New"/>
              </a:rPr>
              <a:t>        </a:t>
            </a:r>
            <a:r>
              <a:rPr lang="nl-NL" sz="1600" dirty="0" err="1">
                <a:solidFill>
                  <a:srgbClr val="000000"/>
                </a:solidFill>
                <a:latin typeface="Courier New"/>
                <a:cs typeface="Courier New"/>
              </a:rPr>
              <a:t>cnt</a:t>
            </a:r>
            <a:r>
              <a:rPr lang="nl-NL" sz="1600" dirty="0">
                <a:solidFill>
                  <a:srgbClr val="000000"/>
                </a:solidFill>
                <a:latin typeface="Courier New"/>
                <a:cs typeface="Courier New"/>
              </a:rPr>
              <a:t>++;                   </a:t>
            </a:r>
          </a:p>
          <a:p>
            <a:br>
              <a:rPr lang="is-IS" sz="1600" dirty="0">
                <a:solidFill>
                  <a:srgbClr val="9D00FF"/>
                </a:solidFill>
                <a:latin typeface="Courier New"/>
                <a:cs typeface="Courier New"/>
              </a:rPr>
            </a:br>
            <a:r>
              <a:rPr lang="is-IS" sz="1600" dirty="0">
                <a:solidFill>
                  <a:srgbClr val="9D00FF"/>
                </a:solidFill>
                <a:latin typeface="Courier New"/>
                <a:cs typeface="Courier New"/>
              </a:rPr>
              <a:t>  return</a:t>
            </a:r>
            <a:r>
              <a:rPr lang="is-IS" sz="1600" dirty="0">
                <a:solidFill>
                  <a:srgbClr val="000000"/>
                </a:solidFill>
                <a:latin typeface="Courier New"/>
                <a:cs typeface="Courier New"/>
              </a:rPr>
              <a:t> </a:t>
            </a:r>
            <a:r>
              <a:rPr lang="is-IS" sz="1600" dirty="0">
                <a:solidFill>
                  <a:srgbClr val="0F7574"/>
                </a:solidFill>
                <a:latin typeface="Courier New"/>
                <a:cs typeface="Courier New"/>
              </a:rPr>
              <a:t>NULL</a:t>
            </a:r>
            <a:r>
              <a:rPr lang="is-IS" sz="1600" dirty="0">
                <a:solidFill>
                  <a:srgbClr val="000000"/>
                </a:solidFill>
                <a:latin typeface="Courier New"/>
                <a:cs typeface="Courier New"/>
              </a:rPr>
              <a:t>;</a:t>
            </a:r>
            <a:br>
              <a:rPr lang="is-IS" sz="1600" dirty="0">
                <a:solidFill>
                  <a:srgbClr val="000000"/>
                </a:solidFill>
                <a:latin typeface="Courier New"/>
                <a:cs typeface="Courier New"/>
              </a:rPr>
            </a:br>
            <a:r>
              <a:rPr lang="is-IS" sz="1600" dirty="0">
                <a:solidFill>
                  <a:srgbClr val="000000"/>
                </a:solidFill>
                <a:latin typeface="Courier New"/>
                <a:cs typeface="Courier New"/>
              </a:rPr>
              <a:t>} </a:t>
            </a:r>
            <a:endParaRPr lang="en-US" sz="1600" dirty="0">
              <a:solidFill>
                <a:srgbClr val="000000"/>
              </a:solidFill>
              <a:latin typeface="Courier New"/>
              <a:cs typeface="Courier New"/>
            </a:endParaRPr>
          </a:p>
        </p:txBody>
      </p:sp>
      <p:grpSp>
        <p:nvGrpSpPr>
          <p:cNvPr id="8" name="Group 7"/>
          <p:cNvGrpSpPr/>
          <p:nvPr/>
        </p:nvGrpSpPr>
        <p:grpSpPr>
          <a:xfrm>
            <a:off x="5105400" y="4192250"/>
            <a:ext cx="3505200" cy="2605684"/>
            <a:chOff x="5105400" y="4192250"/>
            <a:chExt cx="3505200" cy="2605684"/>
          </a:xfrm>
        </p:grpSpPr>
        <p:sp>
          <p:nvSpPr>
            <p:cNvPr id="935941" name="Text Box 5"/>
            <p:cNvSpPr txBox="1">
              <a:spLocks noChangeArrowheads="1"/>
            </p:cNvSpPr>
            <p:nvPr/>
          </p:nvSpPr>
          <p:spPr bwMode="auto">
            <a:xfrm>
              <a:off x="5486400" y="4192250"/>
              <a:ext cx="2770410" cy="1323439"/>
            </a:xfrm>
            <a:prstGeom prst="rect">
              <a:avLst/>
            </a:prstGeom>
            <a:solidFill>
              <a:schemeClr val="bg1">
                <a:lumMod val="85000"/>
              </a:schemeClr>
            </a:solidFill>
            <a:ln w="25400">
              <a:noFill/>
              <a:miter lim="800000"/>
              <a:headEnd/>
              <a:tailEnd/>
            </a:ln>
            <a:effectLst/>
          </p:spPr>
          <p:txBody>
            <a:bodyPr wrap="none" anchor="ctr">
              <a:spAutoFit/>
            </a:bodyPr>
            <a:lstStyle/>
            <a:p>
              <a:r>
                <a:rPr lang="en-US" sz="1600" dirty="0" err="1">
                  <a:latin typeface="Courier New" pitchFamily="49" charset="0"/>
                </a:rPr>
                <a:t>linux</a:t>
              </a:r>
              <a:r>
                <a:rPr lang="en-US" sz="1600" dirty="0">
                  <a:latin typeface="Courier New" pitchFamily="49" charset="0"/>
                </a:rPr>
                <a:t>&gt; ./</a:t>
              </a:r>
              <a:r>
                <a:rPr lang="en-US" sz="1600" dirty="0" err="1">
                  <a:latin typeface="Courier New" pitchFamily="49" charset="0"/>
                </a:rPr>
                <a:t>badcnt</a:t>
              </a:r>
              <a:r>
                <a:rPr lang="en-US" sz="1600" dirty="0">
                  <a:latin typeface="Courier New" pitchFamily="49" charset="0"/>
                </a:rPr>
                <a:t> 10000</a:t>
              </a:r>
            </a:p>
            <a:p>
              <a:r>
                <a:rPr lang="en-US" sz="1600" dirty="0">
                  <a:latin typeface="Courier New" pitchFamily="49" charset="0"/>
                </a:rPr>
                <a:t>OK </a:t>
              </a:r>
              <a:r>
                <a:rPr lang="en-US" sz="1600" dirty="0" err="1">
                  <a:latin typeface="Courier New" pitchFamily="49" charset="0"/>
                </a:rPr>
                <a:t>cnt</a:t>
              </a:r>
              <a:r>
                <a:rPr lang="en-US" sz="1600" dirty="0">
                  <a:latin typeface="Courier New" pitchFamily="49" charset="0"/>
                </a:rPr>
                <a:t>=20000</a:t>
              </a:r>
            </a:p>
            <a:p>
              <a:r>
                <a:rPr lang="en-US" sz="1600" dirty="0" err="1">
                  <a:latin typeface="Courier New" pitchFamily="49" charset="0"/>
                </a:rPr>
                <a:t>linux</a:t>
              </a:r>
              <a:r>
                <a:rPr lang="en-US" sz="1600" dirty="0">
                  <a:latin typeface="Courier New" pitchFamily="49" charset="0"/>
                </a:rPr>
                <a:t>&gt; ./</a:t>
              </a:r>
              <a:r>
                <a:rPr lang="en-US" sz="1600" dirty="0" err="1">
                  <a:latin typeface="Courier New" pitchFamily="49" charset="0"/>
                </a:rPr>
                <a:t>badcnt</a:t>
              </a:r>
              <a:r>
                <a:rPr lang="en-US" sz="1600" dirty="0">
                  <a:latin typeface="Courier New" pitchFamily="49" charset="0"/>
                </a:rPr>
                <a:t> 10000</a:t>
              </a:r>
            </a:p>
            <a:p>
              <a:r>
                <a:rPr lang="en-US" sz="1600" dirty="0">
                  <a:latin typeface="Courier New" pitchFamily="49" charset="0"/>
                </a:rPr>
                <a:t>BOOM! </a:t>
              </a:r>
              <a:r>
                <a:rPr lang="en-US" sz="1600" dirty="0" err="1">
                  <a:latin typeface="Courier New" pitchFamily="49" charset="0"/>
                </a:rPr>
                <a:t>cnt</a:t>
              </a:r>
              <a:r>
                <a:rPr lang="en-US" sz="1600" dirty="0">
                  <a:latin typeface="Courier New" pitchFamily="49" charset="0"/>
                </a:rPr>
                <a:t>=13051</a:t>
              </a:r>
            </a:p>
            <a:p>
              <a:r>
                <a:rPr lang="en-US" sz="1600" dirty="0" err="1">
                  <a:latin typeface="Courier New" pitchFamily="49" charset="0"/>
                </a:rPr>
                <a:t>linux</a:t>
              </a:r>
              <a:r>
                <a:rPr lang="en-US" sz="1600" dirty="0">
                  <a:latin typeface="Courier New" pitchFamily="49" charset="0"/>
                </a:rPr>
                <a:t>&gt;</a:t>
              </a:r>
            </a:p>
          </p:txBody>
        </p:sp>
        <p:sp>
          <p:nvSpPr>
            <p:cNvPr id="935942" name="Text Box 6"/>
            <p:cNvSpPr txBox="1">
              <a:spLocks noChangeArrowheads="1"/>
            </p:cNvSpPr>
            <p:nvPr/>
          </p:nvSpPr>
          <p:spPr bwMode="auto">
            <a:xfrm>
              <a:off x="5105400" y="5689938"/>
              <a:ext cx="3505200" cy="1107996"/>
            </a:xfrm>
            <a:prstGeom prst="rect">
              <a:avLst/>
            </a:prstGeom>
            <a:noFill/>
            <a:ln w="25400">
              <a:noFill/>
              <a:miter lim="800000"/>
              <a:headEnd/>
              <a:tailEnd/>
            </a:ln>
            <a:effectLst/>
          </p:spPr>
          <p:txBody>
            <a:bodyPr wrap="square" anchor="ctr">
              <a:spAutoFit/>
            </a:bodyPr>
            <a:lstStyle/>
            <a:p>
              <a:pPr algn="ctr"/>
              <a:r>
                <a:rPr lang="en-US" dirty="0" err="1">
                  <a:latin typeface="Courier New" pitchFamily="49" charset="0"/>
                </a:rPr>
                <a:t>cnt</a:t>
              </a:r>
              <a:r>
                <a:rPr lang="en-US" dirty="0">
                  <a:latin typeface="Calibri" pitchFamily="34" charset="0"/>
                </a:rPr>
                <a:t> should equal 20,000.</a:t>
              </a:r>
            </a:p>
            <a:p>
              <a:pPr algn="ctr"/>
              <a:endParaRPr lang="en-US" sz="1800" dirty="0">
                <a:latin typeface="Calibri" pitchFamily="34" charset="0"/>
              </a:endParaRPr>
            </a:p>
            <a:p>
              <a:pPr algn="ctr"/>
              <a:r>
                <a:rPr lang="en-US" dirty="0">
                  <a:solidFill>
                    <a:srgbClr val="9D3E40"/>
                  </a:solidFill>
                  <a:latin typeface="Calibri" pitchFamily="34" charset="0"/>
                </a:rPr>
                <a:t>What went wrong?</a:t>
              </a:r>
            </a:p>
          </p:txBody>
        </p:sp>
      </p:grpSp>
      <p:sp>
        <p:nvSpPr>
          <p:cNvPr id="9" name="TextBox 8"/>
          <p:cNvSpPr txBox="1"/>
          <p:nvPr/>
        </p:nvSpPr>
        <p:spPr>
          <a:xfrm>
            <a:off x="3755723" y="6248400"/>
            <a:ext cx="1005090" cy="369332"/>
          </a:xfrm>
          <a:prstGeom prst="rect">
            <a:avLst/>
          </a:prstGeom>
          <a:noFill/>
        </p:spPr>
        <p:txBody>
          <a:bodyPr wrap="none" rtlCol="0">
            <a:spAutoFit/>
          </a:bodyPr>
          <a:lstStyle/>
          <a:p>
            <a:r>
              <a:rPr lang="en-US" sz="1800" dirty="0" err="1">
                <a:solidFill>
                  <a:srgbClr val="7F7F7F"/>
                </a:solidFill>
                <a:latin typeface="Calibri" pitchFamily="34" charset="0"/>
              </a:rPr>
              <a:t>badcnt.c</a:t>
            </a:r>
            <a:endParaRPr lang="en-US" sz="1800" dirty="0">
              <a:solidFill>
                <a:srgbClr val="7F7F7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p:txBody>
          <a:bodyPr/>
          <a:lstStyle/>
          <a:p>
            <a:r>
              <a:rPr lang="en-US" dirty="0"/>
              <a:t>Assembly Code for Counter Loop</a:t>
            </a:r>
          </a:p>
        </p:txBody>
      </p:sp>
      <p:sp>
        <p:nvSpPr>
          <p:cNvPr id="937989" name="Rectangle 5"/>
          <p:cNvSpPr>
            <a:spLocks noChangeArrowheads="1"/>
          </p:cNvSpPr>
          <p:nvPr/>
        </p:nvSpPr>
        <p:spPr bwMode="auto">
          <a:xfrm>
            <a:off x="2073836" y="1715869"/>
            <a:ext cx="4044697" cy="646331"/>
          </a:xfrm>
          <a:prstGeom prst="rect">
            <a:avLst/>
          </a:prstGeom>
          <a:solidFill>
            <a:srgbClr val="F6F5BD"/>
          </a:solidFill>
          <a:ln w="12700">
            <a:solidFill>
              <a:schemeClr val="tx1"/>
            </a:solidFill>
            <a:miter lim="800000"/>
            <a:headEnd/>
            <a:tailEnd/>
          </a:ln>
          <a:effectLst/>
        </p:spPr>
        <p:txBody>
          <a:bodyPr wrap="none" anchor="ctr">
            <a:spAutoFit/>
          </a:bodyPr>
          <a:lstStyle/>
          <a:p>
            <a:pPr lvl="0"/>
            <a:r>
              <a:rPr lang="nl-NL" sz="1800" dirty="0">
                <a:solidFill>
                  <a:srgbClr val="000000"/>
                </a:solidFill>
                <a:latin typeface="Courier New"/>
                <a:ea typeface="ＭＳ Ｐゴシック" charset="0"/>
                <a:cs typeface="Courier New"/>
              </a:rPr>
              <a:t>for (j = 0; j &lt; niters; j++)</a:t>
            </a:r>
          </a:p>
          <a:p>
            <a:pPr lvl="0"/>
            <a:r>
              <a:rPr lang="nl-NL" sz="1800" dirty="0">
                <a:solidFill>
                  <a:srgbClr val="000000"/>
                </a:solidFill>
                <a:latin typeface="Courier New"/>
                <a:ea typeface="ＭＳ Ｐゴシック" charset="0"/>
                <a:cs typeface="Courier New"/>
              </a:rPr>
              <a:t>    </a:t>
            </a:r>
            <a:r>
              <a:rPr lang="nl-NL" sz="1800" dirty="0" err="1">
                <a:solidFill>
                  <a:srgbClr val="000000"/>
                </a:solidFill>
                <a:latin typeface="Courier New"/>
                <a:ea typeface="ＭＳ Ｐゴシック" charset="0"/>
                <a:cs typeface="Courier New"/>
              </a:rPr>
              <a:t>cnt</a:t>
            </a:r>
            <a:r>
              <a:rPr lang="nl-NL" sz="1800" dirty="0">
                <a:solidFill>
                  <a:srgbClr val="000000"/>
                </a:solidFill>
                <a:latin typeface="Courier New"/>
                <a:ea typeface="ＭＳ Ｐゴシック" charset="0"/>
                <a:cs typeface="Courier New"/>
              </a:rPr>
              <a:t>++; </a:t>
            </a:r>
            <a:endParaRPr lang="en-US" sz="1800" dirty="0">
              <a:solidFill>
                <a:srgbClr val="000000"/>
              </a:solidFill>
              <a:latin typeface="Courier New"/>
              <a:ea typeface="ＭＳ Ｐゴシック" charset="0"/>
              <a:cs typeface="Courier New"/>
            </a:endParaRPr>
          </a:p>
        </p:txBody>
      </p:sp>
      <p:sp>
        <p:nvSpPr>
          <p:cNvPr id="937990" name="Text Box 6"/>
          <p:cNvSpPr txBox="1">
            <a:spLocks noChangeArrowheads="1"/>
          </p:cNvSpPr>
          <p:nvPr/>
        </p:nvSpPr>
        <p:spPr bwMode="auto">
          <a:xfrm>
            <a:off x="1828800" y="1249234"/>
            <a:ext cx="4854462" cy="461665"/>
          </a:xfrm>
          <a:prstGeom prst="rect">
            <a:avLst/>
          </a:prstGeom>
          <a:noFill/>
          <a:ln w="25400">
            <a:noFill/>
            <a:miter lim="800000"/>
            <a:headEnd/>
            <a:tailEnd/>
          </a:ln>
          <a:effectLst/>
        </p:spPr>
        <p:txBody>
          <a:bodyPr wrap="square" anchor="ctr">
            <a:spAutoFit/>
          </a:bodyPr>
          <a:lstStyle/>
          <a:p>
            <a:r>
              <a:rPr lang="en-US" dirty="0">
                <a:latin typeface="Calibri" pitchFamily="34" charset="0"/>
              </a:rPr>
              <a:t>C code for counter loop in thread </a:t>
            </a:r>
            <a:r>
              <a:rPr lang="en-US" dirty="0" err="1">
                <a:latin typeface="Calibri" pitchFamily="34" charset="0"/>
              </a:rPr>
              <a:t>i</a:t>
            </a:r>
            <a:endParaRPr lang="en-US" dirty="0">
              <a:latin typeface="Calibri" pitchFamily="34" charset="0"/>
            </a:endParaRPr>
          </a:p>
        </p:txBody>
      </p:sp>
      <p:sp>
        <p:nvSpPr>
          <p:cNvPr id="27" name="Text Box 379"/>
          <p:cNvSpPr txBox="1">
            <a:spLocks noChangeArrowheads="1"/>
          </p:cNvSpPr>
          <p:nvPr/>
        </p:nvSpPr>
        <p:spPr bwMode="auto">
          <a:xfrm>
            <a:off x="2209800" y="3121224"/>
            <a:ext cx="3614294" cy="3431976"/>
          </a:xfrm>
          <a:prstGeom prst="rect">
            <a:avLst/>
          </a:prstGeom>
          <a:solidFill>
            <a:srgbClr val="D9D9D9"/>
          </a:solidFill>
          <a:ln w="12700">
            <a:solidFill>
              <a:schemeClr val="tx1"/>
            </a:solidFill>
            <a:miter lim="800000"/>
            <a:headEnd/>
            <a:tailEnd/>
          </a:ln>
          <a:effectLst/>
        </p:spPr>
        <p:txBody>
          <a:bodyPr tIns="45720" anchor="t" anchorCtr="0">
            <a:noAutofit/>
          </a:bodyPr>
          <a:lstStyle/>
          <a:p>
            <a:pPr algn="l"/>
            <a:r>
              <a:rPr lang="en-US" sz="1800" dirty="0">
                <a:latin typeface="Courier New"/>
                <a:cs typeface="Courier New"/>
              </a:rPr>
              <a:t>    </a:t>
            </a:r>
            <a:r>
              <a:rPr lang="en-US" sz="1800" dirty="0" err="1">
                <a:latin typeface="Courier New"/>
                <a:cs typeface="Courier New"/>
              </a:rPr>
              <a:t>movq</a:t>
            </a:r>
            <a:r>
              <a:rPr lang="en-US" sz="1800" dirty="0">
                <a:latin typeface="Courier New"/>
                <a:cs typeface="Courier New"/>
              </a:rPr>
              <a:t>  (%</a:t>
            </a:r>
            <a:r>
              <a:rPr lang="en-US" sz="1800" dirty="0" err="1">
                <a:latin typeface="Courier New"/>
                <a:cs typeface="Courier New"/>
              </a:rPr>
              <a:t>rdi</a:t>
            </a:r>
            <a:r>
              <a:rPr lang="en-US" sz="1800" dirty="0">
                <a:latin typeface="Courier New"/>
                <a:cs typeface="Courier New"/>
              </a:rPr>
              <a:t>), %</a:t>
            </a:r>
            <a:r>
              <a:rPr lang="en-US" sz="1800" dirty="0" err="1">
                <a:latin typeface="Courier New"/>
                <a:cs typeface="Courier New"/>
              </a:rPr>
              <a:t>rcx</a:t>
            </a:r>
            <a:endParaRPr lang="en-US" sz="1800" dirty="0">
              <a:latin typeface="Courier New"/>
              <a:cs typeface="Courier New"/>
            </a:endParaRPr>
          </a:p>
          <a:p>
            <a:pPr algn="l"/>
            <a:r>
              <a:rPr lang="en-US" sz="1800" dirty="0">
                <a:latin typeface="Courier New"/>
                <a:cs typeface="Courier New"/>
              </a:rPr>
              <a:t>    </a:t>
            </a:r>
            <a:r>
              <a:rPr lang="en-US" sz="1800" dirty="0" err="1">
                <a:latin typeface="Courier New"/>
                <a:cs typeface="Courier New"/>
              </a:rPr>
              <a:t>testq</a:t>
            </a:r>
            <a:r>
              <a:rPr lang="en-US" sz="1800" dirty="0">
                <a:latin typeface="Courier New"/>
                <a:cs typeface="Courier New"/>
              </a:rPr>
              <a:t> %</a:t>
            </a:r>
            <a:r>
              <a:rPr lang="en-US" sz="1800" dirty="0" err="1">
                <a:latin typeface="Courier New"/>
                <a:cs typeface="Courier New"/>
              </a:rPr>
              <a:t>rcx</a:t>
            </a:r>
            <a:r>
              <a:rPr lang="en-US" sz="1800" dirty="0">
                <a:latin typeface="Courier New"/>
                <a:cs typeface="Courier New"/>
              </a:rPr>
              <a:t>,%</a:t>
            </a:r>
            <a:r>
              <a:rPr lang="en-US" sz="1800" dirty="0" err="1">
                <a:latin typeface="Courier New"/>
                <a:cs typeface="Courier New"/>
              </a:rPr>
              <a:t>rcx</a:t>
            </a:r>
            <a:endParaRPr lang="en-US" sz="1800" dirty="0">
              <a:latin typeface="Courier New"/>
              <a:cs typeface="Courier New"/>
            </a:endParaRPr>
          </a:p>
          <a:p>
            <a:pPr algn="l"/>
            <a:r>
              <a:rPr lang="en-US" sz="1800" dirty="0">
                <a:latin typeface="Courier New"/>
                <a:cs typeface="Courier New"/>
              </a:rPr>
              <a:t>    </a:t>
            </a:r>
            <a:r>
              <a:rPr lang="en-US" sz="1800" dirty="0" err="1">
                <a:latin typeface="Courier New"/>
                <a:cs typeface="Courier New"/>
              </a:rPr>
              <a:t>jle</a:t>
            </a:r>
            <a:r>
              <a:rPr lang="en-US" sz="1800" dirty="0">
                <a:latin typeface="Courier New"/>
                <a:cs typeface="Courier New"/>
              </a:rPr>
              <a:t>   .L2</a:t>
            </a:r>
          </a:p>
          <a:p>
            <a:pPr algn="l"/>
            <a:r>
              <a:rPr lang="cs-CZ" sz="1800" dirty="0">
                <a:latin typeface="Courier New"/>
                <a:cs typeface="Courier New"/>
              </a:rPr>
              <a:t>    </a:t>
            </a:r>
            <a:r>
              <a:rPr lang="cs-CZ" sz="1800" dirty="0" err="1">
                <a:latin typeface="Courier New"/>
                <a:cs typeface="Courier New"/>
              </a:rPr>
              <a:t>movl</a:t>
            </a:r>
            <a:r>
              <a:rPr lang="cs-CZ" sz="1800" dirty="0">
                <a:latin typeface="Courier New"/>
                <a:cs typeface="Courier New"/>
              </a:rPr>
              <a:t>  $0, %</a:t>
            </a:r>
            <a:r>
              <a:rPr lang="cs-CZ" sz="1800" dirty="0" err="1">
                <a:latin typeface="Courier New"/>
                <a:cs typeface="Courier New"/>
              </a:rPr>
              <a:t>eax</a:t>
            </a:r>
            <a:endParaRPr lang="cs-CZ" sz="1800" dirty="0">
              <a:latin typeface="Courier New"/>
              <a:cs typeface="Courier New"/>
            </a:endParaRPr>
          </a:p>
          <a:p>
            <a:pPr algn="l"/>
            <a:r>
              <a:rPr lang="cs-CZ" sz="1800" dirty="0">
                <a:latin typeface="Courier New"/>
                <a:cs typeface="Courier New"/>
              </a:rPr>
              <a:t>.L3:</a:t>
            </a:r>
          </a:p>
          <a:p>
            <a:pPr algn="l"/>
            <a:r>
              <a:rPr lang="en-US" sz="1800" dirty="0">
                <a:latin typeface="Courier New"/>
                <a:cs typeface="Courier New"/>
              </a:rPr>
              <a:t>    </a:t>
            </a:r>
            <a:r>
              <a:rPr lang="en-US" sz="1800" dirty="0" err="1">
                <a:latin typeface="Courier New"/>
                <a:cs typeface="Courier New"/>
              </a:rPr>
              <a:t>movq</a:t>
            </a:r>
            <a:r>
              <a:rPr lang="en-US" sz="1800" dirty="0">
                <a:latin typeface="Courier New"/>
                <a:cs typeface="Courier New"/>
              </a:rPr>
              <a:t>  </a:t>
            </a:r>
            <a:r>
              <a:rPr lang="en-US" sz="1800" dirty="0" err="1">
                <a:latin typeface="Courier New"/>
                <a:cs typeface="Courier New"/>
              </a:rPr>
              <a:t>cnt</a:t>
            </a:r>
            <a:r>
              <a:rPr lang="en-US" sz="1800" dirty="0">
                <a:latin typeface="Courier New"/>
                <a:cs typeface="Courier New"/>
              </a:rPr>
              <a:t>(%rip),%</a:t>
            </a:r>
            <a:r>
              <a:rPr lang="en-US" sz="1800" dirty="0" err="1">
                <a:latin typeface="Courier New"/>
                <a:cs typeface="Courier New"/>
              </a:rPr>
              <a:t>rdx</a:t>
            </a:r>
            <a:endParaRPr lang="en-US" sz="1800" dirty="0">
              <a:latin typeface="Courier New"/>
              <a:cs typeface="Courier New"/>
            </a:endParaRPr>
          </a:p>
          <a:p>
            <a:pPr algn="l"/>
            <a:r>
              <a:rPr lang="en-US" sz="1800" dirty="0">
                <a:latin typeface="Courier New"/>
                <a:cs typeface="Courier New"/>
              </a:rPr>
              <a:t>    </a:t>
            </a:r>
            <a:r>
              <a:rPr lang="en-US" sz="1800" dirty="0" err="1">
                <a:latin typeface="Courier New"/>
                <a:cs typeface="Courier New"/>
              </a:rPr>
              <a:t>addq</a:t>
            </a:r>
            <a:r>
              <a:rPr lang="en-US" sz="1800" dirty="0">
                <a:latin typeface="Courier New"/>
                <a:cs typeface="Courier New"/>
              </a:rPr>
              <a:t>  $1, %</a:t>
            </a:r>
            <a:r>
              <a:rPr lang="en-US" sz="1800" dirty="0" err="1">
                <a:latin typeface="Courier New"/>
                <a:cs typeface="Courier New"/>
              </a:rPr>
              <a:t>rdx</a:t>
            </a:r>
            <a:endParaRPr lang="en-US" sz="1800" dirty="0">
              <a:latin typeface="Courier New"/>
              <a:cs typeface="Courier New"/>
            </a:endParaRPr>
          </a:p>
          <a:p>
            <a:pPr algn="l"/>
            <a:r>
              <a:rPr lang="en-US" sz="1800" dirty="0">
                <a:latin typeface="Courier New"/>
                <a:cs typeface="Courier New"/>
              </a:rPr>
              <a:t>    </a:t>
            </a:r>
            <a:r>
              <a:rPr lang="en-US" sz="1800" dirty="0" err="1">
                <a:latin typeface="Courier New"/>
                <a:cs typeface="Courier New"/>
              </a:rPr>
              <a:t>movq</a:t>
            </a:r>
            <a:r>
              <a:rPr lang="en-US" sz="1800" dirty="0">
                <a:latin typeface="Courier New"/>
                <a:cs typeface="Courier New"/>
              </a:rPr>
              <a:t>  %</a:t>
            </a:r>
            <a:r>
              <a:rPr lang="en-US" sz="1800" dirty="0" err="1">
                <a:latin typeface="Courier New"/>
                <a:cs typeface="Courier New"/>
              </a:rPr>
              <a:t>rdx</a:t>
            </a:r>
            <a:r>
              <a:rPr lang="en-US" sz="1800" dirty="0">
                <a:latin typeface="Courier New"/>
                <a:cs typeface="Courier New"/>
              </a:rPr>
              <a:t>, </a:t>
            </a:r>
            <a:r>
              <a:rPr lang="en-US" sz="1800" dirty="0" err="1">
                <a:latin typeface="Courier New"/>
                <a:cs typeface="Courier New"/>
              </a:rPr>
              <a:t>cnt</a:t>
            </a:r>
            <a:r>
              <a:rPr lang="en-US" sz="1800" dirty="0">
                <a:latin typeface="Courier New"/>
                <a:cs typeface="Courier New"/>
              </a:rPr>
              <a:t>(%rip)</a:t>
            </a:r>
          </a:p>
          <a:p>
            <a:pPr algn="l"/>
            <a:r>
              <a:rPr lang="en-US" sz="1800" dirty="0">
                <a:latin typeface="Courier New"/>
                <a:cs typeface="Courier New"/>
              </a:rPr>
              <a:t>    </a:t>
            </a:r>
            <a:r>
              <a:rPr lang="en-US" sz="1800" dirty="0" err="1">
                <a:latin typeface="Courier New"/>
                <a:cs typeface="Courier New"/>
              </a:rPr>
              <a:t>addq</a:t>
            </a:r>
            <a:r>
              <a:rPr lang="en-US" sz="1800" dirty="0">
                <a:latin typeface="Courier New"/>
                <a:cs typeface="Courier New"/>
              </a:rPr>
              <a:t>  $1, %</a:t>
            </a:r>
            <a:r>
              <a:rPr lang="en-US" sz="1800" dirty="0" err="1">
                <a:latin typeface="Courier New"/>
                <a:cs typeface="Courier New"/>
              </a:rPr>
              <a:t>rax</a:t>
            </a:r>
            <a:endParaRPr lang="en-US" sz="1800" dirty="0">
              <a:latin typeface="Courier New"/>
              <a:cs typeface="Courier New"/>
            </a:endParaRPr>
          </a:p>
          <a:p>
            <a:pPr algn="l"/>
            <a:r>
              <a:rPr lang="en-US" sz="1800" dirty="0">
                <a:latin typeface="Courier New"/>
                <a:cs typeface="Courier New"/>
              </a:rPr>
              <a:t>    </a:t>
            </a:r>
            <a:r>
              <a:rPr lang="en-US" sz="1800" dirty="0" err="1">
                <a:latin typeface="Courier New"/>
                <a:cs typeface="Courier New"/>
              </a:rPr>
              <a:t>cmpq</a:t>
            </a:r>
            <a:r>
              <a:rPr lang="en-US" sz="1800" dirty="0">
                <a:latin typeface="Courier New"/>
                <a:cs typeface="Courier New"/>
              </a:rPr>
              <a:t>  %</a:t>
            </a:r>
            <a:r>
              <a:rPr lang="en-US" sz="1800" dirty="0" err="1">
                <a:latin typeface="Courier New"/>
                <a:cs typeface="Courier New"/>
              </a:rPr>
              <a:t>rcx</a:t>
            </a:r>
            <a:r>
              <a:rPr lang="en-US" sz="1800" dirty="0">
                <a:latin typeface="Courier New"/>
                <a:cs typeface="Courier New"/>
              </a:rPr>
              <a:t>, %</a:t>
            </a:r>
            <a:r>
              <a:rPr lang="en-US" sz="1800" dirty="0" err="1">
                <a:latin typeface="Courier New"/>
                <a:cs typeface="Courier New"/>
              </a:rPr>
              <a:t>rax</a:t>
            </a:r>
            <a:endParaRPr lang="en-US" sz="1800" dirty="0">
              <a:latin typeface="Courier New"/>
              <a:cs typeface="Courier New"/>
            </a:endParaRPr>
          </a:p>
          <a:p>
            <a:pPr algn="l"/>
            <a:r>
              <a:rPr lang="pl-PL" sz="1800" dirty="0">
                <a:latin typeface="Courier New"/>
                <a:cs typeface="Courier New"/>
              </a:rPr>
              <a:t>    </a:t>
            </a:r>
            <a:r>
              <a:rPr lang="pl-PL" sz="1800" dirty="0" err="1">
                <a:latin typeface="Courier New"/>
                <a:cs typeface="Courier New"/>
              </a:rPr>
              <a:t>jne</a:t>
            </a:r>
            <a:r>
              <a:rPr lang="pl-PL" sz="1800" dirty="0">
                <a:latin typeface="Courier New"/>
                <a:cs typeface="Courier New"/>
              </a:rPr>
              <a:t>   .L3</a:t>
            </a:r>
          </a:p>
          <a:p>
            <a:pPr algn="l"/>
            <a:r>
              <a:rPr lang="pl-PL" sz="1800" dirty="0">
                <a:latin typeface="Courier New"/>
                <a:cs typeface="Courier New"/>
              </a:rPr>
              <a:t>.L2:</a:t>
            </a:r>
            <a:endParaRPr lang="en-US" sz="1800" dirty="0">
              <a:latin typeface="Courier New"/>
              <a:cs typeface="Courier New"/>
            </a:endParaRPr>
          </a:p>
        </p:txBody>
      </p:sp>
      <p:sp>
        <p:nvSpPr>
          <p:cNvPr id="28" name="AutoShape 381"/>
          <p:cNvSpPr>
            <a:spLocks noChangeAspect="1"/>
          </p:cNvSpPr>
          <p:nvPr/>
        </p:nvSpPr>
        <p:spPr bwMode="auto">
          <a:xfrm flipH="1">
            <a:off x="5922650" y="3436099"/>
            <a:ext cx="73396" cy="510778"/>
          </a:xfrm>
          <a:prstGeom prst="leftBrace">
            <a:avLst>
              <a:gd name="adj1" fmla="val 123405"/>
              <a:gd name="adj2" fmla="val 50000"/>
            </a:avLst>
          </a:prstGeom>
          <a:noFill/>
          <a:ln w="12700">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latin typeface="+mn-lt"/>
            </a:endParaRPr>
          </a:p>
        </p:txBody>
      </p:sp>
      <p:sp>
        <p:nvSpPr>
          <p:cNvPr id="29" name="Text Box 382"/>
          <p:cNvSpPr txBox="1">
            <a:spLocks noChangeArrowheads="1"/>
          </p:cNvSpPr>
          <p:nvPr/>
        </p:nvSpPr>
        <p:spPr bwMode="auto">
          <a:xfrm>
            <a:off x="5979215" y="3507004"/>
            <a:ext cx="1055040"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r"/>
            <a:r>
              <a:rPr lang="en-US" sz="1800" i="1" dirty="0">
                <a:latin typeface="+mn-lt"/>
              </a:rPr>
              <a:t>H</a:t>
            </a:r>
            <a:r>
              <a:rPr lang="en-US" sz="1800" i="1" baseline="-25000" dirty="0">
                <a:latin typeface="+mn-lt"/>
              </a:rPr>
              <a:t>i</a:t>
            </a:r>
            <a:r>
              <a:rPr lang="en-US" sz="1800" i="1" dirty="0">
                <a:latin typeface="+mn-lt"/>
              </a:rPr>
              <a:t> </a:t>
            </a:r>
            <a:r>
              <a:rPr lang="en-US" sz="1800" dirty="0">
                <a:latin typeface="+mn-lt"/>
              </a:rPr>
              <a:t>: Head</a:t>
            </a:r>
          </a:p>
        </p:txBody>
      </p:sp>
      <p:sp>
        <p:nvSpPr>
          <p:cNvPr id="30" name="Text Box 383"/>
          <p:cNvSpPr txBox="1">
            <a:spLocks noChangeArrowheads="1"/>
          </p:cNvSpPr>
          <p:nvPr/>
        </p:nvSpPr>
        <p:spPr bwMode="auto">
          <a:xfrm>
            <a:off x="5979215" y="5739385"/>
            <a:ext cx="790872"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l"/>
            <a:r>
              <a:rPr lang="en-US" sz="1600" i="1" dirty="0">
                <a:latin typeface="+mn-lt"/>
              </a:rPr>
              <a:t>T</a:t>
            </a:r>
            <a:r>
              <a:rPr lang="en-US" sz="1600" i="1" baseline="-25000" dirty="0">
                <a:latin typeface="+mn-lt"/>
              </a:rPr>
              <a:t>i</a:t>
            </a:r>
            <a:r>
              <a:rPr lang="en-US" sz="1600" dirty="0">
                <a:latin typeface="+mn-lt"/>
              </a:rPr>
              <a:t> : Tail</a:t>
            </a:r>
          </a:p>
        </p:txBody>
      </p:sp>
      <p:sp>
        <p:nvSpPr>
          <p:cNvPr id="31" name="Line 385"/>
          <p:cNvSpPr>
            <a:spLocks noChangeShapeType="1"/>
          </p:cNvSpPr>
          <p:nvPr/>
        </p:nvSpPr>
        <p:spPr bwMode="auto">
          <a:xfrm flipV="1">
            <a:off x="2212483" y="4290240"/>
            <a:ext cx="3600887" cy="6712"/>
          </a:xfrm>
          <a:prstGeom prst="line">
            <a:avLst/>
          </a:prstGeom>
          <a:noFill/>
          <a:ln w="127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32" name="Line 386"/>
          <p:cNvSpPr>
            <a:spLocks noChangeShapeType="1"/>
          </p:cNvSpPr>
          <p:nvPr/>
        </p:nvSpPr>
        <p:spPr bwMode="auto">
          <a:xfrm>
            <a:off x="2212483" y="5390895"/>
            <a:ext cx="3600887" cy="14737"/>
          </a:xfrm>
          <a:prstGeom prst="line">
            <a:avLst/>
          </a:prstGeom>
          <a:noFill/>
          <a:ln w="127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33" name="Text Box 387"/>
          <p:cNvSpPr txBox="1">
            <a:spLocks noChangeArrowheads="1"/>
          </p:cNvSpPr>
          <p:nvPr/>
        </p:nvSpPr>
        <p:spPr bwMode="auto">
          <a:xfrm>
            <a:off x="5979215" y="4443985"/>
            <a:ext cx="1650722" cy="9233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l"/>
            <a:r>
              <a:rPr lang="en-US" sz="1800" i="1" dirty="0">
                <a:latin typeface="+mn-lt"/>
              </a:rPr>
              <a:t>L</a:t>
            </a:r>
            <a:r>
              <a:rPr lang="en-US" sz="1800" i="1" baseline="-25000" dirty="0">
                <a:latin typeface="+mn-lt"/>
              </a:rPr>
              <a:t>i  </a:t>
            </a:r>
            <a:r>
              <a:rPr lang="en-US" sz="1800" dirty="0">
                <a:latin typeface="+mn-lt"/>
              </a:rPr>
              <a:t>: Load </a:t>
            </a:r>
            <a:r>
              <a:rPr lang="en-US" sz="1800" dirty="0" err="1">
                <a:latin typeface="+mn-lt"/>
              </a:rPr>
              <a:t>cnt</a:t>
            </a:r>
            <a:endParaRPr lang="en-US" sz="1800" dirty="0">
              <a:latin typeface="+mn-lt"/>
            </a:endParaRPr>
          </a:p>
          <a:p>
            <a:pPr algn="l"/>
            <a:r>
              <a:rPr lang="en-US" sz="1800" i="1" dirty="0" err="1">
                <a:latin typeface="+mn-lt"/>
              </a:rPr>
              <a:t>U</a:t>
            </a:r>
            <a:r>
              <a:rPr lang="en-US" sz="1800" i="1" baseline="-25000" dirty="0" err="1">
                <a:latin typeface="+mn-lt"/>
              </a:rPr>
              <a:t>i</a:t>
            </a:r>
            <a:r>
              <a:rPr lang="en-US" sz="1800" dirty="0">
                <a:latin typeface="+mn-lt"/>
              </a:rPr>
              <a:t> : Update </a:t>
            </a:r>
            <a:r>
              <a:rPr lang="en-US" sz="1800" dirty="0" err="1">
                <a:latin typeface="+mn-lt"/>
              </a:rPr>
              <a:t>cnt</a:t>
            </a:r>
            <a:endParaRPr lang="en-US" sz="1800" dirty="0">
              <a:latin typeface="+mn-lt"/>
            </a:endParaRPr>
          </a:p>
          <a:p>
            <a:pPr algn="l"/>
            <a:r>
              <a:rPr lang="en-US" sz="1800" i="1" dirty="0">
                <a:latin typeface="+mn-lt"/>
              </a:rPr>
              <a:t>S</a:t>
            </a:r>
            <a:r>
              <a:rPr lang="en-US" sz="1800" i="1" baseline="-25000" dirty="0">
                <a:latin typeface="+mn-lt"/>
              </a:rPr>
              <a:t>i</a:t>
            </a:r>
            <a:r>
              <a:rPr lang="en-US" sz="1800" dirty="0">
                <a:latin typeface="+mn-lt"/>
              </a:rPr>
              <a:t> : Store </a:t>
            </a:r>
            <a:r>
              <a:rPr lang="en-US" sz="1800" dirty="0" err="1">
                <a:latin typeface="+mn-lt"/>
              </a:rPr>
              <a:t>cnt</a:t>
            </a:r>
            <a:endParaRPr lang="en-US" sz="1800" dirty="0">
              <a:latin typeface="+mn-lt"/>
            </a:endParaRPr>
          </a:p>
        </p:txBody>
      </p:sp>
      <p:sp>
        <p:nvSpPr>
          <p:cNvPr id="34" name="Text Box 392"/>
          <p:cNvSpPr txBox="1">
            <a:spLocks noChangeArrowheads="1"/>
          </p:cNvSpPr>
          <p:nvPr/>
        </p:nvSpPr>
        <p:spPr bwMode="auto">
          <a:xfrm>
            <a:off x="2674993" y="2688224"/>
            <a:ext cx="2682568" cy="42631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i="1" dirty="0" err="1"/>
              <a:t>Asm</a:t>
            </a:r>
            <a:r>
              <a:rPr lang="en-US" i="1" dirty="0"/>
              <a:t> code for thread </a:t>
            </a:r>
            <a:r>
              <a:rPr lang="en-US" i="1" dirty="0" err="1"/>
              <a:t>i</a:t>
            </a:r>
            <a:endParaRPr lang="en-US" i="1" dirty="0"/>
          </a:p>
        </p:txBody>
      </p:sp>
      <p:sp>
        <p:nvSpPr>
          <p:cNvPr id="35" name="AutoShape 381"/>
          <p:cNvSpPr>
            <a:spLocks noChangeAspect="1"/>
          </p:cNvSpPr>
          <p:nvPr/>
        </p:nvSpPr>
        <p:spPr bwMode="auto">
          <a:xfrm flipH="1">
            <a:off x="5869265" y="4327552"/>
            <a:ext cx="146219" cy="1017567"/>
          </a:xfrm>
          <a:prstGeom prst="leftBrace">
            <a:avLst>
              <a:gd name="adj1" fmla="val 123405"/>
              <a:gd name="adj2" fmla="val 50000"/>
            </a:avLst>
          </a:prstGeom>
          <a:noFill/>
          <a:ln w="12700">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latin typeface="+mn-lt"/>
            </a:endParaRPr>
          </a:p>
        </p:txBody>
      </p:sp>
      <p:sp>
        <p:nvSpPr>
          <p:cNvPr id="36" name="AutoShape 381"/>
          <p:cNvSpPr>
            <a:spLocks noChangeAspect="1"/>
          </p:cNvSpPr>
          <p:nvPr/>
        </p:nvSpPr>
        <p:spPr bwMode="auto">
          <a:xfrm flipH="1">
            <a:off x="5922650" y="5720508"/>
            <a:ext cx="73396" cy="510778"/>
          </a:xfrm>
          <a:prstGeom prst="leftBrace">
            <a:avLst>
              <a:gd name="adj1" fmla="val 123405"/>
              <a:gd name="adj2" fmla="val 50000"/>
            </a:avLst>
          </a:prstGeom>
          <a:noFill/>
          <a:ln w="12700">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latin typeface="+mn-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292688" y="493712"/>
            <a:ext cx="6616700" cy="573088"/>
          </a:xfrm>
        </p:spPr>
        <p:txBody>
          <a:bodyPr/>
          <a:lstStyle/>
          <a:p>
            <a:r>
              <a:rPr lang="en-US"/>
              <a:t>Concurrent Execution</a:t>
            </a:r>
          </a:p>
        </p:txBody>
      </p:sp>
      <p:sp>
        <p:nvSpPr>
          <p:cNvPr id="940035" name="Rectangle 3"/>
          <p:cNvSpPr>
            <a:spLocks noGrp="1" noChangeArrowheads="1"/>
          </p:cNvSpPr>
          <p:nvPr>
            <p:ph type="body" idx="1"/>
          </p:nvPr>
        </p:nvSpPr>
        <p:spPr>
          <a:xfrm>
            <a:off x="290513" y="1220788"/>
            <a:ext cx="8307387" cy="1450975"/>
          </a:xfrm>
        </p:spPr>
        <p:txBody>
          <a:bodyPr/>
          <a:lstStyle/>
          <a:p>
            <a:pPr>
              <a:lnSpc>
                <a:spcPct val="85000"/>
              </a:lnSpc>
            </a:pPr>
            <a:r>
              <a:rPr lang="en-US" i="1" dirty="0">
                <a:solidFill>
                  <a:srgbClr val="C00000"/>
                </a:solidFill>
              </a:rPr>
              <a:t>Key idea: </a:t>
            </a:r>
            <a:r>
              <a:rPr lang="en-US" dirty="0"/>
              <a:t>In general, any </a:t>
            </a:r>
            <a:r>
              <a:rPr lang="en-US" dirty="0">
                <a:solidFill>
                  <a:srgbClr val="00B050"/>
                </a:solidFill>
              </a:rPr>
              <a:t>sequentially consistent* </a:t>
            </a:r>
            <a:r>
              <a:rPr lang="en-US" dirty="0"/>
              <a:t>interleaving is possible, but some give an unexpected result!</a:t>
            </a:r>
          </a:p>
          <a:p>
            <a:pPr lvl="1">
              <a:lnSpc>
                <a:spcPct val="90000"/>
              </a:lnSpc>
            </a:pPr>
            <a:r>
              <a:rPr lang="en-US" dirty="0"/>
              <a:t>I</a:t>
            </a:r>
            <a:r>
              <a:rPr lang="en-US" baseline="-25000" dirty="0"/>
              <a:t>i</a:t>
            </a:r>
            <a:r>
              <a:rPr lang="en-US" dirty="0"/>
              <a:t> denotes that thread </a:t>
            </a:r>
            <a:r>
              <a:rPr lang="en-US" dirty="0" err="1"/>
              <a:t>i</a:t>
            </a:r>
            <a:r>
              <a:rPr lang="en-US" dirty="0"/>
              <a:t> executes instruction I</a:t>
            </a:r>
            <a:endParaRPr lang="en-US" sz="1600" dirty="0"/>
          </a:p>
          <a:p>
            <a:pPr lvl="1">
              <a:lnSpc>
                <a:spcPct val="90000"/>
              </a:lnSpc>
            </a:pPr>
            <a:r>
              <a:rPr lang="en-US" dirty="0"/>
              <a:t>%</a:t>
            </a:r>
            <a:r>
              <a:rPr lang="en-US" dirty="0" err="1"/>
              <a:t>rdx</a:t>
            </a:r>
            <a:r>
              <a:rPr lang="en-US" baseline="-25000" dirty="0" err="1"/>
              <a:t>i</a:t>
            </a:r>
            <a:r>
              <a:rPr lang="en-US" baseline="-25000" dirty="0"/>
              <a:t> </a:t>
            </a:r>
            <a:r>
              <a:rPr lang="en-US" dirty="0"/>
              <a:t>is the content of %</a:t>
            </a:r>
            <a:r>
              <a:rPr lang="en-US" dirty="0" err="1"/>
              <a:t>rdx</a:t>
            </a:r>
            <a:r>
              <a:rPr lang="en-US" dirty="0"/>
              <a:t> in thread i’s context</a:t>
            </a:r>
            <a:endParaRPr lang="en-US" sz="1800" dirty="0"/>
          </a:p>
        </p:txBody>
      </p:sp>
      <p:sp>
        <p:nvSpPr>
          <p:cNvPr id="940036" name="Rectangle 4"/>
          <p:cNvSpPr>
            <a:spLocks noChangeArrowheads="1"/>
          </p:cNvSpPr>
          <p:nvPr/>
        </p:nvSpPr>
        <p:spPr bwMode="auto">
          <a:xfrm>
            <a:off x="1820863"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H</a:t>
            </a:r>
            <a:r>
              <a:rPr lang="en-US" sz="1800" baseline="-25000" dirty="0">
                <a:latin typeface="Calibri" pitchFamily="34" charset="0"/>
              </a:rPr>
              <a:t>1</a:t>
            </a:r>
            <a:endParaRPr lang="en-US" sz="1800" dirty="0">
              <a:latin typeface="Calibri" pitchFamily="34" charset="0"/>
            </a:endParaRPr>
          </a:p>
        </p:txBody>
      </p:sp>
      <p:sp>
        <p:nvSpPr>
          <p:cNvPr id="940037" name="Rectangle 5"/>
          <p:cNvSpPr>
            <a:spLocks noChangeArrowheads="1"/>
          </p:cNvSpPr>
          <p:nvPr/>
        </p:nvSpPr>
        <p:spPr bwMode="auto">
          <a:xfrm>
            <a:off x="1820863" y="36147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L</a:t>
            </a:r>
            <a:r>
              <a:rPr lang="en-US" sz="1800" baseline="-25000" dirty="0">
                <a:latin typeface="Calibri" pitchFamily="34" charset="0"/>
              </a:rPr>
              <a:t>1</a:t>
            </a:r>
            <a:endParaRPr lang="en-US" sz="1800" dirty="0">
              <a:latin typeface="Calibri" pitchFamily="34" charset="0"/>
            </a:endParaRPr>
          </a:p>
        </p:txBody>
      </p:sp>
      <p:sp>
        <p:nvSpPr>
          <p:cNvPr id="940038" name="Rectangle 6"/>
          <p:cNvSpPr>
            <a:spLocks noChangeArrowheads="1"/>
          </p:cNvSpPr>
          <p:nvPr/>
        </p:nvSpPr>
        <p:spPr bwMode="auto">
          <a:xfrm>
            <a:off x="1820863" y="38766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U</a:t>
            </a:r>
            <a:r>
              <a:rPr lang="en-US" sz="1800" baseline="-25000" dirty="0">
                <a:latin typeface="Calibri" pitchFamily="34" charset="0"/>
              </a:rPr>
              <a:t>1</a:t>
            </a:r>
            <a:endParaRPr lang="en-US" sz="1800" dirty="0">
              <a:latin typeface="Calibri" pitchFamily="34" charset="0"/>
            </a:endParaRPr>
          </a:p>
        </p:txBody>
      </p:sp>
      <p:sp>
        <p:nvSpPr>
          <p:cNvPr id="940039" name="Rectangle 7"/>
          <p:cNvSpPr>
            <a:spLocks noChangeArrowheads="1"/>
          </p:cNvSpPr>
          <p:nvPr/>
        </p:nvSpPr>
        <p:spPr bwMode="auto">
          <a:xfrm>
            <a:off x="1820863" y="41481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S</a:t>
            </a:r>
            <a:r>
              <a:rPr lang="en-US" sz="1800" baseline="-25000" dirty="0">
                <a:latin typeface="Calibri" pitchFamily="34" charset="0"/>
              </a:rPr>
              <a:t>1</a:t>
            </a:r>
            <a:endParaRPr lang="en-US" sz="1800" dirty="0">
              <a:latin typeface="Calibri" pitchFamily="34" charset="0"/>
            </a:endParaRPr>
          </a:p>
        </p:txBody>
      </p:sp>
      <p:sp>
        <p:nvSpPr>
          <p:cNvPr id="940040" name="Rectangle 8"/>
          <p:cNvSpPr>
            <a:spLocks noChangeArrowheads="1"/>
          </p:cNvSpPr>
          <p:nvPr/>
        </p:nvSpPr>
        <p:spPr bwMode="auto">
          <a:xfrm>
            <a:off x="1820863" y="44100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H</a:t>
            </a:r>
            <a:r>
              <a:rPr lang="en-US" sz="1800" baseline="-25000" dirty="0">
                <a:latin typeface="Calibri" pitchFamily="34" charset="0"/>
              </a:rPr>
              <a:t>2</a:t>
            </a:r>
            <a:endParaRPr lang="en-US" sz="1800" dirty="0">
              <a:latin typeface="Calibri" pitchFamily="34" charset="0"/>
            </a:endParaRPr>
          </a:p>
        </p:txBody>
      </p:sp>
      <p:sp>
        <p:nvSpPr>
          <p:cNvPr id="940041" name="Rectangle 9"/>
          <p:cNvSpPr>
            <a:spLocks noChangeArrowheads="1"/>
          </p:cNvSpPr>
          <p:nvPr/>
        </p:nvSpPr>
        <p:spPr bwMode="auto">
          <a:xfrm>
            <a:off x="1820863" y="46815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L</a:t>
            </a:r>
            <a:r>
              <a:rPr lang="en-US" sz="1800" baseline="-25000" dirty="0">
                <a:latin typeface="Calibri" pitchFamily="34" charset="0"/>
              </a:rPr>
              <a:t>2</a:t>
            </a:r>
            <a:endParaRPr lang="en-US" sz="1800" dirty="0">
              <a:latin typeface="Calibri" pitchFamily="34" charset="0"/>
            </a:endParaRPr>
          </a:p>
        </p:txBody>
      </p:sp>
      <p:sp>
        <p:nvSpPr>
          <p:cNvPr id="940042" name="Rectangle 10"/>
          <p:cNvSpPr>
            <a:spLocks noChangeArrowheads="1"/>
          </p:cNvSpPr>
          <p:nvPr/>
        </p:nvSpPr>
        <p:spPr bwMode="auto">
          <a:xfrm>
            <a:off x="1820863" y="49434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U</a:t>
            </a:r>
            <a:r>
              <a:rPr lang="en-US" sz="1800" baseline="-25000" dirty="0">
                <a:latin typeface="Calibri" pitchFamily="34" charset="0"/>
              </a:rPr>
              <a:t>2</a:t>
            </a:r>
            <a:endParaRPr lang="en-US" sz="1800" dirty="0">
              <a:latin typeface="Calibri" pitchFamily="34" charset="0"/>
            </a:endParaRPr>
          </a:p>
        </p:txBody>
      </p:sp>
      <p:sp>
        <p:nvSpPr>
          <p:cNvPr id="940043" name="Rectangle 11"/>
          <p:cNvSpPr>
            <a:spLocks noChangeArrowheads="1"/>
          </p:cNvSpPr>
          <p:nvPr/>
        </p:nvSpPr>
        <p:spPr bwMode="auto">
          <a:xfrm>
            <a:off x="1820863" y="52149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S</a:t>
            </a:r>
            <a:r>
              <a:rPr lang="en-US" sz="1800" baseline="-25000" dirty="0">
                <a:latin typeface="Calibri" pitchFamily="34" charset="0"/>
              </a:rPr>
              <a:t>2</a:t>
            </a:r>
            <a:endParaRPr lang="en-US" sz="1800" dirty="0">
              <a:latin typeface="Calibri" pitchFamily="34" charset="0"/>
            </a:endParaRPr>
          </a:p>
        </p:txBody>
      </p:sp>
      <p:sp>
        <p:nvSpPr>
          <p:cNvPr id="940044" name="Rectangle 12"/>
          <p:cNvSpPr>
            <a:spLocks noChangeArrowheads="1"/>
          </p:cNvSpPr>
          <p:nvPr/>
        </p:nvSpPr>
        <p:spPr bwMode="auto">
          <a:xfrm>
            <a:off x="1820863" y="54768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T</a:t>
            </a:r>
            <a:r>
              <a:rPr lang="en-US" sz="1800" baseline="-25000" dirty="0">
                <a:latin typeface="Calibri" pitchFamily="34" charset="0"/>
              </a:rPr>
              <a:t>2</a:t>
            </a:r>
            <a:endParaRPr lang="en-US" sz="1800" dirty="0">
              <a:latin typeface="Calibri" pitchFamily="34" charset="0"/>
            </a:endParaRPr>
          </a:p>
        </p:txBody>
      </p:sp>
      <p:sp>
        <p:nvSpPr>
          <p:cNvPr id="940045" name="Rectangle 13"/>
          <p:cNvSpPr>
            <a:spLocks noChangeArrowheads="1"/>
          </p:cNvSpPr>
          <p:nvPr/>
        </p:nvSpPr>
        <p:spPr bwMode="auto">
          <a:xfrm>
            <a:off x="1820863"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T</a:t>
            </a:r>
            <a:r>
              <a:rPr lang="en-US" sz="1800" baseline="-25000" dirty="0">
                <a:latin typeface="Calibri" pitchFamily="34" charset="0"/>
              </a:rPr>
              <a:t>1</a:t>
            </a:r>
            <a:endParaRPr lang="en-US" sz="1800" dirty="0">
              <a:latin typeface="Calibri" pitchFamily="34" charset="0"/>
            </a:endParaRPr>
          </a:p>
        </p:txBody>
      </p:sp>
      <p:sp>
        <p:nvSpPr>
          <p:cNvPr id="940046" name="Rectangle 14"/>
          <p:cNvSpPr>
            <a:spLocks noChangeArrowheads="1"/>
          </p:cNvSpPr>
          <p:nvPr/>
        </p:nvSpPr>
        <p:spPr bwMode="auto">
          <a:xfrm>
            <a:off x="846138"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47" name="Rectangle 15"/>
          <p:cNvSpPr>
            <a:spLocks noChangeArrowheads="1"/>
          </p:cNvSpPr>
          <p:nvPr/>
        </p:nvSpPr>
        <p:spPr bwMode="auto">
          <a:xfrm>
            <a:off x="846138" y="36147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48" name="Rectangle 16"/>
          <p:cNvSpPr>
            <a:spLocks noChangeArrowheads="1"/>
          </p:cNvSpPr>
          <p:nvPr/>
        </p:nvSpPr>
        <p:spPr bwMode="auto">
          <a:xfrm>
            <a:off x="846138" y="38766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49" name="Rectangle 17"/>
          <p:cNvSpPr>
            <a:spLocks noChangeArrowheads="1"/>
          </p:cNvSpPr>
          <p:nvPr/>
        </p:nvSpPr>
        <p:spPr bwMode="auto">
          <a:xfrm>
            <a:off x="846138" y="41481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50" name="Rectangle 18"/>
          <p:cNvSpPr>
            <a:spLocks noChangeArrowheads="1"/>
          </p:cNvSpPr>
          <p:nvPr/>
        </p:nvSpPr>
        <p:spPr bwMode="auto">
          <a:xfrm>
            <a:off x="846138" y="44100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1" name="Rectangle 19"/>
          <p:cNvSpPr>
            <a:spLocks noChangeArrowheads="1"/>
          </p:cNvSpPr>
          <p:nvPr/>
        </p:nvSpPr>
        <p:spPr bwMode="auto">
          <a:xfrm>
            <a:off x="846138" y="46815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2" name="Rectangle 20"/>
          <p:cNvSpPr>
            <a:spLocks noChangeArrowheads="1"/>
          </p:cNvSpPr>
          <p:nvPr/>
        </p:nvSpPr>
        <p:spPr bwMode="auto">
          <a:xfrm>
            <a:off x="846138" y="49434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3" name="Rectangle 21"/>
          <p:cNvSpPr>
            <a:spLocks noChangeArrowheads="1"/>
          </p:cNvSpPr>
          <p:nvPr/>
        </p:nvSpPr>
        <p:spPr bwMode="auto">
          <a:xfrm>
            <a:off x="846138" y="52149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4" name="Rectangle 22"/>
          <p:cNvSpPr>
            <a:spLocks noChangeArrowheads="1"/>
          </p:cNvSpPr>
          <p:nvPr/>
        </p:nvSpPr>
        <p:spPr bwMode="auto">
          <a:xfrm>
            <a:off x="846138" y="54768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5" name="Rectangle 23"/>
          <p:cNvSpPr>
            <a:spLocks noChangeArrowheads="1"/>
          </p:cNvSpPr>
          <p:nvPr/>
        </p:nvSpPr>
        <p:spPr bwMode="auto">
          <a:xfrm>
            <a:off x="846138"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56" name="Rectangle 24"/>
          <p:cNvSpPr>
            <a:spLocks noChangeArrowheads="1"/>
          </p:cNvSpPr>
          <p:nvPr/>
        </p:nvSpPr>
        <p:spPr bwMode="auto">
          <a:xfrm>
            <a:off x="2795588"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57" name="Rectangle 25"/>
          <p:cNvSpPr>
            <a:spLocks noChangeArrowheads="1"/>
          </p:cNvSpPr>
          <p:nvPr/>
        </p:nvSpPr>
        <p:spPr bwMode="auto">
          <a:xfrm>
            <a:off x="2795588" y="36147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0058" name="Rectangle 26"/>
          <p:cNvSpPr>
            <a:spLocks noChangeArrowheads="1"/>
          </p:cNvSpPr>
          <p:nvPr/>
        </p:nvSpPr>
        <p:spPr bwMode="auto">
          <a:xfrm>
            <a:off x="2795588" y="38766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59" name="Rectangle 27"/>
          <p:cNvSpPr>
            <a:spLocks noChangeArrowheads="1"/>
          </p:cNvSpPr>
          <p:nvPr/>
        </p:nvSpPr>
        <p:spPr bwMode="auto">
          <a:xfrm>
            <a:off x="2795588" y="41481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60" name="Rectangle 28"/>
          <p:cNvSpPr>
            <a:spLocks noChangeArrowheads="1"/>
          </p:cNvSpPr>
          <p:nvPr/>
        </p:nvSpPr>
        <p:spPr bwMode="auto">
          <a:xfrm>
            <a:off x="2795588" y="44100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1" name="Rectangle 29"/>
          <p:cNvSpPr>
            <a:spLocks noChangeArrowheads="1"/>
          </p:cNvSpPr>
          <p:nvPr/>
        </p:nvSpPr>
        <p:spPr bwMode="auto">
          <a:xfrm>
            <a:off x="2795588" y="46815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2" name="Rectangle 30"/>
          <p:cNvSpPr>
            <a:spLocks noChangeArrowheads="1"/>
          </p:cNvSpPr>
          <p:nvPr/>
        </p:nvSpPr>
        <p:spPr bwMode="auto">
          <a:xfrm>
            <a:off x="2795588" y="49434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3" name="Rectangle 31"/>
          <p:cNvSpPr>
            <a:spLocks noChangeArrowheads="1"/>
          </p:cNvSpPr>
          <p:nvPr/>
        </p:nvSpPr>
        <p:spPr bwMode="auto">
          <a:xfrm>
            <a:off x="2795588" y="52149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4" name="Rectangle 32"/>
          <p:cNvSpPr>
            <a:spLocks noChangeArrowheads="1"/>
          </p:cNvSpPr>
          <p:nvPr/>
        </p:nvSpPr>
        <p:spPr bwMode="auto">
          <a:xfrm>
            <a:off x="2795588" y="54768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5" name="Rectangle 33"/>
          <p:cNvSpPr>
            <a:spLocks noChangeArrowheads="1"/>
          </p:cNvSpPr>
          <p:nvPr/>
        </p:nvSpPr>
        <p:spPr bwMode="auto">
          <a:xfrm>
            <a:off x="2795588"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66" name="Rectangle 34"/>
          <p:cNvSpPr>
            <a:spLocks noChangeArrowheads="1"/>
          </p:cNvSpPr>
          <p:nvPr/>
        </p:nvSpPr>
        <p:spPr bwMode="auto">
          <a:xfrm>
            <a:off x="4716463"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0067" name="Rectangle 35"/>
          <p:cNvSpPr>
            <a:spLocks noChangeArrowheads="1"/>
          </p:cNvSpPr>
          <p:nvPr/>
        </p:nvSpPr>
        <p:spPr bwMode="auto">
          <a:xfrm>
            <a:off x="4716463" y="36147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0068" name="Rectangle 36"/>
          <p:cNvSpPr>
            <a:spLocks noChangeArrowheads="1"/>
          </p:cNvSpPr>
          <p:nvPr/>
        </p:nvSpPr>
        <p:spPr bwMode="auto">
          <a:xfrm>
            <a:off x="4716463" y="38766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0069" name="Rectangle 37"/>
          <p:cNvSpPr>
            <a:spLocks noChangeArrowheads="1"/>
          </p:cNvSpPr>
          <p:nvPr/>
        </p:nvSpPr>
        <p:spPr bwMode="auto">
          <a:xfrm>
            <a:off x="4716463" y="41481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70" name="Rectangle 38"/>
          <p:cNvSpPr>
            <a:spLocks noChangeArrowheads="1"/>
          </p:cNvSpPr>
          <p:nvPr/>
        </p:nvSpPr>
        <p:spPr bwMode="auto">
          <a:xfrm>
            <a:off x="4716463" y="44100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71" name="Rectangle 39"/>
          <p:cNvSpPr>
            <a:spLocks noChangeArrowheads="1"/>
          </p:cNvSpPr>
          <p:nvPr/>
        </p:nvSpPr>
        <p:spPr bwMode="auto">
          <a:xfrm>
            <a:off x="4716463" y="46815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72" name="Rectangle 40"/>
          <p:cNvSpPr>
            <a:spLocks noChangeArrowheads="1"/>
          </p:cNvSpPr>
          <p:nvPr/>
        </p:nvSpPr>
        <p:spPr bwMode="auto">
          <a:xfrm>
            <a:off x="4716463" y="49434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73" name="Rectangle 41"/>
          <p:cNvSpPr>
            <a:spLocks noChangeArrowheads="1"/>
          </p:cNvSpPr>
          <p:nvPr/>
        </p:nvSpPr>
        <p:spPr bwMode="auto">
          <a:xfrm>
            <a:off x="4716463" y="52149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74" name="Rectangle 42"/>
          <p:cNvSpPr>
            <a:spLocks noChangeArrowheads="1"/>
          </p:cNvSpPr>
          <p:nvPr/>
        </p:nvSpPr>
        <p:spPr bwMode="auto">
          <a:xfrm>
            <a:off x="4716463" y="54768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75" name="Rectangle 43"/>
          <p:cNvSpPr>
            <a:spLocks noChangeArrowheads="1"/>
          </p:cNvSpPr>
          <p:nvPr/>
        </p:nvSpPr>
        <p:spPr bwMode="auto">
          <a:xfrm>
            <a:off x="4716463"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76" name="Text Box 44"/>
          <p:cNvSpPr txBox="1">
            <a:spLocks noChangeArrowheads="1"/>
          </p:cNvSpPr>
          <p:nvPr/>
        </p:nvSpPr>
        <p:spPr bwMode="auto">
          <a:xfrm>
            <a:off x="838200" y="2895600"/>
            <a:ext cx="1073371"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i</a:t>
            </a:r>
            <a:r>
              <a:rPr lang="en-US" sz="1800" dirty="0">
                <a:latin typeface="Calibri" pitchFamily="34" charset="0"/>
              </a:rPr>
              <a:t> (thread)</a:t>
            </a:r>
          </a:p>
        </p:txBody>
      </p:sp>
      <p:sp>
        <p:nvSpPr>
          <p:cNvPr id="940077" name="Text Box 45"/>
          <p:cNvSpPr txBox="1">
            <a:spLocks noChangeArrowheads="1"/>
          </p:cNvSpPr>
          <p:nvPr/>
        </p:nvSpPr>
        <p:spPr bwMode="auto">
          <a:xfrm>
            <a:off x="2001838" y="2911475"/>
            <a:ext cx="653384"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instr</a:t>
            </a:r>
            <a:r>
              <a:rPr lang="en-US" sz="1800" baseline="-25000" dirty="0" err="1">
                <a:latin typeface="Calibri" pitchFamily="34" charset="0"/>
              </a:rPr>
              <a:t>i</a:t>
            </a:r>
            <a:endParaRPr lang="en-US" sz="1800" dirty="0">
              <a:latin typeface="Calibri" pitchFamily="34" charset="0"/>
            </a:endParaRPr>
          </a:p>
        </p:txBody>
      </p:sp>
      <p:sp>
        <p:nvSpPr>
          <p:cNvPr id="940078" name="Text Box 46"/>
          <p:cNvSpPr txBox="1">
            <a:spLocks noChangeArrowheads="1"/>
          </p:cNvSpPr>
          <p:nvPr/>
        </p:nvSpPr>
        <p:spPr bwMode="auto">
          <a:xfrm>
            <a:off x="4983163" y="2911475"/>
            <a:ext cx="482312"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cnt</a:t>
            </a:r>
            <a:endParaRPr lang="en-US" sz="1800" dirty="0">
              <a:latin typeface="Calibri" pitchFamily="34" charset="0"/>
            </a:endParaRPr>
          </a:p>
        </p:txBody>
      </p:sp>
      <p:sp>
        <p:nvSpPr>
          <p:cNvPr id="940079" name="Text Box 47"/>
          <p:cNvSpPr txBox="1">
            <a:spLocks noChangeArrowheads="1"/>
          </p:cNvSpPr>
          <p:nvPr/>
        </p:nvSpPr>
        <p:spPr bwMode="auto">
          <a:xfrm>
            <a:off x="2922233" y="2911475"/>
            <a:ext cx="742924" cy="369332"/>
          </a:xfrm>
          <a:prstGeom prst="rect">
            <a:avLst/>
          </a:prstGeom>
          <a:noFill/>
          <a:ln w="25400">
            <a:noFill/>
            <a:miter lim="800000"/>
            <a:headEnd/>
            <a:tailEnd/>
          </a:ln>
          <a:effectLst/>
        </p:spPr>
        <p:txBody>
          <a:bodyPr wrap="none" anchor="ctr">
            <a:spAutoFit/>
          </a:bodyPr>
          <a:lstStyle/>
          <a:p>
            <a:pPr algn="ctr"/>
            <a:r>
              <a:rPr lang="en-US" sz="1800" dirty="0">
                <a:latin typeface="Calibri" pitchFamily="34" charset="0"/>
              </a:rPr>
              <a:t>%rdx</a:t>
            </a:r>
            <a:r>
              <a:rPr lang="en-US" sz="1800" baseline="-25000" dirty="0">
                <a:latin typeface="Calibri" pitchFamily="34" charset="0"/>
              </a:rPr>
              <a:t>1</a:t>
            </a:r>
            <a:endParaRPr lang="en-US" sz="1800" dirty="0">
              <a:latin typeface="Calibri" pitchFamily="34" charset="0"/>
            </a:endParaRPr>
          </a:p>
        </p:txBody>
      </p:sp>
      <p:sp>
        <p:nvSpPr>
          <p:cNvPr id="940080" name="Text Box 48"/>
          <p:cNvSpPr txBox="1">
            <a:spLocks noChangeArrowheads="1"/>
          </p:cNvSpPr>
          <p:nvPr/>
        </p:nvSpPr>
        <p:spPr bwMode="auto">
          <a:xfrm>
            <a:off x="5915628" y="5669080"/>
            <a:ext cx="561372" cy="461665"/>
          </a:xfrm>
          <a:prstGeom prst="rect">
            <a:avLst/>
          </a:prstGeom>
          <a:noFill/>
          <a:ln w="25400">
            <a:noFill/>
            <a:miter lim="800000"/>
            <a:headEnd/>
            <a:tailEnd/>
          </a:ln>
          <a:effectLst/>
        </p:spPr>
        <p:txBody>
          <a:bodyPr wrap="none" anchor="ctr">
            <a:spAutoFit/>
          </a:bodyPr>
          <a:lstStyle/>
          <a:p>
            <a:pPr algn="ctr"/>
            <a:r>
              <a:rPr lang="en-US" i="1" dirty="0">
                <a:solidFill>
                  <a:srgbClr val="C00000"/>
                </a:solidFill>
                <a:latin typeface="Calibri" pitchFamily="34" charset="0"/>
              </a:rPr>
              <a:t>OK</a:t>
            </a:r>
          </a:p>
        </p:txBody>
      </p:sp>
      <p:sp>
        <p:nvSpPr>
          <p:cNvPr id="940081" name="Rectangle 49"/>
          <p:cNvSpPr>
            <a:spLocks noChangeArrowheads="1"/>
          </p:cNvSpPr>
          <p:nvPr/>
        </p:nvSpPr>
        <p:spPr bwMode="auto">
          <a:xfrm>
            <a:off x="3741738"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2" name="Rectangle 50"/>
          <p:cNvSpPr>
            <a:spLocks noChangeArrowheads="1"/>
          </p:cNvSpPr>
          <p:nvPr/>
        </p:nvSpPr>
        <p:spPr bwMode="auto">
          <a:xfrm>
            <a:off x="3741738" y="36147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3" name="Rectangle 51"/>
          <p:cNvSpPr>
            <a:spLocks noChangeArrowheads="1"/>
          </p:cNvSpPr>
          <p:nvPr/>
        </p:nvSpPr>
        <p:spPr bwMode="auto">
          <a:xfrm>
            <a:off x="3741738" y="38766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4" name="Rectangle 52"/>
          <p:cNvSpPr>
            <a:spLocks noChangeArrowheads="1"/>
          </p:cNvSpPr>
          <p:nvPr/>
        </p:nvSpPr>
        <p:spPr bwMode="auto">
          <a:xfrm>
            <a:off x="3741738" y="41481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5" name="Rectangle 53"/>
          <p:cNvSpPr>
            <a:spLocks noChangeArrowheads="1"/>
          </p:cNvSpPr>
          <p:nvPr/>
        </p:nvSpPr>
        <p:spPr bwMode="auto">
          <a:xfrm>
            <a:off x="3741738" y="44100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6" name="Rectangle 54"/>
          <p:cNvSpPr>
            <a:spLocks noChangeArrowheads="1"/>
          </p:cNvSpPr>
          <p:nvPr/>
        </p:nvSpPr>
        <p:spPr bwMode="auto">
          <a:xfrm>
            <a:off x="3741738" y="46815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87" name="Rectangle 55"/>
          <p:cNvSpPr>
            <a:spLocks noChangeArrowheads="1"/>
          </p:cNvSpPr>
          <p:nvPr/>
        </p:nvSpPr>
        <p:spPr bwMode="auto">
          <a:xfrm>
            <a:off x="3741738" y="49434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88" name="Rectangle 56"/>
          <p:cNvSpPr>
            <a:spLocks noChangeArrowheads="1"/>
          </p:cNvSpPr>
          <p:nvPr/>
        </p:nvSpPr>
        <p:spPr bwMode="auto">
          <a:xfrm>
            <a:off x="3741738" y="52149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89" name="Rectangle 57"/>
          <p:cNvSpPr>
            <a:spLocks noChangeArrowheads="1"/>
          </p:cNvSpPr>
          <p:nvPr/>
        </p:nvSpPr>
        <p:spPr bwMode="auto">
          <a:xfrm>
            <a:off x="3741738" y="54768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90" name="Rectangle 58"/>
          <p:cNvSpPr>
            <a:spLocks noChangeArrowheads="1"/>
          </p:cNvSpPr>
          <p:nvPr/>
        </p:nvSpPr>
        <p:spPr bwMode="auto">
          <a:xfrm>
            <a:off x="3741738"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91" name="Text Box 59"/>
          <p:cNvSpPr txBox="1">
            <a:spLocks noChangeArrowheads="1"/>
          </p:cNvSpPr>
          <p:nvPr/>
        </p:nvSpPr>
        <p:spPr bwMode="auto">
          <a:xfrm>
            <a:off x="3868383" y="2911475"/>
            <a:ext cx="742924" cy="369332"/>
          </a:xfrm>
          <a:prstGeom prst="rect">
            <a:avLst/>
          </a:prstGeom>
          <a:noFill/>
          <a:ln w="25400">
            <a:noFill/>
            <a:miter lim="800000"/>
            <a:headEnd/>
            <a:tailEnd/>
          </a:ln>
          <a:effectLst/>
        </p:spPr>
        <p:txBody>
          <a:bodyPr wrap="none" anchor="ctr">
            <a:spAutoFit/>
          </a:bodyPr>
          <a:lstStyle/>
          <a:p>
            <a:pPr algn="ctr"/>
            <a:r>
              <a:rPr lang="en-US" sz="1800" dirty="0">
                <a:latin typeface="Calibri" pitchFamily="34" charset="0"/>
              </a:rPr>
              <a:t>%rdx</a:t>
            </a:r>
            <a:r>
              <a:rPr lang="en-US" sz="1800" baseline="-25000" dirty="0">
                <a:latin typeface="Calibri" pitchFamily="34" charset="0"/>
              </a:rPr>
              <a:t>2</a:t>
            </a:r>
            <a:endParaRPr lang="en-US" sz="1800" dirty="0">
              <a:latin typeface="Calibri" pitchFamily="34" charset="0"/>
            </a:endParaRPr>
          </a:p>
        </p:txBody>
      </p:sp>
      <p:sp>
        <p:nvSpPr>
          <p:cNvPr id="60" name="Text Box 48">
            <a:extLst>
              <a:ext uri="{FF2B5EF4-FFF2-40B4-BE49-F238E27FC236}">
                <a16:creationId xmlns:a16="http://schemas.microsoft.com/office/drawing/2014/main" id="{A3427235-7756-4482-96AC-FCF702D02564}"/>
              </a:ext>
            </a:extLst>
          </p:cNvPr>
          <p:cNvSpPr txBox="1">
            <a:spLocks noChangeArrowheads="1"/>
          </p:cNvSpPr>
          <p:nvPr/>
        </p:nvSpPr>
        <p:spPr bwMode="auto">
          <a:xfrm>
            <a:off x="-15973" y="6179622"/>
            <a:ext cx="8490146" cy="369332"/>
          </a:xfrm>
          <a:prstGeom prst="rect">
            <a:avLst/>
          </a:prstGeom>
          <a:noFill/>
          <a:ln w="25400">
            <a:noFill/>
            <a:miter lim="800000"/>
            <a:headEnd/>
            <a:tailEnd/>
          </a:ln>
          <a:effectLst/>
        </p:spPr>
        <p:txBody>
          <a:bodyPr wrap="none" anchor="ctr">
            <a:spAutoFit/>
          </a:bodyPr>
          <a:lstStyle/>
          <a:p>
            <a:pPr algn="ctr"/>
            <a:r>
              <a:rPr lang="en-US" sz="1800" i="1" dirty="0">
                <a:solidFill>
                  <a:srgbClr val="00B050"/>
                </a:solidFill>
                <a:latin typeface="Calibri" pitchFamily="34" charset="0"/>
              </a:rPr>
              <a:t>*For now.  In reality, on x86 even non-sequentially consistent </a:t>
            </a:r>
            <a:r>
              <a:rPr lang="en-US" sz="1800" i="1" dirty="0" err="1">
                <a:solidFill>
                  <a:srgbClr val="00B050"/>
                </a:solidFill>
                <a:latin typeface="Calibri" pitchFamily="34" charset="0"/>
              </a:rPr>
              <a:t>interleavings</a:t>
            </a:r>
            <a:r>
              <a:rPr lang="en-US" sz="1800" i="1" dirty="0">
                <a:solidFill>
                  <a:srgbClr val="00B050"/>
                </a:solidFill>
                <a:latin typeface="Calibri" pitchFamily="34" charset="0"/>
              </a:rPr>
              <a:t> are possible </a:t>
            </a:r>
          </a:p>
        </p:txBody>
      </p:sp>
      <p:sp>
        <p:nvSpPr>
          <p:cNvPr id="61" name="Text Box 5">
            <a:extLst>
              <a:ext uri="{FF2B5EF4-FFF2-40B4-BE49-F238E27FC236}">
                <a16:creationId xmlns:a16="http://schemas.microsoft.com/office/drawing/2014/main" id="{3877D75E-AF15-4EE2-AEE8-DBE4CDFA08F7}"/>
              </a:ext>
            </a:extLst>
          </p:cNvPr>
          <p:cNvSpPr txBox="1">
            <a:spLocks noChangeArrowheads="1"/>
          </p:cNvSpPr>
          <p:nvPr/>
        </p:nvSpPr>
        <p:spPr bwMode="auto">
          <a:xfrm>
            <a:off x="6348414" y="3122653"/>
            <a:ext cx="2253181" cy="553998"/>
          </a:xfrm>
          <a:prstGeom prst="rect">
            <a:avLst/>
          </a:prstGeom>
          <a:noFill/>
          <a:ln w="25400">
            <a:noFill/>
            <a:miter lim="800000"/>
            <a:headEnd/>
            <a:tailEnd/>
          </a:ln>
          <a:effectLst/>
        </p:spPr>
        <p:txBody>
          <a:bodyPr wrap="none" tIns="0" bIns="0" anchor="ctr">
            <a:spAutoFit/>
          </a:bodyPr>
          <a:lstStyle/>
          <a:p>
            <a:pPr algn="ctr"/>
            <a:r>
              <a:rPr lang="en-US" sz="1800" i="1" dirty="0">
                <a:latin typeface="+mn-lt"/>
              </a:rPr>
              <a:t>Note: One of many</a:t>
            </a:r>
            <a:br>
              <a:rPr lang="en-US" sz="1800" i="1" dirty="0">
                <a:latin typeface="+mn-lt"/>
              </a:rPr>
            </a:br>
            <a:r>
              <a:rPr lang="en-US" sz="1800" i="1" dirty="0">
                <a:latin typeface="+mn-lt"/>
              </a:rPr>
              <a:t>possible </a:t>
            </a:r>
            <a:r>
              <a:rPr lang="en-US" sz="1800" i="1" dirty="0" err="1">
                <a:latin typeface="+mn-lt"/>
              </a:rPr>
              <a:t>interleavings</a:t>
            </a:r>
            <a:endParaRPr lang="en-US" sz="1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0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80" grpId="0"/>
      <p:bldP spid="6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292688" y="493712"/>
            <a:ext cx="6616700" cy="573088"/>
          </a:xfrm>
        </p:spPr>
        <p:txBody>
          <a:bodyPr/>
          <a:lstStyle/>
          <a:p>
            <a:r>
              <a:rPr lang="en-US"/>
              <a:t>Concurrent Execution</a:t>
            </a:r>
          </a:p>
        </p:txBody>
      </p:sp>
      <p:sp>
        <p:nvSpPr>
          <p:cNvPr id="940035" name="Rectangle 3"/>
          <p:cNvSpPr>
            <a:spLocks noGrp="1" noChangeArrowheads="1"/>
          </p:cNvSpPr>
          <p:nvPr>
            <p:ph type="body" idx="1"/>
          </p:nvPr>
        </p:nvSpPr>
        <p:spPr>
          <a:xfrm>
            <a:off x="290513" y="1220788"/>
            <a:ext cx="8307387" cy="1450975"/>
          </a:xfrm>
        </p:spPr>
        <p:txBody>
          <a:bodyPr/>
          <a:lstStyle/>
          <a:p>
            <a:pPr>
              <a:lnSpc>
                <a:spcPct val="85000"/>
              </a:lnSpc>
            </a:pPr>
            <a:r>
              <a:rPr lang="en-US" i="1" dirty="0">
                <a:solidFill>
                  <a:srgbClr val="C00000"/>
                </a:solidFill>
              </a:rPr>
              <a:t>Key idea: </a:t>
            </a:r>
            <a:r>
              <a:rPr lang="en-US" dirty="0"/>
              <a:t>In general, any sequentially consistent interleaving is possible, but some give an unexpected result!</a:t>
            </a:r>
          </a:p>
          <a:p>
            <a:pPr lvl="1">
              <a:lnSpc>
                <a:spcPct val="90000"/>
              </a:lnSpc>
            </a:pPr>
            <a:r>
              <a:rPr lang="en-US" dirty="0"/>
              <a:t>I</a:t>
            </a:r>
            <a:r>
              <a:rPr lang="en-US" baseline="-25000" dirty="0"/>
              <a:t>i</a:t>
            </a:r>
            <a:r>
              <a:rPr lang="en-US" dirty="0"/>
              <a:t> denotes that thread </a:t>
            </a:r>
            <a:r>
              <a:rPr lang="en-US" dirty="0" err="1"/>
              <a:t>i</a:t>
            </a:r>
            <a:r>
              <a:rPr lang="en-US" dirty="0"/>
              <a:t> executes instruction I</a:t>
            </a:r>
            <a:endParaRPr lang="en-US" sz="1600" dirty="0"/>
          </a:p>
          <a:p>
            <a:pPr lvl="1">
              <a:lnSpc>
                <a:spcPct val="90000"/>
              </a:lnSpc>
            </a:pPr>
            <a:r>
              <a:rPr lang="en-US" dirty="0"/>
              <a:t>%</a:t>
            </a:r>
            <a:r>
              <a:rPr lang="en-US" dirty="0" err="1"/>
              <a:t>rdx</a:t>
            </a:r>
            <a:r>
              <a:rPr lang="en-US" baseline="-25000" dirty="0" err="1"/>
              <a:t>i</a:t>
            </a:r>
            <a:r>
              <a:rPr lang="en-US" baseline="-25000" dirty="0"/>
              <a:t> </a:t>
            </a:r>
            <a:r>
              <a:rPr lang="en-US" dirty="0"/>
              <a:t>is the content of %</a:t>
            </a:r>
            <a:r>
              <a:rPr lang="en-US" dirty="0" err="1"/>
              <a:t>rdx</a:t>
            </a:r>
            <a:r>
              <a:rPr lang="en-US" dirty="0"/>
              <a:t> in thread i’s context</a:t>
            </a:r>
            <a:endParaRPr lang="en-US" sz="1800" dirty="0"/>
          </a:p>
        </p:txBody>
      </p:sp>
      <p:sp>
        <p:nvSpPr>
          <p:cNvPr id="940036" name="Rectangle 4"/>
          <p:cNvSpPr>
            <a:spLocks noChangeArrowheads="1"/>
          </p:cNvSpPr>
          <p:nvPr/>
        </p:nvSpPr>
        <p:spPr bwMode="auto">
          <a:xfrm>
            <a:off x="1820863"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H</a:t>
            </a:r>
            <a:r>
              <a:rPr lang="en-US" sz="1800" baseline="-25000" dirty="0">
                <a:latin typeface="Calibri" pitchFamily="34" charset="0"/>
              </a:rPr>
              <a:t>1</a:t>
            </a:r>
            <a:endParaRPr lang="en-US" sz="1800" dirty="0">
              <a:latin typeface="Calibri" pitchFamily="34" charset="0"/>
            </a:endParaRPr>
          </a:p>
        </p:txBody>
      </p:sp>
      <p:sp>
        <p:nvSpPr>
          <p:cNvPr id="940037" name="Rectangle 5"/>
          <p:cNvSpPr>
            <a:spLocks noChangeArrowheads="1"/>
          </p:cNvSpPr>
          <p:nvPr/>
        </p:nvSpPr>
        <p:spPr bwMode="auto">
          <a:xfrm>
            <a:off x="1820863" y="3614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L</a:t>
            </a:r>
            <a:r>
              <a:rPr lang="en-US" sz="1800" baseline="-25000" dirty="0">
                <a:latin typeface="Calibri" pitchFamily="34" charset="0"/>
              </a:rPr>
              <a:t>1</a:t>
            </a:r>
            <a:endParaRPr lang="en-US" sz="1800" dirty="0">
              <a:latin typeface="Calibri" pitchFamily="34" charset="0"/>
            </a:endParaRPr>
          </a:p>
        </p:txBody>
      </p:sp>
      <p:sp>
        <p:nvSpPr>
          <p:cNvPr id="940038" name="Rectangle 6"/>
          <p:cNvSpPr>
            <a:spLocks noChangeArrowheads="1"/>
          </p:cNvSpPr>
          <p:nvPr/>
        </p:nvSpPr>
        <p:spPr bwMode="auto">
          <a:xfrm>
            <a:off x="1820863" y="38766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U</a:t>
            </a:r>
            <a:r>
              <a:rPr lang="en-US" sz="1800" baseline="-25000" dirty="0">
                <a:latin typeface="Calibri" pitchFamily="34" charset="0"/>
              </a:rPr>
              <a:t>1</a:t>
            </a:r>
            <a:endParaRPr lang="en-US" sz="1800" dirty="0">
              <a:latin typeface="Calibri" pitchFamily="34" charset="0"/>
            </a:endParaRPr>
          </a:p>
        </p:txBody>
      </p:sp>
      <p:sp>
        <p:nvSpPr>
          <p:cNvPr id="940039" name="Rectangle 7"/>
          <p:cNvSpPr>
            <a:spLocks noChangeArrowheads="1"/>
          </p:cNvSpPr>
          <p:nvPr/>
        </p:nvSpPr>
        <p:spPr bwMode="auto">
          <a:xfrm>
            <a:off x="1820863" y="41481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S</a:t>
            </a:r>
            <a:r>
              <a:rPr lang="en-US" sz="1800" baseline="-25000" dirty="0">
                <a:latin typeface="Calibri" pitchFamily="34" charset="0"/>
              </a:rPr>
              <a:t>1</a:t>
            </a:r>
            <a:endParaRPr lang="en-US" sz="1800" dirty="0">
              <a:latin typeface="Calibri" pitchFamily="34" charset="0"/>
            </a:endParaRPr>
          </a:p>
        </p:txBody>
      </p:sp>
      <p:sp>
        <p:nvSpPr>
          <p:cNvPr id="940040" name="Rectangle 8"/>
          <p:cNvSpPr>
            <a:spLocks noChangeArrowheads="1"/>
          </p:cNvSpPr>
          <p:nvPr/>
        </p:nvSpPr>
        <p:spPr bwMode="auto">
          <a:xfrm>
            <a:off x="1820863" y="44100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H</a:t>
            </a:r>
            <a:r>
              <a:rPr lang="en-US" sz="1800" baseline="-25000" dirty="0">
                <a:latin typeface="Calibri" pitchFamily="34" charset="0"/>
              </a:rPr>
              <a:t>2</a:t>
            </a:r>
            <a:endParaRPr lang="en-US" sz="1800" dirty="0">
              <a:latin typeface="Calibri" pitchFamily="34" charset="0"/>
            </a:endParaRPr>
          </a:p>
        </p:txBody>
      </p:sp>
      <p:sp>
        <p:nvSpPr>
          <p:cNvPr id="940041" name="Rectangle 9"/>
          <p:cNvSpPr>
            <a:spLocks noChangeArrowheads="1"/>
          </p:cNvSpPr>
          <p:nvPr/>
        </p:nvSpPr>
        <p:spPr bwMode="auto">
          <a:xfrm>
            <a:off x="1820863" y="4681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L</a:t>
            </a:r>
            <a:r>
              <a:rPr lang="en-US" sz="1800" baseline="-25000" dirty="0">
                <a:latin typeface="Calibri" pitchFamily="34" charset="0"/>
              </a:rPr>
              <a:t>2</a:t>
            </a:r>
            <a:endParaRPr lang="en-US" sz="1800" dirty="0">
              <a:latin typeface="Calibri" pitchFamily="34" charset="0"/>
            </a:endParaRPr>
          </a:p>
        </p:txBody>
      </p:sp>
      <p:sp>
        <p:nvSpPr>
          <p:cNvPr id="940042" name="Rectangle 10"/>
          <p:cNvSpPr>
            <a:spLocks noChangeArrowheads="1"/>
          </p:cNvSpPr>
          <p:nvPr/>
        </p:nvSpPr>
        <p:spPr bwMode="auto">
          <a:xfrm>
            <a:off x="1820863" y="49434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U</a:t>
            </a:r>
            <a:r>
              <a:rPr lang="en-US" sz="1800" baseline="-25000" dirty="0">
                <a:latin typeface="Calibri" pitchFamily="34" charset="0"/>
              </a:rPr>
              <a:t>2</a:t>
            </a:r>
            <a:endParaRPr lang="en-US" sz="1800" dirty="0">
              <a:latin typeface="Calibri" pitchFamily="34" charset="0"/>
            </a:endParaRPr>
          </a:p>
        </p:txBody>
      </p:sp>
      <p:sp>
        <p:nvSpPr>
          <p:cNvPr id="940043" name="Rectangle 11"/>
          <p:cNvSpPr>
            <a:spLocks noChangeArrowheads="1"/>
          </p:cNvSpPr>
          <p:nvPr/>
        </p:nvSpPr>
        <p:spPr bwMode="auto">
          <a:xfrm>
            <a:off x="1820863" y="52149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S</a:t>
            </a:r>
            <a:r>
              <a:rPr lang="en-US" sz="1800" baseline="-25000" dirty="0">
                <a:latin typeface="Calibri" pitchFamily="34" charset="0"/>
              </a:rPr>
              <a:t>2</a:t>
            </a:r>
            <a:endParaRPr lang="en-US" sz="1800" dirty="0">
              <a:latin typeface="Calibri" pitchFamily="34" charset="0"/>
            </a:endParaRPr>
          </a:p>
        </p:txBody>
      </p:sp>
      <p:sp>
        <p:nvSpPr>
          <p:cNvPr id="940044" name="Rectangle 12"/>
          <p:cNvSpPr>
            <a:spLocks noChangeArrowheads="1"/>
          </p:cNvSpPr>
          <p:nvPr/>
        </p:nvSpPr>
        <p:spPr bwMode="auto">
          <a:xfrm>
            <a:off x="1820863" y="54768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T</a:t>
            </a:r>
            <a:r>
              <a:rPr lang="en-US" sz="1800" baseline="-25000" dirty="0">
                <a:latin typeface="Calibri" pitchFamily="34" charset="0"/>
              </a:rPr>
              <a:t>2</a:t>
            </a:r>
            <a:endParaRPr lang="en-US" sz="1800" dirty="0">
              <a:latin typeface="Calibri" pitchFamily="34" charset="0"/>
            </a:endParaRPr>
          </a:p>
        </p:txBody>
      </p:sp>
      <p:sp>
        <p:nvSpPr>
          <p:cNvPr id="940045" name="Rectangle 13"/>
          <p:cNvSpPr>
            <a:spLocks noChangeArrowheads="1"/>
          </p:cNvSpPr>
          <p:nvPr/>
        </p:nvSpPr>
        <p:spPr bwMode="auto">
          <a:xfrm>
            <a:off x="1820863"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T</a:t>
            </a:r>
            <a:r>
              <a:rPr lang="en-US" sz="1800" baseline="-25000" dirty="0">
                <a:latin typeface="Calibri" pitchFamily="34" charset="0"/>
              </a:rPr>
              <a:t>1</a:t>
            </a:r>
            <a:endParaRPr lang="en-US" sz="1800" dirty="0">
              <a:latin typeface="Calibri" pitchFamily="34" charset="0"/>
            </a:endParaRPr>
          </a:p>
        </p:txBody>
      </p:sp>
      <p:sp>
        <p:nvSpPr>
          <p:cNvPr id="940046" name="Rectangle 14"/>
          <p:cNvSpPr>
            <a:spLocks noChangeArrowheads="1"/>
          </p:cNvSpPr>
          <p:nvPr/>
        </p:nvSpPr>
        <p:spPr bwMode="auto">
          <a:xfrm>
            <a:off x="846138"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47" name="Rectangle 15"/>
          <p:cNvSpPr>
            <a:spLocks noChangeArrowheads="1"/>
          </p:cNvSpPr>
          <p:nvPr/>
        </p:nvSpPr>
        <p:spPr bwMode="auto">
          <a:xfrm>
            <a:off x="846138" y="3614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48" name="Rectangle 16"/>
          <p:cNvSpPr>
            <a:spLocks noChangeArrowheads="1"/>
          </p:cNvSpPr>
          <p:nvPr/>
        </p:nvSpPr>
        <p:spPr bwMode="auto">
          <a:xfrm>
            <a:off x="846138" y="38766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49" name="Rectangle 17"/>
          <p:cNvSpPr>
            <a:spLocks noChangeArrowheads="1"/>
          </p:cNvSpPr>
          <p:nvPr/>
        </p:nvSpPr>
        <p:spPr bwMode="auto">
          <a:xfrm>
            <a:off x="846138" y="41481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50" name="Rectangle 18"/>
          <p:cNvSpPr>
            <a:spLocks noChangeArrowheads="1"/>
          </p:cNvSpPr>
          <p:nvPr/>
        </p:nvSpPr>
        <p:spPr bwMode="auto">
          <a:xfrm>
            <a:off x="846138" y="44100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1" name="Rectangle 19"/>
          <p:cNvSpPr>
            <a:spLocks noChangeArrowheads="1"/>
          </p:cNvSpPr>
          <p:nvPr/>
        </p:nvSpPr>
        <p:spPr bwMode="auto">
          <a:xfrm>
            <a:off x="846138" y="4681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2" name="Rectangle 20"/>
          <p:cNvSpPr>
            <a:spLocks noChangeArrowheads="1"/>
          </p:cNvSpPr>
          <p:nvPr/>
        </p:nvSpPr>
        <p:spPr bwMode="auto">
          <a:xfrm>
            <a:off x="846138" y="49434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3" name="Rectangle 21"/>
          <p:cNvSpPr>
            <a:spLocks noChangeArrowheads="1"/>
          </p:cNvSpPr>
          <p:nvPr/>
        </p:nvSpPr>
        <p:spPr bwMode="auto">
          <a:xfrm>
            <a:off x="846138" y="52149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4" name="Rectangle 22"/>
          <p:cNvSpPr>
            <a:spLocks noChangeArrowheads="1"/>
          </p:cNvSpPr>
          <p:nvPr/>
        </p:nvSpPr>
        <p:spPr bwMode="auto">
          <a:xfrm>
            <a:off x="846138" y="54768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5" name="Rectangle 23"/>
          <p:cNvSpPr>
            <a:spLocks noChangeArrowheads="1"/>
          </p:cNvSpPr>
          <p:nvPr/>
        </p:nvSpPr>
        <p:spPr bwMode="auto">
          <a:xfrm>
            <a:off x="846138"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56" name="Rectangle 24"/>
          <p:cNvSpPr>
            <a:spLocks noChangeArrowheads="1"/>
          </p:cNvSpPr>
          <p:nvPr/>
        </p:nvSpPr>
        <p:spPr bwMode="auto">
          <a:xfrm>
            <a:off x="2795588"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57" name="Rectangle 25"/>
          <p:cNvSpPr>
            <a:spLocks noChangeArrowheads="1"/>
          </p:cNvSpPr>
          <p:nvPr/>
        </p:nvSpPr>
        <p:spPr bwMode="auto">
          <a:xfrm>
            <a:off x="2795588" y="3614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0058" name="Rectangle 26"/>
          <p:cNvSpPr>
            <a:spLocks noChangeArrowheads="1"/>
          </p:cNvSpPr>
          <p:nvPr/>
        </p:nvSpPr>
        <p:spPr bwMode="auto">
          <a:xfrm>
            <a:off x="2795588" y="38766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59" name="Rectangle 27"/>
          <p:cNvSpPr>
            <a:spLocks noChangeArrowheads="1"/>
          </p:cNvSpPr>
          <p:nvPr/>
        </p:nvSpPr>
        <p:spPr bwMode="auto">
          <a:xfrm>
            <a:off x="2795588" y="41481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60" name="Rectangle 28"/>
          <p:cNvSpPr>
            <a:spLocks noChangeArrowheads="1"/>
          </p:cNvSpPr>
          <p:nvPr/>
        </p:nvSpPr>
        <p:spPr bwMode="auto">
          <a:xfrm>
            <a:off x="2795588" y="44100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1" name="Rectangle 29"/>
          <p:cNvSpPr>
            <a:spLocks noChangeArrowheads="1"/>
          </p:cNvSpPr>
          <p:nvPr/>
        </p:nvSpPr>
        <p:spPr bwMode="auto">
          <a:xfrm>
            <a:off x="2795588" y="4681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2" name="Rectangle 30"/>
          <p:cNvSpPr>
            <a:spLocks noChangeArrowheads="1"/>
          </p:cNvSpPr>
          <p:nvPr/>
        </p:nvSpPr>
        <p:spPr bwMode="auto">
          <a:xfrm>
            <a:off x="2795588" y="49434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3" name="Rectangle 31"/>
          <p:cNvSpPr>
            <a:spLocks noChangeArrowheads="1"/>
          </p:cNvSpPr>
          <p:nvPr/>
        </p:nvSpPr>
        <p:spPr bwMode="auto">
          <a:xfrm>
            <a:off x="2795588" y="52149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4" name="Rectangle 32"/>
          <p:cNvSpPr>
            <a:spLocks noChangeArrowheads="1"/>
          </p:cNvSpPr>
          <p:nvPr/>
        </p:nvSpPr>
        <p:spPr bwMode="auto">
          <a:xfrm>
            <a:off x="2795588" y="54768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5" name="Rectangle 33"/>
          <p:cNvSpPr>
            <a:spLocks noChangeArrowheads="1"/>
          </p:cNvSpPr>
          <p:nvPr/>
        </p:nvSpPr>
        <p:spPr bwMode="auto">
          <a:xfrm>
            <a:off x="2795588"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66" name="Rectangle 34"/>
          <p:cNvSpPr>
            <a:spLocks noChangeArrowheads="1"/>
          </p:cNvSpPr>
          <p:nvPr/>
        </p:nvSpPr>
        <p:spPr bwMode="auto">
          <a:xfrm>
            <a:off x="4716463"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0067" name="Rectangle 35"/>
          <p:cNvSpPr>
            <a:spLocks noChangeArrowheads="1"/>
          </p:cNvSpPr>
          <p:nvPr/>
        </p:nvSpPr>
        <p:spPr bwMode="auto">
          <a:xfrm>
            <a:off x="4716463" y="3614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0068" name="Rectangle 36"/>
          <p:cNvSpPr>
            <a:spLocks noChangeArrowheads="1"/>
          </p:cNvSpPr>
          <p:nvPr/>
        </p:nvSpPr>
        <p:spPr bwMode="auto">
          <a:xfrm>
            <a:off x="4716463" y="38766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0069" name="Rectangle 37"/>
          <p:cNvSpPr>
            <a:spLocks noChangeArrowheads="1"/>
          </p:cNvSpPr>
          <p:nvPr/>
        </p:nvSpPr>
        <p:spPr bwMode="auto">
          <a:xfrm>
            <a:off x="4716463" y="41481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70" name="Rectangle 38"/>
          <p:cNvSpPr>
            <a:spLocks noChangeArrowheads="1"/>
          </p:cNvSpPr>
          <p:nvPr/>
        </p:nvSpPr>
        <p:spPr bwMode="auto">
          <a:xfrm>
            <a:off x="4716463" y="44100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71" name="Rectangle 39"/>
          <p:cNvSpPr>
            <a:spLocks noChangeArrowheads="1"/>
          </p:cNvSpPr>
          <p:nvPr/>
        </p:nvSpPr>
        <p:spPr bwMode="auto">
          <a:xfrm>
            <a:off x="4716463" y="4681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72" name="Rectangle 40"/>
          <p:cNvSpPr>
            <a:spLocks noChangeArrowheads="1"/>
          </p:cNvSpPr>
          <p:nvPr/>
        </p:nvSpPr>
        <p:spPr bwMode="auto">
          <a:xfrm>
            <a:off x="4716463" y="49434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73" name="Rectangle 41"/>
          <p:cNvSpPr>
            <a:spLocks noChangeArrowheads="1"/>
          </p:cNvSpPr>
          <p:nvPr/>
        </p:nvSpPr>
        <p:spPr bwMode="auto">
          <a:xfrm>
            <a:off x="4716463" y="52149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74" name="Rectangle 42"/>
          <p:cNvSpPr>
            <a:spLocks noChangeArrowheads="1"/>
          </p:cNvSpPr>
          <p:nvPr/>
        </p:nvSpPr>
        <p:spPr bwMode="auto">
          <a:xfrm>
            <a:off x="4716463" y="54768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75" name="Rectangle 43"/>
          <p:cNvSpPr>
            <a:spLocks noChangeArrowheads="1"/>
          </p:cNvSpPr>
          <p:nvPr/>
        </p:nvSpPr>
        <p:spPr bwMode="auto">
          <a:xfrm>
            <a:off x="4716463"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76" name="Text Box 44"/>
          <p:cNvSpPr txBox="1">
            <a:spLocks noChangeArrowheads="1"/>
          </p:cNvSpPr>
          <p:nvPr/>
        </p:nvSpPr>
        <p:spPr bwMode="auto">
          <a:xfrm>
            <a:off x="838200" y="2895600"/>
            <a:ext cx="1073371"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i</a:t>
            </a:r>
            <a:r>
              <a:rPr lang="en-US" sz="1800" dirty="0">
                <a:latin typeface="Calibri" pitchFamily="34" charset="0"/>
              </a:rPr>
              <a:t> (thread)</a:t>
            </a:r>
          </a:p>
        </p:txBody>
      </p:sp>
      <p:sp>
        <p:nvSpPr>
          <p:cNvPr id="940077" name="Text Box 45"/>
          <p:cNvSpPr txBox="1">
            <a:spLocks noChangeArrowheads="1"/>
          </p:cNvSpPr>
          <p:nvPr/>
        </p:nvSpPr>
        <p:spPr bwMode="auto">
          <a:xfrm>
            <a:off x="2001838" y="2911475"/>
            <a:ext cx="653384"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instr</a:t>
            </a:r>
            <a:r>
              <a:rPr lang="en-US" sz="1800" baseline="-25000" dirty="0" err="1">
                <a:latin typeface="Calibri" pitchFamily="34" charset="0"/>
              </a:rPr>
              <a:t>i</a:t>
            </a:r>
            <a:endParaRPr lang="en-US" sz="1800" dirty="0">
              <a:latin typeface="Calibri" pitchFamily="34" charset="0"/>
            </a:endParaRPr>
          </a:p>
        </p:txBody>
      </p:sp>
      <p:sp>
        <p:nvSpPr>
          <p:cNvPr id="940078" name="Text Box 46"/>
          <p:cNvSpPr txBox="1">
            <a:spLocks noChangeArrowheads="1"/>
          </p:cNvSpPr>
          <p:nvPr/>
        </p:nvSpPr>
        <p:spPr bwMode="auto">
          <a:xfrm>
            <a:off x="4983163" y="2911475"/>
            <a:ext cx="482312"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cnt</a:t>
            </a:r>
            <a:endParaRPr lang="en-US" sz="1800" dirty="0">
              <a:latin typeface="Calibri" pitchFamily="34" charset="0"/>
            </a:endParaRPr>
          </a:p>
        </p:txBody>
      </p:sp>
      <p:sp>
        <p:nvSpPr>
          <p:cNvPr id="940079" name="Text Box 47"/>
          <p:cNvSpPr txBox="1">
            <a:spLocks noChangeArrowheads="1"/>
          </p:cNvSpPr>
          <p:nvPr/>
        </p:nvSpPr>
        <p:spPr bwMode="auto">
          <a:xfrm>
            <a:off x="2922233" y="2911475"/>
            <a:ext cx="742924" cy="369332"/>
          </a:xfrm>
          <a:prstGeom prst="rect">
            <a:avLst/>
          </a:prstGeom>
          <a:noFill/>
          <a:ln w="25400">
            <a:noFill/>
            <a:miter lim="800000"/>
            <a:headEnd/>
            <a:tailEnd/>
          </a:ln>
          <a:effectLst/>
        </p:spPr>
        <p:txBody>
          <a:bodyPr wrap="none" anchor="ctr">
            <a:spAutoFit/>
          </a:bodyPr>
          <a:lstStyle/>
          <a:p>
            <a:pPr algn="ctr"/>
            <a:r>
              <a:rPr lang="en-US" sz="1800" dirty="0">
                <a:latin typeface="Calibri" pitchFamily="34" charset="0"/>
              </a:rPr>
              <a:t>%rdx</a:t>
            </a:r>
            <a:r>
              <a:rPr lang="en-US" sz="1800" baseline="-25000" dirty="0">
                <a:latin typeface="Calibri" pitchFamily="34" charset="0"/>
              </a:rPr>
              <a:t>1</a:t>
            </a:r>
            <a:endParaRPr lang="en-US" sz="1800" dirty="0">
              <a:latin typeface="Calibri" pitchFamily="34" charset="0"/>
            </a:endParaRPr>
          </a:p>
        </p:txBody>
      </p:sp>
      <p:sp>
        <p:nvSpPr>
          <p:cNvPr id="940080" name="Text Box 48"/>
          <p:cNvSpPr txBox="1">
            <a:spLocks noChangeArrowheads="1"/>
          </p:cNvSpPr>
          <p:nvPr/>
        </p:nvSpPr>
        <p:spPr bwMode="auto">
          <a:xfrm>
            <a:off x="5915628" y="5669080"/>
            <a:ext cx="561372" cy="461665"/>
          </a:xfrm>
          <a:prstGeom prst="rect">
            <a:avLst/>
          </a:prstGeom>
          <a:noFill/>
          <a:ln w="25400">
            <a:noFill/>
            <a:miter lim="800000"/>
            <a:headEnd/>
            <a:tailEnd/>
          </a:ln>
          <a:effectLst/>
        </p:spPr>
        <p:txBody>
          <a:bodyPr wrap="none" anchor="ctr">
            <a:spAutoFit/>
          </a:bodyPr>
          <a:lstStyle/>
          <a:p>
            <a:pPr algn="ctr"/>
            <a:r>
              <a:rPr lang="en-US" i="1" dirty="0">
                <a:solidFill>
                  <a:srgbClr val="C00000"/>
                </a:solidFill>
                <a:latin typeface="Calibri" pitchFamily="34" charset="0"/>
              </a:rPr>
              <a:t>OK</a:t>
            </a:r>
          </a:p>
        </p:txBody>
      </p:sp>
      <p:sp>
        <p:nvSpPr>
          <p:cNvPr id="940081" name="Rectangle 49"/>
          <p:cNvSpPr>
            <a:spLocks noChangeArrowheads="1"/>
          </p:cNvSpPr>
          <p:nvPr/>
        </p:nvSpPr>
        <p:spPr bwMode="auto">
          <a:xfrm>
            <a:off x="3741738"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2" name="Rectangle 50"/>
          <p:cNvSpPr>
            <a:spLocks noChangeArrowheads="1"/>
          </p:cNvSpPr>
          <p:nvPr/>
        </p:nvSpPr>
        <p:spPr bwMode="auto">
          <a:xfrm>
            <a:off x="3741738" y="3614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3" name="Rectangle 51"/>
          <p:cNvSpPr>
            <a:spLocks noChangeArrowheads="1"/>
          </p:cNvSpPr>
          <p:nvPr/>
        </p:nvSpPr>
        <p:spPr bwMode="auto">
          <a:xfrm>
            <a:off x="3741738" y="38766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4" name="Rectangle 52"/>
          <p:cNvSpPr>
            <a:spLocks noChangeArrowheads="1"/>
          </p:cNvSpPr>
          <p:nvPr/>
        </p:nvSpPr>
        <p:spPr bwMode="auto">
          <a:xfrm>
            <a:off x="3741738" y="41481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5" name="Rectangle 53"/>
          <p:cNvSpPr>
            <a:spLocks noChangeArrowheads="1"/>
          </p:cNvSpPr>
          <p:nvPr/>
        </p:nvSpPr>
        <p:spPr bwMode="auto">
          <a:xfrm>
            <a:off x="3741738" y="44100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6" name="Rectangle 54"/>
          <p:cNvSpPr>
            <a:spLocks noChangeArrowheads="1"/>
          </p:cNvSpPr>
          <p:nvPr/>
        </p:nvSpPr>
        <p:spPr bwMode="auto">
          <a:xfrm>
            <a:off x="3741738" y="4681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87" name="Rectangle 55"/>
          <p:cNvSpPr>
            <a:spLocks noChangeArrowheads="1"/>
          </p:cNvSpPr>
          <p:nvPr/>
        </p:nvSpPr>
        <p:spPr bwMode="auto">
          <a:xfrm>
            <a:off x="3741738" y="49434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88" name="Rectangle 56"/>
          <p:cNvSpPr>
            <a:spLocks noChangeArrowheads="1"/>
          </p:cNvSpPr>
          <p:nvPr/>
        </p:nvSpPr>
        <p:spPr bwMode="auto">
          <a:xfrm>
            <a:off x="3741738" y="52149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89" name="Rectangle 57"/>
          <p:cNvSpPr>
            <a:spLocks noChangeArrowheads="1"/>
          </p:cNvSpPr>
          <p:nvPr/>
        </p:nvSpPr>
        <p:spPr bwMode="auto">
          <a:xfrm>
            <a:off x="3741738" y="54768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90" name="Rectangle 58"/>
          <p:cNvSpPr>
            <a:spLocks noChangeArrowheads="1"/>
          </p:cNvSpPr>
          <p:nvPr/>
        </p:nvSpPr>
        <p:spPr bwMode="auto">
          <a:xfrm>
            <a:off x="3741738"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91" name="Text Box 59"/>
          <p:cNvSpPr txBox="1">
            <a:spLocks noChangeArrowheads="1"/>
          </p:cNvSpPr>
          <p:nvPr/>
        </p:nvSpPr>
        <p:spPr bwMode="auto">
          <a:xfrm>
            <a:off x="3868383" y="2911475"/>
            <a:ext cx="742924" cy="369332"/>
          </a:xfrm>
          <a:prstGeom prst="rect">
            <a:avLst/>
          </a:prstGeom>
          <a:noFill/>
          <a:ln w="25400">
            <a:noFill/>
            <a:miter lim="800000"/>
            <a:headEnd/>
            <a:tailEnd/>
          </a:ln>
          <a:effectLst/>
        </p:spPr>
        <p:txBody>
          <a:bodyPr wrap="none" anchor="ctr">
            <a:spAutoFit/>
          </a:bodyPr>
          <a:lstStyle/>
          <a:p>
            <a:pPr algn="ctr"/>
            <a:r>
              <a:rPr lang="en-US" sz="1800" dirty="0">
                <a:latin typeface="Calibri" pitchFamily="34" charset="0"/>
              </a:rPr>
              <a:t>%rdx</a:t>
            </a:r>
            <a:r>
              <a:rPr lang="en-US" sz="1800" baseline="-25000" dirty="0">
                <a:latin typeface="Calibri" pitchFamily="34" charset="0"/>
              </a:rPr>
              <a:t>2</a:t>
            </a:r>
            <a:endParaRPr lang="en-US" sz="1800" dirty="0">
              <a:latin typeface="Calibri" pitchFamily="34" charset="0"/>
            </a:endParaRPr>
          </a:p>
        </p:txBody>
      </p:sp>
      <p:sp>
        <p:nvSpPr>
          <p:cNvPr id="60" name="Rectangle 35"/>
          <p:cNvSpPr>
            <a:spLocks noChangeArrowheads="1"/>
          </p:cNvSpPr>
          <p:nvPr/>
        </p:nvSpPr>
        <p:spPr bwMode="auto">
          <a:xfrm>
            <a:off x="6238837" y="3620869"/>
            <a:ext cx="487363" cy="271462"/>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61" name="TextBox 60"/>
          <p:cNvSpPr txBox="1"/>
          <p:nvPr/>
        </p:nvSpPr>
        <p:spPr>
          <a:xfrm>
            <a:off x="6934200" y="3392269"/>
            <a:ext cx="1600199" cy="646331"/>
          </a:xfrm>
          <a:prstGeom prst="rect">
            <a:avLst/>
          </a:prstGeom>
          <a:noFill/>
        </p:spPr>
        <p:txBody>
          <a:bodyPr wrap="square" rtlCol="0">
            <a:spAutoFit/>
          </a:bodyPr>
          <a:lstStyle/>
          <a:p>
            <a:r>
              <a:rPr lang="en-US" sz="1800" dirty="0">
                <a:latin typeface="Calibri" pitchFamily="34" charset="0"/>
              </a:rPr>
              <a:t>Thread 1 </a:t>
            </a:r>
            <a:r>
              <a:rPr lang="en-US" sz="1800" dirty="0">
                <a:solidFill>
                  <a:srgbClr val="FF0000"/>
                </a:solidFill>
                <a:latin typeface="Calibri" pitchFamily="34" charset="0"/>
              </a:rPr>
              <a:t>critical section</a:t>
            </a:r>
          </a:p>
        </p:txBody>
      </p:sp>
      <p:sp>
        <p:nvSpPr>
          <p:cNvPr id="62" name="Rectangle 37"/>
          <p:cNvSpPr>
            <a:spLocks noChangeArrowheads="1"/>
          </p:cNvSpPr>
          <p:nvPr/>
        </p:nvSpPr>
        <p:spPr bwMode="auto">
          <a:xfrm>
            <a:off x="6238837" y="4258806"/>
            <a:ext cx="487363"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63" name="TextBox 62"/>
          <p:cNvSpPr txBox="1"/>
          <p:nvPr/>
        </p:nvSpPr>
        <p:spPr>
          <a:xfrm>
            <a:off x="6934200" y="4078069"/>
            <a:ext cx="1600199" cy="646331"/>
          </a:xfrm>
          <a:prstGeom prst="rect">
            <a:avLst/>
          </a:prstGeom>
          <a:noFill/>
        </p:spPr>
        <p:txBody>
          <a:bodyPr wrap="square" rtlCol="0">
            <a:spAutoFit/>
          </a:bodyPr>
          <a:lstStyle/>
          <a:p>
            <a:r>
              <a:rPr lang="en-US" sz="1800" dirty="0">
                <a:latin typeface="Calibri" pitchFamily="34" charset="0"/>
              </a:rPr>
              <a:t>Thread 2 </a:t>
            </a:r>
            <a:r>
              <a:rPr lang="en-US" sz="1800" dirty="0">
                <a:solidFill>
                  <a:srgbClr val="FF0000"/>
                </a:solidFill>
                <a:latin typeface="Calibri" pitchFamily="34" charset="0"/>
              </a:rPr>
              <a:t>critical section</a:t>
            </a:r>
          </a:p>
        </p:txBody>
      </p:sp>
    </p:spTree>
    <p:extLst>
      <p:ext uri="{BB962C8B-B14F-4D97-AF65-F5344CB8AC3E}">
        <p14:creationId xmlns:p14="http://schemas.microsoft.com/office/powerpoint/2010/main" val="155957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435678"/>
            <a:ext cx="8558382" cy="762000"/>
          </a:xfrm>
        </p:spPr>
        <p:txBody>
          <a:bodyPr/>
          <a:lstStyle/>
          <a:p>
            <a:r>
              <a:rPr lang="en-US" dirty="0"/>
              <a:t>Sequential thinking in a concurrent world</a:t>
            </a:r>
          </a:p>
        </p:txBody>
      </p:sp>
      <p:sp>
        <p:nvSpPr>
          <p:cNvPr id="923651" name="Rectangle 3"/>
          <p:cNvSpPr>
            <a:spLocks noGrp="1" noChangeArrowheads="1"/>
          </p:cNvSpPr>
          <p:nvPr>
            <p:ph type="body" idx="1"/>
          </p:nvPr>
        </p:nvSpPr>
        <p:spPr>
          <a:xfrm>
            <a:off x="396875" y="1197679"/>
            <a:ext cx="7896225" cy="5136446"/>
          </a:xfrm>
        </p:spPr>
        <p:txBody>
          <a:bodyPr/>
          <a:lstStyle/>
          <a:p>
            <a:r>
              <a:rPr lang="en-US" sz="2600" dirty="0"/>
              <a:t>Think about the world around you</a:t>
            </a:r>
          </a:p>
          <a:p>
            <a:pPr lvl="1"/>
            <a:r>
              <a:rPr lang="en-US" sz="2200" dirty="0"/>
              <a:t>Consider all of the different events occurring at exactly the same time.</a:t>
            </a:r>
          </a:p>
          <a:p>
            <a:pPr lvl="1"/>
            <a:r>
              <a:rPr lang="en-US" sz="2200" dirty="0"/>
              <a:t>Consider all of the different events that interleave over time, e.g. many classes meet in the same room at regular intervals, but other classes use this space at the other times</a:t>
            </a:r>
          </a:p>
          <a:p>
            <a:pPr marL="457200" lvl="1" indent="0">
              <a:buNone/>
            </a:pPr>
            <a:endParaRPr lang="en-US" sz="2200" dirty="0"/>
          </a:p>
          <a:p>
            <a:r>
              <a:rPr lang="en-US" sz="2600" dirty="0"/>
              <a:t>Now, think about how you describe complex situations</a:t>
            </a:r>
          </a:p>
          <a:p>
            <a:pPr lvl="1"/>
            <a:r>
              <a:rPr lang="en-US" sz="2200" dirty="0"/>
              <a:t>Break them down into individual activities</a:t>
            </a:r>
          </a:p>
          <a:p>
            <a:pPr lvl="1"/>
            <a:r>
              <a:rPr lang="en-US" sz="2200" dirty="0"/>
              <a:t>Preview the activities</a:t>
            </a:r>
          </a:p>
          <a:p>
            <a:pPr lvl="1"/>
            <a:r>
              <a:rPr lang="en-US" sz="2200" dirty="0"/>
              <a:t>Describe each one, one at a time. </a:t>
            </a:r>
          </a:p>
          <a:p>
            <a:pPr lvl="1"/>
            <a:r>
              <a:rPr lang="en-US" sz="2200" dirty="0"/>
              <a:t>Describe the interactions among the activities</a:t>
            </a:r>
          </a:p>
        </p:txBody>
      </p:sp>
    </p:spTree>
    <p:extLst>
      <p:ext uri="{BB962C8B-B14F-4D97-AF65-F5344CB8AC3E}">
        <p14:creationId xmlns:p14="http://schemas.microsoft.com/office/powerpoint/2010/main" val="298286952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p:txBody>
          <a:bodyPr/>
          <a:lstStyle/>
          <a:p>
            <a:r>
              <a:rPr lang="en-US"/>
              <a:t>Concurrent Execution (cont)</a:t>
            </a:r>
          </a:p>
        </p:txBody>
      </p:sp>
      <p:sp>
        <p:nvSpPr>
          <p:cNvPr id="942083" name="Rectangle 3"/>
          <p:cNvSpPr>
            <a:spLocks noGrp="1" noChangeArrowheads="1"/>
          </p:cNvSpPr>
          <p:nvPr>
            <p:ph type="body" idx="1"/>
          </p:nvPr>
        </p:nvSpPr>
        <p:spPr>
          <a:xfrm>
            <a:off x="356776" y="1276350"/>
            <a:ext cx="7896225" cy="857250"/>
          </a:xfrm>
        </p:spPr>
        <p:txBody>
          <a:bodyPr/>
          <a:lstStyle/>
          <a:p>
            <a:r>
              <a:rPr lang="en-US" dirty="0"/>
              <a:t>Incorrect ordering: two threads increment the counter, but the result is 1 instead of 2</a:t>
            </a:r>
          </a:p>
        </p:txBody>
      </p:sp>
      <p:sp>
        <p:nvSpPr>
          <p:cNvPr id="942084" name="Rectangle 4"/>
          <p:cNvSpPr>
            <a:spLocks noChangeArrowheads="1"/>
          </p:cNvSpPr>
          <p:nvPr/>
        </p:nvSpPr>
        <p:spPr bwMode="auto">
          <a:xfrm>
            <a:off x="1798534" y="26574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H</a:t>
            </a:r>
            <a:r>
              <a:rPr lang="en-US" sz="1800" baseline="-25000" dirty="0">
                <a:latin typeface="Calibri" pitchFamily="34" charset="0"/>
              </a:rPr>
              <a:t>1</a:t>
            </a:r>
            <a:endParaRPr lang="en-US" sz="1800" dirty="0">
              <a:latin typeface="Calibri" pitchFamily="34" charset="0"/>
            </a:endParaRPr>
          </a:p>
        </p:txBody>
      </p:sp>
      <p:sp>
        <p:nvSpPr>
          <p:cNvPr id="942085" name="Rectangle 5"/>
          <p:cNvSpPr>
            <a:spLocks noChangeArrowheads="1"/>
          </p:cNvSpPr>
          <p:nvPr/>
        </p:nvSpPr>
        <p:spPr bwMode="auto">
          <a:xfrm>
            <a:off x="1798534" y="29289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L</a:t>
            </a:r>
            <a:r>
              <a:rPr lang="en-US" sz="1800" baseline="-25000" dirty="0">
                <a:latin typeface="Calibri" pitchFamily="34" charset="0"/>
              </a:rPr>
              <a:t>1</a:t>
            </a:r>
            <a:endParaRPr lang="en-US" sz="1800" dirty="0">
              <a:latin typeface="Calibri" pitchFamily="34" charset="0"/>
            </a:endParaRPr>
          </a:p>
        </p:txBody>
      </p:sp>
      <p:sp>
        <p:nvSpPr>
          <p:cNvPr id="942086" name="Rectangle 6"/>
          <p:cNvSpPr>
            <a:spLocks noChangeArrowheads="1"/>
          </p:cNvSpPr>
          <p:nvPr/>
        </p:nvSpPr>
        <p:spPr bwMode="auto">
          <a:xfrm>
            <a:off x="1798534" y="31908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U</a:t>
            </a:r>
            <a:r>
              <a:rPr lang="en-US" sz="1800" baseline="-25000" dirty="0">
                <a:latin typeface="Calibri" pitchFamily="34" charset="0"/>
              </a:rPr>
              <a:t>1</a:t>
            </a:r>
            <a:endParaRPr lang="en-US" sz="1800" dirty="0">
              <a:latin typeface="Calibri" pitchFamily="34" charset="0"/>
            </a:endParaRPr>
          </a:p>
        </p:txBody>
      </p:sp>
      <p:sp>
        <p:nvSpPr>
          <p:cNvPr id="942087" name="Rectangle 7"/>
          <p:cNvSpPr>
            <a:spLocks noChangeArrowheads="1"/>
          </p:cNvSpPr>
          <p:nvPr/>
        </p:nvSpPr>
        <p:spPr bwMode="auto">
          <a:xfrm>
            <a:off x="1798534" y="3462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H</a:t>
            </a:r>
            <a:r>
              <a:rPr lang="en-US" sz="1800" baseline="-25000" dirty="0">
                <a:latin typeface="Calibri" pitchFamily="34" charset="0"/>
              </a:rPr>
              <a:t>2</a:t>
            </a:r>
            <a:endParaRPr lang="en-US" sz="1800" dirty="0">
              <a:latin typeface="Calibri" pitchFamily="34" charset="0"/>
            </a:endParaRPr>
          </a:p>
        </p:txBody>
      </p:sp>
      <p:sp>
        <p:nvSpPr>
          <p:cNvPr id="942088" name="Rectangle 8"/>
          <p:cNvSpPr>
            <a:spLocks noChangeArrowheads="1"/>
          </p:cNvSpPr>
          <p:nvPr/>
        </p:nvSpPr>
        <p:spPr bwMode="auto">
          <a:xfrm>
            <a:off x="1798534" y="37242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L</a:t>
            </a:r>
            <a:r>
              <a:rPr lang="en-US" sz="1800" baseline="-25000" dirty="0">
                <a:latin typeface="Calibri" pitchFamily="34" charset="0"/>
              </a:rPr>
              <a:t>2</a:t>
            </a:r>
            <a:endParaRPr lang="en-US" sz="1800" dirty="0">
              <a:latin typeface="Calibri" pitchFamily="34" charset="0"/>
            </a:endParaRPr>
          </a:p>
        </p:txBody>
      </p:sp>
      <p:sp>
        <p:nvSpPr>
          <p:cNvPr id="942089" name="Rectangle 9"/>
          <p:cNvSpPr>
            <a:spLocks noChangeArrowheads="1"/>
          </p:cNvSpPr>
          <p:nvPr/>
        </p:nvSpPr>
        <p:spPr bwMode="auto">
          <a:xfrm>
            <a:off x="1798534" y="3995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S</a:t>
            </a:r>
            <a:r>
              <a:rPr lang="en-US" sz="1800" baseline="-25000" dirty="0">
                <a:latin typeface="Calibri" pitchFamily="34" charset="0"/>
              </a:rPr>
              <a:t>1</a:t>
            </a:r>
            <a:endParaRPr lang="en-US" sz="1800" dirty="0">
              <a:latin typeface="Calibri" pitchFamily="34" charset="0"/>
            </a:endParaRPr>
          </a:p>
        </p:txBody>
      </p:sp>
      <p:sp>
        <p:nvSpPr>
          <p:cNvPr id="942090" name="Rectangle 10"/>
          <p:cNvSpPr>
            <a:spLocks noChangeArrowheads="1"/>
          </p:cNvSpPr>
          <p:nvPr/>
        </p:nvSpPr>
        <p:spPr bwMode="auto">
          <a:xfrm>
            <a:off x="1798534" y="42576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T</a:t>
            </a:r>
            <a:r>
              <a:rPr lang="en-US" sz="1800" baseline="-25000" dirty="0">
                <a:latin typeface="Calibri" pitchFamily="34" charset="0"/>
              </a:rPr>
              <a:t>1</a:t>
            </a:r>
            <a:endParaRPr lang="en-US" sz="1800" dirty="0">
              <a:latin typeface="Calibri" pitchFamily="34" charset="0"/>
            </a:endParaRPr>
          </a:p>
        </p:txBody>
      </p:sp>
      <p:sp>
        <p:nvSpPr>
          <p:cNvPr id="942091" name="Rectangle 11"/>
          <p:cNvSpPr>
            <a:spLocks noChangeArrowheads="1"/>
          </p:cNvSpPr>
          <p:nvPr/>
        </p:nvSpPr>
        <p:spPr bwMode="auto">
          <a:xfrm>
            <a:off x="1798534" y="4529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U</a:t>
            </a:r>
            <a:r>
              <a:rPr lang="en-US" sz="1800" baseline="-25000" dirty="0">
                <a:latin typeface="Calibri" pitchFamily="34" charset="0"/>
              </a:rPr>
              <a:t>2</a:t>
            </a:r>
            <a:endParaRPr lang="en-US" sz="1800" dirty="0">
              <a:latin typeface="Calibri" pitchFamily="34" charset="0"/>
            </a:endParaRPr>
          </a:p>
        </p:txBody>
      </p:sp>
      <p:sp>
        <p:nvSpPr>
          <p:cNvPr id="942092" name="Rectangle 12"/>
          <p:cNvSpPr>
            <a:spLocks noChangeArrowheads="1"/>
          </p:cNvSpPr>
          <p:nvPr/>
        </p:nvSpPr>
        <p:spPr bwMode="auto">
          <a:xfrm>
            <a:off x="1798534" y="4791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S</a:t>
            </a:r>
            <a:r>
              <a:rPr lang="en-US" sz="1800" baseline="-25000" dirty="0">
                <a:latin typeface="Calibri" pitchFamily="34" charset="0"/>
              </a:rPr>
              <a:t>2</a:t>
            </a:r>
            <a:endParaRPr lang="en-US" sz="1800" dirty="0">
              <a:latin typeface="Calibri" pitchFamily="34" charset="0"/>
            </a:endParaRPr>
          </a:p>
        </p:txBody>
      </p:sp>
      <p:sp>
        <p:nvSpPr>
          <p:cNvPr id="942093" name="Rectangle 13"/>
          <p:cNvSpPr>
            <a:spLocks noChangeArrowheads="1"/>
          </p:cNvSpPr>
          <p:nvPr/>
        </p:nvSpPr>
        <p:spPr bwMode="auto">
          <a:xfrm>
            <a:off x="1798534" y="50625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T</a:t>
            </a:r>
            <a:r>
              <a:rPr lang="en-US" sz="1800" baseline="-25000" dirty="0">
                <a:latin typeface="Calibri" pitchFamily="34" charset="0"/>
              </a:rPr>
              <a:t>2</a:t>
            </a:r>
            <a:endParaRPr lang="en-US" sz="1800" dirty="0">
              <a:latin typeface="Calibri" pitchFamily="34" charset="0"/>
            </a:endParaRPr>
          </a:p>
        </p:txBody>
      </p:sp>
      <p:sp>
        <p:nvSpPr>
          <p:cNvPr id="942094" name="Rectangle 14"/>
          <p:cNvSpPr>
            <a:spLocks noChangeArrowheads="1"/>
          </p:cNvSpPr>
          <p:nvPr/>
        </p:nvSpPr>
        <p:spPr bwMode="auto">
          <a:xfrm>
            <a:off x="823809" y="26574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095" name="Rectangle 15"/>
          <p:cNvSpPr>
            <a:spLocks noChangeArrowheads="1"/>
          </p:cNvSpPr>
          <p:nvPr/>
        </p:nvSpPr>
        <p:spPr bwMode="auto">
          <a:xfrm>
            <a:off x="823809" y="29289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096" name="Rectangle 16"/>
          <p:cNvSpPr>
            <a:spLocks noChangeArrowheads="1"/>
          </p:cNvSpPr>
          <p:nvPr/>
        </p:nvSpPr>
        <p:spPr bwMode="auto">
          <a:xfrm>
            <a:off x="823809" y="31908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097" name="Rectangle 17"/>
          <p:cNvSpPr>
            <a:spLocks noChangeArrowheads="1"/>
          </p:cNvSpPr>
          <p:nvPr/>
        </p:nvSpPr>
        <p:spPr bwMode="auto">
          <a:xfrm>
            <a:off x="823809" y="3462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2098" name="Rectangle 18"/>
          <p:cNvSpPr>
            <a:spLocks noChangeArrowheads="1"/>
          </p:cNvSpPr>
          <p:nvPr/>
        </p:nvSpPr>
        <p:spPr bwMode="auto">
          <a:xfrm>
            <a:off x="823809" y="37242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2099" name="Rectangle 19"/>
          <p:cNvSpPr>
            <a:spLocks noChangeArrowheads="1"/>
          </p:cNvSpPr>
          <p:nvPr/>
        </p:nvSpPr>
        <p:spPr bwMode="auto">
          <a:xfrm>
            <a:off x="823809" y="3995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00" name="Rectangle 20"/>
          <p:cNvSpPr>
            <a:spLocks noChangeArrowheads="1"/>
          </p:cNvSpPr>
          <p:nvPr/>
        </p:nvSpPr>
        <p:spPr bwMode="auto">
          <a:xfrm>
            <a:off x="823809" y="42576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01" name="Rectangle 21"/>
          <p:cNvSpPr>
            <a:spLocks noChangeArrowheads="1"/>
          </p:cNvSpPr>
          <p:nvPr/>
        </p:nvSpPr>
        <p:spPr bwMode="auto">
          <a:xfrm>
            <a:off x="823809" y="4529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2102" name="Rectangle 22"/>
          <p:cNvSpPr>
            <a:spLocks noChangeArrowheads="1"/>
          </p:cNvSpPr>
          <p:nvPr/>
        </p:nvSpPr>
        <p:spPr bwMode="auto">
          <a:xfrm>
            <a:off x="823809" y="4791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2103" name="Rectangle 23"/>
          <p:cNvSpPr>
            <a:spLocks noChangeArrowheads="1"/>
          </p:cNvSpPr>
          <p:nvPr/>
        </p:nvSpPr>
        <p:spPr bwMode="auto">
          <a:xfrm>
            <a:off x="823809" y="50625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2104" name="Rectangle 24"/>
          <p:cNvSpPr>
            <a:spLocks noChangeArrowheads="1"/>
          </p:cNvSpPr>
          <p:nvPr/>
        </p:nvSpPr>
        <p:spPr bwMode="auto">
          <a:xfrm>
            <a:off x="2773259" y="26574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05" name="Rectangle 25"/>
          <p:cNvSpPr>
            <a:spLocks noChangeArrowheads="1"/>
          </p:cNvSpPr>
          <p:nvPr/>
        </p:nvSpPr>
        <p:spPr bwMode="auto">
          <a:xfrm>
            <a:off x="2773259" y="29289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2106" name="Rectangle 26"/>
          <p:cNvSpPr>
            <a:spLocks noChangeArrowheads="1"/>
          </p:cNvSpPr>
          <p:nvPr/>
        </p:nvSpPr>
        <p:spPr bwMode="auto">
          <a:xfrm>
            <a:off x="2773259" y="31908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07" name="Rectangle 27"/>
          <p:cNvSpPr>
            <a:spLocks noChangeArrowheads="1"/>
          </p:cNvSpPr>
          <p:nvPr/>
        </p:nvSpPr>
        <p:spPr bwMode="auto">
          <a:xfrm>
            <a:off x="2773259" y="3462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08" name="Rectangle 28"/>
          <p:cNvSpPr>
            <a:spLocks noChangeArrowheads="1"/>
          </p:cNvSpPr>
          <p:nvPr/>
        </p:nvSpPr>
        <p:spPr bwMode="auto">
          <a:xfrm>
            <a:off x="2773259" y="37242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09" name="Rectangle 29"/>
          <p:cNvSpPr>
            <a:spLocks noChangeArrowheads="1"/>
          </p:cNvSpPr>
          <p:nvPr/>
        </p:nvSpPr>
        <p:spPr bwMode="auto">
          <a:xfrm>
            <a:off x="2773259" y="3995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10" name="Rectangle 30"/>
          <p:cNvSpPr>
            <a:spLocks noChangeArrowheads="1"/>
          </p:cNvSpPr>
          <p:nvPr/>
        </p:nvSpPr>
        <p:spPr bwMode="auto">
          <a:xfrm>
            <a:off x="2773259" y="42576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11" name="Rectangle 31"/>
          <p:cNvSpPr>
            <a:spLocks noChangeArrowheads="1"/>
          </p:cNvSpPr>
          <p:nvPr/>
        </p:nvSpPr>
        <p:spPr bwMode="auto">
          <a:xfrm>
            <a:off x="2773259" y="4529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12" name="Rectangle 32"/>
          <p:cNvSpPr>
            <a:spLocks noChangeArrowheads="1"/>
          </p:cNvSpPr>
          <p:nvPr/>
        </p:nvSpPr>
        <p:spPr bwMode="auto">
          <a:xfrm>
            <a:off x="2773259" y="4791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13" name="Rectangle 33"/>
          <p:cNvSpPr>
            <a:spLocks noChangeArrowheads="1"/>
          </p:cNvSpPr>
          <p:nvPr/>
        </p:nvSpPr>
        <p:spPr bwMode="auto">
          <a:xfrm>
            <a:off x="2773259" y="50625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14" name="Rectangle 34"/>
          <p:cNvSpPr>
            <a:spLocks noChangeArrowheads="1"/>
          </p:cNvSpPr>
          <p:nvPr/>
        </p:nvSpPr>
        <p:spPr bwMode="auto">
          <a:xfrm>
            <a:off x="4662384" y="26574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2115" name="Rectangle 35"/>
          <p:cNvSpPr>
            <a:spLocks noChangeArrowheads="1"/>
          </p:cNvSpPr>
          <p:nvPr/>
        </p:nvSpPr>
        <p:spPr bwMode="auto">
          <a:xfrm>
            <a:off x="4662384" y="29289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2116" name="Rectangle 36"/>
          <p:cNvSpPr>
            <a:spLocks noChangeArrowheads="1"/>
          </p:cNvSpPr>
          <p:nvPr/>
        </p:nvSpPr>
        <p:spPr bwMode="auto">
          <a:xfrm>
            <a:off x="4662384" y="31908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2117" name="Rectangle 37"/>
          <p:cNvSpPr>
            <a:spLocks noChangeArrowheads="1"/>
          </p:cNvSpPr>
          <p:nvPr/>
        </p:nvSpPr>
        <p:spPr bwMode="auto">
          <a:xfrm>
            <a:off x="4662384" y="3462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2118" name="Rectangle 38"/>
          <p:cNvSpPr>
            <a:spLocks noChangeArrowheads="1"/>
          </p:cNvSpPr>
          <p:nvPr/>
        </p:nvSpPr>
        <p:spPr bwMode="auto">
          <a:xfrm>
            <a:off x="4662384" y="37242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2119" name="Rectangle 39"/>
          <p:cNvSpPr>
            <a:spLocks noChangeArrowheads="1"/>
          </p:cNvSpPr>
          <p:nvPr/>
        </p:nvSpPr>
        <p:spPr bwMode="auto">
          <a:xfrm>
            <a:off x="4662384" y="3995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20" name="Rectangle 40"/>
          <p:cNvSpPr>
            <a:spLocks noChangeArrowheads="1"/>
          </p:cNvSpPr>
          <p:nvPr/>
        </p:nvSpPr>
        <p:spPr bwMode="auto">
          <a:xfrm>
            <a:off x="4662384" y="42576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21" name="Rectangle 41"/>
          <p:cNvSpPr>
            <a:spLocks noChangeArrowheads="1"/>
          </p:cNvSpPr>
          <p:nvPr/>
        </p:nvSpPr>
        <p:spPr bwMode="auto">
          <a:xfrm>
            <a:off x="4662384" y="4529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22" name="Rectangle 42"/>
          <p:cNvSpPr>
            <a:spLocks noChangeArrowheads="1"/>
          </p:cNvSpPr>
          <p:nvPr/>
        </p:nvSpPr>
        <p:spPr bwMode="auto">
          <a:xfrm>
            <a:off x="4662384" y="4791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23" name="Rectangle 43"/>
          <p:cNvSpPr>
            <a:spLocks noChangeArrowheads="1"/>
          </p:cNvSpPr>
          <p:nvPr/>
        </p:nvSpPr>
        <p:spPr bwMode="auto">
          <a:xfrm>
            <a:off x="4662384" y="50625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24" name="Text Box 44"/>
          <p:cNvSpPr txBox="1">
            <a:spLocks noChangeArrowheads="1"/>
          </p:cNvSpPr>
          <p:nvPr/>
        </p:nvSpPr>
        <p:spPr bwMode="auto">
          <a:xfrm>
            <a:off x="814676" y="2281793"/>
            <a:ext cx="1073371"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i</a:t>
            </a:r>
            <a:r>
              <a:rPr lang="en-US" sz="1800" dirty="0">
                <a:latin typeface="Calibri" pitchFamily="34" charset="0"/>
              </a:rPr>
              <a:t> (thread)</a:t>
            </a:r>
          </a:p>
        </p:txBody>
      </p:sp>
      <p:sp>
        <p:nvSpPr>
          <p:cNvPr id="942125" name="Text Box 45"/>
          <p:cNvSpPr txBox="1">
            <a:spLocks noChangeArrowheads="1"/>
          </p:cNvSpPr>
          <p:nvPr/>
        </p:nvSpPr>
        <p:spPr bwMode="auto">
          <a:xfrm>
            <a:off x="1978313" y="2297668"/>
            <a:ext cx="653384"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instr</a:t>
            </a:r>
            <a:r>
              <a:rPr lang="en-US" sz="1800" baseline="-25000" dirty="0" err="1">
                <a:latin typeface="Calibri" pitchFamily="34" charset="0"/>
              </a:rPr>
              <a:t>i</a:t>
            </a:r>
            <a:endParaRPr lang="en-US" sz="1800" dirty="0">
              <a:latin typeface="Calibri" pitchFamily="34" charset="0"/>
            </a:endParaRPr>
          </a:p>
        </p:txBody>
      </p:sp>
      <p:sp>
        <p:nvSpPr>
          <p:cNvPr id="942126" name="Text Box 46"/>
          <p:cNvSpPr txBox="1">
            <a:spLocks noChangeArrowheads="1"/>
          </p:cNvSpPr>
          <p:nvPr/>
        </p:nvSpPr>
        <p:spPr bwMode="auto">
          <a:xfrm>
            <a:off x="4927888" y="2297668"/>
            <a:ext cx="482312"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cnt</a:t>
            </a:r>
            <a:endParaRPr lang="en-US" sz="1800" dirty="0">
              <a:latin typeface="Calibri" pitchFamily="34" charset="0"/>
            </a:endParaRPr>
          </a:p>
        </p:txBody>
      </p:sp>
      <p:sp>
        <p:nvSpPr>
          <p:cNvPr id="942127" name="Text Box 47"/>
          <p:cNvSpPr txBox="1">
            <a:spLocks noChangeArrowheads="1"/>
          </p:cNvSpPr>
          <p:nvPr/>
        </p:nvSpPr>
        <p:spPr bwMode="auto">
          <a:xfrm>
            <a:off x="2898709" y="2297668"/>
            <a:ext cx="742924" cy="369332"/>
          </a:xfrm>
          <a:prstGeom prst="rect">
            <a:avLst/>
          </a:prstGeom>
          <a:noFill/>
          <a:ln w="25400">
            <a:noFill/>
            <a:miter lim="800000"/>
            <a:headEnd/>
            <a:tailEnd/>
          </a:ln>
          <a:effectLst/>
        </p:spPr>
        <p:txBody>
          <a:bodyPr wrap="none" anchor="ctr">
            <a:spAutoFit/>
          </a:bodyPr>
          <a:lstStyle/>
          <a:p>
            <a:pPr algn="ctr"/>
            <a:r>
              <a:rPr lang="en-US" sz="1800" dirty="0">
                <a:latin typeface="Calibri" pitchFamily="34" charset="0"/>
              </a:rPr>
              <a:t>%rdx</a:t>
            </a:r>
            <a:r>
              <a:rPr lang="en-US" sz="1800" baseline="-25000" dirty="0">
                <a:latin typeface="Calibri" pitchFamily="34" charset="0"/>
              </a:rPr>
              <a:t>1</a:t>
            </a:r>
            <a:endParaRPr lang="en-US" sz="1800" dirty="0">
              <a:latin typeface="Calibri" pitchFamily="34" charset="0"/>
            </a:endParaRPr>
          </a:p>
        </p:txBody>
      </p:sp>
      <p:sp>
        <p:nvSpPr>
          <p:cNvPr id="942128" name="Rectangle 48"/>
          <p:cNvSpPr>
            <a:spLocks noChangeArrowheads="1"/>
          </p:cNvSpPr>
          <p:nvPr/>
        </p:nvSpPr>
        <p:spPr bwMode="auto">
          <a:xfrm>
            <a:off x="3732109" y="26574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29" name="Rectangle 49"/>
          <p:cNvSpPr>
            <a:spLocks noChangeArrowheads="1"/>
          </p:cNvSpPr>
          <p:nvPr/>
        </p:nvSpPr>
        <p:spPr bwMode="auto">
          <a:xfrm>
            <a:off x="3732109" y="29289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30" name="Rectangle 50"/>
          <p:cNvSpPr>
            <a:spLocks noChangeArrowheads="1"/>
          </p:cNvSpPr>
          <p:nvPr/>
        </p:nvSpPr>
        <p:spPr bwMode="auto">
          <a:xfrm>
            <a:off x="3732109" y="31908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31" name="Rectangle 51"/>
          <p:cNvSpPr>
            <a:spLocks noChangeArrowheads="1"/>
          </p:cNvSpPr>
          <p:nvPr/>
        </p:nvSpPr>
        <p:spPr bwMode="auto">
          <a:xfrm>
            <a:off x="3732109" y="3462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32" name="Rectangle 52"/>
          <p:cNvSpPr>
            <a:spLocks noChangeArrowheads="1"/>
          </p:cNvSpPr>
          <p:nvPr/>
        </p:nvSpPr>
        <p:spPr bwMode="auto">
          <a:xfrm>
            <a:off x="3732109" y="37242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2133" name="Rectangle 53"/>
          <p:cNvSpPr>
            <a:spLocks noChangeArrowheads="1"/>
          </p:cNvSpPr>
          <p:nvPr/>
        </p:nvSpPr>
        <p:spPr bwMode="auto">
          <a:xfrm>
            <a:off x="3732109" y="3995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34" name="Rectangle 54"/>
          <p:cNvSpPr>
            <a:spLocks noChangeArrowheads="1"/>
          </p:cNvSpPr>
          <p:nvPr/>
        </p:nvSpPr>
        <p:spPr bwMode="auto">
          <a:xfrm>
            <a:off x="3732109" y="42576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35" name="Rectangle 55"/>
          <p:cNvSpPr>
            <a:spLocks noChangeArrowheads="1"/>
          </p:cNvSpPr>
          <p:nvPr/>
        </p:nvSpPr>
        <p:spPr bwMode="auto">
          <a:xfrm>
            <a:off x="3732109" y="4529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36" name="Rectangle 56"/>
          <p:cNvSpPr>
            <a:spLocks noChangeArrowheads="1"/>
          </p:cNvSpPr>
          <p:nvPr/>
        </p:nvSpPr>
        <p:spPr bwMode="auto">
          <a:xfrm>
            <a:off x="3732109" y="4791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37" name="Rectangle 57"/>
          <p:cNvSpPr>
            <a:spLocks noChangeArrowheads="1"/>
          </p:cNvSpPr>
          <p:nvPr/>
        </p:nvSpPr>
        <p:spPr bwMode="auto">
          <a:xfrm>
            <a:off x="3732109" y="50625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38" name="Text Box 58"/>
          <p:cNvSpPr txBox="1">
            <a:spLocks noChangeArrowheads="1"/>
          </p:cNvSpPr>
          <p:nvPr/>
        </p:nvSpPr>
        <p:spPr bwMode="auto">
          <a:xfrm>
            <a:off x="3857559" y="2297668"/>
            <a:ext cx="742924" cy="369332"/>
          </a:xfrm>
          <a:prstGeom prst="rect">
            <a:avLst/>
          </a:prstGeom>
          <a:noFill/>
          <a:ln w="25400">
            <a:noFill/>
            <a:miter lim="800000"/>
            <a:headEnd/>
            <a:tailEnd/>
          </a:ln>
          <a:effectLst/>
        </p:spPr>
        <p:txBody>
          <a:bodyPr wrap="none" anchor="ctr">
            <a:spAutoFit/>
          </a:bodyPr>
          <a:lstStyle/>
          <a:p>
            <a:pPr algn="ctr"/>
            <a:r>
              <a:rPr lang="en-US" sz="1800" dirty="0">
                <a:latin typeface="Calibri" pitchFamily="34" charset="0"/>
              </a:rPr>
              <a:t>%rdx</a:t>
            </a:r>
            <a:r>
              <a:rPr lang="en-US" sz="1800" baseline="-25000" dirty="0">
                <a:latin typeface="Calibri" pitchFamily="34" charset="0"/>
              </a:rPr>
              <a:t>2</a:t>
            </a:r>
            <a:endParaRPr lang="en-US" sz="1800" dirty="0">
              <a:latin typeface="Calibri" pitchFamily="34" charset="0"/>
            </a:endParaRPr>
          </a:p>
        </p:txBody>
      </p:sp>
      <p:sp>
        <p:nvSpPr>
          <p:cNvPr id="942139" name="Text Box 59"/>
          <p:cNvSpPr txBox="1">
            <a:spLocks noChangeArrowheads="1"/>
          </p:cNvSpPr>
          <p:nvPr/>
        </p:nvSpPr>
        <p:spPr bwMode="auto">
          <a:xfrm>
            <a:off x="5621234" y="4949279"/>
            <a:ext cx="3076291" cy="769441"/>
          </a:xfrm>
          <a:prstGeom prst="rect">
            <a:avLst/>
          </a:prstGeom>
          <a:noFill/>
          <a:ln w="25400">
            <a:noFill/>
            <a:miter lim="800000"/>
            <a:headEnd/>
            <a:tailEnd/>
          </a:ln>
          <a:effectLst/>
        </p:spPr>
        <p:txBody>
          <a:bodyPr wrap="none" anchor="ctr">
            <a:spAutoFit/>
          </a:bodyPr>
          <a:lstStyle/>
          <a:p>
            <a:r>
              <a:rPr lang="en-US" i="1" dirty="0">
                <a:solidFill>
                  <a:srgbClr val="C00000"/>
                </a:solidFill>
                <a:latin typeface="Calibri" pitchFamily="34" charset="0"/>
              </a:rPr>
              <a:t>Oops!</a:t>
            </a:r>
            <a:br>
              <a:rPr lang="en-US" i="1" dirty="0">
                <a:solidFill>
                  <a:srgbClr val="C00000"/>
                </a:solidFill>
                <a:latin typeface="Calibri" pitchFamily="34" charset="0"/>
              </a:rPr>
            </a:br>
            <a:r>
              <a:rPr lang="en-US" sz="2000" b="0" i="1" dirty="0">
                <a:solidFill>
                  <a:srgbClr val="C00000"/>
                </a:solidFill>
                <a:latin typeface="Calibri" pitchFamily="34" charset="0"/>
              </a:rPr>
              <a:t>(</a:t>
            </a:r>
            <a:r>
              <a:rPr lang="en-US" sz="2000" b="0" i="1" dirty="0" err="1">
                <a:solidFill>
                  <a:srgbClr val="C00000"/>
                </a:solidFill>
                <a:latin typeface="Calibri" pitchFamily="34" charset="0"/>
              </a:rPr>
              <a:t>badcnt</a:t>
            </a:r>
            <a:r>
              <a:rPr lang="en-US" sz="2000" b="0" i="1" dirty="0">
                <a:solidFill>
                  <a:srgbClr val="C00000"/>
                </a:solidFill>
                <a:latin typeface="Calibri" pitchFamily="34" charset="0"/>
              </a:rPr>
              <a:t> will print “BOOM!”)</a:t>
            </a:r>
            <a:endParaRPr lang="en-US" b="0" i="1" dirty="0">
              <a:solidFill>
                <a:srgbClr val="C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ChangeArrowheads="1"/>
          </p:cNvSpPr>
          <p:nvPr>
            <p:ph type="title"/>
          </p:nvPr>
        </p:nvSpPr>
        <p:spPr/>
        <p:txBody>
          <a:bodyPr/>
          <a:lstStyle/>
          <a:p>
            <a:r>
              <a:rPr lang="en-US" dirty="0"/>
              <a:t>Concurrent Execution (cont)</a:t>
            </a:r>
          </a:p>
        </p:txBody>
      </p:sp>
      <p:sp>
        <p:nvSpPr>
          <p:cNvPr id="944131" name="Rectangle 3"/>
          <p:cNvSpPr>
            <a:spLocks noGrp="1" noChangeArrowheads="1"/>
          </p:cNvSpPr>
          <p:nvPr>
            <p:ph type="body" idx="1"/>
          </p:nvPr>
        </p:nvSpPr>
        <p:spPr>
          <a:xfrm>
            <a:off x="372651" y="1258182"/>
            <a:ext cx="7896225" cy="4972050"/>
          </a:xfrm>
        </p:spPr>
        <p:txBody>
          <a:bodyPr/>
          <a:lstStyle/>
          <a:p>
            <a:r>
              <a:rPr lang="en-US" dirty="0"/>
              <a:t>How about this ordering?</a:t>
            </a:r>
          </a:p>
          <a:p>
            <a:endParaRPr lang="en-US" dirty="0"/>
          </a:p>
          <a:p>
            <a:endParaRPr lang="en-US" dirty="0"/>
          </a:p>
          <a:p>
            <a:endParaRPr lang="en-US" dirty="0"/>
          </a:p>
          <a:p>
            <a:endParaRPr lang="en-US" dirty="0"/>
          </a:p>
          <a:p>
            <a:endParaRPr lang="en-US" dirty="0"/>
          </a:p>
          <a:p>
            <a:endParaRPr lang="en-US" dirty="0"/>
          </a:p>
          <a:p>
            <a:pPr algn="ctr">
              <a:buNone/>
            </a:pPr>
            <a:endParaRPr lang="en-US" dirty="0"/>
          </a:p>
          <a:p>
            <a:pPr marL="344488" indent="-344488" algn="ctr">
              <a:buNone/>
            </a:pPr>
            <a:endParaRPr lang="en-US" dirty="0"/>
          </a:p>
          <a:p>
            <a:r>
              <a:rPr lang="en-US" dirty="0"/>
              <a:t>We can analyze the behavior using a </a:t>
            </a:r>
            <a:r>
              <a:rPr lang="en-US" i="1" dirty="0">
                <a:solidFill>
                  <a:srgbClr val="C00000"/>
                </a:solidFill>
              </a:rPr>
              <a:t>progress graph</a:t>
            </a:r>
          </a:p>
        </p:txBody>
      </p:sp>
      <p:sp>
        <p:nvSpPr>
          <p:cNvPr id="944132" name="Rectangle 4"/>
          <p:cNvSpPr>
            <a:spLocks noChangeArrowheads="1"/>
          </p:cNvSpPr>
          <p:nvPr/>
        </p:nvSpPr>
        <p:spPr bwMode="auto">
          <a:xfrm>
            <a:off x="1814806" y="2200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H</a:t>
            </a:r>
            <a:r>
              <a:rPr lang="en-US" sz="1800" baseline="-25000" dirty="0">
                <a:latin typeface="Calibri" pitchFamily="34" charset="0"/>
              </a:rPr>
              <a:t>1</a:t>
            </a:r>
            <a:endParaRPr lang="en-US" sz="1800" dirty="0">
              <a:latin typeface="Calibri" pitchFamily="34" charset="0"/>
            </a:endParaRPr>
          </a:p>
        </p:txBody>
      </p:sp>
      <p:sp>
        <p:nvSpPr>
          <p:cNvPr id="944133" name="Rectangle 5"/>
          <p:cNvSpPr>
            <a:spLocks noChangeArrowheads="1"/>
          </p:cNvSpPr>
          <p:nvPr/>
        </p:nvSpPr>
        <p:spPr bwMode="auto">
          <a:xfrm>
            <a:off x="1814806" y="2471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L</a:t>
            </a:r>
            <a:r>
              <a:rPr lang="en-US" sz="1800" baseline="-25000" dirty="0">
                <a:latin typeface="Calibri" pitchFamily="34" charset="0"/>
              </a:rPr>
              <a:t>1</a:t>
            </a:r>
            <a:endParaRPr lang="en-US" sz="1800" dirty="0">
              <a:latin typeface="Calibri" pitchFamily="34" charset="0"/>
            </a:endParaRPr>
          </a:p>
        </p:txBody>
      </p:sp>
      <p:sp>
        <p:nvSpPr>
          <p:cNvPr id="944134" name="Rectangle 6"/>
          <p:cNvSpPr>
            <a:spLocks noChangeArrowheads="1"/>
          </p:cNvSpPr>
          <p:nvPr/>
        </p:nvSpPr>
        <p:spPr bwMode="auto">
          <a:xfrm>
            <a:off x="1814806" y="27336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H</a:t>
            </a:r>
            <a:r>
              <a:rPr lang="en-US" sz="1800" baseline="-25000" dirty="0">
                <a:latin typeface="Calibri" pitchFamily="34" charset="0"/>
              </a:rPr>
              <a:t>2</a:t>
            </a:r>
            <a:endParaRPr lang="en-US" sz="1800" dirty="0">
              <a:latin typeface="Calibri" pitchFamily="34" charset="0"/>
            </a:endParaRPr>
          </a:p>
        </p:txBody>
      </p:sp>
      <p:sp>
        <p:nvSpPr>
          <p:cNvPr id="944135" name="Rectangle 7"/>
          <p:cNvSpPr>
            <a:spLocks noChangeArrowheads="1"/>
          </p:cNvSpPr>
          <p:nvPr/>
        </p:nvSpPr>
        <p:spPr bwMode="auto">
          <a:xfrm>
            <a:off x="1814806" y="3005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L</a:t>
            </a:r>
            <a:r>
              <a:rPr lang="en-US" sz="1800" baseline="-25000" dirty="0">
                <a:latin typeface="Calibri" pitchFamily="34" charset="0"/>
              </a:rPr>
              <a:t>2</a:t>
            </a:r>
            <a:endParaRPr lang="en-US" sz="1800" dirty="0">
              <a:latin typeface="Calibri" pitchFamily="34" charset="0"/>
            </a:endParaRPr>
          </a:p>
        </p:txBody>
      </p:sp>
      <p:sp>
        <p:nvSpPr>
          <p:cNvPr id="944136" name="Rectangle 8"/>
          <p:cNvSpPr>
            <a:spLocks noChangeArrowheads="1"/>
          </p:cNvSpPr>
          <p:nvPr/>
        </p:nvSpPr>
        <p:spPr bwMode="auto">
          <a:xfrm>
            <a:off x="1814806" y="3267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U</a:t>
            </a:r>
            <a:r>
              <a:rPr lang="en-US" sz="1800" baseline="-25000" dirty="0">
                <a:latin typeface="Calibri" pitchFamily="34" charset="0"/>
              </a:rPr>
              <a:t>2</a:t>
            </a:r>
            <a:endParaRPr lang="en-US" sz="1800" dirty="0">
              <a:latin typeface="Calibri" pitchFamily="34" charset="0"/>
            </a:endParaRPr>
          </a:p>
        </p:txBody>
      </p:sp>
      <p:sp>
        <p:nvSpPr>
          <p:cNvPr id="944137" name="Rectangle 9"/>
          <p:cNvSpPr>
            <a:spLocks noChangeArrowheads="1"/>
          </p:cNvSpPr>
          <p:nvPr/>
        </p:nvSpPr>
        <p:spPr bwMode="auto">
          <a:xfrm>
            <a:off x="1814806" y="3538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S</a:t>
            </a:r>
            <a:r>
              <a:rPr lang="en-US" sz="1800" baseline="-25000" dirty="0">
                <a:latin typeface="Calibri" pitchFamily="34" charset="0"/>
              </a:rPr>
              <a:t>2</a:t>
            </a:r>
            <a:endParaRPr lang="en-US" sz="1800" dirty="0">
              <a:latin typeface="Calibri" pitchFamily="34" charset="0"/>
            </a:endParaRPr>
          </a:p>
        </p:txBody>
      </p:sp>
      <p:sp>
        <p:nvSpPr>
          <p:cNvPr id="944138" name="Rectangle 10"/>
          <p:cNvSpPr>
            <a:spLocks noChangeArrowheads="1"/>
          </p:cNvSpPr>
          <p:nvPr/>
        </p:nvSpPr>
        <p:spPr bwMode="auto">
          <a:xfrm>
            <a:off x="1814806" y="38004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U</a:t>
            </a:r>
            <a:r>
              <a:rPr lang="en-US" sz="1800" baseline="-25000" dirty="0">
                <a:latin typeface="Calibri" pitchFamily="34" charset="0"/>
              </a:rPr>
              <a:t>1</a:t>
            </a:r>
            <a:endParaRPr lang="en-US" sz="1800" dirty="0">
              <a:latin typeface="Calibri" pitchFamily="34" charset="0"/>
            </a:endParaRPr>
          </a:p>
        </p:txBody>
      </p:sp>
      <p:sp>
        <p:nvSpPr>
          <p:cNvPr id="944139" name="Rectangle 11"/>
          <p:cNvSpPr>
            <a:spLocks noChangeArrowheads="1"/>
          </p:cNvSpPr>
          <p:nvPr/>
        </p:nvSpPr>
        <p:spPr bwMode="auto">
          <a:xfrm>
            <a:off x="1814806" y="40719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S</a:t>
            </a:r>
            <a:r>
              <a:rPr lang="en-US" sz="1800" baseline="-25000" dirty="0">
                <a:latin typeface="Calibri" pitchFamily="34" charset="0"/>
              </a:rPr>
              <a:t>1</a:t>
            </a:r>
            <a:endParaRPr lang="en-US" sz="1800" dirty="0">
              <a:latin typeface="Calibri" pitchFamily="34" charset="0"/>
            </a:endParaRPr>
          </a:p>
        </p:txBody>
      </p:sp>
      <p:sp>
        <p:nvSpPr>
          <p:cNvPr id="944140" name="Rectangle 12"/>
          <p:cNvSpPr>
            <a:spLocks noChangeArrowheads="1"/>
          </p:cNvSpPr>
          <p:nvPr/>
        </p:nvSpPr>
        <p:spPr bwMode="auto">
          <a:xfrm>
            <a:off x="1814806" y="43338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T</a:t>
            </a:r>
            <a:r>
              <a:rPr lang="en-US" sz="1800" baseline="-25000" dirty="0">
                <a:latin typeface="Calibri" pitchFamily="34" charset="0"/>
              </a:rPr>
              <a:t>1</a:t>
            </a:r>
            <a:endParaRPr lang="en-US" sz="1800" dirty="0">
              <a:latin typeface="Calibri" pitchFamily="34" charset="0"/>
            </a:endParaRPr>
          </a:p>
        </p:txBody>
      </p:sp>
      <p:sp>
        <p:nvSpPr>
          <p:cNvPr id="944141" name="Rectangle 13"/>
          <p:cNvSpPr>
            <a:spLocks noChangeArrowheads="1"/>
          </p:cNvSpPr>
          <p:nvPr/>
        </p:nvSpPr>
        <p:spPr bwMode="auto">
          <a:xfrm>
            <a:off x="1814806" y="4605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T</a:t>
            </a:r>
            <a:r>
              <a:rPr lang="en-US" sz="1800" baseline="-25000" dirty="0">
                <a:latin typeface="Calibri" pitchFamily="34" charset="0"/>
              </a:rPr>
              <a:t>2</a:t>
            </a:r>
            <a:endParaRPr lang="en-US" sz="1800" dirty="0">
              <a:latin typeface="Calibri" pitchFamily="34" charset="0"/>
            </a:endParaRPr>
          </a:p>
        </p:txBody>
      </p:sp>
      <p:sp>
        <p:nvSpPr>
          <p:cNvPr id="944142" name="Rectangle 14"/>
          <p:cNvSpPr>
            <a:spLocks noChangeArrowheads="1"/>
          </p:cNvSpPr>
          <p:nvPr/>
        </p:nvSpPr>
        <p:spPr bwMode="auto">
          <a:xfrm>
            <a:off x="840081" y="2200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4143" name="Rectangle 15"/>
          <p:cNvSpPr>
            <a:spLocks noChangeArrowheads="1"/>
          </p:cNvSpPr>
          <p:nvPr/>
        </p:nvSpPr>
        <p:spPr bwMode="auto">
          <a:xfrm>
            <a:off x="840081" y="2471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4144" name="Rectangle 16"/>
          <p:cNvSpPr>
            <a:spLocks noChangeArrowheads="1"/>
          </p:cNvSpPr>
          <p:nvPr/>
        </p:nvSpPr>
        <p:spPr bwMode="auto">
          <a:xfrm>
            <a:off x="840081" y="27336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4145" name="Rectangle 17"/>
          <p:cNvSpPr>
            <a:spLocks noChangeArrowheads="1"/>
          </p:cNvSpPr>
          <p:nvPr/>
        </p:nvSpPr>
        <p:spPr bwMode="auto">
          <a:xfrm>
            <a:off x="840081" y="3005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4146" name="Rectangle 18"/>
          <p:cNvSpPr>
            <a:spLocks noChangeArrowheads="1"/>
          </p:cNvSpPr>
          <p:nvPr/>
        </p:nvSpPr>
        <p:spPr bwMode="auto">
          <a:xfrm>
            <a:off x="840081" y="3267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4147" name="Rectangle 19"/>
          <p:cNvSpPr>
            <a:spLocks noChangeArrowheads="1"/>
          </p:cNvSpPr>
          <p:nvPr/>
        </p:nvSpPr>
        <p:spPr bwMode="auto">
          <a:xfrm>
            <a:off x="840081" y="3538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4148" name="Rectangle 20"/>
          <p:cNvSpPr>
            <a:spLocks noChangeArrowheads="1"/>
          </p:cNvSpPr>
          <p:nvPr/>
        </p:nvSpPr>
        <p:spPr bwMode="auto">
          <a:xfrm>
            <a:off x="840081" y="38004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4149" name="Rectangle 21"/>
          <p:cNvSpPr>
            <a:spLocks noChangeArrowheads="1"/>
          </p:cNvSpPr>
          <p:nvPr/>
        </p:nvSpPr>
        <p:spPr bwMode="auto">
          <a:xfrm>
            <a:off x="840081" y="40719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4150" name="Rectangle 22"/>
          <p:cNvSpPr>
            <a:spLocks noChangeArrowheads="1"/>
          </p:cNvSpPr>
          <p:nvPr/>
        </p:nvSpPr>
        <p:spPr bwMode="auto">
          <a:xfrm>
            <a:off x="840081" y="43338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4151" name="Rectangle 23"/>
          <p:cNvSpPr>
            <a:spLocks noChangeArrowheads="1"/>
          </p:cNvSpPr>
          <p:nvPr/>
        </p:nvSpPr>
        <p:spPr bwMode="auto">
          <a:xfrm>
            <a:off x="840081" y="4605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4152" name="Rectangle 24"/>
          <p:cNvSpPr>
            <a:spLocks noChangeArrowheads="1"/>
          </p:cNvSpPr>
          <p:nvPr/>
        </p:nvSpPr>
        <p:spPr bwMode="auto">
          <a:xfrm>
            <a:off x="2789531" y="22002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53" name="Rectangle 25"/>
          <p:cNvSpPr>
            <a:spLocks noChangeArrowheads="1"/>
          </p:cNvSpPr>
          <p:nvPr/>
        </p:nvSpPr>
        <p:spPr bwMode="auto">
          <a:xfrm>
            <a:off x="2789531" y="2471738"/>
            <a:ext cx="974725" cy="271462"/>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54" name="Rectangle 26"/>
          <p:cNvSpPr>
            <a:spLocks noChangeArrowheads="1"/>
          </p:cNvSpPr>
          <p:nvPr/>
        </p:nvSpPr>
        <p:spPr bwMode="auto">
          <a:xfrm>
            <a:off x="2789531" y="27336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55" name="Rectangle 27"/>
          <p:cNvSpPr>
            <a:spLocks noChangeArrowheads="1"/>
          </p:cNvSpPr>
          <p:nvPr/>
        </p:nvSpPr>
        <p:spPr bwMode="auto">
          <a:xfrm>
            <a:off x="2789531" y="3005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56" name="Rectangle 28"/>
          <p:cNvSpPr>
            <a:spLocks noChangeArrowheads="1"/>
          </p:cNvSpPr>
          <p:nvPr/>
        </p:nvSpPr>
        <p:spPr bwMode="auto">
          <a:xfrm>
            <a:off x="2789531" y="3267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57" name="Rectangle 29"/>
          <p:cNvSpPr>
            <a:spLocks noChangeArrowheads="1"/>
          </p:cNvSpPr>
          <p:nvPr/>
        </p:nvSpPr>
        <p:spPr bwMode="auto">
          <a:xfrm>
            <a:off x="2789531" y="3538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58" name="Rectangle 30"/>
          <p:cNvSpPr>
            <a:spLocks noChangeArrowheads="1"/>
          </p:cNvSpPr>
          <p:nvPr/>
        </p:nvSpPr>
        <p:spPr bwMode="auto">
          <a:xfrm>
            <a:off x="2789531" y="3800475"/>
            <a:ext cx="974725" cy="271463"/>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59" name="Rectangle 31"/>
          <p:cNvSpPr>
            <a:spLocks noChangeArrowheads="1"/>
          </p:cNvSpPr>
          <p:nvPr/>
        </p:nvSpPr>
        <p:spPr bwMode="auto">
          <a:xfrm>
            <a:off x="2789531" y="4071938"/>
            <a:ext cx="974725" cy="271462"/>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0" name="Rectangle 32"/>
          <p:cNvSpPr>
            <a:spLocks noChangeArrowheads="1"/>
          </p:cNvSpPr>
          <p:nvPr/>
        </p:nvSpPr>
        <p:spPr bwMode="auto">
          <a:xfrm>
            <a:off x="2789531" y="43338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1" name="Rectangle 33"/>
          <p:cNvSpPr>
            <a:spLocks noChangeArrowheads="1"/>
          </p:cNvSpPr>
          <p:nvPr/>
        </p:nvSpPr>
        <p:spPr bwMode="auto">
          <a:xfrm>
            <a:off x="2789531" y="4605338"/>
            <a:ext cx="974725" cy="271462"/>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2" name="Rectangle 34"/>
          <p:cNvSpPr>
            <a:spLocks noChangeArrowheads="1"/>
          </p:cNvSpPr>
          <p:nvPr/>
        </p:nvSpPr>
        <p:spPr bwMode="auto">
          <a:xfrm>
            <a:off x="4678656" y="22002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3" name="Rectangle 35"/>
          <p:cNvSpPr>
            <a:spLocks noChangeArrowheads="1"/>
          </p:cNvSpPr>
          <p:nvPr/>
        </p:nvSpPr>
        <p:spPr bwMode="auto">
          <a:xfrm>
            <a:off x="4678656" y="2471738"/>
            <a:ext cx="974725" cy="271462"/>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4" name="Rectangle 36"/>
          <p:cNvSpPr>
            <a:spLocks noChangeArrowheads="1"/>
          </p:cNvSpPr>
          <p:nvPr/>
        </p:nvSpPr>
        <p:spPr bwMode="auto">
          <a:xfrm>
            <a:off x="4678656" y="27336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5" name="Rectangle 37"/>
          <p:cNvSpPr>
            <a:spLocks noChangeArrowheads="1"/>
          </p:cNvSpPr>
          <p:nvPr/>
        </p:nvSpPr>
        <p:spPr bwMode="auto">
          <a:xfrm>
            <a:off x="4678656" y="3005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6" name="Rectangle 38"/>
          <p:cNvSpPr>
            <a:spLocks noChangeArrowheads="1"/>
          </p:cNvSpPr>
          <p:nvPr/>
        </p:nvSpPr>
        <p:spPr bwMode="auto">
          <a:xfrm>
            <a:off x="4678656" y="3267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7" name="Rectangle 39"/>
          <p:cNvSpPr>
            <a:spLocks noChangeArrowheads="1"/>
          </p:cNvSpPr>
          <p:nvPr/>
        </p:nvSpPr>
        <p:spPr bwMode="auto">
          <a:xfrm>
            <a:off x="4678656" y="3538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8" name="Rectangle 40"/>
          <p:cNvSpPr>
            <a:spLocks noChangeArrowheads="1"/>
          </p:cNvSpPr>
          <p:nvPr/>
        </p:nvSpPr>
        <p:spPr bwMode="auto">
          <a:xfrm>
            <a:off x="4678656" y="3800475"/>
            <a:ext cx="974725" cy="271463"/>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9" name="Rectangle 41"/>
          <p:cNvSpPr>
            <a:spLocks noChangeArrowheads="1"/>
          </p:cNvSpPr>
          <p:nvPr/>
        </p:nvSpPr>
        <p:spPr bwMode="auto">
          <a:xfrm>
            <a:off x="4678656" y="4071938"/>
            <a:ext cx="974725" cy="271462"/>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70" name="Rectangle 42"/>
          <p:cNvSpPr>
            <a:spLocks noChangeArrowheads="1"/>
          </p:cNvSpPr>
          <p:nvPr/>
        </p:nvSpPr>
        <p:spPr bwMode="auto">
          <a:xfrm>
            <a:off x="4678656" y="43338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71" name="Rectangle 43"/>
          <p:cNvSpPr>
            <a:spLocks noChangeArrowheads="1"/>
          </p:cNvSpPr>
          <p:nvPr/>
        </p:nvSpPr>
        <p:spPr bwMode="auto">
          <a:xfrm>
            <a:off x="4678656" y="4605338"/>
            <a:ext cx="974725" cy="271462"/>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72" name="Text Box 44"/>
          <p:cNvSpPr txBox="1">
            <a:spLocks noChangeArrowheads="1"/>
          </p:cNvSpPr>
          <p:nvPr/>
        </p:nvSpPr>
        <p:spPr bwMode="auto">
          <a:xfrm>
            <a:off x="832144" y="1828800"/>
            <a:ext cx="1073371"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i</a:t>
            </a:r>
            <a:r>
              <a:rPr lang="en-US" sz="1800" dirty="0">
                <a:latin typeface="Calibri" pitchFamily="34" charset="0"/>
              </a:rPr>
              <a:t> (thread)</a:t>
            </a:r>
          </a:p>
        </p:txBody>
      </p:sp>
      <p:sp>
        <p:nvSpPr>
          <p:cNvPr id="944173" name="Text Box 45"/>
          <p:cNvSpPr txBox="1">
            <a:spLocks noChangeArrowheads="1"/>
          </p:cNvSpPr>
          <p:nvPr/>
        </p:nvSpPr>
        <p:spPr bwMode="auto">
          <a:xfrm>
            <a:off x="1995781" y="1844675"/>
            <a:ext cx="653384"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instr</a:t>
            </a:r>
            <a:r>
              <a:rPr lang="en-US" sz="1800" baseline="-25000" dirty="0" err="1">
                <a:latin typeface="Calibri" pitchFamily="34" charset="0"/>
              </a:rPr>
              <a:t>i</a:t>
            </a:r>
            <a:endParaRPr lang="en-US" sz="1800" dirty="0">
              <a:latin typeface="Calibri" pitchFamily="34" charset="0"/>
            </a:endParaRPr>
          </a:p>
        </p:txBody>
      </p:sp>
      <p:sp>
        <p:nvSpPr>
          <p:cNvPr id="944174" name="Text Box 46"/>
          <p:cNvSpPr txBox="1">
            <a:spLocks noChangeArrowheads="1"/>
          </p:cNvSpPr>
          <p:nvPr/>
        </p:nvSpPr>
        <p:spPr bwMode="auto">
          <a:xfrm>
            <a:off x="4945356" y="1844675"/>
            <a:ext cx="482312"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cnt</a:t>
            </a:r>
            <a:endParaRPr lang="en-US" sz="1800" dirty="0">
              <a:latin typeface="Calibri" pitchFamily="34" charset="0"/>
            </a:endParaRPr>
          </a:p>
        </p:txBody>
      </p:sp>
      <p:sp>
        <p:nvSpPr>
          <p:cNvPr id="944175" name="Text Box 47"/>
          <p:cNvSpPr txBox="1">
            <a:spLocks noChangeArrowheads="1"/>
          </p:cNvSpPr>
          <p:nvPr/>
        </p:nvSpPr>
        <p:spPr bwMode="auto">
          <a:xfrm>
            <a:off x="2916177" y="1844675"/>
            <a:ext cx="742924" cy="369332"/>
          </a:xfrm>
          <a:prstGeom prst="rect">
            <a:avLst/>
          </a:prstGeom>
          <a:noFill/>
          <a:ln w="25400">
            <a:noFill/>
            <a:miter lim="800000"/>
            <a:headEnd/>
            <a:tailEnd/>
          </a:ln>
          <a:effectLst/>
        </p:spPr>
        <p:txBody>
          <a:bodyPr wrap="none" anchor="ctr">
            <a:spAutoFit/>
          </a:bodyPr>
          <a:lstStyle/>
          <a:p>
            <a:pPr algn="ctr"/>
            <a:r>
              <a:rPr lang="en-US" sz="1800" dirty="0">
                <a:latin typeface="Calibri" pitchFamily="34" charset="0"/>
              </a:rPr>
              <a:t>%rdx</a:t>
            </a:r>
            <a:r>
              <a:rPr lang="en-US" sz="1800" baseline="-25000" dirty="0">
                <a:latin typeface="Calibri" pitchFamily="34" charset="0"/>
              </a:rPr>
              <a:t>1</a:t>
            </a:r>
            <a:endParaRPr lang="en-US" sz="1800" dirty="0">
              <a:latin typeface="Calibri" pitchFamily="34" charset="0"/>
            </a:endParaRPr>
          </a:p>
        </p:txBody>
      </p:sp>
      <p:sp>
        <p:nvSpPr>
          <p:cNvPr id="944176" name="Rectangle 48"/>
          <p:cNvSpPr>
            <a:spLocks noChangeArrowheads="1"/>
          </p:cNvSpPr>
          <p:nvPr/>
        </p:nvSpPr>
        <p:spPr bwMode="auto">
          <a:xfrm>
            <a:off x="3748381" y="22002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77" name="Rectangle 49"/>
          <p:cNvSpPr>
            <a:spLocks noChangeArrowheads="1"/>
          </p:cNvSpPr>
          <p:nvPr/>
        </p:nvSpPr>
        <p:spPr bwMode="auto">
          <a:xfrm>
            <a:off x="3748381" y="2471738"/>
            <a:ext cx="974725" cy="271462"/>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78" name="Rectangle 50"/>
          <p:cNvSpPr>
            <a:spLocks noChangeArrowheads="1"/>
          </p:cNvSpPr>
          <p:nvPr/>
        </p:nvSpPr>
        <p:spPr bwMode="auto">
          <a:xfrm>
            <a:off x="3748381" y="27336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79" name="Rectangle 51"/>
          <p:cNvSpPr>
            <a:spLocks noChangeArrowheads="1"/>
          </p:cNvSpPr>
          <p:nvPr/>
        </p:nvSpPr>
        <p:spPr bwMode="auto">
          <a:xfrm>
            <a:off x="3748381" y="3005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80" name="Rectangle 52"/>
          <p:cNvSpPr>
            <a:spLocks noChangeArrowheads="1"/>
          </p:cNvSpPr>
          <p:nvPr/>
        </p:nvSpPr>
        <p:spPr bwMode="auto">
          <a:xfrm>
            <a:off x="3748381" y="3267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81" name="Rectangle 53"/>
          <p:cNvSpPr>
            <a:spLocks noChangeArrowheads="1"/>
          </p:cNvSpPr>
          <p:nvPr/>
        </p:nvSpPr>
        <p:spPr bwMode="auto">
          <a:xfrm>
            <a:off x="3748381" y="3538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82" name="Rectangle 54"/>
          <p:cNvSpPr>
            <a:spLocks noChangeArrowheads="1"/>
          </p:cNvSpPr>
          <p:nvPr/>
        </p:nvSpPr>
        <p:spPr bwMode="auto">
          <a:xfrm>
            <a:off x="3748381" y="3800475"/>
            <a:ext cx="974725" cy="271463"/>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83" name="Rectangle 55"/>
          <p:cNvSpPr>
            <a:spLocks noChangeArrowheads="1"/>
          </p:cNvSpPr>
          <p:nvPr/>
        </p:nvSpPr>
        <p:spPr bwMode="auto">
          <a:xfrm>
            <a:off x="3748381" y="4071938"/>
            <a:ext cx="974725" cy="271462"/>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84" name="Rectangle 56"/>
          <p:cNvSpPr>
            <a:spLocks noChangeArrowheads="1"/>
          </p:cNvSpPr>
          <p:nvPr/>
        </p:nvSpPr>
        <p:spPr bwMode="auto">
          <a:xfrm>
            <a:off x="3748381" y="43338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85" name="Rectangle 57"/>
          <p:cNvSpPr>
            <a:spLocks noChangeArrowheads="1"/>
          </p:cNvSpPr>
          <p:nvPr/>
        </p:nvSpPr>
        <p:spPr bwMode="auto">
          <a:xfrm>
            <a:off x="3748381" y="4605338"/>
            <a:ext cx="974725" cy="271462"/>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86" name="Text Box 58"/>
          <p:cNvSpPr txBox="1">
            <a:spLocks noChangeArrowheads="1"/>
          </p:cNvSpPr>
          <p:nvPr/>
        </p:nvSpPr>
        <p:spPr bwMode="auto">
          <a:xfrm>
            <a:off x="3875027" y="1844675"/>
            <a:ext cx="742924" cy="369332"/>
          </a:xfrm>
          <a:prstGeom prst="rect">
            <a:avLst/>
          </a:prstGeom>
          <a:noFill/>
          <a:ln w="25400">
            <a:noFill/>
            <a:miter lim="800000"/>
            <a:headEnd/>
            <a:tailEnd/>
          </a:ln>
          <a:effectLst/>
        </p:spPr>
        <p:txBody>
          <a:bodyPr wrap="none" anchor="ctr">
            <a:spAutoFit/>
          </a:bodyPr>
          <a:lstStyle/>
          <a:p>
            <a:pPr algn="ctr"/>
            <a:r>
              <a:rPr lang="en-US" sz="1800" dirty="0">
                <a:latin typeface="Calibri" pitchFamily="34" charset="0"/>
              </a:rPr>
              <a:t>%rdx</a:t>
            </a:r>
            <a:r>
              <a:rPr lang="en-US" sz="1800" baseline="-25000" dirty="0">
                <a:latin typeface="Calibri" pitchFamily="34" charset="0"/>
              </a:rPr>
              <a:t>2</a:t>
            </a:r>
            <a:endParaRPr lang="en-US" sz="1800" dirty="0">
              <a:latin typeface="Calibri" pitchFamily="34" charset="0"/>
            </a:endParaRPr>
          </a:p>
        </p:txBody>
      </p:sp>
      <p:sp>
        <p:nvSpPr>
          <p:cNvPr id="59" name="TextBox 58"/>
          <p:cNvSpPr txBox="1"/>
          <p:nvPr/>
        </p:nvSpPr>
        <p:spPr>
          <a:xfrm>
            <a:off x="3124200" y="2373868"/>
            <a:ext cx="301660" cy="369332"/>
          </a:xfrm>
          <a:prstGeom prst="rect">
            <a:avLst/>
          </a:prstGeom>
          <a:noFill/>
        </p:spPr>
        <p:txBody>
          <a:bodyPr wrap="none" rtlCol="0">
            <a:spAutoFit/>
          </a:bodyPr>
          <a:lstStyle/>
          <a:p>
            <a:r>
              <a:rPr lang="en-US" sz="1800" dirty="0">
                <a:latin typeface="Calibri" pitchFamily="34" charset="0"/>
              </a:rPr>
              <a:t>0</a:t>
            </a:r>
          </a:p>
        </p:txBody>
      </p:sp>
      <p:sp>
        <p:nvSpPr>
          <p:cNvPr id="60" name="TextBox 59"/>
          <p:cNvSpPr txBox="1"/>
          <p:nvPr/>
        </p:nvSpPr>
        <p:spPr>
          <a:xfrm>
            <a:off x="5032340" y="2133600"/>
            <a:ext cx="301660" cy="369332"/>
          </a:xfrm>
          <a:prstGeom prst="rect">
            <a:avLst/>
          </a:prstGeom>
          <a:noFill/>
        </p:spPr>
        <p:txBody>
          <a:bodyPr wrap="none" rtlCol="0">
            <a:spAutoFit/>
          </a:bodyPr>
          <a:lstStyle/>
          <a:p>
            <a:r>
              <a:rPr lang="en-US" sz="1800" dirty="0">
                <a:latin typeface="Calibri" pitchFamily="34" charset="0"/>
              </a:rPr>
              <a:t>0</a:t>
            </a:r>
          </a:p>
        </p:txBody>
      </p:sp>
      <p:sp>
        <p:nvSpPr>
          <p:cNvPr id="61" name="TextBox 60"/>
          <p:cNvSpPr txBox="1"/>
          <p:nvPr/>
        </p:nvSpPr>
        <p:spPr>
          <a:xfrm>
            <a:off x="4114800" y="2907268"/>
            <a:ext cx="301660" cy="369332"/>
          </a:xfrm>
          <a:prstGeom prst="rect">
            <a:avLst/>
          </a:prstGeom>
          <a:noFill/>
        </p:spPr>
        <p:txBody>
          <a:bodyPr wrap="none" rtlCol="0">
            <a:spAutoFit/>
          </a:bodyPr>
          <a:lstStyle/>
          <a:p>
            <a:r>
              <a:rPr lang="en-US" sz="1800" dirty="0">
                <a:latin typeface="Calibri" pitchFamily="34" charset="0"/>
              </a:rPr>
              <a:t>0</a:t>
            </a:r>
          </a:p>
        </p:txBody>
      </p:sp>
      <p:sp>
        <p:nvSpPr>
          <p:cNvPr id="62" name="TextBox 61"/>
          <p:cNvSpPr txBox="1"/>
          <p:nvPr/>
        </p:nvSpPr>
        <p:spPr>
          <a:xfrm>
            <a:off x="4116370" y="3200400"/>
            <a:ext cx="301660" cy="369332"/>
          </a:xfrm>
          <a:prstGeom prst="rect">
            <a:avLst/>
          </a:prstGeom>
          <a:noFill/>
        </p:spPr>
        <p:txBody>
          <a:bodyPr wrap="none" rtlCol="0">
            <a:spAutoFit/>
          </a:bodyPr>
          <a:lstStyle/>
          <a:p>
            <a:r>
              <a:rPr lang="en-US" sz="1800" dirty="0">
                <a:latin typeface="Calibri" pitchFamily="34" charset="0"/>
              </a:rPr>
              <a:t>1</a:t>
            </a:r>
          </a:p>
        </p:txBody>
      </p:sp>
      <p:sp>
        <p:nvSpPr>
          <p:cNvPr id="63" name="TextBox 62"/>
          <p:cNvSpPr txBox="1"/>
          <p:nvPr/>
        </p:nvSpPr>
        <p:spPr>
          <a:xfrm>
            <a:off x="4117940" y="3431143"/>
            <a:ext cx="301660" cy="369332"/>
          </a:xfrm>
          <a:prstGeom prst="rect">
            <a:avLst/>
          </a:prstGeom>
          <a:noFill/>
        </p:spPr>
        <p:txBody>
          <a:bodyPr wrap="none" rtlCol="0">
            <a:spAutoFit/>
          </a:bodyPr>
          <a:lstStyle/>
          <a:p>
            <a:r>
              <a:rPr lang="en-US" sz="1800" dirty="0">
                <a:latin typeface="Calibri" pitchFamily="34" charset="0"/>
              </a:rPr>
              <a:t>1</a:t>
            </a:r>
          </a:p>
        </p:txBody>
      </p:sp>
      <p:sp>
        <p:nvSpPr>
          <p:cNvPr id="64" name="TextBox 63"/>
          <p:cNvSpPr txBox="1"/>
          <p:nvPr/>
        </p:nvSpPr>
        <p:spPr>
          <a:xfrm>
            <a:off x="5032340" y="3440668"/>
            <a:ext cx="301660" cy="369332"/>
          </a:xfrm>
          <a:prstGeom prst="rect">
            <a:avLst/>
          </a:prstGeom>
          <a:noFill/>
        </p:spPr>
        <p:txBody>
          <a:bodyPr wrap="none" rtlCol="0">
            <a:spAutoFit/>
          </a:bodyPr>
          <a:lstStyle/>
          <a:p>
            <a:r>
              <a:rPr lang="en-US" sz="1800" dirty="0">
                <a:latin typeface="Calibri" pitchFamily="34" charset="0"/>
              </a:rPr>
              <a:t>1</a:t>
            </a:r>
          </a:p>
        </p:txBody>
      </p:sp>
      <p:sp>
        <p:nvSpPr>
          <p:cNvPr id="65" name="TextBox 64"/>
          <p:cNvSpPr txBox="1"/>
          <p:nvPr/>
        </p:nvSpPr>
        <p:spPr>
          <a:xfrm>
            <a:off x="3124200" y="3702606"/>
            <a:ext cx="301660" cy="369332"/>
          </a:xfrm>
          <a:prstGeom prst="rect">
            <a:avLst/>
          </a:prstGeom>
          <a:noFill/>
        </p:spPr>
        <p:txBody>
          <a:bodyPr wrap="none" rtlCol="0">
            <a:spAutoFit/>
          </a:bodyPr>
          <a:lstStyle/>
          <a:p>
            <a:r>
              <a:rPr lang="en-US" sz="1800" dirty="0">
                <a:latin typeface="Calibri" pitchFamily="34" charset="0"/>
              </a:rPr>
              <a:t>1</a:t>
            </a:r>
          </a:p>
        </p:txBody>
      </p:sp>
      <p:sp>
        <p:nvSpPr>
          <p:cNvPr id="66" name="TextBox 65"/>
          <p:cNvSpPr txBox="1"/>
          <p:nvPr/>
        </p:nvSpPr>
        <p:spPr>
          <a:xfrm>
            <a:off x="3124200" y="3974068"/>
            <a:ext cx="301660" cy="369332"/>
          </a:xfrm>
          <a:prstGeom prst="rect">
            <a:avLst/>
          </a:prstGeom>
          <a:noFill/>
        </p:spPr>
        <p:txBody>
          <a:bodyPr wrap="none" rtlCol="0">
            <a:spAutoFit/>
          </a:bodyPr>
          <a:lstStyle/>
          <a:p>
            <a:r>
              <a:rPr lang="en-US" sz="1800" dirty="0">
                <a:latin typeface="Calibri" pitchFamily="34" charset="0"/>
              </a:rPr>
              <a:t>1</a:t>
            </a:r>
          </a:p>
        </p:txBody>
      </p:sp>
      <p:sp>
        <p:nvSpPr>
          <p:cNvPr id="67" name="TextBox 66"/>
          <p:cNvSpPr txBox="1"/>
          <p:nvPr/>
        </p:nvSpPr>
        <p:spPr>
          <a:xfrm>
            <a:off x="5032340" y="3962400"/>
            <a:ext cx="301660" cy="369332"/>
          </a:xfrm>
          <a:prstGeom prst="rect">
            <a:avLst/>
          </a:prstGeom>
          <a:noFill/>
        </p:spPr>
        <p:txBody>
          <a:bodyPr wrap="none" rtlCol="0">
            <a:spAutoFit/>
          </a:bodyPr>
          <a:lstStyle/>
          <a:p>
            <a:r>
              <a:rPr lang="en-US" sz="1800" dirty="0">
                <a:latin typeface="Calibri" pitchFamily="34" charset="0"/>
              </a:rPr>
              <a:t>1</a:t>
            </a:r>
          </a:p>
        </p:txBody>
      </p:sp>
      <p:sp>
        <p:nvSpPr>
          <p:cNvPr id="68" name="TextBox 67"/>
          <p:cNvSpPr txBox="1"/>
          <p:nvPr/>
        </p:nvSpPr>
        <p:spPr>
          <a:xfrm>
            <a:off x="5029200" y="4495800"/>
            <a:ext cx="301660" cy="369332"/>
          </a:xfrm>
          <a:prstGeom prst="rect">
            <a:avLst/>
          </a:prstGeom>
          <a:noFill/>
        </p:spPr>
        <p:txBody>
          <a:bodyPr wrap="none" rtlCol="0">
            <a:spAutoFit/>
          </a:bodyPr>
          <a:lstStyle/>
          <a:p>
            <a:r>
              <a:rPr lang="en-US" sz="1800" dirty="0">
                <a:latin typeface="Calibri" pitchFamily="34" charset="0"/>
              </a:rPr>
              <a:t>1</a:t>
            </a:r>
          </a:p>
        </p:txBody>
      </p:sp>
      <p:sp>
        <p:nvSpPr>
          <p:cNvPr id="69" name="Text Box 59"/>
          <p:cNvSpPr txBox="1">
            <a:spLocks noChangeArrowheads="1"/>
          </p:cNvSpPr>
          <p:nvPr/>
        </p:nvSpPr>
        <p:spPr bwMode="auto">
          <a:xfrm>
            <a:off x="5704339" y="4486170"/>
            <a:ext cx="1726884" cy="461665"/>
          </a:xfrm>
          <a:prstGeom prst="rect">
            <a:avLst/>
          </a:prstGeom>
          <a:noFill/>
          <a:ln w="25400">
            <a:noFill/>
            <a:miter lim="800000"/>
            <a:headEnd/>
            <a:tailEnd/>
          </a:ln>
          <a:effectLst/>
        </p:spPr>
        <p:txBody>
          <a:bodyPr wrap="none" anchor="ctr">
            <a:spAutoFit/>
          </a:bodyPr>
          <a:lstStyle/>
          <a:p>
            <a:pPr algn="ctr"/>
            <a:r>
              <a:rPr lang="en-US" i="1" dirty="0">
                <a:solidFill>
                  <a:srgbClr val="C00000"/>
                </a:solidFill>
                <a:latin typeface="Calibri" pitchFamily="34" charset="0"/>
              </a:rPr>
              <a:t>Oops again!</a:t>
            </a:r>
          </a:p>
        </p:txBody>
      </p:sp>
      <p:sp>
        <p:nvSpPr>
          <p:cNvPr id="70" name="TextBox 69"/>
          <p:cNvSpPr txBox="1"/>
          <p:nvPr/>
        </p:nvSpPr>
        <p:spPr>
          <a:xfrm>
            <a:off x="5029200" y="4267200"/>
            <a:ext cx="301660" cy="369332"/>
          </a:xfrm>
          <a:prstGeom prst="rect">
            <a:avLst/>
          </a:prstGeom>
          <a:noFill/>
        </p:spPr>
        <p:txBody>
          <a:bodyPr wrap="none" rtlCol="0">
            <a:spAutoFit/>
          </a:bodyPr>
          <a:lstStyle/>
          <a:p>
            <a:r>
              <a:rPr lang="en-US" sz="1800" dirty="0">
                <a:latin typeface="Calibri"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441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P spid="64" grpId="0"/>
      <p:bldP spid="65" grpId="0"/>
      <p:bldP spid="66" grpId="0"/>
      <p:bldP spid="67" grpId="0"/>
      <p:bldP spid="68" grpId="0"/>
      <p:bldP spid="69" grpId="0"/>
      <p:bldP spid="7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p:cNvGrpSpPr/>
          <p:nvPr/>
        </p:nvGrpSpPr>
        <p:grpSpPr>
          <a:xfrm>
            <a:off x="2201333" y="2151591"/>
            <a:ext cx="76200" cy="3546475"/>
            <a:chOff x="770156" y="1852653"/>
            <a:chExt cx="76200" cy="3546475"/>
          </a:xfrm>
          <a:solidFill>
            <a:schemeClr val="tx1">
              <a:lumMod val="50000"/>
              <a:lumOff val="50000"/>
            </a:schemeClr>
          </a:solidFill>
        </p:grpSpPr>
        <p:sp>
          <p:nvSpPr>
            <p:cNvPr id="101" name="Oval 100"/>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2" name="Oval 101"/>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3" name="Oval 102"/>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4" name="Oval 103"/>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5" name="Oval 104"/>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6" name="Oval 105"/>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sp>
        <p:nvSpPr>
          <p:cNvPr id="946178" name="Rectangle 2"/>
          <p:cNvSpPr>
            <a:spLocks noGrp="1" noChangeArrowheads="1"/>
          </p:cNvSpPr>
          <p:nvPr>
            <p:ph type="title"/>
          </p:nvPr>
        </p:nvSpPr>
        <p:spPr/>
        <p:txBody>
          <a:bodyPr/>
          <a:lstStyle/>
          <a:p>
            <a:r>
              <a:rPr lang="en-US" dirty="0"/>
              <a:t>Progress Graphs</a:t>
            </a:r>
          </a:p>
        </p:txBody>
      </p:sp>
      <p:sp>
        <p:nvSpPr>
          <p:cNvPr id="946179" name="Text Box 3"/>
          <p:cNvSpPr txBox="1">
            <a:spLocks noChangeArrowheads="1"/>
          </p:cNvSpPr>
          <p:nvPr/>
        </p:nvSpPr>
        <p:spPr bwMode="auto">
          <a:xfrm>
            <a:off x="5930900" y="1371600"/>
            <a:ext cx="2663037" cy="4801314"/>
          </a:xfrm>
          <a:prstGeom prst="rect">
            <a:avLst/>
          </a:prstGeom>
          <a:noFill/>
          <a:ln w="25400">
            <a:noFill/>
            <a:miter lim="800000"/>
            <a:headEnd/>
            <a:tailEnd/>
          </a:ln>
          <a:effectLst/>
        </p:spPr>
        <p:txBody>
          <a:bodyPr wrap="none" anchor="ctr">
            <a:spAutoFit/>
          </a:bodyPr>
          <a:lstStyle/>
          <a:p>
            <a:r>
              <a:rPr lang="en-US" sz="1800" dirty="0">
                <a:latin typeface="Calibri" pitchFamily="34" charset="0"/>
              </a:rPr>
              <a:t>A </a:t>
            </a:r>
            <a:r>
              <a:rPr lang="en-US" sz="1800" i="1" dirty="0">
                <a:solidFill>
                  <a:srgbClr val="C00000"/>
                </a:solidFill>
                <a:latin typeface="Calibri" pitchFamily="34" charset="0"/>
              </a:rPr>
              <a:t>progress graph</a:t>
            </a:r>
            <a:r>
              <a:rPr lang="en-US" sz="1800" dirty="0">
                <a:solidFill>
                  <a:srgbClr val="C00000"/>
                </a:solidFill>
                <a:latin typeface="Calibri" pitchFamily="34" charset="0"/>
              </a:rPr>
              <a:t> </a:t>
            </a:r>
            <a:r>
              <a:rPr lang="en-US" sz="1800" dirty="0">
                <a:latin typeface="Calibri" pitchFamily="34" charset="0"/>
              </a:rPr>
              <a:t>depicts</a:t>
            </a:r>
          </a:p>
          <a:p>
            <a:r>
              <a:rPr lang="en-US" sz="1800" dirty="0">
                <a:latin typeface="Calibri" pitchFamily="34" charset="0"/>
              </a:rPr>
              <a:t>the discrete </a:t>
            </a:r>
            <a:r>
              <a:rPr lang="en-US" sz="1800" i="1" dirty="0">
                <a:solidFill>
                  <a:srgbClr val="C00000"/>
                </a:solidFill>
                <a:latin typeface="Calibri" pitchFamily="34" charset="0"/>
              </a:rPr>
              <a:t>execution </a:t>
            </a:r>
          </a:p>
          <a:p>
            <a:r>
              <a:rPr lang="en-US" sz="1800" i="1" dirty="0">
                <a:solidFill>
                  <a:srgbClr val="C00000"/>
                </a:solidFill>
                <a:latin typeface="Calibri" pitchFamily="34" charset="0"/>
              </a:rPr>
              <a:t>state space</a:t>
            </a:r>
            <a:r>
              <a:rPr lang="en-US" sz="1800" dirty="0">
                <a:latin typeface="Calibri" pitchFamily="34" charset="0"/>
              </a:rPr>
              <a:t> of concurrent</a:t>
            </a:r>
          </a:p>
          <a:p>
            <a:r>
              <a:rPr lang="en-US" sz="1800" dirty="0">
                <a:latin typeface="Calibri" pitchFamily="34" charset="0"/>
              </a:rPr>
              <a:t> threads.</a:t>
            </a:r>
          </a:p>
          <a:p>
            <a:endParaRPr lang="en-US" sz="1800" dirty="0">
              <a:latin typeface="Calibri" pitchFamily="34" charset="0"/>
            </a:endParaRPr>
          </a:p>
          <a:p>
            <a:r>
              <a:rPr lang="en-US" sz="1800" dirty="0">
                <a:latin typeface="Calibri" pitchFamily="34" charset="0"/>
              </a:rPr>
              <a:t>Each axis corresponds to</a:t>
            </a:r>
          </a:p>
          <a:p>
            <a:r>
              <a:rPr lang="en-US" sz="1800" dirty="0">
                <a:latin typeface="Calibri" pitchFamily="34" charset="0"/>
              </a:rPr>
              <a:t>the sequential order of</a:t>
            </a:r>
          </a:p>
          <a:p>
            <a:r>
              <a:rPr lang="en-US" sz="1800" dirty="0">
                <a:latin typeface="Calibri" pitchFamily="34" charset="0"/>
              </a:rPr>
              <a:t>instructions in a thread.</a:t>
            </a:r>
          </a:p>
          <a:p>
            <a:endParaRPr lang="en-US" sz="1800" dirty="0">
              <a:latin typeface="Calibri" pitchFamily="34" charset="0"/>
            </a:endParaRPr>
          </a:p>
          <a:p>
            <a:r>
              <a:rPr lang="en-US" sz="1800" dirty="0">
                <a:latin typeface="Calibri" pitchFamily="34" charset="0"/>
              </a:rPr>
              <a:t>Each point corresponds to</a:t>
            </a:r>
          </a:p>
          <a:p>
            <a:r>
              <a:rPr lang="en-US" sz="1800" dirty="0">
                <a:latin typeface="Calibri" pitchFamily="34" charset="0"/>
              </a:rPr>
              <a:t>a possible </a:t>
            </a:r>
            <a:r>
              <a:rPr lang="en-US" sz="1800" i="1" dirty="0">
                <a:solidFill>
                  <a:srgbClr val="C00000"/>
                </a:solidFill>
                <a:latin typeface="Calibri" pitchFamily="34" charset="0"/>
              </a:rPr>
              <a:t>execution state</a:t>
            </a:r>
            <a:endParaRPr lang="en-US" sz="1800" dirty="0">
              <a:solidFill>
                <a:srgbClr val="C00000"/>
              </a:solidFill>
              <a:latin typeface="Calibri" pitchFamily="34" charset="0"/>
            </a:endParaRPr>
          </a:p>
          <a:p>
            <a:r>
              <a:rPr lang="en-US" sz="1800" dirty="0">
                <a:latin typeface="Calibri" pitchFamily="34" charset="0"/>
              </a:rPr>
              <a:t>(Inst</a:t>
            </a:r>
            <a:r>
              <a:rPr lang="en-US" sz="1800" baseline="-25000" dirty="0">
                <a:latin typeface="Calibri" pitchFamily="34" charset="0"/>
              </a:rPr>
              <a:t>1</a:t>
            </a:r>
            <a:r>
              <a:rPr lang="en-US" sz="1800" dirty="0">
                <a:latin typeface="Calibri" pitchFamily="34" charset="0"/>
              </a:rPr>
              <a:t>, Inst</a:t>
            </a:r>
            <a:r>
              <a:rPr lang="en-US" sz="1800" baseline="-25000" dirty="0">
                <a:latin typeface="Calibri" pitchFamily="34" charset="0"/>
              </a:rPr>
              <a:t>2</a:t>
            </a:r>
            <a:r>
              <a:rPr lang="en-US" sz="1800" dirty="0">
                <a:latin typeface="Calibri" pitchFamily="34" charset="0"/>
              </a:rPr>
              <a:t>).</a:t>
            </a:r>
          </a:p>
          <a:p>
            <a:endParaRPr lang="en-US" sz="1800" dirty="0">
              <a:latin typeface="Calibri" pitchFamily="34" charset="0"/>
            </a:endParaRPr>
          </a:p>
          <a:p>
            <a:r>
              <a:rPr lang="en-US" sz="1800" dirty="0">
                <a:latin typeface="Calibri" pitchFamily="34" charset="0"/>
              </a:rPr>
              <a:t>E.g., </a:t>
            </a:r>
            <a:r>
              <a:rPr lang="en-US" sz="1800" dirty="0">
                <a:solidFill>
                  <a:srgbClr val="C00000"/>
                </a:solidFill>
                <a:latin typeface="Calibri" pitchFamily="34" charset="0"/>
              </a:rPr>
              <a:t>(L</a:t>
            </a:r>
            <a:r>
              <a:rPr lang="en-US" sz="1800" baseline="-25000" dirty="0">
                <a:solidFill>
                  <a:srgbClr val="C00000"/>
                </a:solidFill>
                <a:latin typeface="Calibri" pitchFamily="34" charset="0"/>
              </a:rPr>
              <a:t>1</a:t>
            </a:r>
            <a:r>
              <a:rPr lang="en-US" sz="1800" dirty="0">
                <a:solidFill>
                  <a:srgbClr val="C00000"/>
                </a:solidFill>
                <a:latin typeface="Calibri" pitchFamily="34" charset="0"/>
              </a:rPr>
              <a:t>, S</a:t>
            </a:r>
            <a:r>
              <a:rPr lang="en-US" sz="1800" baseline="-25000" dirty="0">
                <a:solidFill>
                  <a:srgbClr val="C00000"/>
                </a:solidFill>
                <a:latin typeface="Calibri" pitchFamily="34" charset="0"/>
              </a:rPr>
              <a:t>2</a:t>
            </a:r>
            <a:r>
              <a:rPr lang="en-US" sz="1800" dirty="0">
                <a:solidFill>
                  <a:srgbClr val="C00000"/>
                </a:solidFill>
                <a:latin typeface="Calibri" pitchFamily="34" charset="0"/>
              </a:rPr>
              <a:t>)  </a:t>
            </a:r>
            <a:r>
              <a:rPr lang="en-US" sz="1800" dirty="0">
                <a:latin typeface="Calibri" pitchFamily="34" charset="0"/>
              </a:rPr>
              <a:t>denotes state</a:t>
            </a:r>
          </a:p>
          <a:p>
            <a:r>
              <a:rPr lang="en-US" sz="1800" dirty="0">
                <a:latin typeface="Calibri" pitchFamily="34" charset="0"/>
              </a:rPr>
              <a:t>where  thread 1 has</a:t>
            </a:r>
          </a:p>
          <a:p>
            <a:r>
              <a:rPr lang="en-US" sz="1800" dirty="0">
                <a:latin typeface="Calibri" pitchFamily="34" charset="0"/>
              </a:rPr>
              <a:t>completed L</a:t>
            </a:r>
            <a:r>
              <a:rPr lang="en-US" sz="1800" baseline="-25000" dirty="0">
                <a:latin typeface="Calibri" pitchFamily="34" charset="0"/>
              </a:rPr>
              <a:t>1</a:t>
            </a:r>
            <a:r>
              <a:rPr lang="en-US" sz="1800" dirty="0">
                <a:latin typeface="Calibri" pitchFamily="34" charset="0"/>
              </a:rPr>
              <a:t> and thread</a:t>
            </a:r>
          </a:p>
          <a:p>
            <a:r>
              <a:rPr lang="en-US" sz="1800" dirty="0">
                <a:latin typeface="Calibri" pitchFamily="34" charset="0"/>
              </a:rPr>
              <a:t>2 has completed S</a:t>
            </a:r>
            <a:r>
              <a:rPr lang="en-US" sz="1800" baseline="-25000" dirty="0">
                <a:latin typeface="Calibri" pitchFamily="34" charset="0"/>
              </a:rPr>
              <a:t>2</a:t>
            </a:r>
            <a:r>
              <a:rPr lang="en-US" sz="1800" dirty="0">
                <a:latin typeface="Calibri" pitchFamily="34" charset="0"/>
              </a:rPr>
              <a:t>.</a:t>
            </a:r>
          </a:p>
        </p:txBody>
      </p:sp>
      <p:sp>
        <p:nvSpPr>
          <p:cNvPr id="946180" name="Line 4"/>
          <p:cNvSpPr>
            <a:spLocks noChangeAspect="1" noChangeShapeType="1"/>
          </p:cNvSpPr>
          <p:nvPr/>
        </p:nvSpPr>
        <p:spPr bwMode="auto">
          <a:xfrm flipV="1">
            <a:off x="811213" y="5664200"/>
            <a:ext cx="3810000" cy="0"/>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946181" name="Line 5"/>
          <p:cNvSpPr>
            <a:spLocks noChangeAspect="1" noChangeShapeType="1"/>
          </p:cNvSpPr>
          <p:nvPr/>
        </p:nvSpPr>
        <p:spPr bwMode="auto">
          <a:xfrm flipH="1" flipV="1">
            <a:off x="811213" y="1824038"/>
            <a:ext cx="0" cy="3840162"/>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946182" name="Text Box 6"/>
          <p:cNvSpPr txBox="1">
            <a:spLocks noChangeAspect="1" noChangeArrowheads="1"/>
          </p:cNvSpPr>
          <p:nvPr/>
        </p:nvSpPr>
        <p:spPr bwMode="auto">
          <a:xfrm>
            <a:off x="965200" y="56673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1</a:t>
            </a:r>
            <a:endParaRPr lang="en-US" sz="2000" dirty="0">
              <a:latin typeface="Calibri" pitchFamily="34" charset="0"/>
            </a:endParaRPr>
          </a:p>
        </p:txBody>
      </p:sp>
      <p:sp>
        <p:nvSpPr>
          <p:cNvPr id="946183" name="Text Box 7"/>
          <p:cNvSpPr txBox="1">
            <a:spLocks noChangeAspect="1" noChangeArrowheads="1"/>
          </p:cNvSpPr>
          <p:nvPr/>
        </p:nvSpPr>
        <p:spPr bwMode="auto">
          <a:xfrm>
            <a:off x="1662113" y="5667375"/>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1</a:t>
            </a:r>
            <a:endParaRPr lang="en-US" sz="2000" dirty="0">
              <a:latin typeface="Calibri" pitchFamily="34" charset="0"/>
            </a:endParaRPr>
          </a:p>
        </p:txBody>
      </p:sp>
      <p:sp>
        <p:nvSpPr>
          <p:cNvPr id="946184" name="Text Box 8"/>
          <p:cNvSpPr txBox="1">
            <a:spLocks noChangeAspect="1" noChangeArrowheads="1"/>
          </p:cNvSpPr>
          <p:nvPr/>
        </p:nvSpPr>
        <p:spPr bwMode="auto">
          <a:xfrm>
            <a:off x="2362200" y="566737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1</a:t>
            </a:r>
            <a:endParaRPr lang="en-US" sz="2000" dirty="0">
              <a:latin typeface="Calibri" pitchFamily="34" charset="0"/>
            </a:endParaRPr>
          </a:p>
        </p:txBody>
      </p:sp>
      <p:sp>
        <p:nvSpPr>
          <p:cNvPr id="946185" name="Text Box 9"/>
          <p:cNvSpPr txBox="1">
            <a:spLocks noChangeAspect="1" noChangeArrowheads="1"/>
          </p:cNvSpPr>
          <p:nvPr/>
        </p:nvSpPr>
        <p:spPr bwMode="auto">
          <a:xfrm>
            <a:off x="3079750" y="5667375"/>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1</a:t>
            </a:r>
            <a:endParaRPr lang="en-US" sz="2000" dirty="0">
              <a:latin typeface="Calibri" pitchFamily="34" charset="0"/>
            </a:endParaRPr>
          </a:p>
        </p:txBody>
      </p:sp>
      <p:sp>
        <p:nvSpPr>
          <p:cNvPr id="946186" name="Text Box 10"/>
          <p:cNvSpPr txBox="1">
            <a:spLocks noChangeAspect="1" noChangeArrowheads="1"/>
          </p:cNvSpPr>
          <p:nvPr/>
        </p:nvSpPr>
        <p:spPr bwMode="auto">
          <a:xfrm>
            <a:off x="3805238" y="5667375"/>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1</a:t>
            </a:r>
            <a:endParaRPr lang="en-US" sz="2000" dirty="0">
              <a:latin typeface="Calibri" pitchFamily="34" charset="0"/>
            </a:endParaRPr>
          </a:p>
        </p:txBody>
      </p:sp>
      <p:sp>
        <p:nvSpPr>
          <p:cNvPr id="946187" name="Text Box 11"/>
          <p:cNvSpPr txBox="1">
            <a:spLocks noChangeAspect="1" noChangeArrowheads="1"/>
          </p:cNvSpPr>
          <p:nvPr/>
        </p:nvSpPr>
        <p:spPr bwMode="auto">
          <a:xfrm>
            <a:off x="430213" y="51085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2</a:t>
            </a:r>
            <a:endParaRPr lang="en-US" sz="2000" dirty="0">
              <a:latin typeface="Calibri" pitchFamily="34" charset="0"/>
            </a:endParaRPr>
          </a:p>
        </p:txBody>
      </p:sp>
      <p:sp>
        <p:nvSpPr>
          <p:cNvPr id="946188" name="Text Box 12"/>
          <p:cNvSpPr txBox="1">
            <a:spLocks noChangeAspect="1" noChangeArrowheads="1"/>
          </p:cNvSpPr>
          <p:nvPr/>
        </p:nvSpPr>
        <p:spPr bwMode="auto">
          <a:xfrm>
            <a:off x="458788" y="4413250"/>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2</a:t>
            </a:r>
            <a:endParaRPr lang="en-US" sz="2000" dirty="0">
              <a:latin typeface="Calibri" pitchFamily="34" charset="0"/>
            </a:endParaRPr>
          </a:p>
        </p:txBody>
      </p:sp>
      <p:sp>
        <p:nvSpPr>
          <p:cNvPr id="946189" name="Text Box 13"/>
          <p:cNvSpPr txBox="1">
            <a:spLocks noChangeAspect="1" noChangeArrowheads="1"/>
          </p:cNvSpPr>
          <p:nvPr/>
        </p:nvSpPr>
        <p:spPr bwMode="auto">
          <a:xfrm>
            <a:off x="430213" y="369252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2</a:t>
            </a:r>
            <a:endParaRPr lang="en-US" sz="2000" dirty="0">
              <a:latin typeface="Calibri" pitchFamily="34" charset="0"/>
            </a:endParaRPr>
          </a:p>
        </p:txBody>
      </p:sp>
      <p:sp>
        <p:nvSpPr>
          <p:cNvPr id="946190" name="Text Box 14"/>
          <p:cNvSpPr txBox="1">
            <a:spLocks noChangeAspect="1" noChangeArrowheads="1"/>
          </p:cNvSpPr>
          <p:nvPr/>
        </p:nvSpPr>
        <p:spPr bwMode="auto">
          <a:xfrm>
            <a:off x="441325" y="3011488"/>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2</a:t>
            </a:r>
            <a:endParaRPr lang="en-US" sz="2000" dirty="0">
              <a:latin typeface="Calibri" pitchFamily="34" charset="0"/>
            </a:endParaRPr>
          </a:p>
        </p:txBody>
      </p:sp>
      <p:sp>
        <p:nvSpPr>
          <p:cNvPr id="946191" name="Text Box 15"/>
          <p:cNvSpPr txBox="1">
            <a:spLocks noChangeAspect="1" noChangeArrowheads="1"/>
          </p:cNvSpPr>
          <p:nvPr/>
        </p:nvSpPr>
        <p:spPr bwMode="auto">
          <a:xfrm>
            <a:off x="452438" y="2292350"/>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2</a:t>
            </a:r>
            <a:endParaRPr lang="en-US" sz="2000" dirty="0">
              <a:latin typeface="Calibri" pitchFamily="34" charset="0"/>
            </a:endParaRPr>
          </a:p>
        </p:txBody>
      </p:sp>
      <p:sp>
        <p:nvSpPr>
          <p:cNvPr id="946217" name="Text Box 41"/>
          <p:cNvSpPr txBox="1">
            <a:spLocks noChangeAspect="1" noChangeArrowheads="1"/>
          </p:cNvSpPr>
          <p:nvPr/>
        </p:nvSpPr>
        <p:spPr bwMode="auto">
          <a:xfrm>
            <a:off x="4600575" y="5495925"/>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1</a:t>
            </a:r>
          </a:p>
        </p:txBody>
      </p:sp>
      <p:sp>
        <p:nvSpPr>
          <p:cNvPr id="946218" name="Text Box 42"/>
          <p:cNvSpPr txBox="1">
            <a:spLocks noChangeAspect="1" noChangeArrowheads="1"/>
          </p:cNvSpPr>
          <p:nvPr/>
        </p:nvSpPr>
        <p:spPr bwMode="auto">
          <a:xfrm>
            <a:off x="255574" y="1395453"/>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2</a:t>
            </a:r>
          </a:p>
        </p:txBody>
      </p:sp>
      <p:grpSp>
        <p:nvGrpSpPr>
          <p:cNvPr id="62" name="Group 61"/>
          <p:cNvGrpSpPr/>
          <p:nvPr/>
        </p:nvGrpSpPr>
        <p:grpSpPr>
          <a:xfrm>
            <a:off x="770156" y="2141578"/>
            <a:ext cx="76200" cy="3546475"/>
            <a:chOff x="770156" y="1852653"/>
            <a:chExt cx="76200" cy="3546475"/>
          </a:xfrm>
          <a:solidFill>
            <a:schemeClr val="tx1">
              <a:lumMod val="50000"/>
              <a:lumOff val="50000"/>
            </a:schemeClr>
          </a:solidFill>
        </p:grpSpPr>
        <p:sp>
          <p:nvSpPr>
            <p:cNvPr id="56" name="Oval 55"/>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57" name="Oval 56"/>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58" name="Oval 57"/>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59" name="Oval 58"/>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60" name="Oval 59"/>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61" name="Oval 60"/>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63" name="Group 62"/>
          <p:cNvGrpSpPr/>
          <p:nvPr/>
        </p:nvGrpSpPr>
        <p:grpSpPr>
          <a:xfrm>
            <a:off x="1484805" y="2152650"/>
            <a:ext cx="76200" cy="3546475"/>
            <a:chOff x="770156" y="1852653"/>
            <a:chExt cx="76200" cy="3546475"/>
          </a:xfrm>
          <a:solidFill>
            <a:schemeClr val="tx1">
              <a:lumMod val="50000"/>
              <a:lumOff val="50000"/>
            </a:schemeClr>
          </a:solidFill>
        </p:grpSpPr>
        <p:sp>
          <p:nvSpPr>
            <p:cNvPr id="64" name="Oval 63"/>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65" name="Oval 64"/>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66" name="Oval 65"/>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67" name="Oval 66"/>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68" name="Oval 67"/>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69" name="Oval 68"/>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70" name="Group 69"/>
          <p:cNvGrpSpPr/>
          <p:nvPr/>
        </p:nvGrpSpPr>
        <p:grpSpPr>
          <a:xfrm>
            <a:off x="2199454" y="2152650"/>
            <a:ext cx="76200" cy="3546475"/>
            <a:chOff x="770156" y="1852653"/>
            <a:chExt cx="76200" cy="3546475"/>
          </a:xfrm>
          <a:solidFill>
            <a:schemeClr val="tx1">
              <a:lumMod val="50000"/>
              <a:lumOff val="50000"/>
            </a:schemeClr>
          </a:solidFill>
        </p:grpSpPr>
        <p:sp>
          <p:nvSpPr>
            <p:cNvPr id="71" name="Oval 70"/>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2" name="Oval 71"/>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3" name="Oval 72"/>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4" name="Oval 73"/>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5" name="Oval 74"/>
            <p:cNvSpPr/>
            <p:nvPr/>
          </p:nvSpPr>
          <p:spPr bwMode="auto">
            <a:xfrm>
              <a:off x="770156" y="2546708"/>
              <a:ext cx="76200" cy="76200"/>
            </a:xfrm>
            <a:prstGeom prst="ellipse">
              <a:avLst/>
            </a:prstGeom>
            <a:solidFill>
              <a:srgbClr val="C00000"/>
            </a:solidFill>
            <a:ln w="25400">
              <a:solidFill>
                <a:srgbClr val="C00000"/>
              </a:solidFill>
              <a:round/>
              <a:headEnd/>
              <a:tailEnd/>
            </a:ln>
            <a:effectLst/>
          </p:spPr>
          <p:txBody>
            <a:bodyPr wrap="none" rtlCol="0" anchor="ctr">
              <a:spAutoFit/>
            </a:bodyPr>
            <a:lstStyle/>
            <a:p>
              <a:pPr algn="ctr"/>
              <a:endParaRPr lang="en-US"/>
            </a:p>
          </p:txBody>
        </p:sp>
        <p:sp>
          <p:nvSpPr>
            <p:cNvPr id="76" name="Oval 75"/>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77" name="Group 76"/>
          <p:cNvGrpSpPr/>
          <p:nvPr/>
        </p:nvGrpSpPr>
        <p:grpSpPr>
          <a:xfrm>
            <a:off x="2914103" y="2152650"/>
            <a:ext cx="76200" cy="3546475"/>
            <a:chOff x="770156" y="1852653"/>
            <a:chExt cx="76200" cy="3546475"/>
          </a:xfrm>
          <a:solidFill>
            <a:schemeClr val="tx1">
              <a:lumMod val="50000"/>
              <a:lumOff val="50000"/>
            </a:schemeClr>
          </a:solidFill>
        </p:grpSpPr>
        <p:sp>
          <p:nvSpPr>
            <p:cNvPr id="78" name="Oval 77"/>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9" name="Oval 78"/>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0" name="Oval 79"/>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1" name="Oval 80"/>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2" name="Oval 81"/>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3" name="Oval 82"/>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84" name="Group 83"/>
          <p:cNvGrpSpPr/>
          <p:nvPr/>
        </p:nvGrpSpPr>
        <p:grpSpPr>
          <a:xfrm>
            <a:off x="3628752" y="2152650"/>
            <a:ext cx="76200" cy="3546475"/>
            <a:chOff x="770156" y="1852653"/>
            <a:chExt cx="76200" cy="3546475"/>
          </a:xfrm>
          <a:solidFill>
            <a:schemeClr val="tx1">
              <a:lumMod val="50000"/>
              <a:lumOff val="50000"/>
            </a:schemeClr>
          </a:solidFill>
        </p:grpSpPr>
        <p:sp>
          <p:nvSpPr>
            <p:cNvPr id="85" name="Oval 84"/>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6" name="Oval 85"/>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7" name="Oval 86"/>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8" name="Oval 87"/>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9" name="Oval 88"/>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0" name="Oval 89"/>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91" name="Group 90"/>
          <p:cNvGrpSpPr/>
          <p:nvPr/>
        </p:nvGrpSpPr>
        <p:grpSpPr>
          <a:xfrm>
            <a:off x="4343400" y="2152650"/>
            <a:ext cx="76200" cy="3546475"/>
            <a:chOff x="770156" y="1852653"/>
            <a:chExt cx="76200" cy="3546475"/>
          </a:xfrm>
          <a:solidFill>
            <a:schemeClr val="tx1">
              <a:lumMod val="50000"/>
              <a:lumOff val="50000"/>
            </a:schemeClr>
          </a:solidFill>
        </p:grpSpPr>
        <p:sp>
          <p:nvSpPr>
            <p:cNvPr id="92" name="Oval 91"/>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3" name="Oval 92"/>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4" name="Oval 93"/>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5" name="Oval 94"/>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6" name="Oval 95"/>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7" name="Oval 96"/>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sp>
        <p:nvSpPr>
          <p:cNvPr id="98" name="Rectangle 97"/>
          <p:cNvSpPr/>
          <p:nvPr/>
        </p:nvSpPr>
        <p:spPr>
          <a:xfrm>
            <a:off x="1713047" y="2373968"/>
            <a:ext cx="1079142" cy="461665"/>
          </a:xfrm>
          <a:prstGeom prst="rect">
            <a:avLst/>
          </a:prstGeom>
        </p:spPr>
        <p:txBody>
          <a:bodyPr wrap="none">
            <a:spAutoFit/>
          </a:bodyPr>
          <a:lstStyle/>
          <a:p>
            <a:r>
              <a:rPr lang="en-US" dirty="0">
                <a:solidFill>
                  <a:srgbClr val="C00000"/>
                </a:solidFill>
                <a:latin typeface="Calibri" pitchFamily="34" charset="0"/>
              </a:rPr>
              <a:t>(L</a:t>
            </a:r>
            <a:r>
              <a:rPr lang="en-US" baseline="-25000" dirty="0">
                <a:solidFill>
                  <a:srgbClr val="C00000"/>
                </a:solidFill>
                <a:latin typeface="Calibri" pitchFamily="34" charset="0"/>
              </a:rPr>
              <a:t>1</a:t>
            </a:r>
            <a:r>
              <a:rPr lang="en-US" dirty="0">
                <a:solidFill>
                  <a:srgbClr val="C00000"/>
                </a:solidFill>
                <a:latin typeface="Calibri" pitchFamily="34" charset="0"/>
              </a:rPr>
              <a:t>, S</a:t>
            </a:r>
            <a:r>
              <a:rPr lang="en-US" baseline="-25000" dirty="0">
                <a:solidFill>
                  <a:srgbClr val="C00000"/>
                </a:solidFill>
                <a:latin typeface="Calibri" pitchFamily="34" charset="0"/>
              </a:rPr>
              <a:t>2</a:t>
            </a:r>
            <a:r>
              <a:rPr lang="en-US" dirty="0">
                <a:solidFill>
                  <a:srgbClr val="C00000"/>
                </a:solidFill>
                <a:latin typeface="Calibri" pitchFamily="34" charset="0"/>
              </a:rPr>
              <a:t>)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p:txBody>
          <a:bodyPr/>
          <a:lstStyle/>
          <a:p>
            <a:r>
              <a:rPr lang="en-US"/>
              <a:t>Trajectories in Progress Graphs</a:t>
            </a:r>
          </a:p>
        </p:txBody>
      </p:sp>
      <p:sp>
        <p:nvSpPr>
          <p:cNvPr id="948227" name="Text Box 3"/>
          <p:cNvSpPr txBox="1">
            <a:spLocks noChangeArrowheads="1"/>
          </p:cNvSpPr>
          <p:nvPr/>
        </p:nvSpPr>
        <p:spPr bwMode="auto">
          <a:xfrm>
            <a:off x="5257800" y="1686698"/>
            <a:ext cx="3810000" cy="2185214"/>
          </a:xfrm>
          <a:prstGeom prst="rect">
            <a:avLst/>
          </a:prstGeom>
          <a:noFill/>
          <a:ln w="25400">
            <a:noFill/>
            <a:miter lim="800000"/>
            <a:headEnd/>
            <a:tailEnd/>
          </a:ln>
          <a:effectLst/>
        </p:spPr>
        <p:txBody>
          <a:bodyPr wrap="square" anchor="ctr">
            <a:spAutoFit/>
          </a:bodyPr>
          <a:lstStyle/>
          <a:p>
            <a:r>
              <a:rPr lang="en-US" sz="1800" dirty="0">
                <a:latin typeface="Calibri" pitchFamily="34" charset="0"/>
              </a:rPr>
              <a:t>A </a:t>
            </a:r>
            <a:r>
              <a:rPr lang="en-US" sz="1800" i="1" dirty="0">
                <a:solidFill>
                  <a:srgbClr val="C00000"/>
                </a:solidFill>
                <a:latin typeface="Calibri" pitchFamily="34" charset="0"/>
              </a:rPr>
              <a:t>trajectory</a:t>
            </a:r>
            <a:r>
              <a:rPr lang="en-US" sz="1800" dirty="0">
                <a:latin typeface="Calibri" pitchFamily="34" charset="0"/>
              </a:rPr>
              <a:t> is a sequence of legal state transitions that describes one possible concurrent execution of the threads.</a:t>
            </a:r>
          </a:p>
          <a:p>
            <a:endParaRPr lang="en-US" sz="1800" dirty="0">
              <a:latin typeface="Calibri" pitchFamily="34" charset="0"/>
            </a:endParaRPr>
          </a:p>
          <a:p>
            <a:r>
              <a:rPr lang="en-US" sz="1800" dirty="0">
                <a:latin typeface="Calibri" pitchFamily="34" charset="0"/>
              </a:rPr>
              <a:t>Example:</a:t>
            </a:r>
          </a:p>
          <a:p>
            <a:pPr>
              <a:spcBef>
                <a:spcPts val="1200"/>
              </a:spcBef>
            </a:pPr>
            <a:r>
              <a:rPr lang="en-US" sz="1800" dirty="0">
                <a:latin typeface="Calibri" pitchFamily="34" charset="0"/>
              </a:rPr>
              <a:t>H1, L1, U1, H2, L2, S1, T1, U2, S2, T2</a:t>
            </a:r>
          </a:p>
        </p:txBody>
      </p:sp>
      <p:sp>
        <p:nvSpPr>
          <p:cNvPr id="64" name="Line 4"/>
          <p:cNvSpPr>
            <a:spLocks noChangeAspect="1" noChangeShapeType="1"/>
          </p:cNvSpPr>
          <p:nvPr/>
        </p:nvSpPr>
        <p:spPr bwMode="auto">
          <a:xfrm flipV="1">
            <a:off x="942599" y="5664200"/>
            <a:ext cx="3810000" cy="0"/>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65" name="Line 5"/>
          <p:cNvSpPr>
            <a:spLocks noChangeAspect="1" noChangeShapeType="1"/>
          </p:cNvSpPr>
          <p:nvPr/>
        </p:nvSpPr>
        <p:spPr bwMode="auto">
          <a:xfrm flipH="1" flipV="1">
            <a:off x="942599" y="1824038"/>
            <a:ext cx="0" cy="3840162"/>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66" name="Text Box 6"/>
          <p:cNvSpPr txBox="1">
            <a:spLocks noChangeAspect="1" noChangeArrowheads="1"/>
          </p:cNvSpPr>
          <p:nvPr/>
        </p:nvSpPr>
        <p:spPr bwMode="auto">
          <a:xfrm>
            <a:off x="1096586" y="56673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1</a:t>
            </a:r>
            <a:endParaRPr lang="en-US" sz="2000" dirty="0">
              <a:latin typeface="Calibri" pitchFamily="34" charset="0"/>
            </a:endParaRPr>
          </a:p>
        </p:txBody>
      </p:sp>
      <p:sp>
        <p:nvSpPr>
          <p:cNvPr id="67" name="Text Box 7"/>
          <p:cNvSpPr txBox="1">
            <a:spLocks noChangeAspect="1" noChangeArrowheads="1"/>
          </p:cNvSpPr>
          <p:nvPr/>
        </p:nvSpPr>
        <p:spPr bwMode="auto">
          <a:xfrm>
            <a:off x="1793499" y="5667375"/>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1</a:t>
            </a:r>
            <a:endParaRPr lang="en-US" sz="2000" dirty="0">
              <a:latin typeface="Calibri" pitchFamily="34" charset="0"/>
            </a:endParaRPr>
          </a:p>
        </p:txBody>
      </p:sp>
      <p:sp>
        <p:nvSpPr>
          <p:cNvPr id="68" name="Text Box 8"/>
          <p:cNvSpPr txBox="1">
            <a:spLocks noChangeAspect="1" noChangeArrowheads="1"/>
          </p:cNvSpPr>
          <p:nvPr/>
        </p:nvSpPr>
        <p:spPr bwMode="auto">
          <a:xfrm>
            <a:off x="2493586" y="566737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1</a:t>
            </a:r>
            <a:endParaRPr lang="en-US" sz="2000" dirty="0">
              <a:latin typeface="Calibri" pitchFamily="34" charset="0"/>
            </a:endParaRPr>
          </a:p>
        </p:txBody>
      </p:sp>
      <p:sp>
        <p:nvSpPr>
          <p:cNvPr id="69" name="Text Box 9"/>
          <p:cNvSpPr txBox="1">
            <a:spLocks noChangeAspect="1" noChangeArrowheads="1"/>
          </p:cNvSpPr>
          <p:nvPr/>
        </p:nvSpPr>
        <p:spPr bwMode="auto">
          <a:xfrm>
            <a:off x="3211136" y="5667375"/>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1</a:t>
            </a:r>
            <a:endParaRPr lang="en-US" sz="2000" dirty="0">
              <a:latin typeface="Calibri" pitchFamily="34" charset="0"/>
            </a:endParaRPr>
          </a:p>
        </p:txBody>
      </p:sp>
      <p:sp>
        <p:nvSpPr>
          <p:cNvPr id="70" name="Text Box 10"/>
          <p:cNvSpPr txBox="1">
            <a:spLocks noChangeAspect="1" noChangeArrowheads="1"/>
          </p:cNvSpPr>
          <p:nvPr/>
        </p:nvSpPr>
        <p:spPr bwMode="auto">
          <a:xfrm>
            <a:off x="3936624" y="5667375"/>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1</a:t>
            </a:r>
            <a:endParaRPr lang="en-US" sz="2000" dirty="0">
              <a:latin typeface="Calibri" pitchFamily="34" charset="0"/>
            </a:endParaRPr>
          </a:p>
        </p:txBody>
      </p:sp>
      <p:sp>
        <p:nvSpPr>
          <p:cNvPr id="71" name="Text Box 11"/>
          <p:cNvSpPr txBox="1">
            <a:spLocks noChangeAspect="1" noChangeArrowheads="1"/>
          </p:cNvSpPr>
          <p:nvPr/>
        </p:nvSpPr>
        <p:spPr bwMode="auto">
          <a:xfrm>
            <a:off x="561599" y="51085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2</a:t>
            </a:r>
            <a:endParaRPr lang="en-US" sz="2000" dirty="0">
              <a:latin typeface="Calibri" pitchFamily="34" charset="0"/>
            </a:endParaRPr>
          </a:p>
        </p:txBody>
      </p:sp>
      <p:sp>
        <p:nvSpPr>
          <p:cNvPr id="72" name="Text Box 12"/>
          <p:cNvSpPr txBox="1">
            <a:spLocks noChangeAspect="1" noChangeArrowheads="1"/>
          </p:cNvSpPr>
          <p:nvPr/>
        </p:nvSpPr>
        <p:spPr bwMode="auto">
          <a:xfrm>
            <a:off x="590174" y="4413250"/>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2</a:t>
            </a:r>
            <a:endParaRPr lang="en-US" sz="2000" dirty="0">
              <a:latin typeface="Calibri" pitchFamily="34" charset="0"/>
            </a:endParaRPr>
          </a:p>
        </p:txBody>
      </p:sp>
      <p:sp>
        <p:nvSpPr>
          <p:cNvPr id="73" name="Text Box 13"/>
          <p:cNvSpPr txBox="1">
            <a:spLocks noChangeAspect="1" noChangeArrowheads="1"/>
          </p:cNvSpPr>
          <p:nvPr/>
        </p:nvSpPr>
        <p:spPr bwMode="auto">
          <a:xfrm>
            <a:off x="561599" y="369252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2</a:t>
            </a:r>
            <a:endParaRPr lang="en-US" sz="2000" dirty="0">
              <a:latin typeface="Calibri" pitchFamily="34" charset="0"/>
            </a:endParaRPr>
          </a:p>
        </p:txBody>
      </p:sp>
      <p:sp>
        <p:nvSpPr>
          <p:cNvPr id="74" name="Text Box 14"/>
          <p:cNvSpPr txBox="1">
            <a:spLocks noChangeAspect="1" noChangeArrowheads="1"/>
          </p:cNvSpPr>
          <p:nvPr/>
        </p:nvSpPr>
        <p:spPr bwMode="auto">
          <a:xfrm>
            <a:off x="572711" y="3011488"/>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2</a:t>
            </a:r>
            <a:endParaRPr lang="en-US" sz="2000" dirty="0">
              <a:latin typeface="Calibri" pitchFamily="34" charset="0"/>
            </a:endParaRPr>
          </a:p>
        </p:txBody>
      </p:sp>
      <p:sp>
        <p:nvSpPr>
          <p:cNvPr id="75" name="Text Box 15"/>
          <p:cNvSpPr txBox="1">
            <a:spLocks noChangeAspect="1" noChangeArrowheads="1"/>
          </p:cNvSpPr>
          <p:nvPr/>
        </p:nvSpPr>
        <p:spPr bwMode="auto">
          <a:xfrm>
            <a:off x="583824" y="2292350"/>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2</a:t>
            </a:r>
            <a:endParaRPr lang="en-US" sz="2000" dirty="0">
              <a:latin typeface="Calibri" pitchFamily="34" charset="0"/>
            </a:endParaRPr>
          </a:p>
        </p:txBody>
      </p:sp>
      <p:sp>
        <p:nvSpPr>
          <p:cNvPr id="76" name="Text Box 41"/>
          <p:cNvSpPr txBox="1">
            <a:spLocks noChangeAspect="1" noChangeArrowheads="1"/>
          </p:cNvSpPr>
          <p:nvPr/>
        </p:nvSpPr>
        <p:spPr bwMode="auto">
          <a:xfrm>
            <a:off x="4731961" y="5495925"/>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1</a:t>
            </a:r>
          </a:p>
        </p:txBody>
      </p:sp>
      <p:sp>
        <p:nvSpPr>
          <p:cNvPr id="77" name="Text Box 42"/>
          <p:cNvSpPr txBox="1">
            <a:spLocks noChangeAspect="1" noChangeArrowheads="1"/>
          </p:cNvSpPr>
          <p:nvPr/>
        </p:nvSpPr>
        <p:spPr bwMode="auto">
          <a:xfrm>
            <a:off x="386960" y="1395453"/>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2</a:t>
            </a:r>
          </a:p>
        </p:txBody>
      </p:sp>
      <p:grpSp>
        <p:nvGrpSpPr>
          <p:cNvPr id="78" name="Group 77"/>
          <p:cNvGrpSpPr/>
          <p:nvPr/>
        </p:nvGrpSpPr>
        <p:grpSpPr>
          <a:xfrm>
            <a:off x="901542" y="2141578"/>
            <a:ext cx="76200" cy="3546475"/>
            <a:chOff x="770156" y="1852653"/>
            <a:chExt cx="76200" cy="3546475"/>
          </a:xfrm>
          <a:solidFill>
            <a:schemeClr val="tx1">
              <a:lumMod val="50000"/>
              <a:lumOff val="50000"/>
            </a:schemeClr>
          </a:solidFill>
        </p:grpSpPr>
        <p:sp>
          <p:nvSpPr>
            <p:cNvPr id="79" name="Oval 78"/>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0" name="Oval 79"/>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1" name="Oval 80"/>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2" name="Oval 81"/>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3" name="Oval 82"/>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4" name="Oval 83"/>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85" name="Group 84"/>
          <p:cNvGrpSpPr/>
          <p:nvPr/>
        </p:nvGrpSpPr>
        <p:grpSpPr>
          <a:xfrm>
            <a:off x="1616191" y="2152650"/>
            <a:ext cx="76200" cy="3546475"/>
            <a:chOff x="770156" y="1852653"/>
            <a:chExt cx="76200" cy="3546475"/>
          </a:xfrm>
          <a:solidFill>
            <a:schemeClr val="tx1">
              <a:lumMod val="50000"/>
              <a:lumOff val="50000"/>
            </a:schemeClr>
          </a:solidFill>
        </p:grpSpPr>
        <p:sp>
          <p:nvSpPr>
            <p:cNvPr id="86" name="Oval 85"/>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7" name="Oval 86"/>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8" name="Oval 87"/>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9" name="Oval 88"/>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0" name="Oval 89"/>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1" name="Oval 90"/>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92" name="Group 91"/>
          <p:cNvGrpSpPr/>
          <p:nvPr/>
        </p:nvGrpSpPr>
        <p:grpSpPr>
          <a:xfrm>
            <a:off x="2330840" y="2152650"/>
            <a:ext cx="76200" cy="3546475"/>
            <a:chOff x="770156" y="1852653"/>
            <a:chExt cx="76200" cy="3546475"/>
          </a:xfrm>
          <a:solidFill>
            <a:schemeClr val="tx1">
              <a:lumMod val="50000"/>
              <a:lumOff val="50000"/>
            </a:schemeClr>
          </a:solidFill>
        </p:grpSpPr>
        <p:sp>
          <p:nvSpPr>
            <p:cNvPr id="93" name="Oval 92"/>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4" name="Oval 93"/>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5" name="Oval 94"/>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6" name="Oval 95"/>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7" name="Oval 96"/>
            <p:cNvSpPr/>
            <p:nvPr/>
          </p:nvSpPr>
          <p:spPr bwMode="auto">
            <a:xfrm>
              <a:off x="770156" y="2546708"/>
              <a:ext cx="76200" cy="76200"/>
            </a:xfrm>
            <a:prstGeom prst="ellipse">
              <a:avLst/>
            </a:prstGeom>
            <a:solidFill>
              <a:schemeClr val="tx1">
                <a:lumMod val="50000"/>
                <a:lumOff val="50000"/>
              </a:schemeClr>
            </a:solid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8" name="Oval 97"/>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99" name="Group 98"/>
          <p:cNvGrpSpPr/>
          <p:nvPr/>
        </p:nvGrpSpPr>
        <p:grpSpPr>
          <a:xfrm>
            <a:off x="3045489" y="2152650"/>
            <a:ext cx="76200" cy="3546475"/>
            <a:chOff x="770156" y="1852653"/>
            <a:chExt cx="76200" cy="3546475"/>
          </a:xfrm>
          <a:solidFill>
            <a:schemeClr val="tx1">
              <a:lumMod val="50000"/>
              <a:lumOff val="50000"/>
            </a:schemeClr>
          </a:solidFill>
        </p:grpSpPr>
        <p:sp>
          <p:nvSpPr>
            <p:cNvPr id="100" name="Oval 99"/>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1" name="Oval 100"/>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2" name="Oval 101"/>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3" name="Oval 102"/>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4" name="Oval 103"/>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5" name="Oval 104"/>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106" name="Group 105"/>
          <p:cNvGrpSpPr/>
          <p:nvPr/>
        </p:nvGrpSpPr>
        <p:grpSpPr>
          <a:xfrm>
            <a:off x="3760138" y="2152650"/>
            <a:ext cx="76200" cy="3546475"/>
            <a:chOff x="770156" y="1852653"/>
            <a:chExt cx="76200" cy="3546475"/>
          </a:xfrm>
          <a:solidFill>
            <a:schemeClr val="tx1">
              <a:lumMod val="50000"/>
              <a:lumOff val="50000"/>
            </a:schemeClr>
          </a:solidFill>
        </p:grpSpPr>
        <p:sp>
          <p:nvSpPr>
            <p:cNvPr id="107" name="Oval 106"/>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8" name="Oval 107"/>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9" name="Oval 108"/>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0" name="Oval 109"/>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1" name="Oval 110"/>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2" name="Oval 111"/>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113" name="Group 112"/>
          <p:cNvGrpSpPr/>
          <p:nvPr/>
        </p:nvGrpSpPr>
        <p:grpSpPr>
          <a:xfrm>
            <a:off x="4474786" y="2152650"/>
            <a:ext cx="76200" cy="3546475"/>
            <a:chOff x="770156" y="1852653"/>
            <a:chExt cx="76200" cy="3546475"/>
          </a:xfrm>
          <a:solidFill>
            <a:schemeClr val="tx1">
              <a:lumMod val="50000"/>
              <a:lumOff val="50000"/>
            </a:schemeClr>
          </a:solidFill>
        </p:grpSpPr>
        <p:sp>
          <p:nvSpPr>
            <p:cNvPr id="114" name="Oval 113"/>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5" name="Oval 114"/>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6" name="Oval 115"/>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7" name="Oval 116"/>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8" name="Oval 117"/>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9" name="Oval 118"/>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sp>
        <p:nvSpPr>
          <p:cNvPr id="121" name="Line 54"/>
          <p:cNvSpPr>
            <a:spLocks noChangeShapeType="1"/>
          </p:cNvSpPr>
          <p:nvPr/>
        </p:nvSpPr>
        <p:spPr bwMode="auto">
          <a:xfrm>
            <a:off x="917239" y="5653128"/>
            <a:ext cx="731520" cy="9525"/>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2" name="Line 55"/>
          <p:cNvSpPr>
            <a:spLocks noChangeShapeType="1"/>
          </p:cNvSpPr>
          <p:nvPr/>
        </p:nvSpPr>
        <p:spPr bwMode="auto">
          <a:xfrm>
            <a:off x="1663269" y="5653128"/>
            <a:ext cx="739775"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3" name="Line 56"/>
          <p:cNvSpPr>
            <a:spLocks noChangeShapeType="1"/>
          </p:cNvSpPr>
          <p:nvPr/>
        </p:nvSpPr>
        <p:spPr bwMode="auto">
          <a:xfrm>
            <a:off x="2457019" y="5653128"/>
            <a:ext cx="655638"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4" name="Line 57"/>
          <p:cNvSpPr>
            <a:spLocks noChangeShapeType="1"/>
          </p:cNvSpPr>
          <p:nvPr/>
        </p:nvSpPr>
        <p:spPr bwMode="auto">
          <a:xfrm flipV="1">
            <a:off x="3096728" y="4978454"/>
            <a:ext cx="0" cy="633412"/>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5" name="Line 58"/>
          <p:cNvSpPr>
            <a:spLocks noChangeShapeType="1"/>
          </p:cNvSpPr>
          <p:nvPr/>
        </p:nvSpPr>
        <p:spPr bwMode="auto">
          <a:xfrm flipV="1">
            <a:off x="3087203" y="4268841"/>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6" name="Line 59"/>
          <p:cNvSpPr>
            <a:spLocks noChangeShapeType="1"/>
          </p:cNvSpPr>
          <p:nvPr/>
        </p:nvSpPr>
        <p:spPr bwMode="auto">
          <a:xfrm>
            <a:off x="3147582" y="4278420"/>
            <a:ext cx="65563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7" name="Line 60"/>
          <p:cNvSpPr>
            <a:spLocks noChangeShapeType="1"/>
          </p:cNvSpPr>
          <p:nvPr/>
        </p:nvSpPr>
        <p:spPr bwMode="auto">
          <a:xfrm>
            <a:off x="3838144" y="4278420"/>
            <a:ext cx="655638"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8" name="Line 61"/>
          <p:cNvSpPr>
            <a:spLocks noChangeShapeType="1"/>
          </p:cNvSpPr>
          <p:nvPr/>
        </p:nvSpPr>
        <p:spPr bwMode="auto">
          <a:xfrm flipV="1">
            <a:off x="4519182" y="3560803"/>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9" name="Line 62"/>
          <p:cNvSpPr>
            <a:spLocks noChangeShapeType="1"/>
          </p:cNvSpPr>
          <p:nvPr/>
        </p:nvSpPr>
        <p:spPr bwMode="auto">
          <a:xfrm flipV="1">
            <a:off x="4519182" y="2846428"/>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animBg="1"/>
      <p:bldP spid="123" grpId="0" animBg="1"/>
      <p:bldP spid="124" grpId="0" animBg="1"/>
      <p:bldP spid="125" grpId="0" animBg="1"/>
      <p:bldP spid="126" grpId="0" animBg="1"/>
      <p:bldP spid="127" grpId="0" animBg="1"/>
      <p:bldP spid="128" grpId="0" animBg="1"/>
      <p:bldP spid="12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p:txBody>
          <a:bodyPr/>
          <a:lstStyle/>
          <a:p>
            <a:r>
              <a:rPr lang="en-US"/>
              <a:t>Trajectories in Progress Graphs</a:t>
            </a:r>
          </a:p>
        </p:txBody>
      </p:sp>
      <p:sp>
        <p:nvSpPr>
          <p:cNvPr id="948227" name="Text Box 3"/>
          <p:cNvSpPr txBox="1">
            <a:spLocks noChangeArrowheads="1"/>
          </p:cNvSpPr>
          <p:nvPr/>
        </p:nvSpPr>
        <p:spPr bwMode="auto">
          <a:xfrm>
            <a:off x="5257800" y="1686698"/>
            <a:ext cx="3810000" cy="2185214"/>
          </a:xfrm>
          <a:prstGeom prst="rect">
            <a:avLst/>
          </a:prstGeom>
          <a:noFill/>
          <a:ln w="25400">
            <a:noFill/>
            <a:miter lim="800000"/>
            <a:headEnd/>
            <a:tailEnd/>
          </a:ln>
          <a:effectLst/>
        </p:spPr>
        <p:txBody>
          <a:bodyPr wrap="square" anchor="ctr">
            <a:spAutoFit/>
          </a:bodyPr>
          <a:lstStyle/>
          <a:p>
            <a:r>
              <a:rPr lang="en-US" sz="1800" dirty="0">
                <a:latin typeface="Calibri" pitchFamily="34" charset="0"/>
              </a:rPr>
              <a:t>A </a:t>
            </a:r>
            <a:r>
              <a:rPr lang="en-US" sz="1800" i="1" dirty="0">
                <a:solidFill>
                  <a:srgbClr val="C00000"/>
                </a:solidFill>
                <a:latin typeface="Calibri" pitchFamily="34" charset="0"/>
              </a:rPr>
              <a:t>trajectory</a:t>
            </a:r>
            <a:r>
              <a:rPr lang="en-US" sz="1800" dirty="0">
                <a:latin typeface="Calibri" pitchFamily="34" charset="0"/>
              </a:rPr>
              <a:t> is a sequence of legal state transitions that describes one possible concurrent execution of the threads.</a:t>
            </a:r>
          </a:p>
          <a:p>
            <a:endParaRPr lang="en-US" sz="1800" dirty="0">
              <a:latin typeface="Calibri" pitchFamily="34" charset="0"/>
            </a:endParaRPr>
          </a:p>
          <a:p>
            <a:r>
              <a:rPr lang="en-US" sz="1800" dirty="0">
                <a:latin typeface="Calibri" pitchFamily="34" charset="0"/>
              </a:rPr>
              <a:t>Example:</a:t>
            </a:r>
          </a:p>
          <a:p>
            <a:pPr>
              <a:spcBef>
                <a:spcPts val="1200"/>
              </a:spcBef>
            </a:pPr>
            <a:r>
              <a:rPr lang="en-US" sz="1800" dirty="0">
                <a:latin typeface="Calibri" pitchFamily="34" charset="0"/>
              </a:rPr>
              <a:t>H1, L1, U1, H2, L2,  S1, T1, U2, S2, T2</a:t>
            </a:r>
          </a:p>
        </p:txBody>
      </p:sp>
      <p:sp>
        <p:nvSpPr>
          <p:cNvPr id="64" name="Line 4"/>
          <p:cNvSpPr>
            <a:spLocks noChangeAspect="1" noChangeShapeType="1"/>
          </p:cNvSpPr>
          <p:nvPr/>
        </p:nvSpPr>
        <p:spPr bwMode="auto">
          <a:xfrm flipV="1">
            <a:off x="942599" y="5664200"/>
            <a:ext cx="3810000" cy="0"/>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65" name="Line 5"/>
          <p:cNvSpPr>
            <a:spLocks noChangeAspect="1" noChangeShapeType="1"/>
          </p:cNvSpPr>
          <p:nvPr/>
        </p:nvSpPr>
        <p:spPr bwMode="auto">
          <a:xfrm flipH="1" flipV="1">
            <a:off x="942599" y="1824038"/>
            <a:ext cx="0" cy="3840162"/>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66" name="Text Box 6"/>
          <p:cNvSpPr txBox="1">
            <a:spLocks noChangeAspect="1" noChangeArrowheads="1"/>
          </p:cNvSpPr>
          <p:nvPr/>
        </p:nvSpPr>
        <p:spPr bwMode="auto">
          <a:xfrm>
            <a:off x="1096586" y="56673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1</a:t>
            </a:r>
            <a:endParaRPr lang="en-US" sz="2000" dirty="0">
              <a:latin typeface="Calibri" pitchFamily="34" charset="0"/>
            </a:endParaRPr>
          </a:p>
        </p:txBody>
      </p:sp>
      <p:sp>
        <p:nvSpPr>
          <p:cNvPr id="67" name="Text Box 7"/>
          <p:cNvSpPr txBox="1">
            <a:spLocks noChangeAspect="1" noChangeArrowheads="1"/>
          </p:cNvSpPr>
          <p:nvPr/>
        </p:nvSpPr>
        <p:spPr bwMode="auto">
          <a:xfrm>
            <a:off x="1793499" y="5667375"/>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1</a:t>
            </a:r>
            <a:endParaRPr lang="en-US" sz="2000" dirty="0">
              <a:latin typeface="Calibri" pitchFamily="34" charset="0"/>
            </a:endParaRPr>
          </a:p>
        </p:txBody>
      </p:sp>
      <p:sp>
        <p:nvSpPr>
          <p:cNvPr id="68" name="Text Box 8"/>
          <p:cNvSpPr txBox="1">
            <a:spLocks noChangeAspect="1" noChangeArrowheads="1"/>
          </p:cNvSpPr>
          <p:nvPr/>
        </p:nvSpPr>
        <p:spPr bwMode="auto">
          <a:xfrm>
            <a:off x="2493586" y="566737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1</a:t>
            </a:r>
            <a:endParaRPr lang="en-US" sz="2000" dirty="0">
              <a:latin typeface="Calibri" pitchFamily="34" charset="0"/>
            </a:endParaRPr>
          </a:p>
        </p:txBody>
      </p:sp>
      <p:sp>
        <p:nvSpPr>
          <p:cNvPr id="69" name="Text Box 9"/>
          <p:cNvSpPr txBox="1">
            <a:spLocks noChangeAspect="1" noChangeArrowheads="1"/>
          </p:cNvSpPr>
          <p:nvPr/>
        </p:nvSpPr>
        <p:spPr bwMode="auto">
          <a:xfrm>
            <a:off x="3211136" y="5667375"/>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1</a:t>
            </a:r>
            <a:endParaRPr lang="en-US" sz="2000" dirty="0">
              <a:latin typeface="Calibri" pitchFamily="34" charset="0"/>
            </a:endParaRPr>
          </a:p>
        </p:txBody>
      </p:sp>
      <p:sp>
        <p:nvSpPr>
          <p:cNvPr id="70" name="Text Box 10"/>
          <p:cNvSpPr txBox="1">
            <a:spLocks noChangeAspect="1" noChangeArrowheads="1"/>
          </p:cNvSpPr>
          <p:nvPr/>
        </p:nvSpPr>
        <p:spPr bwMode="auto">
          <a:xfrm>
            <a:off x="3936624" y="5667375"/>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1</a:t>
            </a:r>
            <a:endParaRPr lang="en-US" sz="2000" dirty="0">
              <a:latin typeface="Calibri" pitchFamily="34" charset="0"/>
            </a:endParaRPr>
          </a:p>
        </p:txBody>
      </p:sp>
      <p:sp>
        <p:nvSpPr>
          <p:cNvPr id="71" name="Text Box 11"/>
          <p:cNvSpPr txBox="1">
            <a:spLocks noChangeAspect="1" noChangeArrowheads="1"/>
          </p:cNvSpPr>
          <p:nvPr/>
        </p:nvSpPr>
        <p:spPr bwMode="auto">
          <a:xfrm>
            <a:off x="561599" y="51085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2</a:t>
            </a:r>
            <a:endParaRPr lang="en-US" sz="2000" dirty="0">
              <a:latin typeface="Calibri" pitchFamily="34" charset="0"/>
            </a:endParaRPr>
          </a:p>
        </p:txBody>
      </p:sp>
      <p:sp>
        <p:nvSpPr>
          <p:cNvPr id="72" name="Text Box 12"/>
          <p:cNvSpPr txBox="1">
            <a:spLocks noChangeAspect="1" noChangeArrowheads="1"/>
          </p:cNvSpPr>
          <p:nvPr/>
        </p:nvSpPr>
        <p:spPr bwMode="auto">
          <a:xfrm>
            <a:off x="590174" y="4413250"/>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2</a:t>
            </a:r>
            <a:endParaRPr lang="en-US" sz="2000" dirty="0">
              <a:latin typeface="Calibri" pitchFamily="34" charset="0"/>
            </a:endParaRPr>
          </a:p>
        </p:txBody>
      </p:sp>
      <p:sp>
        <p:nvSpPr>
          <p:cNvPr id="73" name="Text Box 13"/>
          <p:cNvSpPr txBox="1">
            <a:spLocks noChangeAspect="1" noChangeArrowheads="1"/>
          </p:cNvSpPr>
          <p:nvPr/>
        </p:nvSpPr>
        <p:spPr bwMode="auto">
          <a:xfrm>
            <a:off x="561599" y="369252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2</a:t>
            </a:r>
            <a:endParaRPr lang="en-US" sz="2000" dirty="0">
              <a:latin typeface="Calibri" pitchFamily="34" charset="0"/>
            </a:endParaRPr>
          </a:p>
        </p:txBody>
      </p:sp>
      <p:sp>
        <p:nvSpPr>
          <p:cNvPr id="74" name="Text Box 14"/>
          <p:cNvSpPr txBox="1">
            <a:spLocks noChangeAspect="1" noChangeArrowheads="1"/>
          </p:cNvSpPr>
          <p:nvPr/>
        </p:nvSpPr>
        <p:spPr bwMode="auto">
          <a:xfrm>
            <a:off x="572711" y="3011488"/>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2</a:t>
            </a:r>
            <a:endParaRPr lang="en-US" sz="2000" dirty="0">
              <a:latin typeface="Calibri" pitchFamily="34" charset="0"/>
            </a:endParaRPr>
          </a:p>
        </p:txBody>
      </p:sp>
      <p:sp>
        <p:nvSpPr>
          <p:cNvPr id="75" name="Text Box 15"/>
          <p:cNvSpPr txBox="1">
            <a:spLocks noChangeAspect="1" noChangeArrowheads="1"/>
          </p:cNvSpPr>
          <p:nvPr/>
        </p:nvSpPr>
        <p:spPr bwMode="auto">
          <a:xfrm>
            <a:off x="583824" y="2292350"/>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2</a:t>
            </a:r>
            <a:endParaRPr lang="en-US" sz="2000" dirty="0">
              <a:latin typeface="Calibri" pitchFamily="34" charset="0"/>
            </a:endParaRPr>
          </a:p>
        </p:txBody>
      </p:sp>
      <p:sp>
        <p:nvSpPr>
          <p:cNvPr id="76" name="Text Box 41"/>
          <p:cNvSpPr txBox="1">
            <a:spLocks noChangeAspect="1" noChangeArrowheads="1"/>
          </p:cNvSpPr>
          <p:nvPr/>
        </p:nvSpPr>
        <p:spPr bwMode="auto">
          <a:xfrm>
            <a:off x="4731961" y="5495925"/>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1</a:t>
            </a:r>
          </a:p>
        </p:txBody>
      </p:sp>
      <p:sp>
        <p:nvSpPr>
          <p:cNvPr id="77" name="Text Box 42"/>
          <p:cNvSpPr txBox="1">
            <a:spLocks noChangeAspect="1" noChangeArrowheads="1"/>
          </p:cNvSpPr>
          <p:nvPr/>
        </p:nvSpPr>
        <p:spPr bwMode="auto">
          <a:xfrm>
            <a:off x="386960" y="1395453"/>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2</a:t>
            </a:r>
          </a:p>
        </p:txBody>
      </p:sp>
      <p:grpSp>
        <p:nvGrpSpPr>
          <p:cNvPr id="78" name="Group 77"/>
          <p:cNvGrpSpPr/>
          <p:nvPr/>
        </p:nvGrpSpPr>
        <p:grpSpPr>
          <a:xfrm>
            <a:off x="901542" y="2141578"/>
            <a:ext cx="76200" cy="3546475"/>
            <a:chOff x="770156" y="1852653"/>
            <a:chExt cx="76200" cy="3546475"/>
          </a:xfrm>
          <a:solidFill>
            <a:schemeClr val="tx1">
              <a:lumMod val="50000"/>
              <a:lumOff val="50000"/>
            </a:schemeClr>
          </a:solidFill>
        </p:grpSpPr>
        <p:sp>
          <p:nvSpPr>
            <p:cNvPr id="79" name="Oval 78"/>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0" name="Oval 79"/>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1" name="Oval 80"/>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2" name="Oval 81"/>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3" name="Oval 82"/>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4" name="Oval 83"/>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85" name="Group 84"/>
          <p:cNvGrpSpPr/>
          <p:nvPr/>
        </p:nvGrpSpPr>
        <p:grpSpPr>
          <a:xfrm>
            <a:off x="1616191" y="2152650"/>
            <a:ext cx="76200" cy="3546475"/>
            <a:chOff x="770156" y="1852653"/>
            <a:chExt cx="76200" cy="3546475"/>
          </a:xfrm>
          <a:solidFill>
            <a:schemeClr val="tx1">
              <a:lumMod val="50000"/>
              <a:lumOff val="50000"/>
            </a:schemeClr>
          </a:solidFill>
        </p:grpSpPr>
        <p:sp>
          <p:nvSpPr>
            <p:cNvPr id="86" name="Oval 85"/>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7" name="Oval 86"/>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8" name="Oval 87"/>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9" name="Oval 88"/>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0" name="Oval 89"/>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1" name="Oval 90"/>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92" name="Group 91"/>
          <p:cNvGrpSpPr/>
          <p:nvPr/>
        </p:nvGrpSpPr>
        <p:grpSpPr>
          <a:xfrm>
            <a:off x="2330840" y="2152650"/>
            <a:ext cx="76200" cy="3546475"/>
            <a:chOff x="770156" y="1852653"/>
            <a:chExt cx="76200" cy="3546475"/>
          </a:xfrm>
          <a:solidFill>
            <a:schemeClr val="tx1">
              <a:lumMod val="50000"/>
              <a:lumOff val="50000"/>
            </a:schemeClr>
          </a:solidFill>
        </p:grpSpPr>
        <p:sp>
          <p:nvSpPr>
            <p:cNvPr id="93" name="Oval 92"/>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4" name="Oval 93"/>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5" name="Oval 94"/>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6" name="Oval 95"/>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7" name="Oval 96"/>
            <p:cNvSpPr/>
            <p:nvPr/>
          </p:nvSpPr>
          <p:spPr bwMode="auto">
            <a:xfrm>
              <a:off x="770156" y="2546708"/>
              <a:ext cx="76200" cy="76200"/>
            </a:xfrm>
            <a:prstGeom prst="ellipse">
              <a:avLst/>
            </a:prstGeom>
            <a:solidFill>
              <a:schemeClr val="tx1">
                <a:lumMod val="50000"/>
                <a:lumOff val="50000"/>
              </a:schemeClr>
            </a:solid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8" name="Oval 97"/>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99" name="Group 98"/>
          <p:cNvGrpSpPr/>
          <p:nvPr/>
        </p:nvGrpSpPr>
        <p:grpSpPr>
          <a:xfrm>
            <a:off x="3045489" y="2152650"/>
            <a:ext cx="76200" cy="3546475"/>
            <a:chOff x="770156" y="1852653"/>
            <a:chExt cx="76200" cy="3546475"/>
          </a:xfrm>
          <a:solidFill>
            <a:schemeClr val="tx1">
              <a:lumMod val="50000"/>
              <a:lumOff val="50000"/>
            </a:schemeClr>
          </a:solidFill>
        </p:grpSpPr>
        <p:sp>
          <p:nvSpPr>
            <p:cNvPr id="100" name="Oval 99"/>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1" name="Oval 100"/>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2" name="Oval 101"/>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3" name="Oval 102"/>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4" name="Oval 103"/>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5" name="Oval 104"/>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106" name="Group 105"/>
          <p:cNvGrpSpPr/>
          <p:nvPr/>
        </p:nvGrpSpPr>
        <p:grpSpPr>
          <a:xfrm>
            <a:off x="3760138" y="2152650"/>
            <a:ext cx="76200" cy="3546475"/>
            <a:chOff x="770156" y="1852653"/>
            <a:chExt cx="76200" cy="3546475"/>
          </a:xfrm>
          <a:solidFill>
            <a:schemeClr val="tx1">
              <a:lumMod val="50000"/>
              <a:lumOff val="50000"/>
            </a:schemeClr>
          </a:solidFill>
        </p:grpSpPr>
        <p:sp>
          <p:nvSpPr>
            <p:cNvPr id="107" name="Oval 106"/>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8" name="Oval 107"/>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9" name="Oval 108"/>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0" name="Oval 109"/>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1" name="Oval 110"/>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2" name="Oval 111"/>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113" name="Group 112"/>
          <p:cNvGrpSpPr/>
          <p:nvPr/>
        </p:nvGrpSpPr>
        <p:grpSpPr>
          <a:xfrm>
            <a:off x="4474786" y="2152650"/>
            <a:ext cx="76200" cy="3546475"/>
            <a:chOff x="770156" y="1852653"/>
            <a:chExt cx="76200" cy="3546475"/>
          </a:xfrm>
          <a:solidFill>
            <a:schemeClr val="tx1">
              <a:lumMod val="50000"/>
              <a:lumOff val="50000"/>
            </a:schemeClr>
          </a:solidFill>
        </p:grpSpPr>
        <p:sp>
          <p:nvSpPr>
            <p:cNvPr id="114" name="Oval 113"/>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5" name="Oval 114"/>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6" name="Oval 115"/>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7" name="Oval 116"/>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8" name="Oval 117"/>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9" name="Oval 118"/>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sp>
        <p:nvSpPr>
          <p:cNvPr id="121" name="Line 54"/>
          <p:cNvSpPr>
            <a:spLocks noChangeShapeType="1"/>
          </p:cNvSpPr>
          <p:nvPr/>
        </p:nvSpPr>
        <p:spPr bwMode="auto">
          <a:xfrm>
            <a:off x="917239" y="5653128"/>
            <a:ext cx="731520" cy="9525"/>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2" name="Line 55"/>
          <p:cNvSpPr>
            <a:spLocks noChangeShapeType="1"/>
          </p:cNvSpPr>
          <p:nvPr/>
        </p:nvSpPr>
        <p:spPr bwMode="auto">
          <a:xfrm>
            <a:off x="1663269" y="5653128"/>
            <a:ext cx="739775"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3" name="Line 56"/>
          <p:cNvSpPr>
            <a:spLocks noChangeShapeType="1"/>
          </p:cNvSpPr>
          <p:nvPr/>
        </p:nvSpPr>
        <p:spPr bwMode="auto">
          <a:xfrm>
            <a:off x="2457019" y="5653128"/>
            <a:ext cx="655638"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4" name="Line 57"/>
          <p:cNvSpPr>
            <a:spLocks noChangeShapeType="1"/>
          </p:cNvSpPr>
          <p:nvPr/>
        </p:nvSpPr>
        <p:spPr bwMode="auto">
          <a:xfrm flipV="1">
            <a:off x="3096728" y="4978454"/>
            <a:ext cx="0" cy="633412"/>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5" name="Line 58"/>
          <p:cNvSpPr>
            <a:spLocks noChangeShapeType="1"/>
          </p:cNvSpPr>
          <p:nvPr/>
        </p:nvSpPr>
        <p:spPr bwMode="auto">
          <a:xfrm flipV="1">
            <a:off x="3087203" y="4268841"/>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6" name="Line 59"/>
          <p:cNvSpPr>
            <a:spLocks noChangeShapeType="1"/>
          </p:cNvSpPr>
          <p:nvPr/>
        </p:nvSpPr>
        <p:spPr bwMode="auto">
          <a:xfrm>
            <a:off x="3147582" y="4278420"/>
            <a:ext cx="65563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7" name="Line 60"/>
          <p:cNvSpPr>
            <a:spLocks noChangeShapeType="1"/>
          </p:cNvSpPr>
          <p:nvPr/>
        </p:nvSpPr>
        <p:spPr bwMode="auto">
          <a:xfrm>
            <a:off x="3838144" y="4278420"/>
            <a:ext cx="655638"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8" name="Line 61"/>
          <p:cNvSpPr>
            <a:spLocks noChangeShapeType="1"/>
          </p:cNvSpPr>
          <p:nvPr/>
        </p:nvSpPr>
        <p:spPr bwMode="auto">
          <a:xfrm flipV="1">
            <a:off x="4519182" y="3560803"/>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9" name="Line 62"/>
          <p:cNvSpPr>
            <a:spLocks noChangeShapeType="1"/>
          </p:cNvSpPr>
          <p:nvPr/>
        </p:nvSpPr>
        <p:spPr bwMode="auto">
          <a:xfrm flipV="1">
            <a:off x="4519182" y="2846428"/>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30" name="Line 63"/>
          <p:cNvSpPr>
            <a:spLocks noChangeShapeType="1"/>
          </p:cNvSpPr>
          <p:nvPr/>
        </p:nvSpPr>
        <p:spPr bwMode="auto">
          <a:xfrm flipV="1">
            <a:off x="4519182" y="2146340"/>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Tree>
    <p:extLst>
      <p:ext uri="{BB962C8B-B14F-4D97-AF65-F5344CB8AC3E}">
        <p14:creationId xmlns:p14="http://schemas.microsoft.com/office/powerpoint/2010/main" val="1746260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p:cNvSpPr/>
          <p:nvPr/>
        </p:nvSpPr>
        <p:spPr bwMode="auto">
          <a:xfrm>
            <a:off x="2109747" y="2946758"/>
            <a:ext cx="2039112" cy="1965960"/>
          </a:xfrm>
          <a:prstGeom prst="rect">
            <a:avLst/>
          </a:prstGeom>
          <a:solidFill>
            <a:srgbClr val="F1C7C7"/>
          </a:solidFill>
          <a:ln w="25400">
            <a:noFill/>
            <a:round/>
            <a:headEnd/>
            <a:tailEnd/>
          </a:ln>
          <a:effectLst/>
        </p:spPr>
        <p:txBody>
          <a:bodyPr wrap="none" rtlCol="0" anchor="ctr">
            <a:spAutoFit/>
          </a:bodyPr>
          <a:lstStyle/>
          <a:p>
            <a:pPr algn="ctr"/>
            <a:endParaRPr lang="en-US"/>
          </a:p>
        </p:txBody>
      </p:sp>
      <p:sp>
        <p:nvSpPr>
          <p:cNvPr id="950274" name="Rectangle 2"/>
          <p:cNvSpPr>
            <a:spLocks noGrp="1" noChangeArrowheads="1"/>
          </p:cNvSpPr>
          <p:nvPr>
            <p:ph type="title"/>
          </p:nvPr>
        </p:nvSpPr>
        <p:spPr/>
        <p:txBody>
          <a:bodyPr/>
          <a:lstStyle/>
          <a:p>
            <a:r>
              <a:rPr lang="en-US"/>
              <a:t>Critical Sections and Unsafe Regions</a:t>
            </a:r>
          </a:p>
        </p:txBody>
      </p:sp>
      <p:sp>
        <p:nvSpPr>
          <p:cNvPr id="950275" name="Text Box 3"/>
          <p:cNvSpPr txBox="1">
            <a:spLocks noChangeArrowheads="1"/>
          </p:cNvSpPr>
          <p:nvPr/>
        </p:nvSpPr>
        <p:spPr bwMode="auto">
          <a:xfrm>
            <a:off x="5997575" y="1648350"/>
            <a:ext cx="2917825" cy="3600986"/>
          </a:xfrm>
          <a:prstGeom prst="rect">
            <a:avLst/>
          </a:prstGeom>
          <a:noFill/>
          <a:ln w="25400">
            <a:noFill/>
            <a:miter lim="800000"/>
            <a:headEnd/>
            <a:tailEnd/>
          </a:ln>
          <a:effectLst/>
        </p:spPr>
        <p:txBody>
          <a:bodyPr wrap="square" tIns="0" bIns="0" anchor="ctr">
            <a:spAutoFit/>
          </a:bodyPr>
          <a:lstStyle/>
          <a:p>
            <a:r>
              <a:rPr lang="en-US" sz="1800" dirty="0">
                <a:latin typeface="Calibri" pitchFamily="34" charset="0"/>
              </a:rPr>
              <a:t>L, U, and S form a </a:t>
            </a:r>
            <a:r>
              <a:rPr lang="en-US" sz="1800" i="1" dirty="0">
                <a:solidFill>
                  <a:srgbClr val="C00000"/>
                </a:solidFill>
                <a:latin typeface="Calibri" pitchFamily="34" charset="0"/>
              </a:rPr>
              <a:t>critical section </a:t>
            </a:r>
            <a:r>
              <a:rPr lang="en-US" sz="1800" dirty="0">
                <a:latin typeface="Calibri" pitchFamily="34" charset="0"/>
              </a:rPr>
              <a:t>with respect to the shared variable </a:t>
            </a:r>
            <a:r>
              <a:rPr lang="en-US" sz="1800" dirty="0" err="1">
                <a:latin typeface="Courier New" pitchFamily="49" charset="0"/>
              </a:rPr>
              <a:t>cnt</a:t>
            </a:r>
            <a:endParaRPr lang="en-US" sz="1800" i="1" dirty="0">
              <a:latin typeface="Calibri" pitchFamily="34" charset="0"/>
            </a:endParaRPr>
          </a:p>
          <a:p>
            <a:endParaRPr lang="en-US" sz="1800" dirty="0">
              <a:latin typeface="Calibri" pitchFamily="34" charset="0"/>
            </a:endParaRPr>
          </a:p>
          <a:p>
            <a:r>
              <a:rPr lang="en-US" sz="1800" dirty="0">
                <a:latin typeface="Calibri" pitchFamily="34" charset="0"/>
              </a:rPr>
              <a:t>Instructions in critical sections (</a:t>
            </a:r>
            <a:r>
              <a:rPr lang="en-US" sz="1800" dirty="0" err="1">
                <a:latin typeface="Calibri" pitchFamily="34" charset="0"/>
              </a:rPr>
              <a:t>wrt</a:t>
            </a:r>
            <a:r>
              <a:rPr lang="en-US" sz="1800" dirty="0">
                <a:latin typeface="Calibri" pitchFamily="34" charset="0"/>
              </a:rPr>
              <a:t> some shared variable) should not be interleaved</a:t>
            </a:r>
          </a:p>
          <a:p>
            <a:endParaRPr lang="en-US" sz="1800" dirty="0">
              <a:latin typeface="Calibri" pitchFamily="34" charset="0"/>
            </a:endParaRPr>
          </a:p>
          <a:p>
            <a:r>
              <a:rPr lang="en-US" sz="1800" dirty="0">
                <a:latin typeface="Calibri" pitchFamily="34" charset="0"/>
              </a:rPr>
              <a:t>Sets of states where such interleaving occurs form </a:t>
            </a:r>
            <a:r>
              <a:rPr lang="en-US" sz="1800" i="1" dirty="0">
                <a:solidFill>
                  <a:srgbClr val="C00000"/>
                </a:solidFill>
                <a:latin typeface="Calibri" pitchFamily="34" charset="0"/>
              </a:rPr>
              <a:t>unsafe regions</a:t>
            </a:r>
            <a:endParaRPr lang="en-US" sz="1800" dirty="0">
              <a:latin typeface="Calibri" pitchFamily="34" charset="0"/>
            </a:endParaRPr>
          </a:p>
          <a:p>
            <a:endParaRPr lang="en-US" sz="1800" dirty="0">
              <a:latin typeface="Calibri" pitchFamily="34" charset="0"/>
            </a:endParaRPr>
          </a:p>
        </p:txBody>
      </p:sp>
      <p:sp>
        <p:nvSpPr>
          <p:cNvPr id="60" name="Line 4"/>
          <p:cNvSpPr>
            <a:spLocks noChangeAspect="1" noChangeShapeType="1"/>
          </p:cNvSpPr>
          <p:nvPr/>
        </p:nvSpPr>
        <p:spPr bwMode="auto">
          <a:xfrm flipV="1">
            <a:off x="1339501" y="5664200"/>
            <a:ext cx="3810000" cy="0"/>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61" name="Line 5"/>
          <p:cNvSpPr>
            <a:spLocks noChangeAspect="1" noChangeShapeType="1"/>
          </p:cNvSpPr>
          <p:nvPr/>
        </p:nvSpPr>
        <p:spPr bwMode="auto">
          <a:xfrm flipH="1" flipV="1">
            <a:off x="1339501" y="1824038"/>
            <a:ext cx="0" cy="3840162"/>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62" name="Text Box 6"/>
          <p:cNvSpPr txBox="1">
            <a:spLocks noChangeAspect="1" noChangeArrowheads="1"/>
          </p:cNvSpPr>
          <p:nvPr/>
        </p:nvSpPr>
        <p:spPr bwMode="auto">
          <a:xfrm>
            <a:off x="1493488" y="56673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1</a:t>
            </a:r>
            <a:endParaRPr lang="en-US" sz="2000" dirty="0">
              <a:latin typeface="Calibri" pitchFamily="34" charset="0"/>
            </a:endParaRPr>
          </a:p>
        </p:txBody>
      </p:sp>
      <p:sp>
        <p:nvSpPr>
          <p:cNvPr id="63" name="Text Box 7"/>
          <p:cNvSpPr txBox="1">
            <a:spLocks noChangeAspect="1" noChangeArrowheads="1"/>
          </p:cNvSpPr>
          <p:nvPr/>
        </p:nvSpPr>
        <p:spPr bwMode="auto">
          <a:xfrm>
            <a:off x="2190401" y="5667375"/>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1</a:t>
            </a:r>
            <a:endParaRPr lang="en-US" sz="2000" dirty="0">
              <a:latin typeface="Calibri" pitchFamily="34" charset="0"/>
            </a:endParaRPr>
          </a:p>
        </p:txBody>
      </p:sp>
      <p:sp>
        <p:nvSpPr>
          <p:cNvPr id="64" name="Text Box 8"/>
          <p:cNvSpPr txBox="1">
            <a:spLocks noChangeAspect="1" noChangeArrowheads="1"/>
          </p:cNvSpPr>
          <p:nvPr/>
        </p:nvSpPr>
        <p:spPr bwMode="auto">
          <a:xfrm>
            <a:off x="2890488" y="566737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1</a:t>
            </a:r>
            <a:endParaRPr lang="en-US" sz="2000" dirty="0">
              <a:latin typeface="Calibri" pitchFamily="34" charset="0"/>
            </a:endParaRPr>
          </a:p>
        </p:txBody>
      </p:sp>
      <p:sp>
        <p:nvSpPr>
          <p:cNvPr id="65" name="Text Box 9"/>
          <p:cNvSpPr txBox="1">
            <a:spLocks noChangeAspect="1" noChangeArrowheads="1"/>
          </p:cNvSpPr>
          <p:nvPr/>
        </p:nvSpPr>
        <p:spPr bwMode="auto">
          <a:xfrm>
            <a:off x="3608038" y="5667375"/>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1</a:t>
            </a:r>
            <a:endParaRPr lang="en-US" sz="2000" dirty="0">
              <a:latin typeface="Calibri" pitchFamily="34" charset="0"/>
            </a:endParaRPr>
          </a:p>
        </p:txBody>
      </p:sp>
      <p:sp>
        <p:nvSpPr>
          <p:cNvPr id="66" name="Text Box 10"/>
          <p:cNvSpPr txBox="1">
            <a:spLocks noChangeAspect="1" noChangeArrowheads="1"/>
          </p:cNvSpPr>
          <p:nvPr/>
        </p:nvSpPr>
        <p:spPr bwMode="auto">
          <a:xfrm>
            <a:off x="4333526" y="5667375"/>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1</a:t>
            </a:r>
            <a:endParaRPr lang="en-US" sz="2000" dirty="0">
              <a:latin typeface="Calibri" pitchFamily="34" charset="0"/>
            </a:endParaRPr>
          </a:p>
        </p:txBody>
      </p:sp>
      <p:sp>
        <p:nvSpPr>
          <p:cNvPr id="67" name="Text Box 11"/>
          <p:cNvSpPr txBox="1">
            <a:spLocks noChangeAspect="1" noChangeArrowheads="1"/>
          </p:cNvSpPr>
          <p:nvPr/>
        </p:nvSpPr>
        <p:spPr bwMode="auto">
          <a:xfrm>
            <a:off x="958501" y="51085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2</a:t>
            </a:r>
            <a:endParaRPr lang="en-US" sz="2000" dirty="0">
              <a:latin typeface="Calibri" pitchFamily="34" charset="0"/>
            </a:endParaRPr>
          </a:p>
        </p:txBody>
      </p:sp>
      <p:sp>
        <p:nvSpPr>
          <p:cNvPr id="68" name="Text Box 12"/>
          <p:cNvSpPr txBox="1">
            <a:spLocks noChangeAspect="1" noChangeArrowheads="1"/>
          </p:cNvSpPr>
          <p:nvPr/>
        </p:nvSpPr>
        <p:spPr bwMode="auto">
          <a:xfrm>
            <a:off x="987076" y="4413250"/>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2</a:t>
            </a:r>
            <a:endParaRPr lang="en-US" sz="2000" dirty="0">
              <a:latin typeface="Calibri" pitchFamily="34" charset="0"/>
            </a:endParaRPr>
          </a:p>
        </p:txBody>
      </p:sp>
      <p:sp>
        <p:nvSpPr>
          <p:cNvPr id="69" name="Text Box 13"/>
          <p:cNvSpPr txBox="1">
            <a:spLocks noChangeAspect="1" noChangeArrowheads="1"/>
          </p:cNvSpPr>
          <p:nvPr/>
        </p:nvSpPr>
        <p:spPr bwMode="auto">
          <a:xfrm>
            <a:off x="958501" y="369252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2</a:t>
            </a:r>
            <a:endParaRPr lang="en-US" sz="2000" dirty="0">
              <a:latin typeface="Calibri" pitchFamily="34" charset="0"/>
            </a:endParaRPr>
          </a:p>
        </p:txBody>
      </p:sp>
      <p:sp>
        <p:nvSpPr>
          <p:cNvPr id="70" name="Text Box 14"/>
          <p:cNvSpPr txBox="1">
            <a:spLocks noChangeAspect="1" noChangeArrowheads="1"/>
          </p:cNvSpPr>
          <p:nvPr/>
        </p:nvSpPr>
        <p:spPr bwMode="auto">
          <a:xfrm>
            <a:off x="969613" y="3011488"/>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2</a:t>
            </a:r>
            <a:endParaRPr lang="en-US" sz="2000" dirty="0">
              <a:latin typeface="Calibri" pitchFamily="34" charset="0"/>
            </a:endParaRPr>
          </a:p>
        </p:txBody>
      </p:sp>
      <p:sp>
        <p:nvSpPr>
          <p:cNvPr id="71" name="Text Box 15"/>
          <p:cNvSpPr txBox="1">
            <a:spLocks noChangeAspect="1" noChangeArrowheads="1"/>
          </p:cNvSpPr>
          <p:nvPr/>
        </p:nvSpPr>
        <p:spPr bwMode="auto">
          <a:xfrm>
            <a:off x="980726" y="2292350"/>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2</a:t>
            </a:r>
            <a:endParaRPr lang="en-US" sz="2000" dirty="0">
              <a:latin typeface="Calibri" pitchFamily="34" charset="0"/>
            </a:endParaRPr>
          </a:p>
        </p:txBody>
      </p:sp>
      <p:sp>
        <p:nvSpPr>
          <p:cNvPr id="72" name="Text Box 41"/>
          <p:cNvSpPr txBox="1">
            <a:spLocks noChangeAspect="1" noChangeArrowheads="1"/>
          </p:cNvSpPr>
          <p:nvPr/>
        </p:nvSpPr>
        <p:spPr bwMode="auto">
          <a:xfrm>
            <a:off x="5128863" y="5495925"/>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1</a:t>
            </a:r>
          </a:p>
        </p:txBody>
      </p:sp>
      <p:sp>
        <p:nvSpPr>
          <p:cNvPr id="73" name="Text Box 42"/>
          <p:cNvSpPr txBox="1">
            <a:spLocks noChangeAspect="1" noChangeArrowheads="1"/>
          </p:cNvSpPr>
          <p:nvPr/>
        </p:nvSpPr>
        <p:spPr bwMode="auto">
          <a:xfrm>
            <a:off x="783862" y="1395453"/>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2</a:t>
            </a:r>
          </a:p>
        </p:txBody>
      </p:sp>
      <p:grpSp>
        <p:nvGrpSpPr>
          <p:cNvPr id="74" name="Group 73"/>
          <p:cNvGrpSpPr/>
          <p:nvPr/>
        </p:nvGrpSpPr>
        <p:grpSpPr>
          <a:xfrm>
            <a:off x="1298444" y="2141578"/>
            <a:ext cx="76200" cy="3546475"/>
            <a:chOff x="770156" y="1852653"/>
            <a:chExt cx="76200" cy="3546475"/>
          </a:xfrm>
          <a:solidFill>
            <a:schemeClr val="tx1">
              <a:lumMod val="50000"/>
              <a:lumOff val="50000"/>
            </a:schemeClr>
          </a:solidFill>
        </p:grpSpPr>
        <p:sp>
          <p:nvSpPr>
            <p:cNvPr id="75" name="Oval 74"/>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6" name="Oval 75"/>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7" name="Oval 76"/>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8" name="Oval 77"/>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9" name="Oval 78"/>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0" name="Oval 79"/>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81" name="Group 80"/>
          <p:cNvGrpSpPr/>
          <p:nvPr/>
        </p:nvGrpSpPr>
        <p:grpSpPr>
          <a:xfrm>
            <a:off x="2013093" y="2152650"/>
            <a:ext cx="76200" cy="3546475"/>
            <a:chOff x="770156" y="1852653"/>
            <a:chExt cx="76200" cy="3546475"/>
          </a:xfrm>
          <a:solidFill>
            <a:schemeClr val="tx1">
              <a:lumMod val="50000"/>
              <a:lumOff val="50000"/>
            </a:schemeClr>
          </a:solidFill>
        </p:grpSpPr>
        <p:sp>
          <p:nvSpPr>
            <p:cNvPr id="82" name="Oval 81"/>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3" name="Oval 82"/>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4" name="Oval 83"/>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5" name="Oval 84"/>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6" name="Oval 85"/>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7" name="Oval 86"/>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88" name="Group 87"/>
          <p:cNvGrpSpPr/>
          <p:nvPr/>
        </p:nvGrpSpPr>
        <p:grpSpPr>
          <a:xfrm>
            <a:off x="2727742" y="2152650"/>
            <a:ext cx="76200" cy="3546475"/>
            <a:chOff x="770156" y="1852653"/>
            <a:chExt cx="76200" cy="3546475"/>
          </a:xfrm>
          <a:solidFill>
            <a:schemeClr val="tx1">
              <a:lumMod val="50000"/>
              <a:lumOff val="50000"/>
            </a:schemeClr>
          </a:solidFill>
        </p:grpSpPr>
        <p:sp>
          <p:nvSpPr>
            <p:cNvPr id="89" name="Oval 88"/>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0" name="Oval 89"/>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1" name="Oval 90"/>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2" name="Oval 91"/>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3" name="Oval 92"/>
            <p:cNvSpPr/>
            <p:nvPr/>
          </p:nvSpPr>
          <p:spPr bwMode="auto">
            <a:xfrm>
              <a:off x="770156" y="2546708"/>
              <a:ext cx="76200" cy="76200"/>
            </a:xfrm>
            <a:prstGeom prst="ellipse">
              <a:avLst/>
            </a:prstGeom>
            <a:solidFill>
              <a:schemeClr val="tx1">
                <a:lumMod val="50000"/>
                <a:lumOff val="50000"/>
              </a:schemeClr>
            </a:solid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4" name="Oval 93"/>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95" name="Group 94"/>
          <p:cNvGrpSpPr/>
          <p:nvPr/>
        </p:nvGrpSpPr>
        <p:grpSpPr>
          <a:xfrm>
            <a:off x="3442391" y="2152650"/>
            <a:ext cx="76200" cy="3546475"/>
            <a:chOff x="770156" y="1852653"/>
            <a:chExt cx="76200" cy="3546475"/>
          </a:xfrm>
          <a:solidFill>
            <a:schemeClr val="tx1">
              <a:lumMod val="50000"/>
              <a:lumOff val="50000"/>
            </a:schemeClr>
          </a:solidFill>
        </p:grpSpPr>
        <p:sp>
          <p:nvSpPr>
            <p:cNvPr id="96" name="Oval 95"/>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7" name="Oval 96"/>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8" name="Oval 97"/>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9" name="Oval 98"/>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0" name="Oval 99"/>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1" name="Oval 100"/>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102" name="Group 101"/>
          <p:cNvGrpSpPr/>
          <p:nvPr/>
        </p:nvGrpSpPr>
        <p:grpSpPr>
          <a:xfrm>
            <a:off x="4157040" y="2152650"/>
            <a:ext cx="76200" cy="3546475"/>
            <a:chOff x="770156" y="1852653"/>
            <a:chExt cx="76200" cy="3546475"/>
          </a:xfrm>
          <a:solidFill>
            <a:schemeClr val="tx1">
              <a:lumMod val="50000"/>
              <a:lumOff val="50000"/>
            </a:schemeClr>
          </a:solidFill>
        </p:grpSpPr>
        <p:sp>
          <p:nvSpPr>
            <p:cNvPr id="103" name="Oval 102"/>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4" name="Oval 103"/>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5" name="Oval 104"/>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6" name="Oval 105"/>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7" name="Oval 106"/>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8" name="Oval 107"/>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109" name="Group 108"/>
          <p:cNvGrpSpPr/>
          <p:nvPr/>
        </p:nvGrpSpPr>
        <p:grpSpPr>
          <a:xfrm>
            <a:off x="4871688" y="2152650"/>
            <a:ext cx="76200" cy="3546475"/>
            <a:chOff x="770156" y="1852653"/>
            <a:chExt cx="76200" cy="3546475"/>
          </a:xfrm>
          <a:solidFill>
            <a:schemeClr val="tx1">
              <a:lumMod val="50000"/>
              <a:lumOff val="50000"/>
            </a:schemeClr>
          </a:solidFill>
        </p:grpSpPr>
        <p:sp>
          <p:nvSpPr>
            <p:cNvPr id="110" name="Oval 109"/>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1" name="Oval 110"/>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2" name="Oval 111"/>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3" name="Oval 112"/>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4" name="Oval 113"/>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5" name="Oval 114"/>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sp>
        <p:nvSpPr>
          <p:cNvPr id="126" name="AutoShape 56"/>
          <p:cNvSpPr>
            <a:spLocks/>
          </p:cNvSpPr>
          <p:nvPr/>
        </p:nvSpPr>
        <p:spPr bwMode="auto">
          <a:xfrm>
            <a:off x="825500" y="2895600"/>
            <a:ext cx="241300" cy="2070100"/>
          </a:xfrm>
          <a:prstGeom prst="leftBrace">
            <a:avLst>
              <a:gd name="adj1" fmla="val 71491"/>
              <a:gd name="adj2" fmla="val 50000"/>
            </a:avLst>
          </a:prstGeom>
          <a:noFill/>
          <a:ln w="12700">
            <a:solidFill>
              <a:schemeClr val="tx1"/>
            </a:solidFill>
            <a:round/>
            <a:headEnd/>
            <a:tailEnd/>
          </a:ln>
          <a:effectLst/>
        </p:spPr>
        <p:txBody>
          <a:bodyPr wrap="none" anchor="ctr"/>
          <a:lstStyle/>
          <a:p>
            <a:endParaRPr lang="en-US" dirty="0">
              <a:latin typeface="Calibri" pitchFamily="34" charset="0"/>
            </a:endParaRPr>
          </a:p>
        </p:txBody>
      </p:sp>
      <p:sp>
        <p:nvSpPr>
          <p:cNvPr id="127" name="AutoShape 57"/>
          <p:cNvSpPr>
            <a:spLocks/>
          </p:cNvSpPr>
          <p:nvPr/>
        </p:nvSpPr>
        <p:spPr bwMode="auto">
          <a:xfrm rot="-5400000">
            <a:off x="3034796" y="5143500"/>
            <a:ext cx="241300" cy="2070100"/>
          </a:xfrm>
          <a:prstGeom prst="leftBrace">
            <a:avLst>
              <a:gd name="adj1" fmla="val 71491"/>
              <a:gd name="adj2" fmla="val 50000"/>
            </a:avLst>
          </a:prstGeom>
          <a:noFill/>
          <a:ln w="12700">
            <a:solidFill>
              <a:schemeClr val="tx1"/>
            </a:solidFill>
            <a:round/>
            <a:headEnd/>
            <a:tailEnd/>
          </a:ln>
          <a:effectLst/>
        </p:spPr>
        <p:txBody>
          <a:bodyPr wrap="none" anchor="ctr"/>
          <a:lstStyle/>
          <a:p>
            <a:endParaRPr lang="en-US" dirty="0">
              <a:latin typeface="Calibri" pitchFamily="34" charset="0"/>
            </a:endParaRPr>
          </a:p>
        </p:txBody>
      </p:sp>
      <p:sp>
        <p:nvSpPr>
          <p:cNvPr id="128" name="Text Box 58"/>
          <p:cNvSpPr txBox="1">
            <a:spLocks noChangeArrowheads="1"/>
          </p:cNvSpPr>
          <p:nvPr/>
        </p:nvSpPr>
        <p:spPr bwMode="auto">
          <a:xfrm>
            <a:off x="1961646" y="6270625"/>
            <a:ext cx="2411493" cy="369332"/>
          </a:xfrm>
          <a:prstGeom prst="rect">
            <a:avLst/>
          </a:prstGeom>
          <a:noFill/>
          <a:ln w="12700">
            <a:noFill/>
            <a:miter lim="800000"/>
            <a:headEnd/>
            <a:tailEnd/>
          </a:ln>
          <a:effectLst/>
        </p:spPr>
        <p:txBody>
          <a:bodyPr wrap="none" anchor="ctr">
            <a:spAutoFit/>
          </a:bodyPr>
          <a:lstStyle/>
          <a:p>
            <a:pPr algn="ctr"/>
            <a:r>
              <a:rPr lang="en-US" sz="1800" dirty="0">
                <a:latin typeface="Calibri" pitchFamily="34" charset="0"/>
              </a:rPr>
              <a:t>critical section </a:t>
            </a:r>
            <a:r>
              <a:rPr lang="en-US" sz="1800" dirty="0" err="1">
                <a:latin typeface="Calibri" pitchFamily="34" charset="0"/>
              </a:rPr>
              <a:t>wrt</a:t>
            </a:r>
            <a:r>
              <a:rPr lang="en-US" sz="1800" dirty="0">
                <a:latin typeface="Calibri" pitchFamily="34" charset="0"/>
              </a:rPr>
              <a:t> </a:t>
            </a:r>
            <a:r>
              <a:rPr lang="en-US" sz="1800" dirty="0" err="1">
                <a:latin typeface="Courier New" pitchFamily="49" charset="0"/>
              </a:rPr>
              <a:t>cnt</a:t>
            </a:r>
            <a:endParaRPr lang="en-US" sz="1800" dirty="0">
              <a:latin typeface="Calibri" pitchFamily="34" charset="0"/>
            </a:endParaRPr>
          </a:p>
        </p:txBody>
      </p:sp>
      <p:sp>
        <p:nvSpPr>
          <p:cNvPr id="129" name="Text Box 59"/>
          <p:cNvSpPr txBox="1">
            <a:spLocks noChangeArrowheads="1"/>
          </p:cNvSpPr>
          <p:nvPr/>
        </p:nvSpPr>
        <p:spPr bwMode="auto">
          <a:xfrm>
            <a:off x="0" y="3295471"/>
            <a:ext cx="941388" cy="1200329"/>
          </a:xfrm>
          <a:prstGeom prst="rect">
            <a:avLst/>
          </a:prstGeom>
          <a:noFill/>
          <a:ln w="12700">
            <a:noFill/>
            <a:miter lim="800000"/>
            <a:headEnd/>
            <a:tailEnd/>
          </a:ln>
          <a:effectLst/>
        </p:spPr>
        <p:txBody>
          <a:bodyPr anchor="ctr">
            <a:spAutoFit/>
          </a:bodyPr>
          <a:lstStyle/>
          <a:p>
            <a:pPr algn="ctr"/>
            <a:r>
              <a:rPr lang="en-US" sz="1800" dirty="0">
                <a:latin typeface="Calibri" pitchFamily="34" charset="0"/>
              </a:rPr>
              <a:t>critical section </a:t>
            </a:r>
            <a:r>
              <a:rPr lang="en-US" sz="1800" dirty="0" err="1">
                <a:latin typeface="Calibri" pitchFamily="34" charset="0"/>
              </a:rPr>
              <a:t>wrt</a:t>
            </a:r>
            <a:r>
              <a:rPr lang="en-US" sz="1800" dirty="0">
                <a:latin typeface="Calibri" pitchFamily="34" charset="0"/>
              </a:rPr>
              <a:t> </a:t>
            </a:r>
            <a:r>
              <a:rPr lang="en-US" sz="1800" dirty="0" err="1">
                <a:latin typeface="Courier New" pitchFamily="49" charset="0"/>
              </a:rPr>
              <a:t>cnt</a:t>
            </a:r>
            <a:endParaRPr lang="en-US" sz="1800" dirty="0">
              <a:latin typeface="Calibri" pitchFamily="34" charset="0"/>
            </a:endParaRPr>
          </a:p>
        </p:txBody>
      </p:sp>
      <p:sp>
        <p:nvSpPr>
          <p:cNvPr id="131" name="TextBox 130"/>
          <p:cNvSpPr txBox="1"/>
          <p:nvPr/>
        </p:nvSpPr>
        <p:spPr>
          <a:xfrm>
            <a:off x="2362200" y="3747156"/>
            <a:ext cx="1525289" cy="369332"/>
          </a:xfrm>
          <a:prstGeom prst="rect">
            <a:avLst/>
          </a:prstGeom>
          <a:noFill/>
        </p:spPr>
        <p:txBody>
          <a:bodyPr wrap="none" rtlCol="0">
            <a:spAutoFit/>
          </a:bodyPr>
          <a:lstStyle/>
          <a:p>
            <a:r>
              <a:rPr lang="en-US" sz="1800" i="1" dirty="0">
                <a:solidFill>
                  <a:srgbClr val="990000"/>
                </a:solidFill>
                <a:latin typeface="Calibri" pitchFamily="34" charset="0"/>
              </a:rPr>
              <a:t>Unsafe region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5027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5027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26" grpId="0" animBg="1"/>
      <p:bldP spid="127" grpId="0" animBg="1"/>
      <p:bldP spid="128" grpId="0"/>
      <p:bldP spid="129" grpId="0"/>
      <p:bldP spid="13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p:cNvSpPr/>
          <p:nvPr/>
        </p:nvSpPr>
        <p:spPr bwMode="auto">
          <a:xfrm>
            <a:off x="2109747" y="2946758"/>
            <a:ext cx="2039112" cy="1965960"/>
          </a:xfrm>
          <a:prstGeom prst="rect">
            <a:avLst/>
          </a:prstGeom>
          <a:solidFill>
            <a:srgbClr val="F1C7C7"/>
          </a:solidFill>
          <a:ln w="25400">
            <a:noFill/>
            <a:round/>
            <a:headEnd/>
            <a:tailEnd/>
          </a:ln>
          <a:effectLst/>
        </p:spPr>
        <p:txBody>
          <a:bodyPr wrap="none" rtlCol="0" anchor="ctr">
            <a:spAutoFit/>
          </a:bodyPr>
          <a:lstStyle/>
          <a:p>
            <a:pPr algn="ctr"/>
            <a:endParaRPr lang="en-US"/>
          </a:p>
        </p:txBody>
      </p:sp>
      <p:sp>
        <p:nvSpPr>
          <p:cNvPr id="950274" name="Rectangle 2"/>
          <p:cNvSpPr>
            <a:spLocks noGrp="1" noChangeArrowheads="1"/>
          </p:cNvSpPr>
          <p:nvPr>
            <p:ph type="title"/>
          </p:nvPr>
        </p:nvSpPr>
        <p:spPr/>
        <p:txBody>
          <a:bodyPr/>
          <a:lstStyle/>
          <a:p>
            <a:r>
              <a:rPr lang="en-US"/>
              <a:t>Critical Sections and Unsafe Regions</a:t>
            </a:r>
          </a:p>
        </p:txBody>
      </p:sp>
      <p:sp>
        <p:nvSpPr>
          <p:cNvPr id="60" name="Line 4"/>
          <p:cNvSpPr>
            <a:spLocks noChangeAspect="1" noChangeShapeType="1"/>
          </p:cNvSpPr>
          <p:nvPr/>
        </p:nvSpPr>
        <p:spPr bwMode="auto">
          <a:xfrm flipV="1">
            <a:off x="1339501" y="5664200"/>
            <a:ext cx="3810000" cy="0"/>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61" name="Line 5"/>
          <p:cNvSpPr>
            <a:spLocks noChangeAspect="1" noChangeShapeType="1"/>
          </p:cNvSpPr>
          <p:nvPr/>
        </p:nvSpPr>
        <p:spPr bwMode="auto">
          <a:xfrm flipH="1" flipV="1">
            <a:off x="1339501" y="1824038"/>
            <a:ext cx="0" cy="3840162"/>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62" name="Text Box 6"/>
          <p:cNvSpPr txBox="1">
            <a:spLocks noChangeAspect="1" noChangeArrowheads="1"/>
          </p:cNvSpPr>
          <p:nvPr/>
        </p:nvSpPr>
        <p:spPr bwMode="auto">
          <a:xfrm>
            <a:off x="1493488" y="56673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1</a:t>
            </a:r>
            <a:endParaRPr lang="en-US" sz="2000" dirty="0">
              <a:latin typeface="Calibri" pitchFamily="34" charset="0"/>
            </a:endParaRPr>
          </a:p>
        </p:txBody>
      </p:sp>
      <p:sp>
        <p:nvSpPr>
          <p:cNvPr id="63" name="Text Box 7"/>
          <p:cNvSpPr txBox="1">
            <a:spLocks noChangeAspect="1" noChangeArrowheads="1"/>
          </p:cNvSpPr>
          <p:nvPr/>
        </p:nvSpPr>
        <p:spPr bwMode="auto">
          <a:xfrm>
            <a:off x="2190401" y="5667375"/>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1</a:t>
            </a:r>
            <a:endParaRPr lang="en-US" sz="2000" dirty="0">
              <a:latin typeface="Calibri" pitchFamily="34" charset="0"/>
            </a:endParaRPr>
          </a:p>
        </p:txBody>
      </p:sp>
      <p:sp>
        <p:nvSpPr>
          <p:cNvPr id="64" name="Text Box 8"/>
          <p:cNvSpPr txBox="1">
            <a:spLocks noChangeAspect="1" noChangeArrowheads="1"/>
          </p:cNvSpPr>
          <p:nvPr/>
        </p:nvSpPr>
        <p:spPr bwMode="auto">
          <a:xfrm>
            <a:off x="2890488" y="566737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1</a:t>
            </a:r>
            <a:endParaRPr lang="en-US" sz="2000" dirty="0">
              <a:latin typeface="Calibri" pitchFamily="34" charset="0"/>
            </a:endParaRPr>
          </a:p>
        </p:txBody>
      </p:sp>
      <p:sp>
        <p:nvSpPr>
          <p:cNvPr id="65" name="Text Box 9"/>
          <p:cNvSpPr txBox="1">
            <a:spLocks noChangeAspect="1" noChangeArrowheads="1"/>
          </p:cNvSpPr>
          <p:nvPr/>
        </p:nvSpPr>
        <p:spPr bwMode="auto">
          <a:xfrm>
            <a:off x="3608038" y="5667375"/>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1</a:t>
            </a:r>
            <a:endParaRPr lang="en-US" sz="2000" dirty="0">
              <a:latin typeface="Calibri" pitchFamily="34" charset="0"/>
            </a:endParaRPr>
          </a:p>
        </p:txBody>
      </p:sp>
      <p:sp>
        <p:nvSpPr>
          <p:cNvPr id="66" name="Text Box 10"/>
          <p:cNvSpPr txBox="1">
            <a:spLocks noChangeAspect="1" noChangeArrowheads="1"/>
          </p:cNvSpPr>
          <p:nvPr/>
        </p:nvSpPr>
        <p:spPr bwMode="auto">
          <a:xfrm>
            <a:off x="4333526" y="5667375"/>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1</a:t>
            </a:r>
            <a:endParaRPr lang="en-US" sz="2000" dirty="0">
              <a:latin typeface="Calibri" pitchFamily="34" charset="0"/>
            </a:endParaRPr>
          </a:p>
        </p:txBody>
      </p:sp>
      <p:sp>
        <p:nvSpPr>
          <p:cNvPr id="67" name="Text Box 11"/>
          <p:cNvSpPr txBox="1">
            <a:spLocks noChangeAspect="1" noChangeArrowheads="1"/>
          </p:cNvSpPr>
          <p:nvPr/>
        </p:nvSpPr>
        <p:spPr bwMode="auto">
          <a:xfrm>
            <a:off x="958501" y="51085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2</a:t>
            </a:r>
            <a:endParaRPr lang="en-US" sz="2000" dirty="0">
              <a:latin typeface="Calibri" pitchFamily="34" charset="0"/>
            </a:endParaRPr>
          </a:p>
        </p:txBody>
      </p:sp>
      <p:sp>
        <p:nvSpPr>
          <p:cNvPr id="68" name="Text Box 12"/>
          <p:cNvSpPr txBox="1">
            <a:spLocks noChangeAspect="1" noChangeArrowheads="1"/>
          </p:cNvSpPr>
          <p:nvPr/>
        </p:nvSpPr>
        <p:spPr bwMode="auto">
          <a:xfrm>
            <a:off x="987076" y="4413250"/>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2</a:t>
            </a:r>
            <a:endParaRPr lang="en-US" sz="2000" dirty="0">
              <a:latin typeface="Calibri" pitchFamily="34" charset="0"/>
            </a:endParaRPr>
          </a:p>
        </p:txBody>
      </p:sp>
      <p:sp>
        <p:nvSpPr>
          <p:cNvPr id="69" name="Text Box 13"/>
          <p:cNvSpPr txBox="1">
            <a:spLocks noChangeAspect="1" noChangeArrowheads="1"/>
          </p:cNvSpPr>
          <p:nvPr/>
        </p:nvSpPr>
        <p:spPr bwMode="auto">
          <a:xfrm>
            <a:off x="958501" y="369252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2</a:t>
            </a:r>
            <a:endParaRPr lang="en-US" sz="2000" dirty="0">
              <a:latin typeface="Calibri" pitchFamily="34" charset="0"/>
            </a:endParaRPr>
          </a:p>
        </p:txBody>
      </p:sp>
      <p:sp>
        <p:nvSpPr>
          <p:cNvPr id="70" name="Text Box 14"/>
          <p:cNvSpPr txBox="1">
            <a:spLocks noChangeAspect="1" noChangeArrowheads="1"/>
          </p:cNvSpPr>
          <p:nvPr/>
        </p:nvSpPr>
        <p:spPr bwMode="auto">
          <a:xfrm>
            <a:off x="969613" y="3011488"/>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2</a:t>
            </a:r>
            <a:endParaRPr lang="en-US" sz="2000" dirty="0">
              <a:latin typeface="Calibri" pitchFamily="34" charset="0"/>
            </a:endParaRPr>
          </a:p>
        </p:txBody>
      </p:sp>
      <p:sp>
        <p:nvSpPr>
          <p:cNvPr id="71" name="Text Box 15"/>
          <p:cNvSpPr txBox="1">
            <a:spLocks noChangeAspect="1" noChangeArrowheads="1"/>
          </p:cNvSpPr>
          <p:nvPr/>
        </p:nvSpPr>
        <p:spPr bwMode="auto">
          <a:xfrm>
            <a:off x="980726" y="2292350"/>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2</a:t>
            </a:r>
            <a:endParaRPr lang="en-US" sz="2000" dirty="0">
              <a:latin typeface="Calibri" pitchFamily="34" charset="0"/>
            </a:endParaRPr>
          </a:p>
        </p:txBody>
      </p:sp>
      <p:sp>
        <p:nvSpPr>
          <p:cNvPr id="72" name="Text Box 41"/>
          <p:cNvSpPr txBox="1">
            <a:spLocks noChangeAspect="1" noChangeArrowheads="1"/>
          </p:cNvSpPr>
          <p:nvPr/>
        </p:nvSpPr>
        <p:spPr bwMode="auto">
          <a:xfrm>
            <a:off x="5128863" y="5495925"/>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1</a:t>
            </a:r>
          </a:p>
        </p:txBody>
      </p:sp>
      <p:sp>
        <p:nvSpPr>
          <p:cNvPr id="73" name="Text Box 42"/>
          <p:cNvSpPr txBox="1">
            <a:spLocks noChangeAspect="1" noChangeArrowheads="1"/>
          </p:cNvSpPr>
          <p:nvPr/>
        </p:nvSpPr>
        <p:spPr bwMode="auto">
          <a:xfrm>
            <a:off x="783862" y="1395453"/>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2</a:t>
            </a:r>
          </a:p>
        </p:txBody>
      </p:sp>
      <p:grpSp>
        <p:nvGrpSpPr>
          <p:cNvPr id="2" name="Group 73"/>
          <p:cNvGrpSpPr/>
          <p:nvPr/>
        </p:nvGrpSpPr>
        <p:grpSpPr>
          <a:xfrm>
            <a:off x="1298444" y="2141578"/>
            <a:ext cx="76200" cy="3546475"/>
            <a:chOff x="770156" y="1852653"/>
            <a:chExt cx="76200" cy="3546475"/>
          </a:xfrm>
          <a:solidFill>
            <a:schemeClr val="tx1">
              <a:lumMod val="50000"/>
              <a:lumOff val="50000"/>
            </a:schemeClr>
          </a:solidFill>
        </p:grpSpPr>
        <p:sp>
          <p:nvSpPr>
            <p:cNvPr id="75" name="Oval 74"/>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6" name="Oval 75"/>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7" name="Oval 76"/>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8" name="Oval 77"/>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9" name="Oval 78"/>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0" name="Oval 79"/>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3" name="Group 80"/>
          <p:cNvGrpSpPr/>
          <p:nvPr/>
        </p:nvGrpSpPr>
        <p:grpSpPr>
          <a:xfrm>
            <a:off x="2013093" y="2152650"/>
            <a:ext cx="76200" cy="3546475"/>
            <a:chOff x="770156" y="1852653"/>
            <a:chExt cx="76200" cy="3546475"/>
          </a:xfrm>
          <a:solidFill>
            <a:schemeClr val="tx1">
              <a:lumMod val="50000"/>
              <a:lumOff val="50000"/>
            </a:schemeClr>
          </a:solidFill>
        </p:grpSpPr>
        <p:sp>
          <p:nvSpPr>
            <p:cNvPr id="82" name="Oval 81"/>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3" name="Oval 82"/>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4" name="Oval 83"/>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5" name="Oval 84"/>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6" name="Oval 85"/>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7" name="Oval 86"/>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4" name="Group 87"/>
          <p:cNvGrpSpPr/>
          <p:nvPr/>
        </p:nvGrpSpPr>
        <p:grpSpPr>
          <a:xfrm>
            <a:off x="2727742" y="2152650"/>
            <a:ext cx="76200" cy="3546475"/>
            <a:chOff x="770156" y="1852653"/>
            <a:chExt cx="76200" cy="3546475"/>
          </a:xfrm>
          <a:solidFill>
            <a:schemeClr val="tx1">
              <a:lumMod val="50000"/>
              <a:lumOff val="50000"/>
            </a:schemeClr>
          </a:solidFill>
        </p:grpSpPr>
        <p:sp>
          <p:nvSpPr>
            <p:cNvPr id="89" name="Oval 88"/>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0" name="Oval 89"/>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1" name="Oval 90"/>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2" name="Oval 91"/>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3" name="Oval 92"/>
            <p:cNvSpPr/>
            <p:nvPr/>
          </p:nvSpPr>
          <p:spPr bwMode="auto">
            <a:xfrm>
              <a:off x="770156" y="2546708"/>
              <a:ext cx="76200" cy="76200"/>
            </a:xfrm>
            <a:prstGeom prst="ellipse">
              <a:avLst/>
            </a:prstGeom>
            <a:solidFill>
              <a:schemeClr val="tx1">
                <a:lumMod val="50000"/>
                <a:lumOff val="50000"/>
              </a:schemeClr>
            </a:solid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4" name="Oval 93"/>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5" name="Group 94"/>
          <p:cNvGrpSpPr/>
          <p:nvPr/>
        </p:nvGrpSpPr>
        <p:grpSpPr>
          <a:xfrm>
            <a:off x="3442391" y="2152650"/>
            <a:ext cx="76200" cy="3546475"/>
            <a:chOff x="770156" y="1852653"/>
            <a:chExt cx="76200" cy="3546475"/>
          </a:xfrm>
          <a:solidFill>
            <a:schemeClr val="tx1">
              <a:lumMod val="50000"/>
              <a:lumOff val="50000"/>
            </a:schemeClr>
          </a:solidFill>
        </p:grpSpPr>
        <p:sp>
          <p:nvSpPr>
            <p:cNvPr id="96" name="Oval 95"/>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7" name="Oval 96"/>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8" name="Oval 97"/>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9" name="Oval 98"/>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0" name="Oval 99"/>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1" name="Oval 100"/>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6" name="Group 101"/>
          <p:cNvGrpSpPr/>
          <p:nvPr/>
        </p:nvGrpSpPr>
        <p:grpSpPr>
          <a:xfrm>
            <a:off x="4157040" y="2152650"/>
            <a:ext cx="76200" cy="3546475"/>
            <a:chOff x="770156" y="1852653"/>
            <a:chExt cx="76200" cy="3546475"/>
          </a:xfrm>
          <a:solidFill>
            <a:schemeClr val="tx1">
              <a:lumMod val="50000"/>
              <a:lumOff val="50000"/>
            </a:schemeClr>
          </a:solidFill>
        </p:grpSpPr>
        <p:sp>
          <p:nvSpPr>
            <p:cNvPr id="103" name="Oval 102"/>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4" name="Oval 103"/>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5" name="Oval 104"/>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6" name="Oval 105"/>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7" name="Oval 106"/>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8" name="Oval 107"/>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7" name="Group 108"/>
          <p:cNvGrpSpPr/>
          <p:nvPr/>
        </p:nvGrpSpPr>
        <p:grpSpPr>
          <a:xfrm>
            <a:off x="4871688" y="2152650"/>
            <a:ext cx="76200" cy="3546475"/>
            <a:chOff x="770156" y="1852653"/>
            <a:chExt cx="76200" cy="3546475"/>
          </a:xfrm>
          <a:solidFill>
            <a:schemeClr val="tx1">
              <a:lumMod val="50000"/>
              <a:lumOff val="50000"/>
            </a:schemeClr>
          </a:solidFill>
        </p:grpSpPr>
        <p:sp>
          <p:nvSpPr>
            <p:cNvPr id="110" name="Oval 109"/>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1" name="Oval 110"/>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2" name="Oval 111"/>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3" name="Oval 112"/>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4" name="Oval 113"/>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5" name="Oval 114"/>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sp>
        <p:nvSpPr>
          <p:cNvPr id="126" name="AutoShape 56"/>
          <p:cNvSpPr>
            <a:spLocks/>
          </p:cNvSpPr>
          <p:nvPr/>
        </p:nvSpPr>
        <p:spPr bwMode="auto">
          <a:xfrm>
            <a:off x="825500" y="2895600"/>
            <a:ext cx="241300" cy="2070100"/>
          </a:xfrm>
          <a:prstGeom prst="leftBrace">
            <a:avLst>
              <a:gd name="adj1" fmla="val 71491"/>
              <a:gd name="adj2" fmla="val 50000"/>
            </a:avLst>
          </a:prstGeom>
          <a:noFill/>
          <a:ln w="12700">
            <a:solidFill>
              <a:schemeClr val="tx1"/>
            </a:solidFill>
            <a:round/>
            <a:headEnd/>
            <a:tailEnd/>
          </a:ln>
          <a:effectLst/>
        </p:spPr>
        <p:txBody>
          <a:bodyPr wrap="none" anchor="ctr"/>
          <a:lstStyle/>
          <a:p>
            <a:endParaRPr lang="en-US" dirty="0">
              <a:latin typeface="Calibri" pitchFamily="34" charset="0"/>
            </a:endParaRPr>
          </a:p>
        </p:txBody>
      </p:sp>
      <p:sp>
        <p:nvSpPr>
          <p:cNvPr id="127" name="AutoShape 57"/>
          <p:cNvSpPr>
            <a:spLocks/>
          </p:cNvSpPr>
          <p:nvPr/>
        </p:nvSpPr>
        <p:spPr bwMode="auto">
          <a:xfrm rot="-5400000">
            <a:off x="3045937" y="5143500"/>
            <a:ext cx="241300" cy="2070100"/>
          </a:xfrm>
          <a:prstGeom prst="leftBrace">
            <a:avLst>
              <a:gd name="adj1" fmla="val 71491"/>
              <a:gd name="adj2" fmla="val 50000"/>
            </a:avLst>
          </a:prstGeom>
          <a:noFill/>
          <a:ln w="12700">
            <a:solidFill>
              <a:schemeClr val="tx1"/>
            </a:solidFill>
            <a:round/>
            <a:headEnd/>
            <a:tailEnd/>
          </a:ln>
          <a:effectLst/>
        </p:spPr>
        <p:txBody>
          <a:bodyPr wrap="none" anchor="ctr"/>
          <a:lstStyle/>
          <a:p>
            <a:endParaRPr lang="en-US" dirty="0">
              <a:latin typeface="Calibri" pitchFamily="34" charset="0"/>
            </a:endParaRPr>
          </a:p>
        </p:txBody>
      </p:sp>
      <p:sp>
        <p:nvSpPr>
          <p:cNvPr id="128" name="Text Box 58"/>
          <p:cNvSpPr txBox="1">
            <a:spLocks noChangeArrowheads="1"/>
          </p:cNvSpPr>
          <p:nvPr/>
        </p:nvSpPr>
        <p:spPr bwMode="auto">
          <a:xfrm>
            <a:off x="1972787" y="6270625"/>
            <a:ext cx="2411493" cy="369332"/>
          </a:xfrm>
          <a:prstGeom prst="rect">
            <a:avLst/>
          </a:prstGeom>
          <a:noFill/>
          <a:ln w="12700">
            <a:noFill/>
            <a:miter lim="800000"/>
            <a:headEnd/>
            <a:tailEnd/>
          </a:ln>
          <a:effectLst/>
        </p:spPr>
        <p:txBody>
          <a:bodyPr wrap="none" anchor="ctr">
            <a:spAutoFit/>
          </a:bodyPr>
          <a:lstStyle/>
          <a:p>
            <a:pPr algn="ctr"/>
            <a:r>
              <a:rPr lang="en-US" sz="1800" dirty="0">
                <a:latin typeface="Calibri" pitchFamily="34" charset="0"/>
              </a:rPr>
              <a:t>critical section </a:t>
            </a:r>
            <a:r>
              <a:rPr lang="en-US" sz="1800" dirty="0" err="1">
                <a:latin typeface="Calibri" pitchFamily="34" charset="0"/>
              </a:rPr>
              <a:t>wrt</a:t>
            </a:r>
            <a:r>
              <a:rPr lang="en-US" sz="1800" dirty="0">
                <a:latin typeface="Calibri" pitchFamily="34" charset="0"/>
              </a:rPr>
              <a:t> </a:t>
            </a:r>
            <a:r>
              <a:rPr lang="en-US" sz="1800" dirty="0" err="1">
                <a:latin typeface="Courier New" pitchFamily="49" charset="0"/>
              </a:rPr>
              <a:t>cnt</a:t>
            </a:r>
            <a:endParaRPr lang="en-US" sz="1800" dirty="0">
              <a:latin typeface="Calibri" pitchFamily="34" charset="0"/>
            </a:endParaRPr>
          </a:p>
        </p:txBody>
      </p:sp>
      <p:sp>
        <p:nvSpPr>
          <p:cNvPr id="129" name="Text Box 59"/>
          <p:cNvSpPr txBox="1">
            <a:spLocks noChangeArrowheads="1"/>
          </p:cNvSpPr>
          <p:nvPr/>
        </p:nvSpPr>
        <p:spPr bwMode="auto">
          <a:xfrm>
            <a:off x="0" y="3295471"/>
            <a:ext cx="941388" cy="1200329"/>
          </a:xfrm>
          <a:prstGeom prst="rect">
            <a:avLst/>
          </a:prstGeom>
          <a:noFill/>
          <a:ln w="12700">
            <a:noFill/>
            <a:miter lim="800000"/>
            <a:headEnd/>
            <a:tailEnd/>
          </a:ln>
          <a:effectLst/>
        </p:spPr>
        <p:txBody>
          <a:bodyPr anchor="ctr">
            <a:spAutoFit/>
          </a:bodyPr>
          <a:lstStyle/>
          <a:p>
            <a:pPr algn="ctr"/>
            <a:r>
              <a:rPr lang="en-US" sz="1800" dirty="0">
                <a:latin typeface="Calibri" pitchFamily="34" charset="0"/>
              </a:rPr>
              <a:t>critical section </a:t>
            </a:r>
            <a:r>
              <a:rPr lang="en-US" sz="1800" dirty="0" err="1">
                <a:latin typeface="Calibri" pitchFamily="34" charset="0"/>
              </a:rPr>
              <a:t>wrt</a:t>
            </a:r>
            <a:r>
              <a:rPr lang="en-US" sz="1800" dirty="0">
                <a:latin typeface="Calibri" pitchFamily="34" charset="0"/>
              </a:rPr>
              <a:t> </a:t>
            </a:r>
            <a:r>
              <a:rPr lang="en-US" sz="1800" dirty="0" err="1">
                <a:latin typeface="Courier New" pitchFamily="49" charset="0"/>
              </a:rPr>
              <a:t>cnt</a:t>
            </a:r>
            <a:endParaRPr lang="en-US" sz="1800" dirty="0">
              <a:latin typeface="Calibri" pitchFamily="34" charset="0"/>
            </a:endParaRPr>
          </a:p>
        </p:txBody>
      </p:sp>
      <p:sp>
        <p:nvSpPr>
          <p:cNvPr id="131" name="TextBox 130"/>
          <p:cNvSpPr txBox="1"/>
          <p:nvPr/>
        </p:nvSpPr>
        <p:spPr>
          <a:xfrm>
            <a:off x="2362200" y="3747156"/>
            <a:ext cx="1525289" cy="369332"/>
          </a:xfrm>
          <a:prstGeom prst="rect">
            <a:avLst/>
          </a:prstGeom>
          <a:noFill/>
        </p:spPr>
        <p:txBody>
          <a:bodyPr wrap="none" rtlCol="0">
            <a:spAutoFit/>
          </a:bodyPr>
          <a:lstStyle/>
          <a:p>
            <a:r>
              <a:rPr lang="en-US" sz="1800" i="1" dirty="0">
                <a:solidFill>
                  <a:srgbClr val="990000"/>
                </a:solidFill>
                <a:latin typeface="Calibri" pitchFamily="34" charset="0"/>
              </a:rPr>
              <a:t>Unsafe region</a:t>
            </a:r>
          </a:p>
        </p:txBody>
      </p:sp>
      <p:sp>
        <p:nvSpPr>
          <p:cNvPr id="74" name="Text Box 3"/>
          <p:cNvSpPr txBox="1">
            <a:spLocks noChangeArrowheads="1"/>
          </p:cNvSpPr>
          <p:nvPr/>
        </p:nvSpPr>
        <p:spPr bwMode="auto">
          <a:xfrm>
            <a:off x="5334000" y="2180491"/>
            <a:ext cx="3505200" cy="1661994"/>
          </a:xfrm>
          <a:prstGeom prst="rect">
            <a:avLst/>
          </a:prstGeom>
          <a:noFill/>
          <a:ln w="25400">
            <a:noFill/>
            <a:miter lim="800000"/>
            <a:headEnd/>
            <a:tailEnd/>
          </a:ln>
          <a:effectLst/>
        </p:spPr>
        <p:txBody>
          <a:bodyPr wrap="square" tIns="0" bIns="0" anchor="ctr">
            <a:spAutoFit/>
          </a:bodyPr>
          <a:lstStyle/>
          <a:p>
            <a:r>
              <a:rPr lang="en-US" sz="1800" i="1" dirty="0">
                <a:solidFill>
                  <a:srgbClr val="C00000"/>
                </a:solidFill>
                <a:latin typeface="Calibri" pitchFamily="34" charset="0"/>
              </a:rPr>
              <a:t>Def:</a:t>
            </a:r>
            <a:r>
              <a:rPr lang="en-US" sz="1800" i="1" dirty="0">
                <a:latin typeface="Calibri" pitchFamily="34" charset="0"/>
              </a:rPr>
              <a:t> </a:t>
            </a:r>
            <a:r>
              <a:rPr lang="en-US" sz="1800" dirty="0">
                <a:latin typeface="Calibri" pitchFamily="34" charset="0"/>
              </a:rPr>
              <a:t>A trajectory is </a:t>
            </a:r>
            <a:r>
              <a:rPr lang="en-US" sz="1800" i="1" dirty="0">
                <a:solidFill>
                  <a:srgbClr val="C00000"/>
                </a:solidFill>
                <a:latin typeface="Calibri" pitchFamily="34" charset="0"/>
              </a:rPr>
              <a:t>safe  </a:t>
            </a:r>
            <a:r>
              <a:rPr lang="en-US" sz="1800" dirty="0" err="1">
                <a:latin typeface="Calibri" pitchFamily="34" charset="0"/>
              </a:rPr>
              <a:t>iff</a:t>
            </a:r>
            <a:r>
              <a:rPr lang="en-US" sz="1800" dirty="0">
                <a:latin typeface="Calibri" pitchFamily="34" charset="0"/>
              </a:rPr>
              <a:t> it does not enter any unsafe region</a:t>
            </a:r>
          </a:p>
          <a:p>
            <a:endParaRPr lang="en-US" sz="1800" dirty="0">
              <a:latin typeface="Calibri" pitchFamily="34" charset="0"/>
            </a:endParaRPr>
          </a:p>
          <a:p>
            <a:r>
              <a:rPr lang="en-US" sz="1800" i="1" dirty="0">
                <a:solidFill>
                  <a:srgbClr val="C00000"/>
                </a:solidFill>
                <a:latin typeface="Calibri" pitchFamily="34" charset="0"/>
              </a:rPr>
              <a:t>Claim:</a:t>
            </a:r>
            <a:r>
              <a:rPr lang="en-US" sz="1800" i="1" dirty="0">
                <a:latin typeface="Calibri" pitchFamily="34" charset="0"/>
              </a:rPr>
              <a:t> </a:t>
            </a:r>
            <a:r>
              <a:rPr lang="en-US" sz="1800" dirty="0">
                <a:latin typeface="Calibri" pitchFamily="34" charset="0"/>
              </a:rPr>
              <a:t>A trajectory is  correct (</a:t>
            </a:r>
            <a:r>
              <a:rPr lang="en-US" sz="1800" dirty="0" err="1">
                <a:latin typeface="Calibri" pitchFamily="34" charset="0"/>
              </a:rPr>
              <a:t>wrt</a:t>
            </a:r>
            <a:r>
              <a:rPr lang="en-US" sz="1800" dirty="0">
                <a:latin typeface="Calibri" pitchFamily="34" charset="0"/>
              </a:rPr>
              <a:t> </a:t>
            </a:r>
            <a:r>
              <a:rPr lang="en-US" sz="1800" dirty="0" err="1">
                <a:latin typeface="Courier New" pitchFamily="49" charset="0"/>
              </a:rPr>
              <a:t>cnt</a:t>
            </a:r>
            <a:r>
              <a:rPr lang="en-US" sz="1800" dirty="0">
                <a:latin typeface="Calibri" pitchFamily="34" charset="0"/>
              </a:rPr>
              <a:t>)  </a:t>
            </a:r>
            <a:r>
              <a:rPr lang="en-US" sz="1800" dirty="0" err="1">
                <a:latin typeface="Calibri" pitchFamily="34" charset="0"/>
              </a:rPr>
              <a:t>iff</a:t>
            </a:r>
            <a:r>
              <a:rPr lang="en-US" sz="1800" dirty="0">
                <a:latin typeface="Calibri" pitchFamily="34" charset="0"/>
              </a:rPr>
              <a:t> it is safe</a:t>
            </a:r>
          </a:p>
          <a:p>
            <a:endParaRPr lang="en-US" sz="1800" dirty="0">
              <a:latin typeface="Calibri" pitchFamily="34" charset="0"/>
            </a:endParaRPr>
          </a:p>
        </p:txBody>
      </p:sp>
      <p:sp>
        <p:nvSpPr>
          <p:cNvPr id="81" name="Line 54"/>
          <p:cNvSpPr>
            <a:spLocks noChangeShapeType="1"/>
          </p:cNvSpPr>
          <p:nvPr/>
        </p:nvSpPr>
        <p:spPr bwMode="auto">
          <a:xfrm>
            <a:off x="1311302" y="5653128"/>
            <a:ext cx="731520" cy="9525"/>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88" name="Line 55"/>
          <p:cNvSpPr>
            <a:spLocks noChangeShapeType="1"/>
          </p:cNvSpPr>
          <p:nvPr/>
        </p:nvSpPr>
        <p:spPr bwMode="auto">
          <a:xfrm>
            <a:off x="2057332" y="5653128"/>
            <a:ext cx="739775"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95" name="Line 56"/>
          <p:cNvSpPr>
            <a:spLocks noChangeShapeType="1"/>
          </p:cNvSpPr>
          <p:nvPr/>
        </p:nvSpPr>
        <p:spPr bwMode="auto">
          <a:xfrm>
            <a:off x="2851082" y="5653128"/>
            <a:ext cx="655638"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02" name="Line 57"/>
          <p:cNvSpPr>
            <a:spLocks noChangeShapeType="1"/>
          </p:cNvSpPr>
          <p:nvPr/>
        </p:nvSpPr>
        <p:spPr bwMode="auto">
          <a:xfrm flipV="1">
            <a:off x="3490791" y="4978454"/>
            <a:ext cx="0" cy="633412"/>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09" name="Line 58"/>
          <p:cNvSpPr>
            <a:spLocks noChangeShapeType="1"/>
          </p:cNvSpPr>
          <p:nvPr/>
        </p:nvSpPr>
        <p:spPr bwMode="auto">
          <a:xfrm flipV="1">
            <a:off x="3481266" y="4268841"/>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16" name="Line 59"/>
          <p:cNvSpPr>
            <a:spLocks noChangeShapeType="1"/>
          </p:cNvSpPr>
          <p:nvPr/>
        </p:nvSpPr>
        <p:spPr bwMode="auto">
          <a:xfrm>
            <a:off x="3541645" y="4278420"/>
            <a:ext cx="65563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17" name="Line 60"/>
          <p:cNvSpPr>
            <a:spLocks noChangeShapeType="1"/>
          </p:cNvSpPr>
          <p:nvPr/>
        </p:nvSpPr>
        <p:spPr bwMode="auto">
          <a:xfrm>
            <a:off x="4232207" y="4278420"/>
            <a:ext cx="655638"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18" name="Line 61"/>
          <p:cNvSpPr>
            <a:spLocks noChangeShapeType="1"/>
          </p:cNvSpPr>
          <p:nvPr/>
        </p:nvSpPr>
        <p:spPr bwMode="auto">
          <a:xfrm flipV="1">
            <a:off x="4913245" y="3560803"/>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19" name="Line 62"/>
          <p:cNvSpPr>
            <a:spLocks noChangeShapeType="1"/>
          </p:cNvSpPr>
          <p:nvPr/>
        </p:nvSpPr>
        <p:spPr bwMode="auto">
          <a:xfrm flipV="1">
            <a:off x="4913245" y="2846428"/>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0" name="Line 63"/>
          <p:cNvSpPr>
            <a:spLocks noChangeShapeType="1"/>
          </p:cNvSpPr>
          <p:nvPr/>
        </p:nvSpPr>
        <p:spPr bwMode="auto">
          <a:xfrm flipV="1">
            <a:off x="4913245" y="2146340"/>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1" name="TextBox 120"/>
          <p:cNvSpPr txBox="1"/>
          <p:nvPr/>
        </p:nvSpPr>
        <p:spPr>
          <a:xfrm>
            <a:off x="4513391" y="4343400"/>
            <a:ext cx="820609" cy="369332"/>
          </a:xfrm>
          <a:prstGeom prst="rect">
            <a:avLst/>
          </a:prstGeom>
          <a:noFill/>
        </p:spPr>
        <p:txBody>
          <a:bodyPr wrap="none" rtlCol="0">
            <a:spAutoFit/>
          </a:bodyPr>
          <a:lstStyle/>
          <a:p>
            <a:r>
              <a:rPr lang="en-US" sz="1800" dirty="0">
                <a:solidFill>
                  <a:srgbClr val="C00000"/>
                </a:solidFill>
                <a:latin typeface="Calibri" pitchFamily="34" charset="0"/>
              </a:rPr>
              <a:t>unsafe</a:t>
            </a:r>
          </a:p>
        </p:txBody>
      </p:sp>
      <p:sp>
        <p:nvSpPr>
          <p:cNvPr id="122" name="Line 61"/>
          <p:cNvSpPr>
            <a:spLocks noChangeShapeType="1"/>
          </p:cNvSpPr>
          <p:nvPr/>
        </p:nvSpPr>
        <p:spPr bwMode="auto">
          <a:xfrm flipV="1">
            <a:off x="1331845" y="4987912"/>
            <a:ext cx="0" cy="64770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23" name="Line 62"/>
          <p:cNvSpPr>
            <a:spLocks noChangeShapeType="1"/>
          </p:cNvSpPr>
          <p:nvPr/>
        </p:nvSpPr>
        <p:spPr bwMode="auto">
          <a:xfrm flipV="1">
            <a:off x="1331845" y="4273537"/>
            <a:ext cx="0" cy="64770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24" name="Line 63"/>
          <p:cNvSpPr>
            <a:spLocks noChangeShapeType="1"/>
          </p:cNvSpPr>
          <p:nvPr/>
        </p:nvSpPr>
        <p:spPr bwMode="auto">
          <a:xfrm flipV="1">
            <a:off x="1331845" y="3573449"/>
            <a:ext cx="0" cy="64770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25" name="Line 60"/>
          <p:cNvSpPr>
            <a:spLocks noChangeShapeType="1"/>
          </p:cNvSpPr>
          <p:nvPr/>
        </p:nvSpPr>
        <p:spPr bwMode="auto">
          <a:xfrm>
            <a:off x="1371600" y="3576772"/>
            <a:ext cx="655638" cy="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2" name="Line 61"/>
          <p:cNvSpPr>
            <a:spLocks noChangeShapeType="1"/>
          </p:cNvSpPr>
          <p:nvPr/>
        </p:nvSpPr>
        <p:spPr bwMode="auto">
          <a:xfrm flipV="1">
            <a:off x="2052638" y="2859155"/>
            <a:ext cx="0" cy="64770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3" name="Line 60"/>
          <p:cNvSpPr>
            <a:spLocks noChangeShapeType="1"/>
          </p:cNvSpPr>
          <p:nvPr/>
        </p:nvSpPr>
        <p:spPr bwMode="auto">
          <a:xfrm>
            <a:off x="2090656" y="2895613"/>
            <a:ext cx="655638" cy="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4" name="Line 61"/>
          <p:cNvSpPr>
            <a:spLocks noChangeShapeType="1"/>
          </p:cNvSpPr>
          <p:nvPr/>
        </p:nvSpPr>
        <p:spPr bwMode="auto">
          <a:xfrm flipV="1">
            <a:off x="2771694" y="2177996"/>
            <a:ext cx="0" cy="64770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5" name="Line 54"/>
          <p:cNvSpPr>
            <a:spLocks noChangeShapeType="1"/>
          </p:cNvSpPr>
          <p:nvPr/>
        </p:nvSpPr>
        <p:spPr bwMode="auto">
          <a:xfrm>
            <a:off x="2757582" y="2184373"/>
            <a:ext cx="731520" cy="9525"/>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6" name="Line 55"/>
          <p:cNvSpPr>
            <a:spLocks noChangeShapeType="1"/>
          </p:cNvSpPr>
          <p:nvPr/>
        </p:nvSpPr>
        <p:spPr bwMode="auto">
          <a:xfrm>
            <a:off x="3503612" y="2184373"/>
            <a:ext cx="739775" cy="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7" name="Line 56"/>
          <p:cNvSpPr>
            <a:spLocks noChangeShapeType="1"/>
          </p:cNvSpPr>
          <p:nvPr/>
        </p:nvSpPr>
        <p:spPr bwMode="auto">
          <a:xfrm>
            <a:off x="4297362" y="2184373"/>
            <a:ext cx="655638" cy="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8" name="TextBox 137"/>
          <p:cNvSpPr txBox="1"/>
          <p:nvPr/>
        </p:nvSpPr>
        <p:spPr>
          <a:xfrm>
            <a:off x="3160053" y="1764268"/>
            <a:ext cx="573747" cy="369332"/>
          </a:xfrm>
          <a:prstGeom prst="rect">
            <a:avLst/>
          </a:prstGeom>
          <a:noFill/>
        </p:spPr>
        <p:txBody>
          <a:bodyPr wrap="none" rtlCol="0">
            <a:spAutoFit/>
          </a:bodyPr>
          <a:lstStyle/>
          <a:p>
            <a:r>
              <a:rPr lang="en-US" sz="1800" dirty="0">
                <a:solidFill>
                  <a:schemeClr val="accent5">
                    <a:lumMod val="50000"/>
                  </a:schemeClr>
                </a:solidFill>
                <a:latin typeface="Calibri" pitchFamily="34" charset="0"/>
              </a:rPr>
              <a:t>safe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2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2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8" grpId="0" animBg="1"/>
      <p:bldP spid="95" grpId="0" animBg="1"/>
      <p:bldP spid="102" grpId="0" animBg="1"/>
      <p:bldP spid="109" grpId="0" animBg="1"/>
      <p:bldP spid="116" grpId="0" animBg="1"/>
      <p:bldP spid="117" grpId="0" animBg="1"/>
      <p:bldP spid="118" grpId="0" animBg="1"/>
      <p:bldP spid="119" grpId="0" animBg="1"/>
      <p:bldP spid="120" grpId="0" animBg="1"/>
      <p:bldP spid="121" grpId="0"/>
      <p:bldP spid="122" grpId="0" animBg="1"/>
      <p:bldP spid="123" grpId="0" animBg="1"/>
      <p:bldP spid="124" grpId="0" animBg="1"/>
      <p:bldP spid="125" grpId="0" animBg="1"/>
      <p:bldP spid="132" grpId="0" animBg="1"/>
      <p:bldP spid="133" grpId="0" animBg="1"/>
      <p:bldP spid="134" grpId="0" animBg="1"/>
      <p:bldP spid="135" grpId="0" animBg="1"/>
      <p:bldP spid="136" grpId="0" animBg="1"/>
      <p:bldP spid="137" grpId="0" animBg="1"/>
      <p:bldP spid="13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a:xfrm>
            <a:off x="366007" y="152400"/>
            <a:ext cx="8775700" cy="1095375"/>
          </a:xfrm>
        </p:spPr>
        <p:txBody>
          <a:bodyPr/>
          <a:lstStyle/>
          <a:p>
            <a:r>
              <a:rPr lang="en-US" dirty="0" err="1">
                <a:latin typeface="Courier New" pitchFamily="49" charset="0"/>
              </a:rPr>
              <a:t>badcnt.c</a:t>
            </a:r>
            <a:r>
              <a:rPr lang="en-US" dirty="0"/>
              <a:t>: Improper Synchronization</a:t>
            </a:r>
          </a:p>
        </p:txBody>
      </p:sp>
      <p:sp>
        <p:nvSpPr>
          <p:cNvPr id="935939" name="Rectangle 3"/>
          <p:cNvSpPr>
            <a:spLocks noChangeArrowheads="1"/>
          </p:cNvSpPr>
          <p:nvPr/>
        </p:nvSpPr>
        <p:spPr bwMode="auto">
          <a:xfrm>
            <a:off x="46180" y="1227921"/>
            <a:ext cx="4800600" cy="5401479"/>
          </a:xfrm>
          <a:prstGeom prst="rect">
            <a:avLst/>
          </a:prstGeom>
          <a:solidFill>
            <a:srgbClr val="F6F5BD"/>
          </a:solidFill>
          <a:ln w="12700">
            <a:solidFill>
              <a:schemeClr val="tx1"/>
            </a:solidFill>
            <a:miter lim="800000"/>
            <a:headEnd/>
            <a:tailEnd/>
          </a:ln>
          <a:effectLst/>
        </p:spPr>
        <p:txBody>
          <a:bodyPr wrap="square" anchor="ctr">
            <a:spAutoFit/>
          </a:bodyPr>
          <a:lstStyle/>
          <a:p>
            <a:r>
              <a:rPr lang="en-US" sz="1500" dirty="0">
                <a:solidFill>
                  <a:srgbClr val="CB2418"/>
                </a:solidFill>
                <a:latin typeface="Courier New"/>
                <a:cs typeface="Courier New"/>
              </a:rPr>
              <a:t>/* Global shared variable */</a:t>
            </a:r>
            <a:endParaRPr lang="en-US" sz="1500" dirty="0">
              <a:solidFill>
                <a:srgbClr val="000000"/>
              </a:solidFill>
              <a:latin typeface="Courier New"/>
              <a:cs typeface="Courier New"/>
            </a:endParaRPr>
          </a:p>
          <a:p>
            <a:r>
              <a:rPr lang="en-US" sz="1500" dirty="0">
                <a:solidFill>
                  <a:srgbClr val="C200FF"/>
                </a:solidFill>
                <a:latin typeface="Courier New"/>
                <a:cs typeface="Courier New"/>
              </a:rPr>
              <a:t>volatile</a:t>
            </a:r>
            <a:r>
              <a:rPr lang="en-US" sz="1500" dirty="0">
                <a:solidFill>
                  <a:srgbClr val="000000"/>
                </a:solidFill>
                <a:latin typeface="Courier New"/>
                <a:cs typeface="Courier New"/>
              </a:rPr>
              <a:t> </a:t>
            </a:r>
            <a:r>
              <a:rPr lang="en-US" sz="1500" dirty="0">
                <a:solidFill>
                  <a:srgbClr val="2D961E"/>
                </a:solidFill>
                <a:latin typeface="Courier New"/>
                <a:cs typeface="Courier New"/>
              </a:rPr>
              <a:t>long</a:t>
            </a:r>
            <a:r>
              <a:rPr lang="en-US" sz="1500" dirty="0">
                <a:solidFill>
                  <a:srgbClr val="000000"/>
                </a:solidFill>
                <a:latin typeface="Courier New"/>
                <a:cs typeface="Courier New"/>
              </a:rPr>
              <a:t> </a:t>
            </a:r>
            <a:r>
              <a:rPr lang="en-US" sz="1500" dirty="0" err="1">
                <a:solidFill>
                  <a:srgbClr val="C1651C"/>
                </a:solidFill>
                <a:latin typeface="Courier New"/>
                <a:cs typeface="Courier New"/>
              </a:rPr>
              <a:t>cnt</a:t>
            </a:r>
            <a:r>
              <a:rPr lang="en-US" sz="1500" dirty="0">
                <a:solidFill>
                  <a:srgbClr val="000000"/>
                </a:solidFill>
                <a:latin typeface="Courier New"/>
                <a:cs typeface="Courier New"/>
              </a:rPr>
              <a:t> = 0; </a:t>
            </a:r>
            <a:r>
              <a:rPr lang="en-US" sz="1500" dirty="0">
                <a:solidFill>
                  <a:srgbClr val="CB2418"/>
                </a:solidFill>
                <a:latin typeface="Courier New"/>
                <a:cs typeface="Courier New"/>
              </a:rPr>
              <a:t>/* Counter */</a:t>
            </a:r>
            <a:endParaRPr lang="en-US" sz="1500" dirty="0">
              <a:solidFill>
                <a:srgbClr val="000000"/>
              </a:solidFill>
              <a:latin typeface="Courier New"/>
              <a:cs typeface="Courier New"/>
            </a:endParaRPr>
          </a:p>
          <a:p>
            <a:endParaRPr lang="en-US" sz="1500" dirty="0">
              <a:solidFill>
                <a:srgbClr val="000000"/>
              </a:solidFill>
              <a:latin typeface="Courier New"/>
              <a:cs typeface="Courier New"/>
            </a:endParaRPr>
          </a:p>
          <a:p>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a:solidFill>
                  <a:srgbClr val="4A00FF"/>
                </a:solidFill>
                <a:latin typeface="Courier New"/>
                <a:cs typeface="Courier New"/>
              </a:rPr>
              <a:t>main</a:t>
            </a:r>
            <a:r>
              <a:rPr lang="en-US" sz="1500" dirty="0">
                <a:solidFill>
                  <a:srgbClr val="000000"/>
                </a:solidFill>
                <a:latin typeface="Courier New"/>
                <a:cs typeface="Courier New"/>
              </a:rPr>
              <a:t>(</a:t>
            </a:r>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argc</a:t>
            </a:r>
            <a:r>
              <a:rPr lang="en-US" sz="1500" dirty="0">
                <a:solidFill>
                  <a:srgbClr val="000000"/>
                </a:solidFill>
                <a:latin typeface="Courier New"/>
                <a:cs typeface="Courier New"/>
              </a:rPr>
              <a:t>, </a:t>
            </a:r>
            <a:r>
              <a:rPr lang="en-US" sz="1500" dirty="0">
                <a:solidFill>
                  <a:srgbClr val="2D961E"/>
                </a:solidFill>
                <a:latin typeface="Courier New"/>
                <a:cs typeface="Courier New"/>
              </a:rPr>
              <a:t>char</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argv</a:t>
            </a:r>
            <a:r>
              <a:rPr lang="en-US" sz="1500" dirty="0">
                <a:solidFill>
                  <a:srgbClr val="000000"/>
                </a:solidFill>
                <a:latin typeface="Courier New"/>
                <a:cs typeface="Courier New"/>
              </a:rPr>
              <a:t>)</a:t>
            </a:r>
          </a:p>
          <a:p>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a:solidFill>
                  <a:srgbClr val="2D961E"/>
                </a:solidFill>
                <a:latin typeface="Courier New"/>
                <a:cs typeface="Courier New"/>
              </a:rPr>
              <a:t>long</a:t>
            </a:r>
            <a:r>
              <a:rPr lang="en-US" sz="1500" dirty="0">
                <a:solidFill>
                  <a:srgbClr val="000000"/>
                </a:solidFill>
                <a:latin typeface="Courier New"/>
                <a:cs typeface="Courier New"/>
              </a:rPr>
              <a:t> </a:t>
            </a:r>
            <a:r>
              <a:rPr lang="en-US" sz="1500" dirty="0">
                <a:solidFill>
                  <a:srgbClr val="C1651C"/>
                </a:solidFill>
                <a:latin typeface="Courier New"/>
                <a:cs typeface="Courier New"/>
              </a:rPr>
              <a:t>niters</a:t>
            </a:r>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err="1">
                <a:solidFill>
                  <a:srgbClr val="2D961E"/>
                </a:solidFill>
                <a:latin typeface="Courier New"/>
                <a:cs typeface="Courier New"/>
              </a:rPr>
              <a:t>pthread_t</a:t>
            </a:r>
            <a:r>
              <a:rPr lang="en-US" sz="1500" dirty="0">
                <a:solidFill>
                  <a:srgbClr val="000000"/>
                </a:solidFill>
                <a:latin typeface="Courier New"/>
                <a:cs typeface="Courier New"/>
              </a:rPr>
              <a:t> </a:t>
            </a:r>
            <a:r>
              <a:rPr lang="en-US" sz="1500" dirty="0">
                <a:solidFill>
                  <a:srgbClr val="C1651C"/>
                </a:solidFill>
                <a:latin typeface="Courier New"/>
                <a:cs typeface="Courier New"/>
              </a:rPr>
              <a:t>tid1</a:t>
            </a:r>
            <a:r>
              <a:rPr lang="en-US" sz="1500" dirty="0">
                <a:solidFill>
                  <a:srgbClr val="000000"/>
                </a:solidFill>
                <a:latin typeface="Courier New"/>
                <a:cs typeface="Courier New"/>
              </a:rPr>
              <a:t>, </a:t>
            </a:r>
            <a:r>
              <a:rPr lang="en-US" sz="1500" dirty="0">
                <a:solidFill>
                  <a:srgbClr val="C1651C"/>
                </a:solidFill>
                <a:latin typeface="Courier New"/>
                <a:cs typeface="Courier New"/>
              </a:rPr>
              <a:t>tid2</a:t>
            </a:r>
            <a:r>
              <a:rPr lang="en-US" sz="1500" dirty="0">
                <a:solidFill>
                  <a:srgbClr val="000000"/>
                </a:solidFill>
                <a:latin typeface="Courier New"/>
                <a:cs typeface="Courier New"/>
              </a:rPr>
              <a:t>;</a:t>
            </a:r>
          </a:p>
          <a:p>
            <a:endParaRPr lang="en-US" sz="1500" dirty="0">
              <a:solidFill>
                <a:srgbClr val="000000"/>
              </a:solidFill>
              <a:latin typeface="Courier New"/>
              <a:cs typeface="Courier New"/>
            </a:endParaRP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 = atoi(argv[1]);</a:t>
            </a:r>
          </a:p>
          <a:p>
            <a:r>
              <a:rPr lang="fi-FI" sz="1500" dirty="0">
                <a:solidFill>
                  <a:srgbClr val="000000"/>
                </a:solidFill>
                <a:latin typeface="Courier New"/>
                <a:cs typeface="Courier New"/>
              </a:rPr>
              <a:t>    Pthread_create(&amp;tid1,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thread</a:t>
            </a:r>
            <a:r>
              <a:rPr lang="fi-FI" sz="1500" dirty="0">
                <a:solidFill>
                  <a:srgbClr val="000000"/>
                </a:solidFill>
                <a:latin typeface="Courier New"/>
                <a:cs typeface="Courier New"/>
              </a:rPr>
              <a:t>, &amp;</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Pthread_create(&amp;tid2,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thread</a:t>
            </a:r>
            <a:r>
              <a:rPr lang="fi-FI" sz="1500" dirty="0">
                <a:solidFill>
                  <a:srgbClr val="000000"/>
                </a:solidFill>
                <a:latin typeface="Courier New"/>
                <a:cs typeface="Courier New"/>
              </a:rPr>
              <a:t>, &amp;</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Pthread_join(tid1,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Pthread_join(tid2,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endParaRPr lang="fi-FI" sz="1500" dirty="0">
              <a:solidFill>
                <a:srgbClr val="000000"/>
              </a:solidFill>
              <a:latin typeface="Courier New"/>
              <a:cs typeface="Courier New"/>
            </a:endParaRPr>
          </a:p>
          <a:p>
            <a:r>
              <a:rPr lang="pt-BR" sz="1500" dirty="0">
                <a:solidFill>
                  <a:srgbClr val="000000"/>
                </a:solidFill>
                <a:latin typeface="Courier New"/>
                <a:cs typeface="Courier New"/>
              </a:rPr>
              <a:t>    </a:t>
            </a:r>
            <a:r>
              <a:rPr lang="pt-BR" sz="1500" dirty="0">
                <a:solidFill>
                  <a:srgbClr val="CB2418"/>
                </a:solidFill>
                <a:latin typeface="Courier New"/>
                <a:cs typeface="Courier New"/>
              </a:rPr>
              <a:t>/* </a:t>
            </a:r>
            <a:r>
              <a:rPr lang="pt-BR" sz="1500" dirty="0" err="1">
                <a:solidFill>
                  <a:srgbClr val="CB2418"/>
                </a:solidFill>
                <a:latin typeface="Courier New"/>
                <a:cs typeface="Courier New"/>
              </a:rPr>
              <a:t>Check</a:t>
            </a:r>
            <a:r>
              <a:rPr lang="pt-BR" sz="1500" dirty="0">
                <a:solidFill>
                  <a:srgbClr val="CB2418"/>
                </a:solidFill>
                <a:latin typeface="Courier New"/>
                <a:cs typeface="Courier New"/>
              </a:rPr>
              <a:t> </a:t>
            </a:r>
            <a:r>
              <a:rPr lang="pt-BR" sz="1500" dirty="0" err="1">
                <a:solidFill>
                  <a:srgbClr val="CB2418"/>
                </a:solidFill>
                <a:latin typeface="Courier New"/>
                <a:cs typeface="Courier New"/>
              </a:rPr>
              <a:t>result</a:t>
            </a:r>
            <a:r>
              <a:rPr lang="pt-BR" sz="1500" dirty="0">
                <a:solidFill>
                  <a:srgbClr val="CB2418"/>
                </a:solidFill>
                <a:latin typeface="Courier New"/>
                <a:cs typeface="Courier New"/>
              </a:rPr>
              <a:t> */</a:t>
            </a:r>
            <a:endParaRPr lang="pt-BR"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a:t>
            </a:r>
            <a:r>
              <a:rPr lang="en-US" sz="1500" dirty="0" err="1">
                <a:solidFill>
                  <a:srgbClr val="000000"/>
                </a:solidFill>
                <a:latin typeface="Courier New"/>
                <a:cs typeface="Courier New"/>
              </a:rPr>
              <a:t>cnt</a:t>
            </a:r>
            <a:r>
              <a:rPr lang="en-US" sz="1500" dirty="0">
                <a:solidFill>
                  <a:srgbClr val="000000"/>
                </a:solidFill>
                <a:latin typeface="Courier New"/>
                <a:cs typeface="Courier New"/>
              </a:rPr>
              <a:t> != (2 * niters))</a:t>
            </a: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"BOOM! cnt=%ld\n"</a:t>
            </a:r>
            <a:r>
              <a:rPr lang="ro-RO" sz="1500" dirty="0">
                <a:solidFill>
                  <a:srgbClr val="000000"/>
                </a:solidFill>
                <a:latin typeface="Courier New"/>
                <a:cs typeface="Courier New"/>
              </a:rPr>
              <a:t>, cnt);</a:t>
            </a:r>
          </a:p>
          <a:p>
            <a:r>
              <a:rPr lang="hu-HU" sz="1500" dirty="0">
                <a:solidFill>
                  <a:srgbClr val="000000"/>
                </a:solidFill>
                <a:latin typeface="Courier New"/>
                <a:cs typeface="Courier New"/>
              </a:rPr>
              <a:t>    </a:t>
            </a:r>
            <a:r>
              <a:rPr lang="hu-HU" sz="1500" dirty="0">
                <a:solidFill>
                  <a:srgbClr val="C200FF"/>
                </a:solidFill>
                <a:latin typeface="Courier New"/>
                <a:cs typeface="Courier New"/>
              </a:rPr>
              <a:t>else</a:t>
            </a:r>
            <a:endParaRPr lang="hu-HU" sz="1500" dirty="0">
              <a:solidFill>
                <a:srgbClr val="000000"/>
              </a:solidFill>
              <a:latin typeface="Courier New"/>
              <a:cs typeface="Courier New"/>
            </a:endParaRP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"OK cnt=%ld\n"</a:t>
            </a:r>
            <a:r>
              <a:rPr lang="ro-RO" sz="1500" dirty="0">
                <a:solidFill>
                  <a:srgbClr val="000000"/>
                </a:solidFill>
                <a:latin typeface="Courier New"/>
                <a:cs typeface="Courier New"/>
              </a:rPr>
              <a:t>, cnt);</a:t>
            </a:r>
          </a:p>
          <a:p>
            <a:r>
              <a:rPr lang="ro-RO" sz="1500" dirty="0">
                <a:solidFill>
                  <a:srgbClr val="000000"/>
                </a:solidFill>
                <a:latin typeface="Courier New"/>
                <a:cs typeface="Courier New"/>
              </a:rPr>
              <a:t>    exit(0);</a:t>
            </a:r>
          </a:p>
          <a:p>
            <a:r>
              <a:rPr lang="ro-RO" sz="1500" dirty="0">
                <a:solidFill>
                  <a:srgbClr val="000000"/>
                </a:solidFill>
                <a:latin typeface="Courier New"/>
                <a:cs typeface="Courier New"/>
              </a:rPr>
              <a:t>}</a:t>
            </a:r>
          </a:p>
        </p:txBody>
      </p:sp>
      <p:sp>
        <p:nvSpPr>
          <p:cNvPr id="935940" name="Rectangle 4"/>
          <p:cNvSpPr>
            <a:spLocks noChangeArrowheads="1"/>
          </p:cNvSpPr>
          <p:nvPr/>
        </p:nvSpPr>
        <p:spPr bwMode="auto">
          <a:xfrm>
            <a:off x="4923199" y="1237834"/>
            <a:ext cx="14132395" cy="2800767"/>
          </a:xfrm>
          <a:prstGeom prst="rect">
            <a:avLst/>
          </a:prstGeom>
          <a:solidFill>
            <a:srgbClr val="F6F5BD"/>
          </a:solidFill>
          <a:ln w="12700">
            <a:solidFill>
              <a:schemeClr val="tx1"/>
            </a:solidFill>
            <a:miter lim="800000"/>
            <a:headEnd/>
            <a:tailEnd/>
          </a:ln>
          <a:effectLst/>
        </p:spPr>
        <p:txBody>
          <a:bodyPr wrap="none" anchor="ctr">
            <a:spAutoFit/>
          </a:bodyPr>
          <a:lstStyle/>
          <a:p>
            <a:r>
              <a:rPr lang="en-US" sz="1600" dirty="0">
                <a:solidFill>
                  <a:srgbClr val="9D0003"/>
                </a:solidFill>
                <a:latin typeface="Courier New"/>
                <a:cs typeface="Courier New"/>
              </a:rPr>
              <a:t>/* Thread routine */</a:t>
            </a:r>
            <a:r>
              <a:rPr lang="en-US" sz="1600" dirty="0">
                <a:solidFill>
                  <a:srgbClr val="000000"/>
                </a:solidFill>
                <a:latin typeface="Courier New"/>
                <a:cs typeface="Courier New"/>
              </a:rPr>
              <a:t>                                                                                             </a:t>
            </a:r>
          </a:p>
          <a:p>
            <a:r>
              <a:rPr lang="en-US" sz="1600" dirty="0">
                <a:solidFill>
                  <a:srgbClr val="107702"/>
                </a:solidFill>
                <a:latin typeface="Courier New"/>
                <a:cs typeface="Courier New"/>
              </a:rPr>
              <a:t>void</a:t>
            </a:r>
            <a:r>
              <a:rPr lang="en-US" sz="1600" dirty="0">
                <a:solidFill>
                  <a:srgbClr val="000000"/>
                </a:solidFill>
                <a:latin typeface="Courier New"/>
                <a:cs typeface="Courier New"/>
              </a:rPr>
              <a:t> *</a:t>
            </a:r>
            <a:r>
              <a:rPr lang="en-US" sz="1600" dirty="0">
                <a:solidFill>
                  <a:srgbClr val="0000FF"/>
                </a:solidFill>
                <a:latin typeface="Courier New"/>
                <a:cs typeface="Courier New"/>
              </a:rPr>
              <a:t>thread</a:t>
            </a:r>
            <a:r>
              <a:rPr lang="en-US" sz="1600" dirty="0">
                <a:solidFill>
                  <a:srgbClr val="000000"/>
                </a:solidFill>
                <a:latin typeface="Courier New"/>
                <a:cs typeface="Courier New"/>
              </a:rPr>
              <a:t>(</a:t>
            </a:r>
            <a:r>
              <a:rPr lang="en-US" sz="1600" dirty="0">
                <a:solidFill>
                  <a:srgbClr val="107702"/>
                </a:solidFill>
                <a:latin typeface="Courier New"/>
                <a:cs typeface="Courier New"/>
              </a:rPr>
              <a:t>void</a:t>
            </a:r>
            <a:r>
              <a:rPr lang="en-US" sz="1600" dirty="0">
                <a:solidFill>
                  <a:srgbClr val="000000"/>
                </a:solidFill>
                <a:latin typeface="Courier New"/>
                <a:cs typeface="Courier New"/>
              </a:rPr>
              <a:t> *</a:t>
            </a:r>
            <a:r>
              <a:rPr lang="en-US" sz="1600" dirty="0" err="1">
                <a:solidFill>
                  <a:srgbClr val="9E4C04"/>
                </a:solidFill>
                <a:latin typeface="Courier New"/>
                <a:cs typeface="Courier New"/>
              </a:rPr>
              <a:t>vargp</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107702"/>
                </a:solidFill>
                <a:latin typeface="Courier New"/>
                <a:cs typeface="Courier New"/>
              </a:rPr>
              <a:t>long</a:t>
            </a:r>
            <a:r>
              <a:rPr lang="en-US" sz="1600" dirty="0">
                <a:solidFill>
                  <a:srgbClr val="000000"/>
                </a:solidFill>
                <a:latin typeface="Courier New"/>
                <a:cs typeface="Courier New"/>
              </a:rPr>
              <a:t> </a:t>
            </a:r>
            <a:r>
              <a:rPr lang="en-US" sz="1600" dirty="0">
                <a:solidFill>
                  <a:srgbClr val="9E4C04"/>
                </a:solidFill>
                <a:latin typeface="Courier New"/>
                <a:cs typeface="Courier New"/>
              </a:rPr>
              <a:t>j</a:t>
            </a:r>
            <a:r>
              <a:rPr lang="en-US" sz="1600" dirty="0">
                <a:solidFill>
                  <a:srgbClr val="000000"/>
                </a:solidFill>
                <a:latin typeface="Courier New"/>
                <a:cs typeface="Courier New"/>
              </a:rPr>
              <a:t>, </a:t>
            </a:r>
            <a:r>
              <a:rPr lang="en-US" sz="1600" dirty="0">
                <a:solidFill>
                  <a:srgbClr val="9E4C04"/>
                </a:solidFill>
                <a:latin typeface="Courier New"/>
                <a:cs typeface="Courier New"/>
              </a:rPr>
              <a:t>niters</a:t>
            </a:r>
            <a:r>
              <a:rPr lang="en-US" sz="1600" dirty="0">
                <a:solidFill>
                  <a:srgbClr val="000000"/>
                </a:solidFill>
                <a:latin typeface="Courier New"/>
                <a:cs typeface="Courier New"/>
              </a:rPr>
              <a:t> = </a:t>
            </a:r>
          </a:p>
          <a:p>
            <a:r>
              <a:rPr lang="en-US" sz="1600" dirty="0">
                <a:solidFill>
                  <a:srgbClr val="000000"/>
                </a:solidFill>
                <a:latin typeface="Courier New"/>
                <a:cs typeface="Courier New"/>
              </a:rPr>
              <a:t>               *((</a:t>
            </a:r>
            <a:r>
              <a:rPr lang="en-US" sz="1600" dirty="0">
                <a:solidFill>
                  <a:srgbClr val="107702"/>
                </a:solidFill>
                <a:latin typeface="Courier New"/>
                <a:cs typeface="Courier New"/>
              </a:rPr>
              <a:t>long</a:t>
            </a:r>
            <a:r>
              <a:rPr lang="en-US" sz="1600" dirty="0">
                <a:solidFill>
                  <a:srgbClr val="000000"/>
                </a:solidFill>
                <a:latin typeface="Courier New"/>
                <a:cs typeface="Courier New"/>
              </a:rPr>
              <a:t> *)</a:t>
            </a:r>
            <a:r>
              <a:rPr lang="en-US" sz="1600" dirty="0" err="1">
                <a:solidFill>
                  <a:srgbClr val="000000"/>
                </a:solidFill>
                <a:latin typeface="Courier New"/>
                <a:cs typeface="Courier New"/>
              </a:rPr>
              <a:t>vargp</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9D00FF"/>
                </a:solidFill>
                <a:latin typeface="Courier New"/>
                <a:cs typeface="Courier New"/>
              </a:rPr>
              <a:t>for</a:t>
            </a:r>
            <a:r>
              <a:rPr lang="en-US" sz="1600" dirty="0">
                <a:solidFill>
                  <a:srgbClr val="000000"/>
                </a:solidFill>
                <a:latin typeface="Courier New"/>
                <a:cs typeface="Courier New"/>
              </a:rPr>
              <a:t> (j = 0; j &lt; niters; </a:t>
            </a:r>
            <a:r>
              <a:rPr lang="en-US" sz="1600" dirty="0" err="1">
                <a:solidFill>
                  <a:srgbClr val="000000"/>
                </a:solidFill>
                <a:latin typeface="Courier New"/>
                <a:cs typeface="Courier New"/>
              </a:rPr>
              <a:t>j++</a:t>
            </a:r>
            <a:r>
              <a:rPr lang="en-US" sz="1600" dirty="0">
                <a:solidFill>
                  <a:srgbClr val="000000"/>
                </a:solidFill>
                <a:latin typeface="Courier New"/>
                <a:cs typeface="Courier New"/>
              </a:rPr>
              <a:t>)</a:t>
            </a:r>
          </a:p>
          <a:p>
            <a:r>
              <a:rPr lang="nl-NL" sz="1600" dirty="0">
                <a:solidFill>
                  <a:srgbClr val="000000"/>
                </a:solidFill>
                <a:latin typeface="Courier New"/>
                <a:cs typeface="Courier New"/>
              </a:rPr>
              <a:t>        </a:t>
            </a:r>
            <a:r>
              <a:rPr lang="nl-NL" sz="1600" dirty="0" err="1">
                <a:solidFill>
                  <a:srgbClr val="000000"/>
                </a:solidFill>
                <a:latin typeface="Courier New"/>
                <a:cs typeface="Courier New"/>
              </a:rPr>
              <a:t>cnt</a:t>
            </a:r>
            <a:r>
              <a:rPr lang="nl-NL" sz="1600" dirty="0">
                <a:solidFill>
                  <a:srgbClr val="000000"/>
                </a:solidFill>
                <a:latin typeface="Courier New"/>
                <a:cs typeface="Courier New"/>
              </a:rPr>
              <a:t>++;                   </a:t>
            </a:r>
          </a:p>
          <a:p>
            <a:r>
              <a:rPr lang="nl-NL"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9D00FF"/>
                </a:solidFill>
                <a:latin typeface="Courier New"/>
                <a:cs typeface="Courier New"/>
              </a:rPr>
              <a:t>return</a:t>
            </a:r>
            <a:r>
              <a:rPr lang="is-IS" sz="1600" dirty="0">
                <a:solidFill>
                  <a:srgbClr val="000000"/>
                </a:solidFill>
                <a:latin typeface="Courier New"/>
                <a:cs typeface="Courier New"/>
              </a:rPr>
              <a:t> </a:t>
            </a:r>
            <a:r>
              <a:rPr lang="is-IS" sz="1600" dirty="0">
                <a:solidFill>
                  <a:srgbClr val="0F7574"/>
                </a:solidFill>
                <a:latin typeface="Courier New"/>
                <a:cs typeface="Courier New"/>
              </a:rPr>
              <a:t>NULL</a:t>
            </a:r>
            <a:r>
              <a:rPr lang="is-IS" sz="1600" dirty="0">
                <a:solidFill>
                  <a:srgbClr val="000000"/>
                </a:solidFill>
                <a:latin typeface="Courier New"/>
                <a:cs typeface="Courier New"/>
              </a:rPr>
              <a:t>;                                                                                                 </a:t>
            </a:r>
          </a:p>
          <a:p>
            <a:r>
              <a:rPr lang="is-IS" sz="1600" dirty="0">
                <a:solidFill>
                  <a:srgbClr val="000000"/>
                </a:solidFill>
                <a:latin typeface="Courier New"/>
                <a:cs typeface="Courier New"/>
              </a:rPr>
              <a:t>} </a:t>
            </a:r>
            <a:endParaRPr lang="en-US" sz="1600" dirty="0">
              <a:solidFill>
                <a:srgbClr val="000000"/>
              </a:solidFill>
              <a:latin typeface="Courier New"/>
              <a:cs typeface="Courier New"/>
            </a:endParaRPr>
          </a:p>
        </p:txBody>
      </p:sp>
      <p:sp>
        <p:nvSpPr>
          <p:cNvPr id="9" name="TextBox 8"/>
          <p:cNvSpPr txBox="1"/>
          <p:nvPr/>
        </p:nvSpPr>
        <p:spPr>
          <a:xfrm>
            <a:off x="3755723" y="6248400"/>
            <a:ext cx="1005090" cy="369332"/>
          </a:xfrm>
          <a:prstGeom prst="rect">
            <a:avLst/>
          </a:prstGeom>
          <a:noFill/>
        </p:spPr>
        <p:txBody>
          <a:bodyPr wrap="none" rtlCol="0">
            <a:spAutoFit/>
          </a:bodyPr>
          <a:lstStyle/>
          <a:p>
            <a:r>
              <a:rPr lang="en-US" sz="1800" dirty="0" err="1">
                <a:solidFill>
                  <a:srgbClr val="7F7F7F"/>
                </a:solidFill>
                <a:latin typeface="Calibri" pitchFamily="34" charset="0"/>
              </a:rPr>
              <a:t>badcnt.c</a:t>
            </a:r>
            <a:endParaRPr lang="en-US" sz="1800" dirty="0">
              <a:solidFill>
                <a:srgbClr val="7F7F7F"/>
              </a:solidFill>
              <a:latin typeface="Calibri" pitchFamily="34" charset="0"/>
            </a:endParaRPr>
          </a:p>
        </p:txBody>
      </p:sp>
      <p:graphicFrame>
        <p:nvGraphicFramePr>
          <p:cNvPr id="2" name="Table 1"/>
          <p:cNvGraphicFramePr>
            <a:graphicFrameLocks noGrp="1"/>
          </p:cNvGraphicFramePr>
          <p:nvPr/>
        </p:nvGraphicFramePr>
        <p:xfrm>
          <a:off x="4760813" y="3823186"/>
          <a:ext cx="4344160" cy="2966720"/>
        </p:xfrm>
        <a:graphic>
          <a:graphicData uri="http://schemas.openxmlformats.org/drawingml/2006/table">
            <a:tbl>
              <a:tblPr firstRow="1" bandRow="1">
                <a:tableStyleId>{5C22544A-7EE6-4342-B048-85BDC9FD1C3A}</a:tableStyleId>
              </a:tblPr>
              <a:tblGrid>
                <a:gridCol w="1011619">
                  <a:extLst>
                    <a:ext uri="{9D8B030D-6E8A-4147-A177-3AD203B41FA5}">
                      <a16:colId xmlns:a16="http://schemas.microsoft.com/office/drawing/2014/main" val="20000"/>
                    </a:ext>
                  </a:extLst>
                </a:gridCol>
                <a:gridCol w="1110847">
                  <a:extLst>
                    <a:ext uri="{9D8B030D-6E8A-4147-A177-3AD203B41FA5}">
                      <a16:colId xmlns:a16="http://schemas.microsoft.com/office/drawing/2014/main" val="20001"/>
                    </a:ext>
                  </a:extLst>
                </a:gridCol>
                <a:gridCol w="1110847">
                  <a:extLst>
                    <a:ext uri="{9D8B030D-6E8A-4147-A177-3AD203B41FA5}">
                      <a16:colId xmlns:a16="http://schemas.microsoft.com/office/drawing/2014/main" val="20002"/>
                    </a:ext>
                  </a:extLst>
                </a:gridCol>
                <a:gridCol w="1110847">
                  <a:extLst>
                    <a:ext uri="{9D8B030D-6E8A-4147-A177-3AD203B41FA5}">
                      <a16:colId xmlns:a16="http://schemas.microsoft.com/office/drawing/2014/main" val="20003"/>
                    </a:ext>
                  </a:extLst>
                </a:gridCol>
              </a:tblGrid>
              <a:tr h="370840">
                <a:tc>
                  <a:txBody>
                    <a:bodyPr/>
                    <a:lstStyle/>
                    <a:p>
                      <a:r>
                        <a:rPr lang="en-US" dirty="0">
                          <a:latin typeface="+mn-lt"/>
                        </a:rPr>
                        <a:t>Variable</a:t>
                      </a:r>
                    </a:p>
                  </a:txBody>
                  <a:tcPr/>
                </a:tc>
                <a:tc>
                  <a:txBody>
                    <a:bodyPr/>
                    <a:lstStyle/>
                    <a:p>
                      <a:pPr algn="ctr"/>
                      <a:r>
                        <a:rPr lang="en-US" dirty="0">
                          <a:latin typeface="+mn-lt"/>
                        </a:rPr>
                        <a:t>main</a:t>
                      </a:r>
                    </a:p>
                  </a:txBody>
                  <a:tcPr/>
                </a:tc>
                <a:tc>
                  <a:txBody>
                    <a:bodyPr/>
                    <a:lstStyle/>
                    <a:p>
                      <a:pPr algn="ctr"/>
                      <a:r>
                        <a:rPr lang="en-US" dirty="0">
                          <a:latin typeface="+mn-lt"/>
                        </a:rPr>
                        <a:t>thread1</a:t>
                      </a:r>
                    </a:p>
                  </a:txBody>
                  <a:tcPr/>
                </a:tc>
                <a:tc>
                  <a:txBody>
                    <a:bodyPr/>
                    <a:lstStyle/>
                    <a:p>
                      <a:pPr algn="ctr"/>
                      <a:r>
                        <a:rPr lang="en-US" dirty="0">
                          <a:latin typeface="+mn-lt"/>
                        </a:rPr>
                        <a:t>thread2</a:t>
                      </a:r>
                    </a:p>
                  </a:txBody>
                  <a:tcPr/>
                </a:tc>
                <a:extLst>
                  <a:ext uri="{0D108BD9-81ED-4DB2-BD59-A6C34878D82A}">
                    <a16:rowId xmlns:a16="http://schemas.microsoft.com/office/drawing/2014/main" val="10000"/>
                  </a:ext>
                </a:extLst>
              </a:tr>
              <a:tr h="370840">
                <a:tc>
                  <a:txBody>
                    <a:bodyPr/>
                    <a:lstStyle/>
                    <a:p>
                      <a:r>
                        <a:rPr lang="en-US" dirty="0" err="1">
                          <a:latin typeface="+mn-lt"/>
                        </a:rPr>
                        <a:t>cnt</a:t>
                      </a:r>
                      <a:endParaRPr lang="en-US" dirty="0">
                        <a:latin typeface="+mn-lt"/>
                      </a:endParaRPr>
                    </a:p>
                  </a:txBody>
                  <a:tcPr/>
                </a:tc>
                <a:tc>
                  <a:txBody>
                    <a:bodyPr/>
                    <a:lstStyle/>
                    <a:p>
                      <a:pPr algn="ctr"/>
                      <a:r>
                        <a:rPr lang="en-US" dirty="0">
                          <a:solidFill>
                            <a:srgbClr val="FF0000"/>
                          </a:solidFill>
                          <a:latin typeface="+mn-lt"/>
                        </a:rPr>
                        <a:t>yes*</a:t>
                      </a:r>
                    </a:p>
                  </a:txBody>
                  <a:tcPr/>
                </a:tc>
                <a:tc>
                  <a:txBody>
                    <a:bodyPr/>
                    <a:lstStyle/>
                    <a:p>
                      <a:pPr algn="ctr"/>
                      <a:r>
                        <a:rPr lang="en-US" dirty="0">
                          <a:solidFill>
                            <a:srgbClr val="FF0000"/>
                          </a:solidFill>
                          <a:latin typeface="+mn-lt"/>
                        </a:rPr>
                        <a:t>yes</a:t>
                      </a:r>
                    </a:p>
                  </a:txBody>
                  <a:tcPr/>
                </a:tc>
                <a:tc>
                  <a:txBody>
                    <a:bodyPr/>
                    <a:lstStyle/>
                    <a:p>
                      <a:pPr algn="ctr"/>
                      <a:r>
                        <a:rPr lang="en-US" dirty="0">
                          <a:solidFill>
                            <a:srgbClr val="FF0000"/>
                          </a:solidFill>
                          <a:latin typeface="+mn-lt"/>
                        </a:rPr>
                        <a:t>yes</a:t>
                      </a:r>
                    </a:p>
                  </a:txBody>
                  <a:tcPr/>
                </a:tc>
                <a:extLst>
                  <a:ext uri="{0D108BD9-81ED-4DB2-BD59-A6C34878D82A}">
                    <a16:rowId xmlns:a16="http://schemas.microsoft.com/office/drawing/2014/main" val="10001"/>
                  </a:ext>
                </a:extLst>
              </a:tr>
              <a:tr h="370840">
                <a:tc>
                  <a:txBody>
                    <a:bodyPr/>
                    <a:lstStyle/>
                    <a:p>
                      <a:r>
                        <a:rPr lang="en-US" dirty="0" err="1">
                          <a:latin typeface="+mn-lt"/>
                        </a:rPr>
                        <a:t>niters.m</a:t>
                      </a:r>
                      <a:endParaRPr lang="en-US" dirty="0">
                        <a:latin typeface="+mn-lt"/>
                      </a:endParaRPr>
                    </a:p>
                  </a:txBody>
                  <a:tcPr/>
                </a:tc>
                <a:tc>
                  <a:txBody>
                    <a:bodyPr/>
                    <a:lstStyle/>
                    <a:p>
                      <a:pPr algn="ctr"/>
                      <a:r>
                        <a:rPr lang="en-US" dirty="0">
                          <a:latin typeface="+mn-lt"/>
                        </a:rPr>
                        <a:t>yes</a:t>
                      </a:r>
                    </a:p>
                  </a:txBody>
                  <a:tcPr/>
                </a:tc>
                <a:tc>
                  <a:txBody>
                    <a:bodyPr/>
                    <a:lstStyle/>
                    <a:p>
                      <a:pPr algn="ctr"/>
                      <a:r>
                        <a:rPr lang="en-US" dirty="0">
                          <a:latin typeface="+mn-lt"/>
                        </a:rPr>
                        <a:t>yes</a:t>
                      </a:r>
                    </a:p>
                  </a:txBody>
                  <a:tcPr/>
                </a:tc>
                <a:tc>
                  <a:txBody>
                    <a:bodyPr/>
                    <a:lstStyle/>
                    <a:p>
                      <a:pPr algn="ctr"/>
                      <a:r>
                        <a:rPr lang="en-US" dirty="0">
                          <a:latin typeface="+mn-lt"/>
                        </a:rPr>
                        <a:t>yes</a:t>
                      </a:r>
                    </a:p>
                  </a:txBody>
                  <a:tcPr/>
                </a:tc>
                <a:extLst>
                  <a:ext uri="{0D108BD9-81ED-4DB2-BD59-A6C34878D82A}">
                    <a16:rowId xmlns:a16="http://schemas.microsoft.com/office/drawing/2014/main" val="10002"/>
                  </a:ext>
                </a:extLst>
              </a:tr>
              <a:tr h="370840">
                <a:tc>
                  <a:txBody>
                    <a:bodyPr/>
                    <a:lstStyle/>
                    <a:p>
                      <a:r>
                        <a:rPr lang="en-US" dirty="0">
                          <a:latin typeface="+mn-lt"/>
                        </a:rPr>
                        <a:t>tid1.m</a:t>
                      </a:r>
                    </a:p>
                  </a:txBody>
                  <a:tcPr/>
                </a:tc>
                <a:tc>
                  <a:txBody>
                    <a:bodyPr/>
                    <a:lstStyle/>
                    <a:p>
                      <a:pPr algn="ctr"/>
                      <a:r>
                        <a:rPr lang="en-US" dirty="0">
                          <a:latin typeface="+mn-lt"/>
                        </a:rPr>
                        <a:t>yes</a:t>
                      </a:r>
                    </a:p>
                  </a:txBody>
                  <a:tcPr/>
                </a:tc>
                <a:tc>
                  <a:txBody>
                    <a:bodyPr/>
                    <a:lstStyle/>
                    <a:p>
                      <a:pPr algn="ctr"/>
                      <a:r>
                        <a:rPr lang="en-US" dirty="0">
                          <a:latin typeface="+mn-lt"/>
                        </a:rPr>
                        <a:t>no</a:t>
                      </a:r>
                    </a:p>
                  </a:txBody>
                  <a:tcPr/>
                </a:tc>
                <a:tc>
                  <a:txBody>
                    <a:bodyPr/>
                    <a:lstStyle/>
                    <a:p>
                      <a:pPr algn="ctr"/>
                      <a:r>
                        <a:rPr lang="en-US" dirty="0">
                          <a:latin typeface="+mn-lt"/>
                        </a:rPr>
                        <a:t>no</a:t>
                      </a:r>
                    </a:p>
                  </a:txBody>
                  <a:tcPr/>
                </a:tc>
                <a:extLst>
                  <a:ext uri="{0D108BD9-81ED-4DB2-BD59-A6C34878D82A}">
                    <a16:rowId xmlns:a16="http://schemas.microsoft.com/office/drawing/2014/main" val="10003"/>
                  </a:ext>
                </a:extLst>
              </a:tr>
              <a:tr h="370840">
                <a:tc>
                  <a:txBody>
                    <a:bodyPr/>
                    <a:lstStyle/>
                    <a:p>
                      <a:r>
                        <a:rPr lang="en-US" dirty="0">
                          <a:latin typeface="+mn-lt"/>
                        </a:rPr>
                        <a:t>j.1</a:t>
                      </a:r>
                    </a:p>
                  </a:txBody>
                  <a:tcPr/>
                </a:tc>
                <a:tc>
                  <a:txBody>
                    <a:bodyPr/>
                    <a:lstStyle/>
                    <a:p>
                      <a:pPr algn="ctr"/>
                      <a:r>
                        <a:rPr lang="en-US" dirty="0">
                          <a:latin typeface="+mn-lt"/>
                        </a:rPr>
                        <a:t>no</a:t>
                      </a:r>
                    </a:p>
                  </a:txBody>
                  <a:tcPr/>
                </a:tc>
                <a:tc>
                  <a:txBody>
                    <a:bodyPr/>
                    <a:lstStyle/>
                    <a:p>
                      <a:pPr algn="ctr"/>
                      <a:r>
                        <a:rPr lang="en-US" dirty="0">
                          <a:latin typeface="+mn-lt"/>
                        </a:rPr>
                        <a:t>yes</a:t>
                      </a:r>
                    </a:p>
                  </a:txBody>
                  <a:tcPr/>
                </a:tc>
                <a:tc>
                  <a:txBody>
                    <a:bodyPr/>
                    <a:lstStyle/>
                    <a:p>
                      <a:pPr algn="ctr"/>
                      <a:r>
                        <a:rPr lang="en-US" dirty="0">
                          <a:latin typeface="+mn-lt"/>
                        </a:rPr>
                        <a:t>no</a:t>
                      </a:r>
                    </a:p>
                  </a:txBody>
                  <a:tcPr/>
                </a:tc>
                <a:extLst>
                  <a:ext uri="{0D108BD9-81ED-4DB2-BD59-A6C34878D82A}">
                    <a16:rowId xmlns:a16="http://schemas.microsoft.com/office/drawing/2014/main" val="10004"/>
                  </a:ext>
                </a:extLst>
              </a:tr>
              <a:tr h="370840">
                <a:tc>
                  <a:txBody>
                    <a:bodyPr/>
                    <a:lstStyle/>
                    <a:p>
                      <a:r>
                        <a:rPr lang="en-US" dirty="0">
                          <a:latin typeface="+mn-lt"/>
                        </a:rPr>
                        <a:t>j.2</a:t>
                      </a:r>
                    </a:p>
                  </a:txBody>
                  <a:tcPr/>
                </a:tc>
                <a:tc>
                  <a:txBody>
                    <a:bodyPr/>
                    <a:lstStyle/>
                    <a:p>
                      <a:pPr algn="ctr"/>
                      <a:r>
                        <a:rPr lang="en-US" dirty="0">
                          <a:latin typeface="+mn-lt"/>
                        </a:rPr>
                        <a:t>no</a:t>
                      </a:r>
                    </a:p>
                  </a:txBody>
                  <a:tcPr/>
                </a:tc>
                <a:tc>
                  <a:txBody>
                    <a:bodyPr/>
                    <a:lstStyle/>
                    <a:p>
                      <a:pPr algn="ctr"/>
                      <a:r>
                        <a:rPr lang="en-US" dirty="0">
                          <a:latin typeface="+mn-lt"/>
                        </a:rPr>
                        <a:t>no</a:t>
                      </a:r>
                    </a:p>
                  </a:txBody>
                  <a:tcPr/>
                </a:tc>
                <a:tc>
                  <a:txBody>
                    <a:bodyPr/>
                    <a:lstStyle/>
                    <a:p>
                      <a:pPr algn="ctr"/>
                      <a:r>
                        <a:rPr lang="en-US" dirty="0">
                          <a:latin typeface="+mn-lt"/>
                        </a:rPr>
                        <a:t>yes</a:t>
                      </a:r>
                    </a:p>
                  </a:txBody>
                  <a:tcPr/>
                </a:tc>
                <a:extLst>
                  <a:ext uri="{0D108BD9-81ED-4DB2-BD59-A6C34878D82A}">
                    <a16:rowId xmlns:a16="http://schemas.microsoft.com/office/drawing/2014/main" val="10005"/>
                  </a:ext>
                </a:extLst>
              </a:tr>
              <a:tr h="370840">
                <a:tc>
                  <a:txBody>
                    <a:bodyPr/>
                    <a:lstStyle/>
                    <a:p>
                      <a:r>
                        <a:rPr lang="en-US" dirty="0">
                          <a:latin typeface="+mn-lt"/>
                        </a:rPr>
                        <a:t>niters.1</a:t>
                      </a:r>
                    </a:p>
                  </a:txBody>
                  <a:tcPr/>
                </a:tc>
                <a:tc>
                  <a:txBody>
                    <a:bodyPr/>
                    <a:lstStyle/>
                    <a:p>
                      <a:pPr algn="ctr"/>
                      <a:r>
                        <a:rPr lang="en-US" dirty="0">
                          <a:latin typeface="+mn-lt"/>
                        </a:rPr>
                        <a:t>no</a:t>
                      </a:r>
                    </a:p>
                  </a:txBody>
                  <a:tcPr/>
                </a:tc>
                <a:tc>
                  <a:txBody>
                    <a:bodyPr/>
                    <a:lstStyle/>
                    <a:p>
                      <a:pPr algn="ctr"/>
                      <a:r>
                        <a:rPr lang="en-US" dirty="0">
                          <a:latin typeface="+mn-lt"/>
                        </a:rPr>
                        <a:t>yes</a:t>
                      </a:r>
                    </a:p>
                  </a:txBody>
                  <a:tcPr/>
                </a:tc>
                <a:tc>
                  <a:txBody>
                    <a:bodyPr/>
                    <a:lstStyle/>
                    <a:p>
                      <a:pPr algn="ctr"/>
                      <a:r>
                        <a:rPr lang="en-US" dirty="0">
                          <a:latin typeface="+mn-lt"/>
                        </a:rPr>
                        <a:t>no</a:t>
                      </a:r>
                    </a:p>
                  </a:txBody>
                  <a:tcPr/>
                </a:tc>
                <a:extLst>
                  <a:ext uri="{0D108BD9-81ED-4DB2-BD59-A6C34878D82A}">
                    <a16:rowId xmlns:a16="http://schemas.microsoft.com/office/drawing/2014/main" val="10006"/>
                  </a:ext>
                </a:extLst>
              </a:tr>
              <a:tr h="370840">
                <a:tc>
                  <a:txBody>
                    <a:bodyPr/>
                    <a:lstStyle/>
                    <a:p>
                      <a:r>
                        <a:rPr lang="en-US" dirty="0">
                          <a:latin typeface="+mn-lt"/>
                        </a:rPr>
                        <a:t>niters.2</a:t>
                      </a:r>
                    </a:p>
                  </a:txBody>
                  <a:tcPr/>
                </a:tc>
                <a:tc>
                  <a:txBody>
                    <a:bodyPr/>
                    <a:lstStyle/>
                    <a:p>
                      <a:pPr algn="ctr"/>
                      <a:r>
                        <a:rPr lang="en-US" dirty="0">
                          <a:latin typeface="+mn-lt"/>
                        </a:rPr>
                        <a:t>no</a:t>
                      </a:r>
                    </a:p>
                  </a:txBody>
                  <a:tcPr/>
                </a:tc>
                <a:tc>
                  <a:txBody>
                    <a:bodyPr/>
                    <a:lstStyle/>
                    <a:p>
                      <a:pPr algn="ctr"/>
                      <a:r>
                        <a:rPr lang="en-US" dirty="0">
                          <a:latin typeface="+mn-lt"/>
                        </a:rPr>
                        <a:t>no</a:t>
                      </a:r>
                    </a:p>
                  </a:txBody>
                  <a:tcPr/>
                </a:tc>
                <a:tc>
                  <a:txBody>
                    <a:bodyPr/>
                    <a:lstStyle/>
                    <a:p>
                      <a:pPr algn="ctr"/>
                      <a:r>
                        <a:rPr lang="en-US" dirty="0">
                          <a:latin typeface="+mn-lt"/>
                        </a:rPr>
                        <a:t>yes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3380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Outline</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b="0" dirty="0"/>
              <a:t>Concurrency</a:t>
            </a:r>
          </a:p>
          <a:p>
            <a:r>
              <a:rPr lang="en-US" sz="2600" b="0" dirty="0"/>
              <a:t>Concurrency Hazards</a:t>
            </a:r>
          </a:p>
          <a:p>
            <a:r>
              <a:rPr lang="en-US" sz="2600" b="0" dirty="0"/>
              <a:t>Processes Reminder</a:t>
            </a:r>
          </a:p>
          <a:p>
            <a:r>
              <a:rPr lang="en-US" sz="2600" b="0" dirty="0"/>
              <a:t>Threads</a:t>
            </a:r>
          </a:p>
          <a:p>
            <a:r>
              <a:rPr lang="en-US" sz="2600" b="0" dirty="0"/>
              <a:t>Sharing</a:t>
            </a:r>
          </a:p>
          <a:p>
            <a:r>
              <a:rPr lang="en-US" sz="2600" b="0" dirty="0"/>
              <a:t>Reasoning about Sharing</a:t>
            </a:r>
          </a:p>
          <a:p>
            <a:r>
              <a:rPr lang="en-US" sz="2600" dirty="0"/>
              <a:t>Disciplining Access and Mutual Exclusion</a:t>
            </a:r>
          </a:p>
          <a:p>
            <a:endParaRPr lang="en-US" sz="2600" b="0" dirty="0"/>
          </a:p>
        </p:txBody>
      </p:sp>
    </p:spTree>
    <p:extLst>
      <p:ext uri="{BB962C8B-B14F-4D97-AF65-F5344CB8AC3E}">
        <p14:creationId xmlns:p14="http://schemas.microsoft.com/office/powerpoint/2010/main" val="31523533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a:xfrm>
            <a:off x="381000" y="457200"/>
            <a:ext cx="7759700" cy="573088"/>
          </a:xfrm>
        </p:spPr>
        <p:txBody>
          <a:bodyPr/>
          <a:lstStyle/>
          <a:p>
            <a:r>
              <a:rPr lang="en-US" dirty="0"/>
              <a:t>Enforcing Mutual Exclusion</a:t>
            </a:r>
          </a:p>
        </p:txBody>
      </p:sp>
      <p:sp>
        <p:nvSpPr>
          <p:cNvPr id="954371" name="Rectangle 3"/>
          <p:cNvSpPr>
            <a:spLocks noGrp="1" noChangeArrowheads="1"/>
          </p:cNvSpPr>
          <p:nvPr>
            <p:ph type="body" idx="1"/>
          </p:nvPr>
        </p:nvSpPr>
        <p:spPr>
          <a:xfrm>
            <a:off x="396875" y="1200150"/>
            <a:ext cx="8442325" cy="4972050"/>
          </a:xfrm>
        </p:spPr>
        <p:txBody>
          <a:bodyPr/>
          <a:lstStyle/>
          <a:p>
            <a:pPr>
              <a:lnSpc>
                <a:spcPct val="85000"/>
              </a:lnSpc>
            </a:pPr>
            <a:r>
              <a:rPr lang="en-US" i="1" dirty="0"/>
              <a:t>Question:</a:t>
            </a:r>
            <a:r>
              <a:rPr lang="en-US" dirty="0"/>
              <a:t> How can we guarantee a safe trajectory?</a:t>
            </a:r>
          </a:p>
          <a:p>
            <a:pPr lvl="1">
              <a:lnSpc>
                <a:spcPct val="90000"/>
              </a:lnSpc>
            </a:pPr>
            <a:endParaRPr lang="en-US" dirty="0"/>
          </a:p>
          <a:p>
            <a:pPr>
              <a:lnSpc>
                <a:spcPct val="90000"/>
              </a:lnSpc>
            </a:pPr>
            <a:r>
              <a:rPr lang="en-US" dirty="0"/>
              <a:t>Answer: We must </a:t>
            </a:r>
            <a:r>
              <a:rPr lang="en-US" b="1" i="1" dirty="0">
                <a:solidFill>
                  <a:srgbClr val="FF0000"/>
                </a:solidFill>
              </a:rPr>
              <a:t>synchroniz</a:t>
            </a:r>
            <a:r>
              <a:rPr lang="en-US" b="1" i="1" dirty="0">
                <a:solidFill>
                  <a:srgbClr val="9D3E40"/>
                </a:solidFill>
              </a:rPr>
              <a:t>e</a:t>
            </a:r>
            <a:r>
              <a:rPr lang="en-US" i="1" dirty="0"/>
              <a:t> </a:t>
            </a:r>
            <a:r>
              <a:rPr lang="en-US" dirty="0"/>
              <a:t>the execution of the threads so that they can never have an unsafe trajectory.	</a:t>
            </a:r>
          </a:p>
          <a:p>
            <a:pPr lvl="1">
              <a:lnSpc>
                <a:spcPct val="90000"/>
              </a:lnSpc>
            </a:pPr>
            <a:r>
              <a:rPr lang="en-US" dirty="0"/>
              <a:t>i.e., need to guarantee </a:t>
            </a:r>
            <a:r>
              <a:rPr lang="en-US" b="1" i="1" dirty="0">
                <a:solidFill>
                  <a:srgbClr val="FF0000"/>
                </a:solidFill>
              </a:rPr>
              <a:t>mutually exclusive access </a:t>
            </a:r>
            <a:r>
              <a:rPr lang="en-US" dirty="0"/>
              <a:t>for each critical section.</a:t>
            </a:r>
          </a:p>
          <a:p>
            <a:pPr lvl="1">
              <a:lnSpc>
                <a:spcPct val="90000"/>
              </a:lnSpc>
            </a:pPr>
            <a:endParaRPr lang="en-US" dirty="0"/>
          </a:p>
          <a:p>
            <a:pPr>
              <a:lnSpc>
                <a:spcPct val="90000"/>
              </a:lnSpc>
            </a:pPr>
            <a:r>
              <a:rPr lang="en-US" dirty="0"/>
              <a:t>Classic solution: </a:t>
            </a:r>
          </a:p>
          <a:p>
            <a:pPr lvl="1">
              <a:lnSpc>
                <a:spcPct val="90000"/>
              </a:lnSpc>
            </a:pPr>
            <a:r>
              <a:rPr lang="en-US" dirty="0"/>
              <a:t>Mutex (</a:t>
            </a:r>
            <a:r>
              <a:rPr lang="en-US" dirty="0" err="1"/>
              <a:t>pthreads</a:t>
            </a:r>
            <a:r>
              <a:rPr lang="en-US" dirty="0"/>
              <a:t>) </a:t>
            </a:r>
          </a:p>
          <a:p>
            <a:pPr lvl="1">
              <a:lnSpc>
                <a:spcPct val="90000"/>
              </a:lnSpc>
            </a:pPr>
            <a:r>
              <a:rPr lang="en-US" dirty="0"/>
              <a:t>Semaphores (</a:t>
            </a:r>
            <a:r>
              <a:rPr lang="en-US" dirty="0" err="1"/>
              <a:t>Edsger</a:t>
            </a:r>
            <a:r>
              <a:rPr lang="en-US" dirty="0"/>
              <a:t> Dijkstra)</a:t>
            </a:r>
          </a:p>
          <a:p>
            <a:pPr lvl="1">
              <a:lnSpc>
                <a:spcPct val="90000"/>
              </a:lnSpc>
            </a:pPr>
            <a:endParaRPr lang="en-US" dirty="0"/>
          </a:p>
          <a:p>
            <a:pPr>
              <a:lnSpc>
                <a:spcPct val="90000"/>
              </a:lnSpc>
            </a:pPr>
            <a:r>
              <a:rPr lang="en-US" dirty="0"/>
              <a:t>Other approaches (out of our scope)</a:t>
            </a:r>
          </a:p>
          <a:p>
            <a:pPr lvl="1">
              <a:lnSpc>
                <a:spcPct val="90000"/>
              </a:lnSpc>
            </a:pPr>
            <a:r>
              <a:rPr lang="en-US" dirty="0"/>
              <a:t>Condition variables (</a:t>
            </a:r>
            <a:r>
              <a:rPr lang="en-US" dirty="0" err="1"/>
              <a:t>pthreads</a:t>
            </a:r>
            <a:r>
              <a:rPr lang="en-US" dirty="0"/>
              <a:t>)</a:t>
            </a:r>
          </a:p>
          <a:p>
            <a:pPr lvl="1">
              <a:lnSpc>
                <a:spcPct val="90000"/>
              </a:lnSpc>
            </a:pPr>
            <a:r>
              <a:rPr lang="en-US" dirty="0"/>
              <a:t>Monitors (Java)</a:t>
            </a:r>
          </a:p>
          <a:p>
            <a:pPr lvl="1">
              <a:lnSpc>
                <a:spcPct val="90000"/>
              </a:lnSpc>
            </a:pPr>
            <a:endParaRPr lang="en-US" dirty="0"/>
          </a:p>
          <a:p>
            <a:pPr lvl="1">
              <a:lnSpc>
                <a:spcPct val="90000"/>
              </a:lnSpc>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435678"/>
            <a:ext cx="8558382" cy="762000"/>
          </a:xfrm>
        </p:spPr>
        <p:txBody>
          <a:bodyPr/>
          <a:lstStyle/>
          <a:p>
            <a:r>
              <a:rPr lang="en-US" dirty="0"/>
              <a:t>A concurrent world described sequentially</a:t>
            </a:r>
          </a:p>
        </p:txBody>
      </p:sp>
      <p:sp>
        <p:nvSpPr>
          <p:cNvPr id="923651" name="Rectangle 3"/>
          <p:cNvSpPr>
            <a:spLocks noGrp="1" noChangeArrowheads="1"/>
          </p:cNvSpPr>
          <p:nvPr>
            <p:ph type="body" idx="1"/>
          </p:nvPr>
        </p:nvSpPr>
        <p:spPr>
          <a:xfrm>
            <a:off x="396875" y="1197679"/>
            <a:ext cx="7896225" cy="5136446"/>
          </a:xfrm>
        </p:spPr>
        <p:txBody>
          <a:bodyPr/>
          <a:lstStyle/>
          <a:p>
            <a:r>
              <a:rPr lang="en-US" sz="2600" b="0" dirty="0"/>
              <a:t>To bake a cake, one needs to gather ingredients, preheat the oven, mix the solids, mix the liquids, mix the solids and the liquids together, crumble the cookies for the topping, pour the cake into the pan, bake the cake, frost the cake, decorate with the crumbled cookies, and then clean up.</a:t>
            </a:r>
          </a:p>
          <a:p>
            <a:pPr lvl="1"/>
            <a:r>
              <a:rPr lang="en-US" sz="2200" dirty="0"/>
              <a:t>Does it matter if the solids are mixed together before the liquids are mixed together [Nope]</a:t>
            </a:r>
          </a:p>
          <a:p>
            <a:pPr lvl="1"/>
            <a:r>
              <a:rPr lang="en-US" sz="2200" dirty="0"/>
              <a:t>Does it matter when the cookies are crumbled to long as it is before they are used [Nope]</a:t>
            </a:r>
          </a:p>
          <a:p>
            <a:pPr lvl="1"/>
            <a:r>
              <a:rPr lang="en-US" sz="2200" dirty="0"/>
              <a:t>Can the frosting be applied before the cake is baked? [Nope]</a:t>
            </a:r>
          </a:p>
          <a:p>
            <a:pPr lvl="1"/>
            <a:r>
              <a:rPr lang="en-US" sz="2200" dirty="0"/>
              <a:t>Can cleanup be done before the cake is baked [Some of it]</a:t>
            </a:r>
          </a:p>
        </p:txBody>
      </p:sp>
    </p:spTree>
    <p:extLst>
      <p:ext uri="{BB962C8B-B14F-4D97-AF65-F5344CB8AC3E}">
        <p14:creationId xmlns:p14="http://schemas.microsoft.com/office/powerpoint/2010/main" val="187191478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48A6-893D-4476-AD06-455AE04DFB38}"/>
              </a:ext>
            </a:extLst>
          </p:cNvPr>
          <p:cNvSpPr>
            <a:spLocks noGrp="1"/>
          </p:cNvSpPr>
          <p:nvPr>
            <p:ph type="title"/>
          </p:nvPr>
        </p:nvSpPr>
        <p:spPr/>
        <p:txBody>
          <a:bodyPr/>
          <a:lstStyle/>
          <a:p>
            <a:r>
              <a:rPr lang="en-US" dirty="0" err="1"/>
              <a:t>MUTual</a:t>
            </a:r>
            <a:r>
              <a:rPr lang="en-US" dirty="0"/>
              <a:t> </a:t>
            </a:r>
            <a:r>
              <a:rPr lang="en-US" dirty="0" err="1"/>
              <a:t>EXclusion</a:t>
            </a:r>
            <a:r>
              <a:rPr lang="en-US" dirty="0"/>
              <a:t> (mutex)</a:t>
            </a:r>
          </a:p>
        </p:txBody>
      </p:sp>
      <p:sp>
        <p:nvSpPr>
          <p:cNvPr id="3" name="Content Placeholder 2">
            <a:extLst>
              <a:ext uri="{FF2B5EF4-FFF2-40B4-BE49-F238E27FC236}">
                <a16:creationId xmlns:a16="http://schemas.microsoft.com/office/drawing/2014/main" id="{D6135B3D-3939-417E-9122-513C2C2AE329}"/>
              </a:ext>
            </a:extLst>
          </p:cNvPr>
          <p:cNvSpPr>
            <a:spLocks noGrp="1"/>
          </p:cNvSpPr>
          <p:nvPr>
            <p:ph idx="1"/>
          </p:nvPr>
        </p:nvSpPr>
        <p:spPr/>
        <p:txBody>
          <a:bodyPr/>
          <a:lstStyle/>
          <a:p>
            <a:r>
              <a:rPr lang="en-US" sz="2200" i="1" dirty="0">
                <a:solidFill>
                  <a:srgbClr val="C00000"/>
                </a:solidFill>
              </a:rPr>
              <a:t>Mutex</a:t>
            </a:r>
            <a:r>
              <a:rPr lang="en-US" dirty="0"/>
              <a:t>: </a:t>
            </a:r>
            <a:r>
              <a:rPr lang="en-US" sz="2200" dirty="0" err="1"/>
              <a:t>boolean</a:t>
            </a:r>
            <a:r>
              <a:rPr lang="en-US" sz="2200" dirty="0"/>
              <a:t> synchronization variable</a:t>
            </a:r>
          </a:p>
          <a:p>
            <a:endParaRPr lang="en-US" sz="2200" dirty="0"/>
          </a:p>
          <a:p>
            <a:r>
              <a:rPr lang="en-US" sz="2200" dirty="0" err="1"/>
              <a:t>enum</a:t>
            </a:r>
            <a:r>
              <a:rPr lang="en-US" sz="2200" dirty="0"/>
              <a:t> {locked = 0, unlocked = 1}</a:t>
            </a:r>
          </a:p>
          <a:p>
            <a:endParaRPr lang="en-US" sz="2200" dirty="0"/>
          </a:p>
          <a:p>
            <a:r>
              <a:rPr lang="en-US" sz="2200" dirty="0"/>
              <a:t>lock(m)</a:t>
            </a:r>
          </a:p>
          <a:p>
            <a:pPr lvl="1"/>
            <a:r>
              <a:rPr lang="en-US" dirty="0"/>
              <a:t>If the mutex is currently not locked, lock it and return</a:t>
            </a:r>
          </a:p>
          <a:p>
            <a:pPr lvl="1"/>
            <a:r>
              <a:rPr lang="en-US" dirty="0"/>
              <a:t>Otherwise, wait (spinning, yielding, </a:t>
            </a:r>
            <a:r>
              <a:rPr lang="en-US" dirty="0" err="1"/>
              <a:t>etc</a:t>
            </a:r>
            <a:r>
              <a:rPr lang="en-US" dirty="0"/>
              <a:t>) and retry</a:t>
            </a:r>
          </a:p>
          <a:p>
            <a:pPr lvl="1"/>
            <a:endParaRPr lang="en-US" dirty="0"/>
          </a:p>
          <a:p>
            <a:r>
              <a:rPr lang="en-US" dirty="0"/>
              <a:t>unlock(m)</a:t>
            </a:r>
          </a:p>
          <a:p>
            <a:pPr lvl="1"/>
            <a:r>
              <a:rPr lang="en-US" dirty="0"/>
              <a:t>Update the mutex state to unlocked</a:t>
            </a:r>
          </a:p>
        </p:txBody>
      </p:sp>
    </p:spTree>
    <p:extLst>
      <p:ext uri="{BB962C8B-B14F-4D97-AF65-F5344CB8AC3E}">
        <p14:creationId xmlns:p14="http://schemas.microsoft.com/office/powerpoint/2010/main" val="18824383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48A6-893D-4476-AD06-455AE04DFB38}"/>
              </a:ext>
            </a:extLst>
          </p:cNvPr>
          <p:cNvSpPr>
            <a:spLocks noGrp="1"/>
          </p:cNvSpPr>
          <p:nvPr>
            <p:ph type="title"/>
          </p:nvPr>
        </p:nvSpPr>
        <p:spPr/>
        <p:txBody>
          <a:bodyPr/>
          <a:lstStyle/>
          <a:p>
            <a:r>
              <a:rPr lang="en-US" dirty="0" err="1"/>
              <a:t>MUTual</a:t>
            </a:r>
            <a:r>
              <a:rPr lang="en-US" dirty="0"/>
              <a:t> </a:t>
            </a:r>
            <a:r>
              <a:rPr lang="en-US" dirty="0" err="1"/>
              <a:t>EXclusion</a:t>
            </a:r>
            <a:r>
              <a:rPr lang="en-US" dirty="0"/>
              <a:t> (mutex)</a:t>
            </a:r>
          </a:p>
        </p:txBody>
      </p:sp>
      <p:sp>
        <p:nvSpPr>
          <p:cNvPr id="3" name="Content Placeholder 2">
            <a:extLst>
              <a:ext uri="{FF2B5EF4-FFF2-40B4-BE49-F238E27FC236}">
                <a16:creationId xmlns:a16="http://schemas.microsoft.com/office/drawing/2014/main" id="{D6135B3D-3939-417E-9122-513C2C2AE329}"/>
              </a:ext>
            </a:extLst>
          </p:cNvPr>
          <p:cNvSpPr>
            <a:spLocks noGrp="1"/>
          </p:cNvSpPr>
          <p:nvPr>
            <p:ph idx="1"/>
          </p:nvPr>
        </p:nvSpPr>
        <p:spPr>
          <a:xfrm>
            <a:off x="396875" y="1362075"/>
            <a:ext cx="8408458" cy="4972050"/>
          </a:xfrm>
        </p:spPr>
        <p:txBody>
          <a:bodyPr/>
          <a:lstStyle/>
          <a:p>
            <a:r>
              <a:rPr lang="en-US" sz="2200" i="1" dirty="0">
                <a:solidFill>
                  <a:srgbClr val="C00000"/>
                </a:solidFill>
              </a:rPr>
              <a:t>Mutex</a:t>
            </a:r>
            <a:r>
              <a:rPr lang="en-US" dirty="0"/>
              <a:t>: </a:t>
            </a:r>
            <a:r>
              <a:rPr lang="en-US" sz="2200" dirty="0" err="1"/>
              <a:t>boolean</a:t>
            </a:r>
            <a:r>
              <a:rPr lang="en-US" sz="2200" dirty="0"/>
              <a:t> synchronization variable</a:t>
            </a:r>
            <a:r>
              <a:rPr lang="en-US" sz="2400" i="1" dirty="0">
                <a:solidFill>
                  <a:srgbClr val="00B050"/>
                </a:solidFill>
                <a:latin typeface="Calibri" pitchFamily="34" charset="0"/>
              </a:rPr>
              <a:t> *</a:t>
            </a:r>
            <a:endParaRPr lang="en-US" sz="2200" dirty="0"/>
          </a:p>
          <a:p>
            <a:endParaRPr lang="en-US" sz="2200" dirty="0"/>
          </a:p>
          <a:p>
            <a:r>
              <a:rPr lang="en-US" sz="2200" dirty="0"/>
              <a:t>Swap(*a, b)</a:t>
            </a:r>
          </a:p>
          <a:p>
            <a:pPr marL="457200" lvl="1" indent="0">
              <a:buNone/>
            </a:pPr>
            <a:r>
              <a:rPr lang="en-US" sz="1800" dirty="0"/>
              <a:t>[t = *a; *a = b; return t;]</a:t>
            </a:r>
          </a:p>
          <a:p>
            <a:pPr marL="457200" lvl="1" indent="0">
              <a:buNone/>
            </a:pPr>
            <a:r>
              <a:rPr lang="en-US" sz="1800" dirty="0"/>
              <a:t>// Notation: what’s inside the brackets [ ]  is indivisible (a.k.a. atomic) </a:t>
            </a:r>
          </a:p>
          <a:p>
            <a:pPr marL="457200" lvl="1" indent="0">
              <a:buNone/>
            </a:pPr>
            <a:r>
              <a:rPr lang="en-US" sz="1800" dirty="0"/>
              <a:t>//                   by the magic of hardware / OS</a:t>
            </a:r>
          </a:p>
          <a:p>
            <a:endParaRPr lang="en-US" sz="2200" dirty="0"/>
          </a:p>
          <a:p>
            <a:r>
              <a:rPr lang="en-US" sz="2200" dirty="0"/>
              <a:t>Lock(m):</a:t>
            </a:r>
          </a:p>
          <a:p>
            <a:pPr marL="457200" lvl="1" indent="0">
              <a:buNone/>
            </a:pPr>
            <a:r>
              <a:rPr lang="en-US" dirty="0"/>
              <a:t>while (swap(&amp;m-&gt;state, locked) == locked) ;</a:t>
            </a:r>
          </a:p>
          <a:p>
            <a:pPr marL="457200" lvl="1" indent="0">
              <a:buNone/>
            </a:pPr>
            <a:endParaRPr lang="en-US" dirty="0"/>
          </a:p>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r>
              <a:rPr lang="en-US" sz="2200" dirty="0">
                <a:solidFill>
                  <a:srgbClr val="000000"/>
                </a:solidFill>
              </a:rPr>
              <a:t>Unlock</a:t>
            </a:r>
            <a:r>
              <a:rPr kumimoji="0" lang="en-US" sz="2200" b="1" i="0" u="none" strike="noStrike" kern="0" cap="none" spc="0" normalizeH="0" baseline="0" noProof="0" dirty="0">
                <a:ln>
                  <a:noFill/>
                </a:ln>
                <a:solidFill>
                  <a:srgbClr val="000000"/>
                </a:solidFill>
                <a:effectLst/>
                <a:uLnTx/>
                <a:uFillTx/>
                <a:latin typeface="Calibri" pitchFamily="34" charset="0"/>
                <a:ea typeface="+mn-ea"/>
                <a:cs typeface="+mn-cs"/>
              </a:rPr>
              <a:t>(m):</a:t>
            </a:r>
          </a:p>
          <a:p>
            <a:pPr marL="457200" lvl="1" indent="0">
              <a:buNone/>
            </a:pPr>
            <a:r>
              <a:rPr lang="en-US" dirty="0"/>
              <a:t>m-&gt;state = unlocked;</a:t>
            </a:r>
          </a:p>
        </p:txBody>
      </p:sp>
      <p:sp>
        <p:nvSpPr>
          <p:cNvPr id="4" name="Text Box 48">
            <a:extLst>
              <a:ext uri="{FF2B5EF4-FFF2-40B4-BE49-F238E27FC236}">
                <a16:creationId xmlns:a16="http://schemas.microsoft.com/office/drawing/2014/main" id="{BBA64891-066F-4417-8FC8-8E34FF011C8C}"/>
              </a:ext>
            </a:extLst>
          </p:cNvPr>
          <p:cNvSpPr txBox="1">
            <a:spLocks noChangeArrowheads="1"/>
          </p:cNvSpPr>
          <p:nvPr/>
        </p:nvSpPr>
        <p:spPr bwMode="auto">
          <a:xfrm>
            <a:off x="0" y="6237656"/>
            <a:ext cx="8978228" cy="369332"/>
          </a:xfrm>
          <a:prstGeom prst="rect">
            <a:avLst/>
          </a:prstGeom>
          <a:noFill/>
          <a:ln w="25400">
            <a:noFill/>
            <a:miter lim="800000"/>
            <a:headEnd/>
            <a:tailEnd/>
          </a:ln>
          <a:effectLst/>
        </p:spPr>
        <p:txBody>
          <a:bodyPr wrap="none" anchor="ctr">
            <a:spAutoFit/>
          </a:bodyPr>
          <a:lstStyle/>
          <a:p>
            <a:pPr algn="ctr"/>
            <a:r>
              <a:rPr lang="en-US" sz="1800" i="1" dirty="0">
                <a:solidFill>
                  <a:srgbClr val="00B050"/>
                </a:solidFill>
                <a:latin typeface="Calibri" pitchFamily="34" charset="0"/>
              </a:rPr>
              <a:t>*For now.  In reality, many other implementations and design choices (c.f., 15-410, 418, </a:t>
            </a:r>
            <a:r>
              <a:rPr lang="en-US" sz="1800" i="1" dirty="0" err="1">
                <a:solidFill>
                  <a:srgbClr val="00B050"/>
                </a:solidFill>
                <a:latin typeface="Calibri" pitchFamily="34" charset="0"/>
              </a:rPr>
              <a:t>etc</a:t>
            </a:r>
            <a:r>
              <a:rPr lang="en-US" sz="1800" i="1" dirty="0">
                <a:solidFill>
                  <a:srgbClr val="00B050"/>
                </a:solidFill>
                <a:latin typeface="Calibri" pitchFamily="34" charset="0"/>
              </a:rPr>
              <a:t>).</a:t>
            </a:r>
          </a:p>
        </p:txBody>
      </p:sp>
    </p:spTree>
    <p:extLst>
      <p:ext uri="{BB962C8B-B14F-4D97-AF65-F5344CB8AC3E}">
        <p14:creationId xmlns:p14="http://schemas.microsoft.com/office/powerpoint/2010/main" val="3538859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a:xfrm>
            <a:off x="366007" y="152400"/>
            <a:ext cx="8775700" cy="1095375"/>
          </a:xfrm>
        </p:spPr>
        <p:txBody>
          <a:bodyPr/>
          <a:lstStyle/>
          <a:p>
            <a:r>
              <a:rPr lang="en-US" dirty="0" err="1">
                <a:latin typeface="Courier New" pitchFamily="49" charset="0"/>
              </a:rPr>
              <a:t>badcnt.c</a:t>
            </a:r>
            <a:r>
              <a:rPr lang="en-US" dirty="0"/>
              <a:t>: Improper Synchronization</a:t>
            </a:r>
          </a:p>
        </p:txBody>
      </p:sp>
      <p:sp>
        <p:nvSpPr>
          <p:cNvPr id="935939" name="Rectangle 3"/>
          <p:cNvSpPr>
            <a:spLocks noChangeArrowheads="1"/>
          </p:cNvSpPr>
          <p:nvPr/>
        </p:nvSpPr>
        <p:spPr bwMode="auto">
          <a:xfrm>
            <a:off x="43420" y="1227921"/>
            <a:ext cx="4800600" cy="5401479"/>
          </a:xfrm>
          <a:prstGeom prst="rect">
            <a:avLst/>
          </a:prstGeom>
          <a:solidFill>
            <a:srgbClr val="F6F5BD"/>
          </a:solidFill>
          <a:ln w="12700">
            <a:solidFill>
              <a:schemeClr val="tx1"/>
            </a:solidFill>
            <a:miter lim="800000"/>
            <a:headEnd/>
            <a:tailEnd/>
          </a:ln>
          <a:effectLst/>
        </p:spPr>
        <p:txBody>
          <a:bodyPr wrap="square" anchor="ctr">
            <a:spAutoFit/>
          </a:bodyPr>
          <a:lstStyle/>
          <a:p>
            <a:r>
              <a:rPr lang="en-US" sz="1500" dirty="0">
                <a:solidFill>
                  <a:srgbClr val="CB2418"/>
                </a:solidFill>
                <a:latin typeface="Courier New"/>
                <a:cs typeface="Courier New"/>
              </a:rPr>
              <a:t>/* Global shared variable */</a:t>
            </a:r>
            <a:endParaRPr lang="en-US" sz="1500" dirty="0">
              <a:solidFill>
                <a:srgbClr val="000000"/>
              </a:solidFill>
              <a:latin typeface="Courier New"/>
              <a:cs typeface="Courier New"/>
            </a:endParaRPr>
          </a:p>
          <a:p>
            <a:r>
              <a:rPr lang="en-US" sz="1500" dirty="0">
                <a:solidFill>
                  <a:srgbClr val="C200FF"/>
                </a:solidFill>
                <a:latin typeface="Courier New"/>
                <a:cs typeface="Courier New"/>
              </a:rPr>
              <a:t>volatile</a:t>
            </a:r>
            <a:r>
              <a:rPr lang="en-US" sz="1500" dirty="0">
                <a:solidFill>
                  <a:srgbClr val="000000"/>
                </a:solidFill>
                <a:latin typeface="Courier New"/>
                <a:cs typeface="Courier New"/>
              </a:rPr>
              <a:t> </a:t>
            </a:r>
            <a:r>
              <a:rPr lang="en-US" sz="1500" dirty="0">
                <a:solidFill>
                  <a:srgbClr val="2D961E"/>
                </a:solidFill>
                <a:latin typeface="Courier New"/>
                <a:cs typeface="Courier New"/>
              </a:rPr>
              <a:t>long</a:t>
            </a:r>
            <a:r>
              <a:rPr lang="en-US" sz="1500" dirty="0">
                <a:solidFill>
                  <a:srgbClr val="000000"/>
                </a:solidFill>
                <a:latin typeface="Courier New"/>
                <a:cs typeface="Courier New"/>
              </a:rPr>
              <a:t> </a:t>
            </a:r>
            <a:r>
              <a:rPr lang="en-US" sz="1500" dirty="0" err="1">
                <a:solidFill>
                  <a:srgbClr val="C1651C"/>
                </a:solidFill>
                <a:latin typeface="Courier New"/>
                <a:cs typeface="Courier New"/>
              </a:rPr>
              <a:t>cnt</a:t>
            </a:r>
            <a:r>
              <a:rPr lang="en-US" sz="1500" dirty="0">
                <a:solidFill>
                  <a:srgbClr val="000000"/>
                </a:solidFill>
                <a:latin typeface="Courier New"/>
                <a:cs typeface="Courier New"/>
              </a:rPr>
              <a:t> = 0; </a:t>
            </a:r>
            <a:r>
              <a:rPr lang="en-US" sz="1500" dirty="0">
                <a:solidFill>
                  <a:srgbClr val="CB2418"/>
                </a:solidFill>
                <a:latin typeface="Courier New"/>
                <a:cs typeface="Courier New"/>
              </a:rPr>
              <a:t>/* Counter */</a:t>
            </a:r>
            <a:endParaRPr lang="en-US" sz="1500" dirty="0">
              <a:solidFill>
                <a:srgbClr val="000000"/>
              </a:solidFill>
              <a:latin typeface="Courier New"/>
              <a:cs typeface="Courier New"/>
            </a:endParaRPr>
          </a:p>
          <a:p>
            <a:endParaRPr lang="en-US" sz="1500" dirty="0">
              <a:solidFill>
                <a:srgbClr val="000000"/>
              </a:solidFill>
              <a:latin typeface="Courier New"/>
              <a:cs typeface="Courier New"/>
            </a:endParaRPr>
          </a:p>
          <a:p>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a:solidFill>
                  <a:srgbClr val="4A00FF"/>
                </a:solidFill>
                <a:latin typeface="Courier New"/>
                <a:cs typeface="Courier New"/>
              </a:rPr>
              <a:t>main</a:t>
            </a:r>
            <a:r>
              <a:rPr lang="en-US" sz="1500" dirty="0">
                <a:solidFill>
                  <a:srgbClr val="000000"/>
                </a:solidFill>
                <a:latin typeface="Courier New"/>
                <a:cs typeface="Courier New"/>
              </a:rPr>
              <a:t>(</a:t>
            </a:r>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argc</a:t>
            </a:r>
            <a:r>
              <a:rPr lang="en-US" sz="1500" dirty="0">
                <a:solidFill>
                  <a:srgbClr val="000000"/>
                </a:solidFill>
                <a:latin typeface="Courier New"/>
                <a:cs typeface="Courier New"/>
              </a:rPr>
              <a:t>, </a:t>
            </a:r>
            <a:r>
              <a:rPr lang="en-US" sz="1500" dirty="0">
                <a:solidFill>
                  <a:srgbClr val="2D961E"/>
                </a:solidFill>
                <a:latin typeface="Courier New"/>
                <a:cs typeface="Courier New"/>
              </a:rPr>
              <a:t>char</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argv</a:t>
            </a:r>
            <a:r>
              <a:rPr lang="en-US" sz="1500" dirty="0">
                <a:solidFill>
                  <a:srgbClr val="000000"/>
                </a:solidFill>
                <a:latin typeface="Courier New"/>
                <a:cs typeface="Courier New"/>
              </a:rPr>
              <a:t>)</a:t>
            </a:r>
          </a:p>
          <a:p>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a:solidFill>
                  <a:srgbClr val="2D961E"/>
                </a:solidFill>
                <a:latin typeface="Courier New"/>
                <a:cs typeface="Courier New"/>
              </a:rPr>
              <a:t>long</a:t>
            </a:r>
            <a:r>
              <a:rPr lang="en-US" sz="1500" dirty="0">
                <a:solidFill>
                  <a:srgbClr val="000000"/>
                </a:solidFill>
                <a:latin typeface="Courier New"/>
                <a:cs typeface="Courier New"/>
              </a:rPr>
              <a:t> </a:t>
            </a:r>
            <a:r>
              <a:rPr lang="en-US" sz="1500" dirty="0">
                <a:solidFill>
                  <a:srgbClr val="C1651C"/>
                </a:solidFill>
                <a:latin typeface="Courier New"/>
                <a:cs typeface="Courier New"/>
              </a:rPr>
              <a:t>niters</a:t>
            </a:r>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err="1">
                <a:solidFill>
                  <a:srgbClr val="2D961E"/>
                </a:solidFill>
                <a:latin typeface="Courier New"/>
                <a:cs typeface="Courier New"/>
              </a:rPr>
              <a:t>pthread_t</a:t>
            </a:r>
            <a:r>
              <a:rPr lang="en-US" sz="1500" dirty="0">
                <a:solidFill>
                  <a:srgbClr val="000000"/>
                </a:solidFill>
                <a:latin typeface="Courier New"/>
                <a:cs typeface="Courier New"/>
              </a:rPr>
              <a:t> </a:t>
            </a:r>
            <a:r>
              <a:rPr lang="en-US" sz="1500" dirty="0">
                <a:solidFill>
                  <a:srgbClr val="C1651C"/>
                </a:solidFill>
                <a:latin typeface="Courier New"/>
                <a:cs typeface="Courier New"/>
              </a:rPr>
              <a:t>tid1</a:t>
            </a:r>
            <a:r>
              <a:rPr lang="en-US" sz="1500" dirty="0">
                <a:solidFill>
                  <a:srgbClr val="000000"/>
                </a:solidFill>
                <a:latin typeface="Courier New"/>
                <a:cs typeface="Courier New"/>
              </a:rPr>
              <a:t>, </a:t>
            </a:r>
            <a:r>
              <a:rPr lang="en-US" sz="1500" dirty="0">
                <a:solidFill>
                  <a:srgbClr val="C1651C"/>
                </a:solidFill>
                <a:latin typeface="Courier New"/>
                <a:cs typeface="Courier New"/>
              </a:rPr>
              <a:t>tid2</a:t>
            </a:r>
            <a:r>
              <a:rPr lang="en-US" sz="1500" dirty="0">
                <a:solidFill>
                  <a:srgbClr val="000000"/>
                </a:solidFill>
                <a:latin typeface="Courier New"/>
                <a:cs typeface="Courier New"/>
              </a:rPr>
              <a:t>;</a:t>
            </a:r>
          </a:p>
          <a:p>
            <a:endParaRPr lang="en-US" sz="1500" dirty="0">
              <a:solidFill>
                <a:srgbClr val="000000"/>
              </a:solidFill>
              <a:latin typeface="Courier New"/>
              <a:cs typeface="Courier New"/>
            </a:endParaRP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 = atoi(argv[1]);</a:t>
            </a:r>
          </a:p>
          <a:p>
            <a:r>
              <a:rPr lang="fi-FI" sz="1500" dirty="0">
                <a:solidFill>
                  <a:srgbClr val="000000"/>
                </a:solidFill>
                <a:latin typeface="Courier New"/>
                <a:cs typeface="Courier New"/>
              </a:rPr>
              <a:t>    Pthread_create(&amp;tid1,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thread</a:t>
            </a:r>
            <a:r>
              <a:rPr lang="fi-FI" sz="1500" dirty="0">
                <a:solidFill>
                  <a:srgbClr val="000000"/>
                </a:solidFill>
                <a:latin typeface="Courier New"/>
                <a:cs typeface="Courier New"/>
              </a:rPr>
              <a:t>, &amp;</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Pthread_create(&amp;tid2,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thread</a:t>
            </a:r>
            <a:r>
              <a:rPr lang="fi-FI" sz="1500" dirty="0">
                <a:solidFill>
                  <a:srgbClr val="000000"/>
                </a:solidFill>
                <a:latin typeface="Courier New"/>
                <a:cs typeface="Courier New"/>
              </a:rPr>
              <a:t>, &amp;</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Pthread_join(tid1,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Pthread_join(tid2,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endParaRPr lang="fi-FI" sz="1500" dirty="0">
              <a:solidFill>
                <a:srgbClr val="000000"/>
              </a:solidFill>
              <a:latin typeface="Courier New"/>
              <a:cs typeface="Courier New"/>
            </a:endParaRPr>
          </a:p>
          <a:p>
            <a:r>
              <a:rPr lang="pt-BR" sz="1500" dirty="0">
                <a:solidFill>
                  <a:srgbClr val="000000"/>
                </a:solidFill>
                <a:latin typeface="Courier New"/>
                <a:cs typeface="Courier New"/>
              </a:rPr>
              <a:t>    </a:t>
            </a:r>
            <a:r>
              <a:rPr lang="pt-BR" sz="1500" dirty="0">
                <a:solidFill>
                  <a:srgbClr val="CB2418"/>
                </a:solidFill>
                <a:latin typeface="Courier New"/>
                <a:cs typeface="Courier New"/>
              </a:rPr>
              <a:t>/* </a:t>
            </a:r>
            <a:r>
              <a:rPr lang="pt-BR" sz="1500" dirty="0" err="1">
                <a:solidFill>
                  <a:srgbClr val="CB2418"/>
                </a:solidFill>
                <a:latin typeface="Courier New"/>
                <a:cs typeface="Courier New"/>
              </a:rPr>
              <a:t>Check</a:t>
            </a:r>
            <a:r>
              <a:rPr lang="pt-BR" sz="1500" dirty="0">
                <a:solidFill>
                  <a:srgbClr val="CB2418"/>
                </a:solidFill>
                <a:latin typeface="Courier New"/>
                <a:cs typeface="Courier New"/>
              </a:rPr>
              <a:t> </a:t>
            </a:r>
            <a:r>
              <a:rPr lang="pt-BR" sz="1500" dirty="0" err="1">
                <a:solidFill>
                  <a:srgbClr val="CB2418"/>
                </a:solidFill>
                <a:latin typeface="Courier New"/>
                <a:cs typeface="Courier New"/>
              </a:rPr>
              <a:t>result</a:t>
            </a:r>
            <a:r>
              <a:rPr lang="pt-BR" sz="1500" dirty="0">
                <a:solidFill>
                  <a:srgbClr val="CB2418"/>
                </a:solidFill>
                <a:latin typeface="Courier New"/>
                <a:cs typeface="Courier New"/>
              </a:rPr>
              <a:t> */</a:t>
            </a:r>
            <a:endParaRPr lang="pt-BR"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a:t>
            </a:r>
            <a:r>
              <a:rPr lang="en-US" sz="1500" dirty="0" err="1">
                <a:solidFill>
                  <a:srgbClr val="000000"/>
                </a:solidFill>
                <a:latin typeface="Courier New"/>
                <a:cs typeface="Courier New"/>
              </a:rPr>
              <a:t>cnt</a:t>
            </a:r>
            <a:r>
              <a:rPr lang="en-US" sz="1500" dirty="0">
                <a:solidFill>
                  <a:srgbClr val="000000"/>
                </a:solidFill>
                <a:latin typeface="Courier New"/>
                <a:cs typeface="Courier New"/>
              </a:rPr>
              <a:t> != (2 * niters))</a:t>
            </a: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"BOOM! cnt=%ld\n"</a:t>
            </a:r>
            <a:r>
              <a:rPr lang="ro-RO" sz="1500" dirty="0">
                <a:solidFill>
                  <a:srgbClr val="000000"/>
                </a:solidFill>
                <a:latin typeface="Courier New"/>
                <a:cs typeface="Courier New"/>
              </a:rPr>
              <a:t>, cnt);</a:t>
            </a:r>
          </a:p>
          <a:p>
            <a:r>
              <a:rPr lang="hu-HU" sz="1500" dirty="0">
                <a:solidFill>
                  <a:srgbClr val="000000"/>
                </a:solidFill>
                <a:latin typeface="Courier New"/>
                <a:cs typeface="Courier New"/>
              </a:rPr>
              <a:t>    </a:t>
            </a:r>
            <a:r>
              <a:rPr lang="hu-HU" sz="1500" dirty="0">
                <a:solidFill>
                  <a:srgbClr val="C200FF"/>
                </a:solidFill>
                <a:latin typeface="Courier New"/>
                <a:cs typeface="Courier New"/>
              </a:rPr>
              <a:t>else</a:t>
            </a:r>
            <a:endParaRPr lang="hu-HU" sz="1500" dirty="0">
              <a:solidFill>
                <a:srgbClr val="000000"/>
              </a:solidFill>
              <a:latin typeface="Courier New"/>
              <a:cs typeface="Courier New"/>
            </a:endParaRP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"OK cnt=%ld\n"</a:t>
            </a:r>
            <a:r>
              <a:rPr lang="ro-RO" sz="1500" dirty="0">
                <a:solidFill>
                  <a:srgbClr val="000000"/>
                </a:solidFill>
                <a:latin typeface="Courier New"/>
                <a:cs typeface="Courier New"/>
              </a:rPr>
              <a:t>, cnt);</a:t>
            </a:r>
          </a:p>
          <a:p>
            <a:r>
              <a:rPr lang="ro-RO" sz="1500" dirty="0">
                <a:solidFill>
                  <a:srgbClr val="000000"/>
                </a:solidFill>
                <a:latin typeface="Courier New"/>
                <a:cs typeface="Courier New"/>
              </a:rPr>
              <a:t>    exit(0);</a:t>
            </a:r>
          </a:p>
          <a:p>
            <a:r>
              <a:rPr lang="ro-RO" sz="1500" dirty="0">
                <a:solidFill>
                  <a:srgbClr val="000000"/>
                </a:solidFill>
                <a:latin typeface="Courier New"/>
                <a:cs typeface="Courier New"/>
              </a:rPr>
              <a:t>}</a:t>
            </a:r>
          </a:p>
        </p:txBody>
      </p:sp>
      <p:sp>
        <p:nvSpPr>
          <p:cNvPr id="935940" name="Rectangle 4"/>
          <p:cNvSpPr>
            <a:spLocks noChangeArrowheads="1"/>
          </p:cNvSpPr>
          <p:nvPr/>
        </p:nvSpPr>
        <p:spPr bwMode="auto">
          <a:xfrm>
            <a:off x="4940769" y="1237834"/>
            <a:ext cx="4134465" cy="2800767"/>
          </a:xfrm>
          <a:prstGeom prst="rect">
            <a:avLst/>
          </a:prstGeom>
          <a:solidFill>
            <a:srgbClr val="F6F5BD"/>
          </a:solidFill>
          <a:ln w="12700">
            <a:solidFill>
              <a:schemeClr val="tx1"/>
            </a:solidFill>
            <a:miter lim="800000"/>
            <a:headEnd/>
            <a:tailEnd/>
          </a:ln>
          <a:effectLst/>
        </p:spPr>
        <p:txBody>
          <a:bodyPr wrap="none" anchor="ctr">
            <a:spAutoFit/>
          </a:bodyPr>
          <a:lstStyle/>
          <a:p>
            <a:r>
              <a:rPr lang="en-US" sz="1600" dirty="0">
                <a:solidFill>
                  <a:srgbClr val="9D0003"/>
                </a:solidFill>
                <a:latin typeface="Courier New"/>
                <a:cs typeface="Courier New"/>
              </a:rPr>
              <a:t>/* Thread routine */</a:t>
            </a:r>
            <a:endParaRPr lang="en-US" sz="1600" dirty="0">
              <a:solidFill>
                <a:srgbClr val="000000"/>
              </a:solidFill>
              <a:latin typeface="Courier New"/>
              <a:cs typeface="Courier New"/>
            </a:endParaRPr>
          </a:p>
          <a:p>
            <a:r>
              <a:rPr lang="en-US" sz="1600" dirty="0">
                <a:solidFill>
                  <a:srgbClr val="107702"/>
                </a:solidFill>
                <a:latin typeface="Courier New"/>
                <a:cs typeface="Courier New"/>
              </a:rPr>
              <a:t>void</a:t>
            </a:r>
            <a:r>
              <a:rPr lang="en-US" sz="1600" dirty="0">
                <a:solidFill>
                  <a:srgbClr val="000000"/>
                </a:solidFill>
                <a:latin typeface="Courier New"/>
                <a:cs typeface="Courier New"/>
              </a:rPr>
              <a:t> *</a:t>
            </a:r>
            <a:r>
              <a:rPr lang="en-US" sz="1600" dirty="0">
                <a:solidFill>
                  <a:srgbClr val="0000FF"/>
                </a:solidFill>
                <a:latin typeface="Courier New"/>
                <a:cs typeface="Courier New"/>
              </a:rPr>
              <a:t>thread</a:t>
            </a:r>
            <a:r>
              <a:rPr lang="en-US" sz="1600" dirty="0">
                <a:solidFill>
                  <a:srgbClr val="000000"/>
                </a:solidFill>
                <a:latin typeface="Courier New"/>
                <a:cs typeface="Courier New"/>
              </a:rPr>
              <a:t>(</a:t>
            </a:r>
            <a:r>
              <a:rPr lang="en-US" sz="1600" dirty="0">
                <a:solidFill>
                  <a:srgbClr val="107702"/>
                </a:solidFill>
                <a:latin typeface="Courier New"/>
                <a:cs typeface="Courier New"/>
              </a:rPr>
              <a:t>void</a:t>
            </a:r>
            <a:r>
              <a:rPr lang="en-US" sz="1600" dirty="0">
                <a:solidFill>
                  <a:srgbClr val="000000"/>
                </a:solidFill>
                <a:latin typeface="Courier New"/>
                <a:cs typeface="Courier New"/>
              </a:rPr>
              <a:t> *</a:t>
            </a:r>
            <a:r>
              <a:rPr lang="en-US" sz="1600" dirty="0" err="1">
                <a:solidFill>
                  <a:srgbClr val="9E4C04"/>
                </a:solidFill>
                <a:latin typeface="Courier New"/>
                <a:cs typeface="Courier New"/>
              </a:rPr>
              <a:t>vargp</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107702"/>
                </a:solidFill>
                <a:latin typeface="Courier New"/>
                <a:cs typeface="Courier New"/>
              </a:rPr>
              <a:t>long</a:t>
            </a:r>
            <a:r>
              <a:rPr lang="en-US" sz="1600" dirty="0">
                <a:solidFill>
                  <a:srgbClr val="000000"/>
                </a:solidFill>
                <a:latin typeface="Courier New"/>
                <a:cs typeface="Courier New"/>
              </a:rPr>
              <a:t> </a:t>
            </a:r>
            <a:r>
              <a:rPr lang="en-US" sz="1600" dirty="0">
                <a:solidFill>
                  <a:srgbClr val="9E4C04"/>
                </a:solidFill>
                <a:latin typeface="Courier New"/>
                <a:cs typeface="Courier New"/>
              </a:rPr>
              <a:t>j</a:t>
            </a:r>
            <a:r>
              <a:rPr lang="en-US" sz="1600" dirty="0">
                <a:solidFill>
                  <a:srgbClr val="000000"/>
                </a:solidFill>
                <a:latin typeface="Courier New"/>
                <a:cs typeface="Courier New"/>
              </a:rPr>
              <a:t>, </a:t>
            </a:r>
            <a:r>
              <a:rPr lang="en-US" sz="1600" dirty="0">
                <a:solidFill>
                  <a:srgbClr val="9E4C04"/>
                </a:solidFill>
                <a:latin typeface="Courier New"/>
                <a:cs typeface="Courier New"/>
              </a:rPr>
              <a:t>niters</a:t>
            </a:r>
            <a:r>
              <a:rPr lang="en-US" sz="1600" dirty="0">
                <a:solidFill>
                  <a:srgbClr val="000000"/>
                </a:solidFill>
                <a:latin typeface="Courier New"/>
                <a:cs typeface="Courier New"/>
              </a:rPr>
              <a:t> = </a:t>
            </a:r>
          </a:p>
          <a:p>
            <a:r>
              <a:rPr lang="en-US" sz="1600" dirty="0">
                <a:solidFill>
                  <a:srgbClr val="000000"/>
                </a:solidFill>
                <a:latin typeface="Courier New"/>
                <a:cs typeface="Courier New"/>
              </a:rPr>
              <a:t>               *((</a:t>
            </a:r>
            <a:r>
              <a:rPr lang="en-US" sz="1600" dirty="0">
                <a:solidFill>
                  <a:srgbClr val="107702"/>
                </a:solidFill>
                <a:latin typeface="Courier New"/>
                <a:cs typeface="Courier New"/>
              </a:rPr>
              <a:t>long</a:t>
            </a:r>
            <a:r>
              <a:rPr lang="en-US" sz="1600" dirty="0">
                <a:solidFill>
                  <a:srgbClr val="000000"/>
                </a:solidFill>
                <a:latin typeface="Courier New"/>
                <a:cs typeface="Courier New"/>
              </a:rPr>
              <a:t> *)</a:t>
            </a:r>
            <a:r>
              <a:rPr lang="en-US" sz="1600" dirty="0" err="1">
                <a:solidFill>
                  <a:srgbClr val="000000"/>
                </a:solidFill>
                <a:latin typeface="Courier New"/>
                <a:cs typeface="Courier New"/>
              </a:rPr>
              <a:t>vargp</a:t>
            </a:r>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9D00FF"/>
                </a:solidFill>
                <a:latin typeface="Courier New"/>
                <a:cs typeface="Courier New"/>
              </a:rPr>
              <a:t>for</a:t>
            </a:r>
            <a:r>
              <a:rPr lang="en-US" sz="1600" dirty="0">
                <a:solidFill>
                  <a:srgbClr val="000000"/>
                </a:solidFill>
                <a:latin typeface="Courier New"/>
                <a:cs typeface="Courier New"/>
              </a:rPr>
              <a:t> (j = 0; j &lt; niters; </a:t>
            </a:r>
            <a:r>
              <a:rPr lang="en-US" sz="1600" dirty="0" err="1">
                <a:solidFill>
                  <a:srgbClr val="000000"/>
                </a:solidFill>
                <a:latin typeface="Courier New"/>
                <a:cs typeface="Courier New"/>
              </a:rPr>
              <a:t>j++</a:t>
            </a:r>
            <a:r>
              <a:rPr lang="en-US" sz="1600" dirty="0">
                <a:solidFill>
                  <a:srgbClr val="000000"/>
                </a:solidFill>
                <a:latin typeface="Courier New"/>
                <a:cs typeface="Courier New"/>
              </a:rPr>
              <a:t>)</a:t>
            </a:r>
          </a:p>
          <a:p>
            <a:r>
              <a:rPr lang="nl-NL" sz="1600" dirty="0">
                <a:solidFill>
                  <a:srgbClr val="000000"/>
                </a:solidFill>
                <a:latin typeface="Courier New"/>
                <a:cs typeface="Courier New"/>
              </a:rPr>
              <a:t>        cnt++; </a:t>
            </a:r>
          </a:p>
          <a:p>
            <a:endParaRPr lang="nl-NL" sz="1600" dirty="0">
              <a:solidFill>
                <a:srgbClr val="000000"/>
              </a:solidFill>
              <a:latin typeface="Courier New"/>
              <a:cs typeface="Courier New"/>
            </a:endParaRPr>
          </a:p>
          <a:p>
            <a:r>
              <a:rPr lang="is-IS" sz="1600" dirty="0">
                <a:solidFill>
                  <a:srgbClr val="000000"/>
                </a:solidFill>
                <a:latin typeface="Courier New"/>
                <a:cs typeface="Courier New"/>
              </a:rPr>
              <a:t>    </a:t>
            </a:r>
            <a:r>
              <a:rPr lang="is-IS" sz="1600" dirty="0">
                <a:solidFill>
                  <a:srgbClr val="9D00FF"/>
                </a:solidFill>
                <a:latin typeface="Courier New"/>
                <a:cs typeface="Courier New"/>
              </a:rPr>
              <a:t>return</a:t>
            </a:r>
            <a:r>
              <a:rPr lang="is-IS" sz="1600" dirty="0">
                <a:solidFill>
                  <a:srgbClr val="000000"/>
                </a:solidFill>
                <a:latin typeface="Courier New"/>
                <a:cs typeface="Courier New"/>
              </a:rPr>
              <a:t> </a:t>
            </a:r>
            <a:r>
              <a:rPr lang="is-IS" sz="1600" dirty="0">
                <a:solidFill>
                  <a:srgbClr val="0F7574"/>
                </a:solidFill>
                <a:latin typeface="Courier New"/>
                <a:cs typeface="Courier New"/>
              </a:rPr>
              <a:t>NULL</a:t>
            </a:r>
            <a:r>
              <a:rPr lang="is-IS" sz="1600" dirty="0">
                <a:solidFill>
                  <a:srgbClr val="000000"/>
                </a:solidFill>
                <a:latin typeface="Courier New"/>
                <a:cs typeface="Courier New"/>
              </a:rPr>
              <a:t>;</a:t>
            </a:r>
          </a:p>
          <a:p>
            <a:r>
              <a:rPr lang="is-IS" sz="1600" dirty="0">
                <a:solidFill>
                  <a:srgbClr val="000000"/>
                </a:solidFill>
                <a:latin typeface="Courier New"/>
                <a:cs typeface="Courier New"/>
              </a:rPr>
              <a:t>} </a:t>
            </a:r>
            <a:endParaRPr lang="en-US" sz="1600" dirty="0">
              <a:solidFill>
                <a:srgbClr val="000000"/>
              </a:solidFill>
              <a:latin typeface="Courier New"/>
              <a:cs typeface="Courier New"/>
            </a:endParaRPr>
          </a:p>
        </p:txBody>
      </p:sp>
      <p:sp>
        <p:nvSpPr>
          <p:cNvPr id="9" name="Text Box 6"/>
          <p:cNvSpPr txBox="1">
            <a:spLocks noChangeArrowheads="1"/>
          </p:cNvSpPr>
          <p:nvPr/>
        </p:nvSpPr>
        <p:spPr bwMode="auto">
          <a:xfrm>
            <a:off x="4965700" y="4884003"/>
            <a:ext cx="3959747" cy="830997"/>
          </a:xfrm>
          <a:prstGeom prst="rect">
            <a:avLst/>
          </a:prstGeom>
          <a:noFill/>
          <a:ln w="25400">
            <a:noFill/>
            <a:miter lim="800000"/>
            <a:headEnd/>
            <a:tailEnd/>
          </a:ln>
          <a:effectLst/>
        </p:spPr>
        <p:txBody>
          <a:bodyPr wrap="square" anchor="ctr">
            <a:spAutoFit/>
          </a:bodyPr>
          <a:lstStyle/>
          <a:p>
            <a:r>
              <a:rPr lang="en-US" dirty="0">
                <a:latin typeface="+mn-lt"/>
              </a:rPr>
              <a:t>How can we fix this using synchronization?</a:t>
            </a:r>
          </a:p>
        </p:txBody>
      </p:sp>
      <p:sp>
        <p:nvSpPr>
          <p:cNvPr id="10" name="TextBox 9"/>
          <p:cNvSpPr txBox="1"/>
          <p:nvPr/>
        </p:nvSpPr>
        <p:spPr>
          <a:xfrm>
            <a:off x="3795510" y="6260068"/>
            <a:ext cx="1005090" cy="369332"/>
          </a:xfrm>
          <a:prstGeom prst="rect">
            <a:avLst/>
          </a:prstGeom>
          <a:noFill/>
        </p:spPr>
        <p:txBody>
          <a:bodyPr wrap="none" rtlCol="0">
            <a:spAutoFit/>
          </a:bodyPr>
          <a:lstStyle/>
          <a:p>
            <a:r>
              <a:rPr lang="en-US" sz="1800" dirty="0" err="1">
                <a:solidFill>
                  <a:srgbClr val="7F7F7F"/>
                </a:solidFill>
                <a:latin typeface="Calibri" pitchFamily="34" charset="0"/>
              </a:rPr>
              <a:t>badcnt.c</a:t>
            </a:r>
            <a:endParaRPr lang="en-US" sz="1800" dirty="0">
              <a:solidFill>
                <a:srgbClr val="7F7F7F"/>
              </a:solidFill>
              <a:latin typeface="Calibri" pitchFamily="34" charset="0"/>
            </a:endParaRPr>
          </a:p>
        </p:txBody>
      </p:sp>
    </p:spTree>
    <p:extLst>
      <p:ext uri="{BB962C8B-B14F-4D97-AF65-F5344CB8AC3E}">
        <p14:creationId xmlns:p14="http://schemas.microsoft.com/office/powerpoint/2010/main" val="41040187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a:xfrm>
            <a:off x="357018" y="381000"/>
            <a:ext cx="8133839" cy="762000"/>
          </a:xfrm>
        </p:spPr>
        <p:txBody>
          <a:bodyPr/>
          <a:lstStyle/>
          <a:p>
            <a:r>
              <a:rPr lang="en-US" dirty="0" err="1">
                <a:latin typeface="Courier New"/>
                <a:cs typeface="Courier New"/>
              </a:rPr>
              <a:t>goodmcnt.c</a:t>
            </a:r>
            <a:r>
              <a:rPr lang="en-US" dirty="0">
                <a:latin typeface="Courier New"/>
                <a:cs typeface="Courier New"/>
              </a:rPr>
              <a:t>:</a:t>
            </a:r>
            <a:r>
              <a:rPr lang="en-US" dirty="0"/>
              <a:t> </a:t>
            </a:r>
            <a:r>
              <a:rPr lang="en-US" dirty="0" err="1"/>
              <a:t>Mutex</a:t>
            </a:r>
            <a:r>
              <a:rPr lang="en-US" dirty="0"/>
              <a:t> Synchronization</a:t>
            </a:r>
          </a:p>
        </p:txBody>
      </p:sp>
      <p:sp>
        <p:nvSpPr>
          <p:cNvPr id="956419" name="Rectangle 3"/>
          <p:cNvSpPr>
            <a:spLocks noGrp="1" noChangeArrowheads="1"/>
          </p:cNvSpPr>
          <p:nvPr>
            <p:ph type="body" idx="1"/>
          </p:nvPr>
        </p:nvSpPr>
        <p:spPr>
          <a:xfrm>
            <a:off x="228600" y="1215904"/>
            <a:ext cx="8307388" cy="460496"/>
          </a:xfrm>
        </p:spPr>
        <p:txBody>
          <a:bodyPr/>
          <a:lstStyle/>
          <a:p>
            <a:r>
              <a:rPr lang="en-US" dirty="0"/>
              <a:t>Define and initialize a mutex for the shared variable </a:t>
            </a:r>
            <a:r>
              <a:rPr lang="en-US" dirty="0" err="1">
                <a:latin typeface="Courier New"/>
                <a:cs typeface="Courier New"/>
              </a:rPr>
              <a:t>cnt</a:t>
            </a:r>
            <a:r>
              <a:rPr lang="en-US" dirty="0">
                <a:latin typeface="Courier New"/>
                <a:cs typeface="Courier New"/>
              </a:rPr>
              <a:t>:</a:t>
            </a:r>
          </a:p>
          <a:p>
            <a:pPr lvl="1"/>
            <a:endParaRPr lang="en-US" dirty="0"/>
          </a:p>
          <a:p>
            <a:endParaRPr lang="en-US" dirty="0"/>
          </a:p>
        </p:txBody>
      </p:sp>
      <p:sp>
        <p:nvSpPr>
          <p:cNvPr id="956420" name="Rectangle 4"/>
          <p:cNvSpPr>
            <a:spLocks noChangeArrowheads="1"/>
          </p:cNvSpPr>
          <p:nvPr/>
        </p:nvSpPr>
        <p:spPr bwMode="auto">
          <a:xfrm>
            <a:off x="353367" y="1796622"/>
            <a:ext cx="8485833" cy="1251378"/>
          </a:xfrm>
          <a:prstGeom prst="rect">
            <a:avLst/>
          </a:prstGeom>
          <a:solidFill>
            <a:srgbClr val="F6F5BD"/>
          </a:solidFill>
          <a:ln w="12700">
            <a:solidFill>
              <a:schemeClr val="tx1"/>
            </a:solidFill>
            <a:miter lim="800000"/>
            <a:headEnd/>
            <a:tailEnd/>
          </a:ln>
          <a:effectLst/>
        </p:spPr>
        <p:txBody>
          <a:bodyPr wrap="square" tIns="0" bIns="0" anchor="t" anchorCtr="0">
            <a:noAutofit/>
          </a:bodyPr>
          <a:lstStyle/>
          <a:p>
            <a:r>
              <a:rPr lang="en-US" sz="1800" dirty="0">
                <a:solidFill>
                  <a:srgbClr val="000000"/>
                </a:solidFill>
                <a:latin typeface="Courier New"/>
                <a:cs typeface="Courier New"/>
              </a:rPr>
              <a:t>  </a:t>
            </a:r>
            <a:r>
              <a:rPr lang="en-US" sz="1800" dirty="0">
                <a:solidFill>
                  <a:srgbClr val="C200FF"/>
                </a:solidFill>
                <a:latin typeface="Courier New"/>
                <a:cs typeface="Courier New"/>
              </a:rPr>
              <a:t>volatile</a:t>
            </a:r>
            <a:r>
              <a:rPr lang="en-US" sz="1800" dirty="0">
                <a:solidFill>
                  <a:srgbClr val="000000"/>
                </a:solidFill>
                <a:latin typeface="Courier New"/>
                <a:cs typeface="Courier New"/>
              </a:rPr>
              <a:t> </a:t>
            </a:r>
            <a:r>
              <a:rPr lang="en-US" sz="1800" dirty="0">
                <a:solidFill>
                  <a:srgbClr val="2D961E"/>
                </a:solidFill>
                <a:latin typeface="Courier New"/>
                <a:cs typeface="Courier New"/>
              </a:rPr>
              <a:t>long</a:t>
            </a:r>
            <a:r>
              <a:rPr lang="en-US" sz="1800" dirty="0">
                <a:solidFill>
                  <a:srgbClr val="000000"/>
                </a:solidFill>
                <a:latin typeface="Courier New"/>
                <a:cs typeface="Courier New"/>
              </a:rPr>
              <a:t> </a:t>
            </a:r>
            <a:r>
              <a:rPr lang="en-US" sz="1800" dirty="0" err="1">
                <a:solidFill>
                  <a:srgbClr val="C1651C"/>
                </a:solidFill>
                <a:latin typeface="Courier New"/>
                <a:cs typeface="Courier New"/>
              </a:rPr>
              <a:t>cnt</a:t>
            </a:r>
            <a:r>
              <a:rPr lang="en-US" sz="1800" dirty="0">
                <a:solidFill>
                  <a:srgbClr val="000000"/>
                </a:solidFill>
                <a:latin typeface="Courier New"/>
                <a:cs typeface="Courier New"/>
              </a:rPr>
              <a:t> = 0;  </a:t>
            </a:r>
            <a:r>
              <a:rPr lang="en-US" sz="1800" dirty="0">
                <a:solidFill>
                  <a:srgbClr val="CB2418"/>
                </a:solidFill>
                <a:latin typeface="Courier New"/>
                <a:cs typeface="Courier New"/>
              </a:rPr>
              <a:t>/* Counter */</a:t>
            </a:r>
            <a:endParaRPr lang="en-US" sz="1800" dirty="0">
              <a:solidFill>
                <a:srgbClr val="000000"/>
              </a:solidFill>
              <a:latin typeface="Courier New"/>
              <a:cs typeface="Courier New"/>
            </a:endParaRPr>
          </a:p>
          <a:p>
            <a:r>
              <a:rPr lang="en-US" sz="1800" dirty="0">
                <a:solidFill>
                  <a:srgbClr val="000000"/>
                </a:solidFill>
                <a:latin typeface="Courier New"/>
                <a:cs typeface="Courier New"/>
              </a:rPr>
              <a:t>  </a:t>
            </a:r>
            <a:r>
              <a:rPr lang="en-US" sz="1800" dirty="0" err="1">
                <a:solidFill>
                  <a:srgbClr val="2D961E"/>
                </a:solidFill>
                <a:latin typeface="Courier New"/>
                <a:cs typeface="Courier New"/>
              </a:rPr>
              <a:t>pthread_mutex_t</a:t>
            </a:r>
            <a:r>
              <a:rPr lang="en-US" sz="1800" dirty="0">
                <a:solidFill>
                  <a:srgbClr val="000000"/>
                </a:solidFill>
                <a:latin typeface="Courier New"/>
                <a:cs typeface="Courier New"/>
              </a:rPr>
              <a:t> </a:t>
            </a:r>
            <a:r>
              <a:rPr lang="en-US" sz="1800" dirty="0" err="1">
                <a:solidFill>
                  <a:srgbClr val="C1651C"/>
                </a:solidFill>
                <a:latin typeface="Courier New"/>
                <a:cs typeface="Courier New"/>
              </a:rPr>
              <a:t>mutex</a:t>
            </a:r>
            <a:r>
              <a:rPr lang="en-US" sz="1800" dirty="0">
                <a:solidFill>
                  <a:srgbClr val="000000"/>
                </a:solidFill>
                <a:latin typeface="Courier New"/>
                <a:cs typeface="Courier New"/>
              </a:rPr>
              <a:t>; </a:t>
            </a:r>
          </a:p>
          <a:p>
            <a:r>
              <a:rPr lang="fi-FI" sz="1800" dirty="0">
                <a:solidFill>
                  <a:srgbClr val="000000"/>
                </a:solidFill>
                <a:latin typeface="Courier New"/>
                <a:cs typeface="Courier New"/>
              </a:rPr>
              <a:t>  </a:t>
            </a:r>
            <a:r>
              <a:rPr lang="fi-FI" sz="1800" dirty="0" err="1">
                <a:solidFill>
                  <a:srgbClr val="000000"/>
                </a:solidFill>
                <a:latin typeface="Courier New"/>
                <a:cs typeface="Courier New"/>
              </a:rPr>
              <a:t>pthread_mutex_init</a:t>
            </a:r>
            <a:r>
              <a:rPr lang="fi-FI" sz="1800" dirty="0">
                <a:solidFill>
                  <a:srgbClr val="000000"/>
                </a:solidFill>
                <a:latin typeface="Courier New"/>
                <a:cs typeface="Courier New"/>
              </a:rPr>
              <a:t>(&amp;mutex, NULL); </a:t>
            </a:r>
            <a:r>
              <a:rPr lang="fi-FI" sz="1800" dirty="0">
                <a:solidFill>
                  <a:srgbClr val="CB2418"/>
                </a:solidFill>
                <a:latin typeface="Courier New"/>
                <a:cs typeface="Courier New"/>
              </a:rPr>
              <a:t>// No </a:t>
            </a:r>
            <a:r>
              <a:rPr lang="fi-FI" sz="1800" dirty="0" err="1">
                <a:solidFill>
                  <a:srgbClr val="CB2418"/>
                </a:solidFill>
                <a:latin typeface="Courier New"/>
                <a:cs typeface="Courier New"/>
              </a:rPr>
              <a:t>special</a:t>
            </a:r>
            <a:r>
              <a:rPr lang="fi-FI" sz="1800" dirty="0">
                <a:solidFill>
                  <a:srgbClr val="CB2418"/>
                </a:solidFill>
                <a:latin typeface="Courier New"/>
                <a:cs typeface="Courier New"/>
              </a:rPr>
              <a:t> </a:t>
            </a:r>
            <a:r>
              <a:rPr lang="fi-FI" sz="1800" dirty="0" err="1">
                <a:solidFill>
                  <a:srgbClr val="CB2418"/>
                </a:solidFill>
                <a:latin typeface="Courier New"/>
                <a:cs typeface="Courier New"/>
              </a:rPr>
              <a:t>attributes</a:t>
            </a:r>
            <a:endParaRPr lang="en-US" sz="1800" dirty="0">
              <a:solidFill>
                <a:srgbClr val="000000"/>
              </a:solidFill>
              <a:latin typeface="Courier New"/>
              <a:cs typeface="Courier New"/>
            </a:endParaRPr>
          </a:p>
        </p:txBody>
      </p:sp>
      <p:sp>
        <p:nvSpPr>
          <p:cNvPr id="5" name="Rectangle 3"/>
          <p:cNvSpPr txBox="1">
            <a:spLocks noChangeArrowheads="1"/>
          </p:cNvSpPr>
          <p:nvPr/>
        </p:nvSpPr>
        <p:spPr bwMode="auto">
          <a:xfrm>
            <a:off x="357018" y="3352800"/>
            <a:ext cx="8307388" cy="460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r>
              <a:rPr kumimoji="0" lang="en-US" sz="2400" b="1" i="0" u="none" strike="noStrike" kern="0" cap="none" spc="0" normalizeH="0" baseline="0" noProof="0" dirty="0">
                <a:ln>
                  <a:noFill/>
                </a:ln>
                <a:solidFill>
                  <a:schemeClr val="tx1"/>
                </a:solidFill>
                <a:effectLst/>
                <a:uLnTx/>
                <a:uFillTx/>
                <a:latin typeface="Calibri" pitchFamily="34" charset="0"/>
                <a:ea typeface="+mn-ea"/>
                <a:cs typeface="+mn-cs"/>
              </a:rPr>
              <a:t>Surround </a:t>
            </a:r>
            <a:r>
              <a:rPr lang="en-US" kern="0" dirty="0">
                <a:latin typeface="Calibri" pitchFamily="34" charset="0"/>
              </a:rPr>
              <a:t>critical section with </a:t>
            </a:r>
            <a:r>
              <a:rPr lang="en-US" i="1" kern="0" dirty="0">
                <a:latin typeface="Calibri" pitchFamily="34" charset="0"/>
              </a:rPr>
              <a:t>lock </a:t>
            </a:r>
            <a:r>
              <a:rPr lang="en-US" kern="0" dirty="0">
                <a:latin typeface="Calibri" pitchFamily="34" charset="0"/>
              </a:rPr>
              <a:t>and</a:t>
            </a:r>
            <a:r>
              <a:rPr lang="en-US" i="1" kern="0" dirty="0">
                <a:latin typeface="Calibri" pitchFamily="34" charset="0"/>
              </a:rPr>
              <a:t> unlock</a:t>
            </a:r>
            <a:r>
              <a:rPr lang="en-US" kern="0" dirty="0">
                <a:latin typeface="Calibri" pitchFamily="34" charset="0"/>
              </a:rPr>
              <a:t>:</a:t>
            </a:r>
            <a:endParaRPr kumimoji="0" lang="en-US" sz="2400" b="1" i="0" u="none" strike="noStrike" kern="0" cap="none" spc="0" normalizeH="0" baseline="0" noProof="0" dirty="0">
              <a:ln>
                <a:noFill/>
              </a:ln>
              <a:solidFill>
                <a:schemeClr val="tx1"/>
              </a:solidFill>
              <a:effectLst/>
              <a:uLnTx/>
              <a:uFillTx/>
              <a:latin typeface="Calibri" pitchFamily="34" charset="0"/>
              <a:ea typeface="+mn-ea"/>
              <a:cs typeface="+mn-cs"/>
            </a:endParaRP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endParaRPr kumimoji="0" lang="en-US" sz="2000" b="0" i="0" u="none" strike="noStrike" kern="0" cap="none" spc="0" normalizeH="0" baseline="0" noProof="0" dirty="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US"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6" name="Rectangle 4"/>
          <p:cNvSpPr>
            <a:spLocks noChangeArrowheads="1"/>
          </p:cNvSpPr>
          <p:nvPr/>
        </p:nvSpPr>
        <p:spPr bwMode="auto">
          <a:xfrm>
            <a:off x="483373" y="3962400"/>
            <a:ext cx="4979276" cy="1524000"/>
          </a:xfrm>
          <a:prstGeom prst="rect">
            <a:avLst/>
          </a:prstGeom>
          <a:solidFill>
            <a:srgbClr val="F6F5BD"/>
          </a:solidFill>
          <a:ln w="12700">
            <a:solidFill>
              <a:schemeClr val="tx1"/>
            </a:solidFill>
            <a:miter lim="800000"/>
            <a:headEnd/>
            <a:tailEnd/>
          </a:ln>
          <a:effectLst/>
        </p:spPr>
        <p:txBody>
          <a:bodyPr wrap="square" tIns="0" bIns="0" anchor="t" anchorCtr="0">
            <a:noAutofit/>
          </a:bodyPr>
          <a:lstStyle/>
          <a:p>
            <a:r>
              <a:rPr lang="da-DK" sz="1800" dirty="0">
                <a:solidFill>
                  <a:srgbClr val="000000"/>
                </a:solidFill>
                <a:latin typeface="Courier New"/>
                <a:cs typeface="Courier New"/>
              </a:rPr>
              <a:t> </a:t>
            </a:r>
            <a:r>
              <a:rPr lang="da-DK" sz="1800" dirty="0">
                <a:solidFill>
                  <a:srgbClr val="C200FF"/>
                </a:solidFill>
                <a:latin typeface="Courier New"/>
                <a:cs typeface="Courier New"/>
              </a:rPr>
              <a:t>for</a:t>
            </a:r>
            <a:r>
              <a:rPr lang="da-DK" sz="1800" dirty="0">
                <a:solidFill>
                  <a:srgbClr val="000000"/>
                </a:solidFill>
                <a:latin typeface="Courier New"/>
                <a:cs typeface="Courier New"/>
              </a:rPr>
              <a:t> (i = 0; i &lt; </a:t>
            </a:r>
            <a:r>
              <a:rPr lang="da-DK" sz="1800" dirty="0" err="1">
                <a:solidFill>
                  <a:srgbClr val="000000"/>
                </a:solidFill>
                <a:latin typeface="Courier New"/>
                <a:cs typeface="Courier New"/>
              </a:rPr>
              <a:t>niters</a:t>
            </a:r>
            <a:r>
              <a:rPr lang="da-DK" sz="1800" dirty="0">
                <a:solidFill>
                  <a:srgbClr val="000000"/>
                </a:solidFill>
                <a:latin typeface="Courier New"/>
                <a:cs typeface="Courier New"/>
              </a:rPr>
              <a:t>; i++) {</a:t>
            </a:r>
          </a:p>
          <a:p>
            <a:r>
              <a:rPr lang="da-DK" sz="1800" dirty="0">
                <a:solidFill>
                  <a:srgbClr val="000000"/>
                </a:solidFill>
                <a:latin typeface="Courier New"/>
                <a:cs typeface="Courier New"/>
              </a:rPr>
              <a:t>     </a:t>
            </a:r>
            <a:r>
              <a:rPr lang="fi-FI" sz="1800" dirty="0" err="1">
                <a:solidFill>
                  <a:srgbClr val="000000"/>
                </a:solidFill>
                <a:latin typeface="Courier New"/>
                <a:cs typeface="Courier New"/>
              </a:rPr>
              <a:t>pthread_mutex_lock</a:t>
            </a:r>
            <a:r>
              <a:rPr lang="fi-FI" sz="1800" dirty="0">
                <a:solidFill>
                  <a:srgbClr val="000000"/>
                </a:solidFill>
                <a:latin typeface="Courier New"/>
                <a:cs typeface="Courier New"/>
              </a:rPr>
              <a:t>(&amp;</a:t>
            </a:r>
            <a:r>
              <a:rPr lang="fi-FI" sz="1800" dirty="0" err="1">
                <a:solidFill>
                  <a:srgbClr val="000000"/>
                </a:solidFill>
                <a:latin typeface="Courier New"/>
                <a:cs typeface="Courier New"/>
              </a:rPr>
              <a:t>mutex</a:t>
            </a:r>
            <a:r>
              <a:rPr lang="fi-FI" sz="1800" dirty="0">
                <a:solidFill>
                  <a:srgbClr val="000000"/>
                </a:solidFill>
                <a:latin typeface="Courier New"/>
                <a:cs typeface="Courier New"/>
              </a:rPr>
              <a:t>);</a:t>
            </a:r>
          </a:p>
          <a:p>
            <a:r>
              <a:rPr lang="fi-FI" sz="1800" dirty="0">
                <a:solidFill>
                  <a:srgbClr val="000000"/>
                </a:solidFill>
                <a:latin typeface="Courier New"/>
                <a:cs typeface="Courier New"/>
              </a:rPr>
              <a:t>     </a:t>
            </a:r>
            <a:r>
              <a:rPr lang="fi-FI" sz="1800" dirty="0" err="1">
                <a:solidFill>
                  <a:srgbClr val="000000"/>
                </a:solidFill>
                <a:latin typeface="Courier New"/>
                <a:cs typeface="Courier New"/>
              </a:rPr>
              <a:t>cnt</a:t>
            </a:r>
            <a:r>
              <a:rPr lang="fi-FI" sz="1800" dirty="0">
                <a:solidFill>
                  <a:srgbClr val="000000"/>
                </a:solidFill>
                <a:latin typeface="Courier New"/>
                <a:cs typeface="Courier New"/>
              </a:rPr>
              <a:t>++;</a:t>
            </a:r>
          </a:p>
          <a:p>
            <a:r>
              <a:rPr lang="fi-FI" sz="1800" dirty="0">
                <a:solidFill>
                  <a:srgbClr val="000000"/>
                </a:solidFill>
                <a:latin typeface="Courier New"/>
                <a:cs typeface="Courier New"/>
              </a:rPr>
              <a:t>     </a:t>
            </a:r>
            <a:r>
              <a:rPr lang="fi-FI" sz="1800" dirty="0" err="1">
                <a:solidFill>
                  <a:srgbClr val="000000"/>
                </a:solidFill>
                <a:latin typeface="Courier New"/>
                <a:cs typeface="Courier New"/>
              </a:rPr>
              <a:t>pthread_mutex_unlock</a:t>
            </a:r>
            <a:r>
              <a:rPr lang="fi-FI" sz="1800" dirty="0">
                <a:solidFill>
                  <a:srgbClr val="000000"/>
                </a:solidFill>
                <a:latin typeface="Courier New"/>
                <a:cs typeface="Courier New"/>
              </a:rPr>
              <a:t>(&amp;</a:t>
            </a:r>
            <a:r>
              <a:rPr lang="fi-FI" sz="1800" dirty="0" err="1">
                <a:solidFill>
                  <a:srgbClr val="000000"/>
                </a:solidFill>
                <a:latin typeface="Courier New"/>
                <a:cs typeface="Courier New"/>
              </a:rPr>
              <a:t>mutex</a:t>
            </a:r>
            <a:r>
              <a:rPr lang="fi-FI" sz="1800" dirty="0">
                <a:solidFill>
                  <a:srgbClr val="000000"/>
                </a:solidFill>
                <a:latin typeface="Courier New"/>
                <a:cs typeface="Courier New"/>
              </a:rPr>
              <a:t>);</a:t>
            </a:r>
          </a:p>
          <a:p>
            <a:r>
              <a:rPr lang="fi-FI" sz="1800" dirty="0">
                <a:solidFill>
                  <a:srgbClr val="000000"/>
                </a:solidFill>
                <a:latin typeface="Courier New"/>
                <a:cs typeface="Courier New"/>
              </a:rPr>
              <a:t>  }</a:t>
            </a:r>
            <a:endParaRPr lang="en-US" sz="1800" dirty="0">
              <a:latin typeface="Courier New"/>
              <a:cs typeface="Courier New"/>
            </a:endParaRPr>
          </a:p>
        </p:txBody>
      </p:sp>
      <p:sp>
        <p:nvSpPr>
          <p:cNvPr id="7" name="Text Box 5"/>
          <p:cNvSpPr txBox="1">
            <a:spLocks noChangeArrowheads="1"/>
          </p:cNvSpPr>
          <p:nvPr/>
        </p:nvSpPr>
        <p:spPr bwMode="auto">
          <a:xfrm>
            <a:off x="5638800" y="4038600"/>
            <a:ext cx="3023585" cy="1323439"/>
          </a:xfrm>
          <a:prstGeom prst="rect">
            <a:avLst/>
          </a:prstGeom>
          <a:solidFill>
            <a:schemeClr val="bg1">
              <a:lumMod val="85000"/>
            </a:schemeClr>
          </a:solidFill>
          <a:ln w="25400">
            <a:noFill/>
            <a:miter lim="800000"/>
            <a:headEnd/>
            <a:tailEnd/>
          </a:ln>
          <a:effectLst/>
        </p:spPr>
        <p:txBody>
          <a:bodyPr wrap="none" anchor="ctr">
            <a:spAutoFit/>
          </a:bodyPr>
          <a:lstStyle/>
          <a:p>
            <a:r>
              <a:rPr lang="en-US" sz="1600" dirty="0" err="1">
                <a:latin typeface="Courier New" pitchFamily="49" charset="0"/>
              </a:rPr>
              <a:t>linux</a:t>
            </a:r>
            <a:r>
              <a:rPr lang="en-US" sz="1600" dirty="0">
                <a:latin typeface="Courier New" pitchFamily="49" charset="0"/>
              </a:rPr>
              <a:t>&gt; ./</a:t>
            </a:r>
            <a:r>
              <a:rPr lang="en-US" sz="1600" dirty="0" err="1">
                <a:latin typeface="Courier New" pitchFamily="49" charset="0"/>
              </a:rPr>
              <a:t>goodmcnt</a:t>
            </a:r>
            <a:r>
              <a:rPr lang="en-US" sz="1600" dirty="0">
                <a:latin typeface="Courier New" pitchFamily="49" charset="0"/>
              </a:rPr>
              <a:t> 10000</a:t>
            </a:r>
          </a:p>
          <a:p>
            <a:r>
              <a:rPr lang="en-US" sz="1600" dirty="0">
                <a:latin typeface="Courier New" pitchFamily="49" charset="0"/>
              </a:rPr>
              <a:t>OK </a:t>
            </a:r>
            <a:r>
              <a:rPr lang="en-US" sz="1600" dirty="0" err="1">
                <a:latin typeface="Courier New" pitchFamily="49" charset="0"/>
              </a:rPr>
              <a:t>cnt</a:t>
            </a:r>
            <a:r>
              <a:rPr lang="en-US" sz="1600" dirty="0">
                <a:latin typeface="Courier New" pitchFamily="49" charset="0"/>
              </a:rPr>
              <a:t>=20000</a:t>
            </a:r>
          </a:p>
          <a:p>
            <a:r>
              <a:rPr lang="en-US" sz="1600" dirty="0" err="1">
                <a:latin typeface="Courier New" pitchFamily="49" charset="0"/>
              </a:rPr>
              <a:t>linux</a:t>
            </a:r>
            <a:r>
              <a:rPr lang="en-US" sz="1600" dirty="0">
                <a:latin typeface="Courier New" pitchFamily="49" charset="0"/>
              </a:rPr>
              <a:t>&gt; ./</a:t>
            </a:r>
            <a:r>
              <a:rPr lang="en-US" sz="1600" dirty="0" err="1">
                <a:latin typeface="Courier New" pitchFamily="49" charset="0"/>
              </a:rPr>
              <a:t>goodmcnt</a:t>
            </a:r>
            <a:r>
              <a:rPr lang="en-US" sz="1600" dirty="0">
                <a:latin typeface="Courier New" pitchFamily="49" charset="0"/>
              </a:rPr>
              <a:t> 10000</a:t>
            </a:r>
          </a:p>
          <a:p>
            <a:r>
              <a:rPr lang="en-US" sz="1600" dirty="0">
                <a:latin typeface="Courier New" pitchFamily="49" charset="0"/>
              </a:rPr>
              <a:t>OK </a:t>
            </a:r>
            <a:r>
              <a:rPr lang="en-US" sz="1600" dirty="0" err="1">
                <a:latin typeface="Courier New" pitchFamily="49" charset="0"/>
              </a:rPr>
              <a:t>cnt</a:t>
            </a:r>
            <a:r>
              <a:rPr lang="en-US" sz="1600" dirty="0">
                <a:latin typeface="Courier New" pitchFamily="49" charset="0"/>
              </a:rPr>
              <a:t>=20000</a:t>
            </a:r>
          </a:p>
          <a:p>
            <a:r>
              <a:rPr lang="en-US" sz="1600" dirty="0" err="1">
                <a:latin typeface="Courier New" pitchFamily="49" charset="0"/>
              </a:rPr>
              <a:t>linux</a:t>
            </a:r>
            <a:r>
              <a:rPr lang="en-US" sz="1600" dirty="0">
                <a:latin typeface="Courier New" pitchFamily="49" charset="0"/>
              </a:rPr>
              <a:t>&gt;</a:t>
            </a:r>
          </a:p>
        </p:txBody>
      </p:sp>
      <p:sp>
        <p:nvSpPr>
          <p:cNvPr id="9" name="TextBox 8"/>
          <p:cNvSpPr txBox="1"/>
          <p:nvPr/>
        </p:nvSpPr>
        <p:spPr>
          <a:xfrm>
            <a:off x="4182728" y="5117068"/>
            <a:ext cx="1124902" cy="369332"/>
          </a:xfrm>
          <a:prstGeom prst="rect">
            <a:avLst/>
          </a:prstGeom>
          <a:noFill/>
        </p:spPr>
        <p:txBody>
          <a:bodyPr wrap="none" rtlCol="0">
            <a:spAutoFit/>
          </a:bodyPr>
          <a:lstStyle/>
          <a:p>
            <a:r>
              <a:rPr lang="en-US" sz="1800" dirty="0" err="1">
                <a:solidFill>
                  <a:srgbClr val="7F7F7F"/>
                </a:solidFill>
                <a:latin typeface="Calibri" pitchFamily="34" charset="0"/>
              </a:rPr>
              <a:t>goodcnt.c</a:t>
            </a:r>
            <a:endParaRPr lang="en-US" sz="1800" dirty="0">
              <a:solidFill>
                <a:srgbClr val="7F7F7F"/>
              </a:solidFill>
              <a:latin typeface="Calibri" pitchFamily="34" charset="0"/>
            </a:endParaRPr>
          </a:p>
        </p:txBody>
      </p:sp>
      <p:graphicFrame>
        <p:nvGraphicFramePr>
          <p:cNvPr id="10" name="Table 9"/>
          <p:cNvGraphicFramePr>
            <a:graphicFrameLocks noGrp="1"/>
          </p:cNvGraphicFramePr>
          <p:nvPr/>
        </p:nvGraphicFramePr>
        <p:xfrm>
          <a:off x="1621148" y="5117068"/>
          <a:ext cx="5642139" cy="1737360"/>
        </p:xfrm>
        <a:graphic>
          <a:graphicData uri="http://schemas.openxmlformats.org/drawingml/2006/table">
            <a:tbl>
              <a:tblPr firstRow="1" bandRow="1">
                <a:tableStyleId>{93296810-A885-4BE3-A3E7-6D5BEEA58F35}</a:tableStyleId>
              </a:tblPr>
              <a:tblGrid>
                <a:gridCol w="1880713">
                  <a:extLst>
                    <a:ext uri="{9D8B030D-6E8A-4147-A177-3AD203B41FA5}">
                      <a16:colId xmlns:a16="http://schemas.microsoft.com/office/drawing/2014/main" val="20000"/>
                    </a:ext>
                  </a:extLst>
                </a:gridCol>
                <a:gridCol w="1880713">
                  <a:extLst>
                    <a:ext uri="{9D8B030D-6E8A-4147-A177-3AD203B41FA5}">
                      <a16:colId xmlns:a16="http://schemas.microsoft.com/office/drawing/2014/main" val="20001"/>
                    </a:ext>
                  </a:extLst>
                </a:gridCol>
                <a:gridCol w="1880713">
                  <a:extLst>
                    <a:ext uri="{9D8B030D-6E8A-4147-A177-3AD203B41FA5}">
                      <a16:colId xmlns:a16="http://schemas.microsoft.com/office/drawing/2014/main" val="20003"/>
                    </a:ext>
                  </a:extLst>
                </a:gridCol>
              </a:tblGrid>
              <a:tr h="370840">
                <a:tc>
                  <a:txBody>
                    <a:bodyPr/>
                    <a:lstStyle/>
                    <a:p>
                      <a:pPr algn="ctr"/>
                      <a:r>
                        <a:rPr lang="en-US" sz="2400" dirty="0"/>
                        <a:t>Function</a:t>
                      </a:r>
                    </a:p>
                  </a:txBody>
                  <a:tcPr/>
                </a:tc>
                <a:tc>
                  <a:txBody>
                    <a:bodyPr/>
                    <a:lstStyle/>
                    <a:p>
                      <a:pPr algn="ctr"/>
                      <a:r>
                        <a:rPr lang="en-US" sz="2400" dirty="0" err="1"/>
                        <a:t>badcnt</a:t>
                      </a:r>
                      <a:endParaRPr lang="en-US" sz="2400" dirty="0"/>
                    </a:p>
                  </a:txBody>
                  <a:tcPr/>
                </a:tc>
                <a:tc>
                  <a:txBody>
                    <a:bodyPr/>
                    <a:lstStyle/>
                    <a:p>
                      <a:pPr algn="ctr"/>
                      <a:r>
                        <a:rPr lang="en-US" sz="2400" dirty="0" err="1"/>
                        <a:t>goodmcnt</a:t>
                      </a:r>
                      <a:endParaRPr lang="en-US" sz="2400" dirty="0"/>
                    </a:p>
                  </a:txBody>
                  <a:tcPr/>
                </a:tc>
                <a:extLst>
                  <a:ext uri="{0D108BD9-81ED-4DB2-BD59-A6C34878D82A}">
                    <a16:rowId xmlns:a16="http://schemas.microsoft.com/office/drawing/2014/main" val="10000"/>
                  </a:ext>
                </a:extLst>
              </a:tr>
              <a:tr h="370840">
                <a:tc>
                  <a:txBody>
                    <a:bodyPr/>
                    <a:lstStyle/>
                    <a:p>
                      <a:pPr algn="ctr"/>
                      <a:r>
                        <a:rPr lang="en-US" sz="2400" dirty="0"/>
                        <a:t>Time (</a:t>
                      </a:r>
                      <a:r>
                        <a:rPr lang="en-US" sz="2400" dirty="0" err="1"/>
                        <a:t>ms</a:t>
                      </a:r>
                      <a:r>
                        <a:rPr lang="en-US" sz="2400" dirty="0"/>
                        <a:t>)</a:t>
                      </a:r>
                    </a:p>
                    <a:p>
                      <a:pPr algn="ctr"/>
                      <a:r>
                        <a:rPr lang="en-US" sz="2400" dirty="0"/>
                        <a:t>niters</a:t>
                      </a:r>
                      <a:r>
                        <a:rPr lang="en-US" sz="2400" baseline="0" dirty="0"/>
                        <a:t> = 10</a:t>
                      </a:r>
                      <a:r>
                        <a:rPr lang="en-US" sz="2400" baseline="30000" dirty="0"/>
                        <a:t>6</a:t>
                      </a:r>
                      <a:endParaRPr lang="en-US" sz="2400" dirty="0"/>
                    </a:p>
                  </a:txBody>
                  <a:tcPr/>
                </a:tc>
                <a:tc>
                  <a:txBody>
                    <a:bodyPr/>
                    <a:lstStyle/>
                    <a:p>
                      <a:pPr algn="r"/>
                      <a:r>
                        <a:rPr lang="en-US" sz="2400" dirty="0"/>
                        <a:t>12.0</a:t>
                      </a:r>
                    </a:p>
                  </a:txBody>
                  <a:tcPr/>
                </a:tc>
                <a:tc>
                  <a:txBody>
                    <a:bodyPr/>
                    <a:lstStyle/>
                    <a:p>
                      <a:pPr algn="r"/>
                      <a:r>
                        <a:rPr lang="en-US" sz="2400" dirty="0"/>
                        <a:t>214.0</a:t>
                      </a:r>
                    </a:p>
                  </a:txBody>
                  <a:tcPr/>
                </a:tc>
                <a:extLst>
                  <a:ext uri="{0D108BD9-81ED-4DB2-BD59-A6C34878D82A}">
                    <a16:rowId xmlns:a16="http://schemas.microsoft.com/office/drawing/2014/main" val="10001"/>
                  </a:ext>
                </a:extLst>
              </a:tr>
              <a:tr h="370840">
                <a:tc>
                  <a:txBody>
                    <a:bodyPr/>
                    <a:lstStyle/>
                    <a:p>
                      <a:pPr algn="ctr"/>
                      <a:r>
                        <a:rPr lang="en-US" sz="2400" dirty="0"/>
                        <a:t>Slowdown</a:t>
                      </a:r>
                    </a:p>
                  </a:txBody>
                  <a:tcPr/>
                </a:tc>
                <a:tc>
                  <a:txBody>
                    <a:bodyPr/>
                    <a:lstStyle/>
                    <a:p>
                      <a:pPr algn="r"/>
                      <a:r>
                        <a:rPr lang="en-US" sz="2400" dirty="0"/>
                        <a:t>1.0</a:t>
                      </a:r>
                    </a:p>
                  </a:txBody>
                  <a:tcPr/>
                </a:tc>
                <a:tc>
                  <a:txBody>
                    <a:bodyPr/>
                    <a:lstStyle/>
                    <a:p>
                      <a:pPr algn="r"/>
                      <a:r>
                        <a:rPr lang="en-US" sz="2400" dirty="0"/>
                        <a:t>17.8</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8652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7" name="Rectangle 3"/>
          <p:cNvSpPr>
            <a:spLocks noGrp="1" noChangeArrowheads="1"/>
          </p:cNvSpPr>
          <p:nvPr>
            <p:ph type="title"/>
          </p:nvPr>
        </p:nvSpPr>
        <p:spPr/>
        <p:txBody>
          <a:bodyPr/>
          <a:lstStyle/>
          <a:p>
            <a:r>
              <a:rPr lang="en-US" dirty="0"/>
              <a:t>Why </a:t>
            </a:r>
            <a:r>
              <a:rPr lang="en-US" dirty="0" err="1"/>
              <a:t>Mutexes</a:t>
            </a:r>
            <a:r>
              <a:rPr lang="en-US" dirty="0"/>
              <a:t> Work</a:t>
            </a:r>
          </a:p>
        </p:txBody>
      </p:sp>
      <p:sp>
        <p:nvSpPr>
          <p:cNvPr id="958468" name="Text Box 4"/>
          <p:cNvSpPr txBox="1">
            <a:spLocks noChangeArrowheads="1"/>
          </p:cNvSpPr>
          <p:nvPr/>
        </p:nvSpPr>
        <p:spPr bwMode="auto">
          <a:xfrm>
            <a:off x="5810250" y="1381125"/>
            <a:ext cx="3105150" cy="1384995"/>
          </a:xfrm>
          <a:prstGeom prst="rect">
            <a:avLst/>
          </a:prstGeom>
          <a:noFill/>
          <a:ln w="25400">
            <a:noFill/>
            <a:miter lim="800000"/>
            <a:headEnd/>
            <a:tailEnd/>
          </a:ln>
          <a:effectLst/>
        </p:spPr>
        <p:txBody>
          <a:bodyPr tIns="0" bIns="0">
            <a:spAutoFit/>
          </a:bodyPr>
          <a:lstStyle/>
          <a:p>
            <a:r>
              <a:rPr lang="en-US" sz="1800" dirty="0">
                <a:latin typeface="Calibri" pitchFamily="34" charset="0"/>
              </a:rPr>
              <a:t>Provide mutually exclusive access to shared variable by surrounding critical section with </a:t>
            </a:r>
            <a:r>
              <a:rPr lang="en-US" sz="1800" i="1" dirty="0">
                <a:latin typeface="Calibri" pitchFamily="34" charset="0"/>
              </a:rPr>
              <a:t>lock</a:t>
            </a:r>
            <a:r>
              <a:rPr lang="en-US" sz="1800" dirty="0">
                <a:latin typeface="Calibri" pitchFamily="34" charset="0"/>
              </a:rPr>
              <a:t> and </a:t>
            </a:r>
            <a:r>
              <a:rPr lang="en-US" sz="1800" i="1" dirty="0">
                <a:latin typeface="Calibri" pitchFamily="34" charset="0"/>
              </a:rPr>
              <a:t>unlock</a:t>
            </a:r>
            <a:r>
              <a:rPr lang="en-US" sz="1800" dirty="0">
                <a:latin typeface="Calibri" pitchFamily="34" charset="0"/>
              </a:rPr>
              <a:t> operations</a:t>
            </a:r>
          </a:p>
        </p:txBody>
      </p:sp>
      <p:sp>
        <p:nvSpPr>
          <p:cNvPr id="162" name="Line 6"/>
          <p:cNvSpPr>
            <a:spLocks noChangeAspect="1" noChangeShapeType="1"/>
          </p:cNvSpPr>
          <p:nvPr/>
        </p:nvSpPr>
        <p:spPr bwMode="auto">
          <a:xfrm flipV="1">
            <a:off x="817563" y="5888038"/>
            <a:ext cx="4591050" cy="0"/>
          </a:xfrm>
          <a:prstGeom prst="line">
            <a:avLst/>
          </a:prstGeom>
          <a:noFill/>
          <a:ln w="12700">
            <a:solidFill>
              <a:schemeClr val="tx1"/>
            </a:solidFill>
            <a:round/>
            <a:headEnd/>
            <a:tailEnd/>
          </a:ln>
          <a:effectLst/>
        </p:spPr>
        <p:txBody>
          <a:bodyPr anchor="ctr">
            <a:spAutoFit/>
          </a:bodyPr>
          <a:lstStyle/>
          <a:p>
            <a:endParaRPr lang="en-US"/>
          </a:p>
        </p:txBody>
      </p:sp>
      <p:sp>
        <p:nvSpPr>
          <p:cNvPr id="163" name="Line 7"/>
          <p:cNvSpPr>
            <a:spLocks noChangeAspect="1" noChangeShapeType="1"/>
          </p:cNvSpPr>
          <p:nvPr/>
        </p:nvSpPr>
        <p:spPr bwMode="auto">
          <a:xfrm flipH="1" flipV="1">
            <a:off x="827088" y="1533525"/>
            <a:ext cx="0" cy="4354513"/>
          </a:xfrm>
          <a:prstGeom prst="line">
            <a:avLst/>
          </a:prstGeom>
          <a:noFill/>
          <a:ln w="12700">
            <a:solidFill>
              <a:schemeClr val="tx1"/>
            </a:solidFill>
            <a:round/>
            <a:headEnd/>
            <a:tailEnd/>
          </a:ln>
          <a:effectLst/>
        </p:spPr>
        <p:txBody>
          <a:bodyPr anchor="ctr">
            <a:spAutoFit/>
          </a:bodyPr>
          <a:lstStyle/>
          <a:p>
            <a:endParaRPr lang="en-US"/>
          </a:p>
        </p:txBody>
      </p:sp>
      <p:sp>
        <p:nvSpPr>
          <p:cNvPr id="164" name="Text Box 8"/>
          <p:cNvSpPr txBox="1">
            <a:spLocks noChangeAspect="1" noChangeArrowheads="1"/>
          </p:cNvSpPr>
          <p:nvPr/>
        </p:nvSpPr>
        <p:spPr bwMode="auto">
          <a:xfrm>
            <a:off x="956393" y="5865813"/>
            <a:ext cx="40908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H</a:t>
            </a:r>
            <a:r>
              <a:rPr lang="en-US" sz="1800" baseline="-25000">
                <a:latin typeface="+mn-lt"/>
              </a:rPr>
              <a:t>1</a:t>
            </a:r>
            <a:endParaRPr lang="en-US" sz="1800">
              <a:latin typeface="+mn-lt"/>
            </a:endParaRPr>
          </a:p>
        </p:txBody>
      </p:sp>
      <p:sp>
        <p:nvSpPr>
          <p:cNvPr id="165" name="Text Box 9"/>
          <p:cNvSpPr txBox="1">
            <a:spLocks noChangeAspect="1" noChangeArrowheads="1"/>
          </p:cNvSpPr>
          <p:nvPr/>
        </p:nvSpPr>
        <p:spPr bwMode="auto">
          <a:xfrm>
            <a:off x="1472331" y="5865813"/>
            <a:ext cx="696024"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lo(m)</a:t>
            </a:r>
          </a:p>
        </p:txBody>
      </p:sp>
      <p:sp>
        <p:nvSpPr>
          <p:cNvPr id="166" name="Text Box 10"/>
          <p:cNvSpPr txBox="1">
            <a:spLocks noChangeAspect="1" noChangeArrowheads="1"/>
          </p:cNvSpPr>
          <p:nvPr/>
        </p:nvSpPr>
        <p:spPr bwMode="auto">
          <a:xfrm>
            <a:off x="3923431" y="5865813"/>
            <a:ext cx="763351"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un(m)</a:t>
            </a:r>
          </a:p>
        </p:txBody>
      </p:sp>
      <p:sp>
        <p:nvSpPr>
          <p:cNvPr id="167" name="Text Box 11"/>
          <p:cNvSpPr txBox="1">
            <a:spLocks noChangeAspect="1" noChangeArrowheads="1"/>
          </p:cNvSpPr>
          <p:nvPr/>
        </p:nvSpPr>
        <p:spPr bwMode="auto">
          <a:xfrm>
            <a:off x="4604468" y="5865813"/>
            <a:ext cx="37702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T</a:t>
            </a:r>
            <a:r>
              <a:rPr lang="en-US" sz="1800" baseline="-25000">
                <a:latin typeface="+mn-lt"/>
              </a:rPr>
              <a:t>1</a:t>
            </a:r>
            <a:endParaRPr lang="en-US" sz="1800">
              <a:latin typeface="+mn-lt"/>
            </a:endParaRPr>
          </a:p>
        </p:txBody>
      </p:sp>
      <p:sp>
        <p:nvSpPr>
          <p:cNvPr id="168" name="Text Box 12"/>
          <p:cNvSpPr txBox="1">
            <a:spLocks noChangeAspect="1" noChangeArrowheads="1"/>
          </p:cNvSpPr>
          <p:nvPr/>
        </p:nvSpPr>
        <p:spPr bwMode="auto">
          <a:xfrm>
            <a:off x="5486400" y="5690223"/>
            <a:ext cx="1023678" cy="369332"/>
          </a:xfrm>
          <a:prstGeom prst="rect">
            <a:avLst/>
          </a:prstGeom>
          <a:noFill/>
          <a:ln w="25400">
            <a:noFill/>
            <a:miter lim="800000"/>
            <a:headEnd/>
            <a:tailEnd/>
          </a:ln>
          <a:effectLst/>
        </p:spPr>
        <p:txBody>
          <a:bodyPr wrap="none" anchor="ctr">
            <a:spAutoFit/>
          </a:bodyPr>
          <a:lstStyle/>
          <a:p>
            <a:r>
              <a:rPr lang="en-US" sz="1800">
                <a:latin typeface="+mn-lt"/>
              </a:rPr>
              <a:t>Thread 1</a:t>
            </a:r>
          </a:p>
        </p:txBody>
      </p:sp>
      <p:sp>
        <p:nvSpPr>
          <p:cNvPr id="169" name="Text Box 13"/>
          <p:cNvSpPr txBox="1">
            <a:spLocks noChangeAspect="1" noChangeArrowheads="1"/>
          </p:cNvSpPr>
          <p:nvPr/>
        </p:nvSpPr>
        <p:spPr bwMode="auto">
          <a:xfrm>
            <a:off x="304800" y="1078468"/>
            <a:ext cx="1023678" cy="369332"/>
          </a:xfrm>
          <a:prstGeom prst="rect">
            <a:avLst/>
          </a:prstGeom>
          <a:noFill/>
          <a:ln w="25400">
            <a:noFill/>
            <a:miter lim="800000"/>
            <a:headEnd/>
            <a:tailEnd/>
          </a:ln>
          <a:effectLst/>
        </p:spPr>
        <p:txBody>
          <a:bodyPr wrap="none" anchor="ctr">
            <a:spAutoFit/>
          </a:bodyPr>
          <a:lstStyle/>
          <a:p>
            <a:r>
              <a:rPr lang="en-US" sz="1800" dirty="0">
                <a:latin typeface="+mn-lt"/>
              </a:rPr>
              <a:t>Thread 2</a:t>
            </a:r>
          </a:p>
        </p:txBody>
      </p:sp>
      <p:sp>
        <p:nvSpPr>
          <p:cNvPr id="170" name="Oval 14"/>
          <p:cNvSpPr>
            <a:spLocks noChangeAspect="1" noChangeArrowheads="1"/>
          </p:cNvSpPr>
          <p:nvPr/>
        </p:nvSpPr>
        <p:spPr bwMode="auto">
          <a:xfrm>
            <a:off x="142081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1" name="Oval 15"/>
          <p:cNvSpPr>
            <a:spLocks noChangeAspect="1" noChangeArrowheads="1"/>
          </p:cNvSpPr>
          <p:nvPr/>
        </p:nvSpPr>
        <p:spPr bwMode="auto">
          <a:xfrm>
            <a:off x="2024063" y="5273675"/>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2" name="Oval 16"/>
          <p:cNvSpPr>
            <a:spLocks noChangeAspect="1" noChangeArrowheads="1"/>
          </p:cNvSpPr>
          <p:nvPr/>
        </p:nvSpPr>
        <p:spPr bwMode="auto">
          <a:xfrm>
            <a:off x="2630488"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3" name="Oval 17"/>
          <p:cNvSpPr>
            <a:spLocks noChangeAspect="1" noChangeArrowheads="1"/>
          </p:cNvSpPr>
          <p:nvPr/>
        </p:nvSpPr>
        <p:spPr bwMode="auto">
          <a:xfrm>
            <a:off x="3235325"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4" name="Oval 18"/>
          <p:cNvSpPr>
            <a:spLocks noChangeAspect="1" noChangeArrowheads="1"/>
          </p:cNvSpPr>
          <p:nvPr/>
        </p:nvSpPr>
        <p:spPr bwMode="auto">
          <a:xfrm>
            <a:off x="384016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5" name="Oval 19"/>
          <p:cNvSpPr>
            <a:spLocks noChangeAspect="1" noChangeArrowheads="1"/>
          </p:cNvSpPr>
          <p:nvPr/>
        </p:nvSpPr>
        <p:spPr bwMode="auto">
          <a:xfrm>
            <a:off x="817563"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6" name="Oval 20"/>
          <p:cNvSpPr>
            <a:spLocks noChangeAspect="1" noChangeArrowheads="1"/>
          </p:cNvSpPr>
          <p:nvPr/>
        </p:nvSpPr>
        <p:spPr bwMode="auto">
          <a:xfrm>
            <a:off x="444341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7" name="Oval 21"/>
          <p:cNvSpPr>
            <a:spLocks noChangeAspect="1" noChangeArrowheads="1"/>
          </p:cNvSpPr>
          <p:nvPr/>
        </p:nvSpPr>
        <p:spPr bwMode="auto">
          <a:xfrm>
            <a:off x="5049838"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nvGrpSpPr>
          <p:cNvPr id="2" name="Group 1"/>
          <p:cNvGrpSpPr/>
          <p:nvPr/>
        </p:nvGrpSpPr>
        <p:grpSpPr>
          <a:xfrm>
            <a:off x="817563" y="4684713"/>
            <a:ext cx="4264025" cy="31750"/>
            <a:chOff x="817563" y="4684713"/>
            <a:chExt cx="4264025" cy="31750"/>
          </a:xfrm>
        </p:grpSpPr>
        <p:sp>
          <p:nvSpPr>
            <p:cNvPr id="178" name="Oval 22"/>
            <p:cNvSpPr>
              <a:spLocks noChangeAspect="1" noChangeArrowheads="1"/>
            </p:cNvSpPr>
            <p:nvPr/>
          </p:nvSpPr>
          <p:spPr bwMode="auto">
            <a:xfrm>
              <a:off x="142081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9" name="Oval 23"/>
            <p:cNvSpPr>
              <a:spLocks noChangeAspect="1" noChangeArrowheads="1"/>
            </p:cNvSpPr>
            <p:nvPr/>
          </p:nvSpPr>
          <p:spPr bwMode="auto">
            <a:xfrm>
              <a:off x="2024063" y="4684713"/>
              <a:ext cx="34925"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0" name="Oval 24"/>
            <p:cNvSpPr>
              <a:spLocks noChangeAspect="1" noChangeArrowheads="1"/>
            </p:cNvSpPr>
            <p:nvPr/>
          </p:nvSpPr>
          <p:spPr bwMode="auto">
            <a:xfrm>
              <a:off x="2630488"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1" name="Oval 25"/>
            <p:cNvSpPr>
              <a:spLocks noChangeAspect="1" noChangeArrowheads="1"/>
            </p:cNvSpPr>
            <p:nvPr/>
          </p:nvSpPr>
          <p:spPr bwMode="auto">
            <a:xfrm>
              <a:off x="3235325"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2" name="Oval 26"/>
            <p:cNvSpPr>
              <a:spLocks noChangeAspect="1" noChangeArrowheads="1"/>
            </p:cNvSpPr>
            <p:nvPr/>
          </p:nvSpPr>
          <p:spPr bwMode="auto">
            <a:xfrm>
              <a:off x="384016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3" name="Oval 27"/>
            <p:cNvSpPr>
              <a:spLocks noChangeAspect="1" noChangeArrowheads="1"/>
            </p:cNvSpPr>
            <p:nvPr/>
          </p:nvSpPr>
          <p:spPr bwMode="auto">
            <a:xfrm>
              <a:off x="817563"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4" name="Oval 28"/>
            <p:cNvSpPr>
              <a:spLocks noChangeAspect="1" noChangeArrowheads="1"/>
            </p:cNvSpPr>
            <p:nvPr/>
          </p:nvSpPr>
          <p:spPr bwMode="auto">
            <a:xfrm>
              <a:off x="444341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5" name="Oval 29"/>
            <p:cNvSpPr>
              <a:spLocks noChangeAspect="1" noChangeArrowheads="1"/>
            </p:cNvSpPr>
            <p:nvPr/>
          </p:nvSpPr>
          <p:spPr bwMode="auto">
            <a:xfrm>
              <a:off x="5049838"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sp>
        <p:nvSpPr>
          <p:cNvPr id="186" name="Oval 30"/>
          <p:cNvSpPr>
            <a:spLocks noChangeAspect="1" noChangeArrowheads="1"/>
          </p:cNvSpPr>
          <p:nvPr/>
        </p:nvSpPr>
        <p:spPr bwMode="auto">
          <a:xfrm>
            <a:off x="142081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7" name="Oval 31"/>
          <p:cNvSpPr>
            <a:spLocks noChangeAspect="1" noChangeArrowheads="1"/>
          </p:cNvSpPr>
          <p:nvPr/>
        </p:nvSpPr>
        <p:spPr bwMode="auto">
          <a:xfrm>
            <a:off x="2024063" y="4094163"/>
            <a:ext cx="34925"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8" name="Oval 32"/>
          <p:cNvSpPr>
            <a:spLocks noChangeAspect="1" noChangeArrowheads="1"/>
          </p:cNvSpPr>
          <p:nvPr/>
        </p:nvSpPr>
        <p:spPr bwMode="auto">
          <a:xfrm>
            <a:off x="2630488"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9" name="Oval 33"/>
          <p:cNvSpPr>
            <a:spLocks noChangeAspect="1" noChangeArrowheads="1"/>
          </p:cNvSpPr>
          <p:nvPr/>
        </p:nvSpPr>
        <p:spPr bwMode="auto">
          <a:xfrm>
            <a:off x="3235325"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0" name="Oval 34"/>
          <p:cNvSpPr>
            <a:spLocks noChangeAspect="1" noChangeArrowheads="1"/>
          </p:cNvSpPr>
          <p:nvPr/>
        </p:nvSpPr>
        <p:spPr bwMode="auto">
          <a:xfrm>
            <a:off x="384016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1" name="Oval 35"/>
          <p:cNvSpPr>
            <a:spLocks noChangeAspect="1" noChangeArrowheads="1"/>
          </p:cNvSpPr>
          <p:nvPr/>
        </p:nvSpPr>
        <p:spPr bwMode="auto">
          <a:xfrm>
            <a:off x="817563"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2" name="Oval 36"/>
          <p:cNvSpPr>
            <a:spLocks noChangeAspect="1" noChangeArrowheads="1"/>
          </p:cNvSpPr>
          <p:nvPr/>
        </p:nvSpPr>
        <p:spPr bwMode="auto">
          <a:xfrm>
            <a:off x="444341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3" name="Oval 37"/>
          <p:cNvSpPr>
            <a:spLocks noChangeAspect="1" noChangeArrowheads="1"/>
          </p:cNvSpPr>
          <p:nvPr/>
        </p:nvSpPr>
        <p:spPr bwMode="auto">
          <a:xfrm>
            <a:off x="5049838"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4" name="Oval 38"/>
          <p:cNvSpPr>
            <a:spLocks noChangeAspect="1" noChangeArrowheads="1"/>
          </p:cNvSpPr>
          <p:nvPr/>
        </p:nvSpPr>
        <p:spPr bwMode="auto">
          <a:xfrm>
            <a:off x="142081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5" name="Oval 39"/>
          <p:cNvSpPr>
            <a:spLocks noChangeAspect="1" noChangeArrowheads="1"/>
          </p:cNvSpPr>
          <p:nvPr/>
        </p:nvSpPr>
        <p:spPr bwMode="auto">
          <a:xfrm>
            <a:off x="2024063" y="3505200"/>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6" name="Oval 40"/>
          <p:cNvSpPr>
            <a:spLocks noChangeAspect="1" noChangeArrowheads="1"/>
          </p:cNvSpPr>
          <p:nvPr/>
        </p:nvSpPr>
        <p:spPr bwMode="auto">
          <a:xfrm>
            <a:off x="2630488"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7" name="Oval 41"/>
          <p:cNvSpPr>
            <a:spLocks noChangeAspect="1" noChangeArrowheads="1"/>
          </p:cNvSpPr>
          <p:nvPr/>
        </p:nvSpPr>
        <p:spPr bwMode="auto">
          <a:xfrm>
            <a:off x="3235325"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8" name="Oval 42"/>
          <p:cNvSpPr>
            <a:spLocks noChangeAspect="1" noChangeArrowheads="1"/>
          </p:cNvSpPr>
          <p:nvPr/>
        </p:nvSpPr>
        <p:spPr bwMode="auto">
          <a:xfrm>
            <a:off x="384016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9" name="Oval 43"/>
          <p:cNvSpPr>
            <a:spLocks noChangeAspect="1" noChangeArrowheads="1"/>
          </p:cNvSpPr>
          <p:nvPr/>
        </p:nvSpPr>
        <p:spPr bwMode="auto">
          <a:xfrm>
            <a:off x="817563"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0" name="Oval 44"/>
          <p:cNvSpPr>
            <a:spLocks noChangeAspect="1" noChangeArrowheads="1"/>
          </p:cNvSpPr>
          <p:nvPr/>
        </p:nvSpPr>
        <p:spPr bwMode="auto">
          <a:xfrm>
            <a:off x="444341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1" name="Oval 45"/>
          <p:cNvSpPr>
            <a:spLocks noChangeAspect="1" noChangeArrowheads="1"/>
          </p:cNvSpPr>
          <p:nvPr/>
        </p:nvSpPr>
        <p:spPr bwMode="auto">
          <a:xfrm>
            <a:off x="5049838"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2" name="Oval 46"/>
          <p:cNvSpPr>
            <a:spLocks noChangeAspect="1" noChangeArrowheads="1"/>
          </p:cNvSpPr>
          <p:nvPr/>
        </p:nvSpPr>
        <p:spPr bwMode="auto">
          <a:xfrm>
            <a:off x="142081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3" name="Oval 47"/>
          <p:cNvSpPr>
            <a:spLocks noChangeAspect="1" noChangeArrowheads="1"/>
          </p:cNvSpPr>
          <p:nvPr/>
        </p:nvSpPr>
        <p:spPr bwMode="auto">
          <a:xfrm>
            <a:off x="2024063" y="2916238"/>
            <a:ext cx="34925"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4" name="Oval 48"/>
          <p:cNvSpPr>
            <a:spLocks noChangeAspect="1" noChangeArrowheads="1"/>
          </p:cNvSpPr>
          <p:nvPr/>
        </p:nvSpPr>
        <p:spPr bwMode="auto">
          <a:xfrm>
            <a:off x="2630488"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5" name="Oval 49"/>
          <p:cNvSpPr>
            <a:spLocks noChangeAspect="1" noChangeArrowheads="1"/>
          </p:cNvSpPr>
          <p:nvPr/>
        </p:nvSpPr>
        <p:spPr bwMode="auto">
          <a:xfrm>
            <a:off x="3235325"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6" name="Oval 50"/>
          <p:cNvSpPr>
            <a:spLocks noChangeAspect="1" noChangeArrowheads="1"/>
          </p:cNvSpPr>
          <p:nvPr/>
        </p:nvSpPr>
        <p:spPr bwMode="auto">
          <a:xfrm>
            <a:off x="384016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7" name="Oval 51"/>
          <p:cNvSpPr>
            <a:spLocks noChangeAspect="1" noChangeArrowheads="1"/>
          </p:cNvSpPr>
          <p:nvPr/>
        </p:nvSpPr>
        <p:spPr bwMode="auto">
          <a:xfrm>
            <a:off x="817563"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8" name="Oval 52"/>
          <p:cNvSpPr>
            <a:spLocks noChangeAspect="1" noChangeArrowheads="1"/>
          </p:cNvSpPr>
          <p:nvPr/>
        </p:nvSpPr>
        <p:spPr bwMode="auto">
          <a:xfrm>
            <a:off x="444341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9" name="Oval 53"/>
          <p:cNvSpPr>
            <a:spLocks noChangeAspect="1" noChangeArrowheads="1"/>
          </p:cNvSpPr>
          <p:nvPr/>
        </p:nvSpPr>
        <p:spPr bwMode="auto">
          <a:xfrm>
            <a:off x="5049838"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0" name="Oval 54"/>
          <p:cNvSpPr>
            <a:spLocks noChangeAspect="1" noChangeArrowheads="1"/>
          </p:cNvSpPr>
          <p:nvPr/>
        </p:nvSpPr>
        <p:spPr bwMode="auto">
          <a:xfrm>
            <a:off x="1420813" y="586581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1" name="Oval 55"/>
          <p:cNvSpPr>
            <a:spLocks noChangeAspect="1" noChangeArrowheads="1"/>
          </p:cNvSpPr>
          <p:nvPr/>
        </p:nvSpPr>
        <p:spPr bwMode="auto">
          <a:xfrm>
            <a:off x="2024063"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2" name="Oval 56"/>
          <p:cNvSpPr>
            <a:spLocks noChangeAspect="1" noChangeArrowheads="1"/>
          </p:cNvSpPr>
          <p:nvPr/>
        </p:nvSpPr>
        <p:spPr bwMode="auto">
          <a:xfrm>
            <a:off x="2628900" y="5864225"/>
            <a:ext cx="33338"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3" name="Oval 57"/>
          <p:cNvSpPr>
            <a:spLocks noChangeAspect="1" noChangeArrowheads="1"/>
          </p:cNvSpPr>
          <p:nvPr/>
        </p:nvSpPr>
        <p:spPr bwMode="auto">
          <a:xfrm>
            <a:off x="3233738" y="5864225"/>
            <a:ext cx="33337"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4" name="Oval 58"/>
          <p:cNvSpPr>
            <a:spLocks noChangeAspect="1" noChangeArrowheads="1"/>
          </p:cNvSpPr>
          <p:nvPr/>
        </p:nvSpPr>
        <p:spPr bwMode="auto">
          <a:xfrm>
            <a:off x="3836988"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5" name="Oval 59"/>
          <p:cNvSpPr>
            <a:spLocks noChangeAspect="1" noChangeArrowheads="1"/>
          </p:cNvSpPr>
          <p:nvPr/>
        </p:nvSpPr>
        <p:spPr bwMode="auto">
          <a:xfrm>
            <a:off x="817563" y="5864225"/>
            <a:ext cx="31750"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6" name="Oval 60"/>
          <p:cNvSpPr>
            <a:spLocks noChangeAspect="1" noChangeArrowheads="1"/>
          </p:cNvSpPr>
          <p:nvPr/>
        </p:nvSpPr>
        <p:spPr bwMode="auto">
          <a:xfrm>
            <a:off x="4441825"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7" name="Oval 61"/>
          <p:cNvSpPr>
            <a:spLocks noChangeAspect="1" noChangeArrowheads="1"/>
          </p:cNvSpPr>
          <p:nvPr/>
        </p:nvSpPr>
        <p:spPr bwMode="auto">
          <a:xfrm>
            <a:off x="5048250" y="5864225"/>
            <a:ext cx="33338"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8" name="Oval 62"/>
          <p:cNvSpPr>
            <a:spLocks noChangeAspect="1" noChangeArrowheads="1"/>
          </p:cNvSpPr>
          <p:nvPr/>
        </p:nvSpPr>
        <p:spPr bwMode="auto">
          <a:xfrm>
            <a:off x="1420813" y="2325688"/>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9" name="Oval 63"/>
          <p:cNvSpPr>
            <a:spLocks noChangeAspect="1" noChangeArrowheads="1"/>
          </p:cNvSpPr>
          <p:nvPr/>
        </p:nvSpPr>
        <p:spPr bwMode="auto">
          <a:xfrm>
            <a:off x="2024063" y="2325688"/>
            <a:ext cx="34925"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0" name="Oval 64"/>
          <p:cNvSpPr>
            <a:spLocks noChangeAspect="1" noChangeArrowheads="1"/>
          </p:cNvSpPr>
          <p:nvPr/>
        </p:nvSpPr>
        <p:spPr bwMode="auto">
          <a:xfrm>
            <a:off x="2628900"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1" name="Oval 65"/>
          <p:cNvSpPr>
            <a:spLocks noChangeAspect="1" noChangeArrowheads="1"/>
          </p:cNvSpPr>
          <p:nvPr/>
        </p:nvSpPr>
        <p:spPr bwMode="auto">
          <a:xfrm>
            <a:off x="3235325"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2" name="Oval 66"/>
          <p:cNvSpPr>
            <a:spLocks noChangeAspect="1" noChangeArrowheads="1"/>
          </p:cNvSpPr>
          <p:nvPr/>
        </p:nvSpPr>
        <p:spPr bwMode="auto">
          <a:xfrm>
            <a:off x="3838575"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3" name="Oval 67"/>
          <p:cNvSpPr>
            <a:spLocks noChangeAspect="1" noChangeArrowheads="1"/>
          </p:cNvSpPr>
          <p:nvPr/>
        </p:nvSpPr>
        <p:spPr bwMode="auto">
          <a:xfrm>
            <a:off x="817563"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4" name="Oval 68"/>
          <p:cNvSpPr>
            <a:spLocks noChangeAspect="1" noChangeArrowheads="1"/>
          </p:cNvSpPr>
          <p:nvPr/>
        </p:nvSpPr>
        <p:spPr bwMode="auto">
          <a:xfrm>
            <a:off x="4441825"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5" name="Oval 69"/>
          <p:cNvSpPr>
            <a:spLocks noChangeAspect="1" noChangeArrowheads="1"/>
          </p:cNvSpPr>
          <p:nvPr/>
        </p:nvSpPr>
        <p:spPr bwMode="auto">
          <a:xfrm>
            <a:off x="5048250"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6" name="Oval 70"/>
          <p:cNvSpPr>
            <a:spLocks noChangeAspect="1" noChangeArrowheads="1"/>
          </p:cNvSpPr>
          <p:nvPr/>
        </p:nvSpPr>
        <p:spPr bwMode="auto">
          <a:xfrm>
            <a:off x="1420813" y="173672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7" name="Oval 71"/>
          <p:cNvSpPr>
            <a:spLocks noChangeAspect="1" noChangeArrowheads="1"/>
          </p:cNvSpPr>
          <p:nvPr/>
        </p:nvSpPr>
        <p:spPr bwMode="auto">
          <a:xfrm>
            <a:off x="2024063" y="1736725"/>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8" name="Oval 72"/>
          <p:cNvSpPr>
            <a:spLocks noChangeAspect="1" noChangeArrowheads="1"/>
          </p:cNvSpPr>
          <p:nvPr/>
        </p:nvSpPr>
        <p:spPr bwMode="auto">
          <a:xfrm>
            <a:off x="2628900"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9" name="Oval 73"/>
          <p:cNvSpPr>
            <a:spLocks noChangeAspect="1" noChangeArrowheads="1"/>
          </p:cNvSpPr>
          <p:nvPr/>
        </p:nvSpPr>
        <p:spPr bwMode="auto">
          <a:xfrm>
            <a:off x="3235325"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0" name="Oval 74"/>
          <p:cNvSpPr>
            <a:spLocks noChangeAspect="1" noChangeArrowheads="1"/>
          </p:cNvSpPr>
          <p:nvPr/>
        </p:nvSpPr>
        <p:spPr bwMode="auto">
          <a:xfrm>
            <a:off x="3838575"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1" name="Oval 75"/>
          <p:cNvSpPr>
            <a:spLocks noChangeAspect="1" noChangeArrowheads="1"/>
          </p:cNvSpPr>
          <p:nvPr/>
        </p:nvSpPr>
        <p:spPr bwMode="auto">
          <a:xfrm>
            <a:off x="817563"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2" name="Oval 76"/>
          <p:cNvSpPr>
            <a:spLocks noChangeAspect="1" noChangeArrowheads="1"/>
          </p:cNvSpPr>
          <p:nvPr/>
        </p:nvSpPr>
        <p:spPr bwMode="auto">
          <a:xfrm>
            <a:off x="4441825"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3" name="Oval 77"/>
          <p:cNvSpPr>
            <a:spLocks noChangeAspect="1" noChangeArrowheads="1"/>
          </p:cNvSpPr>
          <p:nvPr/>
        </p:nvSpPr>
        <p:spPr bwMode="auto">
          <a:xfrm>
            <a:off x="5048250"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4" name="Text Box 78"/>
          <p:cNvSpPr txBox="1">
            <a:spLocks noChangeAspect="1" noChangeArrowheads="1"/>
          </p:cNvSpPr>
          <p:nvPr/>
        </p:nvSpPr>
        <p:spPr bwMode="auto">
          <a:xfrm>
            <a:off x="2191468" y="5865813"/>
            <a:ext cx="3609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L</a:t>
            </a:r>
            <a:r>
              <a:rPr lang="en-US" sz="1800" baseline="-25000">
                <a:latin typeface="+mn-lt"/>
              </a:rPr>
              <a:t>1</a:t>
            </a:r>
            <a:endParaRPr lang="en-US" sz="1800">
              <a:latin typeface="+mn-lt"/>
            </a:endParaRPr>
          </a:p>
        </p:txBody>
      </p:sp>
      <p:sp>
        <p:nvSpPr>
          <p:cNvPr id="235" name="Text Box 79"/>
          <p:cNvSpPr txBox="1">
            <a:spLocks noChangeAspect="1" noChangeArrowheads="1"/>
          </p:cNvSpPr>
          <p:nvPr/>
        </p:nvSpPr>
        <p:spPr bwMode="auto">
          <a:xfrm>
            <a:off x="2775668" y="5865813"/>
            <a:ext cx="4138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U</a:t>
            </a:r>
            <a:r>
              <a:rPr lang="en-US" sz="1800" baseline="-25000">
                <a:latin typeface="+mn-lt"/>
              </a:rPr>
              <a:t>1</a:t>
            </a:r>
            <a:endParaRPr lang="en-US" sz="1800">
              <a:latin typeface="+mn-lt"/>
            </a:endParaRPr>
          </a:p>
        </p:txBody>
      </p:sp>
      <p:sp>
        <p:nvSpPr>
          <p:cNvPr id="236" name="Text Box 80"/>
          <p:cNvSpPr txBox="1">
            <a:spLocks noChangeAspect="1" noChangeArrowheads="1"/>
          </p:cNvSpPr>
          <p:nvPr/>
        </p:nvSpPr>
        <p:spPr bwMode="auto">
          <a:xfrm>
            <a:off x="3388443" y="5865813"/>
            <a:ext cx="372218"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S</a:t>
            </a:r>
            <a:r>
              <a:rPr lang="en-US" sz="1800" baseline="-25000">
                <a:latin typeface="+mn-lt"/>
              </a:rPr>
              <a:t>1</a:t>
            </a:r>
            <a:endParaRPr lang="en-US" sz="1800">
              <a:latin typeface="+mn-lt"/>
            </a:endParaRPr>
          </a:p>
        </p:txBody>
      </p:sp>
      <p:sp>
        <p:nvSpPr>
          <p:cNvPr id="237" name="Text Box 81"/>
          <p:cNvSpPr txBox="1">
            <a:spLocks noChangeAspect="1" noChangeArrowheads="1"/>
          </p:cNvSpPr>
          <p:nvPr/>
        </p:nvSpPr>
        <p:spPr bwMode="auto">
          <a:xfrm>
            <a:off x="444500" y="5384800"/>
            <a:ext cx="40908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H</a:t>
            </a:r>
            <a:r>
              <a:rPr lang="en-US" sz="1800" baseline="-25000">
                <a:latin typeface="+mn-lt"/>
              </a:rPr>
              <a:t>2</a:t>
            </a:r>
            <a:endParaRPr lang="en-US" sz="1800">
              <a:latin typeface="+mn-lt"/>
            </a:endParaRPr>
          </a:p>
        </p:txBody>
      </p:sp>
      <p:sp>
        <p:nvSpPr>
          <p:cNvPr id="238" name="Text Box 82"/>
          <p:cNvSpPr txBox="1">
            <a:spLocks noChangeAspect="1" noChangeArrowheads="1"/>
          </p:cNvSpPr>
          <p:nvPr/>
        </p:nvSpPr>
        <p:spPr bwMode="auto">
          <a:xfrm>
            <a:off x="210505" y="4802188"/>
            <a:ext cx="696024"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lo(m)</a:t>
            </a:r>
          </a:p>
        </p:txBody>
      </p:sp>
      <p:sp>
        <p:nvSpPr>
          <p:cNvPr id="239" name="Text Box 83"/>
          <p:cNvSpPr txBox="1">
            <a:spLocks noChangeAspect="1" noChangeArrowheads="1"/>
          </p:cNvSpPr>
          <p:nvPr/>
        </p:nvSpPr>
        <p:spPr bwMode="auto">
          <a:xfrm>
            <a:off x="165403" y="2466975"/>
            <a:ext cx="786228" cy="380401"/>
          </a:xfrm>
          <a:prstGeom prst="rect">
            <a:avLst/>
          </a:prstGeom>
          <a:noFill/>
          <a:ln w="25400">
            <a:noFill/>
            <a:miter lim="800000"/>
            <a:headEnd/>
            <a:tailEnd/>
          </a:ln>
          <a:effectLst/>
        </p:spPr>
        <p:txBody>
          <a:bodyPr wrap="square" anchor="ctr">
            <a:spAutoFit/>
          </a:bodyPr>
          <a:lstStyle/>
          <a:p>
            <a:pPr>
              <a:spcBef>
                <a:spcPct val="50000"/>
              </a:spcBef>
            </a:pPr>
            <a:r>
              <a:rPr lang="en-US" sz="1800" dirty="0">
                <a:solidFill>
                  <a:srgbClr val="C00000"/>
                </a:solidFill>
                <a:latin typeface="+mn-lt"/>
              </a:rPr>
              <a:t>un(m)</a:t>
            </a:r>
          </a:p>
        </p:txBody>
      </p:sp>
      <p:sp>
        <p:nvSpPr>
          <p:cNvPr id="240" name="Text Box 84"/>
          <p:cNvSpPr txBox="1">
            <a:spLocks noChangeAspect="1" noChangeArrowheads="1"/>
          </p:cNvSpPr>
          <p:nvPr/>
        </p:nvSpPr>
        <p:spPr bwMode="auto">
          <a:xfrm>
            <a:off x="465138" y="1847850"/>
            <a:ext cx="37702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T</a:t>
            </a:r>
            <a:r>
              <a:rPr lang="en-US" sz="1800" baseline="-25000">
                <a:latin typeface="+mn-lt"/>
              </a:rPr>
              <a:t>2</a:t>
            </a:r>
            <a:endParaRPr lang="en-US" sz="1800">
              <a:latin typeface="+mn-lt"/>
            </a:endParaRPr>
          </a:p>
        </p:txBody>
      </p:sp>
      <p:sp>
        <p:nvSpPr>
          <p:cNvPr id="241" name="Text Box 85"/>
          <p:cNvSpPr txBox="1">
            <a:spLocks noChangeAspect="1" noChangeArrowheads="1"/>
          </p:cNvSpPr>
          <p:nvPr/>
        </p:nvSpPr>
        <p:spPr bwMode="auto">
          <a:xfrm>
            <a:off x="471488" y="4217988"/>
            <a:ext cx="3609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L</a:t>
            </a:r>
            <a:r>
              <a:rPr lang="en-US" sz="1800" baseline="-25000">
                <a:latin typeface="+mn-lt"/>
              </a:rPr>
              <a:t>2</a:t>
            </a:r>
            <a:endParaRPr lang="en-US" sz="1800">
              <a:latin typeface="+mn-lt"/>
            </a:endParaRPr>
          </a:p>
        </p:txBody>
      </p:sp>
      <p:sp>
        <p:nvSpPr>
          <p:cNvPr id="242" name="Text Box 86"/>
          <p:cNvSpPr txBox="1">
            <a:spLocks noChangeAspect="1" noChangeArrowheads="1"/>
          </p:cNvSpPr>
          <p:nvPr/>
        </p:nvSpPr>
        <p:spPr bwMode="auto">
          <a:xfrm>
            <a:off x="444500" y="3656013"/>
            <a:ext cx="4138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U</a:t>
            </a:r>
            <a:r>
              <a:rPr lang="en-US" sz="1800" baseline="-25000">
                <a:latin typeface="+mn-lt"/>
              </a:rPr>
              <a:t>2</a:t>
            </a:r>
            <a:endParaRPr lang="en-US" sz="1800">
              <a:latin typeface="+mn-lt"/>
            </a:endParaRPr>
          </a:p>
        </p:txBody>
      </p:sp>
      <p:sp>
        <p:nvSpPr>
          <p:cNvPr id="243" name="Text Box 87"/>
          <p:cNvSpPr txBox="1">
            <a:spLocks noChangeAspect="1" noChangeArrowheads="1"/>
          </p:cNvSpPr>
          <p:nvPr/>
        </p:nvSpPr>
        <p:spPr bwMode="auto">
          <a:xfrm>
            <a:off x="455613" y="3049588"/>
            <a:ext cx="372218"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S</a:t>
            </a:r>
            <a:r>
              <a:rPr lang="en-US" sz="1800" baseline="-25000">
                <a:latin typeface="+mn-lt"/>
              </a:rPr>
              <a:t>2</a:t>
            </a:r>
            <a:endParaRPr lang="en-US" sz="1800">
              <a:latin typeface="+mn-lt"/>
            </a:endParaRPr>
          </a:p>
        </p:txBody>
      </p:sp>
      <p:sp>
        <p:nvSpPr>
          <p:cNvPr id="315" name="Text Box 158"/>
          <p:cNvSpPr txBox="1">
            <a:spLocks noChangeArrowheads="1"/>
          </p:cNvSpPr>
          <p:nvPr/>
        </p:nvSpPr>
        <p:spPr bwMode="auto">
          <a:xfrm>
            <a:off x="152400" y="6188075"/>
            <a:ext cx="896399" cy="646331"/>
          </a:xfrm>
          <a:prstGeom prst="rect">
            <a:avLst/>
          </a:prstGeom>
          <a:noFill/>
          <a:ln w="12700">
            <a:noFill/>
            <a:miter lim="800000"/>
            <a:headEnd/>
            <a:tailEnd/>
          </a:ln>
          <a:effectLst/>
        </p:spPr>
        <p:txBody>
          <a:bodyPr wrap="none" anchor="ctr">
            <a:spAutoFit/>
          </a:bodyPr>
          <a:lstStyle/>
          <a:p>
            <a:pPr algn="ctr"/>
            <a:r>
              <a:rPr lang="en-US" sz="1800" dirty="0">
                <a:latin typeface="+mn-lt"/>
              </a:rPr>
              <a:t>Initially</a:t>
            </a:r>
          </a:p>
          <a:p>
            <a:pPr algn="ctr"/>
            <a:r>
              <a:rPr lang="en-US" sz="1800" dirty="0">
                <a:latin typeface="+mn-lt"/>
              </a:rPr>
              <a:t>m = 1</a:t>
            </a:r>
          </a:p>
        </p:txBody>
      </p:sp>
      <p:cxnSp>
        <p:nvCxnSpPr>
          <p:cNvPr id="321" name="Straight Arrow Connector 320"/>
          <p:cNvCxnSpPr>
            <a:stCxn id="315" idx="0"/>
          </p:cNvCxnSpPr>
          <p:nvPr/>
        </p:nvCxnSpPr>
        <p:spPr bwMode="auto">
          <a:xfrm rot="5400000" flipH="1" flipV="1">
            <a:off x="571763" y="5942276"/>
            <a:ext cx="274637" cy="216963"/>
          </a:xfrm>
          <a:prstGeom prst="straightConnector1">
            <a:avLst/>
          </a:prstGeom>
          <a:noFill/>
          <a:ln w="38100">
            <a:solidFill>
              <a:srgbClr val="C00000"/>
            </a:solidFill>
            <a:miter lim="800000"/>
            <a:headEnd type="none" w="med" len="med"/>
            <a:tailEnd type="arrow"/>
          </a:ln>
          <a:effectLst/>
        </p:spPr>
      </p:cxnSp>
      <p:grpSp>
        <p:nvGrpSpPr>
          <p:cNvPr id="3" name="Group 2"/>
          <p:cNvGrpSpPr/>
          <p:nvPr/>
        </p:nvGrpSpPr>
        <p:grpSpPr>
          <a:xfrm>
            <a:off x="842164" y="5479494"/>
            <a:ext cx="713134" cy="406259"/>
            <a:chOff x="842164" y="5479494"/>
            <a:chExt cx="713134" cy="406259"/>
          </a:xfrm>
        </p:grpSpPr>
        <p:sp>
          <p:nvSpPr>
            <p:cNvPr id="161" name="Text Box 142"/>
            <p:cNvSpPr txBox="1">
              <a:spLocks noChangeAspect="1" noChangeArrowheads="1"/>
            </p:cNvSpPr>
            <p:nvPr/>
          </p:nvSpPr>
          <p:spPr bwMode="auto">
            <a:xfrm>
              <a:off x="1286328" y="5479494"/>
              <a:ext cx="268970" cy="274638"/>
            </a:xfrm>
            <a:prstGeom prst="rect">
              <a:avLst/>
            </a:prstGeom>
            <a:noFill/>
            <a:ln w="12700">
              <a:noFill/>
              <a:miter lim="800000"/>
              <a:headEnd/>
              <a:tailEnd/>
            </a:ln>
            <a:effectLst/>
          </p:spPr>
          <p:txBody>
            <a:bodyPr wrap="none" anchor="ctr">
              <a:spAutoFit/>
            </a:bodyPr>
            <a:lstStyle/>
            <a:p>
              <a:r>
                <a:rPr lang="en-US" sz="1200" dirty="0"/>
                <a:t>1</a:t>
              </a:r>
            </a:p>
          </p:txBody>
        </p:sp>
        <p:sp>
          <p:nvSpPr>
            <p:cNvPr id="330"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3" name="Group 332"/>
          <p:cNvGrpSpPr/>
          <p:nvPr/>
        </p:nvGrpSpPr>
        <p:grpSpPr>
          <a:xfrm>
            <a:off x="1462835" y="5478314"/>
            <a:ext cx="699362" cy="407439"/>
            <a:chOff x="842164" y="5478314"/>
            <a:chExt cx="699362" cy="407439"/>
          </a:xfrm>
        </p:grpSpPr>
        <p:sp>
          <p:nvSpPr>
            <p:cNvPr id="334"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35"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6" name="Group 335"/>
          <p:cNvGrpSpPr/>
          <p:nvPr/>
        </p:nvGrpSpPr>
        <p:grpSpPr>
          <a:xfrm>
            <a:off x="2060408" y="5478314"/>
            <a:ext cx="699362" cy="407439"/>
            <a:chOff x="842164" y="5478314"/>
            <a:chExt cx="699362" cy="407439"/>
          </a:xfrm>
        </p:grpSpPr>
        <p:sp>
          <p:nvSpPr>
            <p:cNvPr id="337"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38"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9" name="Group 338"/>
          <p:cNvGrpSpPr/>
          <p:nvPr/>
        </p:nvGrpSpPr>
        <p:grpSpPr>
          <a:xfrm>
            <a:off x="2662238" y="5478314"/>
            <a:ext cx="699362" cy="407439"/>
            <a:chOff x="842164" y="5478314"/>
            <a:chExt cx="699362" cy="407439"/>
          </a:xfrm>
        </p:grpSpPr>
        <p:sp>
          <p:nvSpPr>
            <p:cNvPr id="340"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41"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4" name="Group 3"/>
          <p:cNvGrpSpPr/>
          <p:nvPr/>
        </p:nvGrpSpPr>
        <p:grpSpPr>
          <a:xfrm>
            <a:off x="3235325" y="4990187"/>
            <a:ext cx="255198" cy="874038"/>
            <a:chOff x="3235325" y="4990187"/>
            <a:chExt cx="255198" cy="874038"/>
          </a:xfrm>
        </p:grpSpPr>
        <p:sp>
          <p:nvSpPr>
            <p:cNvPr id="347" name="Line 55"/>
            <p:cNvSpPr>
              <a:spLocks noChangeShapeType="1"/>
            </p:cNvSpPr>
            <p:nvPr/>
          </p:nvSpPr>
          <p:spPr bwMode="auto">
            <a:xfrm rot="16200000">
              <a:off x="2975641" y="5585619"/>
              <a:ext cx="557212"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348" name="Text Box 142"/>
            <p:cNvSpPr txBox="1">
              <a:spLocks noChangeAspect="1" noChangeArrowheads="1"/>
            </p:cNvSpPr>
            <p:nvPr/>
          </p:nvSpPr>
          <p:spPr bwMode="auto">
            <a:xfrm>
              <a:off x="3235325" y="4990187"/>
              <a:ext cx="255198" cy="276999"/>
            </a:xfrm>
            <a:prstGeom prst="rect">
              <a:avLst/>
            </a:prstGeom>
            <a:noFill/>
            <a:ln w="12700">
              <a:noFill/>
              <a:miter lim="800000"/>
              <a:headEnd/>
              <a:tailEnd/>
            </a:ln>
            <a:effectLst/>
          </p:spPr>
          <p:txBody>
            <a:bodyPr wrap="none" anchor="ctr">
              <a:spAutoFit/>
            </a:bodyPr>
            <a:lstStyle/>
            <a:p>
              <a:r>
                <a:rPr lang="en-US" sz="1200" dirty="0"/>
                <a:t>0</a:t>
              </a:r>
            </a:p>
          </p:txBody>
        </p:sp>
      </p:grpSp>
      <p:grpSp>
        <p:nvGrpSpPr>
          <p:cNvPr id="349" name="Group 348"/>
          <p:cNvGrpSpPr/>
          <p:nvPr/>
        </p:nvGrpSpPr>
        <p:grpSpPr>
          <a:xfrm>
            <a:off x="3235325" y="4376281"/>
            <a:ext cx="296876" cy="874038"/>
            <a:chOff x="3235325" y="4990187"/>
            <a:chExt cx="296876" cy="874038"/>
          </a:xfrm>
        </p:grpSpPr>
        <p:sp>
          <p:nvSpPr>
            <p:cNvPr id="350" name="Line 55"/>
            <p:cNvSpPr>
              <a:spLocks noChangeShapeType="1"/>
            </p:cNvSpPr>
            <p:nvPr/>
          </p:nvSpPr>
          <p:spPr bwMode="auto">
            <a:xfrm rot="16200000">
              <a:off x="2975641" y="5585619"/>
              <a:ext cx="557212"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351" name="Text Box 142"/>
            <p:cNvSpPr txBox="1">
              <a:spLocks noChangeAspect="1" noChangeArrowheads="1"/>
            </p:cNvSpPr>
            <p:nvPr/>
          </p:nvSpPr>
          <p:spPr bwMode="auto">
            <a:xfrm>
              <a:off x="3235325" y="4990187"/>
              <a:ext cx="296876" cy="276999"/>
            </a:xfrm>
            <a:prstGeom prst="rect">
              <a:avLst/>
            </a:prstGeom>
            <a:noFill/>
            <a:ln w="12700">
              <a:noFill/>
              <a:miter lim="800000"/>
              <a:headEnd/>
              <a:tailEnd/>
            </a:ln>
            <a:effectLst/>
          </p:spPr>
          <p:txBody>
            <a:bodyPr wrap="none" anchor="ctr">
              <a:spAutoFit/>
            </a:bodyPr>
            <a:lstStyle/>
            <a:p>
              <a:r>
                <a:rPr lang="en-US" sz="1200" dirty="0"/>
                <a:t>-1</a:t>
              </a:r>
            </a:p>
          </p:txBody>
        </p:sp>
      </p:grpSp>
      <p:sp>
        <p:nvSpPr>
          <p:cNvPr id="5" name="&quot;No&quot; Symbol 4"/>
          <p:cNvSpPr/>
          <p:nvPr/>
        </p:nvSpPr>
        <p:spPr bwMode="auto">
          <a:xfrm>
            <a:off x="2982616" y="4376281"/>
            <a:ext cx="778045" cy="778045"/>
          </a:xfrm>
          <a:prstGeom prst="noSmoking">
            <a:avLst/>
          </a:prstGeom>
          <a:solidFill>
            <a:srgbClr val="FF0000"/>
          </a:solidFill>
          <a:ln w="25400">
            <a:solidFill>
              <a:srgbClr val="FF0000"/>
            </a:solidFill>
            <a:round/>
            <a:headEnd/>
            <a:tailEnd/>
          </a:ln>
          <a:effectLst/>
        </p:spPr>
        <p:txBody>
          <a:bodyPr wrap="none" rtlCol="0" anchor="ctr">
            <a:spAutoFit/>
          </a:bodyPr>
          <a:lstStyle/>
          <a:p>
            <a:pPr algn="ctr"/>
            <a:endParaRPr lang="en-US"/>
          </a:p>
        </p:txBody>
      </p:sp>
      <p:sp>
        <p:nvSpPr>
          <p:cNvPr id="352" name="Rectangle 351"/>
          <p:cNvSpPr>
            <a:spLocks noChangeAspect="1"/>
          </p:cNvSpPr>
          <p:nvPr/>
        </p:nvSpPr>
        <p:spPr bwMode="auto">
          <a:xfrm>
            <a:off x="2233653" y="3042591"/>
            <a:ext cx="1525289" cy="1470569"/>
          </a:xfrm>
          <a:prstGeom prst="rect">
            <a:avLst/>
          </a:prstGeom>
          <a:solidFill>
            <a:srgbClr val="F1C7C7">
              <a:alpha val="36000"/>
            </a:srgbClr>
          </a:solidFill>
          <a:ln w="25400">
            <a:noFill/>
            <a:round/>
            <a:headEnd/>
            <a:tailEnd/>
          </a:ln>
          <a:effectLst/>
        </p:spPr>
        <p:txBody>
          <a:bodyPr wrap="square" rtlCol="0" anchor="ctr">
            <a:spAutoFit/>
          </a:bodyPr>
          <a:lstStyle/>
          <a:p>
            <a:pPr algn="ctr"/>
            <a:endParaRPr lang="en-US"/>
          </a:p>
        </p:txBody>
      </p:sp>
      <p:sp>
        <p:nvSpPr>
          <p:cNvPr id="353" name="TextBox 352"/>
          <p:cNvSpPr txBox="1"/>
          <p:nvPr/>
        </p:nvSpPr>
        <p:spPr>
          <a:xfrm>
            <a:off x="2233653" y="3619798"/>
            <a:ext cx="1525289" cy="369332"/>
          </a:xfrm>
          <a:prstGeom prst="rect">
            <a:avLst/>
          </a:prstGeom>
          <a:noFill/>
        </p:spPr>
        <p:txBody>
          <a:bodyPr wrap="none" rtlCol="0">
            <a:spAutoFit/>
          </a:bodyPr>
          <a:lstStyle/>
          <a:p>
            <a:r>
              <a:rPr lang="en-US" sz="1800" i="1" dirty="0">
                <a:solidFill>
                  <a:srgbClr val="DB6F6F"/>
                </a:solidFill>
                <a:latin typeface="Calibri" pitchFamily="34" charset="0"/>
              </a:rPr>
              <a:t>Unsafe region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98C27530-BC6A-4147-A5C9-BEF8F929C43A}"/>
              </a:ext>
            </a:extLst>
          </p:cNvPr>
          <p:cNvSpPr>
            <a:spLocks noChangeAspect="1"/>
          </p:cNvSpPr>
          <p:nvPr/>
        </p:nvSpPr>
        <p:spPr bwMode="auto">
          <a:xfrm>
            <a:off x="1941445" y="2835302"/>
            <a:ext cx="2011680" cy="1939512"/>
          </a:xfrm>
          <a:prstGeom prst="rect">
            <a:avLst/>
          </a:prstGeom>
          <a:solidFill>
            <a:srgbClr val="E49494"/>
          </a:solidFill>
          <a:ln w="25400">
            <a:noFill/>
            <a:round/>
            <a:headEnd/>
            <a:tailEnd/>
          </a:ln>
          <a:effectLst/>
        </p:spPr>
        <p:txBody>
          <a:bodyPr wrap="none" rtlCol="0" anchor="ctr">
            <a:spAutoFit/>
          </a:bodyPr>
          <a:lstStyle/>
          <a:p>
            <a:pPr algn="ctr"/>
            <a:endParaRPr lang="en-US"/>
          </a:p>
        </p:txBody>
      </p:sp>
      <p:sp>
        <p:nvSpPr>
          <p:cNvPr id="958467" name="Rectangle 3"/>
          <p:cNvSpPr>
            <a:spLocks noGrp="1" noChangeArrowheads="1"/>
          </p:cNvSpPr>
          <p:nvPr>
            <p:ph type="title"/>
          </p:nvPr>
        </p:nvSpPr>
        <p:spPr/>
        <p:txBody>
          <a:bodyPr/>
          <a:lstStyle/>
          <a:p>
            <a:r>
              <a:rPr lang="en-US" dirty="0"/>
              <a:t>Why </a:t>
            </a:r>
            <a:r>
              <a:rPr lang="en-US" dirty="0" err="1"/>
              <a:t>Mutexes</a:t>
            </a:r>
            <a:r>
              <a:rPr lang="en-US" dirty="0"/>
              <a:t> Work</a:t>
            </a:r>
          </a:p>
        </p:txBody>
      </p:sp>
      <p:sp>
        <p:nvSpPr>
          <p:cNvPr id="958468" name="Text Box 4"/>
          <p:cNvSpPr txBox="1">
            <a:spLocks noChangeArrowheads="1"/>
          </p:cNvSpPr>
          <p:nvPr/>
        </p:nvSpPr>
        <p:spPr bwMode="auto">
          <a:xfrm>
            <a:off x="5810250" y="1381125"/>
            <a:ext cx="3105150" cy="3046988"/>
          </a:xfrm>
          <a:prstGeom prst="rect">
            <a:avLst/>
          </a:prstGeom>
          <a:noFill/>
          <a:ln w="25400">
            <a:noFill/>
            <a:miter lim="800000"/>
            <a:headEnd/>
            <a:tailEnd/>
          </a:ln>
          <a:effectLst/>
        </p:spPr>
        <p:txBody>
          <a:bodyPr tIns="0" bIns="0">
            <a:spAutoFit/>
          </a:bodyPr>
          <a:lstStyle/>
          <a:p>
            <a:r>
              <a:rPr lang="en-US" sz="1800" dirty="0">
                <a:latin typeface="Calibri" pitchFamily="34" charset="0"/>
              </a:rPr>
              <a:t>Provide mutually exclusive access to shared variable by surrounding critical section with </a:t>
            </a:r>
            <a:r>
              <a:rPr lang="en-US" sz="1800" i="1" dirty="0">
                <a:latin typeface="Calibri" pitchFamily="34" charset="0"/>
              </a:rPr>
              <a:t>lock</a:t>
            </a:r>
            <a:r>
              <a:rPr lang="en-US" sz="1800" dirty="0">
                <a:latin typeface="Calibri" pitchFamily="34" charset="0"/>
              </a:rPr>
              <a:t> and </a:t>
            </a:r>
            <a:r>
              <a:rPr lang="en-US" sz="1800" i="1" dirty="0">
                <a:latin typeface="Calibri" pitchFamily="34" charset="0"/>
              </a:rPr>
              <a:t>unlock</a:t>
            </a:r>
            <a:r>
              <a:rPr lang="en-US" sz="1800" dirty="0">
                <a:latin typeface="Calibri" pitchFamily="34" charset="0"/>
              </a:rPr>
              <a:t> operations</a:t>
            </a:r>
          </a:p>
          <a:p>
            <a:endParaRPr lang="en-US" sz="1800" dirty="0">
              <a:latin typeface="Calibri" pitchFamily="34" charset="0"/>
            </a:endParaRPr>
          </a:p>
          <a:p>
            <a:r>
              <a:rPr lang="en-US" sz="1800" dirty="0">
                <a:latin typeface="Calibri" pitchFamily="34" charset="0"/>
              </a:rPr>
              <a:t>Mutex invariant creates a </a:t>
            </a:r>
            <a:r>
              <a:rPr lang="en-US" sz="1800" i="1" dirty="0">
                <a:solidFill>
                  <a:srgbClr val="FF0000"/>
                </a:solidFill>
                <a:latin typeface="Calibri" pitchFamily="34" charset="0"/>
              </a:rPr>
              <a:t>forbidden region </a:t>
            </a:r>
            <a:r>
              <a:rPr lang="en-US" sz="1800" dirty="0">
                <a:latin typeface="Calibri" pitchFamily="34" charset="0"/>
              </a:rPr>
              <a:t>that encloses unsafe region and that cannot be entered by any trajectory.</a:t>
            </a:r>
          </a:p>
          <a:p>
            <a:endParaRPr lang="en-US" sz="1800" dirty="0">
              <a:latin typeface="Calibri" pitchFamily="34" charset="0"/>
            </a:endParaRPr>
          </a:p>
        </p:txBody>
      </p:sp>
      <p:sp>
        <p:nvSpPr>
          <p:cNvPr id="162" name="Line 6"/>
          <p:cNvSpPr>
            <a:spLocks noChangeAspect="1" noChangeShapeType="1"/>
          </p:cNvSpPr>
          <p:nvPr/>
        </p:nvSpPr>
        <p:spPr bwMode="auto">
          <a:xfrm flipV="1">
            <a:off x="817563" y="5888038"/>
            <a:ext cx="4591050" cy="0"/>
          </a:xfrm>
          <a:prstGeom prst="line">
            <a:avLst/>
          </a:prstGeom>
          <a:noFill/>
          <a:ln w="12700">
            <a:solidFill>
              <a:schemeClr val="tx1"/>
            </a:solidFill>
            <a:round/>
            <a:headEnd/>
            <a:tailEnd/>
          </a:ln>
          <a:effectLst/>
        </p:spPr>
        <p:txBody>
          <a:bodyPr anchor="ctr">
            <a:spAutoFit/>
          </a:bodyPr>
          <a:lstStyle/>
          <a:p>
            <a:endParaRPr lang="en-US"/>
          </a:p>
        </p:txBody>
      </p:sp>
      <p:sp>
        <p:nvSpPr>
          <p:cNvPr id="163" name="Line 7"/>
          <p:cNvSpPr>
            <a:spLocks noChangeAspect="1" noChangeShapeType="1"/>
          </p:cNvSpPr>
          <p:nvPr/>
        </p:nvSpPr>
        <p:spPr bwMode="auto">
          <a:xfrm flipH="1" flipV="1">
            <a:off x="827088" y="1533525"/>
            <a:ext cx="0" cy="4354513"/>
          </a:xfrm>
          <a:prstGeom prst="line">
            <a:avLst/>
          </a:prstGeom>
          <a:noFill/>
          <a:ln w="12700">
            <a:solidFill>
              <a:schemeClr val="tx1"/>
            </a:solidFill>
            <a:round/>
            <a:headEnd/>
            <a:tailEnd/>
          </a:ln>
          <a:effectLst/>
        </p:spPr>
        <p:txBody>
          <a:bodyPr anchor="ctr">
            <a:spAutoFit/>
          </a:bodyPr>
          <a:lstStyle/>
          <a:p>
            <a:endParaRPr lang="en-US"/>
          </a:p>
        </p:txBody>
      </p:sp>
      <p:sp>
        <p:nvSpPr>
          <p:cNvPr id="164" name="Text Box 8"/>
          <p:cNvSpPr txBox="1">
            <a:spLocks noChangeAspect="1" noChangeArrowheads="1"/>
          </p:cNvSpPr>
          <p:nvPr/>
        </p:nvSpPr>
        <p:spPr bwMode="auto">
          <a:xfrm>
            <a:off x="956393" y="5865813"/>
            <a:ext cx="40908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H</a:t>
            </a:r>
            <a:r>
              <a:rPr lang="en-US" sz="1800" baseline="-25000">
                <a:latin typeface="+mn-lt"/>
              </a:rPr>
              <a:t>1</a:t>
            </a:r>
            <a:endParaRPr lang="en-US" sz="1800">
              <a:latin typeface="+mn-lt"/>
            </a:endParaRPr>
          </a:p>
        </p:txBody>
      </p:sp>
      <p:sp>
        <p:nvSpPr>
          <p:cNvPr id="165" name="Text Box 9"/>
          <p:cNvSpPr txBox="1">
            <a:spLocks noChangeAspect="1" noChangeArrowheads="1"/>
          </p:cNvSpPr>
          <p:nvPr/>
        </p:nvSpPr>
        <p:spPr bwMode="auto">
          <a:xfrm>
            <a:off x="1472331" y="5865813"/>
            <a:ext cx="696024"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lo(m)</a:t>
            </a:r>
          </a:p>
        </p:txBody>
      </p:sp>
      <p:sp>
        <p:nvSpPr>
          <p:cNvPr id="166" name="Text Box 10"/>
          <p:cNvSpPr txBox="1">
            <a:spLocks noChangeAspect="1" noChangeArrowheads="1"/>
          </p:cNvSpPr>
          <p:nvPr/>
        </p:nvSpPr>
        <p:spPr bwMode="auto">
          <a:xfrm>
            <a:off x="3923431" y="5865813"/>
            <a:ext cx="763351"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un(m)</a:t>
            </a:r>
          </a:p>
        </p:txBody>
      </p:sp>
      <p:sp>
        <p:nvSpPr>
          <p:cNvPr id="167" name="Text Box 11"/>
          <p:cNvSpPr txBox="1">
            <a:spLocks noChangeAspect="1" noChangeArrowheads="1"/>
          </p:cNvSpPr>
          <p:nvPr/>
        </p:nvSpPr>
        <p:spPr bwMode="auto">
          <a:xfrm>
            <a:off x="4604468" y="5865813"/>
            <a:ext cx="37702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T</a:t>
            </a:r>
            <a:r>
              <a:rPr lang="en-US" sz="1800" baseline="-25000">
                <a:latin typeface="+mn-lt"/>
              </a:rPr>
              <a:t>1</a:t>
            </a:r>
            <a:endParaRPr lang="en-US" sz="1800">
              <a:latin typeface="+mn-lt"/>
            </a:endParaRPr>
          </a:p>
        </p:txBody>
      </p:sp>
      <p:sp>
        <p:nvSpPr>
          <p:cNvPr id="168" name="Text Box 12"/>
          <p:cNvSpPr txBox="1">
            <a:spLocks noChangeAspect="1" noChangeArrowheads="1"/>
          </p:cNvSpPr>
          <p:nvPr/>
        </p:nvSpPr>
        <p:spPr bwMode="auto">
          <a:xfrm>
            <a:off x="5486400" y="5690223"/>
            <a:ext cx="1023678" cy="369332"/>
          </a:xfrm>
          <a:prstGeom prst="rect">
            <a:avLst/>
          </a:prstGeom>
          <a:noFill/>
          <a:ln w="25400">
            <a:noFill/>
            <a:miter lim="800000"/>
            <a:headEnd/>
            <a:tailEnd/>
          </a:ln>
          <a:effectLst/>
        </p:spPr>
        <p:txBody>
          <a:bodyPr wrap="none" anchor="ctr">
            <a:spAutoFit/>
          </a:bodyPr>
          <a:lstStyle/>
          <a:p>
            <a:r>
              <a:rPr lang="en-US" sz="1800">
                <a:latin typeface="+mn-lt"/>
              </a:rPr>
              <a:t>Thread 1</a:t>
            </a:r>
          </a:p>
        </p:txBody>
      </p:sp>
      <p:sp>
        <p:nvSpPr>
          <p:cNvPr id="169" name="Text Box 13"/>
          <p:cNvSpPr txBox="1">
            <a:spLocks noChangeAspect="1" noChangeArrowheads="1"/>
          </p:cNvSpPr>
          <p:nvPr/>
        </p:nvSpPr>
        <p:spPr bwMode="auto">
          <a:xfrm>
            <a:off x="304800" y="1078468"/>
            <a:ext cx="1023678" cy="369332"/>
          </a:xfrm>
          <a:prstGeom prst="rect">
            <a:avLst/>
          </a:prstGeom>
          <a:noFill/>
          <a:ln w="25400">
            <a:noFill/>
            <a:miter lim="800000"/>
            <a:headEnd/>
            <a:tailEnd/>
          </a:ln>
          <a:effectLst/>
        </p:spPr>
        <p:txBody>
          <a:bodyPr wrap="none" anchor="ctr">
            <a:spAutoFit/>
          </a:bodyPr>
          <a:lstStyle/>
          <a:p>
            <a:r>
              <a:rPr lang="en-US" sz="1800" dirty="0">
                <a:latin typeface="+mn-lt"/>
              </a:rPr>
              <a:t>Thread 2</a:t>
            </a:r>
          </a:p>
        </p:txBody>
      </p:sp>
      <p:sp>
        <p:nvSpPr>
          <p:cNvPr id="170" name="Oval 14"/>
          <p:cNvSpPr>
            <a:spLocks noChangeAspect="1" noChangeArrowheads="1"/>
          </p:cNvSpPr>
          <p:nvPr/>
        </p:nvSpPr>
        <p:spPr bwMode="auto">
          <a:xfrm>
            <a:off x="142081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1" name="Oval 15"/>
          <p:cNvSpPr>
            <a:spLocks noChangeAspect="1" noChangeArrowheads="1"/>
          </p:cNvSpPr>
          <p:nvPr/>
        </p:nvSpPr>
        <p:spPr bwMode="auto">
          <a:xfrm>
            <a:off x="2024063" y="5273675"/>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2" name="Oval 16"/>
          <p:cNvSpPr>
            <a:spLocks noChangeAspect="1" noChangeArrowheads="1"/>
          </p:cNvSpPr>
          <p:nvPr/>
        </p:nvSpPr>
        <p:spPr bwMode="auto">
          <a:xfrm>
            <a:off x="2630488"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3" name="Oval 17"/>
          <p:cNvSpPr>
            <a:spLocks noChangeAspect="1" noChangeArrowheads="1"/>
          </p:cNvSpPr>
          <p:nvPr/>
        </p:nvSpPr>
        <p:spPr bwMode="auto">
          <a:xfrm>
            <a:off x="3235325"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4" name="Oval 18"/>
          <p:cNvSpPr>
            <a:spLocks noChangeAspect="1" noChangeArrowheads="1"/>
          </p:cNvSpPr>
          <p:nvPr/>
        </p:nvSpPr>
        <p:spPr bwMode="auto">
          <a:xfrm>
            <a:off x="384016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5" name="Oval 19"/>
          <p:cNvSpPr>
            <a:spLocks noChangeAspect="1" noChangeArrowheads="1"/>
          </p:cNvSpPr>
          <p:nvPr/>
        </p:nvSpPr>
        <p:spPr bwMode="auto">
          <a:xfrm>
            <a:off x="817563"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6" name="Oval 20"/>
          <p:cNvSpPr>
            <a:spLocks noChangeAspect="1" noChangeArrowheads="1"/>
          </p:cNvSpPr>
          <p:nvPr/>
        </p:nvSpPr>
        <p:spPr bwMode="auto">
          <a:xfrm>
            <a:off x="444341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7" name="Oval 21"/>
          <p:cNvSpPr>
            <a:spLocks noChangeAspect="1" noChangeArrowheads="1"/>
          </p:cNvSpPr>
          <p:nvPr/>
        </p:nvSpPr>
        <p:spPr bwMode="auto">
          <a:xfrm>
            <a:off x="5049838"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nvGrpSpPr>
          <p:cNvPr id="2" name="Group 1"/>
          <p:cNvGrpSpPr/>
          <p:nvPr/>
        </p:nvGrpSpPr>
        <p:grpSpPr>
          <a:xfrm>
            <a:off x="817563" y="4684713"/>
            <a:ext cx="4264025" cy="31750"/>
            <a:chOff x="817563" y="4684713"/>
            <a:chExt cx="4264025" cy="31750"/>
          </a:xfrm>
        </p:grpSpPr>
        <p:sp>
          <p:nvSpPr>
            <p:cNvPr id="178" name="Oval 22"/>
            <p:cNvSpPr>
              <a:spLocks noChangeAspect="1" noChangeArrowheads="1"/>
            </p:cNvSpPr>
            <p:nvPr/>
          </p:nvSpPr>
          <p:spPr bwMode="auto">
            <a:xfrm>
              <a:off x="142081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9" name="Oval 23"/>
            <p:cNvSpPr>
              <a:spLocks noChangeAspect="1" noChangeArrowheads="1"/>
            </p:cNvSpPr>
            <p:nvPr/>
          </p:nvSpPr>
          <p:spPr bwMode="auto">
            <a:xfrm>
              <a:off x="2024063" y="4684713"/>
              <a:ext cx="34925"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0" name="Oval 24"/>
            <p:cNvSpPr>
              <a:spLocks noChangeAspect="1" noChangeArrowheads="1"/>
            </p:cNvSpPr>
            <p:nvPr/>
          </p:nvSpPr>
          <p:spPr bwMode="auto">
            <a:xfrm>
              <a:off x="2630488"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1" name="Oval 25"/>
            <p:cNvSpPr>
              <a:spLocks noChangeAspect="1" noChangeArrowheads="1"/>
            </p:cNvSpPr>
            <p:nvPr/>
          </p:nvSpPr>
          <p:spPr bwMode="auto">
            <a:xfrm>
              <a:off x="3235325"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2" name="Oval 26"/>
            <p:cNvSpPr>
              <a:spLocks noChangeAspect="1" noChangeArrowheads="1"/>
            </p:cNvSpPr>
            <p:nvPr/>
          </p:nvSpPr>
          <p:spPr bwMode="auto">
            <a:xfrm>
              <a:off x="384016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3" name="Oval 27"/>
            <p:cNvSpPr>
              <a:spLocks noChangeAspect="1" noChangeArrowheads="1"/>
            </p:cNvSpPr>
            <p:nvPr/>
          </p:nvSpPr>
          <p:spPr bwMode="auto">
            <a:xfrm>
              <a:off x="817563"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4" name="Oval 28"/>
            <p:cNvSpPr>
              <a:spLocks noChangeAspect="1" noChangeArrowheads="1"/>
            </p:cNvSpPr>
            <p:nvPr/>
          </p:nvSpPr>
          <p:spPr bwMode="auto">
            <a:xfrm>
              <a:off x="444341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5" name="Oval 29"/>
            <p:cNvSpPr>
              <a:spLocks noChangeAspect="1" noChangeArrowheads="1"/>
            </p:cNvSpPr>
            <p:nvPr/>
          </p:nvSpPr>
          <p:spPr bwMode="auto">
            <a:xfrm>
              <a:off x="5049838"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sp>
        <p:nvSpPr>
          <p:cNvPr id="186" name="Oval 30"/>
          <p:cNvSpPr>
            <a:spLocks noChangeAspect="1" noChangeArrowheads="1"/>
          </p:cNvSpPr>
          <p:nvPr/>
        </p:nvSpPr>
        <p:spPr bwMode="auto">
          <a:xfrm>
            <a:off x="142081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7" name="Oval 31"/>
          <p:cNvSpPr>
            <a:spLocks noChangeAspect="1" noChangeArrowheads="1"/>
          </p:cNvSpPr>
          <p:nvPr/>
        </p:nvSpPr>
        <p:spPr bwMode="auto">
          <a:xfrm>
            <a:off x="2024063" y="4094163"/>
            <a:ext cx="34925"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8" name="Oval 32"/>
          <p:cNvSpPr>
            <a:spLocks noChangeAspect="1" noChangeArrowheads="1"/>
          </p:cNvSpPr>
          <p:nvPr/>
        </p:nvSpPr>
        <p:spPr bwMode="auto">
          <a:xfrm>
            <a:off x="2630488"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9" name="Oval 33"/>
          <p:cNvSpPr>
            <a:spLocks noChangeAspect="1" noChangeArrowheads="1"/>
          </p:cNvSpPr>
          <p:nvPr/>
        </p:nvSpPr>
        <p:spPr bwMode="auto">
          <a:xfrm>
            <a:off x="3235325"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0" name="Oval 34"/>
          <p:cNvSpPr>
            <a:spLocks noChangeAspect="1" noChangeArrowheads="1"/>
          </p:cNvSpPr>
          <p:nvPr/>
        </p:nvSpPr>
        <p:spPr bwMode="auto">
          <a:xfrm>
            <a:off x="384016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1" name="Oval 35"/>
          <p:cNvSpPr>
            <a:spLocks noChangeAspect="1" noChangeArrowheads="1"/>
          </p:cNvSpPr>
          <p:nvPr/>
        </p:nvSpPr>
        <p:spPr bwMode="auto">
          <a:xfrm>
            <a:off x="817563"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2" name="Oval 36"/>
          <p:cNvSpPr>
            <a:spLocks noChangeAspect="1" noChangeArrowheads="1"/>
          </p:cNvSpPr>
          <p:nvPr/>
        </p:nvSpPr>
        <p:spPr bwMode="auto">
          <a:xfrm>
            <a:off x="444341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3" name="Oval 37"/>
          <p:cNvSpPr>
            <a:spLocks noChangeAspect="1" noChangeArrowheads="1"/>
          </p:cNvSpPr>
          <p:nvPr/>
        </p:nvSpPr>
        <p:spPr bwMode="auto">
          <a:xfrm>
            <a:off x="5049838"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4" name="Oval 38"/>
          <p:cNvSpPr>
            <a:spLocks noChangeAspect="1" noChangeArrowheads="1"/>
          </p:cNvSpPr>
          <p:nvPr/>
        </p:nvSpPr>
        <p:spPr bwMode="auto">
          <a:xfrm>
            <a:off x="142081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5" name="Oval 39"/>
          <p:cNvSpPr>
            <a:spLocks noChangeAspect="1" noChangeArrowheads="1"/>
          </p:cNvSpPr>
          <p:nvPr/>
        </p:nvSpPr>
        <p:spPr bwMode="auto">
          <a:xfrm>
            <a:off x="2024063" y="3505200"/>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6" name="Oval 40"/>
          <p:cNvSpPr>
            <a:spLocks noChangeAspect="1" noChangeArrowheads="1"/>
          </p:cNvSpPr>
          <p:nvPr/>
        </p:nvSpPr>
        <p:spPr bwMode="auto">
          <a:xfrm>
            <a:off x="2630488"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7" name="Oval 41"/>
          <p:cNvSpPr>
            <a:spLocks noChangeAspect="1" noChangeArrowheads="1"/>
          </p:cNvSpPr>
          <p:nvPr/>
        </p:nvSpPr>
        <p:spPr bwMode="auto">
          <a:xfrm>
            <a:off x="3235325"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8" name="Oval 42"/>
          <p:cNvSpPr>
            <a:spLocks noChangeAspect="1" noChangeArrowheads="1"/>
          </p:cNvSpPr>
          <p:nvPr/>
        </p:nvSpPr>
        <p:spPr bwMode="auto">
          <a:xfrm>
            <a:off x="384016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9" name="Oval 43"/>
          <p:cNvSpPr>
            <a:spLocks noChangeAspect="1" noChangeArrowheads="1"/>
          </p:cNvSpPr>
          <p:nvPr/>
        </p:nvSpPr>
        <p:spPr bwMode="auto">
          <a:xfrm>
            <a:off x="817563"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0" name="Oval 44"/>
          <p:cNvSpPr>
            <a:spLocks noChangeAspect="1" noChangeArrowheads="1"/>
          </p:cNvSpPr>
          <p:nvPr/>
        </p:nvSpPr>
        <p:spPr bwMode="auto">
          <a:xfrm>
            <a:off x="444341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1" name="Oval 45"/>
          <p:cNvSpPr>
            <a:spLocks noChangeAspect="1" noChangeArrowheads="1"/>
          </p:cNvSpPr>
          <p:nvPr/>
        </p:nvSpPr>
        <p:spPr bwMode="auto">
          <a:xfrm>
            <a:off x="5049838"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2" name="Oval 46"/>
          <p:cNvSpPr>
            <a:spLocks noChangeAspect="1" noChangeArrowheads="1"/>
          </p:cNvSpPr>
          <p:nvPr/>
        </p:nvSpPr>
        <p:spPr bwMode="auto">
          <a:xfrm>
            <a:off x="142081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3" name="Oval 47"/>
          <p:cNvSpPr>
            <a:spLocks noChangeAspect="1" noChangeArrowheads="1"/>
          </p:cNvSpPr>
          <p:nvPr/>
        </p:nvSpPr>
        <p:spPr bwMode="auto">
          <a:xfrm>
            <a:off x="2024063" y="2916238"/>
            <a:ext cx="34925"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4" name="Oval 48"/>
          <p:cNvSpPr>
            <a:spLocks noChangeAspect="1" noChangeArrowheads="1"/>
          </p:cNvSpPr>
          <p:nvPr/>
        </p:nvSpPr>
        <p:spPr bwMode="auto">
          <a:xfrm>
            <a:off x="2630488"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5" name="Oval 49"/>
          <p:cNvSpPr>
            <a:spLocks noChangeAspect="1" noChangeArrowheads="1"/>
          </p:cNvSpPr>
          <p:nvPr/>
        </p:nvSpPr>
        <p:spPr bwMode="auto">
          <a:xfrm>
            <a:off x="3235325"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6" name="Oval 50"/>
          <p:cNvSpPr>
            <a:spLocks noChangeAspect="1" noChangeArrowheads="1"/>
          </p:cNvSpPr>
          <p:nvPr/>
        </p:nvSpPr>
        <p:spPr bwMode="auto">
          <a:xfrm>
            <a:off x="384016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7" name="Oval 51"/>
          <p:cNvSpPr>
            <a:spLocks noChangeAspect="1" noChangeArrowheads="1"/>
          </p:cNvSpPr>
          <p:nvPr/>
        </p:nvSpPr>
        <p:spPr bwMode="auto">
          <a:xfrm>
            <a:off x="817563"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8" name="Oval 52"/>
          <p:cNvSpPr>
            <a:spLocks noChangeAspect="1" noChangeArrowheads="1"/>
          </p:cNvSpPr>
          <p:nvPr/>
        </p:nvSpPr>
        <p:spPr bwMode="auto">
          <a:xfrm>
            <a:off x="444341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9" name="Oval 53"/>
          <p:cNvSpPr>
            <a:spLocks noChangeAspect="1" noChangeArrowheads="1"/>
          </p:cNvSpPr>
          <p:nvPr/>
        </p:nvSpPr>
        <p:spPr bwMode="auto">
          <a:xfrm>
            <a:off x="5049838"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0" name="Oval 54"/>
          <p:cNvSpPr>
            <a:spLocks noChangeAspect="1" noChangeArrowheads="1"/>
          </p:cNvSpPr>
          <p:nvPr/>
        </p:nvSpPr>
        <p:spPr bwMode="auto">
          <a:xfrm>
            <a:off x="1420813" y="586581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1" name="Oval 55"/>
          <p:cNvSpPr>
            <a:spLocks noChangeAspect="1" noChangeArrowheads="1"/>
          </p:cNvSpPr>
          <p:nvPr/>
        </p:nvSpPr>
        <p:spPr bwMode="auto">
          <a:xfrm>
            <a:off x="2024063"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2" name="Oval 56"/>
          <p:cNvSpPr>
            <a:spLocks noChangeAspect="1" noChangeArrowheads="1"/>
          </p:cNvSpPr>
          <p:nvPr/>
        </p:nvSpPr>
        <p:spPr bwMode="auto">
          <a:xfrm>
            <a:off x="2628900" y="5864225"/>
            <a:ext cx="33338"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3" name="Oval 57"/>
          <p:cNvSpPr>
            <a:spLocks noChangeAspect="1" noChangeArrowheads="1"/>
          </p:cNvSpPr>
          <p:nvPr/>
        </p:nvSpPr>
        <p:spPr bwMode="auto">
          <a:xfrm>
            <a:off x="3233738" y="5864225"/>
            <a:ext cx="33337"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4" name="Oval 58"/>
          <p:cNvSpPr>
            <a:spLocks noChangeAspect="1" noChangeArrowheads="1"/>
          </p:cNvSpPr>
          <p:nvPr/>
        </p:nvSpPr>
        <p:spPr bwMode="auto">
          <a:xfrm>
            <a:off x="3836988"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5" name="Oval 59"/>
          <p:cNvSpPr>
            <a:spLocks noChangeAspect="1" noChangeArrowheads="1"/>
          </p:cNvSpPr>
          <p:nvPr/>
        </p:nvSpPr>
        <p:spPr bwMode="auto">
          <a:xfrm>
            <a:off x="817563" y="5864225"/>
            <a:ext cx="31750"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6" name="Oval 60"/>
          <p:cNvSpPr>
            <a:spLocks noChangeAspect="1" noChangeArrowheads="1"/>
          </p:cNvSpPr>
          <p:nvPr/>
        </p:nvSpPr>
        <p:spPr bwMode="auto">
          <a:xfrm>
            <a:off x="4441825"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7" name="Oval 61"/>
          <p:cNvSpPr>
            <a:spLocks noChangeAspect="1" noChangeArrowheads="1"/>
          </p:cNvSpPr>
          <p:nvPr/>
        </p:nvSpPr>
        <p:spPr bwMode="auto">
          <a:xfrm>
            <a:off x="5048250" y="5864225"/>
            <a:ext cx="33338"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8" name="Oval 62"/>
          <p:cNvSpPr>
            <a:spLocks noChangeAspect="1" noChangeArrowheads="1"/>
          </p:cNvSpPr>
          <p:nvPr/>
        </p:nvSpPr>
        <p:spPr bwMode="auto">
          <a:xfrm>
            <a:off x="1420813" y="2325688"/>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9" name="Oval 63"/>
          <p:cNvSpPr>
            <a:spLocks noChangeAspect="1" noChangeArrowheads="1"/>
          </p:cNvSpPr>
          <p:nvPr/>
        </p:nvSpPr>
        <p:spPr bwMode="auto">
          <a:xfrm>
            <a:off x="2024063" y="2325688"/>
            <a:ext cx="34925"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0" name="Oval 64"/>
          <p:cNvSpPr>
            <a:spLocks noChangeAspect="1" noChangeArrowheads="1"/>
          </p:cNvSpPr>
          <p:nvPr/>
        </p:nvSpPr>
        <p:spPr bwMode="auto">
          <a:xfrm>
            <a:off x="2628900"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1" name="Oval 65"/>
          <p:cNvSpPr>
            <a:spLocks noChangeAspect="1" noChangeArrowheads="1"/>
          </p:cNvSpPr>
          <p:nvPr/>
        </p:nvSpPr>
        <p:spPr bwMode="auto">
          <a:xfrm>
            <a:off x="3235325"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2" name="Oval 66"/>
          <p:cNvSpPr>
            <a:spLocks noChangeAspect="1" noChangeArrowheads="1"/>
          </p:cNvSpPr>
          <p:nvPr/>
        </p:nvSpPr>
        <p:spPr bwMode="auto">
          <a:xfrm>
            <a:off x="3838575"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3" name="Oval 67"/>
          <p:cNvSpPr>
            <a:spLocks noChangeAspect="1" noChangeArrowheads="1"/>
          </p:cNvSpPr>
          <p:nvPr/>
        </p:nvSpPr>
        <p:spPr bwMode="auto">
          <a:xfrm>
            <a:off x="817563"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4" name="Oval 68"/>
          <p:cNvSpPr>
            <a:spLocks noChangeAspect="1" noChangeArrowheads="1"/>
          </p:cNvSpPr>
          <p:nvPr/>
        </p:nvSpPr>
        <p:spPr bwMode="auto">
          <a:xfrm>
            <a:off x="4441825"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5" name="Oval 69"/>
          <p:cNvSpPr>
            <a:spLocks noChangeAspect="1" noChangeArrowheads="1"/>
          </p:cNvSpPr>
          <p:nvPr/>
        </p:nvSpPr>
        <p:spPr bwMode="auto">
          <a:xfrm>
            <a:off x="5048250"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6" name="Oval 70"/>
          <p:cNvSpPr>
            <a:spLocks noChangeAspect="1" noChangeArrowheads="1"/>
          </p:cNvSpPr>
          <p:nvPr/>
        </p:nvSpPr>
        <p:spPr bwMode="auto">
          <a:xfrm>
            <a:off x="1420813" y="173672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7" name="Oval 71"/>
          <p:cNvSpPr>
            <a:spLocks noChangeAspect="1" noChangeArrowheads="1"/>
          </p:cNvSpPr>
          <p:nvPr/>
        </p:nvSpPr>
        <p:spPr bwMode="auto">
          <a:xfrm>
            <a:off x="2024063" y="1736725"/>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8" name="Oval 72"/>
          <p:cNvSpPr>
            <a:spLocks noChangeAspect="1" noChangeArrowheads="1"/>
          </p:cNvSpPr>
          <p:nvPr/>
        </p:nvSpPr>
        <p:spPr bwMode="auto">
          <a:xfrm>
            <a:off x="2628900"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9" name="Oval 73"/>
          <p:cNvSpPr>
            <a:spLocks noChangeAspect="1" noChangeArrowheads="1"/>
          </p:cNvSpPr>
          <p:nvPr/>
        </p:nvSpPr>
        <p:spPr bwMode="auto">
          <a:xfrm>
            <a:off x="3235325"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0" name="Oval 74"/>
          <p:cNvSpPr>
            <a:spLocks noChangeAspect="1" noChangeArrowheads="1"/>
          </p:cNvSpPr>
          <p:nvPr/>
        </p:nvSpPr>
        <p:spPr bwMode="auto">
          <a:xfrm>
            <a:off x="3838575"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1" name="Oval 75"/>
          <p:cNvSpPr>
            <a:spLocks noChangeAspect="1" noChangeArrowheads="1"/>
          </p:cNvSpPr>
          <p:nvPr/>
        </p:nvSpPr>
        <p:spPr bwMode="auto">
          <a:xfrm>
            <a:off x="817563"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2" name="Oval 76"/>
          <p:cNvSpPr>
            <a:spLocks noChangeAspect="1" noChangeArrowheads="1"/>
          </p:cNvSpPr>
          <p:nvPr/>
        </p:nvSpPr>
        <p:spPr bwMode="auto">
          <a:xfrm>
            <a:off x="4441825"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3" name="Oval 77"/>
          <p:cNvSpPr>
            <a:spLocks noChangeAspect="1" noChangeArrowheads="1"/>
          </p:cNvSpPr>
          <p:nvPr/>
        </p:nvSpPr>
        <p:spPr bwMode="auto">
          <a:xfrm>
            <a:off x="5048250"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4" name="Text Box 78"/>
          <p:cNvSpPr txBox="1">
            <a:spLocks noChangeAspect="1" noChangeArrowheads="1"/>
          </p:cNvSpPr>
          <p:nvPr/>
        </p:nvSpPr>
        <p:spPr bwMode="auto">
          <a:xfrm>
            <a:off x="2191468" y="5865813"/>
            <a:ext cx="3609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L</a:t>
            </a:r>
            <a:r>
              <a:rPr lang="en-US" sz="1800" baseline="-25000">
                <a:latin typeface="+mn-lt"/>
              </a:rPr>
              <a:t>1</a:t>
            </a:r>
            <a:endParaRPr lang="en-US" sz="1800">
              <a:latin typeface="+mn-lt"/>
            </a:endParaRPr>
          </a:p>
        </p:txBody>
      </p:sp>
      <p:sp>
        <p:nvSpPr>
          <p:cNvPr id="235" name="Text Box 79"/>
          <p:cNvSpPr txBox="1">
            <a:spLocks noChangeAspect="1" noChangeArrowheads="1"/>
          </p:cNvSpPr>
          <p:nvPr/>
        </p:nvSpPr>
        <p:spPr bwMode="auto">
          <a:xfrm>
            <a:off x="2775668" y="5865813"/>
            <a:ext cx="4138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U</a:t>
            </a:r>
            <a:r>
              <a:rPr lang="en-US" sz="1800" baseline="-25000">
                <a:latin typeface="+mn-lt"/>
              </a:rPr>
              <a:t>1</a:t>
            </a:r>
            <a:endParaRPr lang="en-US" sz="1800">
              <a:latin typeface="+mn-lt"/>
            </a:endParaRPr>
          </a:p>
        </p:txBody>
      </p:sp>
      <p:sp>
        <p:nvSpPr>
          <p:cNvPr id="236" name="Text Box 80"/>
          <p:cNvSpPr txBox="1">
            <a:spLocks noChangeAspect="1" noChangeArrowheads="1"/>
          </p:cNvSpPr>
          <p:nvPr/>
        </p:nvSpPr>
        <p:spPr bwMode="auto">
          <a:xfrm>
            <a:off x="3388443" y="5865813"/>
            <a:ext cx="372218"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S</a:t>
            </a:r>
            <a:r>
              <a:rPr lang="en-US" sz="1800" baseline="-25000">
                <a:latin typeface="+mn-lt"/>
              </a:rPr>
              <a:t>1</a:t>
            </a:r>
            <a:endParaRPr lang="en-US" sz="1800">
              <a:latin typeface="+mn-lt"/>
            </a:endParaRPr>
          </a:p>
        </p:txBody>
      </p:sp>
      <p:sp>
        <p:nvSpPr>
          <p:cNvPr id="237" name="Text Box 81"/>
          <p:cNvSpPr txBox="1">
            <a:spLocks noChangeAspect="1" noChangeArrowheads="1"/>
          </p:cNvSpPr>
          <p:nvPr/>
        </p:nvSpPr>
        <p:spPr bwMode="auto">
          <a:xfrm>
            <a:off x="444500" y="5384800"/>
            <a:ext cx="40908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H</a:t>
            </a:r>
            <a:r>
              <a:rPr lang="en-US" sz="1800" baseline="-25000">
                <a:latin typeface="+mn-lt"/>
              </a:rPr>
              <a:t>2</a:t>
            </a:r>
            <a:endParaRPr lang="en-US" sz="1800">
              <a:latin typeface="+mn-lt"/>
            </a:endParaRPr>
          </a:p>
        </p:txBody>
      </p:sp>
      <p:sp>
        <p:nvSpPr>
          <p:cNvPr id="238" name="Text Box 82"/>
          <p:cNvSpPr txBox="1">
            <a:spLocks noChangeAspect="1" noChangeArrowheads="1"/>
          </p:cNvSpPr>
          <p:nvPr/>
        </p:nvSpPr>
        <p:spPr bwMode="auto">
          <a:xfrm>
            <a:off x="210768" y="4813300"/>
            <a:ext cx="696024"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lo(m)</a:t>
            </a:r>
          </a:p>
        </p:txBody>
      </p:sp>
      <p:sp>
        <p:nvSpPr>
          <p:cNvPr id="239" name="Text Box 83"/>
          <p:cNvSpPr txBox="1">
            <a:spLocks noChangeAspect="1" noChangeArrowheads="1"/>
          </p:cNvSpPr>
          <p:nvPr/>
        </p:nvSpPr>
        <p:spPr bwMode="auto">
          <a:xfrm>
            <a:off x="148138" y="2466975"/>
            <a:ext cx="763351"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un(m)</a:t>
            </a:r>
          </a:p>
        </p:txBody>
      </p:sp>
      <p:sp>
        <p:nvSpPr>
          <p:cNvPr id="240" name="Text Box 84"/>
          <p:cNvSpPr txBox="1">
            <a:spLocks noChangeAspect="1" noChangeArrowheads="1"/>
          </p:cNvSpPr>
          <p:nvPr/>
        </p:nvSpPr>
        <p:spPr bwMode="auto">
          <a:xfrm>
            <a:off x="465138" y="1847850"/>
            <a:ext cx="37702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T</a:t>
            </a:r>
            <a:r>
              <a:rPr lang="en-US" sz="1800" baseline="-25000">
                <a:latin typeface="+mn-lt"/>
              </a:rPr>
              <a:t>2</a:t>
            </a:r>
            <a:endParaRPr lang="en-US" sz="1800">
              <a:latin typeface="+mn-lt"/>
            </a:endParaRPr>
          </a:p>
        </p:txBody>
      </p:sp>
      <p:sp>
        <p:nvSpPr>
          <p:cNvPr id="241" name="Text Box 85"/>
          <p:cNvSpPr txBox="1">
            <a:spLocks noChangeAspect="1" noChangeArrowheads="1"/>
          </p:cNvSpPr>
          <p:nvPr/>
        </p:nvSpPr>
        <p:spPr bwMode="auto">
          <a:xfrm>
            <a:off x="471488" y="4217988"/>
            <a:ext cx="3609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L</a:t>
            </a:r>
            <a:r>
              <a:rPr lang="en-US" sz="1800" baseline="-25000">
                <a:latin typeface="+mn-lt"/>
              </a:rPr>
              <a:t>2</a:t>
            </a:r>
            <a:endParaRPr lang="en-US" sz="1800">
              <a:latin typeface="+mn-lt"/>
            </a:endParaRPr>
          </a:p>
        </p:txBody>
      </p:sp>
      <p:sp>
        <p:nvSpPr>
          <p:cNvPr id="242" name="Text Box 86"/>
          <p:cNvSpPr txBox="1">
            <a:spLocks noChangeAspect="1" noChangeArrowheads="1"/>
          </p:cNvSpPr>
          <p:nvPr/>
        </p:nvSpPr>
        <p:spPr bwMode="auto">
          <a:xfrm>
            <a:off x="444500" y="3656013"/>
            <a:ext cx="4138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U</a:t>
            </a:r>
            <a:r>
              <a:rPr lang="en-US" sz="1800" baseline="-25000">
                <a:latin typeface="+mn-lt"/>
              </a:rPr>
              <a:t>2</a:t>
            </a:r>
            <a:endParaRPr lang="en-US" sz="1800">
              <a:latin typeface="+mn-lt"/>
            </a:endParaRPr>
          </a:p>
        </p:txBody>
      </p:sp>
      <p:sp>
        <p:nvSpPr>
          <p:cNvPr id="243" name="Text Box 87"/>
          <p:cNvSpPr txBox="1">
            <a:spLocks noChangeAspect="1" noChangeArrowheads="1"/>
          </p:cNvSpPr>
          <p:nvPr/>
        </p:nvSpPr>
        <p:spPr bwMode="auto">
          <a:xfrm>
            <a:off x="455613" y="3049588"/>
            <a:ext cx="372218"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S</a:t>
            </a:r>
            <a:r>
              <a:rPr lang="en-US" sz="1800" baseline="-25000">
                <a:latin typeface="+mn-lt"/>
              </a:rPr>
              <a:t>2</a:t>
            </a:r>
            <a:endParaRPr lang="en-US" sz="1800">
              <a:latin typeface="+mn-lt"/>
            </a:endParaRPr>
          </a:p>
        </p:txBody>
      </p:sp>
      <p:grpSp>
        <p:nvGrpSpPr>
          <p:cNvPr id="13" name="Group 12">
            <a:extLst>
              <a:ext uri="{FF2B5EF4-FFF2-40B4-BE49-F238E27FC236}">
                <a16:creationId xmlns:a16="http://schemas.microsoft.com/office/drawing/2014/main" id="{2374CB5A-4D52-4AA9-B51F-270CA6E37CEA}"/>
              </a:ext>
            </a:extLst>
          </p:cNvPr>
          <p:cNvGrpSpPr/>
          <p:nvPr/>
        </p:nvGrpSpPr>
        <p:grpSpPr>
          <a:xfrm>
            <a:off x="59278" y="5984875"/>
            <a:ext cx="1534162" cy="622113"/>
            <a:chOff x="59278" y="5984875"/>
            <a:chExt cx="1534162" cy="622113"/>
          </a:xfrm>
        </p:grpSpPr>
        <p:sp>
          <p:nvSpPr>
            <p:cNvPr id="315" name="Text Box 158"/>
            <p:cNvSpPr txBox="1">
              <a:spLocks noChangeArrowheads="1"/>
            </p:cNvSpPr>
            <p:nvPr/>
          </p:nvSpPr>
          <p:spPr bwMode="auto">
            <a:xfrm>
              <a:off x="59278" y="6237656"/>
              <a:ext cx="1534162" cy="369332"/>
            </a:xfrm>
            <a:prstGeom prst="rect">
              <a:avLst/>
            </a:prstGeom>
            <a:noFill/>
            <a:ln w="12700">
              <a:noFill/>
              <a:miter lim="800000"/>
              <a:headEnd/>
              <a:tailEnd/>
            </a:ln>
            <a:effectLst/>
          </p:spPr>
          <p:txBody>
            <a:bodyPr wrap="square" anchor="ctr">
              <a:spAutoFit/>
            </a:bodyPr>
            <a:lstStyle/>
            <a:p>
              <a:pPr algn="ctr"/>
              <a:r>
                <a:rPr lang="en-US" sz="1800" b="0" dirty="0">
                  <a:solidFill>
                    <a:schemeClr val="accent6"/>
                  </a:solidFill>
                  <a:latin typeface="+mn-lt"/>
                </a:rPr>
                <a:t>Initially: m = 1</a:t>
              </a:r>
            </a:p>
          </p:txBody>
        </p:sp>
        <p:cxnSp>
          <p:nvCxnSpPr>
            <p:cNvPr id="321" name="Straight Arrow Connector 320"/>
            <p:cNvCxnSpPr>
              <a:cxnSpLocks/>
              <a:stCxn id="315" idx="0"/>
            </p:cNvCxnSpPr>
            <p:nvPr/>
          </p:nvCxnSpPr>
          <p:spPr bwMode="auto">
            <a:xfrm flipV="1">
              <a:off x="826359" y="5984875"/>
              <a:ext cx="0" cy="252781"/>
            </a:xfrm>
            <a:prstGeom prst="straightConnector1">
              <a:avLst/>
            </a:prstGeom>
            <a:noFill/>
            <a:ln w="19050">
              <a:solidFill>
                <a:schemeClr val="accent6"/>
              </a:solidFill>
              <a:prstDash val="solid"/>
              <a:miter lim="800000"/>
              <a:headEnd type="none" w="med" len="med"/>
              <a:tailEnd type="arrow"/>
            </a:ln>
            <a:effectLst/>
          </p:spPr>
        </p:cxnSp>
      </p:grpSp>
      <p:grpSp>
        <p:nvGrpSpPr>
          <p:cNvPr id="3" name="Group 2"/>
          <p:cNvGrpSpPr/>
          <p:nvPr/>
        </p:nvGrpSpPr>
        <p:grpSpPr>
          <a:xfrm>
            <a:off x="842164" y="5479494"/>
            <a:ext cx="713134" cy="406259"/>
            <a:chOff x="842164" y="5479494"/>
            <a:chExt cx="713134" cy="406259"/>
          </a:xfrm>
        </p:grpSpPr>
        <p:sp>
          <p:nvSpPr>
            <p:cNvPr id="161" name="Text Box 142"/>
            <p:cNvSpPr txBox="1">
              <a:spLocks noChangeAspect="1" noChangeArrowheads="1"/>
            </p:cNvSpPr>
            <p:nvPr/>
          </p:nvSpPr>
          <p:spPr bwMode="auto">
            <a:xfrm>
              <a:off x="1286328" y="5479494"/>
              <a:ext cx="268970" cy="274638"/>
            </a:xfrm>
            <a:prstGeom prst="rect">
              <a:avLst/>
            </a:prstGeom>
            <a:noFill/>
            <a:ln w="12700">
              <a:noFill/>
              <a:miter lim="800000"/>
              <a:headEnd/>
              <a:tailEnd/>
            </a:ln>
            <a:effectLst/>
          </p:spPr>
          <p:txBody>
            <a:bodyPr wrap="none" anchor="ctr">
              <a:spAutoFit/>
            </a:bodyPr>
            <a:lstStyle/>
            <a:p>
              <a:r>
                <a:rPr lang="en-US" sz="1200" dirty="0"/>
                <a:t>1</a:t>
              </a:r>
            </a:p>
          </p:txBody>
        </p:sp>
        <p:sp>
          <p:nvSpPr>
            <p:cNvPr id="330"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3" name="Group 332"/>
          <p:cNvGrpSpPr/>
          <p:nvPr/>
        </p:nvGrpSpPr>
        <p:grpSpPr>
          <a:xfrm>
            <a:off x="1462835" y="5478314"/>
            <a:ext cx="699362" cy="407439"/>
            <a:chOff x="842164" y="5478314"/>
            <a:chExt cx="699362" cy="407439"/>
          </a:xfrm>
        </p:grpSpPr>
        <p:sp>
          <p:nvSpPr>
            <p:cNvPr id="334"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35"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6" name="Group 335"/>
          <p:cNvGrpSpPr/>
          <p:nvPr/>
        </p:nvGrpSpPr>
        <p:grpSpPr>
          <a:xfrm>
            <a:off x="2060408" y="5478314"/>
            <a:ext cx="699362" cy="407439"/>
            <a:chOff x="842164" y="5478314"/>
            <a:chExt cx="699362" cy="407439"/>
          </a:xfrm>
        </p:grpSpPr>
        <p:sp>
          <p:nvSpPr>
            <p:cNvPr id="337"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38"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9" name="Group 338"/>
          <p:cNvGrpSpPr/>
          <p:nvPr/>
        </p:nvGrpSpPr>
        <p:grpSpPr>
          <a:xfrm>
            <a:off x="2662238" y="5478314"/>
            <a:ext cx="699362" cy="407439"/>
            <a:chOff x="842164" y="5478314"/>
            <a:chExt cx="699362" cy="407439"/>
          </a:xfrm>
        </p:grpSpPr>
        <p:sp>
          <p:nvSpPr>
            <p:cNvPr id="340"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41"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4" name="Group 3"/>
          <p:cNvGrpSpPr/>
          <p:nvPr/>
        </p:nvGrpSpPr>
        <p:grpSpPr>
          <a:xfrm>
            <a:off x="3235325" y="4990187"/>
            <a:ext cx="255198" cy="874038"/>
            <a:chOff x="3235325" y="4990187"/>
            <a:chExt cx="255198" cy="874038"/>
          </a:xfrm>
        </p:grpSpPr>
        <p:sp>
          <p:nvSpPr>
            <p:cNvPr id="347" name="Line 55"/>
            <p:cNvSpPr>
              <a:spLocks noChangeShapeType="1"/>
            </p:cNvSpPr>
            <p:nvPr/>
          </p:nvSpPr>
          <p:spPr bwMode="auto">
            <a:xfrm rot="16200000">
              <a:off x="2975641" y="5585619"/>
              <a:ext cx="557212"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348" name="Text Box 142"/>
            <p:cNvSpPr txBox="1">
              <a:spLocks noChangeAspect="1" noChangeArrowheads="1"/>
            </p:cNvSpPr>
            <p:nvPr/>
          </p:nvSpPr>
          <p:spPr bwMode="auto">
            <a:xfrm>
              <a:off x="3235325" y="4990187"/>
              <a:ext cx="255198" cy="276999"/>
            </a:xfrm>
            <a:prstGeom prst="rect">
              <a:avLst/>
            </a:prstGeom>
            <a:noFill/>
            <a:ln w="12700">
              <a:noFill/>
              <a:miter lim="800000"/>
              <a:headEnd/>
              <a:tailEnd/>
            </a:ln>
            <a:effectLst/>
          </p:spPr>
          <p:txBody>
            <a:bodyPr wrap="none" anchor="ctr">
              <a:spAutoFit/>
            </a:bodyPr>
            <a:lstStyle/>
            <a:p>
              <a:r>
                <a:rPr lang="en-US" sz="1200" dirty="0"/>
                <a:t>0</a:t>
              </a:r>
            </a:p>
          </p:txBody>
        </p:sp>
      </p:grpSp>
      <p:sp>
        <p:nvSpPr>
          <p:cNvPr id="350" name="Line 55"/>
          <p:cNvSpPr>
            <a:spLocks noChangeShapeType="1"/>
          </p:cNvSpPr>
          <p:nvPr/>
        </p:nvSpPr>
        <p:spPr bwMode="auto">
          <a:xfrm rot="16200000">
            <a:off x="2975641" y="4971713"/>
            <a:ext cx="557212"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5" name="&quot;No&quot; Symbol 4"/>
          <p:cNvSpPr/>
          <p:nvPr/>
        </p:nvSpPr>
        <p:spPr bwMode="auto">
          <a:xfrm>
            <a:off x="2855571" y="4472274"/>
            <a:ext cx="778045" cy="778045"/>
          </a:xfrm>
          <a:prstGeom prst="noSmoking">
            <a:avLst/>
          </a:prstGeom>
          <a:solidFill>
            <a:srgbClr val="FF0000"/>
          </a:solidFill>
          <a:ln w="25400">
            <a:solidFill>
              <a:srgbClr val="FF0000"/>
            </a:solidFill>
            <a:round/>
            <a:headEnd/>
            <a:tailEnd/>
          </a:ln>
          <a:effectLst/>
        </p:spPr>
        <p:txBody>
          <a:bodyPr wrap="none" rtlCol="0" anchor="ctr">
            <a:spAutoFit/>
          </a:bodyPr>
          <a:lstStyle/>
          <a:p>
            <a:pPr algn="ctr"/>
            <a:endParaRPr lang="en-US"/>
          </a:p>
        </p:txBody>
      </p:sp>
      <p:sp>
        <p:nvSpPr>
          <p:cNvPr id="352" name="Rectangle 351"/>
          <p:cNvSpPr>
            <a:spLocks noChangeAspect="1"/>
          </p:cNvSpPr>
          <p:nvPr/>
        </p:nvSpPr>
        <p:spPr bwMode="auto">
          <a:xfrm>
            <a:off x="2233653" y="3042591"/>
            <a:ext cx="1525289" cy="1470569"/>
          </a:xfrm>
          <a:prstGeom prst="rect">
            <a:avLst/>
          </a:prstGeom>
          <a:solidFill>
            <a:srgbClr val="F1C7C7">
              <a:alpha val="36000"/>
            </a:srgbClr>
          </a:solidFill>
          <a:ln w="25400">
            <a:noFill/>
            <a:round/>
            <a:headEnd/>
            <a:tailEnd/>
          </a:ln>
          <a:effectLst/>
        </p:spPr>
        <p:txBody>
          <a:bodyPr wrap="square" rtlCol="0" anchor="ctr">
            <a:spAutoFit/>
          </a:bodyPr>
          <a:lstStyle/>
          <a:p>
            <a:pPr algn="ctr"/>
            <a:endParaRPr lang="en-US"/>
          </a:p>
        </p:txBody>
      </p:sp>
      <p:sp>
        <p:nvSpPr>
          <p:cNvPr id="353" name="TextBox 352"/>
          <p:cNvSpPr txBox="1"/>
          <p:nvPr/>
        </p:nvSpPr>
        <p:spPr>
          <a:xfrm>
            <a:off x="2233653" y="3619798"/>
            <a:ext cx="1525289" cy="369332"/>
          </a:xfrm>
          <a:prstGeom prst="rect">
            <a:avLst/>
          </a:prstGeom>
          <a:noFill/>
        </p:spPr>
        <p:txBody>
          <a:bodyPr wrap="none" rtlCol="0">
            <a:spAutoFit/>
          </a:bodyPr>
          <a:lstStyle/>
          <a:p>
            <a:r>
              <a:rPr lang="en-US" sz="1800" i="1" dirty="0">
                <a:solidFill>
                  <a:srgbClr val="DB6F6F"/>
                </a:solidFill>
                <a:latin typeface="Calibri" pitchFamily="34" charset="0"/>
              </a:rPr>
              <a:t>Unsafe region</a:t>
            </a:r>
          </a:p>
        </p:txBody>
      </p:sp>
    </p:spTree>
    <p:extLst>
      <p:ext uri="{BB962C8B-B14F-4D97-AF65-F5344CB8AC3E}">
        <p14:creationId xmlns:p14="http://schemas.microsoft.com/office/powerpoint/2010/main" val="257797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100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animBg="1"/>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98C27530-BC6A-4147-A5C9-BEF8F929C43A}"/>
              </a:ext>
            </a:extLst>
          </p:cNvPr>
          <p:cNvSpPr>
            <a:spLocks noChangeAspect="1"/>
          </p:cNvSpPr>
          <p:nvPr/>
        </p:nvSpPr>
        <p:spPr bwMode="auto">
          <a:xfrm>
            <a:off x="1941445" y="2835302"/>
            <a:ext cx="2011680" cy="1939512"/>
          </a:xfrm>
          <a:prstGeom prst="rect">
            <a:avLst/>
          </a:prstGeom>
          <a:solidFill>
            <a:srgbClr val="E49494"/>
          </a:solidFill>
          <a:ln w="25400">
            <a:noFill/>
            <a:round/>
            <a:headEnd/>
            <a:tailEnd/>
          </a:ln>
          <a:effectLst/>
        </p:spPr>
        <p:txBody>
          <a:bodyPr wrap="none" rtlCol="0" anchor="ctr">
            <a:spAutoFit/>
          </a:bodyPr>
          <a:lstStyle/>
          <a:p>
            <a:pPr algn="ctr"/>
            <a:endParaRPr lang="en-US"/>
          </a:p>
        </p:txBody>
      </p:sp>
      <p:sp>
        <p:nvSpPr>
          <p:cNvPr id="958467" name="Rectangle 3"/>
          <p:cNvSpPr>
            <a:spLocks noGrp="1" noChangeArrowheads="1"/>
          </p:cNvSpPr>
          <p:nvPr>
            <p:ph type="title"/>
          </p:nvPr>
        </p:nvSpPr>
        <p:spPr/>
        <p:txBody>
          <a:bodyPr/>
          <a:lstStyle/>
          <a:p>
            <a:r>
              <a:rPr lang="en-US" dirty="0"/>
              <a:t>Why </a:t>
            </a:r>
            <a:r>
              <a:rPr lang="en-US" dirty="0" err="1"/>
              <a:t>Mutexes</a:t>
            </a:r>
            <a:r>
              <a:rPr lang="en-US" dirty="0"/>
              <a:t> Work</a:t>
            </a:r>
          </a:p>
        </p:txBody>
      </p:sp>
      <p:sp>
        <p:nvSpPr>
          <p:cNvPr id="958468" name="Text Box 4"/>
          <p:cNvSpPr txBox="1">
            <a:spLocks noChangeArrowheads="1"/>
          </p:cNvSpPr>
          <p:nvPr/>
        </p:nvSpPr>
        <p:spPr bwMode="auto">
          <a:xfrm>
            <a:off x="5810250" y="1381125"/>
            <a:ext cx="3105150" cy="3046988"/>
          </a:xfrm>
          <a:prstGeom prst="rect">
            <a:avLst/>
          </a:prstGeom>
          <a:noFill/>
          <a:ln w="25400">
            <a:noFill/>
            <a:miter lim="800000"/>
            <a:headEnd/>
            <a:tailEnd/>
          </a:ln>
          <a:effectLst/>
        </p:spPr>
        <p:txBody>
          <a:bodyPr tIns="0" bIns="0">
            <a:spAutoFit/>
          </a:bodyPr>
          <a:lstStyle/>
          <a:p>
            <a:r>
              <a:rPr lang="en-US" sz="1800" dirty="0">
                <a:latin typeface="Calibri" pitchFamily="34" charset="0"/>
              </a:rPr>
              <a:t>Provide mutually exclusive access to shared variable by surrounding critical section with </a:t>
            </a:r>
            <a:r>
              <a:rPr lang="en-US" sz="1800" i="1" dirty="0">
                <a:latin typeface="Calibri" pitchFamily="34" charset="0"/>
              </a:rPr>
              <a:t>lock</a:t>
            </a:r>
            <a:r>
              <a:rPr lang="en-US" sz="1800" dirty="0">
                <a:latin typeface="Calibri" pitchFamily="34" charset="0"/>
              </a:rPr>
              <a:t> and </a:t>
            </a:r>
            <a:r>
              <a:rPr lang="en-US" sz="1800" i="1" dirty="0">
                <a:latin typeface="Calibri" pitchFamily="34" charset="0"/>
              </a:rPr>
              <a:t>unlock</a:t>
            </a:r>
            <a:r>
              <a:rPr lang="en-US" sz="1800" dirty="0">
                <a:latin typeface="Calibri" pitchFamily="34" charset="0"/>
              </a:rPr>
              <a:t> operations</a:t>
            </a:r>
          </a:p>
          <a:p>
            <a:endParaRPr lang="en-US" sz="1800" dirty="0">
              <a:latin typeface="Calibri" pitchFamily="34" charset="0"/>
            </a:endParaRPr>
          </a:p>
          <a:p>
            <a:r>
              <a:rPr lang="en-US" sz="1800" dirty="0">
                <a:latin typeface="Calibri" pitchFamily="34" charset="0"/>
              </a:rPr>
              <a:t>Mutex invariant creates a </a:t>
            </a:r>
            <a:r>
              <a:rPr lang="en-US" sz="1800" i="1" dirty="0">
                <a:solidFill>
                  <a:srgbClr val="FF0000"/>
                </a:solidFill>
                <a:latin typeface="Calibri" pitchFamily="34" charset="0"/>
              </a:rPr>
              <a:t>forbidden region </a:t>
            </a:r>
            <a:r>
              <a:rPr lang="en-US" sz="1800" dirty="0">
                <a:latin typeface="Calibri" pitchFamily="34" charset="0"/>
              </a:rPr>
              <a:t>that encloses unsafe region and that cannot be entered by any trajectory.</a:t>
            </a:r>
          </a:p>
          <a:p>
            <a:endParaRPr lang="en-US" sz="1800" dirty="0">
              <a:latin typeface="Calibri" pitchFamily="34" charset="0"/>
            </a:endParaRPr>
          </a:p>
        </p:txBody>
      </p:sp>
      <p:sp>
        <p:nvSpPr>
          <p:cNvPr id="162" name="Line 6"/>
          <p:cNvSpPr>
            <a:spLocks noChangeAspect="1" noChangeShapeType="1"/>
          </p:cNvSpPr>
          <p:nvPr/>
        </p:nvSpPr>
        <p:spPr bwMode="auto">
          <a:xfrm flipV="1">
            <a:off x="817563" y="5888038"/>
            <a:ext cx="4591050" cy="0"/>
          </a:xfrm>
          <a:prstGeom prst="line">
            <a:avLst/>
          </a:prstGeom>
          <a:noFill/>
          <a:ln w="12700">
            <a:solidFill>
              <a:schemeClr val="tx1"/>
            </a:solidFill>
            <a:round/>
            <a:headEnd/>
            <a:tailEnd/>
          </a:ln>
          <a:effectLst/>
        </p:spPr>
        <p:txBody>
          <a:bodyPr anchor="ctr">
            <a:spAutoFit/>
          </a:bodyPr>
          <a:lstStyle/>
          <a:p>
            <a:endParaRPr lang="en-US"/>
          </a:p>
        </p:txBody>
      </p:sp>
      <p:sp>
        <p:nvSpPr>
          <p:cNvPr id="163" name="Line 7"/>
          <p:cNvSpPr>
            <a:spLocks noChangeAspect="1" noChangeShapeType="1"/>
          </p:cNvSpPr>
          <p:nvPr/>
        </p:nvSpPr>
        <p:spPr bwMode="auto">
          <a:xfrm flipH="1" flipV="1">
            <a:off x="827088" y="1533525"/>
            <a:ext cx="0" cy="4354513"/>
          </a:xfrm>
          <a:prstGeom prst="line">
            <a:avLst/>
          </a:prstGeom>
          <a:noFill/>
          <a:ln w="12700">
            <a:solidFill>
              <a:schemeClr val="tx1"/>
            </a:solidFill>
            <a:round/>
            <a:headEnd/>
            <a:tailEnd/>
          </a:ln>
          <a:effectLst/>
        </p:spPr>
        <p:txBody>
          <a:bodyPr anchor="ctr">
            <a:spAutoFit/>
          </a:bodyPr>
          <a:lstStyle/>
          <a:p>
            <a:endParaRPr lang="en-US"/>
          </a:p>
        </p:txBody>
      </p:sp>
      <p:sp>
        <p:nvSpPr>
          <p:cNvPr id="164" name="Text Box 8"/>
          <p:cNvSpPr txBox="1">
            <a:spLocks noChangeAspect="1" noChangeArrowheads="1"/>
          </p:cNvSpPr>
          <p:nvPr/>
        </p:nvSpPr>
        <p:spPr bwMode="auto">
          <a:xfrm>
            <a:off x="956393" y="5865813"/>
            <a:ext cx="40908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H</a:t>
            </a:r>
            <a:r>
              <a:rPr lang="en-US" sz="1800" baseline="-25000">
                <a:latin typeface="+mn-lt"/>
              </a:rPr>
              <a:t>1</a:t>
            </a:r>
            <a:endParaRPr lang="en-US" sz="1800">
              <a:latin typeface="+mn-lt"/>
            </a:endParaRPr>
          </a:p>
        </p:txBody>
      </p:sp>
      <p:sp>
        <p:nvSpPr>
          <p:cNvPr id="165" name="Text Box 9"/>
          <p:cNvSpPr txBox="1">
            <a:spLocks noChangeAspect="1" noChangeArrowheads="1"/>
          </p:cNvSpPr>
          <p:nvPr/>
        </p:nvSpPr>
        <p:spPr bwMode="auto">
          <a:xfrm>
            <a:off x="1472331" y="5865813"/>
            <a:ext cx="696024"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lo(m)</a:t>
            </a:r>
          </a:p>
        </p:txBody>
      </p:sp>
      <p:sp>
        <p:nvSpPr>
          <p:cNvPr id="166" name="Text Box 10"/>
          <p:cNvSpPr txBox="1">
            <a:spLocks noChangeAspect="1" noChangeArrowheads="1"/>
          </p:cNvSpPr>
          <p:nvPr/>
        </p:nvSpPr>
        <p:spPr bwMode="auto">
          <a:xfrm>
            <a:off x="3923431" y="5865813"/>
            <a:ext cx="763351"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un(m)</a:t>
            </a:r>
          </a:p>
        </p:txBody>
      </p:sp>
      <p:sp>
        <p:nvSpPr>
          <p:cNvPr id="167" name="Text Box 11"/>
          <p:cNvSpPr txBox="1">
            <a:spLocks noChangeAspect="1" noChangeArrowheads="1"/>
          </p:cNvSpPr>
          <p:nvPr/>
        </p:nvSpPr>
        <p:spPr bwMode="auto">
          <a:xfrm>
            <a:off x="4604468" y="5865813"/>
            <a:ext cx="37702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T</a:t>
            </a:r>
            <a:r>
              <a:rPr lang="en-US" sz="1800" baseline="-25000">
                <a:latin typeface="+mn-lt"/>
              </a:rPr>
              <a:t>1</a:t>
            </a:r>
            <a:endParaRPr lang="en-US" sz="1800">
              <a:latin typeface="+mn-lt"/>
            </a:endParaRPr>
          </a:p>
        </p:txBody>
      </p:sp>
      <p:sp>
        <p:nvSpPr>
          <p:cNvPr id="168" name="Text Box 12"/>
          <p:cNvSpPr txBox="1">
            <a:spLocks noChangeAspect="1" noChangeArrowheads="1"/>
          </p:cNvSpPr>
          <p:nvPr/>
        </p:nvSpPr>
        <p:spPr bwMode="auto">
          <a:xfrm>
            <a:off x="5486400" y="5690223"/>
            <a:ext cx="1023678" cy="369332"/>
          </a:xfrm>
          <a:prstGeom prst="rect">
            <a:avLst/>
          </a:prstGeom>
          <a:noFill/>
          <a:ln w="25400">
            <a:noFill/>
            <a:miter lim="800000"/>
            <a:headEnd/>
            <a:tailEnd/>
          </a:ln>
          <a:effectLst/>
        </p:spPr>
        <p:txBody>
          <a:bodyPr wrap="none" anchor="ctr">
            <a:spAutoFit/>
          </a:bodyPr>
          <a:lstStyle/>
          <a:p>
            <a:r>
              <a:rPr lang="en-US" sz="1800">
                <a:latin typeface="+mn-lt"/>
              </a:rPr>
              <a:t>Thread 1</a:t>
            </a:r>
          </a:p>
        </p:txBody>
      </p:sp>
      <p:sp>
        <p:nvSpPr>
          <p:cNvPr id="169" name="Text Box 13"/>
          <p:cNvSpPr txBox="1">
            <a:spLocks noChangeAspect="1" noChangeArrowheads="1"/>
          </p:cNvSpPr>
          <p:nvPr/>
        </p:nvSpPr>
        <p:spPr bwMode="auto">
          <a:xfrm>
            <a:off x="304800" y="1078468"/>
            <a:ext cx="1023678" cy="369332"/>
          </a:xfrm>
          <a:prstGeom prst="rect">
            <a:avLst/>
          </a:prstGeom>
          <a:noFill/>
          <a:ln w="25400">
            <a:noFill/>
            <a:miter lim="800000"/>
            <a:headEnd/>
            <a:tailEnd/>
          </a:ln>
          <a:effectLst/>
        </p:spPr>
        <p:txBody>
          <a:bodyPr wrap="none" anchor="ctr">
            <a:spAutoFit/>
          </a:bodyPr>
          <a:lstStyle/>
          <a:p>
            <a:r>
              <a:rPr lang="en-US" sz="1800" dirty="0">
                <a:latin typeface="+mn-lt"/>
              </a:rPr>
              <a:t>Thread 2</a:t>
            </a:r>
          </a:p>
        </p:txBody>
      </p:sp>
      <p:sp>
        <p:nvSpPr>
          <p:cNvPr id="170" name="Oval 14"/>
          <p:cNvSpPr>
            <a:spLocks noChangeAspect="1" noChangeArrowheads="1"/>
          </p:cNvSpPr>
          <p:nvPr/>
        </p:nvSpPr>
        <p:spPr bwMode="auto">
          <a:xfrm>
            <a:off x="142081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1" name="Oval 15"/>
          <p:cNvSpPr>
            <a:spLocks noChangeAspect="1" noChangeArrowheads="1"/>
          </p:cNvSpPr>
          <p:nvPr/>
        </p:nvSpPr>
        <p:spPr bwMode="auto">
          <a:xfrm>
            <a:off x="2024063" y="5273675"/>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2" name="Oval 16"/>
          <p:cNvSpPr>
            <a:spLocks noChangeAspect="1" noChangeArrowheads="1"/>
          </p:cNvSpPr>
          <p:nvPr/>
        </p:nvSpPr>
        <p:spPr bwMode="auto">
          <a:xfrm>
            <a:off x="2630488"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3" name="Oval 17"/>
          <p:cNvSpPr>
            <a:spLocks noChangeAspect="1" noChangeArrowheads="1"/>
          </p:cNvSpPr>
          <p:nvPr/>
        </p:nvSpPr>
        <p:spPr bwMode="auto">
          <a:xfrm>
            <a:off x="3235325"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4" name="Oval 18"/>
          <p:cNvSpPr>
            <a:spLocks noChangeAspect="1" noChangeArrowheads="1"/>
          </p:cNvSpPr>
          <p:nvPr/>
        </p:nvSpPr>
        <p:spPr bwMode="auto">
          <a:xfrm>
            <a:off x="384016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5" name="Oval 19"/>
          <p:cNvSpPr>
            <a:spLocks noChangeAspect="1" noChangeArrowheads="1"/>
          </p:cNvSpPr>
          <p:nvPr/>
        </p:nvSpPr>
        <p:spPr bwMode="auto">
          <a:xfrm>
            <a:off x="817563"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6" name="Oval 20"/>
          <p:cNvSpPr>
            <a:spLocks noChangeAspect="1" noChangeArrowheads="1"/>
          </p:cNvSpPr>
          <p:nvPr/>
        </p:nvSpPr>
        <p:spPr bwMode="auto">
          <a:xfrm>
            <a:off x="444341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7" name="Oval 21"/>
          <p:cNvSpPr>
            <a:spLocks noChangeAspect="1" noChangeArrowheads="1"/>
          </p:cNvSpPr>
          <p:nvPr/>
        </p:nvSpPr>
        <p:spPr bwMode="auto">
          <a:xfrm>
            <a:off x="5049838"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nvGrpSpPr>
          <p:cNvPr id="2" name="Group 1"/>
          <p:cNvGrpSpPr/>
          <p:nvPr/>
        </p:nvGrpSpPr>
        <p:grpSpPr>
          <a:xfrm>
            <a:off x="817563" y="4684713"/>
            <a:ext cx="4264025" cy="31750"/>
            <a:chOff x="817563" y="4684713"/>
            <a:chExt cx="4264025" cy="31750"/>
          </a:xfrm>
        </p:grpSpPr>
        <p:sp>
          <p:nvSpPr>
            <p:cNvPr id="178" name="Oval 22"/>
            <p:cNvSpPr>
              <a:spLocks noChangeAspect="1" noChangeArrowheads="1"/>
            </p:cNvSpPr>
            <p:nvPr/>
          </p:nvSpPr>
          <p:spPr bwMode="auto">
            <a:xfrm>
              <a:off x="142081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9" name="Oval 23"/>
            <p:cNvSpPr>
              <a:spLocks noChangeAspect="1" noChangeArrowheads="1"/>
            </p:cNvSpPr>
            <p:nvPr/>
          </p:nvSpPr>
          <p:spPr bwMode="auto">
            <a:xfrm>
              <a:off x="2024063" y="4684713"/>
              <a:ext cx="34925"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0" name="Oval 24"/>
            <p:cNvSpPr>
              <a:spLocks noChangeAspect="1" noChangeArrowheads="1"/>
            </p:cNvSpPr>
            <p:nvPr/>
          </p:nvSpPr>
          <p:spPr bwMode="auto">
            <a:xfrm>
              <a:off x="2630488"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1" name="Oval 25"/>
            <p:cNvSpPr>
              <a:spLocks noChangeAspect="1" noChangeArrowheads="1"/>
            </p:cNvSpPr>
            <p:nvPr/>
          </p:nvSpPr>
          <p:spPr bwMode="auto">
            <a:xfrm>
              <a:off x="3235325"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2" name="Oval 26"/>
            <p:cNvSpPr>
              <a:spLocks noChangeAspect="1" noChangeArrowheads="1"/>
            </p:cNvSpPr>
            <p:nvPr/>
          </p:nvSpPr>
          <p:spPr bwMode="auto">
            <a:xfrm>
              <a:off x="384016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3" name="Oval 27"/>
            <p:cNvSpPr>
              <a:spLocks noChangeAspect="1" noChangeArrowheads="1"/>
            </p:cNvSpPr>
            <p:nvPr/>
          </p:nvSpPr>
          <p:spPr bwMode="auto">
            <a:xfrm>
              <a:off x="817563"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4" name="Oval 28"/>
            <p:cNvSpPr>
              <a:spLocks noChangeAspect="1" noChangeArrowheads="1"/>
            </p:cNvSpPr>
            <p:nvPr/>
          </p:nvSpPr>
          <p:spPr bwMode="auto">
            <a:xfrm>
              <a:off x="444341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5" name="Oval 29"/>
            <p:cNvSpPr>
              <a:spLocks noChangeAspect="1" noChangeArrowheads="1"/>
            </p:cNvSpPr>
            <p:nvPr/>
          </p:nvSpPr>
          <p:spPr bwMode="auto">
            <a:xfrm>
              <a:off x="5049838"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sp>
        <p:nvSpPr>
          <p:cNvPr id="186" name="Oval 30"/>
          <p:cNvSpPr>
            <a:spLocks noChangeAspect="1" noChangeArrowheads="1"/>
          </p:cNvSpPr>
          <p:nvPr/>
        </p:nvSpPr>
        <p:spPr bwMode="auto">
          <a:xfrm>
            <a:off x="142081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7" name="Oval 31"/>
          <p:cNvSpPr>
            <a:spLocks noChangeAspect="1" noChangeArrowheads="1"/>
          </p:cNvSpPr>
          <p:nvPr/>
        </p:nvSpPr>
        <p:spPr bwMode="auto">
          <a:xfrm>
            <a:off x="2024063" y="4094163"/>
            <a:ext cx="34925"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8" name="Oval 32"/>
          <p:cNvSpPr>
            <a:spLocks noChangeAspect="1" noChangeArrowheads="1"/>
          </p:cNvSpPr>
          <p:nvPr/>
        </p:nvSpPr>
        <p:spPr bwMode="auto">
          <a:xfrm>
            <a:off x="2630488"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9" name="Oval 33"/>
          <p:cNvSpPr>
            <a:spLocks noChangeAspect="1" noChangeArrowheads="1"/>
          </p:cNvSpPr>
          <p:nvPr/>
        </p:nvSpPr>
        <p:spPr bwMode="auto">
          <a:xfrm>
            <a:off x="3235325"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0" name="Oval 34"/>
          <p:cNvSpPr>
            <a:spLocks noChangeAspect="1" noChangeArrowheads="1"/>
          </p:cNvSpPr>
          <p:nvPr/>
        </p:nvSpPr>
        <p:spPr bwMode="auto">
          <a:xfrm>
            <a:off x="384016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1" name="Oval 35"/>
          <p:cNvSpPr>
            <a:spLocks noChangeAspect="1" noChangeArrowheads="1"/>
          </p:cNvSpPr>
          <p:nvPr/>
        </p:nvSpPr>
        <p:spPr bwMode="auto">
          <a:xfrm>
            <a:off x="817563"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2" name="Oval 36"/>
          <p:cNvSpPr>
            <a:spLocks noChangeAspect="1" noChangeArrowheads="1"/>
          </p:cNvSpPr>
          <p:nvPr/>
        </p:nvSpPr>
        <p:spPr bwMode="auto">
          <a:xfrm>
            <a:off x="444341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3" name="Oval 37"/>
          <p:cNvSpPr>
            <a:spLocks noChangeAspect="1" noChangeArrowheads="1"/>
          </p:cNvSpPr>
          <p:nvPr/>
        </p:nvSpPr>
        <p:spPr bwMode="auto">
          <a:xfrm>
            <a:off x="5049838"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4" name="Oval 38"/>
          <p:cNvSpPr>
            <a:spLocks noChangeAspect="1" noChangeArrowheads="1"/>
          </p:cNvSpPr>
          <p:nvPr/>
        </p:nvSpPr>
        <p:spPr bwMode="auto">
          <a:xfrm>
            <a:off x="142081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5" name="Oval 39"/>
          <p:cNvSpPr>
            <a:spLocks noChangeAspect="1" noChangeArrowheads="1"/>
          </p:cNvSpPr>
          <p:nvPr/>
        </p:nvSpPr>
        <p:spPr bwMode="auto">
          <a:xfrm>
            <a:off x="2024063" y="3505200"/>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6" name="Oval 40"/>
          <p:cNvSpPr>
            <a:spLocks noChangeAspect="1" noChangeArrowheads="1"/>
          </p:cNvSpPr>
          <p:nvPr/>
        </p:nvSpPr>
        <p:spPr bwMode="auto">
          <a:xfrm>
            <a:off x="2630488"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7" name="Oval 41"/>
          <p:cNvSpPr>
            <a:spLocks noChangeAspect="1" noChangeArrowheads="1"/>
          </p:cNvSpPr>
          <p:nvPr/>
        </p:nvSpPr>
        <p:spPr bwMode="auto">
          <a:xfrm>
            <a:off x="3235325"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8" name="Oval 42"/>
          <p:cNvSpPr>
            <a:spLocks noChangeAspect="1" noChangeArrowheads="1"/>
          </p:cNvSpPr>
          <p:nvPr/>
        </p:nvSpPr>
        <p:spPr bwMode="auto">
          <a:xfrm>
            <a:off x="384016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9" name="Oval 43"/>
          <p:cNvSpPr>
            <a:spLocks noChangeAspect="1" noChangeArrowheads="1"/>
          </p:cNvSpPr>
          <p:nvPr/>
        </p:nvSpPr>
        <p:spPr bwMode="auto">
          <a:xfrm>
            <a:off x="817563"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0" name="Oval 44"/>
          <p:cNvSpPr>
            <a:spLocks noChangeAspect="1" noChangeArrowheads="1"/>
          </p:cNvSpPr>
          <p:nvPr/>
        </p:nvSpPr>
        <p:spPr bwMode="auto">
          <a:xfrm>
            <a:off x="444341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1" name="Oval 45"/>
          <p:cNvSpPr>
            <a:spLocks noChangeAspect="1" noChangeArrowheads="1"/>
          </p:cNvSpPr>
          <p:nvPr/>
        </p:nvSpPr>
        <p:spPr bwMode="auto">
          <a:xfrm>
            <a:off x="5049838"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2" name="Oval 46"/>
          <p:cNvSpPr>
            <a:spLocks noChangeAspect="1" noChangeArrowheads="1"/>
          </p:cNvSpPr>
          <p:nvPr/>
        </p:nvSpPr>
        <p:spPr bwMode="auto">
          <a:xfrm>
            <a:off x="142081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3" name="Oval 47"/>
          <p:cNvSpPr>
            <a:spLocks noChangeAspect="1" noChangeArrowheads="1"/>
          </p:cNvSpPr>
          <p:nvPr/>
        </p:nvSpPr>
        <p:spPr bwMode="auto">
          <a:xfrm>
            <a:off x="2024063" y="2916238"/>
            <a:ext cx="34925"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4" name="Oval 48"/>
          <p:cNvSpPr>
            <a:spLocks noChangeAspect="1" noChangeArrowheads="1"/>
          </p:cNvSpPr>
          <p:nvPr/>
        </p:nvSpPr>
        <p:spPr bwMode="auto">
          <a:xfrm>
            <a:off x="2630488"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5" name="Oval 49"/>
          <p:cNvSpPr>
            <a:spLocks noChangeAspect="1" noChangeArrowheads="1"/>
          </p:cNvSpPr>
          <p:nvPr/>
        </p:nvSpPr>
        <p:spPr bwMode="auto">
          <a:xfrm>
            <a:off x="3235325"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6" name="Oval 50"/>
          <p:cNvSpPr>
            <a:spLocks noChangeAspect="1" noChangeArrowheads="1"/>
          </p:cNvSpPr>
          <p:nvPr/>
        </p:nvSpPr>
        <p:spPr bwMode="auto">
          <a:xfrm>
            <a:off x="384016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7" name="Oval 51"/>
          <p:cNvSpPr>
            <a:spLocks noChangeAspect="1" noChangeArrowheads="1"/>
          </p:cNvSpPr>
          <p:nvPr/>
        </p:nvSpPr>
        <p:spPr bwMode="auto">
          <a:xfrm>
            <a:off x="817563"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8" name="Oval 52"/>
          <p:cNvSpPr>
            <a:spLocks noChangeAspect="1" noChangeArrowheads="1"/>
          </p:cNvSpPr>
          <p:nvPr/>
        </p:nvSpPr>
        <p:spPr bwMode="auto">
          <a:xfrm>
            <a:off x="444341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9" name="Oval 53"/>
          <p:cNvSpPr>
            <a:spLocks noChangeAspect="1" noChangeArrowheads="1"/>
          </p:cNvSpPr>
          <p:nvPr/>
        </p:nvSpPr>
        <p:spPr bwMode="auto">
          <a:xfrm>
            <a:off x="5049838"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0" name="Oval 54"/>
          <p:cNvSpPr>
            <a:spLocks noChangeAspect="1" noChangeArrowheads="1"/>
          </p:cNvSpPr>
          <p:nvPr/>
        </p:nvSpPr>
        <p:spPr bwMode="auto">
          <a:xfrm>
            <a:off x="1420813" y="586581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1" name="Oval 55"/>
          <p:cNvSpPr>
            <a:spLocks noChangeAspect="1" noChangeArrowheads="1"/>
          </p:cNvSpPr>
          <p:nvPr/>
        </p:nvSpPr>
        <p:spPr bwMode="auto">
          <a:xfrm>
            <a:off x="2024063"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2" name="Oval 56"/>
          <p:cNvSpPr>
            <a:spLocks noChangeAspect="1" noChangeArrowheads="1"/>
          </p:cNvSpPr>
          <p:nvPr/>
        </p:nvSpPr>
        <p:spPr bwMode="auto">
          <a:xfrm>
            <a:off x="2628900" y="5864225"/>
            <a:ext cx="33338"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3" name="Oval 57"/>
          <p:cNvSpPr>
            <a:spLocks noChangeAspect="1" noChangeArrowheads="1"/>
          </p:cNvSpPr>
          <p:nvPr/>
        </p:nvSpPr>
        <p:spPr bwMode="auto">
          <a:xfrm>
            <a:off x="3233738" y="5864225"/>
            <a:ext cx="33337"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4" name="Oval 58"/>
          <p:cNvSpPr>
            <a:spLocks noChangeAspect="1" noChangeArrowheads="1"/>
          </p:cNvSpPr>
          <p:nvPr/>
        </p:nvSpPr>
        <p:spPr bwMode="auto">
          <a:xfrm>
            <a:off x="3836988"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5" name="Oval 59"/>
          <p:cNvSpPr>
            <a:spLocks noChangeAspect="1" noChangeArrowheads="1"/>
          </p:cNvSpPr>
          <p:nvPr/>
        </p:nvSpPr>
        <p:spPr bwMode="auto">
          <a:xfrm>
            <a:off x="817563" y="5864225"/>
            <a:ext cx="31750"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6" name="Oval 60"/>
          <p:cNvSpPr>
            <a:spLocks noChangeAspect="1" noChangeArrowheads="1"/>
          </p:cNvSpPr>
          <p:nvPr/>
        </p:nvSpPr>
        <p:spPr bwMode="auto">
          <a:xfrm>
            <a:off x="4441825"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7" name="Oval 61"/>
          <p:cNvSpPr>
            <a:spLocks noChangeAspect="1" noChangeArrowheads="1"/>
          </p:cNvSpPr>
          <p:nvPr/>
        </p:nvSpPr>
        <p:spPr bwMode="auto">
          <a:xfrm>
            <a:off x="5048250" y="5864225"/>
            <a:ext cx="33338"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8" name="Oval 62"/>
          <p:cNvSpPr>
            <a:spLocks noChangeAspect="1" noChangeArrowheads="1"/>
          </p:cNvSpPr>
          <p:nvPr/>
        </p:nvSpPr>
        <p:spPr bwMode="auto">
          <a:xfrm>
            <a:off x="1420813" y="2325688"/>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9" name="Oval 63"/>
          <p:cNvSpPr>
            <a:spLocks noChangeAspect="1" noChangeArrowheads="1"/>
          </p:cNvSpPr>
          <p:nvPr/>
        </p:nvSpPr>
        <p:spPr bwMode="auto">
          <a:xfrm>
            <a:off x="2024063" y="2325688"/>
            <a:ext cx="34925"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0" name="Oval 64"/>
          <p:cNvSpPr>
            <a:spLocks noChangeAspect="1" noChangeArrowheads="1"/>
          </p:cNvSpPr>
          <p:nvPr/>
        </p:nvSpPr>
        <p:spPr bwMode="auto">
          <a:xfrm>
            <a:off x="2628900"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1" name="Oval 65"/>
          <p:cNvSpPr>
            <a:spLocks noChangeAspect="1" noChangeArrowheads="1"/>
          </p:cNvSpPr>
          <p:nvPr/>
        </p:nvSpPr>
        <p:spPr bwMode="auto">
          <a:xfrm>
            <a:off x="3235325"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2" name="Oval 66"/>
          <p:cNvSpPr>
            <a:spLocks noChangeAspect="1" noChangeArrowheads="1"/>
          </p:cNvSpPr>
          <p:nvPr/>
        </p:nvSpPr>
        <p:spPr bwMode="auto">
          <a:xfrm>
            <a:off x="3838575"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3" name="Oval 67"/>
          <p:cNvSpPr>
            <a:spLocks noChangeAspect="1" noChangeArrowheads="1"/>
          </p:cNvSpPr>
          <p:nvPr/>
        </p:nvSpPr>
        <p:spPr bwMode="auto">
          <a:xfrm>
            <a:off x="817563"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4" name="Oval 68"/>
          <p:cNvSpPr>
            <a:spLocks noChangeAspect="1" noChangeArrowheads="1"/>
          </p:cNvSpPr>
          <p:nvPr/>
        </p:nvSpPr>
        <p:spPr bwMode="auto">
          <a:xfrm>
            <a:off x="4441825"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5" name="Oval 69"/>
          <p:cNvSpPr>
            <a:spLocks noChangeAspect="1" noChangeArrowheads="1"/>
          </p:cNvSpPr>
          <p:nvPr/>
        </p:nvSpPr>
        <p:spPr bwMode="auto">
          <a:xfrm>
            <a:off x="5048250"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6" name="Oval 70"/>
          <p:cNvSpPr>
            <a:spLocks noChangeAspect="1" noChangeArrowheads="1"/>
          </p:cNvSpPr>
          <p:nvPr/>
        </p:nvSpPr>
        <p:spPr bwMode="auto">
          <a:xfrm>
            <a:off x="1420813" y="173672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7" name="Oval 71"/>
          <p:cNvSpPr>
            <a:spLocks noChangeAspect="1" noChangeArrowheads="1"/>
          </p:cNvSpPr>
          <p:nvPr/>
        </p:nvSpPr>
        <p:spPr bwMode="auto">
          <a:xfrm>
            <a:off x="2024063" y="1736725"/>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8" name="Oval 72"/>
          <p:cNvSpPr>
            <a:spLocks noChangeAspect="1" noChangeArrowheads="1"/>
          </p:cNvSpPr>
          <p:nvPr/>
        </p:nvSpPr>
        <p:spPr bwMode="auto">
          <a:xfrm>
            <a:off x="2628900"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9" name="Oval 73"/>
          <p:cNvSpPr>
            <a:spLocks noChangeAspect="1" noChangeArrowheads="1"/>
          </p:cNvSpPr>
          <p:nvPr/>
        </p:nvSpPr>
        <p:spPr bwMode="auto">
          <a:xfrm>
            <a:off x="3235325"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0" name="Oval 74"/>
          <p:cNvSpPr>
            <a:spLocks noChangeAspect="1" noChangeArrowheads="1"/>
          </p:cNvSpPr>
          <p:nvPr/>
        </p:nvSpPr>
        <p:spPr bwMode="auto">
          <a:xfrm>
            <a:off x="3838575"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1" name="Oval 75"/>
          <p:cNvSpPr>
            <a:spLocks noChangeAspect="1" noChangeArrowheads="1"/>
          </p:cNvSpPr>
          <p:nvPr/>
        </p:nvSpPr>
        <p:spPr bwMode="auto">
          <a:xfrm>
            <a:off x="817563"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2" name="Oval 76"/>
          <p:cNvSpPr>
            <a:spLocks noChangeAspect="1" noChangeArrowheads="1"/>
          </p:cNvSpPr>
          <p:nvPr/>
        </p:nvSpPr>
        <p:spPr bwMode="auto">
          <a:xfrm>
            <a:off x="4441825"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3" name="Oval 77"/>
          <p:cNvSpPr>
            <a:spLocks noChangeAspect="1" noChangeArrowheads="1"/>
          </p:cNvSpPr>
          <p:nvPr/>
        </p:nvSpPr>
        <p:spPr bwMode="auto">
          <a:xfrm>
            <a:off x="5048250"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4" name="Text Box 78"/>
          <p:cNvSpPr txBox="1">
            <a:spLocks noChangeAspect="1" noChangeArrowheads="1"/>
          </p:cNvSpPr>
          <p:nvPr/>
        </p:nvSpPr>
        <p:spPr bwMode="auto">
          <a:xfrm>
            <a:off x="2191468" y="5865813"/>
            <a:ext cx="3609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L</a:t>
            </a:r>
            <a:r>
              <a:rPr lang="en-US" sz="1800" baseline="-25000">
                <a:latin typeface="+mn-lt"/>
              </a:rPr>
              <a:t>1</a:t>
            </a:r>
            <a:endParaRPr lang="en-US" sz="1800">
              <a:latin typeface="+mn-lt"/>
            </a:endParaRPr>
          </a:p>
        </p:txBody>
      </p:sp>
      <p:sp>
        <p:nvSpPr>
          <p:cNvPr id="235" name="Text Box 79"/>
          <p:cNvSpPr txBox="1">
            <a:spLocks noChangeAspect="1" noChangeArrowheads="1"/>
          </p:cNvSpPr>
          <p:nvPr/>
        </p:nvSpPr>
        <p:spPr bwMode="auto">
          <a:xfrm>
            <a:off x="2775668" y="5865813"/>
            <a:ext cx="4138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U</a:t>
            </a:r>
            <a:r>
              <a:rPr lang="en-US" sz="1800" baseline="-25000">
                <a:latin typeface="+mn-lt"/>
              </a:rPr>
              <a:t>1</a:t>
            </a:r>
            <a:endParaRPr lang="en-US" sz="1800">
              <a:latin typeface="+mn-lt"/>
            </a:endParaRPr>
          </a:p>
        </p:txBody>
      </p:sp>
      <p:sp>
        <p:nvSpPr>
          <p:cNvPr id="236" name="Text Box 80"/>
          <p:cNvSpPr txBox="1">
            <a:spLocks noChangeAspect="1" noChangeArrowheads="1"/>
          </p:cNvSpPr>
          <p:nvPr/>
        </p:nvSpPr>
        <p:spPr bwMode="auto">
          <a:xfrm>
            <a:off x="3388443" y="5865813"/>
            <a:ext cx="372218"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S</a:t>
            </a:r>
            <a:r>
              <a:rPr lang="en-US" sz="1800" baseline="-25000">
                <a:latin typeface="+mn-lt"/>
              </a:rPr>
              <a:t>1</a:t>
            </a:r>
            <a:endParaRPr lang="en-US" sz="1800">
              <a:latin typeface="+mn-lt"/>
            </a:endParaRPr>
          </a:p>
        </p:txBody>
      </p:sp>
      <p:sp>
        <p:nvSpPr>
          <p:cNvPr id="237" name="Text Box 81"/>
          <p:cNvSpPr txBox="1">
            <a:spLocks noChangeAspect="1" noChangeArrowheads="1"/>
          </p:cNvSpPr>
          <p:nvPr/>
        </p:nvSpPr>
        <p:spPr bwMode="auto">
          <a:xfrm>
            <a:off x="444500" y="5384800"/>
            <a:ext cx="40908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H</a:t>
            </a:r>
            <a:r>
              <a:rPr lang="en-US" sz="1800" baseline="-25000">
                <a:latin typeface="+mn-lt"/>
              </a:rPr>
              <a:t>2</a:t>
            </a:r>
            <a:endParaRPr lang="en-US" sz="1800">
              <a:latin typeface="+mn-lt"/>
            </a:endParaRPr>
          </a:p>
        </p:txBody>
      </p:sp>
      <p:sp>
        <p:nvSpPr>
          <p:cNvPr id="238" name="Text Box 82"/>
          <p:cNvSpPr txBox="1">
            <a:spLocks noChangeAspect="1" noChangeArrowheads="1"/>
          </p:cNvSpPr>
          <p:nvPr/>
        </p:nvSpPr>
        <p:spPr bwMode="auto">
          <a:xfrm>
            <a:off x="210768" y="4813300"/>
            <a:ext cx="696024"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lo(m)</a:t>
            </a:r>
          </a:p>
        </p:txBody>
      </p:sp>
      <p:sp>
        <p:nvSpPr>
          <p:cNvPr id="239" name="Text Box 83"/>
          <p:cNvSpPr txBox="1">
            <a:spLocks noChangeAspect="1" noChangeArrowheads="1"/>
          </p:cNvSpPr>
          <p:nvPr/>
        </p:nvSpPr>
        <p:spPr bwMode="auto">
          <a:xfrm>
            <a:off x="148138" y="2466975"/>
            <a:ext cx="763351"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un(m)</a:t>
            </a:r>
          </a:p>
        </p:txBody>
      </p:sp>
      <p:sp>
        <p:nvSpPr>
          <p:cNvPr id="240" name="Text Box 84"/>
          <p:cNvSpPr txBox="1">
            <a:spLocks noChangeAspect="1" noChangeArrowheads="1"/>
          </p:cNvSpPr>
          <p:nvPr/>
        </p:nvSpPr>
        <p:spPr bwMode="auto">
          <a:xfrm>
            <a:off x="465138" y="1847850"/>
            <a:ext cx="37702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T</a:t>
            </a:r>
            <a:r>
              <a:rPr lang="en-US" sz="1800" baseline="-25000">
                <a:latin typeface="+mn-lt"/>
              </a:rPr>
              <a:t>2</a:t>
            </a:r>
            <a:endParaRPr lang="en-US" sz="1800">
              <a:latin typeface="+mn-lt"/>
            </a:endParaRPr>
          </a:p>
        </p:txBody>
      </p:sp>
      <p:sp>
        <p:nvSpPr>
          <p:cNvPr id="241" name="Text Box 85"/>
          <p:cNvSpPr txBox="1">
            <a:spLocks noChangeAspect="1" noChangeArrowheads="1"/>
          </p:cNvSpPr>
          <p:nvPr/>
        </p:nvSpPr>
        <p:spPr bwMode="auto">
          <a:xfrm>
            <a:off x="471488" y="4217988"/>
            <a:ext cx="3609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L</a:t>
            </a:r>
            <a:r>
              <a:rPr lang="en-US" sz="1800" baseline="-25000">
                <a:latin typeface="+mn-lt"/>
              </a:rPr>
              <a:t>2</a:t>
            </a:r>
            <a:endParaRPr lang="en-US" sz="1800">
              <a:latin typeface="+mn-lt"/>
            </a:endParaRPr>
          </a:p>
        </p:txBody>
      </p:sp>
      <p:sp>
        <p:nvSpPr>
          <p:cNvPr id="242" name="Text Box 86"/>
          <p:cNvSpPr txBox="1">
            <a:spLocks noChangeAspect="1" noChangeArrowheads="1"/>
          </p:cNvSpPr>
          <p:nvPr/>
        </p:nvSpPr>
        <p:spPr bwMode="auto">
          <a:xfrm>
            <a:off x="444500" y="3656013"/>
            <a:ext cx="4138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U</a:t>
            </a:r>
            <a:r>
              <a:rPr lang="en-US" sz="1800" baseline="-25000">
                <a:latin typeface="+mn-lt"/>
              </a:rPr>
              <a:t>2</a:t>
            </a:r>
            <a:endParaRPr lang="en-US" sz="1800">
              <a:latin typeface="+mn-lt"/>
            </a:endParaRPr>
          </a:p>
        </p:txBody>
      </p:sp>
      <p:sp>
        <p:nvSpPr>
          <p:cNvPr id="243" name="Text Box 87"/>
          <p:cNvSpPr txBox="1">
            <a:spLocks noChangeAspect="1" noChangeArrowheads="1"/>
          </p:cNvSpPr>
          <p:nvPr/>
        </p:nvSpPr>
        <p:spPr bwMode="auto">
          <a:xfrm>
            <a:off x="455613" y="3049588"/>
            <a:ext cx="372218"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S</a:t>
            </a:r>
            <a:r>
              <a:rPr lang="en-US" sz="1800" baseline="-25000">
                <a:latin typeface="+mn-lt"/>
              </a:rPr>
              <a:t>2</a:t>
            </a:r>
            <a:endParaRPr lang="en-US" sz="1800">
              <a:latin typeface="+mn-lt"/>
            </a:endParaRPr>
          </a:p>
        </p:txBody>
      </p:sp>
      <p:grpSp>
        <p:nvGrpSpPr>
          <p:cNvPr id="3" name="Group 2"/>
          <p:cNvGrpSpPr/>
          <p:nvPr/>
        </p:nvGrpSpPr>
        <p:grpSpPr>
          <a:xfrm>
            <a:off x="842164" y="5479494"/>
            <a:ext cx="713134" cy="406259"/>
            <a:chOff x="842164" y="5479494"/>
            <a:chExt cx="713134" cy="406259"/>
          </a:xfrm>
        </p:grpSpPr>
        <p:sp>
          <p:nvSpPr>
            <p:cNvPr id="161" name="Text Box 142"/>
            <p:cNvSpPr txBox="1">
              <a:spLocks noChangeAspect="1" noChangeArrowheads="1"/>
            </p:cNvSpPr>
            <p:nvPr/>
          </p:nvSpPr>
          <p:spPr bwMode="auto">
            <a:xfrm>
              <a:off x="1286328" y="5479494"/>
              <a:ext cx="268970" cy="274638"/>
            </a:xfrm>
            <a:prstGeom prst="rect">
              <a:avLst/>
            </a:prstGeom>
            <a:noFill/>
            <a:ln w="12700">
              <a:noFill/>
              <a:miter lim="800000"/>
              <a:headEnd/>
              <a:tailEnd/>
            </a:ln>
            <a:effectLst/>
          </p:spPr>
          <p:txBody>
            <a:bodyPr wrap="none" anchor="ctr">
              <a:spAutoFit/>
            </a:bodyPr>
            <a:lstStyle/>
            <a:p>
              <a:r>
                <a:rPr lang="en-US" sz="1200" dirty="0"/>
                <a:t>1</a:t>
              </a:r>
            </a:p>
          </p:txBody>
        </p:sp>
        <p:sp>
          <p:nvSpPr>
            <p:cNvPr id="330"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3" name="Group 332"/>
          <p:cNvGrpSpPr/>
          <p:nvPr/>
        </p:nvGrpSpPr>
        <p:grpSpPr>
          <a:xfrm>
            <a:off x="1462835" y="5478314"/>
            <a:ext cx="699362" cy="407439"/>
            <a:chOff x="842164" y="5478314"/>
            <a:chExt cx="699362" cy="407439"/>
          </a:xfrm>
        </p:grpSpPr>
        <p:sp>
          <p:nvSpPr>
            <p:cNvPr id="334"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35"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6" name="Group 335"/>
          <p:cNvGrpSpPr/>
          <p:nvPr/>
        </p:nvGrpSpPr>
        <p:grpSpPr>
          <a:xfrm>
            <a:off x="2060408" y="5478314"/>
            <a:ext cx="699362" cy="407439"/>
            <a:chOff x="842164" y="5478314"/>
            <a:chExt cx="699362" cy="407439"/>
          </a:xfrm>
        </p:grpSpPr>
        <p:sp>
          <p:nvSpPr>
            <p:cNvPr id="337"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38"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9" name="Group 338"/>
          <p:cNvGrpSpPr/>
          <p:nvPr/>
        </p:nvGrpSpPr>
        <p:grpSpPr>
          <a:xfrm>
            <a:off x="2662238" y="5478314"/>
            <a:ext cx="699362" cy="407439"/>
            <a:chOff x="842164" y="5478314"/>
            <a:chExt cx="699362" cy="407439"/>
          </a:xfrm>
        </p:grpSpPr>
        <p:sp>
          <p:nvSpPr>
            <p:cNvPr id="340"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41"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4" name="Group 3"/>
          <p:cNvGrpSpPr/>
          <p:nvPr/>
        </p:nvGrpSpPr>
        <p:grpSpPr>
          <a:xfrm>
            <a:off x="3235325" y="4990187"/>
            <a:ext cx="255198" cy="874038"/>
            <a:chOff x="3235325" y="4990187"/>
            <a:chExt cx="255198" cy="874038"/>
          </a:xfrm>
        </p:grpSpPr>
        <p:sp>
          <p:nvSpPr>
            <p:cNvPr id="347" name="Line 55"/>
            <p:cNvSpPr>
              <a:spLocks noChangeShapeType="1"/>
            </p:cNvSpPr>
            <p:nvPr/>
          </p:nvSpPr>
          <p:spPr bwMode="auto">
            <a:xfrm rot="16200000">
              <a:off x="2975641" y="5585619"/>
              <a:ext cx="557212"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348" name="Text Box 142"/>
            <p:cNvSpPr txBox="1">
              <a:spLocks noChangeAspect="1" noChangeArrowheads="1"/>
            </p:cNvSpPr>
            <p:nvPr/>
          </p:nvSpPr>
          <p:spPr bwMode="auto">
            <a:xfrm>
              <a:off x="3235325" y="4990187"/>
              <a:ext cx="255198" cy="276999"/>
            </a:xfrm>
            <a:prstGeom prst="rect">
              <a:avLst/>
            </a:prstGeom>
            <a:noFill/>
            <a:ln w="12700">
              <a:noFill/>
              <a:miter lim="800000"/>
              <a:headEnd/>
              <a:tailEnd/>
            </a:ln>
            <a:effectLst/>
          </p:spPr>
          <p:txBody>
            <a:bodyPr wrap="none" anchor="ctr">
              <a:spAutoFit/>
            </a:bodyPr>
            <a:lstStyle/>
            <a:p>
              <a:r>
                <a:rPr lang="en-US" sz="1200" dirty="0"/>
                <a:t>0</a:t>
              </a:r>
            </a:p>
          </p:txBody>
        </p:sp>
      </p:grpSp>
      <p:sp>
        <p:nvSpPr>
          <p:cNvPr id="352" name="Rectangle 351"/>
          <p:cNvSpPr>
            <a:spLocks noChangeAspect="1"/>
          </p:cNvSpPr>
          <p:nvPr/>
        </p:nvSpPr>
        <p:spPr bwMode="auto">
          <a:xfrm>
            <a:off x="2233653" y="3042591"/>
            <a:ext cx="1525289" cy="1470569"/>
          </a:xfrm>
          <a:prstGeom prst="rect">
            <a:avLst/>
          </a:prstGeom>
          <a:solidFill>
            <a:srgbClr val="F1C7C7">
              <a:alpha val="36000"/>
            </a:srgbClr>
          </a:solidFill>
          <a:ln w="25400">
            <a:noFill/>
            <a:round/>
            <a:headEnd/>
            <a:tailEnd/>
          </a:ln>
          <a:effectLst/>
        </p:spPr>
        <p:txBody>
          <a:bodyPr wrap="square" rtlCol="0" anchor="ctr">
            <a:spAutoFit/>
          </a:bodyPr>
          <a:lstStyle/>
          <a:p>
            <a:pPr algn="ctr"/>
            <a:endParaRPr lang="en-US"/>
          </a:p>
        </p:txBody>
      </p:sp>
      <p:sp>
        <p:nvSpPr>
          <p:cNvPr id="353" name="TextBox 352"/>
          <p:cNvSpPr txBox="1"/>
          <p:nvPr/>
        </p:nvSpPr>
        <p:spPr>
          <a:xfrm>
            <a:off x="2233653" y="3619798"/>
            <a:ext cx="1525289" cy="369332"/>
          </a:xfrm>
          <a:prstGeom prst="rect">
            <a:avLst/>
          </a:prstGeom>
          <a:noFill/>
        </p:spPr>
        <p:txBody>
          <a:bodyPr wrap="none" rtlCol="0">
            <a:spAutoFit/>
          </a:bodyPr>
          <a:lstStyle/>
          <a:p>
            <a:r>
              <a:rPr lang="en-US" sz="1800" i="1" dirty="0">
                <a:solidFill>
                  <a:srgbClr val="DB6F6F"/>
                </a:solidFill>
                <a:latin typeface="Calibri" pitchFamily="34" charset="0"/>
              </a:rPr>
              <a:t>Unsafe region</a:t>
            </a:r>
          </a:p>
        </p:txBody>
      </p:sp>
      <p:grpSp>
        <p:nvGrpSpPr>
          <p:cNvPr id="111" name="Group 110">
            <a:extLst>
              <a:ext uri="{FF2B5EF4-FFF2-40B4-BE49-F238E27FC236}">
                <a16:creationId xmlns:a16="http://schemas.microsoft.com/office/drawing/2014/main" id="{4741824D-91EB-4D59-A4B3-C4578EE3166C}"/>
              </a:ext>
            </a:extLst>
          </p:cNvPr>
          <p:cNvGrpSpPr/>
          <p:nvPr/>
        </p:nvGrpSpPr>
        <p:grpSpPr>
          <a:xfrm>
            <a:off x="3267075" y="4920974"/>
            <a:ext cx="699362" cy="407439"/>
            <a:chOff x="842164" y="5478314"/>
            <a:chExt cx="699362" cy="407439"/>
          </a:xfrm>
        </p:grpSpPr>
        <p:sp>
          <p:nvSpPr>
            <p:cNvPr id="112" name="Text Box 142">
              <a:extLst>
                <a:ext uri="{FF2B5EF4-FFF2-40B4-BE49-F238E27FC236}">
                  <a16:creationId xmlns:a16="http://schemas.microsoft.com/office/drawing/2014/main" id="{0D34C9A8-69D0-4F29-BABB-4863CB0D3D9F}"/>
                </a:ext>
              </a:extLst>
            </p:cNvPr>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113" name="Line 55">
              <a:extLst>
                <a:ext uri="{FF2B5EF4-FFF2-40B4-BE49-F238E27FC236}">
                  <a16:creationId xmlns:a16="http://schemas.microsoft.com/office/drawing/2014/main" id="{E4192942-DAE3-4573-8E5F-C5384A6FFF14}"/>
                </a:ext>
              </a:extLst>
            </p:cNvPr>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114" name="Group 113">
            <a:extLst>
              <a:ext uri="{FF2B5EF4-FFF2-40B4-BE49-F238E27FC236}">
                <a16:creationId xmlns:a16="http://schemas.microsoft.com/office/drawing/2014/main" id="{4BE46C3B-6298-4E0B-BC65-FCAEA0C6AA47}"/>
              </a:ext>
            </a:extLst>
          </p:cNvPr>
          <p:cNvGrpSpPr/>
          <p:nvPr/>
        </p:nvGrpSpPr>
        <p:grpSpPr>
          <a:xfrm>
            <a:off x="3862066" y="4920974"/>
            <a:ext cx="699362" cy="407439"/>
            <a:chOff x="842164" y="5478314"/>
            <a:chExt cx="699362" cy="407439"/>
          </a:xfrm>
        </p:grpSpPr>
        <p:sp>
          <p:nvSpPr>
            <p:cNvPr id="115" name="Text Box 142">
              <a:extLst>
                <a:ext uri="{FF2B5EF4-FFF2-40B4-BE49-F238E27FC236}">
                  <a16:creationId xmlns:a16="http://schemas.microsoft.com/office/drawing/2014/main" id="{F93B8BC0-6353-4179-8045-0086FA095FD0}"/>
                </a:ext>
              </a:extLst>
            </p:cNvPr>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1</a:t>
              </a:r>
            </a:p>
          </p:txBody>
        </p:sp>
        <p:sp>
          <p:nvSpPr>
            <p:cNvPr id="116" name="Line 55">
              <a:extLst>
                <a:ext uri="{FF2B5EF4-FFF2-40B4-BE49-F238E27FC236}">
                  <a16:creationId xmlns:a16="http://schemas.microsoft.com/office/drawing/2014/main" id="{55688C68-140A-406E-9874-4334BCC5E068}"/>
                </a:ext>
              </a:extLst>
            </p:cNvPr>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117" name="Group 116">
            <a:extLst>
              <a:ext uri="{FF2B5EF4-FFF2-40B4-BE49-F238E27FC236}">
                <a16:creationId xmlns:a16="http://schemas.microsoft.com/office/drawing/2014/main" id="{2B4E15B0-47A3-49FA-AC5B-8535D9C05409}"/>
              </a:ext>
            </a:extLst>
          </p:cNvPr>
          <p:cNvGrpSpPr/>
          <p:nvPr/>
        </p:nvGrpSpPr>
        <p:grpSpPr>
          <a:xfrm>
            <a:off x="4458494" y="4393148"/>
            <a:ext cx="255198" cy="874038"/>
            <a:chOff x="3235325" y="4990187"/>
            <a:chExt cx="255198" cy="874038"/>
          </a:xfrm>
        </p:grpSpPr>
        <p:sp>
          <p:nvSpPr>
            <p:cNvPr id="118" name="Line 55">
              <a:extLst>
                <a:ext uri="{FF2B5EF4-FFF2-40B4-BE49-F238E27FC236}">
                  <a16:creationId xmlns:a16="http://schemas.microsoft.com/office/drawing/2014/main" id="{357FD62C-B95D-484A-88E9-021F625A05D6}"/>
                </a:ext>
              </a:extLst>
            </p:cNvPr>
            <p:cNvSpPr>
              <a:spLocks noChangeShapeType="1"/>
            </p:cNvSpPr>
            <p:nvPr/>
          </p:nvSpPr>
          <p:spPr bwMode="auto">
            <a:xfrm rot="16200000">
              <a:off x="2975641" y="5585619"/>
              <a:ext cx="557212"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19" name="Text Box 142">
              <a:extLst>
                <a:ext uri="{FF2B5EF4-FFF2-40B4-BE49-F238E27FC236}">
                  <a16:creationId xmlns:a16="http://schemas.microsoft.com/office/drawing/2014/main" id="{580A985A-8FF0-4CEB-AEAA-269A1A54514F}"/>
                </a:ext>
              </a:extLst>
            </p:cNvPr>
            <p:cNvSpPr txBox="1">
              <a:spLocks noChangeAspect="1" noChangeArrowheads="1"/>
            </p:cNvSpPr>
            <p:nvPr/>
          </p:nvSpPr>
          <p:spPr bwMode="auto">
            <a:xfrm>
              <a:off x="3235325" y="4990187"/>
              <a:ext cx="255198" cy="276999"/>
            </a:xfrm>
            <a:prstGeom prst="rect">
              <a:avLst/>
            </a:prstGeom>
            <a:noFill/>
            <a:ln w="12700">
              <a:noFill/>
              <a:miter lim="800000"/>
              <a:headEnd/>
              <a:tailEnd/>
            </a:ln>
            <a:effectLst/>
          </p:spPr>
          <p:txBody>
            <a:bodyPr wrap="none" anchor="ctr">
              <a:spAutoFit/>
            </a:bodyPr>
            <a:lstStyle/>
            <a:p>
              <a:r>
                <a:rPr lang="en-US" sz="1200" dirty="0"/>
                <a:t>0</a:t>
              </a:r>
            </a:p>
          </p:txBody>
        </p:sp>
      </p:grpSp>
      <p:grpSp>
        <p:nvGrpSpPr>
          <p:cNvPr id="121" name="Group 120">
            <a:extLst>
              <a:ext uri="{FF2B5EF4-FFF2-40B4-BE49-F238E27FC236}">
                <a16:creationId xmlns:a16="http://schemas.microsoft.com/office/drawing/2014/main" id="{98F5EB7E-8CF6-4FEB-8410-11524FC68346}"/>
              </a:ext>
            </a:extLst>
          </p:cNvPr>
          <p:cNvGrpSpPr/>
          <p:nvPr/>
        </p:nvGrpSpPr>
        <p:grpSpPr>
          <a:xfrm>
            <a:off x="59278" y="5984875"/>
            <a:ext cx="1534162" cy="622113"/>
            <a:chOff x="59278" y="5984875"/>
            <a:chExt cx="1534162" cy="622113"/>
          </a:xfrm>
        </p:grpSpPr>
        <p:sp>
          <p:nvSpPr>
            <p:cNvPr id="122" name="Text Box 158">
              <a:extLst>
                <a:ext uri="{FF2B5EF4-FFF2-40B4-BE49-F238E27FC236}">
                  <a16:creationId xmlns:a16="http://schemas.microsoft.com/office/drawing/2014/main" id="{4224744C-10AF-4F0F-A22C-6FCEC632C260}"/>
                </a:ext>
              </a:extLst>
            </p:cNvPr>
            <p:cNvSpPr txBox="1">
              <a:spLocks noChangeArrowheads="1"/>
            </p:cNvSpPr>
            <p:nvPr/>
          </p:nvSpPr>
          <p:spPr bwMode="auto">
            <a:xfrm>
              <a:off x="59278" y="6237656"/>
              <a:ext cx="1534162" cy="369332"/>
            </a:xfrm>
            <a:prstGeom prst="rect">
              <a:avLst/>
            </a:prstGeom>
            <a:noFill/>
            <a:ln w="12700">
              <a:noFill/>
              <a:miter lim="800000"/>
              <a:headEnd/>
              <a:tailEnd/>
            </a:ln>
            <a:effectLst/>
          </p:spPr>
          <p:txBody>
            <a:bodyPr wrap="square" anchor="ctr">
              <a:spAutoFit/>
            </a:bodyPr>
            <a:lstStyle/>
            <a:p>
              <a:pPr algn="ctr"/>
              <a:r>
                <a:rPr lang="en-US" sz="1800" b="0" dirty="0">
                  <a:solidFill>
                    <a:schemeClr val="accent6"/>
                  </a:solidFill>
                  <a:latin typeface="+mn-lt"/>
                </a:rPr>
                <a:t>Initially: m = 1</a:t>
              </a:r>
            </a:p>
          </p:txBody>
        </p:sp>
        <p:cxnSp>
          <p:nvCxnSpPr>
            <p:cNvPr id="123" name="Straight Arrow Connector 122">
              <a:extLst>
                <a:ext uri="{FF2B5EF4-FFF2-40B4-BE49-F238E27FC236}">
                  <a16:creationId xmlns:a16="http://schemas.microsoft.com/office/drawing/2014/main" id="{A10E75D3-FA49-43BF-B1DD-E2AB8392FDAC}"/>
                </a:ext>
              </a:extLst>
            </p:cNvPr>
            <p:cNvCxnSpPr>
              <a:cxnSpLocks/>
              <a:stCxn id="122" idx="0"/>
            </p:cNvCxnSpPr>
            <p:nvPr/>
          </p:nvCxnSpPr>
          <p:spPr bwMode="auto">
            <a:xfrm flipV="1">
              <a:off x="826359" y="5984875"/>
              <a:ext cx="0" cy="252781"/>
            </a:xfrm>
            <a:prstGeom prst="straightConnector1">
              <a:avLst/>
            </a:prstGeom>
            <a:noFill/>
            <a:ln w="19050">
              <a:solidFill>
                <a:schemeClr val="accent6"/>
              </a:solidFill>
              <a:prstDash val="solid"/>
              <a:miter lim="800000"/>
              <a:headEnd type="none" w="med" len="med"/>
              <a:tailEnd type="arrow"/>
            </a:ln>
            <a:effectLst/>
          </p:spPr>
        </p:cxnSp>
      </p:grpSp>
    </p:spTree>
    <p:extLst>
      <p:ext uri="{BB962C8B-B14F-4D97-AF65-F5344CB8AC3E}">
        <p14:creationId xmlns:p14="http://schemas.microsoft.com/office/powerpoint/2010/main" val="325039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Rectangle 317"/>
          <p:cNvSpPr>
            <a:spLocks noChangeAspect="1"/>
          </p:cNvSpPr>
          <p:nvPr/>
        </p:nvSpPr>
        <p:spPr bwMode="auto">
          <a:xfrm>
            <a:off x="1941445" y="2835302"/>
            <a:ext cx="2011680" cy="1939512"/>
          </a:xfrm>
          <a:prstGeom prst="rect">
            <a:avLst/>
          </a:prstGeom>
          <a:solidFill>
            <a:srgbClr val="E49494"/>
          </a:solidFill>
          <a:ln w="25400">
            <a:noFill/>
            <a:round/>
            <a:headEnd/>
            <a:tailEnd/>
          </a:ln>
          <a:effectLst/>
        </p:spPr>
        <p:txBody>
          <a:bodyPr wrap="none" rtlCol="0" anchor="ctr">
            <a:spAutoFit/>
          </a:bodyPr>
          <a:lstStyle/>
          <a:p>
            <a:pPr algn="ctr"/>
            <a:endParaRPr lang="en-US"/>
          </a:p>
        </p:txBody>
      </p:sp>
      <p:sp>
        <p:nvSpPr>
          <p:cNvPr id="316" name="Rectangle 315"/>
          <p:cNvSpPr>
            <a:spLocks noChangeAspect="1"/>
          </p:cNvSpPr>
          <p:nvPr/>
        </p:nvSpPr>
        <p:spPr bwMode="auto">
          <a:xfrm>
            <a:off x="2081253" y="2985061"/>
            <a:ext cx="1737360" cy="1675032"/>
          </a:xfrm>
          <a:prstGeom prst="rect">
            <a:avLst/>
          </a:prstGeom>
          <a:solidFill>
            <a:srgbClr val="F1C7C7"/>
          </a:solidFill>
          <a:ln w="25400">
            <a:noFill/>
            <a:round/>
            <a:headEnd/>
            <a:tailEnd/>
          </a:ln>
          <a:effectLst/>
        </p:spPr>
        <p:txBody>
          <a:bodyPr wrap="none" rtlCol="0" anchor="ctr">
            <a:spAutoFit/>
          </a:bodyPr>
          <a:lstStyle/>
          <a:p>
            <a:pPr algn="ctr"/>
            <a:endParaRPr lang="en-US"/>
          </a:p>
        </p:txBody>
      </p:sp>
      <p:sp>
        <p:nvSpPr>
          <p:cNvPr id="317" name="TextBox 316"/>
          <p:cNvSpPr txBox="1"/>
          <p:nvPr/>
        </p:nvSpPr>
        <p:spPr>
          <a:xfrm>
            <a:off x="2233653" y="3619798"/>
            <a:ext cx="1525289" cy="369332"/>
          </a:xfrm>
          <a:prstGeom prst="rect">
            <a:avLst/>
          </a:prstGeom>
          <a:noFill/>
        </p:spPr>
        <p:txBody>
          <a:bodyPr wrap="none" rtlCol="0">
            <a:spAutoFit/>
          </a:bodyPr>
          <a:lstStyle/>
          <a:p>
            <a:r>
              <a:rPr lang="en-US" sz="1800" i="1" dirty="0">
                <a:solidFill>
                  <a:srgbClr val="DB6F6F"/>
                </a:solidFill>
                <a:latin typeface="Calibri" pitchFamily="34" charset="0"/>
              </a:rPr>
              <a:t>Unsafe region</a:t>
            </a:r>
          </a:p>
        </p:txBody>
      </p:sp>
      <p:sp>
        <p:nvSpPr>
          <p:cNvPr id="958467" name="Rectangle 3"/>
          <p:cNvSpPr>
            <a:spLocks noGrp="1" noChangeArrowheads="1"/>
          </p:cNvSpPr>
          <p:nvPr>
            <p:ph type="title"/>
          </p:nvPr>
        </p:nvSpPr>
        <p:spPr/>
        <p:txBody>
          <a:bodyPr/>
          <a:lstStyle/>
          <a:p>
            <a:r>
              <a:rPr lang="en-US" dirty="0"/>
              <a:t>Why </a:t>
            </a:r>
            <a:r>
              <a:rPr lang="en-US" dirty="0" err="1"/>
              <a:t>Mutexes</a:t>
            </a:r>
            <a:r>
              <a:rPr lang="en-US" dirty="0"/>
              <a:t> Work</a:t>
            </a:r>
          </a:p>
        </p:txBody>
      </p:sp>
      <p:sp>
        <p:nvSpPr>
          <p:cNvPr id="958468" name="Text Box 4"/>
          <p:cNvSpPr txBox="1">
            <a:spLocks noChangeArrowheads="1"/>
          </p:cNvSpPr>
          <p:nvPr/>
        </p:nvSpPr>
        <p:spPr bwMode="auto">
          <a:xfrm>
            <a:off x="5810250" y="1381125"/>
            <a:ext cx="3105150" cy="3046988"/>
          </a:xfrm>
          <a:prstGeom prst="rect">
            <a:avLst/>
          </a:prstGeom>
          <a:noFill/>
          <a:ln w="25400">
            <a:noFill/>
            <a:miter lim="800000"/>
            <a:headEnd/>
            <a:tailEnd/>
          </a:ln>
          <a:effectLst/>
        </p:spPr>
        <p:txBody>
          <a:bodyPr tIns="0" bIns="0">
            <a:spAutoFit/>
          </a:bodyPr>
          <a:lstStyle/>
          <a:p>
            <a:r>
              <a:rPr lang="en-US" sz="1800" dirty="0">
                <a:latin typeface="Calibri" pitchFamily="34" charset="0"/>
              </a:rPr>
              <a:t>Provide mutually exclusive access to shared variable by surrounding critical section with </a:t>
            </a:r>
            <a:r>
              <a:rPr lang="en-US" sz="1800" i="1" dirty="0">
                <a:latin typeface="Calibri" pitchFamily="34" charset="0"/>
              </a:rPr>
              <a:t>lock</a:t>
            </a:r>
            <a:r>
              <a:rPr lang="en-US" sz="1800" dirty="0">
                <a:latin typeface="Calibri" pitchFamily="34" charset="0"/>
              </a:rPr>
              <a:t> and </a:t>
            </a:r>
            <a:r>
              <a:rPr lang="en-US" sz="1800" i="1" dirty="0">
                <a:latin typeface="Calibri" pitchFamily="34" charset="0"/>
              </a:rPr>
              <a:t>unlock</a:t>
            </a:r>
            <a:r>
              <a:rPr lang="en-US" sz="1800" dirty="0">
                <a:latin typeface="Calibri" pitchFamily="34" charset="0"/>
              </a:rPr>
              <a:t> operations</a:t>
            </a:r>
          </a:p>
          <a:p>
            <a:endParaRPr lang="en-US" sz="1800" dirty="0">
              <a:latin typeface="Calibri" pitchFamily="34" charset="0"/>
            </a:endParaRPr>
          </a:p>
          <a:p>
            <a:r>
              <a:rPr lang="en-US" sz="1800" dirty="0">
                <a:latin typeface="Calibri" pitchFamily="34" charset="0"/>
              </a:rPr>
              <a:t>Mutex invariant creates a </a:t>
            </a:r>
            <a:r>
              <a:rPr lang="en-US" sz="1800" i="1" dirty="0">
                <a:solidFill>
                  <a:srgbClr val="FF0000"/>
                </a:solidFill>
                <a:latin typeface="Calibri" pitchFamily="34" charset="0"/>
              </a:rPr>
              <a:t>forbidden region </a:t>
            </a:r>
            <a:r>
              <a:rPr lang="en-US" sz="1800" dirty="0">
                <a:latin typeface="Calibri" pitchFamily="34" charset="0"/>
              </a:rPr>
              <a:t>that encloses unsafe region and that cannot be entered by any trajectory.</a:t>
            </a:r>
          </a:p>
          <a:p>
            <a:endParaRPr lang="en-US" sz="1800" dirty="0">
              <a:latin typeface="Calibri" pitchFamily="34" charset="0"/>
            </a:endParaRPr>
          </a:p>
        </p:txBody>
      </p:sp>
      <p:sp>
        <p:nvSpPr>
          <p:cNvPr id="162" name="Line 6"/>
          <p:cNvSpPr>
            <a:spLocks noChangeAspect="1" noChangeShapeType="1"/>
          </p:cNvSpPr>
          <p:nvPr/>
        </p:nvSpPr>
        <p:spPr bwMode="auto">
          <a:xfrm flipV="1">
            <a:off x="817563" y="5888038"/>
            <a:ext cx="4591050" cy="0"/>
          </a:xfrm>
          <a:prstGeom prst="line">
            <a:avLst/>
          </a:prstGeom>
          <a:noFill/>
          <a:ln w="12700">
            <a:solidFill>
              <a:schemeClr val="tx1"/>
            </a:solidFill>
            <a:round/>
            <a:headEnd/>
            <a:tailEnd/>
          </a:ln>
          <a:effectLst/>
        </p:spPr>
        <p:txBody>
          <a:bodyPr anchor="ctr">
            <a:spAutoFit/>
          </a:bodyPr>
          <a:lstStyle/>
          <a:p>
            <a:endParaRPr lang="en-US"/>
          </a:p>
        </p:txBody>
      </p:sp>
      <p:sp>
        <p:nvSpPr>
          <p:cNvPr id="163" name="Line 7"/>
          <p:cNvSpPr>
            <a:spLocks noChangeAspect="1" noChangeShapeType="1"/>
          </p:cNvSpPr>
          <p:nvPr/>
        </p:nvSpPr>
        <p:spPr bwMode="auto">
          <a:xfrm flipH="1" flipV="1">
            <a:off x="827088" y="1533525"/>
            <a:ext cx="0" cy="4354513"/>
          </a:xfrm>
          <a:prstGeom prst="line">
            <a:avLst/>
          </a:prstGeom>
          <a:noFill/>
          <a:ln w="12700">
            <a:solidFill>
              <a:schemeClr val="tx1"/>
            </a:solidFill>
            <a:round/>
            <a:headEnd/>
            <a:tailEnd/>
          </a:ln>
          <a:effectLst/>
        </p:spPr>
        <p:txBody>
          <a:bodyPr anchor="ctr">
            <a:spAutoFit/>
          </a:bodyPr>
          <a:lstStyle/>
          <a:p>
            <a:endParaRPr lang="en-US"/>
          </a:p>
        </p:txBody>
      </p:sp>
      <p:sp>
        <p:nvSpPr>
          <p:cNvPr id="164" name="Text Box 8"/>
          <p:cNvSpPr txBox="1">
            <a:spLocks noChangeAspect="1" noChangeArrowheads="1"/>
          </p:cNvSpPr>
          <p:nvPr/>
        </p:nvSpPr>
        <p:spPr bwMode="auto">
          <a:xfrm>
            <a:off x="956393" y="5865813"/>
            <a:ext cx="40908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H</a:t>
            </a:r>
            <a:r>
              <a:rPr lang="en-US" sz="1800" baseline="-25000">
                <a:latin typeface="+mn-lt"/>
              </a:rPr>
              <a:t>1</a:t>
            </a:r>
            <a:endParaRPr lang="en-US" sz="1800">
              <a:latin typeface="+mn-lt"/>
            </a:endParaRPr>
          </a:p>
        </p:txBody>
      </p:sp>
      <p:sp>
        <p:nvSpPr>
          <p:cNvPr id="165" name="Text Box 9"/>
          <p:cNvSpPr txBox="1">
            <a:spLocks noChangeAspect="1" noChangeArrowheads="1"/>
          </p:cNvSpPr>
          <p:nvPr/>
        </p:nvSpPr>
        <p:spPr bwMode="auto">
          <a:xfrm>
            <a:off x="1472331" y="5865813"/>
            <a:ext cx="696024"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lo(m)</a:t>
            </a:r>
          </a:p>
        </p:txBody>
      </p:sp>
      <p:sp>
        <p:nvSpPr>
          <p:cNvPr id="166" name="Text Box 10"/>
          <p:cNvSpPr txBox="1">
            <a:spLocks noChangeAspect="1" noChangeArrowheads="1"/>
          </p:cNvSpPr>
          <p:nvPr/>
        </p:nvSpPr>
        <p:spPr bwMode="auto">
          <a:xfrm>
            <a:off x="3923431" y="5865813"/>
            <a:ext cx="763351"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un(m)</a:t>
            </a:r>
          </a:p>
        </p:txBody>
      </p:sp>
      <p:sp>
        <p:nvSpPr>
          <p:cNvPr id="167" name="Text Box 11"/>
          <p:cNvSpPr txBox="1">
            <a:spLocks noChangeAspect="1" noChangeArrowheads="1"/>
          </p:cNvSpPr>
          <p:nvPr/>
        </p:nvSpPr>
        <p:spPr bwMode="auto">
          <a:xfrm>
            <a:off x="4604468" y="5865813"/>
            <a:ext cx="37702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T</a:t>
            </a:r>
            <a:r>
              <a:rPr lang="en-US" sz="1800" baseline="-25000">
                <a:latin typeface="+mn-lt"/>
              </a:rPr>
              <a:t>1</a:t>
            </a:r>
            <a:endParaRPr lang="en-US" sz="1800">
              <a:latin typeface="+mn-lt"/>
            </a:endParaRPr>
          </a:p>
        </p:txBody>
      </p:sp>
      <p:sp>
        <p:nvSpPr>
          <p:cNvPr id="168" name="Text Box 12"/>
          <p:cNvSpPr txBox="1">
            <a:spLocks noChangeAspect="1" noChangeArrowheads="1"/>
          </p:cNvSpPr>
          <p:nvPr/>
        </p:nvSpPr>
        <p:spPr bwMode="auto">
          <a:xfrm>
            <a:off x="5486400" y="5690223"/>
            <a:ext cx="1023678" cy="369332"/>
          </a:xfrm>
          <a:prstGeom prst="rect">
            <a:avLst/>
          </a:prstGeom>
          <a:noFill/>
          <a:ln w="25400">
            <a:noFill/>
            <a:miter lim="800000"/>
            <a:headEnd/>
            <a:tailEnd/>
          </a:ln>
          <a:effectLst/>
        </p:spPr>
        <p:txBody>
          <a:bodyPr wrap="none" anchor="ctr">
            <a:spAutoFit/>
          </a:bodyPr>
          <a:lstStyle/>
          <a:p>
            <a:r>
              <a:rPr lang="en-US" sz="1800">
                <a:latin typeface="+mn-lt"/>
              </a:rPr>
              <a:t>Thread 1</a:t>
            </a:r>
          </a:p>
        </p:txBody>
      </p:sp>
      <p:sp>
        <p:nvSpPr>
          <p:cNvPr id="169" name="Text Box 13"/>
          <p:cNvSpPr txBox="1">
            <a:spLocks noChangeAspect="1" noChangeArrowheads="1"/>
          </p:cNvSpPr>
          <p:nvPr/>
        </p:nvSpPr>
        <p:spPr bwMode="auto">
          <a:xfrm>
            <a:off x="304800" y="1078468"/>
            <a:ext cx="1023678" cy="369332"/>
          </a:xfrm>
          <a:prstGeom prst="rect">
            <a:avLst/>
          </a:prstGeom>
          <a:noFill/>
          <a:ln w="25400">
            <a:noFill/>
            <a:miter lim="800000"/>
            <a:headEnd/>
            <a:tailEnd/>
          </a:ln>
          <a:effectLst/>
        </p:spPr>
        <p:txBody>
          <a:bodyPr wrap="none" anchor="ctr">
            <a:spAutoFit/>
          </a:bodyPr>
          <a:lstStyle/>
          <a:p>
            <a:r>
              <a:rPr lang="en-US" sz="1800" dirty="0">
                <a:latin typeface="+mn-lt"/>
              </a:rPr>
              <a:t>Thread 2</a:t>
            </a:r>
          </a:p>
        </p:txBody>
      </p:sp>
      <p:sp>
        <p:nvSpPr>
          <p:cNvPr id="170" name="Oval 14"/>
          <p:cNvSpPr>
            <a:spLocks noChangeAspect="1" noChangeArrowheads="1"/>
          </p:cNvSpPr>
          <p:nvPr/>
        </p:nvSpPr>
        <p:spPr bwMode="auto">
          <a:xfrm>
            <a:off x="142081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1" name="Oval 15"/>
          <p:cNvSpPr>
            <a:spLocks noChangeAspect="1" noChangeArrowheads="1"/>
          </p:cNvSpPr>
          <p:nvPr/>
        </p:nvSpPr>
        <p:spPr bwMode="auto">
          <a:xfrm>
            <a:off x="2024063" y="5273675"/>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2" name="Oval 16"/>
          <p:cNvSpPr>
            <a:spLocks noChangeAspect="1" noChangeArrowheads="1"/>
          </p:cNvSpPr>
          <p:nvPr/>
        </p:nvSpPr>
        <p:spPr bwMode="auto">
          <a:xfrm>
            <a:off x="2630488"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3" name="Oval 17"/>
          <p:cNvSpPr>
            <a:spLocks noChangeAspect="1" noChangeArrowheads="1"/>
          </p:cNvSpPr>
          <p:nvPr/>
        </p:nvSpPr>
        <p:spPr bwMode="auto">
          <a:xfrm>
            <a:off x="3235325"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4" name="Oval 18"/>
          <p:cNvSpPr>
            <a:spLocks noChangeAspect="1" noChangeArrowheads="1"/>
          </p:cNvSpPr>
          <p:nvPr/>
        </p:nvSpPr>
        <p:spPr bwMode="auto">
          <a:xfrm>
            <a:off x="384016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5" name="Oval 19"/>
          <p:cNvSpPr>
            <a:spLocks noChangeAspect="1" noChangeArrowheads="1"/>
          </p:cNvSpPr>
          <p:nvPr/>
        </p:nvSpPr>
        <p:spPr bwMode="auto">
          <a:xfrm>
            <a:off x="817563"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6" name="Oval 20"/>
          <p:cNvSpPr>
            <a:spLocks noChangeAspect="1" noChangeArrowheads="1"/>
          </p:cNvSpPr>
          <p:nvPr/>
        </p:nvSpPr>
        <p:spPr bwMode="auto">
          <a:xfrm>
            <a:off x="444341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7" name="Oval 21"/>
          <p:cNvSpPr>
            <a:spLocks noChangeAspect="1" noChangeArrowheads="1"/>
          </p:cNvSpPr>
          <p:nvPr/>
        </p:nvSpPr>
        <p:spPr bwMode="auto">
          <a:xfrm>
            <a:off x="5049838"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8" name="Oval 22"/>
          <p:cNvSpPr>
            <a:spLocks noChangeAspect="1" noChangeArrowheads="1"/>
          </p:cNvSpPr>
          <p:nvPr/>
        </p:nvSpPr>
        <p:spPr bwMode="auto">
          <a:xfrm>
            <a:off x="142081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9" name="Oval 23"/>
          <p:cNvSpPr>
            <a:spLocks noChangeAspect="1" noChangeArrowheads="1"/>
          </p:cNvSpPr>
          <p:nvPr/>
        </p:nvSpPr>
        <p:spPr bwMode="auto">
          <a:xfrm>
            <a:off x="2024063" y="4684713"/>
            <a:ext cx="34925"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0" name="Oval 24"/>
          <p:cNvSpPr>
            <a:spLocks noChangeAspect="1" noChangeArrowheads="1"/>
          </p:cNvSpPr>
          <p:nvPr/>
        </p:nvSpPr>
        <p:spPr bwMode="auto">
          <a:xfrm>
            <a:off x="2630488"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1" name="Oval 25"/>
          <p:cNvSpPr>
            <a:spLocks noChangeAspect="1" noChangeArrowheads="1"/>
          </p:cNvSpPr>
          <p:nvPr/>
        </p:nvSpPr>
        <p:spPr bwMode="auto">
          <a:xfrm>
            <a:off x="3235325"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2" name="Oval 26"/>
          <p:cNvSpPr>
            <a:spLocks noChangeAspect="1" noChangeArrowheads="1"/>
          </p:cNvSpPr>
          <p:nvPr/>
        </p:nvSpPr>
        <p:spPr bwMode="auto">
          <a:xfrm>
            <a:off x="384016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3" name="Oval 27"/>
          <p:cNvSpPr>
            <a:spLocks noChangeAspect="1" noChangeArrowheads="1"/>
          </p:cNvSpPr>
          <p:nvPr/>
        </p:nvSpPr>
        <p:spPr bwMode="auto">
          <a:xfrm>
            <a:off x="817563"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4" name="Oval 28"/>
          <p:cNvSpPr>
            <a:spLocks noChangeAspect="1" noChangeArrowheads="1"/>
          </p:cNvSpPr>
          <p:nvPr/>
        </p:nvSpPr>
        <p:spPr bwMode="auto">
          <a:xfrm>
            <a:off x="444341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5" name="Oval 29"/>
          <p:cNvSpPr>
            <a:spLocks noChangeAspect="1" noChangeArrowheads="1"/>
          </p:cNvSpPr>
          <p:nvPr/>
        </p:nvSpPr>
        <p:spPr bwMode="auto">
          <a:xfrm>
            <a:off x="5049838"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6" name="Oval 30"/>
          <p:cNvSpPr>
            <a:spLocks noChangeAspect="1" noChangeArrowheads="1"/>
          </p:cNvSpPr>
          <p:nvPr/>
        </p:nvSpPr>
        <p:spPr bwMode="auto">
          <a:xfrm>
            <a:off x="142081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7" name="Oval 31"/>
          <p:cNvSpPr>
            <a:spLocks noChangeAspect="1" noChangeArrowheads="1"/>
          </p:cNvSpPr>
          <p:nvPr/>
        </p:nvSpPr>
        <p:spPr bwMode="auto">
          <a:xfrm>
            <a:off x="2024063" y="4094163"/>
            <a:ext cx="34925"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8" name="Oval 32"/>
          <p:cNvSpPr>
            <a:spLocks noChangeAspect="1" noChangeArrowheads="1"/>
          </p:cNvSpPr>
          <p:nvPr/>
        </p:nvSpPr>
        <p:spPr bwMode="auto">
          <a:xfrm>
            <a:off x="2630488"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9" name="Oval 33"/>
          <p:cNvSpPr>
            <a:spLocks noChangeAspect="1" noChangeArrowheads="1"/>
          </p:cNvSpPr>
          <p:nvPr/>
        </p:nvSpPr>
        <p:spPr bwMode="auto">
          <a:xfrm>
            <a:off x="3235325"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0" name="Oval 34"/>
          <p:cNvSpPr>
            <a:spLocks noChangeAspect="1" noChangeArrowheads="1"/>
          </p:cNvSpPr>
          <p:nvPr/>
        </p:nvSpPr>
        <p:spPr bwMode="auto">
          <a:xfrm>
            <a:off x="384016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1" name="Oval 35"/>
          <p:cNvSpPr>
            <a:spLocks noChangeAspect="1" noChangeArrowheads="1"/>
          </p:cNvSpPr>
          <p:nvPr/>
        </p:nvSpPr>
        <p:spPr bwMode="auto">
          <a:xfrm>
            <a:off x="817563"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2" name="Oval 36"/>
          <p:cNvSpPr>
            <a:spLocks noChangeAspect="1" noChangeArrowheads="1"/>
          </p:cNvSpPr>
          <p:nvPr/>
        </p:nvSpPr>
        <p:spPr bwMode="auto">
          <a:xfrm>
            <a:off x="444341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3" name="Oval 37"/>
          <p:cNvSpPr>
            <a:spLocks noChangeAspect="1" noChangeArrowheads="1"/>
          </p:cNvSpPr>
          <p:nvPr/>
        </p:nvSpPr>
        <p:spPr bwMode="auto">
          <a:xfrm>
            <a:off x="5049838"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4" name="Oval 38"/>
          <p:cNvSpPr>
            <a:spLocks noChangeAspect="1" noChangeArrowheads="1"/>
          </p:cNvSpPr>
          <p:nvPr/>
        </p:nvSpPr>
        <p:spPr bwMode="auto">
          <a:xfrm>
            <a:off x="142081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5" name="Oval 39"/>
          <p:cNvSpPr>
            <a:spLocks noChangeAspect="1" noChangeArrowheads="1"/>
          </p:cNvSpPr>
          <p:nvPr/>
        </p:nvSpPr>
        <p:spPr bwMode="auto">
          <a:xfrm>
            <a:off x="2024063" y="3505200"/>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6" name="Oval 40"/>
          <p:cNvSpPr>
            <a:spLocks noChangeAspect="1" noChangeArrowheads="1"/>
          </p:cNvSpPr>
          <p:nvPr/>
        </p:nvSpPr>
        <p:spPr bwMode="auto">
          <a:xfrm>
            <a:off x="2630488"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7" name="Oval 41"/>
          <p:cNvSpPr>
            <a:spLocks noChangeAspect="1" noChangeArrowheads="1"/>
          </p:cNvSpPr>
          <p:nvPr/>
        </p:nvSpPr>
        <p:spPr bwMode="auto">
          <a:xfrm>
            <a:off x="3235325"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8" name="Oval 42"/>
          <p:cNvSpPr>
            <a:spLocks noChangeAspect="1" noChangeArrowheads="1"/>
          </p:cNvSpPr>
          <p:nvPr/>
        </p:nvSpPr>
        <p:spPr bwMode="auto">
          <a:xfrm>
            <a:off x="384016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9" name="Oval 43"/>
          <p:cNvSpPr>
            <a:spLocks noChangeAspect="1" noChangeArrowheads="1"/>
          </p:cNvSpPr>
          <p:nvPr/>
        </p:nvSpPr>
        <p:spPr bwMode="auto">
          <a:xfrm>
            <a:off x="817563"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0" name="Oval 44"/>
          <p:cNvSpPr>
            <a:spLocks noChangeAspect="1" noChangeArrowheads="1"/>
          </p:cNvSpPr>
          <p:nvPr/>
        </p:nvSpPr>
        <p:spPr bwMode="auto">
          <a:xfrm>
            <a:off x="444341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1" name="Oval 45"/>
          <p:cNvSpPr>
            <a:spLocks noChangeAspect="1" noChangeArrowheads="1"/>
          </p:cNvSpPr>
          <p:nvPr/>
        </p:nvSpPr>
        <p:spPr bwMode="auto">
          <a:xfrm>
            <a:off x="5049838"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2" name="Oval 46"/>
          <p:cNvSpPr>
            <a:spLocks noChangeAspect="1" noChangeArrowheads="1"/>
          </p:cNvSpPr>
          <p:nvPr/>
        </p:nvSpPr>
        <p:spPr bwMode="auto">
          <a:xfrm>
            <a:off x="142081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3" name="Oval 47"/>
          <p:cNvSpPr>
            <a:spLocks noChangeAspect="1" noChangeArrowheads="1"/>
          </p:cNvSpPr>
          <p:nvPr/>
        </p:nvSpPr>
        <p:spPr bwMode="auto">
          <a:xfrm>
            <a:off x="2024063" y="2916238"/>
            <a:ext cx="34925"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4" name="Oval 48"/>
          <p:cNvSpPr>
            <a:spLocks noChangeAspect="1" noChangeArrowheads="1"/>
          </p:cNvSpPr>
          <p:nvPr/>
        </p:nvSpPr>
        <p:spPr bwMode="auto">
          <a:xfrm>
            <a:off x="2630488"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5" name="Oval 49"/>
          <p:cNvSpPr>
            <a:spLocks noChangeAspect="1" noChangeArrowheads="1"/>
          </p:cNvSpPr>
          <p:nvPr/>
        </p:nvSpPr>
        <p:spPr bwMode="auto">
          <a:xfrm>
            <a:off x="3235325"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6" name="Oval 50"/>
          <p:cNvSpPr>
            <a:spLocks noChangeAspect="1" noChangeArrowheads="1"/>
          </p:cNvSpPr>
          <p:nvPr/>
        </p:nvSpPr>
        <p:spPr bwMode="auto">
          <a:xfrm>
            <a:off x="384016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7" name="Oval 51"/>
          <p:cNvSpPr>
            <a:spLocks noChangeAspect="1" noChangeArrowheads="1"/>
          </p:cNvSpPr>
          <p:nvPr/>
        </p:nvSpPr>
        <p:spPr bwMode="auto">
          <a:xfrm>
            <a:off x="817563"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8" name="Oval 52"/>
          <p:cNvSpPr>
            <a:spLocks noChangeAspect="1" noChangeArrowheads="1"/>
          </p:cNvSpPr>
          <p:nvPr/>
        </p:nvSpPr>
        <p:spPr bwMode="auto">
          <a:xfrm>
            <a:off x="444341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9" name="Oval 53"/>
          <p:cNvSpPr>
            <a:spLocks noChangeAspect="1" noChangeArrowheads="1"/>
          </p:cNvSpPr>
          <p:nvPr/>
        </p:nvSpPr>
        <p:spPr bwMode="auto">
          <a:xfrm>
            <a:off x="5049838"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0" name="Oval 54"/>
          <p:cNvSpPr>
            <a:spLocks noChangeAspect="1" noChangeArrowheads="1"/>
          </p:cNvSpPr>
          <p:nvPr/>
        </p:nvSpPr>
        <p:spPr bwMode="auto">
          <a:xfrm>
            <a:off x="1420813" y="586581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1" name="Oval 55"/>
          <p:cNvSpPr>
            <a:spLocks noChangeAspect="1" noChangeArrowheads="1"/>
          </p:cNvSpPr>
          <p:nvPr/>
        </p:nvSpPr>
        <p:spPr bwMode="auto">
          <a:xfrm>
            <a:off x="2024063"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2" name="Oval 56"/>
          <p:cNvSpPr>
            <a:spLocks noChangeAspect="1" noChangeArrowheads="1"/>
          </p:cNvSpPr>
          <p:nvPr/>
        </p:nvSpPr>
        <p:spPr bwMode="auto">
          <a:xfrm>
            <a:off x="2628900" y="5864225"/>
            <a:ext cx="33338"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3" name="Oval 57"/>
          <p:cNvSpPr>
            <a:spLocks noChangeAspect="1" noChangeArrowheads="1"/>
          </p:cNvSpPr>
          <p:nvPr/>
        </p:nvSpPr>
        <p:spPr bwMode="auto">
          <a:xfrm>
            <a:off x="3233738" y="5864225"/>
            <a:ext cx="33337"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4" name="Oval 58"/>
          <p:cNvSpPr>
            <a:spLocks noChangeAspect="1" noChangeArrowheads="1"/>
          </p:cNvSpPr>
          <p:nvPr/>
        </p:nvSpPr>
        <p:spPr bwMode="auto">
          <a:xfrm>
            <a:off x="3836988"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5" name="Oval 59"/>
          <p:cNvSpPr>
            <a:spLocks noChangeAspect="1" noChangeArrowheads="1"/>
          </p:cNvSpPr>
          <p:nvPr/>
        </p:nvSpPr>
        <p:spPr bwMode="auto">
          <a:xfrm>
            <a:off x="817563" y="5864225"/>
            <a:ext cx="31750"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6" name="Oval 60"/>
          <p:cNvSpPr>
            <a:spLocks noChangeAspect="1" noChangeArrowheads="1"/>
          </p:cNvSpPr>
          <p:nvPr/>
        </p:nvSpPr>
        <p:spPr bwMode="auto">
          <a:xfrm>
            <a:off x="4441825"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7" name="Oval 61"/>
          <p:cNvSpPr>
            <a:spLocks noChangeAspect="1" noChangeArrowheads="1"/>
          </p:cNvSpPr>
          <p:nvPr/>
        </p:nvSpPr>
        <p:spPr bwMode="auto">
          <a:xfrm>
            <a:off x="5048250" y="5864225"/>
            <a:ext cx="33338"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8" name="Oval 62"/>
          <p:cNvSpPr>
            <a:spLocks noChangeAspect="1" noChangeArrowheads="1"/>
          </p:cNvSpPr>
          <p:nvPr/>
        </p:nvSpPr>
        <p:spPr bwMode="auto">
          <a:xfrm>
            <a:off x="1420813" y="2325688"/>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9" name="Oval 63"/>
          <p:cNvSpPr>
            <a:spLocks noChangeAspect="1" noChangeArrowheads="1"/>
          </p:cNvSpPr>
          <p:nvPr/>
        </p:nvSpPr>
        <p:spPr bwMode="auto">
          <a:xfrm>
            <a:off x="2024063" y="2325688"/>
            <a:ext cx="34925"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0" name="Oval 64"/>
          <p:cNvSpPr>
            <a:spLocks noChangeAspect="1" noChangeArrowheads="1"/>
          </p:cNvSpPr>
          <p:nvPr/>
        </p:nvSpPr>
        <p:spPr bwMode="auto">
          <a:xfrm>
            <a:off x="2628900"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1" name="Oval 65"/>
          <p:cNvSpPr>
            <a:spLocks noChangeAspect="1" noChangeArrowheads="1"/>
          </p:cNvSpPr>
          <p:nvPr/>
        </p:nvSpPr>
        <p:spPr bwMode="auto">
          <a:xfrm>
            <a:off x="3235325"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2" name="Oval 66"/>
          <p:cNvSpPr>
            <a:spLocks noChangeAspect="1" noChangeArrowheads="1"/>
          </p:cNvSpPr>
          <p:nvPr/>
        </p:nvSpPr>
        <p:spPr bwMode="auto">
          <a:xfrm>
            <a:off x="3838575"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3" name="Oval 67"/>
          <p:cNvSpPr>
            <a:spLocks noChangeAspect="1" noChangeArrowheads="1"/>
          </p:cNvSpPr>
          <p:nvPr/>
        </p:nvSpPr>
        <p:spPr bwMode="auto">
          <a:xfrm>
            <a:off x="817563"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4" name="Oval 68"/>
          <p:cNvSpPr>
            <a:spLocks noChangeAspect="1" noChangeArrowheads="1"/>
          </p:cNvSpPr>
          <p:nvPr/>
        </p:nvSpPr>
        <p:spPr bwMode="auto">
          <a:xfrm>
            <a:off x="4441825"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5" name="Oval 69"/>
          <p:cNvSpPr>
            <a:spLocks noChangeAspect="1" noChangeArrowheads="1"/>
          </p:cNvSpPr>
          <p:nvPr/>
        </p:nvSpPr>
        <p:spPr bwMode="auto">
          <a:xfrm>
            <a:off x="5048250"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6" name="Oval 70"/>
          <p:cNvSpPr>
            <a:spLocks noChangeAspect="1" noChangeArrowheads="1"/>
          </p:cNvSpPr>
          <p:nvPr/>
        </p:nvSpPr>
        <p:spPr bwMode="auto">
          <a:xfrm>
            <a:off x="1420813" y="173672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7" name="Oval 71"/>
          <p:cNvSpPr>
            <a:spLocks noChangeAspect="1" noChangeArrowheads="1"/>
          </p:cNvSpPr>
          <p:nvPr/>
        </p:nvSpPr>
        <p:spPr bwMode="auto">
          <a:xfrm>
            <a:off x="2024063" y="1736725"/>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8" name="Oval 72"/>
          <p:cNvSpPr>
            <a:spLocks noChangeAspect="1" noChangeArrowheads="1"/>
          </p:cNvSpPr>
          <p:nvPr/>
        </p:nvSpPr>
        <p:spPr bwMode="auto">
          <a:xfrm>
            <a:off x="2628900"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9" name="Oval 73"/>
          <p:cNvSpPr>
            <a:spLocks noChangeAspect="1" noChangeArrowheads="1"/>
          </p:cNvSpPr>
          <p:nvPr/>
        </p:nvSpPr>
        <p:spPr bwMode="auto">
          <a:xfrm>
            <a:off x="3235325"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0" name="Oval 74"/>
          <p:cNvSpPr>
            <a:spLocks noChangeAspect="1" noChangeArrowheads="1"/>
          </p:cNvSpPr>
          <p:nvPr/>
        </p:nvSpPr>
        <p:spPr bwMode="auto">
          <a:xfrm>
            <a:off x="3838575"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1" name="Oval 75"/>
          <p:cNvSpPr>
            <a:spLocks noChangeAspect="1" noChangeArrowheads="1"/>
          </p:cNvSpPr>
          <p:nvPr/>
        </p:nvSpPr>
        <p:spPr bwMode="auto">
          <a:xfrm>
            <a:off x="817563"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2" name="Oval 76"/>
          <p:cNvSpPr>
            <a:spLocks noChangeAspect="1" noChangeArrowheads="1"/>
          </p:cNvSpPr>
          <p:nvPr/>
        </p:nvSpPr>
        <p:spPr bwMode="auto">
          <a:xfrm>
            <a:off x="4441825"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3" name="Oval 77"/>
          <p:cNvSpPr>
            <a:spLocks noChangeAspect="1" noChangeArrowheads="1"/>
          </p:cNvSpPr>
          <p:nvPr/>
        </p:nvSpPr>
        <p:spPr bwMode="auto">
          <a:xfrm>
            <a:off x="5048250"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4" name="Text Box 78"/>
          <p:cNvSpPr txBox="1">
            <a:spLocks noChangeAspect="1" noChangeArrowheads="1"/>
          </p:cNvSpPr>
          <p:nvPr/>
        </p:nvSpPr>
        <p:spPr bwMode="auto">
          <a:xfrm>
            <a:off x="2191468" y="5865813"/>
            <a:ext cx="3609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L</a:t>
            </a:r>
            <a:r>
              <a:rPr lang="en-US" sz="1800" baseline="-25000">
                <a:latin typeface="+mn-lt"/>
              </a:rPr>
              <a:t>1</a:t>
            </a:r>
            <a:endParaRPr lang="en-US" sz="1800">
              <a:latin typeface="+mn-lt"/>
            </a:endParaRPr>
          </a:p>
        </p:txBody>
      </p:sp>
      <p:sp>
        <p:nvSpPr>
          <p:cNvPr id="235" name="Text Box 79"/>
          <p:cNvSpPr txBox="1">
            <a:spLocks noChangeAspect="1" noChangeArrowheads="1"/>
          </p:cNvSpPr>
          <p:nvPr/>
        </p:nvSpPr>
        <p:spPr bwMode="auto">
          <a:xfrm>
            <a:off x="2775668" y="5865813"/>
            <a:ext cx="4138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U</a:t>
            </a:r>
            <a:r>
              <a:rPr lang="en-US" sz="1800" baseline="-25000">
                <a:latin typeface="+mn-lt"/>
              </a:rPr>
              <a:t>1</a:t>
            </a:r>
            <a:endParaRPr lang="en-US" sz="1800">
              <a:latin typeface="+mn-lt"/>
            </a:endParaRPr>
          </a:p>
        </p:txBody>
      </p:sp>
      <p:sp>
        <p:nvSpPr>
          <p:cNvPr id="236" name="Text Box 80"/>
          <p:cNvSpPr txBox="1">
            <a:spLocks noChangeAspect="1" noChangeArrowheads="1"/>
          </p:cNvSpPr>
          <p:nvPr/>
        </p:nvSpPr>
        <p:spPr bwMode="auto">
          <a:xfrm>
            <a:off x="3388443" y="5865813"/>
            <a:ext cx="372218"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S</a:t>
            </a:r>
            <a:r>
              <a:rPr lang="en-US" sz="1800" baseline="-25000">
                <a:latin typeface="+mn-lt"/>
              </a:rPr>
              <a:t>1</a:t>
            </a:r>
            <a:endParaRPr lang="en-US" sz="1800">
              <a:latin typeface="+mn-lt"/>
            </a:endParaRPr>
          </a:p>
        </p:txBody>
      </p:sp>
      <p:sp>
        <p:nvSpPr>
          <p:cNvPr id="237" name="Text Box 81"/>
          <p:cNvSpPr txBox="1">
            <a:spLocks noChangeAspect="1" noChangeArrowheads="1"/>
          </p:cNvSpPr>
          <p:nvPr/>
        </p:nvSpPr>
        <p:spPr bwMode="auto">
          <a:xfrm>
            <a:off x="444500" y="5384800"/>
            <a:ext cx="40908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H</a:t>
            </a:r>
            <a:r>
              <a:rPr lang="en-US" sz="1800" baseline="-25000">
                <a:latin typeface="+mn-lt"/>
              </a:rPr>
              <a:t>2</a:t>
            </a:r>
            <a:endParaRPr lang="en-US" sz="1800">
              <a:latin typeface="+mn-lt"/>
            </a:endParaRPr>
          </a:p>
        </p:txBody>
      </p:sp>
      <p:sp>
        <p:nvSpPr>
          <p:cNvPr id="238" name="Text Box 82"/>
          <p:cNvSpPr txBox="1">
            <a:spLocks noChangeAspect="1" noChangeArrowheads="1"/>
          </p:cNvSpPr>
          <p:nvPr/>
        </p:nvSpPr>
        <p:spPr bwMode="auto">
          <a:xfrm>
            <a:off x="223294" y="4813300"/>
            <a:ext cx="696024"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lo(m)</a:t>
            </a:r>
          </a:p>
        </p:txBody>
      </p:sp>
      <p:sp>
        <p:nvSpPr>
          <p:cNvPr id="239" name="Text Box 83"/>
          <p:cNvSpPr txBox="1">
            <a:spLocks noChangeAspect="1" noChangeArrowheads="1"/>
          </p:cNvSpPr>
          <p:nvPr/>
        </p:nvSpPr>
        <p:spPr bwMode="auto">
          <a:xfrm>
            <a:off x="148138" y="2466975"/>
            <a:ext cx="763351"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un(m)</a:t>
            </a:r>
          </a:p>
        </p:txBody>
      </p:sp>
      <p:sp>
        <p:nvSpPr>
          <p:cNvPr id="240" name="Text Box 84"/>
          <p:cNvSpPr txBox="1">
            <a:spLocks noChangeAspect="1" noChangeArrowheads="1"/>
          </p:cNvSpPr>
          <p:nvPr/>
        </p:nvSpPr>
        <p:spPr bwMode="auto">
          <a:xfrm>
            <a:off x="465138" y="1847850"/>
            <a:ext cx="37702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T</a:t>
            </a:r>
            <a:r>
              <a:rPr lang="en-US" sz="1800" baseline="-25000">
                <a:latin typeface="+mn-lt"/>
              </a:rPr>
              <a:t>2</a:t>
            </a:r>
            <a:endParaRPr lang="en-US" sz="1800">
              <a:latin typeface="+mn-lt"/>
            </a:endParaRPr>
          </a:p>
        </p:txBody>
      </p:sp>
      <p:sp>
        <p:nvSpPr>
          <p:cNvPr id="241" name="Text Box 85"/>
          <p:cNvSpPr txBox="1">
            <a:spLocks noChangeAspect="1" noChangeArrowheads="1"/>
          </p:cNvSpPr>
          <p:nvPr/>
        </p:nvSpPr>
        <p:spPr bwMode="auto">
          <a:xfrm>
            <a:off x="471488" y="4217988"/>
            <a:ext cx="3609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L</a:t>
            </a:r>
            <a:r>
              <a:rPr lang="en-US" sz="1800" baseline="-25000">
                <a:latin typeface="+mn-lt"/>
              </a:rPr>
              <a:t>2</a:t>
            </a:r>
            <a:endParaRPr lang="en-US" sz="1800">
              <a:latin typeface="+mn-lt"/>
            </a:endParaRPr>
          </a:p>
        </p:txBody>
      </p:sp>
      <p:sp>
        <p:nvSpPr>
          <p:cNvPr id="242" name="Text Box 86"/>
          <p:cNvSpPr txBox="1">
            <a:spLocks noChangeAspect="1" noChangeArrowheads="1"/>
          </p:cNvSpPr>
          <p:nvPr/>
        </p:nvSpPr>
        <p:spPr bwMode="auto">
          <a:xfrm>
            <a:off x="444500" y="3656013"/>
            <a:ext cx="4138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U</a:t>
            </a:r>
            <a:r>
              <a:rPr lang="en-US" sz="1800" baseline="-25000">
                <a:latin typeface="+mn-lt"/>
              </a:rPr>
              <a:t>2</a:t>
            </a:r>
            <a:endParaRPr lang="en-US" sz="1800">
              <a:latin typeface="+mn-lt"/>
            </a:endParaRPr>
          </a:p>
        </p:txBody>
      </p:sp>
      <p:sp>
        <p:nvSpPr>
          <p:cNvPr id="243" name="Text Box 87"/>
          <p:cNvSpPr txBox="1">
            <a:spLocks noChangeAspect="1" noChangeArrowheads="1"/>
          </p:cNvSpPr>
          <p:nvPr/>
        </p:nvSpPr>
        <p:spPr bwMode="auto">
          <a:xfrm>
            <a:off x="455613" y="3049588"/>
            <a:ext cx="372218"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S</a:t>
            </a:r>
            <a:r>
              <a:rPr lang="en-US" sz="1800" baseline="-25000">
                <a:latin typeface="+mn-lt"/>
              </a:rPr>
              <a:t>2</a:t>
            </a:r>
            <a:endParaRPr lang="en-US" sz="1800">
              <a:latin typeface="+mn-lt"/>
            </a:endParaRPr>
          </a:p>
        </p:txBody>
      </p:sp>
      <p:grpSp>
        <p:nvGrpSpPr>
          <p:cNvPr id="247" name="Group 90"/>
          <p:cNvGrpSpPr>
            <a:grpSpLocks noChangeAspect="1"/>
          </p:cNvGrpSpPr>
          <p:nvPr/>
        </p:nvGrpSpPr>
        <p:grpSpPr bwMode="auto">
          <a:xfrm>
            <a:off x="793750" y="5638800"/>
            <a:ext cx="4562475" cy="274638"/>
            <a:chOff x="638" y="3130"/>
            <a:chExt cx="3189" cy="192"/>
          </a:xfrm>
        </p:grpSpPr>
        <p:sp>
          <p:nvSpPr>
            <p:cNvPr id="248" name="Text Box 91"/>
            <p:cNvSpPr txBox="1">
              <a:spLocks noChangeAspect="1" noChangeArrowheads="1"/>
            </p:cNvSpPr>
            <p:nvPr/>
          </p:nvSpPr>
          <p:spPr bwMode="auto">
            <a:xfrm>
              <a:off x="638" y="3130"/>
              <a:ext cx="188" cy="192"/>
            </a:xfrm>
            <a:prstGeom prst="rect">
              <a:avLst/>
            </a:prstGeom>
            <a:noFill/>
            <a:ln w="12700">
              <a:noFill/>
              <a:miter lim="800000"/>
              <a:headEnd/>
              <a:tailEnd/>
            </a:ln>
            <a:effectLst/>
          </p:spPr>
          <p:txBody>
            <a:bodyPr wrap="none" anchor="ctr">
              <a:spAutoFit/>
            </a:bodyPr>
            <a:lstStyle/>
            <a:p>
              <a:r>
                <a:rPr lang="en-US" sz="1200"/>
                <a:t>1</a:t>
              </a:r>
            </a:p>
          </p:txBody>
        </p:sp>
        <p:sp>
          <p:nvSpPr>
            <p:cNvPr id="249" name="Text Box 92"/>
            <p:cNvSpPr txBox="1">
              <a:spLocks noChangeAspect="1" noChangeArrowheads="1"/>
            </p:cNvSpPr>
            <p:nvPr/>
          </p:nvSpPr>
          <p:spPr bwMode="auto">
            <a:xfrm>
              <a:off x="1095" y="3130"/>
              <a:ext cx="188" cy="192"/>
            </a:xfrm>
            <a:prstGeom prst="rect">
              <a:avLst/>
            </a:prstGeom>
            <a:noFill/>
            <a:ln w="12700">
              <a:noFill/>
              <a:miter lim="800000"/>
              <a:headEnd/>
              <a:tailEnd/>
            </a:ln>
            <a:effectLst/>
          </p:spPr>
          <p:txBody>
            <a:bodyPr wrap="none" anchor="ctr">
              <a:spAutoFit/>
            </a:bodyPr>
            <a:lstStyle/>
            <a:p>
              <a:r>
                <a:rPr lang="en-US" sz="1200"/>
                <a:t>1</a:t>
              </a:r>
            </a:p>
          </p:txBody>
        </p:sp>
        <p:sp>
          <p:nvSpPr>
            <p:cNvPr id="250" name="Text Box 93"/>
            <p:cNvSpPr txBox="1">
              <a:spLocks noChangeAspect="1" noChangeArrowheads="1"/>
            </p:cNvSpPr>
            <p:nvPr/>
          </p:nvSpPr>
          <p:spPr bwMode="auto">
            <a:xfrm>
              <a:off x="1527" y="3130"/>
              <a:ext cx="187" cy="192"/>
            </a:xfrm>
            <a:prstGeom prst="rect">
              <a:avLst/>
            </a:prstGeom>
            <a:noFill/>
            <a:ln w="12700">
              <a:noFill/>
              <a:miter lim="800000"/>
              <a:headEnd/>
              <a:tailEnd/>
            </a:ln>
            <a:effectLst/>
          </p:spPr>
          <p:txBody>
            <a:bodyPr wrap="none" anchor="ctr">
              <a:spAutoFit/>
            </a:bodyPr>
            <a:lstStyle/>
            <a:p>
              <a:r>
                <a:rPr lang="en-US" sz="1200"/>
                <a:t>0</a:t>
              </a:r>
            </a:p>
          </p:txBody>
        </p:sp>
        <p:sp>
          <p:nvSpPr>
            <p:cNvPr id="251" name="Text Box 94"/>
            <p:cNvSpPr txBox="1">
              <a:spLocks noChangeAspect="1" noChangeArrowheads="1"/>
            </p:cNvSpPr>
            <p:nvPr/>
          </p:nvSpPr>
          <p:spPr bwMode="auto">
            <a:xfrm>
              <a:off x="1911" y="3130"/>
              <a:ext cx="187" cy="192"/>
            </a:xfrm>
            <a:prstGeom prst="rect">
              <a:avLst/>
            </a:prstGeom>
            <a:noFill/>
            <a:ln w="12700">
              <a:noFill/>
              <a:miter lim="800000"/>
              <a:headEnd/>
              <a:tailEnd/>
            </a:ln>
            <a:effectLst/>
          </p:spPr>
          <p:txBody>
            <a:bodyPr wrap="none" anchor="ctr">
              <a:spAutoFit/>
            </a:bodyPr>
            <a:lstStyle/>
            <a:p>
              <a:r>
                <a:rPr lang="en-US" sz="1200"/>
                <a:t>0</a:t>
              </a:r>
            </a:p>
          </p:txBody>
        </p:sp>
        <p:sp>
          <p:nvSpPr>
            <p:cNvPr id="252" name="Text Box 95"/>
            <p:cNvSpPr txBox="1">
              <a:spLocks noChangeAspect="1" noChangeArrowheads="1"/>
            </p:cNvSpPr>
            <p:nvPr/>
          </p:nvSpPr>
          <p:spPr bwMode="auto">
            <a:xfrm>
              <a:off x="2343" y="3130"/>
              <a:ext cx="188" cy="192"/>
            </a:xfrm>
            <a:prstGeom prst="rect">
              <a:avLst/>
            </a:prstGeom>
            <a:noFill/>
            <a:ln w="12700">
              <a:noFill/>
              <a:miter lim="800000"/>
              <a:headEnd/>
              <a:tailEnd/>
            </a:ln>
            <a:effectLst/>
          </p:spPr>
          <p:txBody>
            <a:bodyPr wrap="none" anchor="ctr">
              <a:spAutoFit/>
            </a:bodyPr>
            <a:lstStyle/>
            <a:p>
              <a:r>
                <a:rPr lang="en-US" sz="1200"/>
                <a:t>0</a:t>
              </a:r>
            </a:p>
          </p:txBody>
        </p:sp>
        <p:sp>
          <p:nvSpPr>
            <p:cNvPr id="253" name="Text Box 96"/>
            <p:cNvSpPr txBox="1">
              <a:spLocks noChangeAspect="1" noChangeArrowheads="1"/>
            </p:cNvSpPr>
            <p:nvPr/>
          </p:nvSpPr>
          <p:spPr bwMode="auto">
            <a:xfrm>
              <a:off x="2775" y="3130"/>
              <a:ext cx="188" cy="192"/>
            </a:xfrm>
            <a:prstGeom prst="rect">
              <a:avLst/>
            </a:prstGeom>
            <a:noFill/>
            <a:ln w="12700">
              <a:noFill/>
              <a:miter lim="800000"/>
              <a:headEnd/>
              <a:tailEnd/>
            </a:ln>
            <a:effectLst/>
          </p:spPr>
          <p:txBody>
            <a:bodyPr wrap="none" anchor="ctr">
              <a:spAutoFit/>
            </a:bodyPr>
            <a:lstStyle/>
            <a:p>
              <a:r>
                <a:rPr lang="en-US" sz="1200"/>
                <a:t>0</a:t>
              </a:r>
            </a:p>
          </p:txBody>
        </p:sp>
        <p:sp>
          <p:nvSpPr>
            <p:cNvPr id="254" name="Text Box 97"/>
            <p:cNvSpPr txBox="1">
              <a:spLocks noChangeAspect="1" noChangeArrowheads="1"/>
            </p:cNvSpPr>
            <p:nvPr/>
          </p:nvSpPr>
          <p:spPr bwMode="auto">
            <a:xfrm>
              <a:off x="3207" y="3130"/>
              <a:ext cx="187" cy="192"/>
            </a:xfrm>
            <a:prstGeom prst="rect">
              <a:avLst/>
            </a:prstGeom>
            <a:noFill/>
            <a:ln w="12700">
              <a:noFill/>
              <a:miter lim="800000"/>
              <a:headEnd/>
              <a:tailEnd/>
            </a:ln>
            <a:effectLst/>
          </p:spPr>
          <p:txBody>
            <a:bodyPr wrap="none" anchor="ctr">
              <a:spAutoFit/>
            </a:bodyPr>
            <a:lstStyle/>
            <a:p>
              <a:r>
                <a:rPr lang="en-US" sz="1200"/>
                <a:t>1</a:t>
              </a:r>
            </a:p>
          </p:txBody>
        </p:sp>
        <p:sp>
          <p:nvSpPr>
            <p:cNvPr id="255" name="Text Box 98"/>
            <p:cNvSpPr txBox="1">
              <a:spLocks noChangeAspect="1" noChangeArrowheads="1"/>
            </p:cNvSpPr>
            <p:nvPr/>
          </p:nvSpPr>
          <p:spPr bwMode="auto">
            <a:xfrm>
              <a:off x="3639" y="3130"/>
              <a:ext cx="188" cy="192"/>
            </a:xfrm>
            <a:prstGeom prst="rect">
              <a:avLst/>
            </a:prstGeom>
            <a:noFill/>
            <a:ln w="12700">
              <a:noFill/>
              <a:miter lim="800000"/>
              <a:headEnd/>
              <a:tailEnd/>
            </a:ln>
            <a:effectLst/>
          </p:spPr>
          <p:txBody>
            <a:bodyPr wrap="none" anchor="ctr">
              <a:spAutoFit/>
            </a:bodyPr>
            <a:lstStyle/>
            <a:p>
              <a:r>
                <a:rPr lang="en-US" sz="1200"/>
                <a:t>1</a:t>
              </a:r>
            </a:p>
          </p:txBody>
        </p:sp>
      </p:grpSp>
      <p:grpSp>
        <p:nvGrpSpPr>
          <p:cNvPr id="256" name="Group 99"/>
          <p:cNvGrpSpPr>
            <a:grpSpLocks noChangeAspect="1"/>
          </p:cNvGrpSpPr>
          <p:nvPr/>
        </p:nvGrpSpPr>
        <p:grpSpPr bwMode="auto">
          <a:xfrm>
            <a:off x="827088" y="4992688"/>
            <a:ext cx="4562475" cy="274637"/>
            <a:chOff x="615" y="2679"/>
            <a:chExt cx="3189" cy="192"/>
          </a:xfrm>
        </p:grpSpPr>
        <p:sp>
          <p:nvSpPr>
            <p:cNvPr id="257" name="Text Box 100"/>
            <p:cNvSpPr txBox="1">
              <a:spLocks noChangeAspect="1" noChangeArrowheads="1"/>
            </p:cNvSpPr>
            <p:nvPr/>
          </p:nvSpPr>
          <p:spPr bwMode="auto">
            <a:xfrm>
              <a:off x="615" y="2679"/>
              <a:ext cx="188" cy="192"/>
            </a:xfrm>
            <a:prstGeom prst="rect">
              <a:avLst/>
            </a:prstGeom>
            <a:noFill/>
            <a:ln w="12700">
              <a:noFill/>
              <a:miter lim="800000"/>
              <a:headEnd/>
              <a:tailEnd/>
            </a:ln>
            <a:effectLst/>
          </p:spPr>
          <p:txBody>
            <a:bodyPr wrap="none" anchor="ctr">
              <a:spAutoFit/>
            </a:bodyPr>
            <a:lstStyle/>
            <a:p>
              <a:r>
                <a:rPr lang="en-US" sz="1200"/>
                <a:t>1</a:t>
              </a:r>
            </a:p>
          </p:txBody>
        </p:sp>
        <p:sp>
          <p:nvSpPr>
            <p:cNvPr id="258" name="Text Box 101"/>
            <p:cNvSpPr txBox="1">
              <a:spLocks noChangeAspect="1" noChangeArrowheads="1"/>
            </p:cNvSpPr>
            <p:nvPr/>
          </p:nvSpPr>
          <p:spPr bwMode="auto">
            <a:xfrm>
              <a:off x="1072" y="2679"/>
              <a:ext cx="188" cy="192"/>
            </a:xfrm>
            <a:prstGeom prst="rect">
              <a:avLst/>
            </a:prstGeom>
            <a:noFill/>
            <a:ln w="12700">
              <a:noFill/>
              <a:miter lim="800000"/>
              <a:headEnd/>
              <a:tailEnd/>
            </a:ln>
            <a:effectLst/>
          </p:spPr>
          <p:txBody>
            <a:bodyPr wrap="none" anchor="ctr">
              <a:spAutoFit/>
            </a:bodyPr>
            <a:lstStyle/>
            <a:p>
              <a:r>
                <a:rPr lang="en-US" sz="1200"/>
                <a:t>1</a:t>
              </a:r>
            </a:p>
          </p:txBody>
        </p:sp>
        <p:sp>
          <p:nvSpPr>
            <p:cNvPr id="259" name="Text Box 102"/>
            <p:cNvSpPr txBox="1">
              <a:spLocks noChangeAspect="1" noChangeArrowheads="1"/>
            </p:cNvSpPr>
            <p:nvPr/>
          </p:nvSpPr>
          <p:spPr bwMode="auto">
            <a:xfrm>
              <a:off x="1504" y="2679"/>
              <a:ext cx="187" cy="192"/>
            </a:xfrm>
            <a:prstGeom prst="rect">
              <a:avLst/>
            </a:prstGeom>
            <a:noFill/>
            <a:ln w="12700">
              <a:noFill/>
              <a:miter lim="800000"/>
              <a:headEnd/>
              <a:tailEnd/>
            </a:ln>
            <a:effectLst/>
          </p:spPr>
          <p:txBody>
            <a:bodyPr wrap="none" anchor="ctr">
              <a:spAutoFit/>
            </a:bodyPr>
            <a:lstStyle/>
            <a:p>
              <a:r>
                <a:rPr lang="en-US" sz="1200"/>
                <a:t>0</a:t>
              </a:r>
            </a:p>
          </p:txBody>
        </p:sp>
        <p:sp>
          <p:nvSpPr>
            <p:cNvPr id="260" name="Text Box 103"/>
            <p:cNvSpPr txBox="1">
              <a:spLocks noChangeAspect="1" noChangeArrowheads="1"/>
            </p:cNvSpPr>
            <p:nvPr/>
          </p:nvSpPr>
          <p:spPr bwMode="auto">
            <a:xfrm>
              <a:off x="1888" y="2679"/>
              <a:ext cx="187" cy="192"/>
            </a:xfrm>
            <a:prstGeom prst="rect">
              <a:avLst/>
            </a:prstGeom>
            <a:noFill/>
            <a:ln w="12700">
              <a:noFill/>
              <a:miter lim="800000"/>
              <a:headEnd/>
              <a:tailEnd/>
            </a:ln>
            <a:effectLst/>
          </p:spPr>
          <p:txBody>
            <a:bodyPr wrap="none" anchor="ctr">
              <a:spAutoFit/>
            </a:bodyPr>
            <a:lstStyle/>
            <a:p>
              <a:r>
                <a:rPr lang="en-US" sz="1200"/>
                <a:t>0</a:t>
              </a:r>
            </a:p>
          </p:txBody>
        </p:sp>
        <p:sp>
          <p:nvSpPr>
            <p:cNvPr id="261" name="Text Box 104"/>
            <p:cNvSpPr txBox="1">
              <a:spLocks noChangeAspect="1" noChangeArrowheads="1"/>
            </p:cNvSpPr>
            <p:nvPr/>
          </p:nvSpPr>
          <p:spPr bwMode="auto">
            <a:xfrm>
              <a:off x="2321" y="2679"/>
              <a:ext cx="187" cy="192"/>
            </a:xfrm>
            <a:prstGeom prst="rect">
              <a:avLst/>
            </a:prstGeom>
            <a:noFill/>
            <a:ln w="12700">
              <a:noFill/>
              <a:miter lim="800000"/>
              <a:headEnd/>
              <a:tailEnd/>
            </a:ln>
            <a:effectLst/>
          </p:spPr>
          <p:txBody>
            <a:bodyPr wrap="none" anchor="ctr">
              <a:spAutoFit/>
            </a:bodyPr>
            <a:lstStyle/>
            <a:p>
              <a:r>
                <a:rPr lang="en-US" sz="1200"/>
                <a:t>0</a:t>
              </a:r>
            </a:p>
          </p:txBody>
        </p:sp>
        <p:sp>
          <p:nvSpPr>
            <p:cNvPr id="262" name="Text Box 105"/>
            <p:cNvSpPr txBox="1">
              <a:spLocks noChangeAspect="1" noChangeArrowheads="1"/>
            </p:cNvSpPr>
            <p:nvPr/>
          </p:nvSpPr>
          <p:spPr bwMode="auto">
            <a:xfrm>
              <a:off x="2752" y="2679"/>
              <a:ext cx="188" cy="192"/>
            </a:xfrm>
            <a:prstGeom prst="rect">
              <a:avLst/>
            </a:prstGeom>
            <a:noFill/>
            <a:ln w="12700">
              <a:noFill/>
              <a:miter lim="800000"/>
              <a:headEnd/>
              <a:tailEnd/>
            </a:ln>
            <a:effectLst/>
          </p:spPr>
          <p:txBody>
            <a:bodyPr wrap="none" anchor="ctr">
              <a:spAutoFit/>
            </a:bodyPr>
            <a:lstStyle/>
            <a:p>
              <a:r>
                <a:rPr lang="en-US" sz="1200"/>
                <a:t>0</a:t>
              </a:r>
            </a:p>
          </p:txBody>
        </p:sp>
        <p:sp>
          <p:nvSpPr>
            <p:cNvPr id="263" name="Text Box 106"/>
            <p:cNvSpPr txBox="1">
              <a:spLocks noChangeAspect="1" noChangeArrowheads="1"/>
            </p:cNvSpPr>
            <p:nvPr/>
          </p:nvSpPr>
          <p:spPr bwMode="auto">
            <a:xfrm>
              <a:off x="3184" y="2679"/>
              <a:ext cx="187" cy="192"/>
            </a:xfrm>
            <a:prstGeom prst="rect">
              <a:avLst/>
            </a:prstGeom>
            <a:noFill/>
            <a:ln w="12700">
              <a:noFill/>
              <a:miter lim="800000"/>
              <a:headEnd/>
              <a:tailEnd/>
            </a:ln>
            <a:effectLst/>
          </p:spPr>
          <p:txBody>
            <a:bodyPr wrap="none" anchor="ctr">
              <a:spAutoFit/>
            </a:bodyPr>
            <a:lstStyle/>
            <a:p>
              <a:r>
                <a:rPr lang="en-US" sz="1200"/>
                <a:t>1</a:t>
              </a:r>
            </a:p>
          </p:txBody>
        </p:sp>
        <p:sp>
          <p:nvSpPr>
            <p:cNvPr id="264" name="Text Box 107"/>
            <p:cNvSpPr txBox="1">
              <a:spLocks noChangeAspect="1" noChangeArrowheads="1"/>
            </p:cNvSpPr>
            <p:nvPr/>
          </p:nvSpPr>
          <p:spPr bwMode="auto">
            <a:xfrm>
              <a:off x="3617" y="2679"/>
              <a:ext cx="187" cy="192"/>
            </a:xfrm>
            <a:prstGeom prst="rect">
              <a:avLst/>
            </a:prstGeom>
            <a:noFill/>
            <a:ln w="12700">
              <a:noFill/>
              <a:miter lim="800000"/>
              <a:headEnd/>
              <a:tailEnd/>
            </a:ln>
            <a:effectLst/>
          </p:spPr>
          <p:txBody>
            <a:bodyPr wrap="none" anchor="ctr">
              <a:spAutoFit/>
            </a:bodyPr>
            <a:lstStyle/>
            <a:p>
              <a:r>
                <a:rPr lang="en-US" sz="1200"/>
                <a:t>1</a:t>
              </a:r>
            </a:p>
          </p:txBody>
        </p:sp>
      </p:grpSp>
      <p:sp>
        <p:nvSpPr>
          <p:cNvPr id="265" name="Text Box 108"/>
          <p:cNvSpPr txBox="1">
            <a:spLocks noChangeAspect="1" noChangeArrowheads="1"/>
          </p:cNvSpPr>
          <p:nvPr/>
        </p:nvSpPr>
        <p:spPr bwMode="auto">
          <a:xfrm>
            <a:off x="827088" y="4443413"/>
            <a:ext cx="268287" cy="274637"/>
          </a:xfrm>
          <a:prstGeom prst="rect">
            <a:avLst/>
          </a:prstGeom>
          <a:noFill/>
          <a:ln w="12700">
            <a:noFill/>
            <a:miter lim="800000"/>
            <a:headEnd/>
            <a:tailEnd/>
          </a:ln>
          <a:effectLst/>
        </p:spPr>
        <p:txBody>
          <a:bodyPr wrap="none" anchor="ctr">
            <a:spAutoFit/>
          </a:bodyPr>
          <a:lstStyle/>
          <a:p>
            <a:r>
              <a:rPr lang="en-US" sz="1200" dirty="0"/>
              <a:t>0</a:t>
            </a:r>
          </a:p>
        </p:txBody>
      </p:sp>
      <p:sp>
        <p:nvSpPr>
          <p:cNvPr id="266" name="Text Box 109"/>
          <p:cNvSpPr txBox="1">
            <a:spLocks noChangeAspect="1" noChangeArrowheads="1"/>
          </p:cNvSpPr>
          <p:nvPr/>
        </p:nvSpPr>
        <p:spPr bwMode="auto">
          <a:xfrm>
            <a:off x="1481138" y="4443413"/>
            <a:ext cx="268287" cy="274637"/>
          </a:xfrm>
          <a:prstGeom prst="rect">
            <a:avLst/>
          </a:prstGeom>
          <a:noFill/>
          <a:ln w="12700">
            <a:noFill/>
            <a:miter lim="800000"/>
            <a:headEnd/>
            <a:tailEnd/>
          </a:ln>
          <a:effectLst/>
        </p:spPr>
        <p:txBody>
          <a:bodyPr wrap="none" anchor="ctr">
            <a:spAutoFit/>
          </a:bodyPr>
          <a:lstStyle/>
          <a:p>
            <a:r>
              <a:rPr lang="en-US" sz="1200"/>
              <a:t>0</a:t>
            </a:r>
          </a:p>
        </p:txBody>
      </p:sp>
      <p:sp>
        <p:nvSpPr>
          <p:cNvPr id="271" name="Text Box 114"/>
          <p:cNvSpPr txBox="1">
            <a:spLocks noChangeAspect="1" noChangeArrowheads="1"/>
          </p:cNvSpPr>
          <p:nvPr/>
        </p:nvSpPr>
        <p:spPr bwMode="auto">
          <a:xfrm>
            <a:off x="4502150" y="4443413"/>
            <a:ext cx="268288" cy="274637"/>
          </a:xfrm>
          <a:prstGeom prst="rect">
            <a:avLst/>
          </a:prstGeom>
          <a:noFill/>
          <a:ln w="12700">
            <a:noFill/>
            <a:miter lim="800000"/>
            <a:headEnd/>
            <a:tailEnd/>
          </a:ln>
          <a:effectLst/>
        </p:spPr>
        <p:txBody>
          <a:bodyPr wrap="none" anchor="ctr">
            <a:spAutoFit/>
          </a:bodyPr>
          <a:lstStyle/>
          <a:p>
            <a:r>
              <a:rPr lang="en-US" sz="1200"/>
              <a:t>0</a:t>
            </a:r>
          </a:p>
        </p:txBody>
      </p:sp>
      <p:sp>
        <p:nvSpPr>
          <p:cNvPr id="272" name="Text Box 115"/>
          <p:cNvSpPr txBox="1">
            <a:spLocks noChangeAspect="1" noChangeArrowheads="1"/>
          </p:cNvSpPr>
          <p:nvPr/>
        </p:nvSpPr>
        <p:spPr bwMode="auto">
          <a:xfrm>
            <a:off x="5121275" y="4443413"/>
            <a:ext cx="268288" cy="274637"/>
          </a:xfrm>
          <a:prstGeom prst="rect">
            <a:avLst/>
          </a:prstGeom>
          <a:noFill/>
          <a:ln w="12700">
            <a:noFill/>
            <a:miter lim="800000"/>
            <a:headEnd/>
            <a:tailEnd/>
          </a:ln>
          <a:effectLst/>
        </p:spPr>
        <p:txBody>
          <a:bodyPr wrap="none" anchor="ctr">
            <a:spAutoFit/>
          </a:bodyPr>
          <a:lstStyle/>
          <a:p>
            <a:r>
              <a:rPr lang="en-US" sz="1200"/>
              <a:t>0</a:t>
            </a:r>
          </a:p>
        </p:txBody>
      </p:sp>
      <p:sp>
        <p:nvSpPr>
          <p:cNvPr id="273" name="Text Box 116"/>
          <p:cNvSpPr txBox="1">
            <a:spLocks noChangeAspect="1" noChangeArrowheads="1"/>
          </p:cNvSpPr>
          <p:nvPr/>
        </p:nvSpPr>
        <p:spPr bwMode="auto">
          <a:xfrm>
            <a:off x="831850" y="3825875"/>
            <a:ext cx="268288" cy="274638"/>
          </a:xfrm>
          <a:prstGeom prst="rect">
            <a:avLst/>
          </a:prstGeom>
          <a:noFill/>
          <a:ln w="12700">
            <a:noFill/>
            <a:miter lim="800000"/>
            <a:headEnd/>
            <a:tailEnd/>
          </a:ln>
          <a:effectLst/>
        </p:spPr>
        <p:txBody>
          <a:bodyPr wrap="none" anchor="ctr">
            <a:spAutoFit/>
          </a:bodyPr>
          <a:lstStyle/>
          <a:p>
            <a:r>
              <a:rPr lang="en-US" sz="1200"/>
              <a:t>0</a:t>
            </a:r>
          </a:p>
        </p:txBody>
      </p:sp>
      <p:sp>
        <p:nvSpPr>
          <p:cNvPr id="274" name="Text Box 117"/>
          <p:cNvSpPr txBox="1">
            <a:spLocks noChangeAspect="1" noChangeArrowheads="1"/>
          </p:cNvSpPr>
          <p:nvPr/>
        </p:nvSpPr>
        <p:spPr bwMode="auto">
          <a:xfrm>
            <a:off x="1484313" y="3825875"/>
            <a:ext cx="268287" cy="274638"/>
          </a:xfrm>
          <a:prstGeom prst="rect">
            <a:avLst/>
          </a:prstGeom>
          <a:noFill/>
          <a:ln w="12700">
            <a:noFill/>
            <a:miter lim="800000"/>
            <a:headEnd/>
            <a:tailEnd/>
          </a:ln>
          <a:effectLst/>
        </p:spPr>
        <p:txBody>
          <a:bodyPr wrap="none" anchor="ctr">
            <a:spAutoFit/>
          </a:bodyPr>
          <a:lstStyle/>
          <a:p>
            <a:r>
              <a:rPr lang="en-US" sz="1200"/>
              <a:t>0</a:t>
            </a:r>
          </a:p>
        </p:txBody>
      </p:sp>
      <p:sp>
        <p:nvSpPr>
          <p:cNvPr id="279" name="Text Box 122"/>
          <p:cNvSpPr txBox="1">
            <a:spLocks noChangeAspect="1" noChangeArrowheads="1"/>
          </p:cNvSpPr>
          <p:nvPr/>
        </p:nvSpPr>
        <p:spPr bwMode="auto">
          <a:xfrm>
            <a:off x="4505325" y="3825875"/>
            <a:ext cx="268288" cy="274638"/>
          </a:xfrm>
          <a:prstGeom prst="rect">
            <a:avLst/>
          </a:prstGeom>
          <a:noFill/>
          <a:ln w="12700">
            <a:noFill/>
            <a:miter lim="800000"/>
            <a:headEnd/>
            <a:tailEnd/>
          </a:ln>
          <a:effectLst/>
        </p:spPr>
        <p:txBody>
          <a:bodyPr wrap="none" anchor="ctr">
            <a:spAutoFit/>
          </a:bodyPr>
          <a:lstStyle/>
          <a:p>
            <a:r>
              <a:rPr lang="en-US" sz="1200"/>
              <a:t>0</a:t>
            </a:r>
          </a:p>
        </p:txBody>
      </p:sp>
      <p:sp>
        <p:nvSpPr>
          <p:cNvPr id="280" name="Text Box 123"/>
          <p:cNvSpPr txBox="1">
            <a:spLocks noChangeAspect="1" noChangeArrowheads="1"/>
          </p:cNvSpPr>
          <p:nvPr/>
        </p:nvSpPr>
        <p:spPr bwMode="auto">
          <a:xfrm>
            <a:off x="5122863" y="3825875"/>
            <a:ext cx="268287" cy="274638"/>
          </a:xfrm>
          <a:prstGeom prst="rect">
            <a:avLst/>
          </a:prstGeom>
          <a:noFill/>
          <a:ln w="12700">
            <a:noFill/>
            <a:miter lim="800000"/>
            <a:headEnd/>
            <a:tailEnd/>
          </a:ln>
          <a:effectLst/>
        </p:spPr>
        <p:txBody>
          <a:bodyPr wrap="none" anchor="ctr">
            <a:spAutoFit/>
          </a:bodyPr>
          <a:lstStyle/>
          <a:p>
            <a:r>
              <a:rPr lang="en-US" sz="1200"/>
              <a:t>0</a:t>
            </a:r>
          </a:p>
        </p:txBody>
      </p:sp>
      <p:sp>
        <p:nvSpPr>
          <p:cNvPr id="281" name="Text Box 124"/>
          <p:cNvSpPr txBox="1">
            <a:spLocks noChangeAspect="1" noChangeArrowheads="1"/>
          </p:cNvSpPr>
          <p:nvPr/>
        </p:nvSpPr>
        <p:spPr bwMode="auto">
          <a:xfrm>
            <a:off x="831850" y="3276600"/>
            <a:ext cx="268288" cy="274638"/>
          </a:xfrm>
          <a:prstGeom prst="rect">
            <a:avLst/>
          </a:prstGeom>
          <a:noFill/>
          <a:ln w="12700">
            <a:noFill/>
            <a:miter lim="800000"/>
            <a:headEnd/>
            <a:tailEnd/>
          </a:ln>
          <a:effectLst/>
        </p:spPr>
        <p:txBody>
          <a:bodyPr wrap="none" anchor="ctr">
            <a:spAutoFit/>
          </a:bodyPr>
          <a:lstStyle/>
          <a:p>
            <a:r>
              <a:rPr lang="en-US" sz="1200"/>
              <a:t>0</a:t>
            </a:r>
          </a:p>
        </p:txBody>
      </p:sp>
      <p:sp>
        <p:nvSpPr>
          <p:cNvPr id="282" name="Text Box 125"/>
          <p:cNvSpPr txBox="1">
            <a:spLocks noChangeAspect="1" noChangeArrowheads="1"/>
          </p:cNvSpPr>
          <p:nvPr/>
        </p:nvSpPr>
        <p:spPr bwMode="auto">
          <a:xfrm>
            <a:off x="1484313" y="3276600"/>
            <a:ext cx="268287" cy="274638"/>
          </a:xfrm>
          <a:prstGeom prst="rect">
            <a:avLst/>
          </a:prstGeom>
          <a:noFill/>
          <a:ln w="12700">
            <a:noFill/>
            <a:miter lim="800000"/>
            <a:headEnd/>
            <a:tailEnd/>
          </a:ln>
          <a:effectLst/>
        </p:spPr>
        <p:txBody>
          <a:bodyPr wrap="none" anchor="ctr">
            <a:spAutoFit/>
          </a:bodyPr>
          <a:lstStyle/>
          <a:p>
            <a:r>
              <a:rPr lang="en-US" sz="1200"/>
              <a:t>0</a:t>
            </a:r>
          </a:p>
        </p:txBody>
      </p:sp>
      <p:sp>
        <p:nvSpPr>
          <p:cNvPr id="287" name="Text Box 130"/>
          <p:cNvSpPr txBox="1">
            <a:spLocks noChangeAspect="1" noChangeArrowheads="1"/>
          </p:cNvSpPr>
          <p:nvPr/>
        </p:nvSpPr>
        <p:spPr bwMode="auto">
          <a:xfrm>
            <a:off x="4505325" y="3276600"/>
            <a:ext cx="268288" cy="274638"/>
          </a:xfrm>
          <a:prstGeom prst="rect">
            <a:avLst/>
          </a:prstGeom>
          <a:noFill/>
          <a:ln w="12700">
            <a:noFill/>
            <a:miter lim="800000"/>
            <a:headEnd/>
            <a:tailEnd/>
          </a:ln>
          <a:effectLst/>
        </p:spPr>
        <p:txBody>
          <a:bodyPr wrap="none" anchor="ctr">
            <a:spAutoFit/>
          </a:bodyPr>
          <a:lstStyle/>
          <a:p>
            <a:r>
              <a:rPr lang="en-US" sz="1200"/>
              <a:t>0</a:t>
            </a:r>
          </a:p>
        </p:txBody>
      </p:sp>
      <p:sp>
        <p:nvSpPr>
          <p:cNvPr id="288" name="Text Box 131"/>
          <p:cNvSpPr txBox="1">
            <a:spLocks noChangeAspect="1" noChangeArrowheads="1"/>
          </p:cNvSpPr>
          <p:nvPr/>
        </p:nvSpPr>
        <p:spPr bwMode="auto">
          <a:xfrm>
            <a:off x="5122863" y="3276600"/>
            <a:ext cx="268287" cy="274638"/>
          </a:xfrm>
          <a:prstGeom prst="rect">
            <a:avLst/>
          </a:prstGeom>
          <a:noFill/>
          <a:ln w="12700">
            <a:noFill/>
            <a:miter lim="800000"/>
            <a:headEnd/>
            <a:tailEnd/>
          </a:ln>
          <a:effectLst/>
        </p:spPr>
        <p:txBody>
          <a:bodyPr wrap="none" anchor="ctr">
            <a:spAutoFit/>
          </a:bodyPr>
          <a:lstStyle/>
          <a:p>
            <a:r>
              <a:rPr lang="en-US" sz="1200"/>
              <a:t>0</a:t>
            </a:r>
          </a:p>
        </p:txBody>
      </p:sp>
      <p:sp>
        <p:nvSpPr>
          <p:cNvPr id="289" name="Text Box 132"/>
          <p:cNvSpPr txBox="1">
            <a:spLocks noChangeAspect="1" noChangeArrowheads="1"/>
          </p:cNvSpPr>
          <p:nvPr/>
        </p:nvSpPr>
        <p:spPr bwMode="auto">
          <a:xfrm>
            <a:off x="827088" y="2686050"/>
            <a:ext cx="268287" cy="274638"/>
          </a:xfrm>
          <a:prstGeom prst="rect">
            <a:avLst/>
          </a:prstGeom>
          <a:noFill/>
          <a:ln w="12700">
            <a:noFill/>
            <a:miter lim="800000"/>
            <a:headEnd/>
            <a:tailEnd/>
          </a:ln>
          <a:effectLst/>
        </p:spPr>
        <p:txBody>
          <a:bodyPr wrap="none" anchor="ctr">
            <a:spAutoFit/>
          </a:bodyPr>
          <a:lstStyle/>
          <a:p>
            <a:r>
              <a:rPr lang="en-US" sz="1200"/>
              <a:t>0</a:t>
            </a:r>
          </a:p>
        </p:txBody>
      </p:sp>
      <p:sp>
        <p:nvSpPr>
          <p:cNvPr id="290" name="Text Box 133"/>
          <p:cNvSpPr txBox="1">
            <a:spLocks noChangeAspect="1" noChangeArrowheads="1"/>
          </p:cNvSpPr>
          <p:nvPr/>
        </p:nvSpPr>
        <p:spPr bwMode="auto">
          <a:xfrm>
            <a:off x="1481138" y="2686050"/>
            <a:ext cx="268287" cy="274638"/>
          </a:xfrm>
          <a:prstGeom prst="rect">
            <a:avLst/>
          </a:prstGeom>
          <a:noFill/>
          <a:ln w="12700">
            <a:noFill/>
            <a:miter lim="800000"/>
            <a:headEnd/>
            <a:tailEnd/>
          </a:ln>
          <a:effectLst/>
        </p:spPr>
        <p:txBody>
          <a:bodyPr wrap="none" anchor="ctr">
            <a:spAutoFit/>
          </a:bodyPr>
          <a:lstStyle/>
          <a:p>
            <a:r>
              <a:rPr lang="en-US" sz="1200"/>
              <a:t>0</a:t>
            </a:r>
          </a:p>
        </p:txBody>
      </p:sp>
      <p:sp>
        <p:nvSpPr>
          <p:cNvPr id="295" name="Text Box 138"/>
          <p:cNvSpPr txBox="1">
            <a:spLocks noChangeAspect="1" noChangeArrowheads="1"/>
          </p:cNvSpPr>
          <p:nvPr/>
        </p:nvSpPr>
        <p:spPr bwMode="auto">
          <a:xfrm>
            <a:off x="4502150" y="2686050"/>
            <a:ext cx="268288" cy="274638"/>
          </a:xfrm>
          <a:prstGeom prst="rect">
            <a:avLst/>
          </a:prstGeom>
          <a:noFill/>
          <a:ln w="12700">
            <a:noFill/>
            <a:miter lim="800000"/>
            <a:headEnd/>
            <a:tailEnd/>
          </a:ln>
          <a:effectLst/>
        </p:spPr>
        <p:txBody>
          <a:bodyPr wrap="none" anchor="ctr">
            <a:spAutoFit/>
          </a:bodyPr>
          <a:lstStyle/>
          <a:p>
            <a:r>
              <a:rPr lang="en-US" sz="1200"/>
              <a:t>0</a:t>
            </a:r>
          </a:p>
        </p:txBody>
      </p:sp>
      <p:sp>
        <p:nvSpPr>
          <p:cNvPr id="296" name="Text Box 139"/>
          <p:cNvSpPr txBox="1">
            <a:spLocks noChangeAspect="1" noChangeArrowheads="1"/>
          </p:cNvSpPr>
          <p:nvPr/>
        </p:nvSpPr>
        <p:spPr bwMode="auto">
          <a:xfrm>
            <a:off x="5121275" y="2686050"/>
            <a:ext cx="268288" cy="274638"/>
          </a:xfrm>
          <a:prstGeom prst="rect">
            <a:avLst/>
          </a:prstGeom>
          <a:noFill/>
          <a:ln w="12700">
            <a:noFill/>
            <a:miter lim="800000"/>
            <a:headEnd/>
            <a:tailEnd/>
          </a:ln>
          <a:effectLst/>
        </p:spPr>
        <p:txBody>
          <a:bodyPr wrap="none" anchor="ctr">
            <a:spAutoFit/>
          </a:bodyPr>
          <a:lstStyle/>
          <a:p>
            <a:r>
              <a:rPr lang="en-US" sz="1200"/>
              <a:t>0</a:t>
            </a:r>
          </a:p>
        </p:txBody>
      </p:sp>
      <p:grpSp>
        <p:nvGrpSpPr>
          <p:cNvPr id="297" name="Group 140"/>
          <p:cNvGrpSpPr>
            <a:grpSpLocks noChangeAspect="1"/>
          </p:cNvGrpSpPr>
          <p:nvPr/>
        </p:nvGrpSpPr>
        <p:grpSpPr bwMode="auto">
          <a:xfrm>
            <a:off x="827088" y="2108200"/>
            <a:ext cx="4562475" cy="274638"/>
            <a:chOff x="661" y="663"/>
            <a:chExt cx="3189" cy="192"/>
          </a:xfrm>
        </p:grpSpPr>
        <p:sp>
          <p:nvSpPr>
            <p:cNvPr id="298" name="Text Box 141"/>
            <p:cNvSpPr txBox="1">
              <a:spLocks noChangeAspect="1" noChangeArrowheads="1"/>
            </p:cNvSpPr>
            <p:nvPr/>
          </p:nvSpPr>
          <p:spPr bwMode="auto">
            <a:xfrm>
              <a:off x="661" y="663"/>
              <a:ext cx="188" cy="192"/>
            </a:xfrm>
            <a:prstGeom prst="rect">
              <a:avLst/>
            </a:prstGeom>
            <a:noFill/>
            <a:ln w="12700">
              <a:noFill/>
              <a:miter lim="800000"/>
              <a:headEnd/>
              <a:tailEnd/>
            </a:ln>
            <a:effectLst/>
          </p:spPr>
          <p:txBody>
            <a:bodyPr wrap="none" anchor="ctr">
              <a:spAutoFit/>
            </a:bodyPr>
            <a:lstStyle/>
            <a:p>
              <a:r>
                <a:rPr lang="en-US" sz="1200"/>
                <a:t>1</a:t>
              </a:r>
            </a:p>
          </p:txBody>
        </p:sp>
        <p:sp>
          <p:nvSpPr>
            <p:cNvPr id="299" name="Text Box 142"/>
            <p:cNvSpPr txBox="1">
              <a:spLocks noChangeAspect="1" noChangeArrowheads="1"/>
            </p:cNvSpPr>
            <p:nvPr/>
          </p:nvSpPr>
          <p:spPr bwMode="auto">
            <a:xfrm>
              <a:off x="1118" y="663"/>
              <a:ext cx="188" cy="192"/>
            </a:xfrm>
            <a:prstGeom prst="rect">
              <a:avLst/>
            </a:prstGeom>
            <a:noFill/>
            <a:ln w="12700">
              <a:noFill/>
              <a:miter lim="800000"/>
              <a:headEnd/>
              <a:tailEnd/>
            </a:ln>
            <a:effectLst/>
          </p:spPr>
          <p:txBody>
            <a:bodyPr wrap="none" anchor="ctr">
              <a:spAutoFit/>
            </a:bodyPr>
            <a:lstStyle/>
            <a:p>
              <a:r>
                <a:rPr lang="en-US" sz="1200" dirty="0"/>
                <a:t>1</a:t>
              </a:r>
            </a:p>
          </p:txBody>
        </p:sp>
        <p:sp>
          <p:nvSpPr>
            <p:cNvPr id="300" name="Text Box 143"/>
            <p:cNvSpPr txBox="1">
              <a:spLocks noChangeAspect="1" noChangeArrowheads="1"/>
            </p:cNvSpPr>
            <p:nvPr/>
          </p:nvSpPr>
          <p:spPr bwMode="auto">
            <a:xfrm>
              <a:off x="1550" y="663"/>
              <a:ext cx="187" cy="192"/>
            </a:xfrm>
            <a:prstGeom prst="rect">
              <a:avLst/>
            </a:prstGeom>
            <a:noFill/>
            <a:ln w="12700">
              <a:noFill/>
              <a:miter lim="800000"/>
              <a:headEnd/>
              <a:tailEnd/>
            </a:ln>
            <a:effectLst/>
          </p:spPr>
          <p:txBody>
            <a:bodyPr wrap="none" anchor="ctr">
              <a:spAutoFit/>
            </a:bodyPr>
            <a:lstStyle/>
            <a:p>
              <a:r>
                <a:rPr lang="en-US" sz="1200"/>
                <a:t>0</a:t>
              </a:r>
            </a:p>
          </p:txBody>
        </p:sp>
        <p:sp>
          <p:nvSpPr>
            <p:cNvPr id="301" name="Text Box 144"/>
            <p:cNvSpPr txBox="1">
              <a:spLocks noChangeAspect="1" noChangeArrowheads="1"/>
            </p:cNvSpPr>
            <p:nvPr/>
          </p:nvSpPr>
          <p:spPr bwMode="auto">
            <a:xfrm>
              <a:off x="1934" y="663"/>
              <a:ext cx="187" cy="192"/>
            </a:xfrm>
            <a:prstGeom prst="rect">
              <a:avLst/>
            </a:prstGeom>
            <a:noFill/>
            <a:ln w="12700">
              <a:noFill/>
              <a:miter lim="800000"/>
              <a:headEnd/>
              <a:tailEnd/>
            </a:ln>
            <a:effectLst/>
          </p:spPr>
          <p:txBody>
            <a:bodyPr wrap="none" anchor="ctr">
              <a:spAutoFit/>
            </a:bodyPr>
            <a:lstStyle/>
            <a:p>
              <a:r>
                <a:rPr lang="en-US" sz="1200"/>
                <a:t>0</a:t>
              </a:r>
            </a:p>
          </p:txBody>
        </p:sp>
        <p:sp>
          <p:nvSpPr>
            <p:cNvPr id="302" name="Text Box 145"/>
            <p:cNvSpPr txBox="1">
              <a:spLocks noChangeAspect="1" noChangeArrowheads="1"/>
            </p:cNvSpPr>
            <p:nvPr/>
          </p:nvSpPr>
          <p:spPr bwMode="auto">
            <a:xfrm>
              <a:off x="2367" y="663"/>
              <a:ext cx="187" cy="192"/>
            </a:xfrm>
            <a:prstGeom prst="rect">
              <a:avLst/>
            </a:prstGeom>
            <a:noFill/>
            <a:ln w="12700">
              <a:noFill/>
              <a:miter lim="800000"/>
              <a:headEnd/>
              <a:tailEnd/>
            </a:ln>
            <a:effectLst/>
          </p:spPr>
          <p:txBody>
            <a:bodyPr wrap="none" anchor="ctr">
              <a:spAutoFit/>
            </a:bodyPr>
            <a:lstStyle/>
            <a:p>
              <a:r>
                <a:rPr lang="en-US" sz="1200"/>
                <a:t>0</a:t>
              </a:r>
            </a:p>
          </p:txBody>
        </p:sp>
        <p:sp>
          <p:nvSpPr>
            <p:cNvPr id="303" name="Text Box 146"/>
            <p:cNvSpPr txBox="1">
              <a:spLocks noChangeAspect="1" noChangeArrowheads="1"/>
            </p:cNvSpPr>
            <p:nvPr/>
          </p:nvSpPr>
          <p:spPr bwMode="auto">
            <a:xfrm>
              <a:off x="2798" y="663"/>
              <a:ext cx="188" cy="192"/>
            </a:xfrm>
            <a:prstGeom prst="rect">
              <a:avLst/>
            </a:prstGeom>
            <a:noFill/>
            <a:ln w="12700">
              <a:noFill/>
              <a:miter lim="800000"/>
              <a:headEnd/>
              <a:tailEnd/>
            </a:ln>
            <a:effectLst/>
          </p:spPr>
          <p:txBody>
            <a:bodyPr wrap="none" anchor="ctr">
              <a:spAutoFit/>
            </a:bodyPr>
            <a:lstStyle/>
            <a:p>
              <a:r>
                <a:rPr lang="en-US" sz="1200"/>
                <a:t>0</a:t>
              </a:r>
            </a:p>
          </p:txBody>
        </p:sp>
        <p:sp>
          <p:nvSpPr>
            <p:cNvPr id="304" name="Text Box 147"/>
            <p:cNvSpPr txBox="1">
              <a:spLocks noChangeAspect="1" noChangeArrowheads="1"/>
            </p:cNvSpPr>
            <p:nvPr/>
          </p:nvSpPr>
          <p:spPr bwMode="auto">
            <a:xfrm>
              <a:off x="3230" y="663"/>
              <a:ext cx="187" cy="192"/>
            </a:xfrm>
            <a:prstGeom prst="rect">
              <a:avLst/>
            </a:prstGeom>
            <a:noFill/>
            <a:ln w="12700">
              <a:noFill/>
              <a:miter lim="800000"/>
              <a:headEnd/>
              <a:tailEnd/>
            </a:ln>
            <a:effectLst/>
          </p:spPr>
          <p:txBody>
            <a:bodyPr wrap="none" anchor="ctr">
              <a:spAutoFit/>
            </a:bodyPr>
            <a:lstStyle/>
            <a:p>
              <a:r>
                <a:rPr lang="en-US" sz="1200"/>
                <a:t>1</a:t>
              </a:r>
            </a:p>
          </p:txBody>
        </p:sp>
        <p:sp>
          <p:nvSpPr>
            <p:cNvPr id="305" name="Text Box 148"/>
            <p:cNvSpPr txBox="1">
              <a:spLocks noChangeAspect="1" noChangeArrowheads="1"/>
            </p:cNvSpPr>
            <p:nvPr/>
          </p:nvSpPr>
          <p:spPr bwMode="auto">
            <a:xfrm>
              <a:off x="3663" y="663"/>
              <a:ext cx="187" cy="192"/>
            </a:xfrm>
            <a:prstGeom prst="rect">
              <a:avLst/>
            </a:prstGeom>
            <a:noFill/>
            <a:ln w="12700">
              <a:noFill/>
              <a:miter lim="800000"/>
              <a:headEnd/>
              <a:tailEnd/>
            </a:ln>
            <a:effectLst/>
          </p:spPr>
          <p:txBody>
            <a:bodyPr wrap="none" anchor="ctr">
              <a:spAutoFit/>
            </a:bodyPr>
            <a:lstStyle/>
            <a:p>
              <a:r>
                <a:rPr lang="en-US" sz="1200"/>
                <a:t>1</a:t>
              </a:r>
            </a:p>
          </p:txBody>
        </p:sp>
      </p:grpSp>
      <p:grpSp>
        <p:nvGrpSpPr>
          <p:cNvPr id="306" name="Group 149"/>
          <p:cNvGrpSpPr>
            <a:grpSpLocks noChangeAspect="1"/>
          </p:cNvGrpSpPr>
          <p:nvPr/>
        </p:nvGrpSpPr>
        <p:grpSpPr bwMode="auto">
          <a:xfrm>
            <a:off x="827088" y="1490663"/>
            <a:ext cx="4562475" cy="274637"/>
            <a:chOff x="661" y="231"/>
            <a:chExt cx="3189" cy="192"/>
          </a:xfrm>
        </p:grpSpPr>
        <p:sp>
          <p:nvSpPr>
            <p:cNvPr id="307" name="Text Box 150"/>
            <p:cNvSpPr txBox="1">
              <a:spLocks noChangeAspect="1" noChangeArrowheads="1"/>
            </p:cNvSpPr>
            <p:nvPr/>
          </p:nvSpPr>
          <p:spPr bwMode="auto">
            <a:xfrm>
              <a:off x="661" y="231"/>
              <a:ext cx="188" cy="192"/>
            </a:xfrm>
            <a:prstGeom prst="rect">
              <a:avLst/>
            </a:prstGeom>
            <a:noFill/>
            <a:ln w="12700">
              <a:noFill/>
              <a:miter lim="800000"/>
              <a:headEnd/>
              <a:tailEnd/>
            </a:ln>
            <a:effectLst/>
          </p:spPr>
          <p:txBody>
            <a:bodyPr wrap="none" anchor="ctr">
              <a:spAutoFit/>
            </a:bodyPr>
            <a:lstStyle/>
            <a:p>
              <a:r>
                <a:rPr lang="en-US" sz="1200"/>
                <a:t>1</a:t>
              </a:r>
            </a:p>
          </p:txBody>
        </p:sp>
        <p:sp>
          <p:nvSpPr>
            <p:cNvPr id="308" name="Text Box 151"/>
            <p:cNvSpPr txBox="1">
              <a:spLocks noChangeAspect="1" noChangeArrowheads="1"/>
            </p:cNvSpPr>
            <p:nvPr/>
          </p:nvSpPr>
          <p:spPr bwMode="auto">
            <a:xfrm>
              <a:off x="1118" y="231"/>
              <a:ext cx="188" cy="192"/>
            </a:xfrm>
            <a:prstGeom prst="rect">
              <a:avLst/>
            </a:prstGeom>
            <a:noFill/>
            <a:ln w="12700">
              <a:noFill/>
              <a:miter lim="800000"/>
              <a:headEnd/>
              <a:tailEnd/>
            </a:ln>
            <a:effectLst/>
          </p:spPr>
          <p:txBody>
            <a:bodyPr wrap="none" anchor="ctr">
              <a:spAutoFit/>
            </a:bodyPr>
            <a:lstStyle/>
            <a:p>
              <a:r>
                <a:rPr lang="en-US" sz="1200"/>
                <a:t>1</a:t>
              </a:r>
            </a:p>
          </p:txBody>
        </p:sp>
        <p:sp>
          <p:nvSpPr>
            <p:cNvPr id="309" name="Text Box 152"/>
            <p:cNvSpPr txBox="1">
              <a:spLocks noChangeAspect="1" noChangeArrowheads="1"/>
            </p:cNvSpPr>
            <p:nvPr/>
          </p:nvSpPr>
          <p:spPr bwMode="auto">
            <a:xfrm>
              <a:off x="1550" y="231"/>
              <a:ext cx="187" cy="192"/>
            </a:xfrm>
            <a:prstGeom prst="rect">
              <a:avLst/>
            </a:prstGeom>
            <a:noFill/>
            <a:ln w="12700">
              <a:noFill/>
              <a:miter lim="800000"/>
              <a:headEnd/>
              <a:tailEnd/>
            </a:ln>
            <a:effectLst/>
          </p:spPr>
          <p:txBody>
            <a:bodyPr wrap="none" anchor="ctr">
              <a:spAutoFit/>
            </a:bodyPr>
            <a:lstStyle/>
            <a:p>
              <a:r>
                <a:rPr lang="en-US" sz="1200"/>
                <a:t>0</a:t>
              </a:r>
            </a:p>
          </p:txBody>
        </p:sp>
        <p:sp>
          <p:nvSpPr>
            <p:cNvPr id="310" name="Text Box 153"/>
            <p:cNvSpPr txBox="1">
              <a:spLocks noChangeAspect="1" noChangeArrowheads="1"/>
            </p:cNvSpPr>
            <p:nvPr/>
          </p:nvSpPr>
          <p:spPr bwMode="auto">
            <a:xfrm>
              <a:off x="1934" y="231"/>
              <a:ext cx="187" cy="192"/>
            </a:xfrm>
            <a:prstGeom prst="rect">
              <a:avLst/>
            </a:prstGeom>
            <a:noFill/>
            <a:ln w="12700">
              <a:noFill/>
              <a:miter lim="800000"/>
              <a:headEnd/>
              <a:tailEnd/>
            </a:ln>
            <a:effectLst/>
          </p:spPr>
          <p:txBody>
            <a:bodyPr wrap="none" anchor="ctr">
              <a:spAutoFit/>
            </a:bodyPr>
            <a:lstStyle/>
            <a:p>
              <a:r>
                <a:rPr lang="en-US" sz="1200"/>
                <a:t>0</a:t>
              </a:r>
            </a:p>
          </p:txBody>
        </p:sp>
        <p:sp>
          <p:nvSpPr>
            <p:cNvPr id="311" name="Text Box 154"/>
            <p:cNvSpPr txBox="1">
              <a:spLocks noChangeAspect="1" noChangeArrowheads="1"/>
            </p:cNvSpPr>
            <p:nvPr/>
          </p:nvSpPr>
          <p:spPr bwMode="auto">
            <a:xfrm>
              <a:off x="2367" y="231"/>
              <a:ext cx="187" cy="192"/>
            </a:xfrm>
            <a:prstGeom prst="rect">
              <a:avLst/>
            </a:prstGeom>
            <a:noFill/>
            <a:ln w="12700">
              <a:noFill/>
              <a:miter lim="800000"/>
              <a:headEnd/>
              <a:tailEnd/>
            </a:ln>
            <a:effectLst/>
          </p:spPr>
          <p:txBody>
            <a:bodyPr wrap="none" anchor="ctr">
              <a:spAutoFit/>
            </a:bodyPr>
            <a:lstStyle/>
            <a:p>
              <a:r>
                <a:rPr lang="en-US" sz="1200"/>
                <a:t>0</a:t>
              </a:r>
            </a:p>
          </p:txBody>
        </p:sp>
        <p:sp>
          <p:nvSpPr>
            <p:cNvPr id="312" name="Text Box 155"/>
            <p:cNvSpPr txBox="1">
              <a:spLocks noChangeAspect="1" noChangeArrowheads="1"/>
            </p:cNvSpPr>
            <p:nvPr/>
          </p:nvSpPr>
          <p:spPr bwMode="auto">
            <a:xfrm>
              <a:off x="2798" y="231"/>
              <a:ext cx="188" cy="192"/>
            </a:xfrm>
            <a:prstGeom prst="rect">
              <a:avLst/>
            </a:prstGeom>
            <a:noFill/>
            <a:ln w="12700">
              <a:noFill/>
              <a:miter lim="800000"/>
              <a:headEnd/>
              <a:tailEnd/>
            </a:ln>
            <a:effectLst/>
          </p:spPr>
          <p:txBody>
            <a:bodyPr wrap="none" anchor="ctr">
              <a:spAutoFit/>
            </a:bodyPr>
            <a:lstStyle/>
            <a:p>
              <a:r>
                <a:rPr lang="en-US" sz="1200"/>
                <a:t>0</a:t>
              </a:r>
            </a:p>
          </p:txBody>
        </p:sp>
        <p:sp>
          <p:nvSpPr>
            <p:cNvPr id="313" name="Text Box 156"/>
            <p:cNvSpPr txBox="1">
              <a:spLocks noChangeAspect="1" noChangeArrowheads="1"/>
            </p:cNvSpPr>
            <p:nvPr/>
          </p:nvSpPr>
          <p:spPr bwMode="auto">
            <a:xfrm>
              <a:off x="3230" y="231"/>
              <a:ext cx="187" cy="192"/>
            </a:xfrm>
            <a:prstGeom prst="rect">
              <a:avLst/>
            </a:prstGeom>
            <a:noFill/>
            <a:ln w="12700">
              <a:noFill/>
              <a:miter lim="800000"/>
              <a:headEnd/>
              <a:tailEnd/>
            </a:ln>
            <a:effectLst/>
          </p:spPr>
          <p:txBody>
            <a:bodyPr wrap="none" anchor="ctr">
              <a:spAutoFit/>
            </a:bodyPr>
            <a:lstStyle/>
            <a:p>
              <a:r>
                <a:rPr lang="en-US" sz="1200"/>
                <a:t>1</a:t>
              </a:r>
            </a:p>
          </p:txBody>
        </p:sp>
        <p:sp>
          <p:nvSpPr>
            <p:cNvPr id="314" name="Text Box 157"/>
            <p:cNvSpPr txBox="1">
              <a:spLocks noChangeAspect="1" noChangeArrowheads="1"/>
            </p:cNvSpPr>
            <p:nvPr/>
          </p:nvSpPr>
          <p:spPr bwMode="auto">
            <a:xfrm>
              <a:off x="3663" y="231"/>
              <a:ext cx="187" cy="192"/>
            </a:xfrm>
            <a:prstGeom prst="rect">
              <a:avLst/>
            </a:prstGeom>
            <a:noFill/>
            <a:ln w="12700">
              <a:noFill/>
              <a:miter lim="800000"/>
              <a:headEnd/>
              <a:tailEnd/>
            </a:ln>
            <a:effectLst/>
          </p:spPr>
          <p:txBody>
            <a:bodyPr wrap="none" anchor="ctr">
              <a:spAutoFit/>
            </a:bodyPr>
            <a:lstStyle/>
            <a:p>
              <a:r>
                <a:rPr lang="en-US" sz="1200"/>
                <a:t>1</a:t>
              </a:r>
            </a:p>
          </p:txBody>
        </p:sp>
      </p:grpSp>
      <p:sp>
        <p:nvSpPr>
          <p:cNvPr id="315" name="Text Box 158"/>
          <p:cNvSpPr txBox="1">
            <a:spLocks noChangeArrowheads="1"/>
          </p:cNvSpPr>
          <p:nvPr/>
        </p:nvSpPr>
        <p:spPr bwMode="auto">
          <a:xfrm>
            <a:off x="21593" y="6061413"/>
            <a:ext cx="896399" cy="646331"/>
          </a:xfrm>
          <a:prstGeom prst="rect">
            <a:avLst/>
          </a:prstGeom>
          <a:noFill/>
          <a:ln w="12700">
            <a:noFill/>
            <a:miter lim="800000"/>
            <a:headEnd/>
            <a:tailEnd/>
          </a:ln>
          <a:effectLst/>
        </p:spPr>
        <p:txBody>
          <a:bodyPr wrap="none" anchor="ctr">
            <a:spAutoFit/>
          </a:bodyPr>
          <a:lstStyle/>
          <a:p>
            <a:pPr algn="ctr"/>
            <a:r>
              <a:rPr lang="en-US" sz="1800" dirty="0">
                <a:latin typeface="+mn-lt"/>
              </a:rPr>
              <a:t>Initially</a:t>
            </a:r>
          </a:p>
          <a:p>
            <a:pPr algn="ctr"/>
            <a:r>
              <a:rPr lang="en-US" sz="1800" dirty="0">
                <a:latin typeface="+mn-lt"/>
              </a:rPr>
              <a:t>m = 1</a:t>
            </a:r>
          </a:p>
        </p:txBody>
      </p:sp>
      <p:sp>
        <p:nvSpPr>
          <p:cNvPr id="319" name="TextBox 318"/>
          <p:cNvSpPr txBox="1"/>
          <p:nvPr/>
        </p:nvSpPr>
        <p:spPr>
          <a:xfrm>
            <a:off x="2057400" y="2514600"/>
            <a:ext cx="1817870" cy="369332"/>
          </a:xfrm>
          <a:prstGeom prst="rect">
            <a:avLst/>
          </a:prstGeom>
          <a:noFill/>
        </p:spPr>
        <p:txBody>
          <a:bodyPr wrap="none" rtlCol="0">
            <a:spAutoFit/>
          </a:bodyPr>
          <a:lstStyle/>
          <a:p>
            <a:r>
              <a:rPr lang="en-US" sz="1800" i="1" dirty="0">
                <a:solidFill>
                  <a:srgbClr val="990000"/>
                </a:solidFill>
                <a:latin typeface="Calibri" pitchFamily="34" charset="0"/>
              </a:rPr>
              <a:t>Forbidden region</a:t>
            </a:r>
          </a:p>
        </p:txBody>
      </p:sp>
      <p:cxnSp>
        <p:nvCxnSpPr>
          <p:cNvPr id="321" name="Straight Arrow Connector 320"/>
          <p:cNvCxnSpPr>
            <a:stCxn id="315" idx="0"/>
          </p:cNvCxnSpPr>
          <p:nvPr/>
        </p:nvCxnSpPr>
        <p:spPr bwMode="auto">
          <a:xfrm flipV="1">
            <a:off x="469793" y="5899151"/>
            <a:ext cx="336126" cy="162262"/>
          </a:xfrm>
          <a:prstGeom prst="straightConnector1">
            <a:avLst/>
          </a:prstGeom>
          <a:noFill/>
          <a:ln w="38100">
            <a:solidFill>
              <a:srgbClr val="C00000"/>
            </a:solidFill>
            <a:miter lim="800000"/>
            <a:headEnd type="none" w="med" len="med"/>
            <a:tailEnd type="arrow"/>
          </a:ln>
          <a:effectLst/>
        </p:spPr>
      </p:cxnSp>
    </p:spTree>
    <p:extLst>
      <p:ext uri="{BB962C8B-B14F-4D97-AF65-F5344CB8AC3E}">
        <p14:creationId xmlns:p14="http://schemas.microsoft.com/office/powerpoint/2010/main" val="28107849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Summary: Managing Races</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b="0" dirty="0"/>
              <a:t>Identify the resources</a:t>
            </a:r>
          </a:p>
          <a:p>
            <a:r>
              <a:rPr lang="en-US" sz="2600" b="0" dirty="0"/>
              <a:t>Identify the shared resources</a:t>
            </a:r>
          </a:p>
          <a:p>
            <a:r>
              <a:rPr lang="en-US" sz="2600" b="0" dirty="0"/>
              <a:t>Identify the </a:t>
            </a:r>
            <a:r>
              <a:rPr lang="en-US" sz="2600" b="0" i="1" dirty="0"/>
              <a:t>critical resources</a:t>
            </a:r>
            <a:r>
              <a:rPr lang="en-US" sz="2600" b="0" dirty="0"/>
              <a:t>, i.e. the resources that are shared in a way that is not naturally safe</a:t>
            </a:r>
          </a:p>
          <a:p>
            <a:r>
              <a:rPr lang="en-US" sz="2600" b="0" dirty="0"/>
              <a:t>Discipline the use of the critical resources to ensure that they are used safely</a:t>
            </a:r>
          </a:p>
          <a:p>
            <a:pPr lvl="1"/>
            <a:r>
              <a:rPr lang="en-US" sz="2200" dirty="0"/>
              <a:t>Augment the </a:t>
            </a:r>
            <a:r>
              <a:rPr lang="en-US" sz="2200" i="1" dirty="0"/>
              <a:t>critical sections </a:t>
            </a:r>
            <a:r>
              <a:rPr lang="en-US" sz="2200" dirty="0"/>
              <a:t>of code i.e. the code that makes otherwise unsafe use of the critical resources to enforce the safe discipline.</a:t>
            </a:r>
            <a:endParaRPr lang="en-US" sz="2200" b="0" dirty="0"/>
          </a:p>
          <a:p>
            <a:pPr lvl="1"/>
            <a:r>
              <a:rPr lang="en-US" sz="2200" dirty="0"/>
              <a:t>Mutual exclusion, a.k.a. “At most one (concurrent user)” is a very common discipline that is straight-forward to enforce</a:t>
            </a:r>
          </a:p>
          <a:p>
            <a:pPr marL="0" indent="0">
              <a:buNone/>
            </a:pPr>
            <a:endParaRPr lang="en-US" sz="2600" b="0" dirty="0"/>
          </a:p>
        </p:txBody>
      </p:sp>
    </p:spTree>
    <p:extLst>
      <p:ext uri="{BB962C8B-B14F-4D97-AF65-F5344CB8AC3E}">
        <p14:creationId xmlns:p14="http://schemas.microsoft.com/office/powerpoint/2010/main" val="10200618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a:xfrm>
            <a:off x="392906" y="228600"/>
            <a:ext cx="8751094" cy="573087"/>
          </a:xfrm>
        </p:spPr>
        <p:txBody>
          <a:bodyPr/>
          <a:lstStyle/>
          <a:p>
            <a:r>
              <a:rPr lang="en-US" dirty="0"/>
              <a:t>Aside/Extra: Multiplexed Event Processing</a:t>
            </a:r>
          </a:p>
        </p:txBody>
      </p:sp>
      <p:sp>
        <p:nvSpPr>
          <p:cNvPr id="827395" name="Rectangle 3"/>
          <p:cNvSpPr>
            <a:spLocks noGrp="1" noChangeArrowheads="1"/>
          </p:cNvSpPr>
          <p:nvPr>
            <p:ph type="body" idx="1"/>
          </p:nvPr>
        </p:nvSpPr>
        <p:spPr>
          <a:xfrm>
            <a:off x="290513" y="842168"/>
            <a:ext cx="8853487" cy="5173663"/>
          </a:xfrm>
        </p:spPr>
        <p:txBody>
          <a:bodyPr/>
          <a:lstStyle/>
          <a:p>
            <a:r>
              <a:rPr lang="en-US" dirty="0"/>
              <a:t>Concurrency can also be managed by taking explicit control over the scheduling and avoiding bad schedules</a:t>
            </a:r>
          </a:p>
          <a:p>
            <a:pPr lvl="1"/>
            <a:r>
              <a:rPr lang="en-US" dirty="0"/>
              <a:t>This approach does not require a new abstraction for work, i.e. it doesn’t require threads, etc. </a:t>
            </a:r>
          </a:p>
          <a:p>
            <a:pPr lvl="1"/>
            <a:r>
              <a:rPr lang="en-US" dirty="0"/>
              <a:t>It is “old school”, but still used in microcontrollers and other austere environments without threads. </a:t>
            </a:r>
          </a:p>
          <a:p>
            <a:r>
              <a:rPr lang="en-US" dirty="0"/>
              <a:t>Server maintains set of active </a:t>
            </a:r>
            <a:r>
              <a:rPr lang="en-US" dirty="0" err="1"/>
              <a:t>fd</a:t>
            </a:r>
            <a:r>
              <a:rPr lang="en-US" dirty="0"/>
              <a:t> connections</a:t>
            </a:r>
          </a:p>
          <a:p>
            <a:pPr lvl="1"/>
            <a:r>
              <a:rPr lang="en-US" dirty="0"/>
              <a:t>Array of </a:t>
            </a:r>
            <a:r>
              <a:rPr lang="en-US" dirty="0" err="1"/>
              <a:t>connfd’s</a:t>
            </a:r>
            <a:endParaRPr lang="en-US" dirty="0"/>
          </a:p>
          <a:p>
            <a:r>
              <a:rPr lang="en-US" dirty="0"/>
              <a:t>Loop:</a:t>
            </a:r>
          </a:p>
          <a:p>
            <a:pPr lvl="1"/>
            <a:r>
              <a:rPr lang="en-US" dirty="0"/>
              <a:t>Determine which descriptors (</a:t>
            </a:r>
            <a:r>
              <a:rPr lang="en-US" dirty="0" err="1"/>
              <a:t>connfd’s</a:t>
            </a:r>
            <a:r>
              <a:rPr lang="en-US" dirty="0"/>
              <a:t> or </a:t>
            </a:r>
            <a:r>
              <a:rPr lang="en-US" dirty="0" err="1"/>
              <a:t>listenfd</a:t>
            </a:r>
            <a:r>
              <a:rPr lang="en-US" dirty="0"/>
              <a:t>) have pending inputs</a:t>
            </a:r>
          </a:p>
          <a:p>
            <a:pPr lvl="2"/>
            <a:r>
              <a:rPr lang="en-US" dirty="0"/>
              <a:t>e.g., using </a:t>
            </a:r>
            <a:r>
              <a:rPr lang="en-US" dirty="0">
                <a:latin typeface="Courier New"/>
                <a:cs typeface="Courier New"/>
              </a:rPr>
              <a:t>select</a:t>
            </a:r>
            <a:r>
              <a:rPr lang="en-US" dirty="0"/>
              <a:t> function</a:t>
            </a:r>
          </a:p>
          <a:p>
            <a:pPr lvl="2"/>
            <a:r>
              <a:rPr lang="en-US" dirty="0"/>
              <a:t>arrival of pending input is an </a:t>
            </a:r>
            <a:r>
              <a:rPr lang="en-US" i="1" dirty="0"/>
              <a:t>event</a:t>
            </a:r>
          </a:p>
          <a:p>
            <a:pPr lvl="1"/>
            <a:r>
              <a:rPr lang="en-US" dirty="0"/>
              <a:t>If  </a:t>
            </a:r>
            <a:r>
              <a:rPr lang="en-US" dirty="0" err="1"/>
              <a:t>listenfd</a:t>
            </a:r>
            <a:r>
              <a:rPr lang="en-US" dirty="0"/>
              <a:t> has input, then </a:t>
            </a:r>
            <a:r>
              <a:rPr lang="en-US" dirty="0">
                <a:latin typeface="Courier New"/>
                <a:cs typeface="Courier New"/>
              </a:rPr>
              <a:t>accept</a:t>
            </a:r>
            <a:r>
              <a:rPr lang="en-US" dirty="0"/>
              <a:t> connection and add new </a:t>
            </a:r>
            <a:r>
              <a:rPr lang="en-US" dirty="0" err="1"/>
              <a:t>connfd</a:t>
            </a:r>
            <a:r>
              <a:rPr lang="en-US" dirty="0"/>
              <a:t> to array</a:t>
            </a:r>
          </a:p>
          <a:p>
            <a:pPr lvl="1"/>
            <a:r>
              <a:rPr lang="en-US" dirty="0"/>
              <a:t>Service all </a:t>
            </a:r>
            <a:r>
              <a:rPr lang="en-US" dirty="0" err="1"/>
              <a:t>connfd’s</a:t>
            </a:r>
            <a:r>
              <a:rPr lang="en-US" dirty="0"/>
              <a:t> with pending inputs</a:t>
            </a:r>
          </a:p>
          <a:p>
            <a:r>
              <a:rPr lang="en-US" dirty="0"/>
              <a:t>Details for select-based server in book</a:t>
            </a:r>
          </a:p>
        </p:txBody>
      </p:sp>
    </p:spTree>
    <p:extLst>
      <p:ext uri="{BB962C8B-B14F-4D97-AF65-F5344CB8AC3E}">
        <p14:creationId xmlns:p14="http://schemas.microsoft.com/office/powerpoint/2010/main" val="272582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435678"/>
            <a:ext cx="8558382" cy="762000"/>
          </a:xfrm>
        </p:spPr>
        <p:txBody>
          <a:bodyPr/>
          <a:lstStyle/>
          <a:p>
            <a:r>
              <a:rPr lang="en-US" dirty="0"/>
              <a:t>How many cooks can we use (and when)?</a:t>
            </a:r>
          </a:p>
        </p:txBody>
      </p:sp>
      <p:sp>
        <p:nvSpPr>
          <p:cNvPr id="923651" name="Rectangle 3"/>
          <p:cNvSpPr>
            <a:spLocks noGrp="1" noChangeArrowheads="1"/>
          </p:cNvSpPr>
          <p:nvPr>
            <p:ph type="body" idx="1"/>
          </p:nvPr>
        </p:nvSpPr>
        <p:spPr>
          <a:xfrm>
            <a:off x="396875" y="1207293"/>
            <a:ext cx="8558382" cy="5126831"/>
          </a:xfrm>
        </p:spPr>
        <p:txBody>
          <a:bodyPr/>
          <a:lstStyle/>
          <a:p>
            <a:r>
              <a:rPr lang="en-US" dirty="0"/>
              <a:t>Gather</a:t>
            </a:r>
            <a:r>
              <a:rPr lang="en-US" b="0" dirty="0"/>
              <a:t>: Gather ingredients (Don’t start unless we have all)</a:t>
            </a:r>
          </a:p>
          <a:p>
            <a:r>
              <a:rPr lang="en-US" dirty="0"/>
              <a:t>Preheat: </a:t>
            </a:r>
            <a:r>
              <a:rPr lang="en-US" b="0" dirty="0"/>
              <a:t>Preheat the oven</a:t>
            </a:r>
          </a:p>
          <a:p>
            <a:r>
              <a:rPr lang="en-US" dirty="0"/>
              <a:t>Solids</a:t>
            </a:r>
            <a:r>
              <a:rPr lang="en-US" b="0" dirty="0"/>
              <a:t>: Mix the solids</a:t>
            </a:r>
          </a:p>
          <a:p>
            <a:r>
              <a:rPr lang="en-US" dirty="0"/>
              <a:t>Liquids: </a:t>
            </a:r>
            <a:r>
              <a:rPr lang="en-US" b="0" dirty="0"/>
              <a:t>Mix the liquids</a:t>
            </a:r>
          </a:p>
          <a:p>
            <a:r>
              <a:rPr lang="en-US" dirty="0"/>
              <a:t>S+L: </a:t>
            </a:r>
            <a:r>
              <a:rPr lang="en-US" b="0" dirty="0"/>
              <a:t>Mix the solids and the liquids together</a:t>
            </a:r>
          </a:p>
          <a:p>
            <a:r>
              <a:rPr lang="en-US" dirty="0"/>
              <a:t>Crumble: </a:t>
            </a:r>
            <a:r>
              <a:rPr lang="en-US" b="0" dirty="0"/>
              <a:t>Crumble the cookies for the topping</a:t>
            </a:r>
          </a:p>
          <a:p>
            <a:r>
              <a:rPr lang="en-US" dirty="0"/>
              <a:t>Pour: </a:t>
            </a:r>
            <a:r>
              <a:rPr lang="en-US" b="0" dirty="0"/>
              <a:t>Pour the cake into the pan</a:t>
            </a:r>
          </a:p>
          <a:p>
            <a:r>
              <a:rPr lang="en-US" dirty="0"/>
              <a:t>Bake: </a:t>
            </a:r>
            <a:r>
              <a:rPr lang="en-US" b="0" dirty="0"/>
              <a:t>Bake the cake </a:t>
            </a:r>
          </a:p>
          <a:p>
            <a:r>
              <a:rPr lang="en-US" dirty="0"/>
              <a:t>Frost: </a:t>
            </a:r>
            <a:r>
              <a:rPr lang="en-US" b="0" dirty="0"/>
              <a:t>Frost the cake</a:t>
            </a:r>
          </a:p>
          <a:p>
            <a:r>
              <a:rPr lang="en-US" dirty="0"/>
              <a:t>Decorate: </a:t>
            </a:r>
            <a:r>
              <a:rPr lang="en-US" b="0" dirty="0"/>
              <a:t>Decorate with the crumbled cookies</a:t>
            </a:r>
          </a:p>
          <a:p>
            <a:r>
              <a:rPr lang="en-US" dirty="0"/>
              <a:t>Clean: </a:t>
            </a:r>
            <a:r>
              <a:rPr lang="en-US" b="0" dirty="0"/>
              <a:t>Clean up</a:t>
            </a:r>
          </a:p>
        </p:txBody>
      </p:sp>
    </p:spTree>
    <p:extLst>
      <p:ext uri="{BB962C8B-B14F-4D97-AF65-F5344CB8AC3E}">
        <p14:creationId xmlns:p14="http://schemas.microsoft.com/office/powerpoint/2010/main" val="175299422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I/O Multiplexed Event Processing</a:t>
            </a:r>
          </a:p>
        </p:txBody>
      </p:sp>
      <p:sp>
        <p:nvSpPr>
          <p:cNvPr id="5" name="Rectangle 5"/>
          <p:cNvSpPr>
            <a:spLocks noChangeArrowheads="1"/>
          </p:cNvSpPr>
          <p:nvPr/>
        </p:nvSpPr>
        <p:spPr bwMode="auto">
          <a:xfrm>
            <a:off x="1143000" y="2878693"/>
            <a:ext cx="990600" cy="369332"/>
          </a:xfrm>
          <a:prstGeom prst="rect">
            <a:avLst/>
          </a:prstGeom>
          <a:solidFill>
            <a:srgbClr val="F1C7C7"/>
          </a:solidFill>
          <a:ln w="28575">
            <a:solidFill>
              <a:srgbClr val="000000"/>
            </a:solidFill>
            <a:miter lim="800000"/>
            <a:headEnd/>
            <a:tailEnd/>
          </a:ln>
          <a:effectLst/>
        </p:spPr>
        <p:txBody>
          <a:bodyPr anchor="ctr">
            <a:spAutoFit/>
          </a:bodyPr>
          <a:lstStyle/>
          <a:p>
            <a:pPr algn="ctr"/>
            <a:r>
              <a:rPr lang="en-US" sz="1800">
                <a:latin typeface="+mn-lt"/>
              </a:rPr>
              <a:t>10</a:t>
            </a:r>
          </a:p>
        </p:txBody>
      </p:sp>
      <p:sp>
        <p:nvSpPr>
          <p:cNvPr id="6" name="Rectangle 6"/>
          <p:cNvSpPr>
            <a:spLocks noChangeArrowheads="1"/>
          </p:cNvSpPr>
          <p:nvPr/>
        </p:nvSpPr>
        <p:spPr bwMode="auto">
          <a:xfrm>
            <a:off x="1221663" y="2459593"/>
            <a:ext cx="1005403" cy="369332"/>
          </a:xfrm>
          <a:prstGeom prst="rect">
            <a:avLst/>
          </a:prstGeom>
          <a:noFill/>
          <a:ln w="12700">
            <a:noFill/>
            <a:miter lim="800000"/>
            <a:headEnd/>
            <a:tailEnd/>
          </a:ln>
          <a:effectLst/>
        </p:spPr>
        <p:txBody>
          <a:bodyPr wrap="none">
            <a:spAutoFit/>
          </a:bodyPr>
          <a:lstStyle/>
          <a:p>
            <a:pPr algn="ctr"/>
            <a:r>
              <a:rPr lang="en-US" sz="1800" dirty="0" err="1">
                <a:latin typeface="+mn-lt"/>
              </a:rPr>
              <a:t>connfd’s</a:t>
            </a:r>
            <a:endParaRPr lang="en-US" sz="1800" dirty="0">
              <a:latin typeface="+mn-lt"/>
            </a:endParaRPr>
          </a:p>
        </p:txBody>
      </p:sp>
      <p:sp>
        <p:nvSpPr>
          <p:cNvPr id="7" name="Rectangle 7"/>
          <p:cNvSpPr>
            <a:spLocks noChangeArrowheads="1"/>
          </p:cNvSpPr>
          <p:nvPr/>
        </p:nvSpPr>
        <p:spPr bwMode="auto">
          <a:xfrm>
            <a:off x="1143000" y="3237468"/>
            <a:ext cx="990600" cy="369332"/>
          </a:xfrm>
          <a:prstGeom prst="rect">
            <a:avLst/>
          </a:prstGeom>
          <a:solidFill>
            <a:srgbClr val="F1C7C7"/>
          </a:solidFill>
          <a:ln w="28575">
            <a:solidFill>
              <a:srgbClr val="000000"/>
            </a:solidFill>
            <a:miter lim="800000"/>
            <a:headEnd/>
            <a:tailEnd/>
          </a:ln>
          <a:effectLst/>
        </p:spPr>
        <p:txBody>
          <a:bodyPr anchor="ctr">
            <a:spAutoFit/>
          </a:bodyPr>
          <a:lstStyle/>
          <a:p>
            <a:pPr algn="ctr"/>
            <a:r>
              <a:rPr lang="en-US" sz="1800">
                <a:latin typeface="+mn-lt"/>
              </a:rPr>
              <a:t>7</a:t>
            </a:r>
          </a:p>
        </p:txBody>
      </p:sp>
      <p:sp>
        <p:nvSpPr>
          <p:cNvPr id="8" name="Rectangle 8"/>
          <p:cNvSpPr>
            <a:spLocks noChangeArrowheads="1"/>
          </p:cNvSpPr>
          <p:nvPr/>
        </p:nvSpPr>
        <p:spPr bwMode="auto">
          <a:xfrm>
            <a:off x="1143000" y="3596243"/>
            <a:ext cx="990600" cy="369332"/>
          </a:xfrm>
          <a:prstGeom prst="rect">
            <a:avLst/>
          </a:prstGeom>
          <a:solidFill>
            <a:srgbClr val="F1C7C7"/>
          </a:solidFill>
          <a:ln w="28575">
            <a:solidFill>
              <a:srgbClr val="000000"/>
            </a:solidFill>
            <a:miter lim="800000"/>
            <a:headEnd/>
            <a:tailEnd/>
          </a:ln>
          <a:effectLst/>
        </p:spPr>
        <p:txBody>
          <a:bodyPr anchor="ctr">
            <a:spAutoFit/>
          </a:bodyPr>
          <a:lstStyle/>
          <a:p>
            <a:pPr algn="ctr"/>
            <a:r>
              <a:rPr lang="en-US" sz="1800">
                <a:latin typeface="+mn-lt"/>
              </a:rPr>
              <a:t>4</a:t>
            </a:r>
          </a:p>
        </p:txBody>
      </p:sp>
      <p:sp>
        <p:nvSpPr>
          <p:cNvPr id="9" name="Rectangle 9"/>
          <p:cNvSpPr>
            <a:spLocks noChangeArrowheads="1"/>
          </p:cNvSpPr>
          <p:nvPr/>
        </p:nvSpPr>
        <p:spPr bwMode="auto">
          <a:xfrm>
            <a:off x="1143000" y="3955018"/>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10" name="Rectangle 10"/>
          <p:cNvSpPr>
            <a:spLocks noChangeArrowheads="1"/>
          </p:cNvSpPr>
          <p:nvPr/>
        </p:nvSpPr>
        <p:spPr bwMode="auto">
          <a:xfrm>
            <a:off x="1143000" y="4313793"/>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11" name="Rectangle 11"/>
          <p:cNvSpPr>
            <a:spLocks noChangeArrowheads="1"/>
          </p:cNvSpPr>
          <p:nvPr/>
        </p:nvSpPr>
        <p:spPr bwMode="auto">
          <a:xfrm>
            <a:off x="1143000" y="4672568"/>
            <a:ext cx="990600" cy="369332"/>
          </a:xfrm>
          <a:prstGeom prst="rect">
            <a:avLst/>
          </a:prstGeom>
          <a:solidFill>
            <a:srgbClr val="F1C7C7"/>
          </a:solidFill>
          <a:ln w="28575">
            <a:solidFill>
              <a:srgbClr val="000000"/>
            </a:solidFill>
            <a:miter lim="800000"/>
            <a:headEnd/>
            <a:tailEnd/>
          </a:ln>
          <a:effectLst/>
        </p:spPr>
        <p:txBody>
          <a:bodyPr anchor="ctr">
            <a:spAutoFit/>
          </a:bodyPr>
          <a:lstStyle/>
          <a:p>
            <a:pPr algn="ctr"/>
            <a:r>
              <a:rPr lang="en-US" sz="1800">
                <a:latin typeface="+mn-lt"/>
              </a:rPr>
              <a:t>12</a:t>
            </a:r>
          </a:p>
        </p:txBody>
      </p:sp>
      <p:sp>
        <p:nvSpPr>
          <p:cNvPr id="12" name="Rectangle 12"/>
          <p:cNvSpPr>
            <a:spLocks noChangeArrowheads="1"/>
          </p:cNvSpPr>
          <p:nvPr/>
        </p:nvSpPr>
        <p:spPr bwMode="auto">
          <a:xfrm>
            <a:off x="1143000" y="5031343"/>
            <a:ext cx="990600" cy="369332"/>
          </a:xfrm>
          <a:prstGeom prst="rect">
            <a:avLst/>
          </a:prstGeom>
          <a:solidFill>
            <a:srgbClr val="F1C7C7"/>
          </a:solidFill>
          <a:ln w="28575">
            <a:solidFill>
              <a:srgbClr val="000000"/>
            </a:solidFill>
            <a:miter lim="800000"/>
            <a:headEnd/>
            <a:tailEnd/>
          </a:ln>
          <a:effectLst/>
        </p:spPr>
        <p:txBody>
          <a:bodyPr anchor="ctr">
            <a:spAutoFit/>
          </a:bodyPr>
          <a:lstStyle/>
          <a:p>
            <a:pPr algn="ctr"/>
            <a:r>
              <a:rPr lang="en-US" sz="1800">
                <a:latin typeface="+mn-lt"/>
              </a:rPr>
              <a:t>5</a:t>
            </a:r>
          </a:p>
        </p:txBody>
      </p:sp>
      <p:sp>
        <p:nvSpPr>
          <p:cNvPr id="13" name="Rectangle 13"/>
          <p:cNvSpPr>
            <a:spLocks noChangeArrowheads="1"/>
          </p:cNvSpPr>
          <p:nvPr/>
        </p:nvSpPr>
        <p:spPr bwMode="auto">
          <a:xfrm>
            <a:off x="1143000" y="5390118"/>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14" name="Rectangle 14"/>
          <p:cNvSpPr>
            <a:spLocks noChangeArrowheads="1"/>
          </p:cNvSpPr>
          <p:nvPr/>
        </p:nvSpPr>
        <p:spPr bwMode="auto">
          <a:xfrm>
            <a:off x="1143000" y="5748893"/>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15" name="Rectangle 15"/>
          <p:cNvSpPr>
            <a:spLocks noChangeArrowheads="1"/>
          </p:cNvSpPr>
          <p:nvPr/>
        </p:nvSpPr>
        <p:spPr bwMode="auto">
          <a:xfrm>
            <a:off x="1143000" y="6107668"/>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16" name="Rectangle 16"/>
          <p:cNvSpPr>
            <a:spLocks noChangeArrowheads="1"/>
          </p:cNvSpPr>
          <p:nvPr/>
        </p:nvSpPr>
        <p:spPr bwMode="auto">
          <a:xfrm>
            <a:off x="76200" y="2870756"/>
            <a:ext cx="990600" cy="369332"/>
          </a:xfrm>
          <a:prstGeom prst="rect">
            <a:avLst/>
          </a:prstGeom>
          <a:noFill/>
          <a:ln w="28575">
            <a:noFill/>
            <a:miter lim="800000"/>
            <a:headEnd/>
            <a:tailEnd/>
          </a:ln>
          <a:effectLst/>
        </p:spPr>
        <p:txBody>
          <a:bodyPr anchor="ctr">
            <a:spAutoFit/>
          </a:bodyPr>
          <a:lstStyle/>
          <a:p>
            <a:pPr algn="r"/>
            <a:r>
              <a:rPr lang="en-US" sz="1800">
                <a:latin typeface="+mn-lt"/>
              </a:rPr>
              <a:t>0</a:t>
            </a:r>
          </a:p>
        </p:txBody>
      </p:sp>
      <p:sp>
        <p:nvSpPr>
          <p:cNvPr id="17" name="Rectangle 17"/>
          <p:cNvSpPr>
            <a:spLocks noChangeArrowheads="1"/>
          </p:cNvSpPr>
          <p:nvPr/>
        </p:nvSpPr>
        <p:spPr bwMode="auto">
          <a:xfrm>
            <a:off x="76200" y="3221593"/>
            <a:ext cx="990600" cy="369332"/>
          </a:xfrm>
          <a:prstGeom prst="rect">
            <a:avLst/>
          </a:prstGeom>
          <a:noFill/>
          <a:ln w="28575">
            <a:noFill/>
            <a:miter lim="800000"/>
            <a:headEnd/>
            <a:tailEnd/>
          </a:ln>
          <a:effectLst/>
        </p:spPr>
        <p:txBody>
          <a:bodyPr anchor="ctr">
            <a:spAutoFit/>
          </a:bodyPr>
          <a:lstStyle/>
          <a:p>
            <a:pPr algn="r"/>
            <a:r>
              <a:rPr lang="en-US" sz="1800">
                <a:latin typeface="+mn-lt"/>
              </a:rPr>
              <a:t>1</a:t>
            </a:r>
          </a:p>
        </p:txBody>
      </p:sp>
      <p:sp>
        <p:nvSpPr>
          <p:cNvPr id="18" name="Rectangle 18"/>
          <p:cNvSpPr>
            <a:spLocks noChangeArrowheads="1"/>
          </p:cNvSpPr>
          <p:nvPr/>
        </p:nvSpPr>
        <p:spPr bwMode="auto">
          <a:xfrm>
            <a:off x="76200" y="3572431"/>
            <a:ext cx="990600" cy="369332"/>
          </a:xfrm>
          <a:prstGeom prst="rect">
            <a:avLst/>
          </a:prstGeom>
          <a:noFill/>
          <a:ln w="28575">
            <a:noFill/>
            <a:miter lim="800000"/>
            <a:headEnd/>
            <a:tailEnd/>
          </a:ln>
          <a:effectLst/>
        </p:spPr>
        <p:txBody>
          <a:bodyPr anchor="ctr">
            <a:spAutoFit/>
          </a:bodyPr>
          <a:lstStyle/>
          <a:p>
            <a:pPr algn="r"/>
            <a:r>
              <a:rPr lang="en-US" sz="1800">
                <a:latin typeface="+mn-lt"/>
              </a:rPr>
              <a:t>2</a:t>
            </a:r>
          </a:p>
        </p:txBody>
      </p:sp>
      <p:sp>
        <p:nvSpPr>
          <p:cNvPr id="19" name="Rectangle 19"/>
          <p:cNvSpPr>
            <a:spLocks noChangeArrowheads="1"/>
          </p:cNvSpPr>
          <p:nvPr/>
        </p:nvSpPr>
        <p:spPr bwMode="auto">
          <a:xfrm>
            <a:off x="76200" y="3923268"/>
            <a:ext cx="990600" cy="369332"/>
          </a:xfrm>
          <a:prstGeom prst="rect">
            <a:avLst/>
          </a:prstGeom>
          <a:noFill/>
          <a:ln w="28575">
            <a:noFill/>
            <a:miter lim="800000"/>
            <a:headEnd/>
            <a:tailEnd/>
          </a:ln>
          <a:effectLst/>
        </p:spPr>
        <p:txBody>
          <a:bodyPr anchor="ctr">
            <a:spAutoFit/>
          </a:bodyPr>
          <a:lstStyle/>
          <a:p>
            <a:pPr algn="r"/>
            <a:r>
              <a:rPr lang="en-US" sz="1800">
                <a:latin typeface="+mn-lt"/>
              </a:rPr>
              <a:t>3</a:t>
            </a:r>
          </a:p>
        </p:txBody>
      </p:sp>
      <p:sp>
        <p:nvSpPr>
          <p:cNvPr id="20" name="Rectangle 20"/>
          <p:cNvSpPr>
            <a:spLocks noChangeArrowheads="1"/>
          </p:cNvSpPr>
          <p:nvPr/>
        </p:nvSpPr>
        <p:spPr bwMode="auto">
          <a:xfrm>
            <a:off x="76200" y="4274106"/>
            <a:ext cx="990600" cy="369332"/>
          </a:xfrm>
          <a:prstGeom prst="rect">
            <a:avLst/>
          </a:prstGeom>
          <a:noFill/>
          <a:ln w="28575">
            <a:noFill/>
            <a:miter lim="800000"/>
            <a:headEnd/>
            <a:tailEnd/>
          </a:ln>
          <a:effectLst/>
        </p:spPr>
        <p:txBody>
          <a:bodyPr anchor="ctr">
            <a:spAutoFit/>
          </a:bodyPr>
          <a:lstStyle/>
          <a:p>
            <a:pPr algn="r"/>
            <a:r>
              <a:rPr lang="en-US" sz="1800">
                <a:latin typeface="+mn-lt"/>
              </a:rPr>
              <a:t>4</a:t>
            </a:r>
          </a:p>
        </p:txBody>
      </p:sp>
      <p:sp>
        <p:nvSpPr>
          <p:cNvPr id="21" name="Rectangle 21"/>
          <p:cNvSpPr>
            <a:spLocks noChangeArrowheads="1"/>
          </p:cNvSpPr>
          <p:nvPr/>
        </p:nvSpPr>
        <p:spPr bwMode="auto">
          <a:xfrm>
            <a:off x="76200" y="4624943"/>
            <a:ext cx="990600" cy="369332"/>
          </a:xfrm>
          <a:prstGeom prst="rect">
            <a:avLst/>
          </a:prstGeom>
          <a:noFill/>
          <a:ln w="28575">
            <a:noFill/>
            <a:miter lim="800000"/>
            <a:headEnd/>
            <a:tailEnd/>
          </a:ln>
          <a:effectLst/>
        </p:spPr>
        <p:txBody>
          <a:bodyPr anchor="ctr">
            <a:spAutoFit/>
          </a:bodyPr>
          <a:lstStyle/>
          <a:p>
            <a:pPr algn="r"/>
            <a:r>
              <a:rPr lang="en-US" sz="1800">
                <a:latin typeface="+mn-lt"/>
              </a:rPr>
              <a:t>5</a:t>
            </a:r>
          </a:p>
        </p:txBody>
      </p:sp>
      <p:sp>
        <p:nvSpPr>
          <p:cNvPr id="22" name="Rectangle 22"/>
          <p:cNvSpPr>
            <a:spLocks noChangeArrowheads="1"/>
          </p:cNvSpPr>
          <p:nvPr/>
        </p:nvSpPr>
        <p:spPr bwMode="auto">
          <a:xfrm>
            <a:off x="76200" y="4975781"/>
            <a:ext cx="990600" cy="369332"/>
          </a:xfrm>
          <a:prstGeom prst="rect">
            <a:avLst/>
          </a:prstGeom>
          <a:noFill/>
          <a:ln w="28575">
            <a:noFill/>
            <a:miter lim="800000"/>
            <a:headEnd/>
            <a:tailEnd/>
          </a:ln>
          <a:effectLst/>
        </p:spPr>
        <p:txBody>
          <a:bodyPr anchor="ctr">
            <a:spAutoFit/>
          </a:bodyPr>
          <a:lstStyle/>
          <a:p>
            <a:pPr algn="r"/>
            <a:r>
              <a:rPr lang="en-US" sz="1800">
                <a:latin typeface="+mn-lt"/>
              </a:rPr>
              <a:t>6</a:t>
            </a:r>
          </a:p>
        </p:txBody>
      </p:sp>
      <p:sp>
        <p:nvSpPr>
          <p:cNvPr id="23" name="Rectangle 23"/>
          <p:cNvSpPr>
            <a:spLocks noChangeArrowheads="1"/>
          </p:cNvSpPr>
          <p:nvPr/>
        </p:nvSpPr>
        <p:spPr bwMode="auto">
          <a:xfrm>
            <a:off x="76200" y="5326618"/>
            <a:ext cx="990600" cy="369332"/>
          </a:xfrm>
          <a:prstGeom prst="rect">
            <a:avLst/>
          </a:prstGeom>
          <a:noFill/>
          <a:ln w="28575">
            <a:noFill/>
            <a:miter lim="800000"/>
            <a:headEnd/>
            <a:tailEnd/>
          </a:ln>
          <a:effectLst/>
        </p:spPr>
        <p:txBody>
          <a:bodyPr anchor="ctr">
            <a:spAutoFit/>
          </a:bodyPr>
          <a:lstStyle/>
          <a:p>
            <a:pPr algn="r"/>
            <a:r>
              <a:rPr lang="en-US" sz="1800">
                <a:latin typeface="+mn-lt"/>
              </a:rPr>
              <a:t>7</a:t>
            </a:r>
          </a:p>
        </p:txBody>
      </p:sp>
      <p:sp>
        <p:nvSpPr>
          <p:cNvPr id="24" name="Rectangle 24"/>
          <p:cNvSpPr>
            <a:spLocks noChangeArrowheads="1"/>
          </p:cNvSpPr>
          <p:nvPr/>
        </p:nvSpPr>
        <p:spPr bwMode="auto">
          <a:xfrm>
            <a:off x="76200" y="5677456"/>
            <a:ext cx="990600" cy="369332"/>
          </a:xfrm>
          <a:prstGeom prst="rect">
            <a:avLst/>
          </a:prstGeom>
          <a:noFill/>
          <a:ln w="28575">
            <a:noFill/>
            <a:miter lim="800000"/>
            <a:headEnd/>
            <a:tailEnd/>
          </a:ln>
          <a:effectLst/>
        </p:spPr>
        <p:txBody>
          <a:bodyPr anchor="ctr">
            <a:spAutoFit/>
          </a:bodyPr>
          <a:lstStyle/>
          <a:p>
            <a:pPr algn="r"/>
            <a:r>
              <a:rPr lang="en-US" sz="1800">
                <a:latin typeface="+mn-lt"/>
              </a:rPr>
              <a:t>8</a:t>
            </a:r>
          </a:p>
        </p:txBody>
      </p:sp>
      <p:sp>
        <p:nvSpPr>
          <p:cNvPr id="25" name="Rectangle 25"/>
          <p:cNvSpPr>
            <a:spLocks noChangeArrowheads="1"/>
          </p:cNvSpPr>
          <p:nvPr/>
        </p:nvSpPr>
        <p:spPr bwMode="auto">
          <a:xfrm>
            <a:off x="76200" y="6028293"/>
            <a:ext cx="990600" cy="369332"/>
          </a:xfrm>
          <a:prstGeom prst="rect">
            <a:avLst/>
          </a:prstGeom>
          <a:noFill/>
          <a:ln w="28575">
            <a:noFill/>
            <a:miter lim="800000"/>
            <a:headEnd/>
            <a:tailEnd/>
          </a:ln>
          <a:effectLst/>
        </p:spPr>
        <p:txBody>
          <a:bodyPr anchor="ctr">
            <a:spAutoFit/>
          </a:bodyPr>
          <a:lstStyle/>
          <a:p>
            <a:pPr algn="r"/>
            <a:r>
              <a:rPr lang="en-US" sz="1800">
                <a:latin typeface="+mn-lt"/>
              </a:rPr>
              <a:t>9</a:t>
            </a:r>
          </a:p>
        </p:txBody>
      </p:sp>
      <p:sp>
        <p:nvSpPr>
          <p:cNvPr id="27" name="AutoShape 27"/>
          <p:cNvSpPr>
            <a:spLocks/>
          </p:cNvSpPr>
          <p:nvPr/>
        </p:nvSpPr>
        <p:spPr bwMode="auto">
          <a:xfrm>
            <a:off x="2286000" y="2916791"/>
            <a:ext cx="228600" cy="990601"/>
          </a:xfrm>
          <a:prstGeom prst="rightBrace">
            <a:avLst>
              <a:gd name="adj1" fmla="val 54167"/>
              <a:gd name="adj2" fmla="val 50000"/>
            </a:avLst>
          </a:prstGeom>
          <a:noFill/>
          <a:ln w="28575">
            <a:solidFill>
              <a:schemeClr val="hlink"/>
            </a:solidFill>
            <a:round/>
            <a:headEnd/>
            <a:tailEnd/>
          </a:ln>
          <a:effectLst/>
        </p:spPr>
        <p:txBody>
          <a:bodyPr wrap="square" anchor="ctr">
            <a:noAutofit/>
          </a:bodyPr>
          <a:lstStyle/>
          <a:p>
            <a:endParaRPr lang="en-US" sz="1800">
              <a:latin typeface="+mn-lt"/>
            </a:endParaRPr>
          </a:p>
        </p:txBody>
      </p:sp>
      <p:sp>
        <p:nvSpPr>
          <p:cNvPr id="28" name="AutoShape 28"/>
          <p:cNvSpPr>
            <a:spLocks/>
          </p:cNvSpPr>
          <p:nvPr/>
        </p:nvSpPr>
        <p:spPr bwMode="auto">
          <a:xfrm>
            <a:off x="2286000" y="3907393"/>
            <a:ext cx="228600" cy="762000"/>
          </a:xfrm>
          <a:prstGeom prst="rightBrace">
            <a:avLst>
              <a:gd name="adj1" fmla="val 41667"/>
              <a:gd name="adj2" fmla="val 50000"/>
            </a:avLst>
          </a:prstGeom>
          <a:noFill/>
          <a:ln w="28575">
            <a:solidFill>
              <a:schemeClr val="hlink"/>
            </a:solidFill>
            <a:round/>
            <a:headEnd/>
            <a:tailEnd/>
          </a:ln>
          <a:effectLst/>
        </p:spPr>
        <p:txBody>
          <a:bodyPr anchor="ctr">
            <a:noAutofit/>
          </a:bodyPr>
          <a:lstStyle/>
          <a:p>
            <a:endParaRPr lang="en-US" sz="1800">
              <a:latin typeface="+mn-lt"/>
            </a:endParaRPr>
          </a:p>
        </p:txBody>
      </p:sp>
      <p:sp>
        <p:nvSpPr>
          <p:cNvPr id="29" name="AutoShape 29"/>
          <p:cNvSpPr>
            <a:spLocks/>
          </p:cNvSpPr>
          <p:nvPr/>
        </p:nvSpPr>
        <p:spPr bwMode="auto">
          <a:xfrm>
            <a:off x="2286000" y="4669393"/>
            <a:ext cx="228600" cy="720725"/>
          </a:xfrm>
          <a:prstGeom prst="rightBrace">
            <a:avLst>
              <a:gd name="adj1" fmla="val 37500"/>
              <a:gd name="adj2" fmla="val 50000"/>
            </a:avLst>
          </a:prstGeom>
          <a:noFill/>
          <a:ln w="28575">
            <a:solidFill>
              <a:schemeClr val="hlink"/>
            </a:solidFill>
            <a:round/>
            <a:headEnd/>
            <a:tailEnd/>
          </a:ln>
          <a:effectLst/>
        </p:spPr>
        <p:txBody>
          <a:bodyPr anchor="ctr">
            <a:noAutofit/>
          </a:bodyPr>
          <a:lstStyle/>
          <a:p>
            <a:endParaRPr lang="en-US" sz="1800">
              <a:latin typeface="+mn-lt"/>
            </a:endParaRPr>
          </a:p>
        </p:txBody>
      </p:sp>
      <p:sp>
        <p:nvSpPr>
          <p:cNvPr id="30" name="AutoShape 30"/>
          <p:cNvSpPr>
            <a:spLocks/>
          </p:cNvSpPr>
          <p:nvPr/>
        </p:nvSpPr>
        <p:spPr bwMode="auto">
          <a:xfrm>
            <a:off x="2286000" y="5431393"/>
            <a:ext cx="228600" cy="1023382"/>
          </a:xfrm>
          <a:prstGeom prst="rightBrace">
            <a:avLst>
              <a:gd name="adj1" fmla="val 91667"/>
              <a:gd name="adj2" fmla="val 50000"/>
            </a:avLst>
          </a:prstGeom>
          <a:noFill/>
          <a:ln w="28575">
            <a:solidFill>
              <a:schemeClr val="hlink"/>
            </a:solidFill>
            <a:round/>
            <a:headEnd/>
            <a:tailEnd/>
          </a:ln>
          <a:effectLst/>
        </p:spPr>
        <p:txBody>
          <a:bodyPr anchor="ctr">
            <a:noAutofit/>
          </a:bodyPr>
          <a:lstStyle/>
          <a:p>
            <a:endParaRPr lang="en-US" sz="1800">
              <a:latin typeface="+mn-lt"/>
            </a:endParaRPr>
          </a:p>
        </p:txBody>
      </p:sp>
      <p:sp>
        <p:nvSpPr>
          <p:cNvPr id="31" name="Text Box 31"/>
          <p:cNvSpPr txBox="1">
            <a:spLocks noChangeArrowheads="1"/>
          </p:cNvSpPr>
          <p:nvPr/>
        </p:nvSpPr>
        <p:spPr bwMode="auto">
          <a:xfrm>
            <a:off x="2514600" y="3221593"/>
            <a:ext cx="781697" cy="369332"/>
          </a:xfrm>
          <a:prstGeom prst="rect">
            <a:avLst/>
          </a:prstGeom>
          <a:noFill/>
          <a:ln w="12700">
            <a:noFill/>
            <a:miter lim="800000"/>
            <a:headEnd/>
            <a:tailEnd/>
          </a:ln>
          <a:effectLst/>
        </p:spPr>
        <p:txBody>
          <a:bodyPr wrap="none">
            <a:spAutoFit/>
          </a:bodyPr>
          <a:lstStyle/>
          <a:p>
            <a:r>
              <a:rPr lang="en-US" sz="1800">
                <a:latin typeface="+mn-lt"/>
              </a:rPr>
              <a:t>Active</a:t>
            </a:r>
          </a:p>
        </p:txBody>
      </p:sp>
      <p:sp>
        <p:nvSpPr>
          <p:cNvPr id="32" name="Text Box 32"/>
          <p:cNvSpPr txBox="1">
            <a:spLocks noChangeArrowheads="1"/>
          </p:cNvSpPr>
          <p:nvPr/>
        </p:nvSpPr>
        <p:spPr bwMode="auto">
          <a:xfrm>
            <a:off x="2514600" y="4135993"/>
            <a:ext cx="941283" cy="369332"/>
          </a:xfrm>
          <a:prstGeom prst="rect">
            <a:avLst/>
          </a:prstGeom>
          <a:noFill/>
          <a:ln w="12700">
            <a:noFill/>
            <a:miter lim="800000"/>
            <a:headEnd/>
            <a:tailEnd/>
          </a:ln>
          <a:effectLst/>
        </p:spPr>
        <p:txBody>
          <a:bodyPr wrap="none">
            <a:spAutoFit/>
          </a:bodyPr>
          <a:lstStyle/>
          <a:p>
            <a:r>
              <a:rPr lang="en-US" sz="1800">
                <a:latin typeface="+mn-lt"/>
              </a:rPr>
              <a:t>Inactive</a:t>
            </a:r>
          </a:p>
        </p:txBody>
      </p:sp>
      <p:sp>
        <p:nvSpPr>
          <p:cNvPr id="33" name="Text Box 33"/>
          <p:cNvSpPr txBox="1">
            <a:spLocks noChangeArrowheads="1"/>
          </p:cNvSpPr>
          <p:nvPr/>
        </p:nvSpPr>
        <p:spPr bwMode="auto">
          <a:xfrm>
            <a:off x="2514600" y="4866243"/>
            <a:ext cx="781697" cy="369332"/>
          </a:xfrm>
          <a:prstGeom prst="rect">
            <a:avLst/>
          </a:prstGeom>
          <a:noFill/>
          <a:ln w="12700">
            <a:noFill/>
            <a:miter lim="800000"/>
            <a:headEnd/>
            <a:tailEnd/>
          </a:ln>
          <a:effectLst/>
        </p:spPr>
        <p:txBody>
          <a:bodyPr wrap="none">
            <a:spAutoFit/>
          </a:bodyPr>
          <a:lstStyle/>
          <a:p>
            <a:r>
              <a:rPr lang="en-US" sz="1800">
                <a:latin typeface="+mn-lt"/>
              </a:rPr>
              <a:t>Active</a:t>
            </a:r>
          </a:p>
        </p:txBody>
      </p:sp>
      <p:sp>
        <p:nvSpPr>
          <p:cNvPr id="34" name="Text Box 34"/>
          <p:cNvSpPr txBox="1">
            <a:spLocks noChangeArrowheads="1"/>
          </p:cNvSpPr>
          <p:nvPr/>
        </p:nvSpPr>
        <p:spPr bwMode="auto">
          <a:xfrm>
            <a:off x="2514600" y="6085443"/>
            <a:ext cx="1295434" cy="369332"/>
          </a:xfrm>
          <a:prstGeom prst="rect">
            <a:avLst/>
          </a:prstGeom>
          <a:noFill/>
          <a:ln w="12700">
            <a:noFill/>
            <a:miter lim="800000"/>
            <a:headEnd/>
            <a:tailEnd/>
          </a:ln>
          <a:effectLst/>
        </p:spPr>
        <p:txBody>
          <a:bodyPr wrap="none">
            <a:spAutoFit/>
          </a:bodyPr>
          <a:lstStyle/>
          <a:p>
            <a:r>
              <a:rPr lang="en-US" sz="1800">
                <a:latin typeface="+mn-lt"/>
              </a:rPr>
              <a:t>Never Used</a:t>
            </a:r>
          </a:p>
        </p:txBody>
      </p:sp>
      <p:sp>
        <p:nvSpPr>
          <p:cNvPr id="35" name="Rectangle 38"/>
          <p:cNvSpPr>
            <a:spLocks noChangeArrowheads="1"/>
          </p:cNvSpPr>
          <p:nvPr/>
        </p:nvSpPr>
        <p:spPr bwMode="auto">
          <a:xfrm>
            <a:off x="1066800" y="1849993"/>
            <a:ext cx="1233030" cy="369332"/>
          </a:xfrm>
          <a:prstGeom prst="rect">
            <a:avLst/>
          </a:prstGeom>
          <a:solidFill>
            <a:srgbClr val="F1C7C7"/>
          </a:solidFill>
          <a:ln w="12700">
            <a:noFill/>
            <a:miter lim="800000"/>
            <a:headEnd/>
            <a:tailEnd/>
          </a:ln>
          <a:effectLst/>
        </p:spPr>
        <p:txBody>
          <a:bodyPr wrap="none">
            <a:spAutoFit/>
          </a:bodyPr>
          <a:lstStyle/>
          <a:p>
            <a:pPr algn="ctr"/>
            <a:r>
              <a:rPr lang="en-US" sz="1800">
                <a:latin typeface="+mn-lt"/>
              </a:rPr>
              <a:t>listenfd = 3 </a:t>
            </a:r>
          </a:p>
        </p:txBody>
      </p:sp>
      <p:sp>
        <p:nvSpPr>
          <p:cNvPr id="56" name="TextBox 55"/>
          <p:cNvSpPr txBox="1"/>
          <p:nvPr/>
        </p:nvSpPr>
        <p:spPr>
          <a:xfrm>
            <a:off x="685800" y="1489645"/>
            <a:ext cx="1912639" cy="369332"/>
          </a:xfrm>
          <a:prstGeom prst="rect">
            <a:avLst/>
          </a:prstGeom>
          <a:noFill/>
        </p:spPr>
        <p:txBody>
          <a:bodyPr wrap="none" rtlCol="0">
            <a:spAutoFit/>
          </a:bodyPr>
          <a:lstStyle/>
          <a:p>
            <a:pPr algn="ctr"/>
            <a:r>
              <a:rPr lang="en-US" sz="1800" dirty="0">
                <a:latin typeface="+mn-lt"/>
              </a:rPr>
              <a:t>Active Descriptors</a:t>
            </a:r>
          </a:p>
        </p:txBody>
      </p:sp>
      <p:grpSp>
        <p:nvGrpSpPr>
          <p:cNvPr id="2" name="Group 1"/>
          <p:cNvGrpSpPr/>
          <p:nvPr/>
        </p:nvGrpSpPr>
        <p:grpSpPr>
          <a:xfrm>
            <a:off x="5486400" y="1132443"/>
            <a:ext cx="3429000" cy="5322332"/>
            <a:chOff x="3581400" y="1132443"/>
            <a:chExt cx="3429000" cy="5322332"/>
          </a:xfrm>
        </p:grpSpPr>
        <p:sp>
          <p:nvSpPr>
            <p:cNvPr id="36" name="Rectangle 5"/>
            <p:cNvSpPr>
              <a:spLocks noChangeArrowheads="1"/>
            </p:cNvSpPr>
            <p:nvPr/>
          </p:nvSpPr>
          <p:spPr bwMode="auto">
            <a:xfrm>
              <a:off x="4029579" y="2856468"/>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10</a:t>
              </a:r>
            </a:p>
          </p:txBody>
        </p:sp>
        <p:sp>
          <p:nvSpPr>
            <p:cNvPr id="37" name="Rectangle 6"/>
            <p:cNvSpPr>
              <a:spLocks noChangeArrowheads="1"/>
            </p:cNvSpPr>
            <p:nvPr/>
          </p:nvSpPr>
          <p:spPr bwMode="auto">
            <a:xfrm>
              <a:off x="4108242" y="2437368"/>
              <a:ext cx="1005403" cy="369332"/>
            </a:xfrm>
            <a:prstGeom prst="rect">
              <a:avLst/>
            </a:prstGeom>
            <a:noFill/>
            <a:ln w="12700">
              <a:noFill/>
              <a:miter lim="800000"/>
              <a:headEnd/>
              <a:tailEnd/>
            </a:ln>
            <a:effectLst/>
          </p:spPr>
          <p:txBody>
            <a:bodyPr wrap="none">
              <a:spAutoFit/>
            </a:bodyPr>
            <a:lstStyle/>
            <a:p>
              <a:pPr algn="ctr"/>
              <a:r>
                <a:rPr lang="en-US" sz="1800" dirty="0" err="1">
                  <a:latin typeface="+mn-lt"/>
                </a:rPr>
                <a:t>connfd’s</a:t>
              </a:r>
              <a:endParaRPr lang="en-US" sz="1800" dirty="0">
                <a:latin typeface="+mn-lt"/>
              </a:endParaRPr>
            </a:p>
          </p:txBody>
        </p:sp>
        <p:sp>
          <p:nvSpPr>
            <p:cNvPr id="38" name="Rectangle 7"/>
            <p:cNvSpPr>
              <a:spLocks noChangeArrowheads="1"/>
            </p:cNvSpPr>
            <p:nvPr/>
          </p:nvSpPr>
          <p:spPr bwMode="auto">
            <a:xfrm>
              <a:off x="4029579" y="3215243"/>
              <a:ext cx="990600" cy="369332"/>
            </a:xfrm>
            <a:prstGeom prst="rect">
              <a:avLst/>
            </a:prstGeom>
            <a:solidFill>
              <a:srgbClr val="D5F1CF"/>
            </a:solidFill>
            <a:ln w="28575">
              <a:solidFill>
                <a:srgbClr val="000000"/>
              </a:solidFill>
              <a:miter lim="800000"/>
              <a:headEnd/>
              <a:tailEnd/>
            </a:ln>
            <a:effectLst/>
          </p:spPr>
          <p:txBody>
            <a:bodyPr anchor="ctr">
              <a:spAutoFit/>
            </a:bodyPr>
            <a:lstStyle/>
            <a:p>
              <a:pPr algn="ctr"/>
              <a:r>
                <a:rPr lang="en-US" sz="1800">
                  <a:latin typeface="+mn-lt"/>
                </a:rPr>
                <a:t>7</a:t>
              </a:r>
            </a:p>
          </p:txBody>
        </p:sp>
        <p:sp>
          <p:nvSpPr>
            <p:cNvPr id="39" name="Rectangle 8"/>
            <p:cNvSpPr>
              <a:spLocks noChangeArrowheads="1"/>
            </p:cNvSpPr>
            <p:nvPr/>
          </p:nvSpPr>
          <p:spPr bwMode="auto">
            <a:xfrm>
              <a:off x="4029579" y="3574018"/>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4</a:t>
              </a:r>
            </a:p>
          </p:txBody>
        </p:sp>
        <p:sp>
          <p:nvSpPr>
            <p:cNvPr id="40" name="Rectangle 9"/>
            <p:cNvSpPr>
              <a:spLocks noChangeArrowheads="1"/>
            </p:cNvSpPr>
            <p:nvPr/>
          </p:nvSpPr>
          <p:spPr bwMode="auto">
            <a:xfrm>
              <a:off x="4029579" y="3932793"/>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41" name="Rectangle 10"/>
            <p:cNvSpPr>
              <a:spLocks noChangeArrowheads="1"/>
            </p:cNvSpPr>
            <p:nvPr/>
          </p:nvSpPr>
          <p:spPr bwMode="auto">
            <a:xfrm>
              <a:off x="4029579" y="4291568"/>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42" name="Rectangle 11"/>
            <p:cNvSpPr>
              <a:spLocks noChangeArrowheads="1"/>
            </p:cNvSpPr>
            <p:nvPr/>
          </p:nvSpPr>
          <p:spPr bwMode="auto">
            <a:xfrm>
              <a:off x="4029579" y="4650343"/>
              <a:ext cx="990600" cy="369332"/>
            </a:xfrm>
            <a:prstGeom prst="rect">
              <a:avLst/>
            </a:prstGeom>
            <a:solidFill>
              <a:srgbClr val="D5F1CF"/>
            </a:solidFill>
            <a:ln w="28575">
              <a:solidFill>
                <a:srgbClr val="000000"/>
              </a:solidFill>
              <a:miter lim="800000"/>
              <a:headEnd/>
              <a:tailEnd/>
            </a:ln>
            <a:effectLst/>
          </p:spPr>
          <p:txBody>
            <a:bodyPr anchor="ctr">
              <a:spAutoFit/>
            </a:bodyPr>
            <a:lstStyle/>
            <a:p>
              <a:pPr algn="ctr"/>
              <a:r>
                <a:rPr lang="en-US" sz="1800">
                  <a:latin typeface="+mn-lt"/>
                </a:rPr>
                <a:t>12</a:t>
              </a:r>
            </a:p>
          </p:txBody>
        </p:sp>
        <p:sp>
          <p:nvSpPr>
            <p:cNvPr id="43" name="Rectangle 12"/>
            <p:cNvSpPr>
              <a:spLocks noChangeArrowheads="1"/>
            </p:cNvSpPr>
            <p:nvPr/>
          </p:nvSpPr>
          <p:spPr bwMode="auto">
            <a:xfrm>
              <a:off x="4029579" y="5009118"/>
              <a:ext cx="990600" cy="369332"/>
            </a:xfrm>
            <a:prstGeom prst="rect">
              <a:avLst/>
            </a:prstGeom>
            <a:solidFill>
              <a:srgbClr val="D5F1CF"/>
            </a:solidFill>
            <a:ln w="28575">
              <a:solidFill>
                <a:srgbClr val="000000"/>
              </a:solidFill>
              <a:miter lim="800000"/>
              <a:headEnd/>
              <a:tailEnd/>
            </a:ln>
            <a:effectLst/>
          </p:spPr>
          <p:txBody>
            <a:bodyPr anchor="ctr">
              <a:spAutoFit/>
            </a:bodyPr>
            <a:lstStyle/>
            <a:p>
              <a:pPr algn="ctr"/>
              <a:r>
                <a:rPr lang="en-US" sz="1800">
                  <a:latin typeface="+mn-lt"/>
                </a:rPr>
                <a:t>5</a:t>
              </a:r>
            </a:p>
          </p:txBody>
        </p:sp>
        <p:sp>
          <p:nvSpPr>
            <p:cNvPr id="44" name="Rectangle 13"/>
            <p:cNvSpPr>
              <a:spLocks noChangeArrowheads="1"/>
            </p:cNvSpPr>
            <p:nvPr/>
          </p:nvSpPr>
          <p:spPr bwMode="auto">
            <a:xfrm>
              <a:off x="4029579" y="5367893"/>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45" name="Rectangle 14"/>
            <p:cNvSpPr>
              <a:spLocks noChangeArrowheads="1"/>
            </p:cNvSpPr>
            <p:nvPr/>
          </p:nvSpPr>
          <p:spPr bwMode="auto">
            <a:xfrm>
              <a:off x="4029579" y="5726668"/>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46" name="Rectangle 15"/>
            <p:cNvSpPr>
              <a:spLocks noChangeArrowheads="1"/>
            </p:cNvSpPr>
            <p:nvPr/>
          </p:nvSpPr>
          <p:spPr bwMode="auto">
            <a:xfrm>
              <a:off x="4029579" y="6085443"/>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55" name="Rectangle 38"/>
            <p:cNvSpPr>
              <a:spLocks noChangeArrowheads="1"/>
            </p:cNvSpPr>
            <p:nvPr/>
          </p:nvSpPr>
          <p:spPr bwMode="auto">
            <a:xfrm>
              <a:off x="3953379" y="1827768"/>
              <a:ext cx="1233030" cy="369332"/>
            </a:xfrm>
            <a:prstGeom prst="rect">
              <a:avLst/>
            </a:prstGeom>
            <a:solidFill>
              <a:srgbClr val="D5F1CF"/>
            </a:solidFill>
            <a:ln w="12700">
              <a:noFill/>
              <a:miter lim="800000"/>
              <a:headEnd/>
              <a:tailEnd/>
            </a:ln>
            <a:effectLst/>
          </p:spPr>
          <p:txBody>
            <a:bodyPr wrap="none">
              <a:spAutoFit/>
            </a:bodyPr>
            <a:lstStyle/>
            <a:p>
              <a:pPr algn="ctr"/>
              <a:r>
                <a:rPr lang="en-US" sz="1800">
                  <a:latin typeface="+mn-lt"/>
                </a:rPr>
                <a:t>listenfd = 3 </a:t>
              </a:r>
            </a:p>
          </p:txBody>
        </p:sp>
        <p:sp>
          <p:nvSpPr>
            <p:cNvPr id="57" name="TextBox 56"/>
            <p:cNvSpPr txBox="1"/>
            <p:nvPr/>
          </p:nvSpPr>
          <p:spPr>
            <a:xfrm>
              <a:off x="3581400" y="1501775"/>
              <a:ext cx="1988839" cy="369332"/>
            </a:xfrm>
            <a:prstGeom prst="rect">
              <a:avLst/>
            </a:prstGeom>
            <a:noFill/>
          </p:spPr>
          <p:txBody>
            <a:bodyPr wrap="square" rtlCol="0">
              <a:spAutoFit/>
            </a:bodyPr>
            <a:lstStyle/>
            <a:p>
              <a:pPr algn="ctr"/>
              <a:r>
                <a:rPr lang="en-US" sz="1800" dirty="0">
                  <a:latin typeface="+mn-lt"/>
                </a:rPr>
                <a:t>Pending Inputs</a:t>
              </a:r>
            </a:p>
          </p:txBody>
        </p:sp>
        <p:cxnSp>
          <p:nvCxnSpPr>
            <p:cNvPr id="59" name="Straight Arrow Connector 58"/>
            <p:cNvCxnSpPr/>
            <p:nvPr/>
          </p:nvCxnSpPr>
          <p:spPr bwMode="auto">
            <a:xfrm rot="10800000">
              <a:off x="5186410" y="1958976"/>
              <a:ext cx="833391" cy="1588"/>
            </a:xfrm>
            <a:prstGeom prst="straightConnector1">
              <a:avLst/>
            </a:prstGeom>
            <a:noFill/>
            <a:ln w="19050">
              <a:solidFill>
                <a:srgbClr val="000000"/>
              </a:solidFill>
              <a:miter lim="800000"/>
              <a:headEnd type="none" w="med" len="med"/>
              <a:tailEnd type="triangle" w="lg" len="med"/>
            </a:ln>
            <a:effectLst/>
          </p:spPr>
        </p:cxnSp>
        <p:cxnSp>
          <p:nvCxnSpPr>
            <p:cNvPr id="60" name="Straight Arrow Connector 59"/>
            <p:cNvCxnSpPr>
              <a:endCxn id="38" idx="3"/>
            </p:cNvCxnSpPr>
            <p:nvPr/>
          </p:nvCxnSpPr>
          <p:spPr bwMode="auto">
            <a:xfrm rot="10800000">
              <a:off x="5020180" y="3399910"/>
              <a:ext cx="994813" cy="6865"/>
            </a:xfrm>
            <a:prstGeom prst="straightConnector1">
              <a:avLst/>
            </a:prstGeom>
            <a:noFill/>
            <a:ln w="19050">
              <a:solidFill>
                <a:srgbClr val="000000"/>
              </a:solidFill>
              <a:miter lim="800000"/>
              <a:headEnd type="none" w="med" len="med"/>
              <a:tailEnd type="triangle" w="lg" len="med"/>
            </a:ln>
            <a:effectLst/>
          </p:spPr>
        </p:cxnSp>
        <p:cxnSp>
          <p:nvCxnSpPr>
            <p:cNvPr id="62" name="Straight Arrow Connector 61"/>
            <p:cNvCxnSpPr/>
            <p:nvPr/>
          </p:nvCxnSpPr>
          <p:spPr bwMode="auto">
            <a:xfrm rot="10800000">
              <a:off x="5029201" y="4840844"/>
              <a:ext cx="994813" cy="6865"/>
            </a:xfrm>
            <a:prstGeom prst="straightConnector1">
              <a:avLst/>
            </a:prstGeom>
            <a:noFill/>
            <a:ln w="19050">
              <a:solidFill>
                <a:srgbClr val="000000"/>
              </a:solidFill>
              <a:miter lim="800000"/>
              <a:headEnd type="none" w="med" len="med"/>
              <a:tailEnd type="triangle" w="lg" len="med"/>
            </a:ln>
            <a:effectLst/>
          </p:spPr>
        </p:cxnSp>
        <p:cxnSp>
          <p:nvCxnSpPr>
            <p:cNvPr id="63" name="Straight Arrow Connector 62"/>
            <p:cNvCxnSpPr/>
            <p:nvPr/>
          </p:nvCxnSpPr>
          <p:spPr bwMode="auto">
            <a:xfrm rot="10800000">
              <a:off x="5029201" y="5228709"/>
              <a:ext cx="994813" cy="6865"/>
            </a:xfrm>
            <a:prstGeom prst="straightConnector1">
              <a:avLst/>
            </a:prstGeom>
            <a:noFill/>
            <a:ln w="19050">
              <a:solidFill>
                <a:srgbClr val="000000"/>
              </a:solidFill>
              <a:miter lim="800000"/>
              <a:headEnd type="none" w="med" len="med"/>
              <a:tailEnd type="triangle" w="lg" len="med"/>
            </a:ln>
            <a:effectLst/>
          </p:spPr>
        </p:cxnSp>
        <p:cxnSp>
          <p:nvCxnSpPr>
            <p:cNvPr id="65" name="Straight Connector 64"/>
            <p:cNvCxnSpPr/>
            <p:nvPr/>
          </p:nvCxnSpPr>
          <p:spPr bwMode="auto">
            <a:xfrm rot="5400000" flipH="1" flipV="1">
              <a:off x="4152603" y="3364165"/>
              <a:ext cx="3733800" cy="9021"/>
            </a:xfrm>
            <a:prstGeom prst="line">
              <a:avLst/>
            </a:prstGeom>
            <a:noFill/>
            <a:ln w="19050">
              <a:solidFill>
                <a:srgbClr val="000000"/>
              </a:solidFill>
              <a:miter lim="800000"/>
              <a:headEnd type="none" w="med" len="med"/>
              <a:tailEnd type="none" w="med" len="med"/>
            </a:ln>
            <a:effectLst/>
          </p:spPr>
        </p:cxnSp>
        <p:sp>
          <p:nvSpPr>
            <p:cNvPr id="66" name="TextBox 65"/>
            <p:cNvSpPr txBox="1"/>
            <p:nvPr/>
          </p:nvSpPr>
          <p:spPr>
            <a:xfrm>
              <a:off x="5021561" y="1132443"/>
              <a:ext cx="1988839" cy="369332"/>
            </a:xfrm>
            <a:prstGeom prst="rect">
              <a:avLst/>
            </a:prstGeom>
            <a:noFill/>
          </p:spPr>
          <p:txBody>
            <a:bodyPr wrap="square" rtlCol="0">
              <a:spAutoFit/>
            </a:bodyPr>
            <a:lstStyle/>
            <a:p>
              <a:pPr algn="ctr"/>
              <a:r>
                <a:rPr lang="en-US" sz="1800" dirty="0">
                  <a:latin typeface="+mn-lt"/>
                </a:rPr>
                <a:t>Read and service</a:t>
              </a:r>
            </a:p>
          </p:txBody>
        </p:sp>
      </p:grpSp>
      <p:sp>
        <p:nvSpPr>
          <p:cNvPr id="3" name="TextBox 2"/>
          <p:cNvSpPr txBox="1"/>
          <p:nvPr/>
        </p:nvSpPr>
        <p:spPr>
          <a:xfrm>
            <a:off x="3633008" y="3185577"/>
            <a:ext cx="1853392" cy="954107"/>
          </a:xfrm>
          <a:prstGeom prst="rect">
            <a:avLst/>
          </a:prstGeom>
          <a:solidFill>
            <a:srgbClr val="FFC000"/>
          </a:solidFill>
        </p:spPr>
        <p:txBody>
          <a:bodyPr wrap="none" rtlCol="0">
            <a:spAutoFit/>
          </a:bodyPr>
          <a:lstStyle/>
          <a:p>
            <a:r>
              <a:rPr lang="en-US" sz="2800" dirty="0">
                <a:latin typeface="+mn-lt"/>
              </a:rPr>
              <a:t>Anything</a:t>
            </a:r>
          </a:p>
          <a:p>
            <a:r>
              <a:rPr lang="en-US" sz="2800" dirty="0">
                <a:latin typeface="+mn-lt"/>
              </a:rPr>
              <a:t>happened?</a:t>
            </a:r>
          </a:p>
        </p:txBody>
      </p:sp>
      <p:sp>
        <p:nvSpPr>
          <p:cNvPr id="58" name="TextBox 57">
            <a:extLst>
              <a:ext uri="{FF2B5EF4-FFF2-40B4-BE49-F238E27FC236}">
                <a16:creationId xmlns:a16="http://schemas.microsoft.com/office/drawing/2014/main" id="{29ADCFE5-5B32-433F-8B31-FB4FA14C4E3D}"/>
              </a:ext>
            </a:extLst>
          </p:cNvPr>
          <p:cNvSpPr txBox="1"/>
          <p:nvPr/>
        </p:nvSpPr>
        <p:spPr>
          <a:xfrm>
            <a:off x="3766097" y="4844277"/>
            <a:ext cx="1577227" cy="954107"/>
          </a:xfrm>
          <a:prstGeom prst="rect">
            <a:avLst/>
          </a:prstGeom>
          <a:solidFill>
            <a:srgbClr val="FFC000"/>
          </a:solidFill>
        </p:spPr>
        <p:txBody>
          <a:bodyPr wrap="none" rtlCol="0">
            <a:spAutoFit/>
          </a:bodyPr>
          <a:lstStyle/>
          <a:p>
            <a:r>
              <a:rPr lang="en-US" sz="2800" dirty="0">
                <a:latin typeface="+mn-lt"/>
              </a:rPr>
              <a:t>Read and</a:t>
            </a:r>
            <a:br>
              <a:rPr lang="en-US" sz="2800" dirty="0">
                <a:latin typeface="+mn-lt"/>
              </a:rPr>
            </a:br>
            <a:r>
              <a:rPr lang="en-US" sz="2800" dirty="0">
                <a:latin typeface="+mn-lt"/>
              </a:rPr>
              <a:t>service</a:t>
            </a:r>
          </a:p>
        </p:txBody>
      </p:sp>
    </p:spTree>
    <p:extLst>
      <p:ext uri="{BB962C8B-B14F-4D97-AF65-F5344CB8AC3E}">
        <p14:creationId xmlns:p14="http://schemas.microsoft.com/office/powerpoint/2010/main" val="412557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04114"/>
            <a:ext cx="8558382" cy="762000"/>
          </a:xfrm>
        </p:spPr>
        <p:txBody>
          <a:bodyPr/>
          <a:lstStyle/>
          <a:p>
            <a:r>
              <a:rPr lang="en-US" dirty="0"/>
              <a:t>How many cooks can we use (and when)?</a:t>
            </a:r>
          </a:p>
        </p:txBody>
      </p:sp>
      <p:sp>
        <p:nvSpPr>
          <p:cNvPr id="2" name="TextBox 1">
            <a:extLst>
              <a:ext uri="{FF2B5EF4-FFF2-40B4-BE49-F238E27FC236}">
                <a16:creationId xmlns:a16="http://schemas.microsoft.com/office/drawing/2014/main" id="{84E225BF-8FF3-DBD4-EA26-646C027F45D4}"/>
              </a:ext>
            </a:extLst>
          </p:cNvPr>
          <p:cNvSpPr txBox="1"/>
          <p:nvPr/>
        </p:nvSpPr>
        <p:spPr>
          <a:xfrm>
            <a:off x="1987111" y="1043464"/>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Gather</a:t>
            </a:r>
          </a:p>
        </p:txBody>
      </p:sp>
      <p:sp>
        <p:nvSpPr>
          <p:cNvPr id="6" name="TextBox 5">
            <a:extLst>
              <a:ext uri="{FF2B5EF4-FFF2-40B4-BE49-F238E27FC236}">
                <a16:creationId xmlns:a16="http://schemas.microsoft.com/office/drawing/2014/main" id="{9B4B9B10-F615-6923-E502-88E509773BC6}"/>
              </a:ext>
            </a:extLst>
          </p:cNvPr>
          <p:cNvSpPr txBox="1"/>
          <p:nvPr/>
        </p:nvSpPr>
        <p:spPr>
          <a:xfrm>
            <a:off x="1945836" y="1817132"/>
            <a:ext cx="996950" cy="369332"/>
          </a:xfrm>
          <a:prstGeom prst="rect">
            <a:avLst/>
          </a:prstGeom>
          <a:noFill/>
          <a:ln w="12700">
            <a:solidFill>
              <a:schemeClr val="tx1"/>
            </a:solidFill>
          </a:ln>
        </p:spPr>
        <p:txBody>
          <a:bodyPr wrap="square" rtlCol="0">
            <a:spAutoFit/>
          </a:bodyPr>
          <a:lstStyle/>
          <a:p>
            <a:r>
              <a:rPr lang="en-US" sz="1800" dirty="0">
                <a:latin typeface="Calibri" pitchFamily="34" charset="0"/>
              </a:rPr>
              <a:t>Preheat</a:t>
            </a:r>
          </a:p>
        </p:txBody>
      </p:sp>
      <p:sp>
        <p:nvSpPr>
          <p:cNvPr id="7" name="TextBox 6">
            <a:extLst>
              <a:ext uri="{FF2B5EF4-FFF2-40B4-BE49-F238E27FC236}">
                <a16:creationId xmlns:a16="http://schemas.microsoft.com/office/drawing/2014/main" id="{0A9485E0-82CB-C6C0-A0B2-FA7D353E2D35}"/>
              </a:ext>
            </a:extLst>
          </p:cNvPr>
          <p:cNvSpPr txBox="1"/>
          <p:nvPr/>
        </p:nvSpPr>
        <p:spPr>
          <a:xfrm>
            <a:off x="3689350" y="1817132"/>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Solids</a:t>
            </a:r>
          </a:p>
        </p:txBody>
      </p:sp>
      <p:sp>
        <p:nvSpPr>
          <p:cNvPr id="8" name="TextBox 7">
            <a:extLst>
              <a:ext uri="{FF2B5EF4-FFF2-40B4-BE49-F238E27FC236}">
                <a16:creationId xmlns:a16="http://schemas.microsoft.com/office/drawing/2014/main" id="{C5149BC7-67EC-F17C-EF74-6F75B1A49359}"/>
              </a:ext>
            </a:extLst>
          </p:cNvPr>
          <p:cNvSpPr txBox="1"/>
          <p:nvPr/>
        </p:nvSpPr>
        <p:spPr>
          <a:xfrm>
            <a:off x="5187511" y="1826895"/>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Liquids</a:t>
            </a:r>
          </a:p>
        </p:txBody>
      </p:sp>
      <p:sp>
        <p:nvSpPr>
          <p:cNvPr id="9" name="TextBox 8">
            <a:extLst>
              <a:ext uri="{FF2B5EF4-FFF2-40B4-BE49-F238E27FC236}">
                <a16:creationId xmlns:a16="http://schemas.microsoft.com/office/drawing/2014/main" id="{A1AC017A-E76A-082B-F4E3-53C516E7120C}"/>
              </a:ext>
            </a:extLst>
          </p:cNvPr>
          <p:cNvSpPr txBox="1"/>
          <p:nvPr/>
        </p:nvSpPr>
        <p:spPr>
          <a:xfrm>
            <a:off x="4559655" y="2558625"/>
            <a:ext cx="654050" cy="369332"/>
          </a:xfrm>
          <a:prstGeom prst="rect">
            <a:avLst/>
          </a:prstGeom>
          <a:noFill/>
          <a:ln w="12700">
            <a:solidFill>
              <a:schemeClr val="tx1"/>
            </a:solidFill>
          </a:ln>
        </p:spPr>
        <p:txBody>
          <a:bodyPr wrap="square" rtlCol="0">
            <a:spAutoFit/>
          </a:bodyPr>
          <a:lstStyle/>
          <a:p>
            <a:r>
              <a:rPr lang="en-US" sz="1800" dirty="0">
                <a:latin typeface="Calibri" pitchFamily="34" charset="0"/>
              </a:rPr>
              <a:t>S+L</a:t>
            </a:r>
          </a:p>
        </p:txBody>
      </p:sp>
      <p:sp>
        <p:nvSpPr>
          <p:cNvPr id="10" name="TextBox 9">
            <a:extLst>
              <a:ext uri="{FF2B5EF4-FFF2-40B4-BE49-F238E27FC236}">
                <a16:creationId xmlns:a16="http://schemas.microsoft.com/office/drawing/2014/main" id="{20F8A4B8-63D4-A1D8-718A-0787E5E34461}"/>
              </a:ext>
            </a:extLst>
          </p:cNvPr>
          <p:cNvSpPr txBox="1"/>
          <p:nvPr/>
        </p:nvSpPr>
        <p:spPr>
          <a:xfrm>
            <a:off x="118894" y="1826895"/>
            <a:ext cx="1080378" cy="369332"/>
          </a:xfrm>
          <a:prstGeom prst="rect">
            <a:avLst/>
          </a:prstGeom>
          <a:noFill/>
          <a:ln w="12700">
            <a:solidFill>
              <a:schemeClr val="tx1"/>
            </a:solidFill>
          </a:ln>
        </p:spPr>
        <p:txBody>
          <a:bodyPr wrap="square" rtlCol="0">
            <a:spAutoFit/>
          </a:bodyPr>
          <a:lstStyle/>
          <a:p>
            <a:r>
              <a:rPr lang="en-US" sz="1800" dirty="0">
                <a:latin typeface="Calibri" pitchFamily="34" charset="0"/>
              </a:rPr>
              <a:t>Crumble</a:t>
            </a:r>
          </a:p>
        </p:txBody>
      </p:sp>
      <p:sp>
        <p:nvSpPr>
          <p:cNvPr id="11" name="TextBox 10">
            <a:extLst>
              <a:ext uri="{FF2B5EF4-FFF2-40B4-BE49-F238E27FC236}">
                <a16:creationId xmlns:a16="http://schemas.microsoft.com/office/drawing/2014/main" id="{D61BF2A8-1FD3-CAD3-AF16-B4B7BC254EEC}"/>
              </a:ext>
            </a:extLst>
          </p:cNvPr>
          <p:cNvSpPr txBox="1"/>
          <p:nvPr/>
        </p:nvSpPr>
        <p:spPr>
          <a:xfrm>
            <a:off x="4429480" y="3319406"/>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Pour</a:t>
            </a:r>
          </a:p>
        </p:txBody>
      </p:sp>
      <p:sp>
        <p:nvSpPr>
          <p:cNvPr id="12" name="TextBox 11">
            <a:extLst>
              <a:ext uri="{FF2B5EF4-FFF2-40B4-BE49-F238E27FC236}">
                <a16:creationId xmlns:a16="http://schemas.microsoft.com/office/drawing/2014/main" id="{0865AFF1-3295-B062-F128-3107709BE86C}"/>
              </a:ext>
            </a:extLst>
          </p:cNvPr>
          <p:cNvSpPr txBox="1"/>
          <p:nvPr/>
        </p:nvSpPr>
        <p:spPr>
          <a:xfrm>
            <a:off x="4425375" y="4055002"/>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Bake</a:t>
            </a:r>
          </a:p>
        </p:txBody>
      </p:sp>
      <p:sp>
        <p:nvSpPr>
          <p:cNvPr id="13" name="TextBox 12">
            <a:extLst>
              <a:ext uri="{FF2B5EF4-FFF2-40B4-BE49-F238E27FC236}">
                <a16:creationId xmlns:a16="http://schemas.microsoft.com/office/drawing/2014/main" id="{345E86E3-3322-7839-59FD-D8B8117F4316}"/>
              </a:ext>
            </a:extLst>
          </p:cNvPr>
          <p:cNvSpPr txBox="1"/>
          <p:nvPr/>
        </p:nvSpPr>
        <p:spPr>
          <a:xfrm>
            <a:off x="4419600" y="4804948"/>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Frost</a:t>
            </a:r>
          </a:p>
        </p:txBody>
      </p:sp>
      <p:sp>
        <p:nvSpPr>
          <p:cNvPr id="14" name="TextBox 13">
            <a:extLst>
              <a:ext uri="{FF2B5EF4-FFF2-40B4-BE49-F238E27FC236}">
                <a16:creationId xmlns:a16="http://schemas.microsoft.com/office/drawing/2014/main" id="{047B421C-FB99-98BE-35BC-D528DB363558}"/>
              </a:ext>
            </a:extLst>
          </p:cNvPr>
          <p:cNvSpPr txBox="1"/>
          <p:nvPr/>
        </p:nvSpPr>
        <p:spPr>
          <a:xfrm>
            <a:off x="4343400" y="5472234"/>
            <a:ext cx="1066800" cy="369332"/>
          </a:xfrm>
          <a:prstGeom prst="rect">
            <a:avLst/>
          </a:prstGeom>
          <a:noFill/>
          <a:ln w="12700">
            <a:solidFill>
              <a:schemeClr val="tx1"/>
            </a:solidFill>
          </a:ln>
        </p:spPr>
        <p:txBody>
          <a:bodyPr wrap="square" rtlCol="0">
            <a:spAutoFit/>
          </a:bodyPr>
          <a:lstStyle/>
          <a:p>
            <a:r>
              <a:rPr lang="en-US" sz="1800" dirty="0">
                <a:latin typeface="Calibri" pitchFamily="34" charset="0"/>
              </a:rPr>
              <a:t>Decorate</a:t>
            </a:r>
          </a:p>
        </p:txBody>
      </p:sp>
      <p:sp>
        <p:nvSpPr>
          <p:cNvPr id="15" name="TextBox 14">
            <a:extLst>
              <a:ext uri="{FF2B5EF4-FFF2-40B4-BE49-F238E27FC236}">
                <a16:creationId xmlns:a16="http://schemas.microsoft.com/office/drawing/2014/main" id="{0BB47944-03C6-6A2C-EA00-7399C2D747DE}"/>
              </a:ext>
            </a:extLst>
          </p:cNvPr>
          <p:cNvSpPr txBox="1"/>
          <p:nvPr/>
        </p:nvSpPr>
        <p:spPr>
          <a:xfrm>
            <a:off x="4037367" y="6171459"/>
            <a:ext cx="1676400" cy="369332"/>
          </a:xfrm>
          <a:prstGeom prst="rect">
            <a:avLst/>
          </a:prstGeom>
          <a:noFill/>
          <a:ln w="12700">
            <a:solidFill>
              <a:schemeClr val="tx1"/>
            </a:solidFill>
          </a:ln>
        </p:spPr>
        <p:txBody>
          <a:bodyPr wrap="square" rtlCol="0">
            <a:spAutoFit/>
          </a:bodyPr>
          <a:lstStyle/>
          <a:p>
            <a:r>
              <a:rPr lang="en-US" sz="1800" dirty="0">
                <a:latin typeface="Calibri" pitchFamily="34" charset="0"/>
              </a:rPr>
              <a:t>Clean: Crumble</a:t>
            </a:r>
          </a:p>
        </p:txBody>
      </p:sp>
      <p:cxnSp>
        <p:nvCxnSpPr>
          <p:cNvPr id="16" name="Straight Arrow Connector 15">
            <a:extLst>
              <a:ext uri="{FF2B5EF4-FFF2-40B4-BE49-F238E27FC236}">
                <a16:creationId xmlns:a16="http://schemas.microsoft.com/office/drawing/2014/main" id="{E9ACB0BF-007E-BA81-2E8C-2F49A6E1AD04}"/>
              </a:ext>
            </a:extLst>
          </p:cNvPr>
          <p:cNvCxnSpPr>
            <a:stCxn id="2" idx="2"/>
            <a:endCxn id="10" idx="0"/>
          </p:cNvCxnSpPr>
          <p:nvPr/>
        </p:nvCxnSpPr>
        <p:spPr bwMode="auto">
          <a:xfrm flipH="1">
            <a:off x="659083" y="1412796"/>
            <a:ext cx="1785228" cy="414099"/>
          </a:xfrm>
          <a:prstGeom prst="straightConnector1">
            <a:avLst/>
          </a:prstGeom>
          <a:noFill/>
          <a:ln w="12700">
            <a:solidFill>
              <a:srgbClr val="000000"/>
            </a:solidFill>
            <a:miter lim="800000"/>
            <a:headEnd type="none" w="med" len="med"/>
            <a:tailEnd type="triangle"/>
          </a:ln>
          <a:effectLst/>
        </p:spPr>
      </p:cxnSp>
      <p:cxnSp>
        <p:nvCxnSpPr>
          <p:cNvPr id="18" name="Straight Arrow Connector 17">
            <a:extLst>
              <a:ext uri="{FF2B5EF4-FFF2-40B4-BE49-F238E27FC236}">
                <a16:creationId xmlns:a16="http://schemas.microsoft.com/office/drawing/2014/main" id="{B8D145F3-9EC8-C48F-59F4-83EBE770302B}"/>
              </a:ext>
            </a:extLst>
          </p:cNvPr>
          <p:cNvCxnSpPr>
            <a:stCxn id="2" idx="2"/>
            <a:endCxn id="6" idx="0"/>
          </p:cNvCxnSpPr>
          <p:nvPr/>
        </p:nvCxnSpPr>
        <p:spPr bwMode="auto">
          <a:xfrm>
            <a:off x="2444311" y="1412796"/>
            <a:ext cx="0" cy="404336"/>
          </a:xfrm>
          <a:prstGeom prst="straightConnector1">
            <a:avLst/>
          </a:prstGeom>
          <a:noFill/>
          <a:ln w="12700">
            <a:solidFill>
              <a:srgbClr val="000000"/>
            </a:solidFill>
            <a:miter lim="800000"/>
            <a:headEnd type="none" w="med" len="med"/>
            <a:tailEnd type="triangle"/>
          </a:ln>
          <a:effectLst/>
        </p:spPr>
      </p:cxnSp>
      <p:cxnSp>
        <p:nvCxnSpPr>
          <p:cNvPr id="20" name="Straight Arrow Connector 19">
            <a:extLst>
              <a:ext uri="{FF2B5EF4-FFF2-40B4-BE49-F238E27FC236}">
                <a16:creationId xmlns:a16="http://schemas.microsoft.com/office/drawing/2014/main" id="{A929B2F1-A389-6E08-C329-96274AE1589C}"/>
              </a:ext>
            </a:extLst>
          </p:cNvPr>
          <p:cNvCxnSpPr>
            <a:stCxn id="2" idx="2"/>
            <a:endCxn id="7" idx="0"/>
          </p:cNvCxnSpPr>
          <p:nvPr/>
        </p:nvCxnSpPr>
        <p:spPr bwMode="auto">
          <a:xfrm>
            <a:off x="2444311" y="1412796"/>
            <a:ext cx="1702239" cy="404336"/>
          </a:xfrm>
          <a:prstGeom prst="straightConnector1">
            <a:avLst/>
          </a:prstGeom>
          <a:noFill/>
          <a:ln w="12700">
            <a:solidFill>
              <a:srgbClr val="000000"/>
            </a:solidFill>
            <a:miter lim="800000"/>
            <a:headEnd type="none" w="med" len="med"/>
            <a:tailEnd type="triangle"/>
          </a:ln>
          <a:effectLst/>
        </p:spPr>
      </p:cxnSp>
      <p:cxnSp>
        <p:nvCxnSpPr>
          <p:cNvPr id="22" name="Straight Arrow Connector 21">
            <a:extLst>
              <a:ext uri="{FF2B5EF4-FFF2-40B4-BE49-F238E27FC236}">
                <a16:creationId xmlns:a16="http://schemas.microsoft.com/office/drawing/2014/main" id="{76978E19-B1EB-6E18-8403-49445D02A123}"/>
              </a:ext>
            </a:extLst>
          </p:cNvPr>
          <p:cNvCxnSpPr>
            <a:stCxn id="2" idx="2"/>
            <a:endCxn id="8" idx="0"/>
          </p:cNvCxnSpPr>
          <p:nvPr/>
        </p:nvCxnSpPr>
        <p:spPr bwMode="auto">
          <a:xfrm>
            <a:off x="2444311" y="1412796"/>
            <a:ext cx="3200400" cy="414099"/>
          </a:xfrm>
          <a:prstGeom prst="straightConnector1">
            <a:avLst/>
          </a:prstGeom>
          <a:noFill/>
          <a:ln w="12700">
            <a:solidFill>
              <a:srgbClr val="000000"/>
            </a:solidFill>
            <a:miter lim="800000"/>
            <a:headEnd type="none" w="med" len="med"/>
            <a:tailEnd type="triangle"/>
          </a:ln>
          <a:effectLst/>
        </p:spPr>
      </p:cxnSp>
      <p:cxnSp>
        <p:nvCxnSpPr>
          <p:cNvPr id="24" name="Straight Arrow Connector 23">
            <a:extLst>
              <a:ext uri="{FF2B5EF4-FFF2-40B4-BE49-F238E27FC236}">
                <a16:creationId xmlns:a16="http://schemas.microsoft.com/office/drawing/2014/main" id="{21066D42-98F5-47C8-7737-95531DD19809}"/>
              </a:ext>
            </a:extLst>
          </p:cNvPr>
          <p:cNvCxnSpPr>
            <a:stCxn id="7" idx="2"/>
            <a:endCxn id="9" idx="0"/>
          </p:cNvCxnSpPr>
          <p:nvPr/>
        </p:nvCxnSpPr>
        <p:spPr bwMode="auto">
          <a:xfrm>
            <a:off x="4146550" y="2186464"/>
            <a:ext cx="740130" cy="372161"/>
          </a:xfrm>
          <a:prstGeom prst="straightConnector1">
            <a:avLst/>
          </a:prstGeom>
          <a:noFill/>
          <a:ln w="12700">
            <a:solidFill>
              <a:srgbClr val="000000"/>
            </a:solidFill>
            <a:miter lim="800000"/>
            <a:headEnd type="none" w="med" len="med"/>
            <a:tailEnd type="triangle"/>
          </a:ln>
          <a:effectLst/>
        </p:spPr>
      </p:cxnSp>
      <p:cxnSp>
        <p:nvCxnSpPr>
          <p:cNvPr id="26" name="Straight Arrow Connector 25">
            <a:extLst>
              <a:ext uri="{FF2B5EF4-FFF2-40B4-BE49-F238E27FC236}">
                <a16:creationId xmlns:a16="http://schemas.microsoft.com/office/drawing/2014/main" id="{7A636A00-622C-A593-9A31-DD9CC75831A0}"/>
              </a:ext>
            </a:extLst>
          </p:cNvPr>
          <p:cNvCxnSpPr>
            <a:stCxn id="8" idx="2"/>
            <a:endCxn id="9" idx="0"/>
          </p:cNvCxnSpPr>
          <p:nvPr/>
        </p:nvCxnSpPr>
        <p:spPr bwMode="auto">
          <a:xfrm flipH="1">
            <a:off x="4886680" y="2196227"/>
            <a:ext cx="758031" cy="362398"/>
          </a:xfrm>
          <a:prstGeom prst="straightConnector1">
            <a:avLst/>
          </a:prstGeom>
          <a:noFill/>
          <a:ln w="12700">
            <a:solidFill>
              <a:srgbClr val="000000"/>
            </a:solidFill>
            <a:miter lim="800000"/>
            <a:headEnd type="none" w="med" len="med"/>
            <a:tailEnd type="triangle"/>
          </a:ln>
          <a:effectLst/>
        </p:spPr>
      </p:cxnSp>
      <p:cxnSp>
        <p:nvCxnSpPr>
          <p:cNvPr id="28" name="Straight Arrow Connector 27">
            <a:extLst>
              <a:ext uri="{FF2B5EF4-FFF2-40B4-BE49-F238E27FC236}">
                <a16:creationId xmlns:a16="http://schemas.microsoft.com/office/drawing/2014/main" id="{3CBFDD85-D087-F2A2-F556-A8EABE7D8B06}"/>
              </a:ext>
            </a:extLst>
          </p:cNvPr>
          <p:cNvCxnSpPr>
            <a:stCxn id="9" idx="2"/>
            <a:endCxn id="11" idx="0"/>
          </p:cNvCxnSpPr>
          <p:nvPr/>
        </p:nvCxnSpPr>
        <p:spPr bwMode="auto">
          <a:xfrm>
            <a:off x="4886680" y="2927957"/>
            <a:ext cx="0" cy="391449"/>
          </a:xfrm>
          <a:prstGeom prst="straightConnector1">
            <a:avLst/>
          </a:prstGeom>
          <a:noFill/>
          <a:ln w="12700">
            <a:solidFill>
              <a:srgbClr val="000000"/>
            </a:solidFill>
            <a:miter lim="800000"/>
            <a:headEnd type="none" w="med" len="med"/>
            <a:tailEnd type="triangle"/>
          </a:ln>
          <a:effectLst/>
        </p:spPr>
      </p:cxnSp>
      <p:cxnSp>
        <p:nvCxnSpPr>
          <p:cNvPr id="30" name="Straight Arrow Connector 29">
            <a:extLst>
              <a:ext uri="{FF2B5EF4-FFF2-40B4-BE49-F238E27FC236}">
                <a16:creationId xmlns:a16="http://schemas.microsoft.com/office/drawing/2014/main" id="{63F9733B-7734-B473-4190-A25FC88D1714}"/>
              </a:ext>
            </a:extLst>
          </p:cNvPr>
          <p:cNvCxnSpPr>
            <a:cxnSpLocks/>
            <a:stCxn id="11" idx="2"/>
            <a:endCxn id="12" idx="0"/>
          </p:cNvCxnSpPr>
          <p:nvPr/>
        </p:nvCxnSpPr>
        <p:spPr bwMode="auto">
          <a:xfrm flipH="1">
            <a:off x="4882575" y="3688738"/>
            <a:ext cx="4105" cy="366264"/>
          </a:xfrm>
          <a:prstGeom prst="straightConnector1">
            <a:avLst/>
          </a:prstGeom>
          <a:noFill/>
          <a:ln w="12700">
            <a:solidFill>
              <a:srgbClr val="000000"/>
            </a:solidFill>
            <a:miter lim="800000"/>
            <a:headEnd type="none" w="med" len="med"/>
            <a:tailEnd type="triangle"/>
          </a:ln>
          <a:effectLst/>
        </p:spPr>
      </p:cxnSp>
      <p:cxnSp>
        <p:nvCxnSpPr>
          <p:cNvPr id="32" name="Straight Arrow Connector 31">
            <a:extLst>
              <a:ext uri="{FF2B5EF4-FFF2-40B4-BE49-F238E27FC236}">
                <a16:creationId xmlns:a16="http://schemas.microsoft.com/office/drawing/2014/main" id="{6827E427-212E-718D-FBBD-671F809C5532}"/>
              </a:ext>
            </a:extLst>
          </p:cNvPr>
          <p:cNvCxnSpPr>
            <a:stCxn id="12" idx="2"/>
            <a:endCxn id="13" idx="0"/>
          </p:cNvCxnSpPr>
          <p:nvPr/>
        </p:nvCxnSpPr>
        <p:spPr bwMode="auto">
          <a:xfrm flipH="1">
            <a:off x="4876800" y="4424334"/>
            <a:ext cx="5775" cy="380614"/>
          </a:xfrm>
          <a:prstGeom prst="straightConnector1">
            <a:avLst/>
          </a:prstGeom>
          <a:noFill/>
          <a:ln w="12700">
            <a:solidFill>
              <a:srgbClr val="000000"/>
            </a:solidFill>
            <a:miter lim="800000"/>
            <a:headEnd type="none" w="med" len="med"/>
            <a:tailEnd type="triangle"/>
          </a:ln>
          <a:effectLst/>
        </p:spPr>
      </p:cxnSp>
      <p:cxnSp>
        <p:nvCxnSpPr>
          <p:cNvPr id="34" name="Straight Arrow Connector 33">
            <a:extLst>
              <a:ext uri="{FF2B5EF4-FFF2-40B4-BE49-F238E27FC236}">
                <a16:creationId xmlns:a16="http://schemas.microsoft.com/office/drawing/2014/main" id="{21695562-BFD1-A43F-BCAB-A6E9B2F821EA}"/>
              </a:ext>
            </a:extLst>
          </p:cNvPr>
          <p:cNvCxnSpPr>
            <a:stCxn id="13" idx="2"/>
            <a:endCxn id="14" idx="0"/>
          </p:cNvCxnSpPr>
          <p:nvPr/>
        </p:nvCxnSpPr>
        <p:spPr bwMode="auto">
          <a:xfrm>
            <a:off x="4876800" y="5174280"/>
            <a:ext cx="0" cy="297954"/>
          </a:xfrm>
          <a:prstGeom prst="straightConnector1">
            <a:avLst/>
          </a:prstGeom>
          <a:noFill/>
          <a:ln w="12700">
            <a:solidFill>
              <a:srgbClr val="000000"/>
            </a:solidFill>
            <a:miter lim="800000"/>
            <a:headEnd type="none" w="med" len="med"/>
            <a:tailEnd type="triangle"/>
          </a:ln>
          <a:effectLst/>
        </p:spPr>
      </p:cxnSp>
      <p:cxnSp>
        <p:nvCxnSpPr>
          <p:cNvPr id="36" name="Straight Arrow Connector 35">
            <a:extLst>
              <a:ext uri="{FF2B5EF4-FFF2-40B4-BE49-F238E27FC236}">
                <a16:creationId xmlns:a16="http://schemas.microsoft.com/office/drawing/2014/main" id="{085161FB-F265-27C6-66BE-FFFD8157ACD0}"/>
              </a:ext>
            </a:extLst>
          </p:cNvPr>
          <p:cNvCxnSpPr>
            <a:cxnSpLocks/>
            <a:stCxn id="14" idx="2"/>
            <a:endCxn id="15" idx="0"/>
          </p:cNvCxnSpPr>
          <p:nvPr/>
        </p:nvCxnSpPr>
        <p:spPr bwMode="auto">
          <a:xfrm flipH="1">
            <a:off x="4875567" y="5841566"/>
            <a:ext cx="1233" cy="329893"/>
          </a:xfrm>
          <a:prstGeom prst="straightConnector1">
            <a:avLst/>
          </a:prstGeom>
          <a:noFill/>
          <a:ln w="12700">
            <a:solidFill>
              <a:srgbClr val="000000"/>
            </a:solidFill>
            <a:miter lim="800000"/>
            <a:headEnd type="none" w="med" len="med"/>
            <a:tailEnd type="triangle"/>
          </a:ln>
          <a:effectLst/>
        </p:spPr>
      </p:cxnSp>
      <p:sp>
        <p:nvSpPr>
          <p:cNvPr id="37" name="TextBox 36">
            <a:extLst>
              <a:ext uri="{FF2B5EF4-FFF2-40B4-BE49-F238E27FC236}">
                <a16:creationId xmlns:a16="http://schemas.microsoft.com/office/drawing/2014/main" id="{33FFB9D4-6F6A-A193-B131-2AEAFD0F0727}"/>
              </a:ext>
            </a:extLst>
          </p:cNvPr>
          <p:cNvSpPr txBox="1"/>
          <p:nvPr/>
        </p:nvSpPr>
        <p:spPr>
          <a:xfrm>
            <a:off x="6111436" y="1048355"/>
            <a:ext cx="3054298" cy="5632311"/>
          </a:xfrm>
          <a:prstGeom prst="rect">
            <a:avLst/>
          </a:prstGeom>
          <a:noFill/>
        </p:spPr>
        <p:txBody>
          <a:bodyPr wrap="none" rtlCol="0">
            <a:spAutoFit/>
          </a:bodyPr>
          <a:lstStyle/>
          <a:p>
            <a:r>
              <a:rPr lang="en-US" sz="1800" dirty="0">
                <a:latin typeface="Calibri" pitchFamily="34" charset="0"/>
              </a:rPr>
              <a:t>How many ingredients?</a:t>
            </a:r>
          </a:p>
          <a:p>
            <a:r>
              <a:rPr lang="en-US" sz="1800" dirty="0">
                <a:latin typeface="Calibri" pitchFamily="34" charset="0"/>
              </a:rPr>
              <a:t>One person can get each?</a:t>
            </a:r>
          </a:p>
          <a:p>
            <a:endParaRPr lang="en-US" sz="1800" dirty="0">
              <a:latin typeface="Calibri" pitchFamily="34" charset="0"/>
            </a:endParaRPr>
          </a:p>
          <a:p>
            <a:r>
              <a:rPr lang="en-US" sz="1800" dirty="0">
                <a:latin typeface="Calibri" pitchFamily="34" charset="0"/>
              </a:rPr>
              <a:t>4</a:t>
            </a:r>
          </a:p>
          <a:p>
            <a:endParaRPr lang="en-US" sz="1800" dirty="0">
              <a:latin typeface="Calibri" pitchFamily="34" charset="0"/>
            </a:endParaRPr>
          </a:p>
          <a:p>
            <a:endParaRPr lang="en-US" sz="1800" dirty="0">
              <a:latin typeface="Calibri" pitchFamily="34" charset="0"/>
            </a:endParaRPr>
          </a:p>
          <a:p>
            <a:r>
              <a:rPr lang="en-US" sz="1800" dirty="0">
                <a:latin typeface="Calibri" pitchFamily="34" charset="0"/>
              </a:rPr>
              <a:t>1</a:t>
            </a:r>
          </a:p>
          <a:p>
            <a:endParaRPr lang="en-US" sz="1800" dirty="0">
              <a:latin typeface="Calibri" pitchFamily="34" charset="0"/>
            </a:endParaRPr>
          </a:p>
          <a:p>
            <a:r>
              <a:rPr lang="en-US" sz="1800" dirty="0">
                <a:latin typeface="Calibri" pitchFamily="34" charset="0"/>
              </a:rPr>
              <a:t>2</a:t>
            </a:r>
          </a:p>
          <a:p>
            <a:endParaRPr lang="en-US" sz="1800" dirty="0">
              <a:latin typeface="Calibri" pitchFamily="34" charset="0"/>
            </a:endParaRPr>
          </a:p>
          <a:p>
            <a:endParaRPr lang="en-US" sz="1800" dirty="0">
              <a:latin typeface="Calibri" pitchFamily="34" charset="0"/>
            </a:endParaRPr>
          </a:p>
          <a:p>
            <a:r>
              <a:rPr lang="en-US" sz="1800" dirty="0">
                <a:latin typeface="Calibri" pitchFamily="34" charset="0"/>
              </a:rPr>
              <a:t>2</a:t>
            </a:r>
          </a:p>
          <a:p>
            <a:endParaRPr lang="en-US" sz="1800" dirty="0">
              <a:latin typeface="Calibri" pitchFamily="34" charset="0"/>
            </a:endParaRPr>
          </a:p>
          <a:p>
            <a:r>
              <a:rPr lang="en-US" sz="1800" dirty="0">
                <a:latin typeface="Calibri" pitchFamily="34" charset="0"/>
              </a:rPr>
              <a:t>1? More? How many knives?</a:t>
            </a:r>
          </a:p>
          <a:p>
            <a:r>
              <a:rPr lang="en-US" sz="1800" dirty="0">
                <a:latin typeface="Calibri" pitchFamily="34" charset="0"/>
              </a:rPr>
              <a:t>“Knife wars” in the container?</a:t>
            </a:r>
          </a:p>
          <a:p>
            <a:endParaRPr lang="en-US" sz="1800" dirty="0">
              <a:latin typeface="Calibri" pitchFamily="34" charset="0"/>
            </a:endParaRPr>
          </a:p>
          <a:p>
            <a:r>
              <a:rPr lang="en-US" sz="1800" dirty="0">
                <a:latin typeface="Calibri" pitchFamily="34" charset="0"/>
              </a:rPr>
              <a:t>2</a:t>
            </a:r>
          </a:p>
          <a:p>
            <a:endParaRPr lang="en-US" sz="1800" dirty="0">
              <a:latin typeface="Calibri" pitchFamily="34" charset="0"/>
            </a:endParaRPr>
          </a:p>
          <a:p>
            <a:endParaRPr lang="en-US" sz="1800" dirty="0">
              <a:latin typeface="Calibri" pitchFamily="34" charset="0"/>
            </a:endParaRPr>
          </a:p>
          <a:p>
            <a:r>
              <a:rPr lang="en-US" sz="1800" dirty="0">
                <a:latin typeface="Calibri" pitchFamily="34" charset="0"/>
              </a:rPr>
              <a:t>1</a:t>
            </a:r>
          </a:p>
        </p:txBody>
      </p:sp>
      <p:sp>
        <p:nvSpPr>
          <p:cNvPr id="42" name="TextBox 41">
            <a:extLst>
              <a:ext uri="{FF2B5EF4-FFF2-40B4-BE49-F238E27FC236}">
                <a16:creationId xmlns:a16="http://schemas.microsoft.com/office/drawing/2014/main" id="{DC8D2196-EA47-AD8C-1F7E-B9648C0B56F7}"/>
              </a:ext>
            </a:extLst>
          </p:cNvPr>
          <p:cNvSpPr txBox="1"/>
          <p:nvPr/>
        </p:nvSpPr>
        <p:spPr>
          <a:xfrm>
            <a:off x="3029653" y="3347000"/>
            <a:ext cx="1066800" cy="369332"/>
          </a:xfrm>
          <a:prstGeom prst="rect">
            <a:avLst/>
          </a:prstGeom>
          <a:noFill/>
          <a:ln w="12700">
            <a:solidFill>
              <a:schemeClr val="tx1"/>
            </a:solidFill>
          </a:ln>
        </p:spPr>
        <p:txBody>
          <a:bodyPr wrap="square" rtlCol="0">
            <a:spAutoFit/>
          </a:bodyPr>
          <a:lstStyle/>
          <a:p>
            <a:r>
              <a:rPr lang="en-US" sz="1800" dirty="0">
                <a:latin typeface="Calibri" pitchFamily="34" charset="0"/>
              </a:rPr>
              <a:t>Clean: S</a:t>
            </a:r>
          </a:p>
        </p:txBody>
      </p:sp>
      <p:cxnSp>
        <p:nvCxnSpPr>
          <p:cNvPr id="43" name="Straight Arrow Connector 42">
            <a:extLst>
              <a:ext uri="{FF2B5EF4-FFF2-40B4-BE49-F238E27FC236}">
                <a16:creationId xmlns:a16="http://schemas.microsoft.com/office/drawing/2014/main" id="{7A10AF54-9F09-1B1D-B45F-982B56D4C65A}"/>
              </a:ext>
            </a:extLst>
          </p:cNvPr>
          <p:cNvCxnSpPr>
            <a:cxnSpLocks/>
            <a:stCxn id="9" idx="2"/>
            <a:endCxn id="42" idx="0"/>
          </p:cNvCxnSpPr>
          <p:nvPr/>
        </p:nvCxnSpPr>
        <p:spPr bwMode="auto">
          <a:xfrm flipH="1">
            <a:off x="3563053" y="2927957"/>
            <a:ext cx="1323627" cy="419043"/>
          </a:xfrm>
          <a:prstGeom prst="straightConnector1">
            <a:avLst/>
          </a:prstGeom>
          <a:noFill/>
          <a:ln w="12700">
            <a:solidFill>
              <a:srgbClr val="000000"/>
            </a:solidFill>
            <a:miter lim="800000"/>
            <a:headEnd type="none" w="med" len="med"/>
            <a:tailEnd type="triangle"/>
          </a:ln>
          <a:effectLst/>
        </p:spPr>
      </p:cxnSp>
      <p:sp>
        <p:nvSpPr>
          <p:cNvPr id="45" name="TextBox 44">
            <a:extLst>
              <a:ext uri="{FF2B5EF4-FFF2-40B4-BE49-F238E27FC236}">
                <a16:creationId xmlns:a16="http://schemas.microsoft.com/office/drawing/2014/main" id="{56E83E38-9403-7B97-1FFE-7314EA2BE471}"/>
              </a:ext>
            </a:extLst>
          </p:cNvPr>
          <p:cNvSpPr txBox="1"/>
          <p:nvPr/>
        </p:nvSpPr>
        <p:spPr>
          <a:xfrm>
            <a:off x="3022865" y="4040285"/>
            <a:ext cx="1066800" cy="369332"/>
          </a:xfrm>
          <a:prstGeom prst="rect">
            <a:avLst/>
          </a:prstGeom>
          <a:noFill/>
          <a:ln w="12700">
            <a:solidFill>
              <a:schemeClr val="tx1"/>
            </a:solidFill>
          </a:ln>
        </p:spPr>
        <p:txBody>
          <a:bodyPr wrap="square" rtlCol="0">
            <a:spAutoFit/>
          </a:bodyPr>
          <a:lstStyle/>
          <a:p>
            <a:r>
              <a:rPr lang="en-US" sz="1800" dirty="0">
                <a:latin typeface="Calibri" pitchFamily="34" charset="0"/>
              </a:rPr>
              <a:t>Clean: L</a:t>
            </a:r>
          </a:p>
        </p:txBody>
      </p:sp>
      <p:cxnSp>
        <p:nvCxnSpPr>
          <p:cNvPr id="44" name="Straight Arrow Connector 43">
            <a:extLst>
              <a:ext uri="{FF2B5EF4-FFF2-40B4-BE49-F238E27FC236}">
                <a16:creationId xmlns:a16="http://schemas.microsoft.com/office/drawing/2014/main" id="{2C45D73C-4EBD-7B9F-4D44-6DE2FAD47FC7}"/>
              </a:ext>
            </a:extLst>
          </p:cNvPr>
          <p:cNvCxnSpPr>
            <a:stCxn id="11" idx="2"/>
            <a:endCxn id="45" idx="0"/>
          </p:cNvCxnSpPr>
          <p:nvPr/>
        </p:nvCxnSpPr>
        <p:spPr bwMode="auto">
          <a:xfrm flipH="1">
            <a:off x="3556265" y="3688738"/>
            <a:ext cx="1330415" cy="351547"/>
          </a:xfrm>
          <a:prstGeom prst="straightConnector1">
            <a:avLst/>
          </a:prstGeom>
          <a:noFill/>
          <a:ln w="12700">
            <a:solidFill>
              <a:srgbClr val="000000"/>
            </a:solidFill>
            <a:miter lim="800000"/>
            <a:headEnd type="none" w="med" len="med"/>
            <a:tailEnd type="triangle"/>
          </a:ln>
          <a:effectLst/>
        </p:spPr>
      </p:cxnSp>
      <p:sp>
        <p:nvSpPr>
          <p:cNvPr id="48" name="TextBox 47">
            <a:extLst>
              <a:ext uri="{FF2B5EF4-FFF2-40B4-BE49-F238E27FC236}">
                <a16:creationId xmlns:a16="http://schemas.microsoft.com/office/drawing/2014/main" id="{3AD24034-1885-02BA-513E-A824FE84687F}"/>
              </a:ext>
            </a:extLst>
          </p:cNvPr>
          <p:cNvSpPr txBox="1"/>
          <p:nvPr/>
        </p:nvSpPr>
        <p:spPr>
          <a:xfrm>
            <a:off x="3013295" y="5504173"/>
            <a:ext cx="1066800" cy="369332"/>
          </a:xfrm>
          <a:prstGeom prst="rect">
            <a:avLst/>
          </a:prstGeom>
          <a:noFill/>
          <a:ln w="12700">
            <a:solidFill>
              <a:schemeClr val="tx1"/>
            </a:solidFill>
          </a:ln>
        </p:spPr>
        <p:txBody>
          <a:bodyPr wrap="square" rtlCol="0">
            <a:spAutoFit/>
          </a:bodyPr>
          <a:lstStyle/>
          <a:p>
            <a:r>
              <a:rPr lang="en-US" sz="1800" dirty="0">
                <a:latin typeface="Calibri" pitchFamily="34" charset="0"/>
              </a:rPr>
              <a:t>Clean: F</a:t>
            </a:r>
          </a:p>
        </p:txBody>
      </p:sp>
      <p:cxnSp>
        <p:nvCxnSpPr>
          <p:cNvPr id="49" name="Straight Arrow Connector 48">
            <a:extLst>
              <a:ext uri="{FF2B5EF4-FFF2-40B4-BE49-F238E27FC236}">
                <a16:creationId xmlns:a16="http://schemas.microsoft.com/office/drawing/2014/main" id="{2B7CE352-7096-B944-1AF8-EBA0B4784BBB}"/>
              </a:ext>
            </a:extLst>
          </p:cNvPr>
          <p:cNvCxnSpPr>
            <a:cxnSpLocks/>
            <a:stCxn id="13" idx="2"/>
            <a:endCxn id="48" idx="0"/>
          </p:cNvCxnSpPr>
          <p:nvPr/>
        </p:nvCxnSpPr>
        <p:spPr bwMode="auto">
          <a:xfrm flipH="1">
            <a:off x="3546695" y="5174280"/>
            <a:ext cx="1330105" cy="329893"/>
          </a:xfrm>
          <a:prstGeom prst="straightConnector1">
            <a:avLst/>
          </a:prstGeom>
          <a:noFill/>
          <a:ln w="12700">
            <a:solidFill>
              <a:srgbClr val="000000"/>
            </a:solidFill>
            <a:miter lim="800000"/>
            <a:headEnd type="none" w="med" len="med"/>
            <a:tailEnd type="triangle"/>
          </a:ln>
          <a:effectLst/>
        </p:spPr>
      </p:cxnSp>
      <p:sp>
        <p:nvSpPr>
          <p:cNvPr id="51" name="TextBox 50">
            <a:extLst>
              <a:ext uri="{FF2B5EF4-FFF2-40B4-BE49-F238E27FC236}">
                <a16:creationId xmlns:a16="http://schemas.microsoft.com/office/drawing/2014/main" id="{7D5A4E12-F132-6A25-627F-3E8DACD2CB5C}"/>
              </a:ext>
            </a:extLst>
          </p:cNvPr>
          <p:cNvSpPr txBox="1"/>
          <p:nvPr/>
        </p:nvSpPr>
        <p:spPr>
          <a:xfrm>
            <a:off x="128063" y="2516791"/>
            <a:ext cx="2462737" cy="3785652"/>
          </a:xfrm>
          <a:prstGeom prst="rect">
            <a:avLst/>
          </a:prstGeom>
          <a:noFill/>
          <a:ln w="50800">
            <a:solidFill>
              <a:srgbClr val="000000"/>
            </a:solidFill>
          </a:ln>
        </p:spPr>
        <p:txBody>
          <a:bodyPr wrap="square" rtlCol="0">
            <a:spAutoFit/>
          </a:bodyPr>
          <a:lstStyle/>
          <a:p>
            <a:r>
              <a:rPr lang="en-US" sz="3000" dirty="0">
                <a:latin typeface="Calibri" pitchFamily="34" charset="0"/>
              </a:rPr>
              <a:t>Is this obvious</a:t>
            </a:r>
          </a:p>
          <a:p>
            <a:r>
              <a:rPr lang="en-US" sz="3000" dirty="0">
                <a:latin typeface="Calibri" pitchFamily="34" charset="0"/>
              </a:rPr>
              <a:t>from description?</a:t>
            </a:r>
          </a:p>
          <a:p>
            <a:endParaRPr lang="en-US" sz="3000" dirty="0">
              <a:latin typeface="Calibri" pitchFamily="34" charset="0"/>
            </a:endParaRPr>
          </a:p>
          <a:p>
            <a:r>
              <a:rPr lang="en-US" sz="3000" dirty="0">
                <a:latin typeface="Calibri" pitchFamily="34" charset="0"/>
              </a:rPr>
              <a:t>Can this accessibly be </a:t>
            </a:r>
          </a:p>
          <a:p>
            <a:r>
              <a:rPr lang="en-US" sz="3000" dirty="0">
                <a:latin typeface="Calibri" pitchFamily="34" charset="0"/>
              </a:rPr>
              <a:t>described in </a:t>
            </a:r>
          </a:p>
          <a:p>
            <a:r>
              <a:rPr lang="en-US" sz="3000" dirty="0">
                <a:latin typeface="Calibri" pitchFamily="34" charset="0"/>
              </a:rPr>
              <a:t>words?</a:t>
            </a:r>
          </a:p>
        </p:txBody>
      </p:sp>
      <p:cxnSp>
        <p:nvCxnSpPr>
          <p:cNvPr id="55" name="Connector: Elbow 54">
            <a:extLst>
              <a:ext uri="{FF2B5EF4-FFF2-40B4-BE49-F238E27FC236}">
                <a16:creationId xmlns:a16="http://schemas.microsoft.com/office/drawing/2014/main" id="{9F79715E-F0CA-C2D2-E8C7-6D70C53C1EBE}"/>
              </a:ext>
            </a:extLst>
          </p:cNvPr>
          <p:cNvCxnSpPr>
            <a:cxnSpLocks/>
          </p:cNvCxnSpPr>
          <p:nvPr/>
        </p:nvCxnSpPr>
        <p:spPr bwMode="auto">
          <a:xfrm>
            <a:off x="2667000" y="2186463"/>
            <a:ext cx="2133599" cy="1775937"/>
          </a:xfrm>
          <a:prstGeom prst="bentConnector3">
            <a:avLst>
              <a:gd name="adj1" fmla="val 9152"/>
            </a:avLst>
          </a:prstGeom>
          <a:noFill/>
          <a:ln w="12700">
            <a:solidFill>
              <a:srgbClr val="000000"/>
            </a:solidFill>
            <a:miter lim="800000"/>
            <a:headEnd type="none" w="med" len="med"/>
            <a:tailEnd type="triangle"/>
          </a:ln>
          <a:effectLst/>
        </p:spPr>
      </p:cxnSp>
      <p:cxnSp>
        <p:nvCxnSpPr>
          <p:cNvPr id="61" name="Connector: Elbow 60">
            <a:extLst>
              <a:ext uri="{FF2B5EF4-FFF2-40B4-BE49-F238E27FC236}">
                <a16:creationId xmlns:a16="http://schemas.microsoft.com/office/drawing/2014/main" id="{759CEB21-28E2-931F-7A61-81CD38E09EC6}"/>
              </a:ext>
            </a:extLst>
          </p:cNvPr>
          <p:cNvCxnSpPr>
            <a:cxnSpLocks/>
          </p:cNvCxnSpPr>
          <p:nvPr/>
        </p:nvCxnSpPr>
        <p:spPr bwMode="auto">
          <a:xfrm>
            <a:off x="677559" y="2372544"/>
            <a:ext cx="4155356" cy="2967604"/>
          </a:xfrm>
          <a:prstGeom prst="bentConnector3">
            <a:avLst>
              <a:gd name="adj1" fmla="val 50000"/>
            </a:avLst>
          </a:prstGeom>
          <a:noFill/>
          <a:ln w="12700">
            <a:solidFill>
              <a:srgbClr val="000000"/>
            </a:solidFill>
            <a:miter lim="800000"/>
            <a:headEnd type="none" w="med" len="med"/>
            <a:tailEnd type="triangle"/>
          </a:ln>
          <a:effectLst/>
        </p:spPr>
      </p:cxnSp>
      <p:cxnSp>
        <p:nvCxnSpPr>
          <p:cNvPr id="923659" name="Straight Connector 923658">
            <a:extLst>
              <a:ext uri="{FF2B5EF4-FFF2-40B4-BE49-F238E27FC236}">
                <a16:creationId xmlns:a16="http://schemas.microsoft.com/office/drawing/2014/main" id="{89486D8A-E425-E36E-89BE-49C846D0C721}"/>
              </a:ext>
            </a:extLst>
          </p:cNvPr>
          <p:cNvCxnSpPr>
            <a:endCxn id="10" idx="2"/>
          </p:cNvCxnSpPr>
          <p:nvPr/>
        </p:nvCxnSpPr>
        <p:spPr bwMode="auto">
          <a:xfrm flipV="1">
            <a:off x="659083" y="2196227"/>
            <a:ext cx="0" cy="176317"/>
          </a:xfrm>
          <a:prstGeom prst="line">
            <a:avLst/>
          </a:prstGeom>
          <a:noFill/>
          <a:ln w="12700">
            <a:solidFill>
              <a:srgbClr val="000000"/>
            </a:solidFill>
            <a:miter lim="800000"/>
            <a:headEnd type="none" w="med" len="med"/>
            <a:tailEnd type="none" w="med" len="med"/>
          </a:ln>
          <a:effectLst/>
        </p:spPr>
      </p:cxnSp>
    </p:spTree>
    <p:extLst>
      <p:ext uri="{BB962C8B-B14F-4D97-AF65-F5344CB8AC3E}">
        <p14:creationId xmlns:p14="http://schemas.microsoft.com/office/powerpoint/2010/main" val="13133007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0" y="242522"/>
            <a:ext cx="9144000" cy="762000"/>
          </a:xfrm>
        </p:spPr>
        <p:txBody>
          <a:bodyPr/>
          <a:lstStyle/>
          <a:p>
            <a:r>
              <a:rPr lang="en-US" dirty="0"/>
              <a:t>What happens if some things get out of order?</a:t>
            </a:r>
          </a:p>
        </p:txBody>
      </p:sp>
      <p:sp>
        <p:nvSpPr>
          <p:cNvPr id="2" name="TextBox 1">
            <a:extLst>
              <a:ext uri="{FF2B5EF4-FFF2-40B4-BE49-F238E27FC236}">
                <a16:creationId xmlns:a16="http://schemas.microsoft.com/office/drawing/2014/main" id="{84E225BF-8FF3-DBD4-EA26-646C027F45D4}"/>
              </a:ext>
            </a:extLst>
          </p:cNvPr>
          <p:cNvSpPr txBox="1"/>
          <p:nvPr/>
        </p:nvSpPr>
        <p:spPr>
          <a:xfrm>
            <a:off x="1987111" y="1043464"/>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Gather</a:t>
            </a:r>
          </a:p>
        </p:txBody>
      </p:sp>
      <p:sp>
        <p:nvSpPr>
          <p:cNvPr id="6" name="TextBox 5">
            <a:extLst>
              <a:ext uri="{FF2B5EF4-FFF2-40B4-BE49-F238E27FC236}">
                <a16:creationId xmlns:a16="http://schemas.microsoft.com/office/drawing/2014/main" id="{9B4B9B10-F615-6923-E502-88E509773BC6}"/>
              </a:ext>
            </a:extLst>
          </p:cNvPr>
          <p:cNvSpPr txBox="1"/>
          <p:nvPr/>
        </p:nvSpPr>
        <p:spPr>
          <a:xfrm>
            <a:off x="1945836" y="1817132"/>
            <a:ext cx="996950" cy="369332"/>
          </a:xfrm>
          <a:prstGeom prst="rect">
            <a:avLst/>
          </a:prstGeom>
          <a:noFill/>
          <a:ln w="12700">
            <a:solidFill>
              <a:schemeClr val="tx1"/>
            </a:solidFill>
          </a:ln>
        </p:spPr>
        <p:txBody>
          <a:bodyPr wrap="square" rtlCol="0">
            <a:spAutoFit/>
          </a:bodyPr>
          <a:lstStyle/>
          <a:p>
            <a:r>
              <a:rPr lang="en-US" sz="1800" dirty="0">
                <a:latin typeface="Calibri" pitchFamily="34" charset="0"/>
              </a:rPr>
              <a:t>Preheat</a:t>
            </a:r>
          </a:p>
        </p:txBody>
      </p:sp>
      <p:sp>
        <p:nvSpPr>
          <p:cNvPr id="7" name="TextBox 6">
            <a:extLst>
              <a:ext uri="{FF2B5EF4-FFF2-40B4-BE49-F238E27FC236}">
                <a16:creationId xmlns:a16="http://schemas.microsoft.com/office/drawing/2014/main" id="{0A9485E0-82CB-C6C0-A0B2-FA7D353E2D35}"/>
              </a:ext>
            </a:extLst>
          </p:cNvPr>
          <p:cNvSpPr txBox="1"/>
          <p:nvPr/>
        </p:nvSpPr>
        <p:spPr>
          <a:xfrm>
            <a:off x="3689350" y="1817132"/>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Solids</a:t>
            </a:r>
          </a:p>
        </p:txBody>
      </p:sp>
      <p:sp>
        <p:nvSpPr>
          <p:cNvPr id="8" name="TextBox 7">
            <a:extLst>
              <a:ext uri="{FF2B5EF4-FFF2-40B4-BE49-F238E27FC236}">
                <a16:creationId xmlns:a16="http://schemas.microsoft.com/office/drawing/2014/main" id="{C5149BC7-67EC-F17C-EF74-6F75B1A49359}"/>
              </a:ext>
            </a:extLst>
          </p:cNvPr>
          <p:cNvSpPr txBox="1"/>
          <p:nvPr/>
        </p:nvSpPr>
        <p:spPr>
          <a:xfrm>
            <a:off x="5187511" y="1826895"/>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Liquids</a:t>
            </a:r>
          </a:p>
        </p:txBody>
      </p:sp>
      <p:sp>
        <p:nvSpPr>
          <p:cNvPr id="9" name="TextBox 8">
            <a:extLst>
              <a:ext uri="{FF2B5EF4-FFF2-40B4-BE49-F238E27FC236}">
                <a16:creationId xmlns:a16="http://schemas.microsoft.com/office/drawing/2014/main" id="{A1AC017A-E76A-082B-F4E3-53C516E7120C}"/>
              </a:ext>
            </a:extLst>
          </p:cNvPr>
          <p:cNvSpPr txBox="1"/>
          <p:nvPr/>
        </p:nvSpPr>
        <p:spPr>
          <a:xfrm>
            <a:off x="4559655" y="2558625"/>
            <a:ext cx="654050" cy="369332"/>
          </a:xfrm>
          <a:prstGeom prst="rect">
            <a:avLst/>
          </a:prstGeom>
          <a:noFill/>
          <a:ln w="12700">
            <a:solidFill>
              <a:schemeClr val="tx1"/>
            </a:solidFill>
          </a:ln>
        </p:spPr>
        <p:txBody>
          <a:bodyPr wrap="square" rtlCol="0">
            <a:spAutoFit/>
          </a:bodyPr>
          <a:lstStyle/>
          <a:p>
            <a:r>
              <a:rPr lang="en-US" sz="1800" dirty="0">
                <a:latin typeface="Calibri" pitchFamily="34" charset="0"/>
              </a:rPr>
              <a:t>S+L</a:t>
            </a:r>
          </a:p>
        </p:txBody>
      </p:sp>
      <p:sp>
        <p:nvSpPr>
          <p:cNvPr id="10" name="TextBox 9">
            <a:extLst>
              <a:ext uri="{FF2B5EF4-FFF2-40B4-BE49-F238E27FC236}">
                <a16:creationId xmlns:a16="http://schemas.microsoft.com/office/drawing/2014/main" id="{20F8A4B8-63D4-A1D8-718A-0787E5E34461}"/>
              </a:ext>
            </a:extLst>
          </p:cNvPr>
          <p:cNvSpPr txBox="1"/>
          <p:nvPr/>
        </p:nvSpPr>
        <p:spPr>
          <a:xfrm>
            <a:off x="118894" y="1826895"/>
            <a:ext cx="1080378" cy="369332"/>
          </a:xfrm>
          <a:prstGeom prst="rect">
            <a:avLst/>
          </a:prstGeom>
          <a:noFill/>
          <a:ln w="12700">
            <a:solidFill>
              <a:schemeClr val="tx1"/>
            </a:solidFill>
          </a:ln>
        </p:spPr>
        <p:txBody>
          <a:bodyPr wrap="square" rtlCol="0">
            <a:spAutoFit/>
          </a:bodyPr>
          <a:lstStyle/>
          <a:p>
            <a:r>
              <a:rPr lang="en-US" sz="1800" dirty="0">
                <a:latin typeface="Calibri" pitchFamily="34" charset="0"/>
              </a:rPr>
              <a:t>Crumble</a:t>
            </a:r>
          </a:p>
        </p:txBody>
      </p:sp>
      <p:sp>
        <p:nvSpPr>
          <p:cNvPr id="11" name="TextBox 10">
            <a:extLst>
              <a:ext uri="{FF2B5EF4-FFF2-40B4-BE49-F238E27FC236}">
                <a16:creationId xmlns:a16="http://schemas.microsoft.com/office/drawing/2014/main" id="{D61BF2A8-1FD3-CAD3-AF16-B4B7BC254EEC}"/>
              </a:ext>
            </a:extLst>
          </p:cNvPr>
          <p:cNvSpPr txBox="1"/>
          <p:nvPr/>
        </p:nvSpPr>
        <p:spPr>
          <a:xfrm>
            <a:off x="4429480" y="3319406"/>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Pour</a:t>
            </a:r>
          </a:p>
        </p:txBody>
      </p:sp>
      <p:sp>
        <p:nvSpPr>
          <p:cNvPr id="12" name="TextBox 11">
            <a:extLst>
              <a:ext uri="{FF2B5EF4-FFF2-40B4-BE49-F238E27FC236}">
                <a16:creationId xmlns:a16="http://schemas.microsoft.com/office/drawing/2014/main" id="{0865AFF1-3295-B062-F128-3107709BE86C}"/>
              </a:ext>
            </a:extLst>
          </p:cNvPr>
          <p:cNvSpPr txBox="1"/>
          <p:nvPr/>
        </p:nvSpPr>
        <p:spPr>
          <a:xfrm>
            <a:off x="4425375" y="4055002"/>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Bake</a:t>
            </a:r>
          </a:p>
        </p:txBody>
      </p:sp>
      <p:sp>
        <p:nvSpPr>
          <p:cNvPr id="13" name="TextBox 12">
            <a:extLst>
              <a:ext uri="{FF2B5EF4-FFF2-40B4-BE49-F238E27FC236}">
                <a16:creationId xmlns:a16="http://schemas.microsoft.com/office/drawing/2014/main" id="{345E86E3-3322-7839-59FD-D8B8117F4316}"/>
              </a:ext>
            </a:extLst>
          </p:cNvPr>
          <p:cNvSpPr txBox="1"/>
          <p:nvPr/>
        </p:nvSpPr>
        <p:spPr>
          <a:xfrm>
            <a:off x="4419600" y="4804948"/>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Frost</a:t>
            </a:r>
          </a:p>
        </p:txBody>
      </p:sp>
      <p:sp>
        <p:nvSpPr>
          <p:cNvPr id="14" name="TextBox 13">
            <a:extLst>
              <a:ext uri="{FF2B5EF4-FFF2-40B4-BE49-F238E27FC236}">
                <a16:creationId xmlns:a16="http://schemas.microsoft.com/office/drawing/2014/main" id="{047B421C-FB99-98BE-35BC-D528DB363558}"/>
              </a:ext>
            </a:extLst>
          </p:cNvPr>
          <p:cNvSpPr txBox="1"/>
          <p:nvPr/>
        </p:nvSpPr>
        <p:spPr>
          <a:xfrm>
            <a:off x="4343400" y="5472234"/>
            <a:ext cx="1066800" cy="369332"/>
          </a:xfrm>
          <a:prstGeom prst="rect">
            <a:avLst/>
          </a:prstGeom>
          <a:noFill/>
          <a:ln w="12700">
            <a:solidFill>
              <a:schemeClr val="tx1"/>
            </a:solidFill>
          </a:ln>
        </p:spPr>
        <p:txBody>
          <a:bodyPr wrap="square" rtlCol="0">
            <a:spAutoFit/>
          </a:bodyPr>
          <a:lstStyle/>
          <a:p>
            <a:r>
              <a:rPr lang="en-US" sz="1800" dirty="0">
                <a:latin typeface="Calibri" pitchFamily="34" charset="0"/>
              </a:rPr>
              <a:t>Decorate</a:t>
            </a:r>
          </a:p>
        </p:txBody>
      </p:sp>
      <p:sp>
        <p:nvSpPr>
          <p:cNvPr id="15" name="TextBox 14">
            <a:extLst>
              <a:ext uri="{FF2B5EF4-FFF2-40B4-BE49-F238E27FC236}">
                <a16:creationId xmlns:a16="http://schemas.microsoft.com/office/drawing/2014/main" id="{0BB47944-03C6-6A2C-EA00-7399C2D747DE}"/>
              </a:ext>
            </a:extLst>
          </p:cNvPr>
          <p:cNvSpPr txBox="1"/>
          <p:nvPr/>
        </p:nvSpPr>
        <p:spPr>
          <a:xfrm>
            <a:off x="4037367" y="6171459"/>
            <a:ext cx="1676400" cy="369332"/>
          </a:xfrm>
          <a:prstGeom prst="rect">
            <a:avLst/>
          </a:prstGeom>
          <a:noFill/>
          <a:ln w="12700">
            <a:solidFill>
              <a:schemeClr val="tx1"/>
            </a:solidFill>
          </a:ln>
        </p:spPr>
        <p:txBody>
          <a:bodyPr wrap="square" rtlCol="0">
            <a:spAutoFit/>
          </a:bodyPr>
          <a:lstStyle/>
          <a:p>
            <a:r>
              <a:rPr lang="en-US" sz="1800" dirty="0">
                <a:latin typeface="Calibri" pitchFamily="34" charset="0"/>
              </a:rPr>
              <a:t>Clean: Crumble</a:t>
            </a:r>
          </a:p>
        </p:txBody>
      </p:sp>
      <p:cxnSp>
        <p:nvCxnSpPr>
          <p:cNvPr id="16" name="Straight Arrow Connector 15">
            <a:extLst>
              <a:ext uri="{FF2B5EF4-FFF2-40B4-BE49-F238E27FC236}">
                <a16:creationId xmlns:a16="http://schemas.microsoft.com/office/drawing/2014/main" id="{E9ACB0BF-007E-BA81-2E8C-2F49A6E1AD04}"/>
              </a:ext>
            </a:extLst>
          </p:cNvPr>
          <p:cNvCxnSpPr>
            <a:stCxn id="2" idx="2"/>
            <a:endCxn id="10" idx="0"/>
          </p:cNvCxnSpPr>
          <p:nvPr/>
        </p:nvCxnSpPr>
        <p:spPr bwMode="auto">
          <a:xfrm flipH="1">
            <a:off x="659083" y="1412796"/>
            <a:ext cx="1785228" cy="414099"/>
          </a:xfrm>
          <a:prstGeom prst="straightConnector1">
            <a:avLst/>
          </a:prstGeom>
          <a:noFill/>
          <a:ln w="12700">
            <a:solidFill>
              <a:srgbClr val="000000"/>
            </a:solidFill>
            <a:miter lim="800000"/>
            <a:headEnd type="none" w="med" len="med"/>
            <a:tailEnd type="triangle"/>
          </a:ln>
          <a:effectLst/>
        </p:spPr>
      </p:cxnSp>
      <p:cxnSp>
        <p:nvCxnSpPr>
          <p:cNvPr id="18" name="Straight Arrow Connector 17">
            <a:extLst>
              <a:ext uri="{FF2B5EF4-FFF2-40B4-BE49-F238E27FC236}">
                <a16:creationId xmlns:a16="http://schemas.microsoft.com/office/drawing/2014/main" id="{B8D145F3-9EC8-C48F-59F4-83EBE770302B}"/>
              </a:ext>
            </a:extLst>
          </p:cNvPr>
          <p:cNvCxnSpPr>
            <a:stCxn id="2" idx="2"/>
            <a:endCxn id="6" idx="0"/>
          </p:cNvCxnSpPr>
          <p:nvPr/>
        </p:nvCxnSpPr>
        <p:spPr bwMode="auto">
          <a:xfrm>
            <a:off x="2444311" y="1412796"/>
            <a:ext cx="0" cy="404336"/>
          </a:xfrm>
          <a:prstGeom prst="straightConnector1">
            <a:avLst/>
          </a:prstGeom>
          <a:noFill/>
          <a:ln w="12700">
            <a:solidFill>
              <a:srgbClr val="000000"/>
            </a:solidFill>
            <a:miter lim="800000"/>
            <a:headEnd type="none" w="med" len="med"/>
            <a:tailEnd type="triangle"/>
          </a:ln>
          <a:effectLst/>
        </p:spPr>
      </p:cxnSp>
      <p:cxnSp>
        <p:nvCxnSpPr>
          <p:cNvPr id="20" name="Straight Arrow Connector 19">
            <a:extLst>
              <a:ext uri="{FF2B5EF4-FFF2-40B4-BE49-F238E27FC236}">
                <a16:creationId xmlns:a16="http://schemas.microsoft.com/office/drawing/2014/main" id="{A929B2F1-A389-6E08-C329-96274AE1589C}"/>
              </a:ext>
            </a:extLst>
          </p:cNvPr>
          <p:cNvCxnSpPr>
            <a:stCxn id="2" idx="2"/>
            <a:endCxn id="7" idx="0"/>
          </p:cNvCxnSpPr>
          <p:nvPr/>
        </p:nvCxnSpPr>
        <p:spPr bwMode="auto">
          <a:xfrm>
            <a:off x="2444311" y="1412796"/>
            <a:ext cx="1702239" cy="404336"/>
          </a:xfrm>
          <a:prstGeom prst="straightConnector1">
            <a:avLst/>
          </a:prstGeom>
          <a:noFill/>
          <a:ln w="12700">
            <a:solidFill>
              <a:srgbClr val="000000"/>
            </a:solidFill>
            <a:miter lim="800000"/>
            <a:headEnd type="none" w="med" len="med"/>
            <a:tailEnd type="triangle"/>
          </a:ln>
          <a:effectLst/>
        </p:spPr>
      </p:cxnSp>
      <p:cxnSp>
        <p:nvCxnSpPr>
          <p:cNvPr id="22" name="Straight Arrow Connector 21">
            <a:extLst>
              <a:ext uri="{FF2B5EF4-FFF2-40B4-BE49-F238E27FC236}">
                <a16:creationId xmlns:a16="http://schemas.microsoft.com/office/drawing/2014/main" id="{76978E19-B1EB-6E18-8403-49445D02A123}"/>
              </a:ext>
            </a:extLst>
          </p:cNvPr>
          <p:cNvCxnSpPr>
            <a:stCxn id="2" idx="2"/>
            <a:endCxn id="8" idx="0"/>
          </p:cNvCxnSpPr>
          <p:nvPr/>
        </p:nvCxnSpPr>
        <p:spPr bwMode="auto">
          <a:xfrm>
            <a:off x="2444311" y="1412796"/>
            <a:ext cx="3200400" cy="414099"/>
          </a:xfrm>
          <a:prstGeom prst="straightConnector1">
            <a:avLst/>
          </a:prstGeom>
          <a:noFill/>
          <a:ln w="12700">
            <a:solidFill>
              <a:srgbClr val="000000"/>
            </a:solidFill>
            <a:miter lim="800000"/>
            <a:headEnd type="none" w="med" len="med"/>
            <a:tailEnd type="triangle"/>
          </a:ln>
          <a:effectLst/>
        </p:spPr>
      </p:cxnSp>
      <p:cxnSp>
        <p:nvCxnSpPr>
          <p:cNvPr id="24" name="Straight Arrow Connector 23">
            <a:extLst>
              <a:ext uri="{FF2B5EF4-FFF2-40B4-BE49-F238E27FC236}">
                <a16:creationId xmlns:a16="http://schemas.microsoft.com/office/drawing/2014/main" id="{21066D42-98F5-47C8-7737-95531DD19809}"/>
              </a:ext>
            </a:extLst>
          </p:cNvPr>
          <p:cNvCxnSpPr>
            <a:stCxn id="7" idx="2"/>
            <a:endCxn id="9" idx="0"/>
          </p:cNvCxnSpPr>
          <p:nvPr/>
        </p:nvCxnSpPr>
        <p:spPr bwMode="auto">
          <a:xfrm>
            <a:off x="4146550" y="2186464"/>
            <a:ext cx="740130" cy="372161"/>
          </a:xfrm>
          <a:prstGeom prst="straightConnector1">
            <a:avLst/>
          </a:prstGeom>
          <a:noFill/>
          <a:ln w="12700">
            <a:solidFill>
              <a:srgbClr val="000000"/>
            </a:solidFill>
            <a:miter lim="800000"/>
            <a:headEnd type="none" w="med" len="med"/>
            <a:tailEnd type="triangle"/>
          </a:ln>
          <a:effectLst/>
        </p:spPr>
      </p:cxnSp>
      <p:cxnSp>
        <p:nvCxnSpPr>
          <p:cNvPr id="26" name="Straight Arrow Connector 25">
            <a:extLst>
              <a:ext uri="{FF2B5EF4-FFF2-40B4-BE49-F238E27FC236}">
                <a16:creationId xmlns:a16="http://schemas.microsoft.com/office/drawing/2014/main" id="{7A636A00-622C-A593-9A31-DD9CC75831A0}"/>
              </a:ext>
            </a:extLst>
          </p:cNvPr>
          <p:cNvCxnSpPr>
            <a:stCxn id="8" idx="2"/>
            <a:endCxn id="9" idx="0"/>
          </p:cNvCxnSpPr>
          <p:nvPr/>
        </p:nvCxnSpPr>
        <p:spPr bwMode="auto">
          <a:xfrm flipH="1">
            <a:off x="4886680" y="2196227"/>
            <a:ext cx="758031" cy="362398"/>
          </a:xfrm>
          <a:prstGeom prst="straightConnector1">
            <a:avLst/>
          </a:prstGeom>
          <a:noFill/>
          <a:ln w="12700">
            <a:solidFill>
              <a:srgbClr val="000000"/>
            </a:solidFill>
            <a:miter lim="800000"/>
            <a:headEnd type="none" w="med" len="med"/>
            <a:tailEnd type="triangle"/>
          </a:ln>
          <a:effectLst/>
        </p:spPr>
      </p:cxnSp>
      <p:cxnSp>
        <p:nvCxnSpPr>
          <p:cNvPr id="28" name="Straight Arrow Connector 27">
            <a:extLst>
              <a:ext uri="{FF2B5EF4-FFF2-40B4-BE49-F238E27FC236}">
                <a16:creationId xmlns:a16="http://schemas.microsoft.com/office/drawing/2014/main" id="{3CBFDD85-D087-F2A2-F556-A8EABE7D8B06}"/>
              </a:ext>
            </a:extLst>
          </p:cNvPr>
          <p:cNvCxnSpPr>
            <a:stCxn id="9" idx="2"/>
            <a:endCxn id="11" idx="0"/>
          </p:cNvCxnSpPr>
          <p:nvPr/>
        </p:nvCxnSpPr>
        <p:spPr bwMode="auto">
          <a:xfrm>
            <a:off x="4886680" y="2927957"/>
            <a:ext cx="0" cy="391449"/>
          </a:xfrm>
          <a:prstGeom prst="straightConnector1">
            <a:avLst/>
          </a:prstGeom>
          <a:noFill/>
          <a:ln w="12700">
            <a:solidFill>
              <a:srgbClr val="000000"/>
            </a:solidFill>
            <a:miter lim="800000"/>
            <a:headEnd type="none" w="med" len="med"/>
            <a:tailEnd type="triangle"/>
          </a:ln>
          <a:effectLst/>
        </p:spPr>
      </p:cxnSp>
      <p:cxnSp>
        <p:nvCxnSpPr>
          <p:cNvPr id="30" name="Straight Arrow Connector 29">
            <a:extLst>
              <a:ext uri="{FF2B5EF4-FFF2-40B4-BE49-F238E27FC236}">
                <a16:creationId xmlns:a16="http://schemas.microsoft.com/office/drawing/2014/main" id="{63F9733B-7734-B473-4190-A25FC88D1714}"/>
              </a:ext>
            </a:extLst>
          </p:cNvPr>
          <p:cNvCxnSpPr>
            <a:cxnSpLocks/>
            <a:stCxn id="11" idx="2"/>
            <a:endCxn id="12" idx="0"/>
          </p:cNvCxnSpPr>
          <p:nvPr/>
        </p:nvCxnSpPr>
        <p:spPr bwMode="auto">
          <a:xfrm flipH="1">
            <a:off x="4882575" y="3688738"/>
            <a:ext cx="4105" cy="366264"/>
          </a:xfrm>
          <a:prstGeom prst="straightConnector1">
            <a:avLst/>
          </a:prstGeom>
          <a:noFill/>
          <a:ln w="12700">
            <a:solidFill>
              <a:srgbClr val="000000"/>
            </a:solidFill>
            <a:miter lim="800000"/>
            <a:headEnd type="none" w="med" len="med"/>
            <a:tailEnd type="triangle"/>
          </a:ln>
          <a:effectLst/>
        </p:spPr>
      </p:cxnSp>
      <p:cxnSp>
        <p:nvCxnSpPr>
          <p:cNvPr id="32" name="Straight Arrow Connector 31">
            <a:extLst>
              <a:ext uri="{FF2B5EF4-FFF2-40B4-BE49-F238E27FC236}">
                <a16:creationId xmlns:a16="http://schemas.microsoft.com/office/drawing/2014/main" id="{6827E427-212E-718D-FBBD-671F809C5532}"/>
              </a:ext>
            </a:extLst>
          </p:cNvPr>
          <p:cNvCxnSpPr>
            <a:stCxn id="12" idx="2"/>
            <a:endCxn id="13" idx="0"/>
          </p:cNvCxnSpPr>
          <p:nvPr/>
        </p:nvCxnSpPr>
        <p:spPr bwMode="auto">
          <a:xfrm flipH="1">
            <a:off x="4876800" y="4424334"/>
            <a:ext cx="5775" cy="380614"/>
          </a:xfrm>
          <a:prstGeom prst="straightConnector1">
            <a:avLst/>
          </a:prstGeom>
          <a:noFill/>
          <a:ln w="12700">
            <a:solidFill>
              <a:srgbClr val="000000"/>
            </a:solidFill>
            <a:miter lim="800000"/>
            <a:headEnd type="none" w="med" len="med"/>
            <a:tailEnd type="triangle"/>
          </a:ln>
          <a:effectLst/>
        </p:spPr>
      </p:cxnSp>
      <p:cxnSp>
        <p:nvCxnSpPr>
          <p:cNvPr id="34" name="Straight Arrow Connector 33">
            <a:extLst>
              <a:ext uri="{FF2B5EF4-FFF2-40B4-BE49-F238E27FC236}">
                <a16:creationId xmlns:a16="http://schemas.microsoft.com/office/drawing/2014/main" id="{21695562-BFD1-A43F-BCAB-A6E9B2F821EA}"/>
              </a:ext>
            </a:extLst>
          </p:cNvPr>
          <p:cNvCxnSpPr>
            <a:stCxn id="13" idx="2"/>
            <a:endCxn id="14" idx="0"/>
          </p:cNvCxnSpPr>
          <p:nvPr/>
        </p:nvCxnSpPr>
        <p:spPr bwMode="auto">
          <a:xfrm>
            <a:off x="4876800" y="5174280"/>
            <a:ext cx="0" cy="297954"/>
          </a:xfrm>
          <a:prstGeom prst="straightConnector1">
            <a:avLst/>
          </a:prstGeom>
          <a:noFill/>
          <a:ln w="12700">
            <a:solidFill>
              <a:srgbClr val="000000"/>
            </a:solidFill>
            <a:miter lim="800000"/>
            <a:headEnd type="none" w="med" len="med"/>
            <a:tailEnd type="triangle"/>
          </a:ln>
          <a:effectLst/>
        </p:spPr>
      </p:cxnSp>
      <p:cxnSp>
        <p:nvCxnSpPr>
          <p:cNvPr id="36" name="Straight Arrow Connector 35">
            <a:extLst>
              <a:ext uri="{FF2B5EF4-FFF2-40B4-BE49-F238E27FC236}">
                <a16:creationId xmlns:a16="http://schemas.microsoft.com/office/drawing/2014/main" id="{085161FB-F265-27C6-66BE-FFFD8157ACD0}"/>
              </a:ext>
            </a:extLst>
          </p:cNvPr>
          <p:cNvCxnSpPr>
            <a:cxnSpLocks/>
            <a:stCxn id="14" idx="2"/>
            <a:endCxn id="15" idx="0"/>
          </p:cNvCxnSpPr>
          <p:nvPr/>
        </p:nvCxnSpPr>
        <p:spPr bwMode="auto">
          <a:xfrm flipH="1">
            <a:off x="4875567" y="5841566"/>
            <a:ext cx="1233" cy="329893"/>
          </a:xfrm>
          <a:prstGeom prst="straightConnector1">
            <a:avLst/>
          </a:prstGeom>
          <a:noFill/>
          <a:ln w="12700">
            <a:solidFill>
              <a:srgbClr val="000000"/>
            </a:solidFill>
            <a:miter lim="800000"/>
            <a:headEnd type="none" w="med" len="med"/>
            <a:tailEnd type="triangle"/>
          </a:ln>
          <a:effectLst/>
        </p:spPr>
      </p:cxnSp>
      <p:sp>
        <p:nvSpPr>
          <p:cNvPr id="37" name="TextBox 36">
            <a:extLst>
              <a:ext uri="{FF2B5EF4-FFF2-40B4-BE49-F238E27FC236}">
                <a16:creationId xmlns:a16="http://schemas.microsoft.com/office/drawing/2014/main" id="{33FFB9D4-6F6A-A193-B131-2AEAFD0F0727}"/>
              </a:ext>
            </a:extLst>
          </p:cNvPr>
          <p:cNvSpPr txBox="1"/>
          <p:nvPr/>
        </p:nvSpPr>
        <p:spPr>
          <a:xfrm>
            <a:off x="6111436" y="1048355"/>
            <a:ext cx="3054298" cy="5632311"/>
          </a:xfrm>
          <a:prstGeom prst="rect">
            <a:avLst/>
          </a:prstGeom>
          <a:noFill/>
        </p:spPr>
        <p:txBody>
          <a:bodyPr wrap="none" rtlCol="0">
            <a:spAutoFit/>
          </a:bodyPr>
          <a:lstStyle/>
          <a:p>
            <a:r>
              <a:rPr lang="en-US" sz="1800" dirty="0">
                <a:latin typeface="Calibri" pitchFamily="34" charset="0"/>
              </a:rPr>
              <a:t>How many ingredients?</a:t>
            </a:r>
          </a:p>
          <a:p>
            <a:r>
              <a:rPr lang="en-US" sz="1800" dirty="0">
                <a:latin typeface="Calibri" pitchFamily="34" charset="0"/>
              </a:rPr>
              <a:t>One person can get each?</a:t>
            </a:r>
          </a:p>
          <a:p>
            <a:endParaRPr lang="en-US" sz="1800" dirty="0">
              <a:latin typeface="Calibri" pitchFamily="34" charset="0"/>
            </a:endParaRPr>
          </a:p>
          <a:p>
            <a:r>
              <a:rPr lang="en-US" sz="1800" dirty="0">
                <a:latin typeface="Calibri" pitchFamily="34" charset="0"/>
              </a:rPr>
              <a:t>4</a:t>
            </a:r>
          </a:p>
          <a:p>
            <a:endParaRPr lang="en-US" sz="1800" dirty="0">
              <a:latin typeface="Calibri" pitchFamily="34" charset="0"/>
            </a:endParaRPr>
          </a:p>
          <a:p>
            <a:endParaRPr lang="en-US" sz="1800" dirty="0">
              <a:latin typeface="Calibri" pitchFamily="34" charset="0"/>
            </a:endParaRPr>
          </a:p>
          <a:p>
            <a:r>
              <a:rPr lang="en-US" sz="1800" dirty="0">
                <a:latin typeface="Calibri" pitchFamily="34" charset="0"/>
              </a:rPr>
              <a:t>1</a:t>
            </a:r>
          </a:p>
          <a:p>
            <a:endParaRPr lang="en-US" sz="1800" dirty="0">
              <a:latin typeface="Calibri" pitchFamily="34" charset="0"/>
            </a:endParaRPr>
          </a:p>
          <a:p>
            <a:r>
              <a:rPr lang="en-US" sz="1800" dirty="0">
                <a:latin typeface="Calibri" pitchFamily="34" charset="0"/>
              </a:rPr>
              <a:t>2</a:t>
            </a:r>
          </a:p>
          <a:p>
            <a:endParaRPr lang="en-US" sz="1800" dirty="0">
              <a:latin typeface="Calibri" pitchFamily="34" charset="0"/>
            </a:endParaRPr>
          </a:p>
          <a:p>
            <a:endParaRPr lang="en-US" sz="1800" dirty="0">
              <a:latin typeface="Calibri" pitchFamily="34" charset="0"/>
            </a:endParaRPr>
          </a:p>
          <a:p>
            <a:r>
              <a:rPr lang="en-US" sz="1800" dirty="0">
                <a:latin typeface="Calibri" pitchFamily="34" charset="0"/>
              </a:rPr>
              <a:t>2</a:t>
            </a:r>
          </a:p>
          <a:p>
            <a:endParaRPr lang="en-US" sz="1800" dirty="0">
              <a:latin typeface="Calibri" pitchFamily="34" charset="0"/>
            </a:endParaRPr>
          </a:p>
          <a:p>
            <a:r>
              <a:rPr lang="en-US" sz="1800" dirty="0">
                <a:latin typeface="Calibri" pitchFamily="34" charset="0"/>
              </a:rPr>
              <a:t>1? More? How many knives?</a:t>
            </a:r>
          </a:p>
          <a:p>
            <a:r>
              <a:rPr lang="en-US" sz="1800" dirty="0">
                <a:latin typeface="Calibri" pitchFamily="34" charset="0"/>
              </a:rPr>
              <a:t>“Knife wars” in the container?</a:t>
            </a:r>
          </a:p>
          <a:p>
            <a:endParaRPr lang="en-US" sz="1800" dirty="0">
              <a:latin typeface="Calibri" pitchFamily="34" charset="0"/>
            </a:endParaRPr>
          </a:p>
          <a:p>
            <a:r>
              <a:rPr lang="en-US" sz="1800" dirty="0">
                <a:latin typeface="Calibri" pitchFamily="34" charset="0"/>
              </a:rPr>
              <a:t>2</a:t>
            </a:r>
          </a:p>
          <a:p>
            <a:endParaRPr lang="en-US" sz="1800" dirty="0">
              <a:latin typeface="Calibri" pitchFamily="34" charset="0"/>
            </a:endParaRPr>
          </a:p>
          <a:p>
            <a:endParaRPr lang="en-US" sz="1800" dirty="0">
              <a:latin typeface="Calibri" pitchFamily="34" charset="0"/>
            </a:endParaRPr>
          </a:p>
          <a:p>
            <a:r>
              <a:rPr lang="en-US" sz="1800" dirty="0">
                <a:latin typeface="Calibri" pitchFamily="34" charset="0"/>
              </a:rPr>
              <a:t>1</a:t>
            </a:r>
          </a:p>
        </p:txBody>
      </p:sp>
      <p:sp>
        <p:nvSpPr>
          <p:cNvPr id="42" name="TextBox 41">
            <a:extLst>
              <a:ext uri="{FF2B5EF4-FFF2-40B4-BE49-F238E27FC236}">
                <a16:creationId xmlns:a16="http://schemas.microsoft.com/office/drawing/2014/main" id="{DC8D2196-EA47-AD8C-1F7E-B9648C0B56F7}"/>
              </a:ext>
            </a:extLst>
          </p:cNvPr>
          <p:cNvSpPr txBox="1"/>
          <p:nvPr/>
        </p:nvSpPr>
        <p:spPr>
          <a:xfrm>
            <a:off x="3029653" y="3347000"/>
            <a:ext cx="1066800" cy="369332"/>
          </a:xfrm>
          <a:prstGeom prst="rect">
            <a:avLst/>
          </a:prstGeom>
          <a:noFill/>
          <a:ln w="12700">
            <a:solidFill>
              <a:schemeClr val="tx1"/>
            </a:solidFill>
          </a:ln>
        </p:spPr>
        <p:txBody>
          <a:bodyPr wrap="square" rtlCol="0">
            <a:spAutoFit/>
          </a:bodyPr>
          <a:lstStyle/>
          <a:p>
            <a:r>
              <a:rPr lang="en-US" sz="1800" dirty="0">
                <a:latin typeface="Calibri" pitchFamily="34" charset="0"/>
              </a:rPr>
              <a:t>Clean: S</a:t>
            </a:r>
          </a:p>
        </p:txBody>
      </p:sp>
      <p:cxnSp>
        <p:nvCxnSpPr>
          <p:cNvPr id="43" name="Straight Arrow Connector 42">
            <a:extLst>
              <a:ext uri="{FF2B5EF4-FFF2-40B4-BE49-F238E27FC236}">
                <a16:creationId xmlns:a16="http://schemas.microsoft.com/office/drawing/2014/main" id="{7A10AF54-9F09-1B1D-B45F-982B56D4C65A}"/>
              </a:ext>
            </a:extLst>
          </p:cNvPr>
          <p:cNvCxnSpPr>
            <a:cxnSpLocks/>
            <a:stCxn id="9" idx="2"/>
            <a:endCxn id="42" idx="0"/>
          </p:cNvCxnSpPr>
          <p:nvPr/>
        </p:nvCxnSpPr>
        <p:spPr bwMode="auto">
          <a:xfrm flipH="1">
            <a:off x="3563053" y="2927957"/>
            <a:ext cx="1323627" cy="419043"/>
          </a:xfrm>
          <a:prstGeom prst="straightConnector1">
            <a:avLst/>
          </a:prstGeom>
          <a:noFill/>
          <a:ln w="12700">
            <a:solidFill>
              <a:srgbClr val="000000"/>
            </a:solidFill>
            <a:miter lim="800000"/>
            <a:headEnd type="none" w="med" len="med"/>
            <a:tailEnd type="triangle"/>
          </a:ln>
          <a:effectLst/>
        </p:spPr>
      </p:cxnSp>
      <p:sp>
        <p:nvSpPr>
          <p:cNvPr id="45" name="TextBox 44">
            <a:extLst>
              <a:ext uri="{FF2B5EF4-FFF2-40B4-BE49-F238E27FC236}">
                <a16:creationId xmlns:a16="http://schemas.microsoft.com/office/drawing/2014/main" id="{56E83E38-9403-7B97-1FFE-7314EA2BE471}"/>
              </a:ext>
            </a:extLst>
          </p:cNvPr>
          <p:cNvSpPr txBox="1"/>
          <p:nvPr/>
        </p:nvSpPr>
        <p:spPr>
          <a:xfrm>
            <a:off x="3022865" y="4040285"/>
            <a:ext cx="1066800" cy="369332"/>
          </a:xfrm>
          <a:prstGeom prst="rect">
            <a:avLst/>
          </a:prstGeom>
          <a:noFill/>
          <a:ln w="12700">
            <a:solidFill>
              <a:schemeClr val="tx1"/>
            </a:solidFill>
          </a:ln>
        </p:spPr>
        <p:txBody>
          <a:bodyPr wrap="square" rtlCol="0">
            <a:spAutoFit/>
          </a:bodyPr>
          <a:lstStyle/>
          <a:p>
            <a:r>
              <a:rPr lang="en-US" sz="1800" dirty="0">
                <a:latin typeface="Calibri" pitchFamily="34" charset="0"/>
              </a:rPr>
              <a:t>Clean: L</a:t>
            </a:r>
          </a:p>
        </p:txBody>
      </p:sp>
      <p:cxnSp>
        <p:nvCxnSpPr>
          <p:cNvPr id="44" name="Straight Arrow Connector 43">
            <a:extLst>
              <a:ext uri="{FF2B5EF4-FFF2-40B4-BE49-F238E27FC236}">
                <a16:creationId xmlns:a16="http://schemas.microsoft.com/office/drawing/2014/main" id="{2C45D73C-4EBD-7B9F-4D44-6DE2FAD47FC7}"/>
              </a:ext>
            </a:extLst>
          </p:cNvPr>
          <p:cNvCxnSpPr>
            <a:stCxn id="11" idx="2"/>
            <a:endCxn id="45" idx="0"/>
          </p:cNvCxnSpPr>
          <p:nvPr/>
        </p:nvCxnSpPr>
        <p:spPr bwMode="auto">
          <a:xfrm flipH="1">
            <a:off x="3556265" y="3688738"/>
            <a:ext cx="1330415" cy="351547"/>
          </a:xfrm>
          <a:prstGeom prst="straightConnector1">
            <a:avLst/>
          </a:prstGeom>
          <a:noFill/>
          <a:ln w="12700">
            <a:solidFill>
              <a:srgbClr val="000000"/>
            </a:solidFill>
            <a:miter lim="800000"/>
            <a:headEnd type="none" w="med" len="med"/>
            <a:tailEnd type="triangle"/>
          </a:ln>
          <a:effectLst/>
        </p:spPr>
      </p:cxnSp>
      <p:sp>
        <p:nvSpPr>
          <p:cNvPr id="48" name="TextBox 47">
            <a:extLst>
              <a:ext uri="{FF2B5EF4-FFF2-40B4-BE49-F238E27FC236}">
                <a16:creationId xmlns:a16="http://schemas.microsoft.com/office/drawing/2014/main" id="{3AD24034-1885-02BA-513E-A824FE84687F}"/>
              </a:ext>
            </a:extLst>
          </p:cNvPr>
          <p:cNvSpPr txBox="1"/>
          <p:nvPr/>
        </p:nvSpPr>
        <p:spPr>
          <a:xfrm>
            <a:off x="3013295" y="5504173"/>
            <a:ext cx="1066800" cy="369332"/>
          </a:xfrm>
          <a:prstGeom prst="rect">
            <a:avLst/>
          </a:prstGeom>
          <a:noFill/>
          <a:ln w="12700">
            <a:solidFill>
              <a:schemeClr val="tx1"/>
            </a:solidFill>
          </a:ln>
        </p:spPr>
        <p:txBody>
          <a:bodyPr wrap="square" rtlCol="0">
            <a:spAutoFit/>
          </a:bodyPr>
          <a:lstStyle/>
          <a:p>
            <a:r>
              <a:rPr lang="en-US" sz="1800" dirty="0">
                <a:latin typeface="Calibri" pitchFamily="34" charset="0"/>
              </a:rPr>
              <a:t>Clean: F</a:t>
            </a:r>
          </a:p>
        </p:txBody>
      </p:sp>
      <p:cxnSp>
        <p:nvCxnSpPr>
          <p:cNvPr id="49" name="Straight Arrow Connector 48">
            <a:extLst>
              <a:ext uri="{FF2B5EF4-FFF2-40B4-BE49-F238E27FC236}">
                <a16:creationId xmlns:a16="http://schemas.microsoft.com/office/drawing/2014/main" id="{2B7CE352-7096-B944-1AF8-EBA0B4784BBB}"/>
              </a:ext>
            </a:extLst>
          </p:cNvPr>
          <p:cNvCxnSpPr>
            <a:cxnSpLocks/>
            <a:stCxn id="13" idx="2"/>
            <a:endCxn id="48" idx="0"/>
          </p:cNvCxnSpPr>
          <p:nvPr/>
        </p:nvCxnSpPr>
        <p:spPr bwMode="auto">
          <a:xfrm flipH="1">
            <a:off x="3546695" y="5174280"/>
            <a:ext cx="1330105" cy="329893"/>
          </a:xfrm>
          <a:prstGeom prst="straightConnector1">
            <a:avLst/>
          </a:prstGeom>
          <a:noFill/>
          <a:ln w="12700">
            <a:solidFill>
              <a:srgbClr val="000000"/>
            </a:solidFill>
            <a:miter lim="800000"/>
            <a:headEnd type="none" w="med" len="med"/>
            <a:tailEnd type="triangle"/>
          </a:ln>
          <a:effectLst/>
        </p:spPr>
      </p:cxnSp>
      <p:sp>
        <p:nvSpPr>
          <p:cNvPr id="51" name="TextBox 50">
            <a:extLst>
              <a:ext uri="{FF2B5EF4-FFF2-40B4-BE49-F238E27FC236}">
                <a16:creationId xmlns:a16="http://schemas.microsoft.com/office/drawing/2014/main" id="{7D5A4E12-F132-6A25-627F-3E8DACD2CB5C}"/>
              </a:ext>
            </a:extLst>
          </p:cNvPr>
          <p:cNvSpPr txBox="1"/>
          <p:nvPr/>
        </p:nvSpPr>
        <p:spPr>
          <a:xfrm>
            <a:off x="150994" y="2858190"/>
            <a:ext cx="2462737" cy="3477875"/>
          </a:xfrm>
          <a:prstGeom prst="rect">
            <a:avLst/>
          </a:prstGeom>
          <a:noFill/>
          <a:ln w="50800">
            <a:solidFill>
              <a:srgbClr val="000000"/>
            </a:solidFill>
          </a:ln>
        </p:spPr>
        <p:txBody>
          <a:bodyPr wrap="square" rtlCol="0">
            <a:spAutoFit/>
          </a:bodyPr>
          <a:lstStyle/>
          <a:p>
            <a:pPr marL="457200" indent="-457200">
              <a:buFont typeface="Arial" panose="020B0604020202020204" pitchFamily="34" charset="0"/>
              <a:buChar char="•"/>
            </a:pPr>
            <a:r>
              <a:rPr lang="en-US" sz="2000" dirty="0">
                <a:latin typeface="Calibri" pitchFamily="34" charset="0"/>
              </a:rPr>
              <a:t>Pouring into the pan before mixing?</a:t>
            </a:r>
          </a:p>
          <a:p>
            <a:pPr marL="457200" indent="-457200">
              <a:buFont typeface="Arial" panose="020B0604020202020204" pitchFamily="34" charset="0"/>
              <a:buChar char="•"/>
            </a:pPr>
            <a:endParaRPr lang="en-US" sz="2000" dirty="0">
              <a:latin typeface="Calibri" pitchFamily="34" charset="0"/>
            </a:endParaRPr>
          </a:p>
          <a:p>
            <a:pPr marL="457200" indent="-457200">
              <a:buFont typeface="Arial" panose="020B0604020202020204" pitchFamily="34" charset="0"/>
              <a:buChar char="•"/>
            </a:pPr>
            <a:r>
              <a:rPr lang="en-US" sz="2000" dirty="0">
                <a:latin typeface="Calibri" pitchFamily="34" charset="0"/>
              </a:rPr>
              <a:t>Baking before pouring?</a:t>
            </a:r>
          </a:p>
          <a:p>
            <a:pPr marL="457200" indent="-457200">
              <a:buFont typeface="Arial" panose="020B0604020202020204" pitchFamily="34" charset="0"/>
              <a:buChar char="•"/>
            </a:pPr>
            <a:endParaRPr lang="en-US" sz="2000" dirty="0">
              <a:latin typeface="Calibri" pitchFamily="34" charset="0"/>
            </a:endParaRPr>
          </a:p>
          <a:p>
            <a:pPr marL="457200" indent="-457200">
              <a:buFont typeface="Arial" panose="020B0604020202020204" pitchFamily="34" charset="0"/>
              <a:buChar char="•"/>
            </a:pPr>
            <a:r>
              <a:rPr lang="en-US" sz="2000" dirty="0">
                <a:latin typeface="Calibri" pitchFamily="34" charset="0"/>
              </a:rPr>
              <a:t>Frosting  before baking?</a:t>
            </a:r>
          </a:p>
          <a:p>
            <a:pPr marL="457200" indent="-457200">
              <a:buFont typeface="Arial" panose="020B0604020202020204" pitchFamily="34" charset="0"/>
              <a:buChar char="•"/>
            </a:pPr>
            <a:endParaRPr lang="en-US" sz="2000" dirty="0">
              <a:latin typeface="Calibri" pitchFamily="34" charset="0"/>
            </a:endParaRPr>
          </a:p>
          <a:p>
            <a:pPr marL="457200" indent="-457200">
              <a:buFont typeface="Arial" panose="020B0604020202020204" pitchFamily="34" charset="0"/>
              <a:buChar char="•"/>
            </a:pPr>
            <a:r>
              <a:rPr lang="en-US" sz="2000" dirty="0" err="1">
                <a:latin typeface="Calibri" pitchFamily="34" charset="0"/>
              </a:rPr>
              <a:t>Etc</a:t>
            </a:r>
            <a:r>
              <a:rPr lang="en-US" sz="2000" dirty="0">
                <a:latin typeface="Calibri" pitchFamily="34" charset="0"/>
              </a:rPr>
              <a:t>?</a:t>
            </a:r>
          </a:p>
        </p:txBody>
      </p:sp>
      <p:cxnSp>
        <p:nvCxnSpPr>
          <p:cNvPr id="55" name="Connector: Elbow 54">
            <a:extLst>
              <a:ext uri="{FF2B5EF4-FFF2-40B4-BE49-F238E27FC236}">
                <a16:creationId xmlns:a16="http://schemas.microsoft.com/office/drawing/2014/main" id="{9F79715E-F0CA-C2D2-E8C7-6D70C53C1EBE}"/>
              </a:ext>
            </a:extLst>
          </p:cNvPr>
          <p:cNvCxnSpPr>
            <a:cxnSpLocks/>
          </p:cNvCxnSpPr>
          <p:nvPr/>
        </p:nvCxnSpPr>
        <p:spPr bwMode="auto">
          <a:xfrm>
            <a:off x="2667000" y="2186463"/>
            <a:ext cx="2133599" cy="1775937"/>
          </a:xfrm>
          <a:prstGeom prst="bentConnector3">
            <a:avLst>
              <a:gd name="adj1" fmla="val 9152"/>
            </a:avLst>
          </a:prstGeom>
          <a:noFill/>
          <a:ln w="12700">
            <a:solidFill>
              <a:srgbClr val="000000"/>
            </a:solidFill>
            <a:miter lim="800000"/>
            <a:headEnd type="none" w="med" len="med"/>
            <a:tailEnd type="triangle"/>
          </a:ln>
          <a:effectLst/>
        </p:spPr>
      </p:cxnSp>
      <p:cxnSp>
        <p:nvCxnSpPr>
          <p:cNvPr id="61" name="Connector: Elbow 60">
            <a:extLst>
              <a:ext uri="{FF2B5EF4-FFF2-40B4-BE49-F238E27FC236}">
                <a16:creationId xmlns:a16="http://schemas.microsoft.com/office/drawing/2014/main" id="{759CEB21-28E2-931F-7A61-81CD38E09EC6}"/>
              </a:ext>
            </a:extLst>
          </p:cNvPr>
          <p:cNvCxnSpPr>
            <a:cxnSpLocks/>
          </p:cNvCxnSpPr>
          <p:nvPr/>
        </p:nvCxnSpPr>
        <p:spPr bwMode="auto">
          <a:xfrm>
            <a:off x="677559" y="2372544"/>
            <a:ext cx="4155356" cy="2967604"/>
          </a:xfrm>
          <a:prstGeom prst="bentConnector3">
            <a:avLst>
              <a:gd name="adj1" fmla="val 50000"/>
            </a:avLst>
          </a:prstGeom>
          <a:noFill/>
          <a:ln w="12700">
            <a:solidFill>
              <a:srgbClr val="000000"/>
            </a:solidFill>
            <a:miter lim="800000"/>
            <a:headEnd type="none" w="med" len="med"/>
            <a:tailEnd type="triangle"/>
          </a:ln>
          <a:effectLst/>
        </p:spPr>
      </p:cxnSp>
      <p:cxnSp>
        <p:nvCxnSpPr>
          <p:cNvPr id="923659" name="Straight Connector 923658">
            <a:extLst>
              <a:ext uri="{FF2B5EF4-FFF2-40B4-BE49-F238E27FC236}">
                <a16:creationId xmlns:a16="http://schemas.microsoft.com/office/drawing/2014/main" id="{89486D8A-E425-E36E-89BE-49C846D0C721}"/>
              </a:ext>
            </a:extLst>
          </p:cNvPr>
          <p:cNvCxnSpPr>
            <a:endCxn id="10" idx="2"/>
          </p:cNvCxnSpPr>
          <p:nvPr/>
        </p:nvCxnSpPr>
        <p:spPr bwMode="auto">
          <a:xfrm flipV="1">
            <a:off x="659083" y="2196227"/>
            <a:ext cx="0" cy="176317"/>
          </a:xfrm>
          <a:prstGeom prst="line">
            <a:avLst/>
          </a:prstGeom>
          <a:noFill/>
          <a:ln w="12700">
            <a:solidFill>
              <a:srgbClr val="000000"/>
            </a:solidFill>
            <a:miter lim="800000"/>
            <a:headEnd type="none" w="med" len="med"/>
            <a:tailEnd type="none" w="med" len="med"/>
          </a:ln>
          <a:effectLst/>
        </p:spPr>
      </p:cxnSp>
    </p:spTree>
    <p:extLst>
      <p:ext uri="{BB962C8B-B14F-4D97-AF65-F5344CB8AC3E}">
        <p14:creationId xmlns:p14="http://schemas.microsoft.com/office/powerpoint/2010/main" val="12284957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rgbClr val="C00000"/>
          </a:solidFill>
          <a:miter lim="800000"/>
          <a:headEnd type="none" w="med" len="med"/>
          <a:tailEnd type="none" w="med" len="med"/>
        </a:ln>
        <a:effectLst/>
      </a:spPr>
      <a:bodyPr rtlCol="0" anchor="ctr"/>
      <a:lstStyle>
        <a:defPPr algn="ctr">
          <a:defRPr/>
        </a:defPPr>
      </a:lstStyle>
    </a:spDef>
    <a:lnDef>
      <a:spPr bwMode="auto">
        <a:noFill/>
        <a:ln w="12700">
          <a:solidFill>
            <a:srgbClr val="000000"/>
          </a:solidFill>
          <a:miter lim="800000"/>
          <a:headEnd type="none" w="med" len="med"/>
          <a:tailEnd type="triangl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33618</TotalTime>
  <Words>6095</Words>
  <Application>Microsoft Office PowerPoint</Application>
  <PresentationFormat>On-screen Show (4:3)</PresentationFormat>
  <Paragraphs>1537</Paragraphs>
  <Slides>70</Slides>
  <Notes>57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70</vt:i4>
      </vt:variant>
    </vt:vector>
  </HeadingPairs>
  <TitlesOfParts>
    <vt:vector size="82" baseType="lpstr">
      <vt:lpstr>Arial</vt:lpstr>
      <vt:lpstr>Arial Black</vt:lpstr>
      <vt:lpstr>Arial Narrow</vt:lpstr>
      <vt:lpstr>Calibri</vt:lpstr>
      <vt:lpstr>Courier New</vt:lpstr>
      <vt:lpstr>Gill Sans MT</vt:lpstr>
      <vt:lpstr>Gill Sans MT Condensed</vt:lpstr>
      <vt:lpstr>Helvetica</vt:lpstr>
      <vt:lpstr>Times New Roman</vt:lpstr>
      <vt:lpstr>Wingdings</vt:lpstr>
      <vt:lpstr>Wingdings 2</vt:lpstr>
      <vt:lpstr>template2007</vt:lpstr>
      <vt:lpstr>PowerPoint Presentation</vt:lpstr>
      <vt:lpstr>Concurrent Programming  18-213/18-613: Introduction to Computer Systems 21st Lecture, August 21, 2022</vt:lpstr>
      <vt:lpstr>Outline</vt:lpstr>
      <vt:lpstr>Concurrency</vt:lpstr>
      <vt:lpstr>Sequential thinking in a concurrent world</vt:lpstr>
      <vt:lpstr>A concurrent world described sequentially</vt:lpstr>
      <vt:lpstr>How many cooks can we use (and when)?</vt:lpstr>
      <vt:lpstr>How many cooks can we use (and when)?</vt:lpstr>
      <vt:lpstr>What happens if some things get out of order?</vt:lpstr>
      <vt:lpstr>Concurrent Programming is Hard!</vt:lpstr>
      <vt:lpstr>Outline</vt:lpstr>
      <vt:lpstr>What can go wrong? Deadlock</vt:lpstr>
      <vt:lpstr>Deadlock</vt:lpstr>
      <vt:lpstr>Testing Printf Deadlock</vt:lpstr>
      <vt:lpstr>Why Does Printf require Locks?</vt:lpstr>
      <vt:lpstr>Starvation</vt:lpstr>
      <vt:lpstr>Data Race</vt:lpstr>
      <vt:lpstr>Concurrent Programming is Hard!</vt:lpstr>
      <vt:lpstr>Concurrent Programming is Hard!</vt:lpstr>
      <vt:lpstr>Outline</vt:lpstr>
      <vt:lpstr>Models for concurrency</vt:lpstr>
      <vt:lpstr>The Familiar: A Traditional Process</vt:lpstr>
      <vt:lpstr>Outline</vt:lpstr>
      <vt:lpstr>Alternate View of a Process: Separate the activity from the resources</vt:lpstr>
      <vt:lpstr>A Process With Multiple Threads</vt:lpstr>
      <vt:lpstr>Logical View of Threads</vt:lpstr>
      <vt:lpstr>Concurrent Threads</vt:lpstr>
      <vt:lpstr>Concurrent Thread Execution</vt:lpstr>
      <vt:lpstr>Threads vs. Processes</vt:lpstr>
      <vt:lpstr>Threads vs. Signals</vt:lpstr>
      <vt:lpstr>Posix Threads (Pthreads) Interface</vt:lpstr>
      <vt:lpstr>The Pthreads "hello, world" Program</vt:lpstr>
      <vt:lpstr>Execution of Threaded “hello, world”</vt:lpstr>
      <vt:lpstr>Pros and Cons of Thread-Based Designs</vt:lpstr>
      <vt:lpstr>Summary: Approaches to Concurrency</vt:lpstr>
      <vt:lpstr>Outline</vt:lpstr>
      <vt:lpstr>What happens here?</vt:lpstr>
      <vt:lpstr>Ut-Oh: Experimental Results</vt:lpstr>
      <vt:lpstr>Outline</vt:lpstr>
      <vt:lpstr>Sharing: A More Involved Example</vt:lpstr>
      <vt:lpstr>Mapping Variable Instances to Memory</vt:lpstr>
      <vt:lpstr>Mapping Variable Instances to Memory</vt:lpstr>
      <vt:lpstr>Shared Variable Analysis</vt:lpstr>
      <vt:lpstr>Shared Variable Analysis</vt:lpstr>
      <vt:lpstr>Synchronizing Threads  </vt:lpstr>
      <vt:lpstr>badcnt.c: Improper Synchronization</vt:lpstr>
      <vt:lpstr>Assembly Code for Counter Loop</vt:lpstr>
      <vt:lpstr>Concurrent Execution</vt:lpstr>
      <vt:lpstr>Concurrent Execution</vt:lpstr>
      <vt:lpstr>Concurrent Execution (cont)</vt:lpstr>
      <vt:lpstr>Concurrent Execution (cont)</vt:lpstr>
      <vt:lpstr>Progress Graphs</vt:lpstr>
      <vt:lpstr>Trajectories in Progress Graphs</vt:lpstr>
      <vt:lpstr>Trajectories in Progress Graphs</vt:lpstr>
      <vt:lpstr>Critical Sections and Unsafe Regions</vt:lpstr>
      <vt:lpstr>Critical Sections and Unsafe Regions</vt:lpstr>
      <vt:lpstr>badcnt.c: Improper Synchronization</vt:lpstr>
      <vt:lpstr>Outline</vt:lpstr>
      <vt:lpstr>Enforcing Mutual Exclusion</vt:lpstr>
      <vt:lpstr>MUTual EXclusion (mutex)</vt:lpstr>
      <vt:lpstr>MUTual EXclusion (mutex)</vt:lpstr>
      <vt:lpstr>badcnt.c: Improper Synchronization</vt:lpstr>
      <vt:lpstr>goodmcnt.c: Mutex Synchronization</vt:lpstr>
      <vt:lpstr>Why Mutexes Work</vt:lpstr>
      <vt:lpstr>Why Mutexes Work</vt:lpstr>
      <vt:lpstr>Why Mutexes Work</vt:lpstr>
      <vt:lpstr>Why Mutexes Work</vt:lpstr>
      <vt:lpstr>Summary: Managing Races</vt:lpstr>
      <vt:lpstr>Aside/Extra: Multiplexed Event Processing</vt:lpstr>
      <vt:lpstr>I/O Multiplexed Event Processing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Gregory Kesden</cp:lastModifiedBy>
  <cp:revision>985</cp:revision>
  <cp:lastPrinted>2012-11-14T01:18:46Z</cp:lastPrinted>
  <dcterms:created xsi:type="dcterms:W3CDTF">2012-11-14T01:16:09Z</dcterms:created>
  <dcterms:modified xsi:type="dcterms:W3CDTF">2022-07-22T03:53:02Z</dcterms:modified>
</cp:coreProperties>
</file>