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64"/>
  </p:notesMasterIdLst>
  <p:sldIdLst>
    <p:sldId id="690" r:id="rId5"/>
    <p:sldId id="298" r:id="rId6"/>
    <p:sldId id="344" r:id="rId7"/>
    <p:sldId id="284" r:id="rId8"/>
    <p:sldId id="285" r:id="rId9"/>
    <p:sldId id="374" r:id="rId10"/>
    <p:sldId id="375" r:id="rId11"/>
    <p:sldId id="373" r:id="rId12"/>
    <p:sldId id="376" r:id="rId13"/>
    <p:sldId id="286" r:id="rId14"/>
    <p:sldId id="287" r:id="rId15"/>
    <p:sldId id="288" r:id="rId16"/>
    <p:sldId id="289" r:id="rId17"/>
    <p:sldId id="691" r:id="rId18"/>
    <p:sldId id="364" r:id="rId19"/>
    <p:sldId id="377" r:id="rId20"/>
    <p:sldId id="350" r:id="rId21"/>
    <p:sldId id="293" r:id="rId22"/>
    <p:sldId id="295" r:id="rId23"/>
    <p:sldId id="366" r:id="rId24"/>
    <p:sldId id="301" r:id="rId25"/>
    <p:sldId id="332" r:id="rId26"/>
    <p:sldId id="302" r:id="rId27"/>
    <p:sldId id="304" r:id="rId28"/>
    <p:sldId id="388" r:id="rId29"/>
    <p:sldId id="395" r:id="rId30"/>
    <p:sldId id="351" r:id="rId31"/>
    <p:sldId id="306" r:id="rId32"/>
    <p:sldId id="307" r:id="rId33"/>
    <p:sldId id="310" r:id="rId34"/>
    <p:sldId id="309" r:id="rId35"/>
    <p:sldId id="312" r:id="rId36"/>
    <p:sldId id="368" r:id="rId37"/>
    <p:sldId id="367" r:id="rId38"/>
    <p:sldId id="369" r:id="rId39"/>
    <p:sldId id="336" r:id="rId40"/>
    <p:sldId id="734" r:id="rId41"/>
    <p:sldId id="365" r:id="rId42"/>
    <p:sldId id="352" r:id="rId43"/>
    <p:sldId id="353" r:id="rId44"/>
    <p:sldId id="731" r:id="rId45"/>
    <p:sldId id="356" r:id="rId46"/>
    <p:sldId id="358" r:id="rId47"/>
    <p:sldId id="359" r:id="rId48"/>
    <p:sldId id="360" r:id="rId49"/>
    <p:sldId id="361" r:id="rId50"/>
    <p:sldId id="354" r:id="rId51"/>
    <p:sldId id="355" r:id="rId52"/>
    <p:sldId id="357" r:id="rId53"/>
    <p:sldId id="380" r:id="rId54"/>
    <p:sldId id="381" r:id="rId55"/>
    <p:sldId id="382" r:id="rId56"/>
    <p:sldId id="371" r:id="rId57"/>
    <p:sldId id="738" r:id="rId58"/>
    <p:sldId id="736" r:id="rId59"/>
    <p:sldId id="737" r:id="rId60"/>
    <p:sldId id="739" r:id="rId61"/>
    <p:sldId id="735" r:id="rId62"/>
    <p:sldId id="324" r:id="rId6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369"/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42" autoAdjust="0"/>
  </p:normalViewPr>
  <p:slideViewPr>
    <p:cSldViewPr snapToGrid="0">
      <p:cViewPr varScale="1">
        <p:scale>
          <a:sx n="73" d="100"/>
          <a:sy n="73" d="100"/>
        </p:scale>
        <p:origin x="1305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11" d="5000"/>
        <a:sy n="8211" d="50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OF: 1</a:t>
            </a:r>
            <a:r>
              <a:rPr lang="en-US" baseline="30000" dirty="0"/>
              <a:t>st</a:t>
            </a:r>
            <a:r>
              <a:rPr lang="en-US" dirty="0"/>
              <a:t> case: positive number (a) minus negative number (b) should be like a – (-b) = </a:t>
            </a:r>
            <a:r>
              <a:rPr lang="en-US" dirty="0" err="1"/>
              <a:t>a+b</a:t>
            </a:r>
            <a:r>
              <a:rPr lang="en-US" dirty="0"/>
              <a:t> &gt; 0; if &lt; 0, then OF</a:t>
            </a:r>
          </a:p>
          <a:p>
            <a:r>
              <a:rPr lang="en-US" dirty="0"/>
              <a:t>OF: 2</a:t>
            </a:r>
            <a:r>
              <a:rPr lang="en-US" baseline="30000" dirty="0"/>
              <a:t>nd</a:t>
            </a:r>
            <a:r>
              <a:rPr lang="en-US" dirty="0"/>
              <a:t> case: negative number (a) minus positive number (b) should be like (-a) – b = -(</a:t>
            </a:r>
            <a:r>
              <a:rPr lang="en-US" dirty="0" err="1"/>
              <a:t>a+b</a:t>
            </a:r>
            <a:r>
              <a:rPr lang="en-US" dirty="0"/>
              <a:t>) &lt; 0; if &gt; </a:t>
            </a:r>
            <a:r>
              <a:rPr lang="en-US"/>
              <a:t>0 then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11431-AA39-5812-8646-D39E355F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69834-D447-DEC1-9E03-15BA184B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7691E-6BFD-0153-915D-8BF7444FA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81839-F2F4-B35B-52FA-BDBCF821E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A825-0007-876B-6B86-169F46AA6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10FEE-25B7-43B7-933D-39A248E24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1D3AF-9DA5-1223-DA1C-6CD690E9B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216F-8D6B-7A3B-CD60-2766EEC2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often the compiler just repeats the same register twice – ANDing a register with itself doesn’t change the value – so this tests whether the value in that register is zero, or negative.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0: no overflow, trust sign bit: a-b &gt;= 0 (i.e., !(a&lt;b))</a:t>
            </a:r>
          </a:p>
          <a:p>
            <a:r>
              <a:rPr lang="en-US" dirty="0"/>
              <a:t>Case 1: no overflow, trust sign bit: a-b &lt; 0 (i.e., (a&lt;b))</a:t>
            </a:r>
          </a:p>
          <a:p>
            <a:r>
              <a:rPr lang="en-US" dirty="0"/>
              <a:t>Case 2: overflow with 0 sign bit, i.e., (-a) – (+b) &gt; 0 (i.e., a &lt; b)     =&gt; a negative, b positive, so a &lt; b</a:t>
            </a:r>
          </a:p>
          <a:p>
            <a:r>
              <a:rPr lang="en-US" dirty="0"/>
              <a:t>Case 3: overflow with 1 sign bit, i.e., (+a) – (-b) &lt; 0 (i.e., !(a &lt; b))  =&gt; a positive, b negative, so a &gt;=b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seems perfectly sensible for </a:t>
            </a:r>
            <a:r>
              <a:rPr lang="en-US" dirty="0" err="1"/>
              <a:t>movzbl</a:t>
            </a:r>
            <a:r>
              <a:rPr lang="en-US" dirty="0"/>
              <a:t>, but imagine if instead we had </a:t>
            </a:r>
            <a:r>
              <a:rPr lang="en-US" dirty="0" err="1"/>
              <a:t>movsbl</a:t>
            </a:r>
            <a:r>
              <a:rPr lang="en-US" dirty="0"/>
              <a:t> - *sign* extend al to </a:t>
            </a:r>
            <a:r>
              <a:rPr lang="en-US" dirty="0" err="1"/>
              <a:t>eax</a:t>
            </a:r>
            <a:r>
              <a:rPr lang="en-US" dirty="0"/>
              <a:t> – and al was a negative number, we’d get 00 00 00 00 FF </a:t>
            </a:r>
            <a:r>
              <a:rPr lang="en-US" dirty="0" err="1"/>
              <a:t>FF</a:t>
            </a:r>
            <a:r>
              <a:rPr lang="en-US" dirty="0"/>
              <a:t> </a:t>
            </a:r>
            <a:r>
              <a:rPr lang="en-US" dirty="0" err="1"/>
              <a:t>FF</a:t>
            </a:r>
            <a:r>
              <a:rPr lang="en-US" dirty="0"/>
              <a:t> al which probably wasn’t what we wanted.  Should have used </a:t>
            </a:r>
            <a:r>
              <a:rPr lang="en-US" dirty="0" err="1"/>
              <a:t>movsbq</a:t>
            </a:r>
            <a:r>
              <a:rPr lang="en-US" dirty="0"/>
              <a:t> %al, %</a:t>
            </a:r>
            <a:r>
              <a:rPr lang="en-US" dirty="0" err="1"/>
              <a:t>rax</a:t>
            </a:r>
            <a:r>
              <a:rPr lang="en-US" dirty="0"/>
              <a:t>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3BA5D-56F4-96CD-BF71-4FE30D856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54C81-DA34-ECD4-5F2F-06792A120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6FF1A0-C819-0AFB-6FB6-28BCC6C58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BE52-EEB1-8428-3301-CC4A19DFC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2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AED67-92A6-2C2B-170C-062E0076E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49C7C-1DE8-C232-2517-A4ABD62A0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7FF43-7B20-F857-EDB2-12B40C832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initial test away when Test is known to be true first time because of initial condition </a:t>
            </a:r>
            <a:r>
              <a:rPr lang="en-US" dirty="0" err="1"/>
              <a:t>Init.</a:t>
            </a:r>
            <a:r>
              <a:rPr lang="en-US" dirty="0"/>
              <a:t>  E.g., for(</a:t>
            </a:r>
            <a:r>
              <a:rPr lang="en-US" dirty="0" err="1"/>
              <a:t>i</a:t>
            </a:r>
            <a:r>
              <a:rPr lang="en-US" dirty="0"/>
              <a:t>=0, </a:t>
            </a:r>
            <a:r>
              <a:rPr lang="en-US" dirty="0" err="1"/>
              <a:t>i</a:t>
            </a:r>
            <a:r>
              <a:rPr lang="en-US" dirty="0"/>
              <a:t> &lt; 8;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6206-6B64-D752-DA38-741FF8B84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is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Compare</a:t>
            </a:r>
            <a:r>
              <a:rPr lang="en-US" dirty="0"/>
              <a:t>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Test</a:t>
            </a:r>
            <a:r>
              <a:rPr lang="en-US" dirty="0"/>
              <a:t>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set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when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&lt;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&lt;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426929" y="2718272"/>
            <a:ext cx="319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a &lt;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495007" y="3102196"/>
            <a:ext cx="505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a &lt;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AA3A8-CBED-465D-A252-7FC25DFCFE26}"/>
              </a:ext>
            </a:extLst>
          </p:cNvPr>
          <p:cNvSpPr txBox="1"/>
          <p:nvPr/>
        </p:nvSpPr>
        <p:spPr>
          <a:xfrm>
            <a:off x="5176299" y="510593"/>
            <a:ext cx="3967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03200" indent="-342900"/>
            <a:r>
              <a:rPr lang="en-US" sz="180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sz="1800" dirty="0"/>
              <a:t>  if</a:t>
            </a:r>
          </a:p>
          <a:p>
            <a:pPr marL="203200" indent="-342900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</a:t>
            </a:r>
            <a:b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</a:br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|| (a&lt;0 &amp;&amp; b&gt;0 &amp;&amp; (a-b)&gt;0)</a:t>
            </a:r>
            <a:endParaRPr lang="en-US" sz="180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An x86-64 quirk to watch out 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940" y="1564651"/>
            <a:ext cx="7160468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instructions with a 32-bit destination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zero the upper 32 bits of the register!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 %al, %eax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81A23-6535-4155-A852-0A3549E3CE3B}"/>
              </a:ext>
            </a:extLst>
          </p:cNvPr>
          <p:cNvGrpSpPr/>
          <p:nvPr/>
        </p:nvGrpSpPr>
        <p:grpSpPr>
          <a:xfrm>
            <a:off x="2489200" y="3596640"/>
            <a:ext cx="4480560" cy="508000"/>
            <a:chOff x="2489200" y="3738880"/>
            <a:chExt cx="4480560" cy="50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FFFAC5-2151-4421-A9E5-85AE39FF2B32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76F59E-A7BD-4249-BC9E-E472E7C4FDB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eax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5B8245-3FBC-4E1D-AA0A-8950F9065460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rax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B61A23-6105-40DE-80F2-7AC3C0623D2F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4215D1-7CAF-4478-AEBA-BAE206EFF733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7BDA32-0FE9-4AC3-952B-19AF06520463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9C02B-8D26-4482-92E5-9CB70F94880B}"/>
              </a:ext>
            </a:extLst>
          </p:cNvPr>
          <p:cNvGrpSpPr/>
          <p:nvPr/>
        </p:nvGrpSpPr>
        <p:grpSpPr>
          <a:xfrm>
            <a:off x="2489175" y="3596640"/>
            <a:ext cx="4480560" cy="508000"/>
            <a:chOff x="2489200" y="3738880"/>
            <a:chExt cx="4480560" cy="50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8D043C-9242-4390-B8E3-06BC2FDAABD8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336839-6AE1-4650-B591-DFC52F01E39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00 00 00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8BA80C-F28C-4810-B29B-14DD21FB2046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00 00 00 00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7C3642-A28B-4941-80FC-D46AF2E4DE23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9EC0020-007C-444D-BB94-DDACAD06EECE}"/>
                </a:ext>
              </a:extLst>
            </p:cNvPr>
            <p:cNvCxnSpPr>
              <a:stCxn id="45" idx="0"/>
              <a:endCxn id="45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6BD842-A50D-466C-B08F-FA1C9A1316A2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BEB29F4-8688-4288-A2ED-6DE27B872B6A}"/>
              </a:ext>
            </a:extLst>
          </p:cNvPr>
          <p:cNvSpPr txBox="1"/>
          <p:nvPr/>
        </p:nvSpPr>
        <p:spPr>
          <a:xfrm>
            <a:off x="4729447" y="5514032"/>
            <a:ext cx="316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Zero extended from %al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AE75B0-DE9E-49DC-924F-0C2E1B7427F0}"/>
              </a:ext>
            </a:extLst>
          </p:cNvPr>
          <p:cNvSpPr txBox="1"/>
          <p:nvPr/>
        </p:nvSpPr>
        <p:spPr>
          <a:xfrm>
            <a:off x="2489175" y="5514031"/>
            <a:ext cx="166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Zapped to 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4DE0EF-0B70-4E6D-ADAB-9A2B34AAAD22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27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82586C-6256-4F05-9B52-CDE35F199DD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1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05850" y="2442135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147525" y="2129865"/>
            <a:ext cx="4790625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x:y, x-y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1000" y="1242732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79850" y="1233254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5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</a:t>
            </a:r>
            <a:r>
              <a:rPr lang="en-US" sz="2000" b="0">
                <a:latin typeface="+mn-lt"/>
              </a:rPr>
              <a:t>, </a:t>
            </a:r>
            <a:r>
              <a:rPr lang="en-US" sz="2000">
                <a:latin typeface="+mn-lt"/>
              </a:rPr>
              <a:t>May 22, </a:t>
            </a:r>
            <a:r>
              <a:rPr lang="en-US" sz="2000" dirty="0">
                <a:latin typeface="+mn-lt"/>
              </a:rPr>
              <a:t>2024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7EDAD-42AB-4405-8B10-30B32119BC67}"/>
              </a:ext>
            </a:extLst>
          </p:cNvPr>
          <p:cNvSpPr txBox="1"/>
          <p:nvPr/>
        </p:nvSpPr>
        <p:spPr>
          <a:xfrm>
            <a:off x="508000" y="6068853"/>
            <a:ext cx="3250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ourier New"/>
                <a:cs typeface="Courier New"/>
              </a:rPr>
              <a:t>if-conversion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838200" lvl="2"/>
            <a:endParaRPr lang="en-US" dirty="0"/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80747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111088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0" y="149062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119150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585750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022438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882988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857540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057862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761986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			</a:t>
            </a:r>
            <a:r>
              <a:rPr lang="en-US" dirty="0">
                <a:solidFill>
                  <a:srgbClr val="7F7F7F"/>
                </a:solidFill>
              </a:rPr>
              <a:t>CSAPP 3.6.1 - 3.6.2</a:t>
            </a:r>
            <a:endParaRPr lang="en-US" b="0" dirty="0"/>
          </a:p>
          <a:p>
            <a:r>
              <a:rPr lang="en-US" dirty="0"/>
              <a:t>Conditional branches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3.6.3 - 3.6.6</a:t>
            </a:r>
            <a:endParaRPr lang="en-US" dirty="0"/>
          </a:p>
          <a:p>
            <a:r>
              <a:rPr lang="en-US" dirty="0"/>
              <a:t>Loops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3.6.7</a:t>
            </a:r>
            <a:endParaRPr lang="en-US" dirty="0"/>
          </a:p>
          <a:p>
            <a:r>
              <a:rPr lang="en-US" dirty="0"/>
              <a:t>Switch Statements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3.6.8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5 - Machine Control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4682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3290C-E659-ABAF-3901-2F16C05F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27BBE3C5-7EF4-3B0D-028C-8F749D06DCAC}"/>
              </a:ext>
            </a:extLst>
          </p:cNvPr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2540B40-ED36-0941-6D08-8AA81E554469}"/>
              </a:ext>
            </a:extLst>
          </p:cNvPr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336C6F25-B746-B82C-0A23-A02DC07A324D}"/>
              </a:ext>
            </a:extLst>
          </p:cNvPr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55C83B64-3299-E392-6510-12FBA448EC77}"/>
              </a:ext>
            </a:extLst>
          </p:cNvPr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130DA5EB-861D-D565-9A1B-7D5D723AD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CDCEE521-6C1A-BBBE-5D46-F4A652B7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718743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3E362-8267-502A-ECC5-1FE2B044A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>
            <a:extLst>
              <a:ext uri="{FF2B5EF4-FFF2-40B4-BE49-F238E27FC236}">
                <a16:creationId xmlns:a16="http://schemas.microsoft.com/office/drawing/2014/main" id="{20FA623C-6D95-F684-451B-6F0625169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3CA2AD1-893F-FBB8-786A-D3359905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690D88D-C06B-95A0-5E07-7E3152179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E2A5224-A101-E5C2-3BDF-619D456F1CDB}"/>
              </a:ext>
            </a:extLst>
          </p:cNvPr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D79FFA72-7E90-9707-CB1E-9DD6C32C3FDF}"/>
              </a:ext>
            </a:extLst>
          </p:cNvPr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CCF8A75-7C99-F389-8A9A-4335B336FADE}"/>
              </a:ext>
            </a:extLst>
          </p:cNvPr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FA35828C-8603-24B0-741C-BC5421B5EE51}"/>
              </a:ext>
            </a:extLst>
          </p:cNvPr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CE58DD-C1C3-8E52-66FF-C1F4172C1004}"/>
              </a:ext>
            </a:extLst>
          </p:cNvPr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89CF677A-40AC-814D-4D70-2E0A3098F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62005E0E-FA8B-7E15-B725-0E768ABF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5BCC7D09-F91F-DED3-D8CF-8FBFC5F88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562F39BD-1930-AD74-53CA-312A7B8C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72927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9E5C2-C150-BCE9-ACD4-180E3E364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2B274DBD-D104-0031-3555-E80E910A452C}"/>
              </a:ext>
            </a:extLst>
          </p:cNvPr>
          <p:cNvSpPr>
            <a:spLocks/>
          </p:cNvSpPr>
          <p:nvPr/>
        </p:nvSpPr>
        <p:spPr bwMode="auto">
          <a:xfrm>
            <a:off x="444500" y="1239701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version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F385D74-9DB2-6DBE-56E8-4C2C000F7792}"/>
              </a:ext>
            </a:extLst>
          </p:cNvPr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531361FC-6D63-E067-AF28-EF39A9F595C4}"/>
              </a:ext>
            </a:extLst>
          </p:cNvPr>
          <p:cNvSpPr>
            <a:spLocks/>
          </p:cNvSpPr>
          <p:nvPr/>
        </p:nvSpPr>
        <p:spPr bwMode="auto">
          <a:xfrm>
            <a:off x="457200" y="4106863"/>
            <a:ext cx="3048000" cy="26241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72062013-DCFC-8F4F-9E1E-E4C80DAFEC35}"/>
              </a:ext>
            </a:extLst>
          </p:cNvPr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>
            <a:extLst>
              <a:ext uri="{FF2B5EF4-FFF2-40B4-BE49-F238E27FC236}">
                <a16:creationId xmlns:a16="http://schemas.microsoft.com/office/drawing/2014/main" id="{89F9EF2D-9B50-3B4E-3E72-4B2342B2BB2F}"/>
              </a:ext>
            </a:extLst>
          </p:cNvPr>
          <p:cNvSpPr>
            <a:spLocks/>
          </p:cNvSpPr>
          <p:nvPr/>
        </p:nvSpPr>
        <p:spPr bwMode="auto">
          <a:xfrm>
            <a:off x="5334000" y="3771899"/>
            <a:ext cx="3429000" cy="2959102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>
            <a:extLst>
              <a:ext uri="{FF2B5EF4-FFF2-40B4-BE49-F238E27FC236}">
                <a16:creationId xmlns:a16="http://schemas.microsoft.com/office/drawing/2014/main" id="{C2FB6D24-A60A-6AEE-2A09-483A5DB97F63}"/>
              </a:ext>
            </a:extLst>
          </p:cNvPr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>
            <a:extLst>
              <a:ext uri="{FF2B5EF4-FFF2-40B4-BE49-F238E27FC236}">
                <a16:creationId xmlns:a16="http://schemas.microsoft.com/office/drawing/2014/main" id="{72618075-8B7B-DF3F-D5E5-7AB48CFEF237}"/>
              </a:ext>
            </a:extLst>
          </p:cNvPr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D0E9CB-3F66-694B-B109-231ABC48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27" y="1763304"/>
            <a:ext cx="4419600" cy="101309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7DA9624-7F9A-0459-1587-D6837390B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Do-While Loop</a:t>
            </a:r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46A82EA-7930-D6AE-C683-CB81158F8E94}"/>
              </a:ext>
            </a:extLst>
          </p:cNvPr>
          <p:cNvSpPr txBox="1">
            <a:spLocks noChangeArrowheads="1"/>
          </p:cNvSpPr>
          <p:nvPr/>
        </p:nvSpPr>
        <p:spPr>
          <a:xfrm>
            <a:off x="5333999" y="2176629"/>
            <a:ext cx="3810001" cy="8763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742950" indent="-2857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/>
              <a:t>Initial test can often be optimized away – </a:t>
            </a:r>
            <a:r>
              <a:rPr lang="en-US" kern="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605521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 animBg="1"/>
      <p:bldP spid="5940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   Example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C822C58-10F0-4DE7-AD58-CEF6D74DE859}"/>
              </a:ext>
            </a:extLst>
          </p:cNvPr>
          <p:cNvSpPr>
            <a:spLocks/>
          </p:cNvSpPr>
          <p:nvPr/>
        </p:nvSpPr>
        <p:spPr bwMode="auto">
          <a:xfrm>
            <a:off x="5361709" y="3974869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173D-2AA4-4362-AB01-7E70B4A3D841}"/>
              </a:ext>
            </a:extLst>
          </p:cNvPr>
          <p:cNvSpPr txBox="1"/>
          <p:nvPr/>
        </p:nvSpPr>
        <p:spPr>
          <a:xfrm>
            <a:off x="214091" y="1961803"/>
            <a:ext cx="7360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.L3: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.L5: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.L9: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.L7: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.L8: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9ED643C-728E-44A6-B982-13C133AB5CF4}"/>
              </a:ext>
            </a:extLst>
          </p:cNvPr>
          <p:cNvSpPr>
            <a:spLocks/>
          </p:cNvSpPr>
          <p:nvPr/>
        </p:nvSpPr>
        <p:spPr bwMode="auto">
          <a:xfrm>
            <a:off x="4477789" y="1593272"/>
            <a:ext cx="4585970" cy="1526771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8   # if x &gt; 6 jump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# to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52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</a:t>
            </a:r>
            <a:r>
              <a:rPr lang="en-US" dirty="0">
                <a:solidFill>
                  <a:srgbClr val="FF0000"/>
                </a:solidFill>
              </a:rPr>
              <a:t>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CEAD-DB88-F6E1-47EC-5A76D36C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155ACB64-C77D-75BF-BEFE-35D08C7D2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B0FDB48-F34C-7B6D-7B3F-DB840C1BD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26776"/>
            <a:ext cx="8382000" cy="5328023"/>
          </a:xfrm>
          <a:ln/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Nuance: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 is desirable for addresses to be relative rather than absolute. 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Since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offserts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can be smaller than whole addresses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the code takes up less memory</a:t>
            </a:r>
          </a:p>
          <a:p>
            <a:pPr marL="596900" lvl="2" indent="0">
              <a:buNone/>
            </a:pP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Relative vs absolute addresses also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make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it easier to link code by making it “position independent”. We’ll talk more about that later.</a:t>
            </a:r>
          </a:p>
          <a:p>
            <a:pPr marL="279400" lvl="1" indent="0">
              <a:buNone/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To this end, x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86-64 has an addressing mode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which provides hardware support for managing addresses relative to the %rip.</a:t>
            </a:r>
          </a:p>
          <a:p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Nuance: Loads and stores with 64-bit displacement are available only 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via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eax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Why? Its all wires! (See Prof.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Nace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18-240 for details!)</a:t>
            </a:r>
          </a:p>
          <a:p>
            <a:pPr marL="279400" lvl="1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1309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EFA8-06F5-2886-1A8C-432C0EB51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81A5656B-051A-4D23-2CEB-C0FE80E2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A62A98C-4B4A-16C7-C28B-83A315EA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make things work nicely with the constraints on the prior page: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ather than keeping absolute addresses, the jump table address is kept relative to the %rip.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The address of the target code is placed into the %</a:t>
            </a:r>
            <a:r>
              <a:rPr lang="en-US" sz="2200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, because only that register can contain a 64-bit target address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746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401C-8FA3-D40E-06FB-DB8BBDB0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E69B44FE-52DD-32E2-83A7-B1A821443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F455B2C-ADDF-808C-46E1-4FB358965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code that does the jumping looks like this: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Handle the cases too small or too large for the switch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Negative cases look large to ja and offsets can be used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to shift the smallest case to 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0x00000000004017e9 &lt;+41&gt;: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$0xc,%esi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0x00000000004017ec &lt;+44&gt;:    ja     0x401818 &lt;foo+88&gt;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622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2E41-2133-C532-1DF5-ACA981AC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9DF1A22-22DB-FCA8-1716-F1097F2E1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C77AE45-49C5-5EDD-CE29-5B41E585B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jump table contains offsets relative to the start of the jump table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x/20dw 0x498008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-616376 -616448 -616448 -616448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-616472 -616448 -616461 -616448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-616392 -616448 -616416 -616448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-616416 0       0       0</a:t>
            </a: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x/20xw 0x498008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0x498008:       0x74636e75      0x206e6f69      0x216f6f66      0x00000000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0xfff69848      0xfff69800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0xfff697e8      0xfff69800      0xfff697f3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0xfff69838      0xfff69800      0xfff69820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0xfff69820      0x00000000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594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CC2A2-5D09-B0B7-F8D1-2CA49774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D3E7C6B7-0A14-24A3-7F7A-B50B94F84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0349F12-07BA-BEA7-1D39-2F8C00810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Ultimately, the target address is equal to the %rip + the offset to the start of jump table, plus an offset (possibly negative) from the start of the jump table to the target code.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This target address is computed, placed into the %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, and jumped to</a:t>
            </a:r>
            <a:endParaRPr lang="en-US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78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D639-712A-6EEE-C497-695294B8D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582D1B18-A771-114D-D5D8-1F0AD8DE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97C50BF9-78C4-F549-6A89-C9FAC51A9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98034757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6D325-72CA-5FA1-525C-C03238948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F7F89956-54AC-067E-111C-31E3A10E0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13514A93-9D1D-AA6D-DDC3-420B47CAF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  <p:extLst>
      <p:ext uri="{BB962C8B-B14F-4D97-AF65-F5344CB8AC3E}">
        <p14:creationId xmlns:p14="http://schemas.microsoft.com/office/powerpoint/2010/main" val="32488340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34505" y="127879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34505" y="178081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17329" y="2444203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69729" y="1662495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34505" y="2578674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3026" y="906253"/>
            <a:ext cx="12426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z</a:t>
            </a:r>
            <a:r>
              <a:rPr lang="en-US" sz="3600" dirty="0"/>
              <a:t> = ~</a:t>
            </a:r>
            <a:r>
              <a:rPr lang="en-US" sz="3600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4271356" y="375341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21515" y="3264005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6400542" y="129069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6400542" y="185712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6400542" y="261903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92B52-8F61-845E-3FDB-F028239EAA4B}"/>
              </a:ext>
            </a:extLst>
          </p:cNvPr>
          <p:cNvSpPr/>
          <p:nvPr/>
        </p:nvSpPr>
        <p:spPr bwMode="auto">
          <a:xfrm>
            <a:off x="1762461" y="4148907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53CA4E-3151-E5FA-AC8A-AF0DE64253AE}"/>
              </a:ext>
            </a:extLst>
          </p:cNvPr>
          <p:cNvSpPr/>
          <p:nvPr/>
        </p:nvSpPr>
        <p:spPr bwMode="auto">
          <a:xfrm>
            <a:off x="1762461" y="465093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754BA1-79C2-E059-A49A-C6B83DD67933}"/>
              </a:ext>
            </a:extLst>
          </p:cNvPr>
          <p:cNvCxnSpPr/>
          <p:nvPr/>
        </p:nvCxnSpPr>
        <p:spPr bwMode="auto">
          <a:xfrm>
            <a:off x="1045285" y="5314319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B4650F-7A6F-535D-756B-E46AB18BB765}"/>
              </a:ext>
            </a:extLst>
          </p:cNvPr>
          <p:cNvSpPr txBox="1"/>
          <p:nvPr/>
        </p:nvSpPr>
        <p:spPr>
          <a:xfrm>
            <a:off x="1197685" y="4532611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17D222-9D21-9A29-5A16-5F3B3F7D90C1}"/>
              </a:ext>
            </a:extLst>
          </p:cNvPr>
          <p:cNvSpPr/>
          <p:nvPr/>
        </p:nvSpPr>
        <p:spPr bwMode="auto">
          <a:xfrm>
            <a:off x="1762461" y="5448790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4ED4D8-C250-BC51-0C96-F8C4BAF6B285}"/>
              </a:ext>
            </a:extLst>
          </p:cNvPr>
          <p:cNvSpPr/>
          <p:nvPr/>
        </p:nvSpPr>
        <p:spPr>
          <a:xfrm>
            <a:off x="-148244" y="61839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b&lt;0 &amp;&amp; t&lt;0) || (a&lt;0 &amp;&amp; b&gt;0 &amp;&amp; t&gt;0)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6DACF-3A9C-A436-C2BC-6E3E095125F6}"/>
              </a:ext>
            </a:extLst>
          </p:cNvPr>
          <p:cNvSpPr txBox="1"/>
          <p:nvPr/>
        </p:nvSpPr>
        <p:spPr>
          <a:xfrm>
            <a:off x="6328498" y="416080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6DA5A4-6E29-1BE3-F46E-EE3585165E35}"/>
              </a:ext>
            </a:extLst>
          </p:cNvPr>
          <p:cNvSpPr txBox="1"/>
          <p:nvPr/>
        </p:nvSpPr>
        <p:spPr>
          <a:xfrm>
            <a:off x="6328498" y="472724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F396B-564B-6B61-348A-1C7C8BACBDE7}"/>
              </a:ext>
            </a:extLst>
          </p:cNvPr>
          <p:cNvSpPr txBox="1"/>
          <p:nvPr/>
        </p:nvSpPr>
        <p:spPr>
          <a:xfrm>
            <a:off x="6328498" y="548914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AD3BC-6ED0-7442-F7E1-7CB79DD20C14}"/>
              </a:ext>
            </a:extLst>
          </p:cNvPr>
          <p:cNvSpPr txBox="1"/>
          <p:nvPr/>
        </p:nvSpPr>
        <p:spPr>
          <a:xfrm>
            <a:off x="7172719" y="1816479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18AB88-172F-3589-F209-B7B3B26FB203}"/>
              </a:ext>
            </a:extLst>
          </p:cNvPr>
          <p:cNvSpPr txBox="1"/>
          <p:nvPr/>
        </p:nvSpPr>
        <p:spPr>
          <a:xfrm>
            <a:off x="7244763" y="4798223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24724</TotalTime>
  <Pages>0</Pages>
  <Words>6431</Words>
  <Characters>0</Characters>
  <Application>Microsoft Office PowerPoint</Application>
  <PresentationFormat>On-screen Show (4:3)</PresentationFormat>
  <Lines>0</Lines>
  <Paragraphs>1318</Paragraphs>
  <Slides>59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9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PowerPoint Presentation</vt:lpstr>
      <vt:lpstr>Machine-Level Programming II: Control  18-213/18-613: Introduction to Computer Systems 5th Lecture, May 22, 2024</vt:lpstr>
      <vt:lpstr>Today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Explicit Reading Condition Codes (Cont.)</vt:lpstr>
      <vt:lpstr>Example: setl (Signed &lt;)</vt:lpstr>
      <vt:lpstr>x86-64 Integer Registers</vt:lpstr>
      <vt:lpstr>An x86-64 quirk to watch out for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Quiz Time!</vt:lpstr>
      <vt:lpstr>General “Do-While” Translation</vt:lpstr>
      <vt:lpstr>General “While” Translation #1</vt:lpstr>
      <vt:lpstr>While Loop Example</vt:lpstr>
      <vt:lpstr>General “While” Translation #2</vt:lpstr>
      <vt:lpstr>While Loop Example #2</vt:lpstr>
      <vt:lpstr>“For” Loop Form</vt:lpstr>
      <vt:lpstr>“For” Loop  Do-While Loop</vt:lpstr>
      <vt:lpstr>Today</vt:lpstr>
      <vt:lpstr>Switch Statement Example</vt:lpstr>
      <vt:lpstr>Jump Table Structure</vt:lpstr>
      <vt:lpstr>Switch Statement   Example</vt:lpstr>
      <vt:lpstr>Assembly Setup Explanation</vt:lpstr>
      <vt:lpstr>Code Blocks (x == 1)</vt:lpstr>
      <vt:lpstr>Handling Fall-Through</vt:lpstr>
      <vt:lpstr>Code Blocks (x == 2, x == 3)</vt:lpstr>
      <vt:lpstr>Code Blocks (x == 5, x == 6, default)</vt:lpstr>
      <vt:lpstr>Switch Statement Example</vt:lpstr>
      <vt:lpstr>Switch Statement Example</vt:lpstr>
      <vt:lpstr>Jump Table</vt:lpstr>
      <vt:lpstr>Finding Jump Table in Binary</vt:lpstr>
      <vt:lpstr>Finding Jump Table in Binary (cont.)</vt:lpstr>
      <vt:lpstr>Finding Jump Table in Binary (cont.)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Summarizing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1165</cp:revision>
  <cp:lastPrinted>2013-09-12T14:46:51Z</cp:lastPrinted>
  <dcterms:created xsi:type="dcterms:W3CDTF">2012-09-13T15:33:55Z</dcterms:created>
  <dcterms:modified xsi:type="dcterms:W3CDTF">2024-05-22T13:29:52Z</dcterms:modified>
</cp:coreProperties>
</file>