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1179" r:id="rId2"/>
    <p:sldId id="1144" r:id="rId3"/>
    <p:sldId id="1088" r:id="rId4"/>
    <p:sldId id="1479" r:id="rId5"/>
    <p:sldId id="1145" r:id="rId6"/>
    <p:sldId id="1478" r:id="rId7"/>
    <p:sldId id="1480" r:id="rId8"/>
    <p:sldId id="1481" r:id="rId9"/>
    <p:sldId id="1482" r:id="rId10"/>
    <p:sldId id="1483" r:id="rId11"/>
    <p:sldId id="1165" r:id="rId12"/>
    <p:sldId id="1166" r:id="rId13"/>
    <p:sldId id="1167" r:id="rId14"/>
    <p:sldId id="1168" r:id="rId15"/>
    <p:sldId id="1169" r:id="rId16"/>
    <p:sldId id="1170" r:id="rId17"/>
    <p:sldId id="1171" r:id="rId18"/>
    <p:sldId id="1177" r:id="rId19"/>
    <p:sldId id="1178" r:id="rId20"/>
    <p:sldId id="1174" r:id="rId21"/>
    <p:sldId id="1484" r:id="rId22"/>
    <p:sldId id="1467" r:id="rId23"/>
    <p:sldId id="1468" r:id="rId24"/>
    <p:sldId id="1469" r:id="rId25"/>
    <p:sldId id="1470" r:id="rId26"/>
    <p:sldId id="1471" r:id="rId27"/>
    <p:sldId id="1472" r:id="rId28"/>
    <p:sldId id="1473" r:id="rId29"/>
    <p:sldId id="1474" r:id="rId30"/>
    <p:sldId id="1475" r:id="rId31"/>
    <p:sldId id="1476" r:id="rId32"/>
    <p:sldId id="1477" r:id="rId33"/>
    <p:sldId id="1173" r:id="rId34"/>
    <p:sldId id="1182" r:id="rId35"/>
    <p:sldId id="1449" r:id="rId36"/>
    <p:sldId id="1450" r:id="rId37"/>
    <p:sldId id="1451" r:id="rId38"/>
    <p:sldId id="1452" r:id="rId39"/>
    <p:sldId id="1453" r:id="rId40"/>
    <p:sldId id="1454" r:id="rId41"/>
    <p:sldId id="1455" r:id="rId42"/>
    <p:sldId id="1456" r:id="rId43"/>
    <p:sldId id="1457" r:id="rId44"/>
    <p:sldId id="1458" r:id="rId45"/>
    <p:sldId id="1459" r:id="rId46"/>
    <p:sldId id="1460" r:id="rId47"/>
    <p:sldId id="1461" r:id="rId48"/>
    <p:sldId id="1462" r:id="rId49"/>
    <p:sldId id="1463" r:id="rId50"/>
    <p:sldId id="1464" r:id="rId51"/>
    <p:sldId id="1465" r:id="rId52"/>
    <p:sldId id="1466" r:id="rId53"/>
    <p:sldId id="1448" r:id="rId54"/>
    <p:sldId id="1158" r:id="rId55"/>
    <p:sldId id="1162" r:id="rId56"/>
    <p:sldId id="1163" r:id="rId57"/>
    <p:sldId id="1159" r:id="rId58"/>
    <p:sldId id="1176" r:id="rId59"/>
    <p:sldId id="1076" r:id="rId60"/>
    <p:sldId id="1161" r:id="rId61"/>
    <p:sldId id="1077" r:id="rId62"/>
    <p:sldId id="1078" r:id="rId63"/>
    <p:sldId id="1079" r:id="rId64"/>
    <p:sldId id="1080" r:id="rId65"/>
    <p:sldId id="1081" r:id="rId66"/>
    <p:sldId id="1183" r:id="rId67"/>
    <p:sldId id="1086" r:id="rId68"/>
    <p:sldId id="1447" r:id="rId69"/>
    <p:sldId id="1058" r:id="rId70"/>
    <p:sldId id="1059" r:id="rId71"/>
    <p:sldId id="1060" r:id="rId72"/>
    <p:sldId id="1155" r:id="rId73"/>
  </p:sldIdLst>
  <p:sldSz cx="9144000" cy="6858000" type="screen4x3"/>
  <p:notesSz cx="7302500" cy="9586913"/>
  <p:custDataLst>
    <p:tags r:id="rId7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BFF"/>
    <a:srgbClr val="F1C7C7"/>
    <a:srgbClr val="D5F1CF"/>
    <a:srgbClr val="CC9900"/>
    <a:srgbClr val="E9FAFF"/>
    <a:srgbClr val="D4EEFF"/>
    <a:srgbClr val="F6F5BD"/>
    <a:srgbClr val="990000"/>
    <a:srgbClr val="EDEA77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84113" autoAdjust="0"/>
  </p:normalViewPr>
  <p:slideViewPr>
    <p:cSldViewPr snapToObjects="1">
      <p:cViewPr varScale="1">
        <p:scale>
          <a:sx n="81" d="100"/>
          <a:sy n="81" d="100"/>
        </p:scale>
        <p:origin x="1260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lower-hasw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S%20X%20Lion:Users:bryant:ics3:opt:cpe-examp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6.1138879999999913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30.945739999999919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0AE-4E4E-A950-044064010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1616"/>
        <c:axId val="66352192"/>
      </c:scatterChart>
      <c:valAx>
        <c:axId val="6635161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2192"/>
        <c:crosses val="autoZero"/>
        <c:crossBetween val="midCat"/>
      </c:valAx>
      <c:valAx>
        <c:axId val="66352192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161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842173350582"/>
          <c:y val="7.3107049608355096E-2"/>
          <c:w val="0.82923673997412695"/>
          <c:h val="0.71801566579634502"/>
        </c:manualLayout>
      </c:layout>
      <c:scatterChart>
        <c:scatterStyle val="lineMarker"/>
        <c:varyColors val="0"/>
        <c:ser>
          <c:idx val="0"/>
          <c:order val="0"/>
          <c:tx>
            <c:strRef>
              <c:f>lower!$H$24</c:f>
              <c:strCache>
                <c:ptCount val="1"/>
                <c:pt idx="0">
                  <c:v>lower1</c:v>
                </c:pt>
              </c:strCache>
            </c:strRef>
          </c:tx>
          <c:spPr>
            <a:ln w="25400">
              <a:solidFill>
                <a:srgbClr val="808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lower!$H$25:$H$50</c:f>
              <c:numCache>
                <c:formatCode>General</c:formatCode>
                <c:ptCount val="26"/>
                <c:pt idx="0">
                  <c:v>0</c:v>
                </c:pt>
                <c:pt idx="1">
                  <c:v>0.38247999999999999</c:v>
                </c:pt>
                <c:pt idx="2">
                  <c:v>1.529026</c:v>
                </c:pt>
                <c:pt idx="3">
                  <c:v>3.439454</c:v>
                </c:pt>
                <c:pt idx="4">
                  <c:v>6.1138879999999887</c:v>
                </c:pt>
                <c:pt idx="5">
                  <c:v>9.5525529999999996</c:v>
                </c:pt>
                <c:pt idx="6">
                  <c:v>13.75432</c:v>
                </c:pt>
                <c:pt idx="7">
                  <c:v>18.721091999999999</c:v>
                </c:pt>
                <c:pt idx="8">
                  <c:v>24.451184000000001</c:v>
                </c:pt>
                <c:pt idx="9">
                  <c:v>30.945739999999901</c:v>
                </c:pt>
                <c:pt idx="10">
                  <c:v>38.204385000000002</c:v>
                </c:pt>
                <c:pt idx="11">
                  <c:v>46.226627999999998</c:v>
                </c:pt>
                <c:pt idx="12">
                  <c:v>55.013938000000003</c:v>
                </c:pt>
                <c:pt idx="13">
                  <c:v>64.564981000000003</c:v>
                </c:pt>
                <c:pt idx="14">
                  <c:v>74.879954999999995</c:v>
                </c:pt>
                <c:pt idx="15">
                  <c:v>85.968007999999998</c:v>
                </c:pt>
                <c:pt idx="16">
                  <c:v>97.809497999999977</c:v>
                </c:pt>
                <c:pt idx="17">
                  <c:v>110.416061</c:v>
                </c:pt>
                <c:pt idx="18">
                  <c:v>123.79652900000001</c:v>
                </c:pt>
                <c:pt idx="19">
                  <c:v>137.93689800000001</c:v>
                </c:pt>
                <c:pt idx="20">
                  <c:v>152.830521</c:v>
                </c:pt>
                <c:pt idx="21">
                  <c:v>168.48597100000001</c:v>
                </c:pt>
                <c:pt idx="22">
                  <c:v>184.916539</c:v>
                </c:pt>
                <c:pt idx="23">
                  <c:v>202.114667</c:v>
                </c:pt>
                <c:pt idx="24">
                  <c:v>220.06251</c:v>
                </c:pt>
                <c:pt idx="25">
                  <c:v>238.807323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227-4821-A727-41710C7E1586}"/>
            </c:ext>
          </c:extLst>
        </c:ser>
        <c:ser>
          <c:idx val="1"/>
          <c:order val="1"/>
          <c:tx>
            <c:strRef>
              <c:f>lower!$I$24</c:f>
              <c:strCache>
                <c:ptCount val="1"/>
                <c:pt idx="0">
                  <c:v>lower2</c:v>
                </c:pt>
              </c:strCache>
            </c:strRef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lower!$G$25:$G$50</c:f>
              <c:numCache>
                <c:formatCode>General</c:formatCode>
                <c:ptCount val="26"/>
                <c:pt idx="0">
                  <c:v>0</c:v>
                </c:pt>
                <c:pt idx="1">
                  <c:v>20000</c:v>
                </c:pt>
                <c:pt idx="2">
                  <c:v>40000</c:v>
                </c:pt>
                <c:pt idx="3">
                  <c:v>60000</c:v>
                </c:pt>
                <c:pt idx="4">
                  <c:v>80000</c:v>
                </c:pt>
                <c:pt idx="5">
                  <c:v>100000</c:v>
                </c:pt>
                <c:pt idx="6">
                  <c:v>120000</c:v>
                </c:pt>
                <c:pt idx="7">
                  <c:v>140000</c:v>
                </c:pt>
                <c:pt idx="8">
                  <c:v>160000</c:v>
                </c:pt>
                <c:pt idx="9">
                  <c:v>180000</c:v>
                </c:pt>
                <c:pt idx="10">
                  <c:v>200000</c:v>
                </c:pt>
                <c:pt idx="11">
                  <c:v>220000</c:v>
                </c:pt>
                <c:pt idx="12">
                  <c:v>240000</c:v>
                </c:pt>
                <c:pt idx="13">
                  <c:v>260000</c:v>
                </c:pt>
                <c:pt idx="14">
                  <c:v>280000</c:v>
                </c:pt>
                <c:pt idx="15">
                  <c:v>300000</c:v>
                </c:pt>
                <c:pt idx="16">
                  <c:v>320000</c:v>
                </c:pt>
                <c:pt idx="17">
                  <c:v>340000</c:v>
                </c:pt>
                <c:pt idx="18">
                  <c:v>360000</c:v>
                </c:pt>
                <c:pt idx="19">
                  <c:v>380000</c:v>
                </c:pt>
                <c:pt idx="20">
                  <c:v>400000</c:v>
                </c:pt>
                <c:pt idx="21">
                  <c:v>420000</c:v>
                </c:pt>
                <c:pt idx="22">
                  <c:v>440000</c:v>
                </c:pt>
                <c:pt idx="23">
                  <c:v>460000</c:v>
                </c:pt>
                <c:pt idx="24">
                  <c:v>480000</c:v>
                </c:pt>
                <c:pt idx="25">
                  <c:v>500000</c:v>
                </c:pt>
              </c:numCache>
            </c:numRef>
          </c:xVal>
          <c:yVal>
            <c:numRef>
              <c:f>lower!$I$25:$I$50</c:f>
              <c:numCache>
                <c:formatCode>General</c:formatCode>
                <c:ptCount val="26"/>
                <c:pt idx="0">
                  <c:v>0</c:v>
                </c:pt>
                <c:pt idx="1">
                  <c:v>3.8000000000000002E-5</c:v>
                </c:pt>
                <c:pt idx="2">
                  <c:v>7.7000000000000001E-5</c:v>
                </c:pt>
                <c:pt idx="3">
                  <c:v>1.15E-4</c:v>
                </c:pt>
                <c:pt idx="4">
                  <c:v>1.5300000000000001E-4</c:v>
                </c:pt>
                <c:pt idx="5">
                  <c:v>1.9100000000000001E-4</c:v>
                </c:pt>
                <c:pt idx="6">
                  <c:v>2.2900000000000001E-4</c:v>
                </c:pt>
                <c:pt idx="7">
                  <c:v>2.6699999999999998E-4</c:v>
                </c:pt>
                <c:pt idx="8">
                  <c:v>3.0600000000000001E-4</c:v>
                </c:pt>
                <c:pt idx="9">
                  <c:v>3.4400000000000001E-4</c:v>
                </c:pt>
                <c:pt idx="10">
                  <c:v>3.8200000000000002E-4</c:v>
                </c:pt>
                <c:pt idx="11">
                  <c:v>4.2000000000000002E-4</c:v>
                </c:pt>
                <c:pt idx="12">
                  <c:v>4.5800000000000002E-4</c:v>
                </c:pt>
                <c:pt idx="13">
                  <c:v>4.9700000000000005E-4</c:v>
                </c:pt>
                <c:pt idx="14">
                  <c:v>5.3499999999999999E-4</c:v>
                </c:pt>
                <c:pt idx="15">
                  <c:v>5.7300000000000005E-4</c:v>
                </c:pt>
                <c:pt idx="16">
                  <c:v>6.11E-4</c:v>
                </c:pt>
                <c:pt idx="17">
                  <c:v>6.4899999999999995E-4</c:v>
                </c:pt>
                <c:pt idx="18">
                  <c:v>6.87E-4</c:v>
                </c:pt>
                <c:pt idx="19">
                  <c:v>7.2599999999999997E-4</c:v>
                </c:pt>
                <c:pt idx="20">
                  <c:v>7.6400000000000003E-4</c:v>
                </c:pt>
                <c:pt idx="21">
                  <c:v>8.0199999999999998E-4</c:v>
                </c:pt>
                <c:pt idx="22">
                  <c:v>8.4000000000000003E-4</c:v>
                </c:pt>
                <c:pt idx="23">
                  <c:v>8.7799999999999998E-4</c:v>
                </c:pt>
                <c:pt idx="24">
                  <c:v>9.1699999999999995E-4</c:v>
                </c:pt>
                <c:pt idx="25">
                  <c:v>9.5500000000000001E-4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27-4821-A727-41710C7E1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354496"/>
        <c:axId val="84500480"/>
      </c:scatterChart>
      <c:valAx>
        <c:axId val="66354496"/>
        <c:scaling>
          <c:orientation val="minMax"/>
          <c:max val="50000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String length</a:t>
                </a:r>
              </a:p>
            </c:rich>
          </c:tx>
          <c:layout>
            <c:manualLayout>
              <c:xMode val="edge"/>
              <c:yMode val="edge"/>
              <c:x val="0.46054333764553701"/>
              <c:y val="0.88511749347258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0480"/>
        <c:crosses val="autoZero"/>
        <c:crossBetween val="midCat"/>
      </c:valAx>
      <c:valAx>
        <c:axId val="84500480"/>
        <c:scaling>
          <c:orientation val="minMax"/>
          <c:max val="2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CPU seconds</a:t>
                </a:r>
              </a:p>
            </c:rich>
          </c:tx>
          <c:layout>
            <c:manualLayout>
              <c:xMode val="edge"/>
              <c:yMode val="edge"/>
              <c:x val="2.0698576972833099E-2"/>
              <c:y val="0.2872062663185380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449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807817589577"/>
          <c:y val="6.3380426983446495E-2"/>
          <c:w val="0.81758957654723097"/>
          <c:h val="0.76995481668779497"/>
        </c:manualLayout>
      </c:layout>
      <c:scatterChart>
        <c:scatterStyle val="lineMarker"/>
        <c:varyColors val="0"/>
        <c:ser>
          <c:idx val="0"/>
          <c:order val="0"/>
          <c:tx>
            <c:strRef>
              <c:f>'cpe2'!$A$3</c:f>
              <c:strCache>
                <c:ptCount val="1"/>
                <c:pt idx="0">
                  <c:v>psum1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'cpe2'!$B$3:$AE$3</c:f>
              <c:numCache>
                <c:formatCode>General</c:formatCode>
                <c:ptCount val="30"/>
                <c:pt idx="1">
                  <c:v>2112.6</c:v>
                </c:pt>
                <c:pt idx="2">
                  <c:v>1451.1</c:v>
                </c:pt>
                <c:pt idx="3">
                  <c:v>1188.5999999999999</c:v>
                </c:pt>
                <c:pt idx="4">
                  <c:v>1218</c:v>
                </c:pt>
                <c:pt idx="5">
                  <c:v>2131.5</c:v>
                </c:pt>
                <c:pt idx="6">
                  <c:v>1247.4000000000001</c:v>
                </c:pt>
                <c:pt idx="7">
                  <c:v>2003.4</c:v>
                </c:pt>
                <c:pt idx="8">
                  <c:v>1190.7</c:v>
                </c:pt>
                <c:pt idx="9">
                  <c:v>1117.2</c:v>
                </c:pt>
                <c:pt idx="10">
                  <c:v>758.1</c:v>
                </c:pt>
                <c:pt idx="11">
                  <c:v>2020.2</c:v>
                </c:pt>
                <c:pt idx="12">
                  <c:v>1629.6</c:v>
                </c:pt>
                <c:pt idx="13">
                  <c:v>1686.3</c:v>
                </c:pt>
                <c:pt idx="14">
                  <c:v>1211.7</c:v>
                </c:pt>
                <c:pt idx="15">
                  <c:v>1568.7</c:v>
                </c:pt>
                <c:pt idx="16">
                  <c:v>1841.7</c:v>
                </c:pt>
                <c:pt idx="17">
                  <c:v>1543.5</c:v>
                </c:pt>
                <c:pt idx="18">
                  <c:v>1358.7</c:v>
                </c:pt>
                <c:pt idx="19">
                  <c:v>2011.8</c:v>
                </c:pt>
                <c:pt idx="20">
                  <c:v>2066.4</c:v>
                </c:pt>
                <c:pt idx="21">
                  <c:v>1373.4</c:v>
                </c:pt>
                <c:pt idx="22">
                  <c:v>1635.9</c:v>
                </c:pt>
                <c:pt idx="23">
                  <c:v>2032.8</c:v>
                </c:pt>
                <c:pt idx="24">
                  <c:v>2058</c:v>
                </c:pt>
                <c:pt idx="25">
                  <c:v>787.5</c:v>
                </c:pt>
                <c:pt idx="26">
                  <c:v>1539.3</c:v>
                </c:pt>
                <c:pt idx="27">
                  <c:v>1285.2</c:v>
                </c:pt>
                <c:pt idx="28">
                  <c:v>905.1</c:v>
                </c:pt>
                <c:pt idx="29">
                  <c:v>1938.3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97-43E3-958A-EF62DD1BCE4A}"/>
            </c:ext>
          </c:extLst>
        </c:ser>
        <c:ser>
          <c:idx val="1"/>
          <c:order val="1"/>
          <c:tx>
            <c:strRef>
              <c:f>'cpe2'!$A$4</c:f>
              <c:strCache>
                <c:ptCount val="1"/>
                <c:pt idx="0">
                  <c:v>psum1i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'cpe2'!$B$4:$AE$4</c:f>
              <c:numCache>
                <c:formatCode>General</c:formatCode>
                <c:ptCount val="30"/>
                <c:pt idx="0">
                  <c:v>367.79</c:v>
                </c:pt>
                <c:pt idx="1">
                  <c:v>2107.4299999999998</c:v>
                </c:pt>
                <c:pt idx="2">
                  <c:v>1449.43</c:v>
                </c:pt>
                <c:pt idx="3">
                  <c:v>1188.03</c:v>
                </c:pt>
                <c:pt idx="4">
                  <c:v>1224.0899999999999</c:v>
                </c:pt>
                <c:pt idx="5">
                  <c:v>2134.4699999999998</c:v>
                </c:pt>
                <c:pt idx="6">
                  <c:v>1242.1199999999999</c:v>
                </c:pt>
                <c:pt idx="7">
                  <c:v>1999.27</c:v>
                </c:pt>
                <c:pt idx="8">
                  <c:v>1188.03</c:v>
                </c:pt>
                <c:pt idx="9">
                  <c:v>1115.92</c:v>
                </c:pt>
                <c:pt idx="10">
                  <c:v>755.38</c:v>
                </c:pt>
                <c:pt idx="11">
                  <c:v>2017.29</c:v>
                </c:pt>
                <c:pt idx="12">
                  <c:v>1629.7</c:v>
                </c:pt>
                <c:pt idx="13">
                  <c:v>1683.79</c:v>
                </c:pt>
                <c:pt idx="14">
                  <c:v>1215.07</c:v>
                </c:pt>
                <c:pt idx="15">
                  <c:v>1575.62</c:v>
                </c:pt>
                <c:pt idx="16">
                  <c:v>1837.02</c:v>
                </c:pt>
                <c:pt idx="17">
                  <c:v>1548.58</c:v>
                </c:pt>
                <c:pt idx="18">
                  <c:v>1359.29</c:v>
                </c:pt>
                <c:pt idx="19">
                  <c:v>2008.28</c:v>
                </c:pt>
                <c:pt idx="20">
                  <c:v>2071.37</c:v>
                </c:pt>
                <c:pt idx="21">
                  <c:v>1377.32</c:v>
                </c:pt>
                <c:pt idx="22">
                  <c:v>1638.72</c:v>
                </c:pt>
                <c:pt idx="23">
                  <c:v>2035.32</c:v>
                </c:pt>
                <c:pt idx="24">
                  <c:v>2062.36</c:v>
                </c:pt>
                <c:pt idx="25">
                  <c:v>791.42999999999938</c:v>
                </c:pt>
                <c:pt idx="26">
                  <c:v>1539.57</c:v>
                </c:pt>
                <c:pt idx="27">
                  <c:v>1287.18</c:v>
                </c:pt>
                <c:pt idx="28">
                  <c:v>899.6</c:v>
                </c:pt>
                <c:pt idx="29">
                  <c:v>1936.17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97-43E3-958A-EF62DD1BCE4A}"/>
            </c:ext>
          </c:extLst>
        </c:ser>
        <c:ser>
          <c:idx val="2"/>
          <c:order val="2"/>
          <c:tx>
            <c:strRef>
              <c:f>'cpe2'!$A$5</c:f>
              <c:strCache>
                <c:ptCount val="1"/>
                <c:pt idx="0">
                  <c:v>psum2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5"/>
            <c:spPr>
              <a:solidFill>
                <a:srgbClr val="333333"/>
              </a:solidFill>
              <a:ln>
                <a:solidFill>
                  <a:srgbClr val="333333"/>
                </a:solidFill>
                <a:prstDash val="solid"/>
              </a:ln>
            </c:spPr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'cpe2'!$B$5:$AE$5</c:f>
              <c:numCache>
                <c:formatCode>General</c:formatCode>
                <c:ptCount val="30"/>
                <c:pt idx="1">
                  <c:v>1535.1</c:v>
                </c:pt>
                <c:pt idx="2">
                  <c:v>1100.4000000000001</c:v>
                </c:pt>
                <c:pt idx="3">
                  <c:v>921.9</c:v>
                </c:pt>
                <c:pt idx="4">
                  <c:v>940.8</c:v>
                </c:pt>
                <c:pt idx="5">
                  <c:v>1545.6</c:v>
                </c:pt>
                <c:pt idx="6">
                  <c:v>949.2</c:v>
                </c:pt>
                <c:pt idx="7">
                  <c:v>1455.3</c:v>
                </c:pt>
                <c:pt idx="8">
                  <c:v>917.7</c:v>
                </c:pt>
                <c:pt idx="9">
                  <c:v>865.2</c:v>
                </c:pt>
                <c:pt idx="10">
                  <c:v>623.70000000000005</c:v>
                </c:pt>
                <c:pt idx="11">
                  <c:v>1467.9</c:v>
                </c:pt>
                <c:pt idx="12">
                  <c:v>1209.5999999999999</c:v>
                </c:pt>
                <c:pt idx="13">
                  <c:v>1253.7</c:v>
                </c:pt>
                <c:pt idx="14">
                  <c:v>936.6</c:v>
                </c:pt>
                <c:pt idx="15">
                  <c:v>1173.9000000000001</c:v>
                </c:pt>
                <c:pt idx="16">
                  <c:v>1352.4</c:v>
                </c:pt>
                <c:pt idx="17">
                  <c:v>1150.8</c:v>
                </c:pt>
                <c:pt idx="18">
                  <c:v>1029</c:v>
                </c:pt>
                <c:pt idx="19">
                  <c:v>1461.6</c:v>
                </c:pt>
                <c:pt idx="20">
                  <c:v>1509.9</c:v>
                </c:pt>
                <c:pt idx="21">
                  <c:v>1039.5</c:v>
                </c:pt>
                <c:pt idx="22">
                  <c:v>1215.9000000000001</c:v>
                </c:pt>
                <c:pt idx="23">
                  <c:v>1478.4</c:v>
                </c:pt>
                <c:pt idx="24">
                  <c:v>1505.7</c:v>
                </c:pt>
                <c:pt idx="25">
                  <c:v>642.6</c:v>
                </c:pt>
                <c:pt idx="26">
                  <c:v>1152.9000000000001</c:v>
                </c:pt>
                <c:pt idx="27">
                  <c:v>987</c:v>
                </c:pt>
                <c:pt idx="28">
                  <c:v>732.9</c:v>
                </c:pt>
                <c:pt idx="29">
                  <c:v>1419.6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97-43E3-958A-EF62DD1BCE4A}"/>
            </c:ext>
          </c:extLst>
        </c:ser>
        <c:ser>
          <c:idx val="3"/>
          <c:order val="3"/>
          <c:tx>
            <c:strRef>
              <c:f>'cpe2'!$A$6</c:f>
              <c:strCache>
                <c:ptCount val="1"/>
                <c:pt idx="0">
                  <c:v>psum2i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'cpe2'!$B$2:$AE$2</c:f>
              <c:numCache>
                <c:formatCode>General</c:formatCode>
                <c:ptCount val="30"/>
                <c:pt idx="0">
                  <c:v>0</c:v>
                </c:pt>
                <c:pt idx="1">
                  <c:v>193</c:v>
                </c:pt>
                <c:pt idx="2">
                  <c:v>120</c:v>
                </c:pt>
                <c:pt idx="3">
                  <c:v>91</c:v>
                </c:pt>
                <c:pt idx="4">
                  <c:v>95</c:v>
                </c:pt>
                <c:pt idx="5">
                  <c:v>196</c:v>
                </c:pt>
                <c:pt idx="6">
                  <c:v>97</c:v>
                </c:pt>
                <c:pt idx="7">
                  <c:v>181</c:v>
                </c:pt>
                <c:pt idx="8">
                  <c:v>91</c:v>
                </c:pt>
                <c:pt idx="9">
                  <c:v>83</c:v>
                </c:pt>
                <c:pt idx="10">
                  <c:v>43</c:v>
                </c:pt>
                <c:pt idx="11">
                  <c:v>183</c:v>
                </c:pt>
                <c:pt idx="12">
                  <c:v>140</c:v>
                </c:pt>
                <c:pt idx="13">
                  <c:v>146</c:v>
                </c:pt>
                <c:pt idx="14">
                  <c:v>94</c:v>
                </c:pt>
                <c:pt idx="15">
                  <c:v>134</c:v>
                </c:pt>
                <c:pt idx="16">
                  <c:v>163</c:v>
                </c:pt>
                <c:pt idx="17">
                  <c:v>131</c:v>
                </c:pt>
                <c:pt idx="18">
                  <c:v>110</c:v>
                </c:pt>
                <c:pt idx="19">
                  <c:v>182</c:v>
                </c:pt>
                <c:pt idx="20">
                  <c:v>189</c:v>
                </c:pt>
                <c:pt idx="21">
                  <c:v>112</c:v>
                </c:pt>
                <c:pt idx="22">
                  <c:v>141</c:v>
                </c:pt>
                <c:pt idx="23">
                  <c:v>185</c:v>
                </c:pt>
                <c:pt idx="24">
                  <c:v>188</c:v>
                </c:pt>
                <c:pt idx="25">
                  <c:v>47</c:v>
                </c:pt>
                <c:pt idx="26">
                  <c:v>130</c:v>
                </c:pt>
                <c:pt idx="27">
                  <c:v>102</c:v>
                </c:pt>
                <c:pt idx="28">
                  <c:v>59</c:v>
                </c:pt>
                <c:pt idx="29">
                  <c:v>174</c:v>
                </c:pt>
              </c:numCache>
            </c:numRef>
          </c:xVal>
          <c:yVal>
            <c:numRef>
              <c:f>'cpe2'!$B$6:$AE$6</c:f>
              <c:numCache>
                <c:formatCode>General</c:formatCode>
                <c:ptCount val="30"/>
                <c:pt idx="0">
                  <c:v>367.66</c:v>
                </c:pt>
                <c:pt idx="1">
                  <c:v>1531.11</c:v>
                </c:pt>
                <c:pt idx="2">
                  <c:v>1091.05</c:v>
                </c:pt>
                <c:pt idx="3">
                  <c:v>916.23</c:v>
                </c:pt>
                <c:pt idx="4">
                  <c:v>940.33999999999912</c:v>
                </c:pt>
                <c:pt idx="5">
                  <c:v>1549.2</c:v>
                </c:pt>
                <c:pt idx="6">
                  <c:v>952.4</c:v>
                </c:pt>
                <c:pt idx="7">
                  <c:v>1458.77</c:v>
                </c:pt>
                <c:pt idx="8">
                  <c:v>916.23</c:v>
                </c:pt>
                <c:pt idx="9">
                  <c:v>868.01</c:v>
                </c:pt>
                <c:pt idx="10">
                  <c:v>626.87</c:v>
                </c:pt>
                <c:pt idx="11">
                  <c:v>1470.83</c:v>
                </c:pt>
                <c:pt idx="12">
                  <c:v>1211.6199999999999</c:v>
                </c:pt>
                <c:pt idx="13">
                  <c:v>1247.79</c:v>
                </c:pt>
                <c:pt idx="14">
                  <c:v>934.31999999999937</c:v>
                </c:pt>
                <c:pt idx="15">
                  <c:v>1175.45</c:v>
                </c:pt>
                <c:pt idx="16">
                  <c:v>1350.27</c:v>
                </c:pt>
                <c:pt idx="17">
                  <c:v>1157.3599999999999</c:v>
                </c:pt>
                <c:pt idx="18">
                  <c:v>1030.77</c:v>
                </c:pt>
                <c:pt idx="19">
                  <c:v>1464.8</c:v>
                </c:pt>
                <c:pt idx="20">
                  <c:v>1507</c:v>
                </c:pt>
                <c:pt idx="21">
                  <c:v>1042.82</c:v>
                </c:pt>
                <c:pt idx="22">
                  <c:v>1217.6400000000001</c:v>
                </c:pt>
                <c:pt idx="23">
                  <c:v>1482.89</c:v>
                </c:pt>
                <c:pt idx="24">
                  <c:v>1500.97</c:v>
                </c:pt>
                <c:pt idx="25">
                  <c:v>650.99</c:v>
                </c:pt>
                <c:pt idx="26">
                  <c:v>1151.33</c:v>
                </c:pt>
                <c:pt idx="27">
                  <c:v>982.54</c:v>
                </c:pt>
                <c:pt idx="28">
                  <c:v>723.32999999999936</c:v>
                </c:pt>
                <c:pt idx="29">
                  <c:v>1416.58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97-43E3-958A-EF62DD1BC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502784"/>
        <c:axId val="84503360"/>
      </c:scatterChart>
      <c:valAx>
        <c:axId val="84502784"/>
        <c:scaling>
          <c:orientation val="minMax"/>
          <c:max val="200"/>
        </c:scaling>
        <c:delete val="0"/>
        <c:axPos val="b"/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Elements</a:t>
                </a:r>
              </a:p>
            </c:rich>
          </c:tx>
          <c:layout>
            <c:manualLayout>
              <c:xMode val="edge"/>
              <c:yMode val="edge"/>
              <c:x val="0.49022801302931601"/>
              <c:y val="0.908452675809889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3360"/>
        <c:crosses val="autoZero"/>
        <c:crossBetween val="midCat"/>
      </c:valAx>
      <c:valAx>
        <c:axId val="845033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Cycles</a:t>
                </a:r>
              </a:p>
            </c:rich>
          </c:tx>
          <c:layout>
            <c:manualLayout>
              <c:xMode val="edge"/>
              <c:yMode val="edge"/>
              <c:x val="2.6058631921824098E-2"/>
              <c:y val="0.38967234729461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502784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6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48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3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t4 &amp; t5 add 1 and then subtract 1.  Same for t10 &amp; t11.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t18 is same as t12.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t9 is (j-1)*4 </a:t>
            </a:r>
            <a:r>
              <a:rPr lang="en-US" dirty="0">
                <a:sym typeface="Wingdings" panose="05000000000000000000" pitchFamily="2" charset="2"/>
              </a:rPr>
              <a:t> reuse t9 to avoid recomputing in t15.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22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70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t3 is old value of A[j]. </a:t>
            </a:r>
          </a:p>
          <a:p>
            <a:endParaRPr lang="en-US" dirty="0"/>
          </a:p>
          <a:p>
            <a:r>
              <a:rPr lang="en-US" dirty="0"/>
              <a:t>Notice: t7 is unmodified A[j+1]</a:t>
            </a:r>
          </a:p>
          <a:p>
            <a:endParaRPr lang="en-US" dirty="0"/>
          </a:p>
          <a:p>
            <a:r>
              <a:rPr lang="en-US" dirty="0"/>
              <a:t>Notice: t2 is offset for j, t6 is offset for j+1</a:t>
            </a:r>
          </a:p>
          <a:p>
            <a:endParaRPr lang="en-US" dirty="0"/>
          </a:p>
          <a:p>
            <a:r>
              <a:rPr lang="en-US" dirty="0"/>
              <a:t>Reuse these values!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1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t2 is offset for j</a:t>
            </a:r>
          </a:p>
          <a:p>
            <a:endParaRPr lang="en-US" dirty="0"/>
          </a:p>
          <a:p>
            <a:r>
              <a:rPr lang="en-US" dirty="0"/>
              <a:t>t6 is offset for j+1</a:t>
            </a:r>
          </a:p>
          <a:p>
            <a:endParaRPr lang="en-US" dirty="0"/>
          </a:p>
          <a:p>
            <a:r>
              <a:rPr lang="en-US" dirty="0"/>
              <a:t>t7 is A[j + 1]</a:t>
            </a:r>
          </a:p>
          <a:p>
            <a:endParaRPr lang="en-US" dirty="0"/>
          </a:p>
          <a:p>
            <a:r>
              <a:rPr lang="en-US" dirty="0"/>
              <a:t>t3 is old A[j]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58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8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array indices in registers and increment by 4 on each loop iteration</a:t>
            </a:r>
          </a:p>
          <a:p>
            <a:endParaRPr lang="en-US" dirty="0"/>
          </a:p>
          <a:p>
            <a:r>
              <a:rPr lang="en-US" dirty="0"/>
              <a:t>Avoids redundant </a:t>
            </a:r>
            <a:r>
              <a:rPr lang="en-US" dirty="0" err="1"/>
              <a:t>refetching</a:t>
            </a:r>
            <a:r>
              <a:rPr lang="en-US" dirty="0"/>
              <a:t> j and recomputing indices (in t2 and t6)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62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04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84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Side effect of this version of </a:t>
            </a:r>
            <a:r>
              <a:rPr lang="en-US" dirty="0" err="1"/>
              <a:t>strlen</a:t>
            </a:r>
            <a:r>
              <a:rPr lang="en-US" dirty="0"/>
              <a:t>: updates global </a:t>
            </a:r>
            <a:r>
              <a:rPr lang="en-US" dirty="0" err="1"/>
              <a:t>lencnt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68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Add – body of loop close to cost of loop overhead.  Need more work in loop to amortize </a:t>
            </a:r>
            <a:r>
              <a:rPr lang="en-US"/>
              <a:t>loop overhead.</a:t>
            </a:r>
            <a:endParaRPr lang="en-US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Diminishing returns: can’t go beyond throughput limitations of execution units.</a:t>
            </a:r>
          </a:p>
          <a:p>
            <a:r>
              <a:rPr lang="en-US" dirty="0"/>
              <a:t>Large overhead for short lengths, because finish off iterations sequentially.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4081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But for more expensive ops, don’t always have an OP unit available</a:t>
            </a:r>
          </a:p>
        </p:txBody>
      </p:sp>
    </p:spTree>
    <p:extLst>
      <p:ext uri="{BB962C8B-B14F-4D97-AF65-F5344CB8AC3E}">
        <p14:creationId xmlns:p14="http://schemas.microsoft.com/office/powerpoint/2010/main" val="169046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Note that the compiler did more than just pull n*i out of the loop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Why not .25 for Integer Add throughput? 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Limited by having only 2 load units. </a:t>
            </a:r>
          </a:p>
          <a:p>
            <a:endParaRPr lang="en-US" sz="1200" i="1" dirty="0">
              <a:solidFill>
                <a:srgbClr val="990000"/>
              </a:solidFill>
              <a:latin typeface="Calibri" pitchFamily="34" charset="0"/>
            </a:endParaRPr>
          </a:p>
          <a:p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Why 0.5 for FP </a:t>
            </a:r>
            <a:r>
              <a:rPr lang="en-US" sz="1200" i="1" dirty="0" err="1">
                <a:solidFill>
                  <a:srgbClr val="990000"/>
                </a:solidFill>
                <a:latin typeface="Calibri" pitchFamily="34" charset="0"/>
              </a:rPr>
              <a:t>Mult</a:t>
            </a:r>
            <a:r>
              <a:rPr lang="en-US" sz="1200" i="1" dirty="0">
                <a:solidFill>
                  <a:srgbClr val="990000"/>
                </a:solidFill>
                <a:latin typeface="Calibri" pitchFamily="34" charset="0"/>
              </a:rPr>
              <a:t>? 5cycles, fully pipelined (ergo 1 cycle) divided by 2 units =&gt; 0.5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666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042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711D4-05DC-415C-8F55-6C4CA1315E4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ilp.org/cbp2016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Share Common Subexpressions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378450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Reuse portions of expressions</a:t>
            </a:r>
          </a:p>
          <a:p>
            <a:pPr lvl="1" eaLnBrk="1" hangingPunct="1"/>
            <a:r>
              <a:rPr lang="en-US" dirty="0"/>
              <a:t>GCC will do this with –O1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2209800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neighbors of </a:t>
            </a:r>
            <a:r>
              <a:rPr lang="en-US" sz="1400" dirty="0" err="1">
                <a:latin typeface="Courier New" pitchFamily="49" charset="0"/>
              </a:rPr>
              <a:t>i,j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(i-1)*n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(i+1)*n</a:t>
            </a:r>
            <a:r>
              <a:rPr lang="en-US" sz="1400" dirty="0">
                <a:latin typeface="Courier New" pitchFamily="49" charset="0"/>
              </a:rPr>
              <a:t> + j  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j-1];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    + j+1];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36726" y="2243652"/>
            <a:ext cx="3516313" cy="1403350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long 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</a:t>
            </a:r>
            <a:r>
              <a:rPr lang="en-US" sz="1400" dirty="0">
                <a:latin typeface="Courier New" pitchFamily="49" charset="0"/>
              </a:rPr>
              <a:t> +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up =  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down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n];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left = 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- 1];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right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[</a:t>
            </a:r>
            <a:r>
              <a:rPr lang="en-US" sz="1400" dirty="0" err="1">
                <a:latin typeface="Courier New" pitchFamily="49" charset="0"/>
              </a:rPr>
              <a:t>inj</a:t>
            </a:r>
            <a:r>
              <a:rPr lang="en-US" sz="1400" dirty="0">
                <a:latin typeface="Courier New" pitchFamily="49" charset="0"/>
              </a:rPr>
              <a:t> + 1];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 = up + down + left + right;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87122" y="3721288"/>
            <a:ext cx="3997953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3 multiplications: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–1)*n</a:t>
            </a:r>
            <a:r>
              <a:rPr lang="en-US" sz="1600" dirty="0">
                <a:latin typeface="Calibri"/>
                <a:cs typeface="Calibri"/>
              </a:rPr>
              <a:t>,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(i+1)*n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257800" y="3755956"/>
            <a:ext cx="1989390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/>
                <a:cs typeface="Calibri"/>
              </a:rPr>
              <a:t>1 multiplication: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i*n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191000"/>
            <a:ext cx="3733800" cy="2041525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i+1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   -1(%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), %r8  # i-1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rax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  # (i+1)*n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%r8      # (i-1)*n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 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   # (i+1)*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%r8      # (i-1)*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736726" y="4191000"/>
            <a:ext cx="4038600" cy="1382430"/>
          </a:xfrm>
          <a:prstGeom prst="rect">
            <a:avLst/>
          </a:prstGeom>
          <a:solidFill>
            <a:srgbClr val="F1C7C7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rsi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# i*n</a:t>
            </a: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movq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subq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  # i*</a:t>
            </a:r>
            <a:r>
              <a:rPr lang="en-US" sz="1400" dirty="0" err="1">
                <a:latin typeface="Courier New" pitchFamily="49" charset="0"/>
              </a:rPr>
              <a:t>n+j-n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</a:t>
            </a:r>
            <a:r>
              <a:rPr lang="en-US" sz="1400" dirty="0" err="1">
                <a:latin typeface="Courier New" pitchFamily="49" charset="0"/>
              </a:rPr>
              <a:t>rsi</a:t>
            </a:r>
            <a:r>
              <a:rPr lang="en-US" sz="1400" dirty="0">
                <a:latin typeface="Courier New" pitchFamily="49" charset="0"/>
              </a:rPr>
              <a:t>,%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),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 # i*</a:t>
            </a:r>
            <a:r>
              <a:rPr lang="en-US" sz="1400" dirty="0" err="1">
                <a:latin typeface="Courier New" pitchFamily="49" charset="0"/>
              </a:rPr>
              <a:t>n+j+n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...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Example: </a:t>
            </a:r>
            <a:r>
              <a:rPr lang="en-US" dirty="0" err="1"/>
              <a:t>Bubblesort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Bubblesort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program that sorts an array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/>
              <a:t> that is allocated in static storage:</a:t>
            </a:r>
          </a:p>
          <a:p>
            <a:pPr lvl="1"/>
            <a:r>
              <a:rPr lang="en-US" dirty="0"/>
              <a:t>an element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requires </a:t>
            </a:r>
            <a:r>
              <a:rPr lang="en-US" dirty="0">
                <a:solidFill>
                  <a:srgbClr val="C00000"/>
                </a:solidFill>
              </a:rPr>
              <a:t>four bytes</a:t>
            </a:r>
            <a:endParaRPr lang="en-US" dirty="0"/>
          </a:p>
          <a:p>
            <a:pPr lvl="1"/>
            <a:r>
              <a:rPr lang="en-US" dirty="0"/>
              <a:t>elements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dirty="0"/>
              <a:t> are numbered </a:t>
            </a:r>
            <a:r>
              <a:rPr lang="en-US" dirty="0">
                <a:solidFill>
                  <a:srgbClr val="C00000"/>
                </a:solidFill>
              </a:rPr>
              <a:t>1 through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dirty="0"/>
              <a:t> is a variable)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A[j]</a:t>
            </a:r>
            <a:r>
              <a:rPr lang="en-US" dirty="0"/>
              <a:t> is in location 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&amp;A+4*(j-1)</a:t>
            </a:r>
          </a:p>
          <a:p>
            <a:pPr lvl="1"/>
            <a:endParaRPr lang="en-US" dirty="0"/>
          </a:p>
          <a:p>
            <a:pPr>
              <a:buNone/>
            </a:pPr>
            <a:r>
              <a:rPr lang="pt-BR" b="1" dirty="0">
                <a:latin typeface="Courier New" pitchFamily="49" charset="0"/>
                <a:cs typeface="Courier New" pitchFamily="49" charset="0"/>
              </a:rPr>
              <a:t>		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608E3-1DB4-4324-907C-BA1AA6BED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733800"/>
            <a:ext cx="4491613" cy="2551981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for 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n-1;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&gt;= 1;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--) {</a:t>
            </a:r>
            <a:endParaRPr lang="en-US" sz="20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for (j = 1; j &lt;=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0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Translated (Pseudo) Code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2947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8805" y="1306595"/>
            <a:ext cx="4406049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C362D0-CB03-45EB-965E-F4885B598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23824"/>
            <a:ext cx="3638816" cy="2059538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n-1;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&gt;=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--) {</a:t>
            </a:r>
            <a:endParaRPr lang="en-US" sz="1600" dirty="0">
              <a:solidFill>
                <a:srgbClr val="C0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for (j = 1; j &lt;=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(A[j] &gt; A[j+1])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temp = A[j];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A[j] = A[j+1];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A[j+1] = temp;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  <a:endParaRPr lang="en-US" sz="1100" dirty="0">
              <a:latin typeface="Courier New" pitchFamily="49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095010A-A96E-4387-AF9E-6B18CAC4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55752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C596414F-1043-46AF-910C-0AD2B26BF768}"/>
              </a:ext>
            </a:extLst>
          </p:cNvPr>
          <p:cNvSpPr/>
          <p:nvPr/>
        </p:nvSpPr>
        <p:spPr>
          <a:xfrm>
            <a:off x="5029199" y="1272381"/>
            <a:ext cx="1828800" cy="78501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015947" y="3781235"/>
            <a:ext cx="1828800" cy="10193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015947" y="3039476"/>
            <a:ext cx="1828800" cy="741759"/>
          </a:xfrm>
          <a:prstGeom prst="roundRect">
            <a:avLst/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29199" y="205740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24980"/>
            <a:ext cx="1828800" cy="7850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456" y="1295400"/>
            <a:ext cx="4040188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j := 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L4:  if j&gt;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t1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t2 := 4*t1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t3 := A[t2]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t4 := j+1</a:t>
            </a:r>
            <a:br>
              <a:rPr lang="en-US" sz="1600" b="1" dirty="0">
                <a:latin typeface="Courier New" pitchFamily="49" charset="0"/>
                <a:cs typeface="Courier New" pitchFamily="49" charset="0"/>
              </a:rPr>
            </a:b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t5 := t4-1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t6 := 4*t5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 t7 := A[t6]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Address Calculation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9900" y="1318417"/>
            <a:ext cx="4495800" cy="49831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t10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t11:= t10-1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	:= 4*t11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t14 := j-1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t15 := 4*t14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A[t15] := t13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t16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t17 := t16-1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t18 := 4*t17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A[t18]:=temp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	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spcBef>
                <a:spcPts val="0"/>
              </a:spcBef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8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1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16200000" flipV="1">
            <a:off x="5715000" y="2362200"/>
            <a:ext cx="304800" cy="1676400"/>
          </a:xfrm>
          <a:prstGeom prst="roundRect">
            <a:avLst>
              <a:gd name="adj" fmla="val 33768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6200000" flipV="1">
            <a:off x="5715000" y="2057400"/>
            <a:ext cx="304799" cy="1676400"/>
          </a:xfrm>
          <a:prstGeom prst="roundRect">
            <a:avLst>
              <a:gd name="adj" fmla="val 40289"/>
            </a:avLst>
          </a:prstGeom>
          <a:solidFill>
            <a:srgbClr val="F1C7C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6200000" flipV="1">
            <a:off x="5638801" y="1600199"/>
            <a:ext cx="304800" cy="1371600"/>
          </a:xfrm>
          <a:prstGeom prst="roundRect">
            <a:avLst>
              <a:gd name="adj" fmla="val 40289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rot="16200000" flipV="1">
            <a:off x="1523999" y="2895599"/>
            <a:ext cx="304801" cy="1219200"/>
          </a:xfrm>
          <a:prstGeom prst="roundRect">
            <a:avLst>
              <a:gd name="adj" fmla="val 29565"/>
            </a:avLst>
          </a:prstGeom>
          <a:solidFill>
            <a:srgbClr val="CBDB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95400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1" y="1242217"/>
            <a:ext cx="4343400" cy="3611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t13 := A[t12]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BE3184D-74EE-4437-9C74-5848DCAF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 in inner loop</a:t>
            </a:r>
          </a:p>
        </p:txBody>
      </p:sp>
    </p:spTree>
    <p:extLst>
      <p:ext uri="{BB962C8B-B14F-4D97-AF65-F5344CB8AC3E}">
        <p14:creationId xmlns:p14="http://schemas.microsoft.com/office/powerpoint/2010/main" val="3406552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29200" y="1219200"/>
            <a:ext cx="1752600" cy="2133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Redundancy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265237"/>
            <a:ext cx="4419600" cy="3687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t8 :=j-1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t9 := 4*t8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temp := A[t9]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temp:=A[j]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t12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	 t13 := A[t12]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A[t9]:= t13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A[j]:=A[j+1]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A[t12]:=temp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A[j+1]:=temp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0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811023" y="1265237"/>
            <a:ext cx="16764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1265237"/>
            <a:ext cx="4724400" cy="29257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A[j]:=A[j+1]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//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A[j+1]:=</a:t>
            </a:r>
            <a:r>
              <a:rPr lang="en-US" sz="1600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Removed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65237"/>
            <a:ext cx="4040188" cy="4983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 err="1">
                <a:latin typeface="Courier New" pitchFamily="49" charset="0"/>
                <a:cs typeface="Courier New" pitchFamily="49" charset="0"/>
              </a:rPr>
              <a:t>old_A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4F6BE99-D8B0-4821-8345-2C902384A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586" y="5371790"/>
            <a:ext cx="2362200" cy="1197764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 in inner loop</a:t>
            </a:r>
          </a:p>
        </p:txBody>
      </p:sp>
    </p:spTree>
    <p:extLst>
      <p:ext uri="{BB962C8B-B14F-4D97-AF65-F5344CB8AC3E}">
        <p14:creationId xmlns:p14="http://schemas.microsoft.com/office/powerpoint/2010/main" val="90147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in Loops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1812" y="4191000"/>
            <a:ext cx="4191000" cy="2087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b="1" i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i-1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29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Redundancy Eliminated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047E9215-E084-400B-BEF6-FEC033B888F4}"/>
              </a:ext>
            </a:extLst>
          </p:cNvPr>
          <p:cNvSpPr/>
          <p:nvPr/>
        </p:nvSpPr>
        <p:spPr>
          <a:xfrm>
            <a:off x="5640388" y="1853816"/>
            <a:ext cx="2365513" cy="1219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5180806" y="1279057"/>
            <a:ext cx="4040188" cy="274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4*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endParaRPr lang="en-US" sz="1600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2D8A6F-16A7-42E4-AADF-568C975EECC5}"/>
              </a:ext>
            </a:extLst>
          </p:cNvPr>
          <p:cNvGrpSpPr/>
          <p:nvPr/>
        </p:nvGrpSpPr>
        <p:grpSpPr>
          <a:xfrm>
            <a:off x="5218112" y="3962399"/>
            <a:ext cx="3124200" cy="2544763"/>
            <a:chOff x="3236118" y="3962399"/>
            <a:chExt cx="3124200" cy="2544763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521A74E1-6EE1-42D0-AC96-D934566B2A2C}"/>
                </a:ext>
              </a:extLst>
            </p:cNvPr>
            <p:cNvSpPr/>
            <p:nvPr/>
          </p:nvSpPr>
          <p:spPr>
            <a:xfrm>
              <a:off x="3733800" y="4560803"/>
              <a:ext cx="1527313" cy="609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868A1457-0DCF-4D87-AA19-DA67D323D3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118" y="3962399"/>
              <a:ext cx="3124200" cy="254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60000"/>
                <a:buFont typeface="Wingdings 2" pitchFamily="18" charset="2"/>
                <a:buChar char="¢"/>
                <a:defRPr sz="2400" b="1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990000"/>
                </a:buClr>
                <a:buSzPct val="11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SzPct val="80000"/>
                <a:buFont typeface="Wingdings" pitchFamily="2" charset="2"/>
                <a:buChar char="§"/>
                <a:defRPr sz="18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A[t2] := t7	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A[t6] := t3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L3: t2 := t2+4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t6 := t6+4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L4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L2: i := i-1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   </a:t>
              </a:r>
              <a:r>
                <a:rPr lang="fr-FR" sz="1600" kern="0" dirty="0" err="1">
                  <a:latin typeface="Courier New" pitchFamily="49" charset="0"/>
                  <a:cs typeface="Courier New" pitchFamily="49" charset="0"/>
                </a:rPr>
                <a:t>goto</a:t>
              </a: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 L5</a:t>
              </a:r>
            </a:p>
            <a:p>
              <a:pPr>
                <a:buFont typeface="Wingdings 2" pitchFamily="18" charset="2"/>
                <a:buNone/>
              </a:pPr>
              <a:r>
                <a:rPr lang="fr-FR" sz="1600" kern="0" dirty="0">
                  <a:latin typeface="Courier New" pitchFamily="49" charset="0"/>
                  <a:cs typeface="Courier New" pitchFamily="49" charset="0"/>
                </a:rPr>
                <a:t>L1:</a:t>
              </a:r>
            </a:p>
            <a:p>
              <a:pPr>
                <a:spcBef>
                  <a:spcPts val="0"/>
                </a:spcBef>
                <a:buFont typeface="Wingdings 2" pitchFamily="18" charset="2"/>
                <a:buNone/>
              </a:pPr>
              <a:endParaRPr lang="en-US" sz="1600" kern="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F7CF6BF1-B6BF-47A9-9FEB-D0F17BB28D20}"/>
              </a:ext>
            </a:extLst>
          </p:cNvPr>
          <p:cNvSpPr/>
          <p:nvPr/>
        </p:nvSpPr>
        <p:spPr>
          <a:xfrm>
            <a:off x="993913" y="1905000"/>
            <a:ext cx="1981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1A51312-0877-4E6E-8165-591FF296B566}"/>
              </a:ext>
            </a:extLst>
          </p:cNvPr>
          <p:cNvSpPr/>
          <p:nvPr/>
        </p:nvSpPr>
        <p:spPr>
          <a:xfrm>
            <a:off x="990600" y="3352800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0">
            <a:extLst>
              <a:ext uri="{FF2B5EF4-FFF2-40B4-BE49-F238E27FC236}">
                <a16:creationId xmlns:a16="http://schemas.microsoft.com/office/drawing/2014/main" id="{BF689640-7975-4B30-B509-BE5EE8302D41}"/>
              </a:ext>
            </a:extLst>
          </p:cNvPr>
          <p:cNvSpPr/>
          <p:nvPr/>
        </p:nvSpPr>
        <p:spPr>
          <a:xfrm>
            <a:off x="993913" y="4771697"/>
            <a:ext cx="1298713" cy="30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E68B1CC2-4811-4BBA-8FF7-53ACC0D73DE5}"/>
              </a:ext>
            </a:extLst>
          </p:cNvPr>
          <p:cNvSpPr txBox="1">
            <a:spLocks/>
          </p:cNvSpPr>
          <p:nvPr/>
        </p:nvSpPr>
        <p:spPr bwMode="auto">
          <a:xfrm>
            <a:off x="531812" y="4191000"/>
            <a:ext cx="4191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A[t2] := t7    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A[t6] := t3    </a:t>
            </a:r>
            <a:endParaRPr lang="en-US" sz="1600" i="1" kern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L3: j := j+1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L4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    goto L5</a:t>
            </a:r>
          </a:p>
          <a:p>
            <a:pPr>
              <a:buFont typeface="Wingdings 2" pitchFamily="18" charset="2"/>
              <a:buNone/>
            </a:pPr>
            <a:r>
              <a:rPr lang="en-US" sz="1600" kern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F95DDBAC-39A7-4264-BEDF-112267DC9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1812" y="1279057"/>
            <a:ext cx="4040188" cy="3001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j := 1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4: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pl-PL" sz="1600" b="1" dirty="0">
                <a:latin typeface="Courier New" pitchFamily="49" charset="0"/>
                <a:cs typeface="Courier New" pitchFamily="49" charset="0"/>
              </a:rPr>
              <a:t>if j&gt;i goto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L2</a:t>
            </a:r>
            <a:endParaRPr lang="pl-PL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t1 := j-1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t2 := 4*t1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t3 := A[t2]   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//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t6 := 4*j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t7 := A[t6]    </a:t>
            </a:r>
            <a:r>
              <a:rPr lang="en-US" sz="1600" i="1" dirty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A[j+1]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None/>
            </a:pP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65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8A1457-0DCF-4D87-AA19-DA67D323D39D}"/>
              </a:ext>
            </a:extLst>
          </p:cNvPr>
          <p:cNvSpPr txBox="1">
            <a:spLocks/>
          </p:cNvSpPr>
          <p:nvPr/>
        </p:nvSpPr>
        <p:spPr bwMode="auto">
          <a:xfrm>
            <a:off x="685800" y="3932237"/>
            <a:ext cx="3124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A[t2] := t7	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A[t6] := t3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L3: t2 := t2+4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t6 := t6+4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L4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L2: i := i-1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fr-FR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 L5</a:t>
            </a:r>
          </a:p>
          <a:p>
            <a:pPr>
              <a:buFont typeface="Wingdings 2" pitchFamily="18" charset="2"/>
              <a:buNone/>
            </a:pPr>
            <a:r>
              <a:rPr lang="fr-FR" sz="1600" kern="0" dirty="0">
                <a:latin typeface="Courier New" pitchFamily="49" charset="0"/>
                <a:cs typeface="Courier New" pitchFamily="49" charset="0"/>
              </a:rPr>
              <a:t>L1:</a:t>
            </a:r>
          </a:p>
          <a:p>
            <a:pPr>
              <a:spcBef>
                <a:spcPts val="0"/>
              </a:spcBef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5C9FED4-9F12-445D-930B-C38F99423A7F}"/>
              </a:ext>
            </a:extLst>
          </p:cNvPr>
          <p:cNvSpPr txBox="1">
            <a:spLocks/>
          </p:cNvSpPr>
          <p:nvPr/>
        </p:nvSpPr>
        <p:spPr bwMode="auto">
          <a:xfrm>
            <a:off x="685800" y="1295508"/>
            <a:ext cx="4040188" cy="267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:= n-1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L5: if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&lt;1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L1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t2 := 0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t6 := 4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t19 :=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&lt;&lt; 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L4: if t6&gt;t19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L2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t3 := A[t2]</a:t>
            </a: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t7 := A[t6] </a:t>
            </a:r>
            <a:endParaRPr lang="en-US" sz="1600" i="1" kern="0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 2" pitchFamily="18" charset="2"/>
              <a:buNone/>
            </a:pP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   if t3&lt;=t7 </a:t>
            </a:r>
            <a:r>
              <a:rPr lang="en-US" sz="1600" kern="0" dirty="0" err="1">
                <a:latin typeface="Courier New" pitchFamily="49" charset="0"/>
                <a:cs typeface="Courier New" pitchFamily="49" charset="0"/>
              </a:rPr>
              <a:t>goto</a:t>
            </a:r>
            <a:r>
              <a:rPr lang="en-US" sz="1600" kern="0" dirty="0">
                <a:latin typeface="Courier New" pitchFamily="49" charset="0"/>
                <a:cs typeface="Courier New" pitchFamily="49" charset="0"/>
              </a:rPr>
              <a:t> L3</a:t>
            </a:r>
          </a:p>
          <a:p>
            <a:pPr>
              <a:buFont typeface="Wingdings 2" pitchFamily="18" charset="2"/>
              <a:buNone/>
            </a:pPr>
            <a:endParaRPr lang="en-US" sz="1600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Pseudo Code </a:t>
            </a:r>
            <a:r>
              <a:rPr lang="en-US" sz="2800" dirty="0"/>
              <a:t>(after strength reduction)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119A2B-D31D-4C17-9AAF-6318AB54EE09}"/>
              </a:ext>
            </a:extLst>
          </p:cNvPr>
          <p:cNvSpPr txBox="1"/>
          <p:nvPr/>
        </p:nvSpPr>
        <p:spPr>
          <a:xfrm>
            <a:off x="2826736" y="5319861"/>
            <a:ext cx="6324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These were </a:t>
            </a:r>
            <a:r>
              <a:rPr lang="en-US" sz="2000" dirty="0">
                <a:latin typeface="Calibri" pitchFamily="34" charset="0"/>
              </a:rPr>
              <a:t>Machine-Independent Optimizations</a:t>
            </a:r>
            <a:r>
              <a:rPr lang="en-US" sz="2000" b="0" dirty="0">
                <a:latin typeface="Calibri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libri" pitchFamily="34" charset="0"/>
              </a:rPr>
              <a:t>Will be followed by </a:t>
            </a:r>
            <a:r>
              <a:rPr lang="en-US" sz="2000" dirty="0">
                <a:latin typeface="Calibri" pitchFamily="34" charset="0"/>
              </a:rPr>
              <a:t>Machine-Dependent Optimizations</a:t>
            </a:r>
            <a:r>
              <a:rPr lang="en-US" sz="2000" b="0" dirty="0">
                <a:latin typeface="Calibri" pitchFamily="34" charset="0"/>
              </a:rPr>
              <a:t>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including allocating temporaries to registers,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          converting to assembly code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1A94137-A6A3-47AF-A5D1-91D873743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417638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Before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29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25 in inner loop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E5FF11-6046-443E-BE0B-1B7AE8695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401472"/>
            <a:ext cx="2971986" cy="1567096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  <a:p>
            <a:pPr algn="ctr"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After Optimizations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15 in outer loop</a:t>
            </a:r>
          </a:p>
          <a:p>
            <a:pPr algn="ctr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9 in inner loop</a:t>
            </a:r>
          </a:p>
        </p:txBody>
      </p:sp>
    </p:spTree>
    <p:extLst>
      <p:ext uri="{BB962C8B-B14F-4D97-AF65-F5344CB8AC3E}">
        <p14:creationId xmlns:p14="http://schemas.microsoft.com/office/powerpoint/2010/main" val="1219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01000" cy="1470025"/>
          </a:xfrm>
        </p:spPr>
        <p:txBody>
          <a:bodyPr/>
          <a:lstStyle/>
          <a:p>
            <a:pPr marL="0" indent="0"/>
            <a:r>
              <a:rPr lang="en-US" dirty="0"/>
              <a:t>Code Optimization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May 30</a:t>
            </a:r>
            <a:r>
              <a:rPr lang="en-US" sz="2000" b="0" baseline="30000" dirty="0"/>
              <a:t>th</a:t>
            </a:r>
            <a:r>
              <a:rPr lang="en-US" sz="2000" b="0" dirty="0"/>
              <a:t>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bg2"/>
                </a:solidFill>
              </a:rPr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22" y="838200"/>
            <a:ext cx="4209778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John Backus </a:t>
            </a:r>
            <a:r>
              <a:rPr lang="en-US" sz="2000" kern="0" dirty="0"/>
              <a:t>(1924-2007)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Led team at IBM invented the first commercially available compiler in 1957</a:t>
            </a:r>
          </a:p>
          <a:p>
            <a:pPr lvl="1">
              <a:defRPr/>
            </a:pPr>
            <a:r>
              <a:rPr lang="en-US" kern="0" dirty="0"/>
              <a:t>Compiled FORTRAN code for the IBM 704 computer</a:t>
            </a:r>
          </a:p>
          <a:p>
            <a:pPr lvl="1">
              <a:defRPr/>
            </a:pPr>
            <a:r>
              <a:rPr lang="en-US" kern="0" dirty="0"/>
              <a:t>FORTRAN still in use today for high performance code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Much of my work has come from being lazy. I didn't like writing programs, and so, when I was working on the IBM 701, I started work on a programming system to make it easier to write programs”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3" name="Picture 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98926481-58B1-44E5-8197-A5BDE3B0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599"/>
            <a:ext cx="4267200" cy="63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Limitations of Optimizing Compilers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8307387" cy="52197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dirty="0"/>
              <a:t>Operate under fundamental constraint</a:t>
            </a:r>
          </a:p>
          <a:p>
            <a:pPr lvl="1" eaLnBrk="1" hangingPunct="1">
              <a:defRPr/>
            </a:pPr>
            <a:r>
              <a:rPr lang="en-US" sz="1800" b="1" dirty="0">
                <a:solidFill>
                  <a:srgbClr val="C00000"/>
                </a:solidFill>
              </a:rPr>
              <a:t>Must not cause any change in program behavior</a:t>
            </a:r>
          </a:p>
          <a:p>
            <a:pPr lvl="1" eaLnBrk="1" hangingPunct="1">
              <a:defRPr/>
            </a:pPr>
            <a:r>
              <a:rPr lang="en-US" sz="1800" dirty="0"/>
              <a:t>Often prevents optimizations that affect only “edge case” behavior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Behavior obvious to the programmer is not obvious to compiler</a:t>
            </a:r>
          </a:p>
          <a:p>
            <a:pPr lvl="1" eaLnBrk="1" hangingPunct="1">
              <a:defRPr/>
            </a:pPr>
            <a:r>
              <a:rPr lang="en-US" sz="1800" dirty="0"/>
              <a:t>e.g., Data range may be more limited than types suggest (short vs. int)</a:t>
            </a:r>
          </a:p>
          <a:p>
            <a:pPr lvl="1" eaLnBrk="1" hangingPunct="1">
              <a:defRPr/>
            </a:pPr>
            <a:endParaRPr lang="en-US" sz="1000" dirty="0"/>
          </a:p>
          <a:p>
            <a:pPr eaLnBrk="1" hangingPunct="1">
              <a:defRPr/>
            </a:pPr>
            <a:r>
              <a:rPr lang="en-US" sz="2000" dirty="0"/>
              <a:t>Most analysis is only within a procedure</a:t>
            </a:r>
          </a:p>
          <a:p>
            <a:pPr lvl="1" eaLnBrk="1" hangingPunct="1">
              <a:defRPr/>
            </a:pPr>
            <a:r>
              <a:rPr lang="en-US" sz="1800" dirty="0"/>
              <a:t>Whole-program analysis is usually too expensive</a:t>
            </a:r>
          </a:p>
          <a:p>
            <a:pPr lvl="1" eaLnBrk="1" hangingPunct="1">
              <a:defRPr/>
            </a:pPr>
            <a:r>
              <a:rPr lang="en-US" sz="1800" dirty="0"/>
              <a:t>Sometimes compiler does </a:t>
            </a:r>
            <a:r>
              <a:rPr lang="en-US" sz="1800" dirty="0" err="1"/>
              <a:t>interprocedural</a:t>
            </a:r>
            <a:r>
              <a:rPr lang="en-US" sz="1800" dirty="0"/>
              <a:t> analysis </a:t>
            </a:r>
            <a:r>
              <a:rPr lang="en-US" sz="1800" b="1" dirty="0"/>
              <a:t>within</a:t>
            </a:r>
            <a:r>
              <a:rPr lang="en-US" sz="1800" dirty="0"/>
              <a:t> a file (new GCC)</a:t>
            </a:r>
          </a:p>
          <a:p>
            <a:pPr marL="457200" lvl="1" indent="0" eaLnBrk="1" hangingPunct="1">
              <a:buNone/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Most analysis is based only on </a:t>
            </a:r>
            <a:r>
              <a:rPr lang="en-US" sz="2000" i="1" dirty="0"/>
              <a:t>static</a:t>
            </a:r>
            <a:r>
              <a:rPr lang="en-US" sz="2000" dirty="0"/>
              <a:t> information</a:t>
            </a:r>
          </a:p>
          <a:p>
            <a:pPr lvl="1" eaLnBrk="1" hangingPunct="1">
              <a:defRPr/>
            </a:pPr>
            <a:r>
              <a:rPr lang="en-US" sz="1800" dirty="0"/>
              <a:t>Compiler has difficulty anticipating run-time inputs</a:t>
            </a:r>
          </a:p>
          <a:p>
            <a:pPr marL="457200" lvl="1" indent="0" eaLnBrk="1" hangingPunct="1"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When in doubt, the compiler must be conservative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Procedure to Convert String to Lower Case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Extracted from 213 lab submissions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73275" y="1905000"/>
            <a:ext cx="5007780" cy="2028761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41313"/>
            <a:ext cx="84582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#1: Procedure Calls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8678863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4625"/>
            <a:ext cx="8307387" cy="908050"/>
          </a:xfrm>
        </p:spPr>
        <p:txBody>
          <a:bodyPr/>
          <a:lstStyle/>
          <a:p>
            <a:pPr lvl="1" eaLnBrk="1" hangingPunct="1"/>
            <a:r>
              <a:rPr lang="en-US" dirty="0"/>
              <a:t>Time quadruples when double string length</a:t>
            </a:r>
          </a:p>
          <a:p>
            <a:pPr lvl="1" eaLnBrk="1" hangingPunct="1"/>
            <a:r>
              <a:rPr lang="en-US" dirty="0"/>
              <a:t>Quadratic performance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4031" y="1295400"/>
          <a:ext cx="8128000" cy="344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601160" y="3887295"/>
            <a:ext cx="588833" cy="21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0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lower1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7031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Calling </a:t>
            </a:r>
            <a:r>
              <a:rPr lang="en-US" dirty="0" err="1"/>
              <a:t>Strlen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3962400"/>
            <a:ext cx="8281987" cy="1946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Strlen</a:t>
            </a:r>
            <a:r>
              <a:rPr lang="en-US" sz="2000" dirty="0"/>
              <a:t> 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Only way to determine length of string is to scan its entire length, looking for null character.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Overall performance, string of length 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N calls to </a:t>
            </a:r>
            <a:r>
              <a:rPr lang="en-US" sz="1800" dirty="0" err="1"/>
              <a:t>strlen</a:t>
            </a:r>
            <a:r>
              <a:rPr lang="en-US" sz="1800" dirty="0"/>
              <a:t> (called every time through the loop)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Require times N, N-1, N-2, …, 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/>
              <a:t>Overall O(N</a:t>
            </a:r>
            <a:r>
              <a:rPr lang="en-US" sz="1800" baseline="30000" dirty="0"/>
              <a:t>2</a:t>
            </a:r>
            <a:r>
              <a:rPr lang="en-US" sz="1800" dirty="0"/>
              <a:t>) performance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953000" y="917068"/>
            <a:ext cx="4044074" cy="286232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/* My version of strlen */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size_t strlen(const char *s)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size_t length = 0;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s++; 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	length++;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2B949AA-6E6A-4F7D-BB5E-CC819D618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80" y="1199441"/>
            <a:ext cx="470362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lower1(char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(s[i] &gt;= 'A' &amp;&amp; 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>
                <a:latin typeface="Courier New" pitchFamily="49" charset="0"/>
              </a:rPr>
              <a:t>        s[i]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4963"/>
            <a:ext cx="6230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Improving Performance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867150"/>
            <a:ext cx="8307387" cy="2578100"/>
          </a:xfrm>
        </p:spPr>
        <p:txBody>
          <a:bodyPr/>
          <a:lstStyle/>
          <a:p>
            <a:pPr lvl="1" eaLnBrk="1" hangingPunct="1"/>
            <a:r>
              <a:rPr lang="en-US" dirty="0"/>
              <a:t>Move call to </a:t>
            </a:r>
            <a:r>
              <a:rPr lang="en-US" b="1" dirty="0" err="1">
                <a:latin typeface="Courier New" pitchFamily="49" charset="0"/>
              </a:rPr>
              <a:t>strlen</a:t>
            </a:r>
            <a:r>
              <a:rPr lang="en-US" dirty="0"/>
              <a:t> outside of loop</a:t>
            </a:r>
          </a:p>
          <a:p>
            <a:pPr lvl="1" eaLnBrk="1" hangingPunct="1"/>
            <a:r>
              <a:rPr lang="en-US" dirty="0"/>
              <a:t>Legal since result does not change from one iteration to another</a:t>
            </a:r>
          </a:p>
          <a:p>
            <a:pPr lvl="1" eaLnBrk="1" hangingPunct="1"/>
            <a:r>
              <a:rPr lang="en-US" dirty="0"/>
              <a:t>Form of code motion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81200" y="1143000"/>
            <a:ext cx="5007780" cy="2305759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lower2(char *s)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=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(s);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</a:t>
            </a:r>
            <a:r>
              <a:rPr lang="en-US" sz="18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A50021"/>
                </a:solidFill>
                <a:latin typeface="Courier New" pitchFamily="49" charset="0"/>
              </a:rPr>
              <a:t>len</a:t>
            </a:r>
            <a:r>
              <a:rPr lang="en-US" sz="1800" dirty="0">
                <a:latin typeface="Courier New" pitchFamily="49" charset="0"/>
              </a:rPr>
              <a:t>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if (s[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&gt;= 'A' &amp;&amp;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&lt;= 'Z')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  s[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-= ('A' - 'a');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7630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Lower Case Conversion Performance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5281844"/>
            <a:ext cx="8307387" cy="906462"/>
          </a:xfrm>
        </p:spPr>
        <p:txBody>
          <a:bodyPr/>
          <a:lstStyle/>
          <a:p>
            <a:pPr lvl="1" eaLnBrk="1" hangingPunct="1"/>
            <a:r>
              <a:rPr lang="en-US" dirty="0"/>
              <a:t>Time doubles when double string length</a:t>
            </a:r>
          </a:p>
          <a:p>
            <a:pPr lvl="1" eaLnBrk="1" hangingPunct="1"/>
            <a:r>
              <a:rPr lang="en-US" dirty="0"/>
              <a:t>Linear performance of lower2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08000" y="1295400"/>
            <a:ext cx="8128000" cy="3441700"/>
            <a:chOff x="0" y="0"/>
            <a:chExt cx="773" cy="383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0" y="0"/>
            <a:ext cx="773" cy="3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88" y="141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lower1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67" y="269"/>
              <a:ext cx="56" cy="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432" tIns="27432" rIns="0" bIns="0" anchor="t" upright="1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200" b="0" i="0" strike="noStrike" dirty="0">
                  <a:solidFill>
                    <a:srgbClr val="000000"/>
                  </a:solidFill>
                  <a:latin typeface="Courier New"/>
                  <a:cs typeface="Courier New"/>
                </a:rPr>
                <a:t>lower2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Procedure Calls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sz="2000" i="1" dirty="0"/>
              <a:t>Why couldn’t compiler move </a:t>
            </a:r>
            <a:r>
              <a:rPr lang="en-US" sz="2000" dirty="0" err="1">
                <a:latin typeface="Courier New" pitchFamily="49" charset="0"/>
              </a:rPr>
              <a:t>strlen</a:t>
            </a:r>
            <a:r>
              <a:rPr lang="en-US" sz="2000" i="1" dirty="0"/>
              <a:t> out of  inner loop?</a:t>
            </a:r>
          </a:p>
          <a:p>
            <a:pPr lvl="1" eaLnBrk="1" hangingPunct="1">
              <a:defRPr/>
            </a:pPr>
            <a:r>
              <a:rPr lang="en-US" sz="1800" dirty="0"/>
              <a:t>Procedure may have side effects</a:t>
            </a:r>
          </a:p>
          <a:p>
            <a:pPr lvl="2" eaLnBrk="1" hangingPunct="1">
              <a:defRPr/>
            </a:pPr>
            <a:r>
              <a:rPr lang="en-US" sz="1600" dirty="0"/>
              <a:t>Alters global state each time called</a:t>
            </a:r>
          </a:p>
          <a:p>
            <a:pPr lvl="1" eaLnBrk="1" hangingPunct="1">
              <a:defRPr/>
            </a:pPr>
            <a:r>
              <a:rPr lang="en-US" sz="1800" dirty="0"/>
              <a:t>Function may not return same value for given arguments</a:t>
            </a:r>
          </a:p>
          <a:p>
            <a:pPr lvl="2" eaLnBrk="1" hangingPunct="1">
              <a:defRPr/>
            </a:pPr>
            <a:r>
              <a:rPr lang="en-US" sz="1600" dirty="0"/>
              <a:t>Depends on other parts of global state</a:t>
            </a:r>
          </a:p>
          <a:p>
            <a:pPr lvl="2" eaLnBrk="1" hangingPunct="1">
              <a:defRPr/>
            </a:pPr>
            <a:r>
              <a:rPr lang="en-US" sz="1600" dirty="0"/>
              <a:t>Procedure </a:t>
            </a:r>
            <a:r>
              <a:rPr lang="en-US" sz="1600" b="1" dirty="0">
                <a:latin typeface="Courier New" pitchFamily="49" charset="0"/>
              </a:rPr>
              <a:t>lower1</a:t>
            </a:r>
            <a:r>
              <a:rPr lang="en-US" sz="1600" dirty="0"/>
              <a:t> could interact with </a:t>
            </a:r>
            <a:r>
              <a:rPr lang="en-US" sz="1600" b="1" dirty="0" err="1">
                <a:latin typeface="Courier New" pitchFamily="49" charset="0"/>
              </a:rPr>
              <a:t>strlen</a:t>
            </a:r>
            <a:endParaRPr lang="en-US" sz="1600" b="1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00000"/>
                </a:solidFill>
              </a:rPr>
              <a:t>Warning:</a:t>
            </a:r>
          </a:p>
          <a:p>
            <a:pPr lvl="1" eaLnBrk="1" hangingPunct="1">
              <a:defRPr/>
            </a:pPr>
            <a:r>
              <a:rPr lang="en-US" sz="1800" dirty="0"/>
              <a:t>Compiler may treat procedure call</a:t>
            </a:r>
            <a:br>
              <a:rPr lang="en-US" sz="1800" dirty="0"/>
            </a:br>
            <a:r>
              <a:rPr lang="en-US" sz="1800" dirty="0"/>
              <a:t>as a black box</a:t>
            </a:r>
          </a:p>
          <a:p>
            <a:pPr lvl="1" eaLnBrk="1" hangingPunct="1">
              <a:defRPr/>
            </a:pPr>
            <a:r>
              <a:rPr lang="en-US" sz="1800" dirty="0"/>
              <a:t>Weak optimizations near them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/>
              <a:t>Remedies:</a:t>
            </a:r>
          </a:p>
          <a:p>
            <a:pPr lvl="1" eaLnBrk="1" hangingPunct="1">
              <a:defRPr/>
            </a:pPr>
            <a:r>
              <a:rPr lang="en-US" sz="1800" dirty="0"/>
              <a:t>Use of inline functions</a:t>
            </a:r>
          </a:p>
          <a:p>
            <a:pPr lvl="2">
              <a:defRPr/>
            </a:pPr>
            <a:r>
              <a:rPr lang="en-US" sz="1800" dirty="0"/>
              <a:t>GCC does this with –O1</a:t>
            </a:r>
          </a:p>
          <a:p>
            <a:pPr lvl="3">
              <a:defRPr/>
            </a:pPr>
            <a:r>
              <a:rPr lang="en-US" sz="1800" dirty="0"/>
              <a:t>Within single file</a:t>
            </a:r>
          </a:p>
          <a:p>
            <a:pPr lvl="1" eaLnBrk="1" hangingPunct="1">
              <a:defRPr/>
            </a:pPr>
            <a:r>
              <a:rPr lang="en-US" sz="1800" dirty="0"/>
              <a:t>Do your own code motion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800600" y="3337679"/>
            <a:ext cx="4038600" cy="3139321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/* Alternative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 */</a:t>
            </a:r>
            <a:br>
              <a:rPr lang="en-US" sz="1800" dirty="0">
                <a:latin typeface="Courier New" pitchFamily="49" charset="0"/>
              </a:rPr>
            </a:b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strlen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const</a:t>
            </a:r>
            <a:r>
              <a:rPr lang="en-US" sz="1800" dirty="0">
                <a:latin typeface="Courier New" pitchFamily="49" charset="0"/>
              </a:rPr>
              <a:t> char *s)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size_t</a:t>
            </a:r>
            <a:r>
              <a:rPr lang="en-US" sz="1800" dirty="0">
                <a:latin typeface="Courier New" pitchFamily="49" charset="0"/>
              </a:rPr>
              <a:t> length = 0;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while (*s != '\0')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s++; length++;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lencnt</a:t>
            </a:r>
            <a:r>
              <a:rPr lang="en-US" sz="1800" dirty="0">
                <a:latin typeface="Courier New" pitchFamily="49" charset="0"/>
              </a:rPr>
              <a:t> +=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return length;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7059"/>
            <a:ext cx="84821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Optimization Blocker #2: Memory Aliasing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</a:t>
            </a:r>
            <a:r>
              <a:rPr lang="en-US" b="1" dirty="0" err="1">
                <a:latin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</a:rPr>
              <a:t>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>
                <a:solidFill>
                  <a:srgbClr val="C00000"/>
                </a:solidFill>
              </a:rPr>
              <a:t>Why couldn’t compiler optimize this away?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752600" y="3657600"/>
            <a:ext cx="5876783" cy="1813317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sum_rows1 inner loop</a:t>
            </a:r>
          </a:p>
          <a:p>
            <a:r>
              <a:rPr lang="en-US" sz="1400" dirty="0">
                <a:latin typeface="Courier New" pitchFamily="49" charset="0"/>
              </a:rPr>
              <a:t>.L4: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(%rsi,%rax,8), %xmm0	# FP load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	# FP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movsd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%xmm0, (%rsi,%rax,8)	# FP store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.L4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+= a[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8300"/>
            <a:ext cx="531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Realities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701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i="1" dirty="0"/>
              <a:t>There’s more to performance than asymptotic complexity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Constant factors matter too!</a:t>
            </a:r>
          </a:p>
          <a:p>
            <a:pPr lvl="1" eaLnBrk="1" hangingPunct="1">
              <a:defRPr/>
            </a:pPr>
            <a:r>
              <a:rPr lang="en-US" dirty="0"/>
              <a:t>Easily see 10:1 performance range depending on how code is written</a:t>
            </a:r>
          </a:p>
          <a:p>
            <a:pPr lvl="1" eaLnBrk="1" hangingPunct="1">
              <a:defRPr/>
            </a:pPr>
            <a:r>
              <a:rPr lang="en-US" dirty="0"/>
              <a:t>Must optimize at multiple levels: </a:t>
            </a:r>
          </a:p>
          <a:p>
            <a:pPr lvl="2" eaLnBrk="1" hangingPunct="1">
              <a:defRPr/>
            </a:pPr>
            <a:r>
              <a:rPr lang="en-US" dirty="0"/>
              <a:t>algorithm, data representations, procedures, and loops</a:t>
            </a:r>
          </a:p>
          <a:p>
            <a:pPr eaLnBrk="1" hangingPunct="1">
              <a:defRPr/>
            </a:pPr>
            <a:r>
              <a:rPr lang="en-US" dirty="0"/>
              <a:t>Must understand system to optimize performance</a:t>
            </a:r>
          </a:p>
          <a:p>
            <a:pPr lvl="1" eaLnBrk="1" hangingPunct="1">
              <a:defRPr/>
            </a:pPr>
            <a:r>
              <a:rPr lang="en-US" dirty="0"/>
              <a:t>How programs are compiled and executed</a:t>
            </a:r>
          </a:p>
          <a:p>
            <a:pPr lvl="1" eaLnBrk="1" hangingPunct="1">
              <a:defRPr/>
            </a:pPr>
            <a:r>
              <a:rPr lang="en-US" dirty="0"/>
              <a:t>How modern processors + memory systems operate</a:t>
            </a:r>
          </a:p>
          <a:p>
            <a:pPr lvl="1" eaLnBrk="1" hangingPunct="1">
              <a:defRPr/>
            </a:pPr>
            <a:r>
              <a:rPr lang="en-US" dirty="0"/>
              <a:t>How to measure program performance and identify bottlenecks</a:t>
            </a:r>
          </a:p>
          <a:p>
            <a:pPr lvl="1" eaLnBrk="1" hangingPunct="1">
              <a:defRPr/>
            </a:pPr>
            <a:r>
              <a:rPr lang="en-US" dirty="0"/>
              <a:t>How to improve performance without destroying code modularity</a:t>
            </a:r>
            <a:br>
              <a:rPr lang="en-US" dirty="0"/>
            </a:br>
            <a:r>
              <a:rPr lang="en-US" dirty="0"/>
              <a:t>and generality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9265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Memory 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701087" cy="806450"/>
          </a:xfrm>
        </p:spPr>
        <p:txBody>
          <a:bodyPr/>
          <a:lstStyle/>
          <a:p>
            <a:pPr lvl="1" eaLnBrk="1" hangingPunct="1"/>
            <a:r>
              <a:rPr lang="en-US" dirty="0"/>
              <a:t>Code updates </a:t>
            </a:r>
            <a:r>
              <a:rPr lang="en-US" b="1" dirty="0">
                <a:latin typeface="Courier New" pitchFamily="49" charset="0"/>
              </a:rPr>
              <a:t>b[i]</a:t>
            </a:r>
            <a:r>
              <a:rPr lang="en-US" dirty="0"/>
              <a:t> on every iteration</a:t>
            </a:r>
          </a:p>
          <a:p>
            <a:pPr lvl="1" eaLnBrk="1" hangingPunct="1"/>
            <a:r>
              <a:rPr lang="en-US" dirty="0"/>
              <a:t>Must consider possibility that these updates will affect program behavior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4697771" y="2147256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2733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sum_rows1(double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i,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b[i]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b[i] += a[i*n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33400" y="3733800"/>
            <a:ext cx="2311400" cy="1847850"/>
          </a:xfrm>
          <a:prstGeom prst="rect">
            <a:avLst/>
          </a:prstGeom>
          <a:solidFill>
            <a:srgbClr val="D5F1C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4,   8,  16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B[3] = A+3;</a:t>
            </a:r>
          </a:p>
          <a:p>
            <a:pPr algn="l">
              <a:lnSpc>
                <a:spcPct val="100000"/>
              </a:lnSpc>
            </a:pP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sum_rows1(A, B, 3);</a:t>
            </a:r>
          </a:p>
        </p:txBody>
      </p:sp>
      <p:sp>
        <p:nvSpPr>
          <p:cNvPr id="777224" name="Rectangle 8"/>
          <p:cNvSpPr>
            <a:spLocks noChangeArrowheads="1"/>
          </p:cNvSpPr>
          <p:nvPr/>
        </p:nvSpPr>
        <p:spPr bwMode="auto">
          <a:xfrm>
            <a:off x="5918200" y="42672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i = 0: [3, 8, 16]</a:t>
            </a: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918200" y="38100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init:  [4, 8, 16]</a:t>
            </a:r>
          </a:p>
        </p:txBody>
      </p:sp>
      <p:sp>
        <p:nvSpPr>
          <p:cNvPr id="777226" name="Rectangle 10"/>
          <p:cNvSpPr>
            <a:spLocks noChangeArrowheads="1"/>
          </p:cNvSpPr>
          <p:nvPr/>
        </p:nvSpPr>
        <p:spPr bwMode="auto">
          <a:xfrm>
            <a:off x="5918200" y="4724400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1: [3, 22, 16]</a:t>
            </a:r>
          </a:p>
        </p:txBody>
      </p:sp>
      <p:sp>
        <p:nvSpPr>
          <p:cNvPr id="777227" name="Rectangle 11"/>
          <p:cNvSpPr>
            <a:spLocks noChangeArrowheads="1"/>
          </p:cNvSpPr>
          <p:nvPr/>
        </p:nvSpPr>
        <p:spPr bwMode="auto">
          <a:xfrm>
            <a:off x="5918200" y="5203825"/>
            <a:ext cx="2311400" cy="358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i = 2: [3, 22, 224]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5791200" y="3352800"/>
            <a:ext cx="1474763" cy="46166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l"/>
            <a:r>
              <a:rPr lang="en-US" dirty="0">
                <a:latin typeface="Calibri" panose="020F0502020204030204" pitchFamily="34" charset="0"/>
              </a:rPr>
              <a:t>Value of </a:t>
            </a:r>
            <a:r>
              <a:rPr lang="en-US" dirty="0">
                <a:latin typeface="Courier New" pitchFamily="49" charset="0"/>
              </a:rPr>
              <a:t>B</a:t>
            </a:r>
            <a:r>
              <a:rPr lang="en-US" dirty="0"/>
              <a:t>: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0,</a:t>
            </a:r>
            <a:r>
              <a:rPr lang="en-US" sz="1400" dirty="0">
                <a:latin typeface="Courier New" pitchFamily="49" charset="0"/>
              </a:rPr>
              <a:t>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1,</a:t>
            </a:r>
            <a:r>
              <a:rPr lang="en-US" sz="1400" dirty="0">
                <a:latin typeface="Courier New" pitchFamily="49" charset="0"/>
              </a:rPr>
              <a:t>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1,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3,   </a:t>
            </a:r>
            <a:r>
              <a:rPr lang="en-US" sz="1400" dirty="0">
                <a:latin typeface="Courier New" pitchFamily="49" charset="0"/>
              </a:rPr>
              <a:t>8,  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0,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3,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US" sz="1400" dirty="0">
                <a:latin typeface="Courier New" pitchFamily="49" charset="0"/>
              </a:rPr>
              <a:t>16},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22,</a:t>
            </a: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  0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128};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32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32,</a:t>
            </a:r>
            <a:r>
              <a:rPr lang="en-US" sz="1400" dirty="0">
                <a:latin typeface="Courier New" pitchFamily="49" charset="0"/>
              </a:rPr>
              <a:t>  64, 128};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96</a:t>
            </a:r>
            <a:r>
              <a:rPr lang="en-US" sz="1400" dirty="0">
                <a:latin typeface="Courier New" pitchFamily="49" charset="0"/>
              </a:rPr>
              <a:t>},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64,</a:t>
            </a:r>
            <a:r>
              <a:rPr lang="en-US" sz="1400" dirty="0">
                <a:latin typeface="Courier New" pitchFamily="49" charset="0"/>
              </a:rPr>
              <a:t> 128};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048000" y="3772857"/>
            <a:ext cx="2311400" cy="951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57150" cmpd="thickThin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double A[9] =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{ 0,   1,   2,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3,  22,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224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32,  64, 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</a:rPr>
              <a:t>128</a:t>
            </a:r>
            <a:r>
              <a:rPr lang="en-US" sz="1400" dirty="0">
                <a:latin typeface="Courier New" pitchFamily="49" charset="0"/>
              </a:rPr>
              <a:t>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4" grpId="0" animBg="1"/>
      <p:bldP spid="777226" grpId="0" animBg="1"/>
      <p:bldP spid="777227" grpId="0" animBg="1"/>
      <p:bldP spid="2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784" y="31563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Removing 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38800"/>
            <a:ext cx="8307387" cy="806450"/>
          </a:xfrm>
        </p:spPr>
        <p:txBody>
          <a:bodyPr/>
          <a:lstStyle/>
          <a:p>
            <a:pPr lvl="1" eaLnBrk="1" hangingPunct="1"/>
            <a:r>
              <a:rPr lang="en-US"/>
              <a:t>No need to store intermediate results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3810000"/>
            <a:ext cx="5638800" cy="1382430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# sum_rows2 inner loop</a:t>
            </a:r>
          </a:p>
          <a:p>
            <a:r>
              <a:rPr lang="en-US" sz="1400" dirty="0">
                <a:latin typeface="Courier New" pitchFamily="49" charset="0"/>
              </a:rPr>
              <a:t>.L10: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addsd</a:t>
            </a:r>
            <a:r>
              <a:rPr lang="en-US" sz="1400" dirty="0">
                <a:latin typeface="Courier New" pitchFamily="49" charset="0"/>
              </a:rPr>
              <a:t>   (%</a:t>
            </a:r>
            <a:r>
              <a:rPr lang="en-US" sz="1400" dirty="0" err="1">
                <a:latin typeface="Courier New" pitchFamily="49" charset="0"/>
              </a:rPr>
              <a:t>rdi</a:t>
            </a:r>
            <a:r>
              <a:rPr lang="en-US" sz="1400" dirty="0">
                <a:latin typeface="Courier New" pitchFamily="49" charset="0"/>
              </a:rPr>
              <a:t>), %xmm0	# FP load + add</a:t>
            </a: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    $8,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   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rdi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        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     .L10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3400" y="1143000"/>
            <a:ext cx="5130800" cy="24860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/* Sum rows is of n X n matrix a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and store in vector b  */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sum_rows2(double *a, double *b, long n)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double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 = 0;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val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+= a[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*n + 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     b[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] = </a:t>
            </a:r>
            <a:r>
              <a:rPr lang="en-US" sz="1400" dirty="0" err="1">
                <a:latin typeface="Courier New" pitchFamily="49" charset="0"/>
              </a:rPr>
              <a:t>val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9144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Optimization Blocker: Memory Aliasing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7" tIns="44450" rIns="90487" bIns="44450"/>
          <a:lstStyle/>
          <a:p>
            <a:pPr marL="223838" indent="-223838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Aliasing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Two different memory references specify single location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Easy to have happen in 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Since allowed to do address arithmetic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Direct access to storage structures</a:t>
            </a:r>
          </a:p>
          <a:p>
            <a:pPr marL="560388" lvl="1" indent="-22225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Get in habit of introducing local variables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Accumulating within loops</a:t>
            </a:r>
          </a:p>
          <a:p>
            <a:pPr marL="839788" lvl="2" indent="-165100" defTabSz="895350" eaLnBrk="1" hangingPunct="1">
              <a:tabLst>
                <a:tab pos="5029200" algn="l"/>
                <a:tab pos="57150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Your way of telling compiler not to check for aliasing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Gen</a:t>
            </a:r>
            <a:r>
              <a:rPr lang="en-US" dirty="0">
                <a:solidFill>
                  <a:schemeClr val="bg2"/>
                </a:solidFill>
              </a:rPr>
              <a:t>eral</a:t>
            </a:r>
            <a:r>
              <a:rPr lang="en-US" dirty="0">
                <a:solidFill>
                  <a:srgbClr val="7F7F7F"/>
                </a:solidFill>
              </a:rPr>
              <a:t>ly Useful Optimizations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</a:p>
          <a:p>
            <a:r>
              <a:rPr lang="en-US" dirty="0">
                <a:solidFill>
                  <a:srgbClr val="7F7F7F"/>
                </a:solidFill>
              </a:rPr>
              <a:t>Dealing with Conditionals</a:t>
            </a:r>
            <a:endParaRPr lang="en-US" b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22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6" y="816769"/>
            <a:ext cx="4414904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Fran Allen </a:t>
            </a:r>
            <a:r>
              <a:rPr lang="en-US" sz="2000" kern="0" dirty="0"/>
              <a:t>(1932-2020)</a:t>
            </a:r>
          </a:p>
          <a:p>
            <a:pPr lvl="1">
              <a:defRPr/>
            </a:pPr>
            <a:r>
              <a:rPr lang="en-US" kern="0" dirty="0"/>
              <a:t>Pioneer of many optimizing compilation techniques</a:t>
            </a:r>
          </a:p>
          <a:p>
            <a:pPr lvl="1">
              <a:defRPr/>
            </a:pPr>
            <a:r>
              <a:rPr lang="en-US" kern="0" dirty="0"/>
              <a:t>Wrote a paper simply called “Program Optimization” in 1966</a:t>
            </a:r>
          </a:p>
          <a:p>
            <a:pPr lvl="1">
              <a:defRPr/>
            </a:pPr>
            <a:r>
              <a:rPr lang="en-US" kern="0" dirty="0"/>
              <a:t>“</a:t>
            </a:r>
            <a:r>
              <a:rPr lang="en-US" dirty="0"/>
              <a:t>This paper introduced the use of graph-theoretic structures to encode program content in order to automatically and efficiently derive relationships and identify opportunities for optimization”</a:t>
            </a:r>
            <a:endParaRPr lang="en-US" kern="0" dirty="0"/>
          </a:p>
          <a:p>
            <a:pPr lvl="1">
              <a:defRPr/>
            </a:pPr>
            <a:r>
              <a:rPr lang="en-US" kern="0" dirty="0"/>
              <a:t>First woman to win the ACM Turing Award (the “Nobel Prize of Computer Science”), in 2006</a:t>
            </a: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049E17-5CFB-47CE-A66E-1765E0CA48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8" r="2439"/>
          <a:stretch/>
        </p:blipFill>
        <p:spPr>
          <a:xfrm flipH="1">
            <a:off x="4876800" y="228600"/>
            <a:ext cx="4267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Instruction-Level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general understanding of modern processor design</a:t>
            </a:r>
          </a:p>
          <a:p>
            <a:pPr lvl="1"/>
            <a:r>
              <a:rPr lang="en-US" dirty="0"/>
              <a:t>Hardware can execute multiple instructions in parallel</a:t>
            </a:r>
          </a:p>
          <a:p>
            <a:endParaRPr lang="en-US" dirty="0"/>
          </a:p>
          <a:p>
            <a:r>
              <a:rPr lang="en-US" dirty="0"/>
              <a:t>Performance limited by data dependencies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Simple transformations can cause big speedups</a:t>
            </a:r>
          </a:p>
          <a:p>
            <a:pPr lvl="1"/>
            <a:r>
              <a:rPr lang="en-US" dirty="0"/>
              <a:t>Compilers often cannot make these transformations</a:t>
            </a:r>
          </a:p>
          <a:p>
            <a:pPr lvl="1"/>
            <a:r>
              <a:rPr lang="en-US" dirty="0"/>
              <a:t>Lack of </a:t>
            </a:r>
            <a:r>
              <a:rPr lang="en-US" dirty="0" err="1"/>
              <a:t>associativity</a:t>
            </a:r>
            <a:r>
              <a:rPr lang="en-US" dirty="0"/>
              <a:t> and </a:t>
            </a:r>
            <a:r>
              <a:rPr lang="en-US" dirty="0" err="1"/>
              <a:t>distributivity</a:t>
            </a:r>
            <a:r>
              <a:rPr lang="en-US" dirty="0"/>
              <a:t> in floating-point arithmetic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Benchmark Example: Data Type for Vectors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14821" y="1498526"/>
            <a:ext cx="4132541" cy="1320874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data structure for vectors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typedef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defTabSz="457200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*data;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 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;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572000" y="3733800"/>
            <a:ext cx="4492314" cy="2551980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retrieve vector element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and store at 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get_vec_element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(*</a:t>
            </a:r>
            <a:r>
              <a:rPr lang="en-US" sz="1600" dirty="0" err="1">
                <a:latin typeface="Courier New" pitchFamily="49" charset="0"/>
              </a:rPr>
              <a:t>vec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size_t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 &gt;= v-&gt;</a:t>
            </a:r>
            <a:r>
              <a:rPr lang="en-US" sz="1600" dirty="0" err="1">
                <a:latin typeface="Courier New" pitchFamily="49" charset="0"/>
              </a:rPr>
              <a:t>len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return 0;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*</a:t>
            </a:r>
            <a:r>
              <a:rPr lang="en-US" sz="1600" dirty="0" err="1">
                <a:latin typeface="Courier New" pitchFamily="49" charset="0"/>
              </a:rPr>
              <a:t>val</a:t>
            </a:r>
            <a:r>
              <a:rPr lang="en-US" sz="1600" dirty="0">
                <a:latin typeface="Courier New" pitchFamily="49" charset="0"/>
              </a:rPr>
              <a:t> = v-&gt;data[</a:t>
            </a:r>
            <a:r>
              <a:rPr lang="en-US" sz="1600" dirty="0" err="1">
                <a:latin typeface="Courier New" pitchFamily="49" charset="0"/>
              </a:rPr>
              <a:t>idx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 defTabSz="515938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return 1;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03349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800600" y="18415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len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00600" y="2133600"/>
            <a:ext cx="776536" cy="292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data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58000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56901" y="2133600"/>
            <a:ext cx="353699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7" idx="1"/>
          </p:cNvCxnSpPr>
          <p:nvPr/>
        </p:nvCxnSpPr>
        <p:spPr bwMode="auto">
          <a:xfrm>
            <a:off x="5577136" y="2279650"/>
            <a:ext cx="926213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215499" y="2133600"/>
            <a:ext cx="1041402" cy="2921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034" y="1837381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91868" y="1837267"/>
            <a:ext cx="308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037377" y="1837267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len-1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7368989" y="2286000"/>
            <a:ext cx="733612" cy="1390"/>
          </a:xfrm>
          <a:prstGeom prst="line">
            <a:avLst/>
          </a:prstGeom>
          <a:noFill/>
          <a:ln w="635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3810000"/>
            <a:ext cx="3871913" cy="2219325"/>
          </a:xfrm>
        </p:spPr>
        <p:txBody>
          <a:bodyPr/>
          <a:lstStyle/>
          <a:p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Computation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4191000"/>
            <a:ext cx="3871913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Data Types</a:t>
            </a:r>
          </a:p>
          <a:p>
            <a:pPr lvl="1"/>
            <a:r>
              <a:rPr lang="en-US" sz="2000" dirty="0"/>
              <a:t>Use different declarations for </a:t>
            </a:r>
            <a:r>
              <a:rPr lang="en-US" sz="1800" b="1" dirty="0" err="1">
                <a:latin typeface="Courier New" pitchFamily="49" charset="0"/>
              </a:rPr>
              <a:t>data_t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 err="1">
                <a:latin typeface="Courier New" pitchFamily="49" charset="0"/>
              </a:rPr>
              <a:t>int</a:t>
            </a:r>
            <a:endParaRPr lang="en-US" sz="1800" b="1" dirty="0">
              <a:latin typeface="Courier New" pitchFamily="49" charset="0"/>
            </a:endParaRPr>
          </a:p>
          <a:p>
            <a:pPr lvl="1"/>
            <a:r>
              <a:rPr lang="en-US" sz="1800" b="1" dirty="0">
                <a:latin typeface="Courier New" pitchFamily="49" charset="0"/>
              </a:rPr>
              <a:t>long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float</a:t>
            </a:r>
          </a:p>
          <a:p>
            <a:pPr lvl="1"/>
            <a:r>
              <a:rPr lang="en-US" sz="1800" b="1" dirty="0">
                <a:latin typeface="Courier New" pitchFamily="49" charset="0"/>
              </a:rPr>
              <a:t>double</a:t>
            </a:r>
          </a:p>
        </p:txBody>
      </p:sp>
      <p:sp>
        <p:nvSpPr>
          <p:cNvPr id="77517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62488" y="4191000"/>
            <a:ext cx="3871912" cy="2219325"/>
          </a:xfrm>
        </p:spPr>
        <p:txBody>
          <a:bodyPr/>
          <a:lstStyle/>
          <a:p>
            <a:pPr marL="287338" indent="-287338"/>
            <a:r>
              <a:rPr lang="en-US" sz="2400" dirty="0"/>
              <a:t>Operations</a:t>
            </a:r>
          </a:p>
          <a:p>
            <a:pPr lvl="1"/>
            <a:r>
              <a:rPr lang="en-US" sz="2000" dirty="0"/>
              <a:t>Use different definitions of </a:t>
            </a:r>
            <a:r>
              <a:rPr lang="en-US" sz="1800" b="1" dirty="0">
                <a:latin typeface="Courier New" pitchFamily="49" charset="0"/>
              </a:rPr>
              <a:t>OP</a:t>
            </a:r>
            <a:r>
              <a:rPr lang="en-US" sz="2000" dirty="0"/>
              <a:t> and </a:t>
            </a:r>
            <a:r>
              <a:rPr lang="en-US" sz="1800" b="1" dirty="0">
                <a:latin typeface="Courier New" pitchFamily="49" charset="0"/>
              </a:rPr>
              <a:t>IDENT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+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0</a:t>
            </a:r>
          </a:p>
          <a:p>
            <a:pPr lvl="1"/>
            <a:r>
              <a:rPr lang="en-US" sz="2000" dirty="0"/>
              <a:t> </a:t>
            </a:r>
            <a:r>
              <a:rPr lang="en-US" sz="2000" b="1" dirty="0">
                <a:latin typeface="Courier New" pitchFamily="49" charset="0"/>
              </a:rPr>
              <a:t>*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/>
              <a:t>/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1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40700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Cycles Per Element (CPE)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516063"/>
          </a:xfrm>
        </p:spPr>
        <p:txBody>
          <a:bodyPr/>
          <a:lstStyle/>
          <a:p>
            <a:r>
              <a:rPr lang="en-US" sz="2000" dirty="0"/>
              <a:t>Convenient way to express performance of program that operates on vectors or lists</a:t>
            </a:r>
          </a:p>
          <a:p>
            <a:r>
              <a:rPr lang="en-US" sz="2000" dirty="0"/>
              <a:t>Length = n</a:t>
            </a:r>
          </a:p>
          <a:p>
            <a:r>
              <a:rPr lang="en-US" sz="2000" dirty="0"/>
              <a:t>In our case: </a:t>
            </a:r>
            <a:r>
              <a:rPr lang="en-US" sz="2000" dirty="0">
                <a:solidFill>
                  <a:srgbClr val="C00000"/>
                </a:solidFill>
              </a:rPr>
              <a:t>CPE = cycles per OP</a:t>
            </a:r>
            <a:endParaRPr lang="en-US" sz="2000" dirty="0"/>
          </a:p>
          <a:p>
            <a:r>
              <a:rPr lang="en-US" sz="2000" dirty="0"/>
              <a:t>Cycles = CPE*n + Overhead</a:t>
            </a:r>
          </a:p>
          <a:p>
            <a:pPr lvl="1"/>
            <a:r>
              <a:rPr lang="en-US" sz="1600" dirty="0"/>
              <a:t>CPE is slope of line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752600" y="3276600"/>
          <a:ext cx="5754977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4020276"/>
            <a:ext cx="746306" cy="3414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7432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psum1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9.0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953000" y="5105400"/>
            <a:ext cx="746306" cy="3374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27432" tIns="22860" rIns="27432" bIns="0" anchor="t" upright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200" b="0" i="0" strike="noStrike" dirty="0">
                <a:solidFill>
                  <a:srgbClr val="000000"/>
                </a:solidFill>
                <a:latin typeface="Courier New"/>
                <a:cs typeface="Courier New"/>
              </a:rPr>
              <a:t>psum2</a:t>
            </a:r>
            <a:endParaRPr lang="en-US" sz="1200" b="0" i="0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 algn="ctr" rtl="0">
              <a:defRPr sz="1000"/>
            </a:pPr>
            <a:r>
              <a:rPr lang="en-US" sz="1200" b="0" i="0" strike="noStrike" dirty="0">
                <a:solidFill>
                  <a:srgbClr val="000000"/>
                </a:solidFill>
                <a:latin typeface="Arial"/>
                <a:cs typeface="Arial"/>
              </a:rPr>
              <a:t>Slope = 6.0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81000"/>
            <a:ext cx="7591425" cy="762000"/>
          </a:xfrm>
        </p:spPr>
        <p:txBody>
          <a:bodyPr/>
          <a:lstStyle/>
          <a:p>
            <a:r>
              <a:rPr lang="en-US" dirty="0"/>
              <a:t>Benchmark Performance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638175" y="1133182"/>
            <a:ext cx="5834930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combine1(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long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get_vec_element</a:t>
            </a:r>
            <a:r>
              <a:rPr lang="en-US" sz="1800" dirty="0">
                <a:latin typeface="Courier New" pitchFamily="49" charset="0"/>
              </a:rPr>
              <a:t>(v,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, &amp;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	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OP </a:t>
            </a:r>
            <a:r>
              <a:rPr lang="en-US" sz="1800" dirty="0" err="1">
                <a:latin typeface="Courier New" pitchFamily="49" charset="0"/>
              </a:rPr>
              <a:t>val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600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 sum or product of vector elements</a:t>
            </a:r>
          </a:p>
        </p:txBody>
      </p:sp>
      <p:graphicFrame>
        <p:nvGraphicFramePr>
          <p:cNvPr id="10" name="Group 49"/>
          <p:cNvGraphicFramePr>
            <a:graphicFrameLocks noGrp="1"/>
          </p:cNvGraphicFramePr>
          <p:nvPr/>
        </p:nvGraphicFramePr>
        <p:xfrm>
          <a:off x="396875" y="4267200"/>
          <a:ext cx="8229600" cy="1939925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unoptimized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22.68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19.98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20.18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Combine1 –O3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1499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62484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Results in CPE (cycles per element)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5611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Optimizing Compilers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86800" cy="5715000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Provide efficient mapping of program to machine</a:t>
            </a:r>
          </a:p>
          <a:p>
            <a:pPr lvl="1" eaLnBrk="1" hangingPunct="1">
              <a:defRPr/>
            </a:pPr>
            <a:r>
              <a:rPr lang="en-US" dirty="0"/>
              <a:t>register allocation</a:t>
            </a:r>
          </a:p>
          <a:p>
            <a:pPr lvl="1" eaLnBrk="1" hangingPunct="1">
              <a:defRPr/>
            </a:pPr>
            <a:r>
              <a:rPr lang="en-US" dirty="0"/>
              <a:t>code selection and ordering (scheduling)</a:t>
            </a:r>
          </a:p>
          <a:p>
            <a:pPr lvl="1" eaLnBrk="1" hangingPunct="1">
              <a:defRPr/>
            </a:pPr>
            <a:r>
              <a:rPr lang="en-US" dirty="0"/>
              <a:t>dead code elimination</a:t>
            </a:r>
          </a:p>
          <a:p>
            <a:pPr lvl="1" eaLnBrk="1" hangingPunct="1">
              <a:defRPr/>
            </a:pPr>
            <a:r>
              <a:rPr lang="en-US" dirty="0"/>
              <a:t>eliminating minor inefficiencies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Don’t (usually) improve asymptotic efficiency</a:t>
            </a:r>
          </a:p>
          <a:p>
            <a:pPr lvl="1" eaLnBrk="1" hangingPunct="1">
              <a:defRPr/>
            </a:pPr>
            <a:r>
              <a:rPr lang="en-US" dirty="0"/>
              <a:t>up to programmer to select best overall algorithm</a:t>
            </a:r>
          </a:p>
          <a:p>
            <a:pPr lvl="1" eaLnBrk="1" hangingPunct="1">
              <a:defRPr/>
            </a:pPr>
            <a:r>
              <a:rPr lang="en-US" dirty="0"/>
              <a:t>big-O savings are (often) more important than constant factors</a:t>
            </a:r>
          </a:p>
          <a:p>
            <a:pPr lvl="2" eaLnBrk="1" hangingPunct="1">
              <a:defRPr/>
            </a:pPr>
            <a:r>
              <a:rPr lang="en-US" dirty="0"/>
              <a:t>but constant factors also matter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/>
              <a:t>Have difficulty overcoming “optimization blockers”</a:t>
            </a:r>
          </a:p>
          <a:p>
            <a:pPr lvl="1">
              <a:defRPr/>
            </a:pPr>
            <a:r>
              <a:rPr lang="en-US" dirty="0"/>
              <a:t>potential procedure side-effects</a:t>
            </a:r>
          </a:p>
          <a:p>
            <a:pPr lvl="1" eaLnBrk="1" hangingPunct="1">
              <a:defRPr/>
            </a:pPr>
            <a:r>
              <a:rPr lang="en-US" dirty="0"/>
              <a:t>potential memory aliasing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4495800"/>
            <a:ext cx="7896225" cy="1838324"/>
          </a:xfrm>
        </p:spPr>
        <p:txBody>
          <a:bodyPr/>
          <a:lstStyle/>
          <a:p>
            <a:r>
              <a:rPr lang="en-US" dirty="0"/>
              <a:t>Move </a:t>
            </a:r>
            <a:r>
              <a:rPr lang="en-US" dirty="0" err="1"/>
              <a:t>vec_length</a:t>
            </a:r>
            <a:r>
              <a:rPr lang="en-US" dirty="0"/>
              <a:t> out of loop</a:t>
            </a:r>
          </a:p>
          <a:p>
            <a:r>
              <a:rPr lang="en-US" dirty="0"/>
              <a:t>Avoid bounds check on each cycle</a:t>
            </a:r>
          </a:p>
          <a:p>
            <a:r>
              <a:rPr lang="en-US" dirty="0"/>
              <a:t>Accumulate in temporary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Basic Optimizations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6875" y="5934076"/>
            <a:ext cx="7896225" cy="542924"/>
          </a:xfrm>
        </p:spPr>
        <p:txBody>
          <a:bodyPr/>
          <a:lstStyle/>
          <a:p>
            <a:r>
              <a:rPr lang="en-US" dirty="0"/>
              <a:t>Eliminates sources of overhead in loop</a:t>
            </a:r>
          </a:p>
        </p:txBody>
      </p:sp>
      <p:sp>
        <p:nvSpPr>
          <p:cNvPr id="775172" name="Rectangle 4"/>
          <p:cNvSpPr>
            <a:spLocks noChangeArrowheads="1"/>
          </p:cNvSpPr>
          <p:nvPr/>
        </p:nvSpPr>
        <p:spPr bwMode="auto">
          <a:xfrm>
            <a:off x="1295400" y="1331243"/>
            <a:ext cx="5421355" cy="2859757"/>
          </a:xfrm>
          <a:prstGeom prst="rect">
            <a:avLst/>
          </a:prstGeom>
          <a:solidFill>
            <a:srgbClr val="F6F5BD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void combine4(</a:t>
            </a:r>
            <a:r>
              <a:rPr lang="en-US" sz="1800" dirty="0" err="1">
                <a:latin typeface="Courier New" pitchFamily="49" charset="0"/>
              </a:rPr>
              <a:t>vec_ptr</a:t>
            </a:r>
            <a:r>
              <a:rPr lang="en-US" sz="1800" dirty="0">
                <a:latin typeface="Courier New" pitchFamily="49" charset="0"/>
              </a:rPr>
              <a:t> v,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long length = </a:t>
            </a:r>
            <a:r>
              <a:rPr lang="en-US" sz="1800" dirty="0" err="1">
                <a:latin typeface="Courier New" pitchFamily="49" charset="0"/>
              </a:rPr>
              <a:t>vec_length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*d = </a:t>
            </a:r>
            <a:r>
              <a:rPr lang="en-US" sz="1800" dirty="0" err="1">
                <a:latin typeface="Courier New" pitchFamily="49" charset="0"/>
              </a:rPr>
              <a:t>get_vec_start</a:t>
            </a:r>
            <a:r>
              <a:rPr lang="en-US" sz="18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data_t</a:t>
            </a:r>
            <a:r>
              <a:rPr lang="en-US" sz="1800" dirty="0">
                <a:latin typeface="Courier New" pitchFamily="49" charset="0"/>
              </a:rPr>
              <a:t> t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length;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++)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  t = t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aphicFrame>
        <p:nvGraphicFramePr>
          <p:cNvPr id="5" name="Group 49"/>
          <p:cNvGraphicFramePr>
            <a:graphicFrameLocks noGrp="1"/>
          </p:cNvGraphicFramePr>
          <p:nvPr/>
        </p:nvGraphicFramePr>
        <p:xfrm>
          <a:off x="396874" y="4267200"/>
          <a:ext cx="6003925" cy="155257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Combine1 –O1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10.17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11.14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Definition:</a:t>
            </a:r>
            <a:r>
              <a:rPr lang="en-US" dirty="0"/>
              <a:t> A superscalar processor can issue and execute </a:t>
            </a:r>
            <a:r>
              <a:rPr lang="en-US" i="1" dirty="0">
                <a:solidFill>
                  <a:srgbClr val="990000"/>
                </a:solidFill>
              </a:rPr>
              <a:t>multiple instructions in one cycle</a:t>
            </a:r>
            <a:r>
              <a:rPr lang="en-US" dirty="0"/>
              <a:t>. The instructions are retrieved from a sequential instruction stream and are usually scheduled dynamically.</a:t>
            </a:r>
          </a:p>
          <a:p>
            <a:endParaRPr lang="en-US" dirty="0"/>
          </a:p>
          <a:p>
            <a:r>
              <a:rPr lang="en-US" dirty="0"/>
              <a:t>Benefit: without programming effort, superscalar processor can take advantage of the </a:t>
            </a:r>
            <a:r>
              <a:rPr lang="en-US" i="1" dirty="0">
                <a:solidFill>
                  <a:srgbClr val="990000"/>
                </a:solidFill>
              </a:rPr>
              <a:t>instruction level parallelism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that most programs have.</a:t>
            </a:r>
          </a:p>
          <a:p>
            <a:endParaRPr lang="en-US" dirty="0"/>
          </a:p>
          <a:p>
            <a:r>
              <a:rPr lang="en-US" dirty="0"/>
              <a:t>Most CPUs are superscalar.</a:t>
            </a:r>
          </a:p>
          <a:p>
            <a:pPr lvl="1"/>
            <a:r>
              <a:rPr lang="en-US" dirty="0"/>
              <a:t>Intel: since Pentium (1993)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228600"/>
            <a:ext cx="7592093" cy="762000"/>
          </a:xfrm>
        </p:spPr>
        <p:txBody>
          <a:bodyPr/>
          <a:lstStyle/>
          <a:p>
            <a:r>
              <a:rPr lang="en-US" dirty="0"/>
              <a:t>Pipelined Functional Units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1</a:t>
              </a: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2</a:t>
              </a: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>
                  <a:latin typeface="Calibri"/>
                  <a:cs typeface="Calibri"/>
                </a:rPr>
                <a:t>Stage 3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mult_eg</a:t>
            </a:r>
            <a:r>
              <a:rPr lang="en-US" sz="1600" dirty="0">
                <a:latin typeface="Courier New" pitchFamily="49" charset="0"/>
              </a:rPr>
              <a:t>(long a, long b, long c)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p1 = </a:t>
            </a:r>
            <a:r>
              <a:rPr lang="en-US" sz="1600" dirty="0">
                <a:solidFill>
                  <a:srgbClr val="C00000"/>
                </a:solidFill>
                <a:latin typeface="Courier New" pitchFamily="49" charset="0"/>
              </a:rPr>
              <a:t>a*b</a:t>
            </a:r>
            <a:r>
              <a:rPr lang="en-US" sz="1600" dirty="0">
                <a:latin typeface="Courier New" pitchFamily="49" charset="0"/>
              </a:rPr>
              <a:t>;
    long p2 = </a:t>
            </a:r>
            <a:r>
              <a:rPr lang="en-US" sz="1600" dirty="0">
                <a:solidFill>
                  <a:srgbClr val="0070C0"/>
                </a:solidFill>
                <a:latin typeface="Courier New" pitchFamily="49" charset="0"/>
              </a:rPr>
              <a:t>a*c</a:t>
            </a:r>
            <a:r>
              <a:rPr lang="en-US" sz="1600" dirty="0">
                <a:latin typeface="Courier New" pitchFamily="49" charset="0"/>
              </a:rPr>
              <a:t>;
    long p3 = </a:t>
            </a:r>
            <a:r>
              <a:rPr lang="en-US" sz="1600" dirty="0">
                <a:solidFill>
                  <a:srgbClr val="00B050"/>
                </a:solidFill>
                <a:latin typeface="Courier New" pitchFamily="49" charset="0"/>
              </a:rPr>
              <a:t>p1 * p2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return p3;
}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7896225" cy="1533524"/>
          </a:xfrm>
        </p:spPr>
        <p:txBody>
          <a:bodyPr/>
          <a:lstStyle/>
          <a:p>
            <a:pPr lvl="1"/>
            <a:r>
              <a:rPr lang="en-US" dirty="0"/>
              <a:t>Divide computation into stages</a:t>
            </a:r>
          </a:p>
          <a:p>
            <a:pPr lvl="1"/>
            <a:r>
              <a:rPr lang="en-US" dirty="0"/>
              <a:t>Pass partial computations from stage to stage</a:t>
            </a:r>
          </a:p>
          <a:p>
            <a:pPr lvl="1"/>
            <a:r>
              <a:rPr lang="en-US" dirty="0"/>
              <a:t>Stage </a:t>
            </a:r>
            <a:r>
              <a:rPr lang="en-US" dirty="0" err="1"/>
              <a:t>i</a:t>
            </a:r>
            <a:r>
              <a:rPr lang="en-US" dirty="0"/>
              <a:t> can start on new computation once values passed to i+1</a:t>
            </a:r>
          </a:p>
          <a:p>
            <a:pPr lvl="1"/>
            <a:r>
              <a:rPr lang="en-US" dirty="0"/>
              <a:t>E.g., complete 3 multiplications in 7 cycles, even though each requires 3 cycles</a:t>
            </a:r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/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Time</a:t>
                      </a: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1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/>
                          <a:cs typeface="Calibri"/>
                        </a:rPr>
                        <a:t>Stage 3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C00000"/>
                          </a:solidFill>
                          <a:latin typeface="Courier New"/>
                          <a:cs typeface="Courier New"/>
                        </a:rPr>
                        <a:t>a*b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70C0"/>
                          </a:solidFill>
                          <a:latin typeface="Courier New"/>
                          <a:cs typeface="Courier New"/>
                        </a:rPr>
                        <a:t>a*c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>
                          <a:solidFill>
                            <a:srgbClr val="00B050"/>
                          </a:solidFill>
                          <a:latin typeface="Courier New"/>
                          <a:cs typeface="Courier New"/>
                        </a:rPr>
                        <a:t>p1*p2</a:t>
                      </a: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529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Haswell</a:t>
            </a:r>
            <a:r>
              <a:rPr lang="en-US" dirty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341313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1 FP divide</a:t>
            </a:r>
            <a:endParaRPr lang="en-US" dirty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/>
              <a:t>Single/Double FP Divide	3-15	3-15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.L519:		# Loop: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</a:t>
            </a: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rbp</a:t>
            </a:r>
            <a:r>
              <a:rPr lang="en-US" sz="1400" dirty="0">
                <a:latin typeface="Courier New" pitchFamily="49" charset="0"/>
              </a:rPr>
              <a:t>	# Compare </a:t>
            </a:r>
            <a:r>
              <a:rPr lang="en-US" sz="1400" dirty="0" err="1">
                <a:latin typeface="Courier New" pitchFamily="49" charset="0"/>
              </a:rPr>
              <a:t>length:i</a:t>
            </a:r>
            <a:endParaRPr lang="en-US" sz="14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jg</a:t>
            </a:r>
            <a:r>
              <a:rPr lang="en-US" sz="1400" dirty="0">
                <a:latin typeface="Courier New" pitchFamily="49" charset="0"/>
              </a:rPr>
              <a:t>	.L519	# If &gt;,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</p:txBody>
      </p:sp>
      <p:graphicFrame>
        <p:nvGraphicFramePr>
          <p:cNvPr id="9" name="Group 49"/>
          <p:cNvGraphicFramePr>
            <a:graphicFrameLocks noGrp="1"/>
          </p:cNvGraphicFramePr>
          <p:nvPr/>
        </p:nvGraphicFramePr>
        <p:xfrm>
          <a:off x="1570037" y="4013327"/>
          <a:ext cx="6003925" cy="1549273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Combine4 = Serial Computation 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/>
              <a:t> </a:t>
            </a:r>
            <a:r>
              <a:rPr lang="en-US" sz="1600" b="1" dirty="0">
                <a:latin typeface="Courier New" pitchFamily="49" charset="0"/>
              </a:rPr>
              <a:t>((((((((1 * d[0]) * d[1]) * d[2]) * d[3]) </a:t>
            </a:r>
            <a:br>
              <a:rPr lang="en-US" sz="16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/>
              <a:t>Sequential dependence</a:t>
            </a:r>
          </a:p>
          <a:p>
            <a:pPr marL="687388" lvl="1" indent="-287338">
              <a:defRPr/>
            </a:pPr>
            <a:r>
              <a:rPr lang="en-US" dirty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</a:t>
            </a:r>
            <a:r>
              <a:rPr lang="en-US" dirty="0">
                <a:solidFill>
                  <a:srgbClr val="0070C0"/>
                </a:solidFill>
              </a:rPr>
              <a:t>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/>
              <a:t>Perform 2x more useful work per loop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Helps integer add</a:t>
            </a:r>
          </a:p>
          <a:p>
            <a:pPr lvl="1">
              <a:defRPr/>
            </a:pPr>
            <a:r>
              <a:rPr lang="en-US" dirty="0"/>
              <a:t>Achieves latency bound</a:t>
            </a:r>
          </a:p>
          <a:p>
            <a:pPr eaLnBrk="1" hangingPunct="1">
              <a:defRPr/>
            </a:pPr>
            <a:r>
              <a:rPr lang="en-US" dirty="0"/>
              <a:t>Others don’t improve. </a:t>
            </a:r>
            <a:r>
              <a:rPr lang="en-US" i="1" dirty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/>
        </p:nvGraphicFramePr>
        <p:xfrm>
          <a:off x="1570037" y="1346327"/>
          <a:ext cx="6003925" cy="1939925"/>
        </p:xfrm>
        <a:graphic>
          <a:graphicData uri="http://schemas.openxmlformats.org/drawingml/2006/table">
            <a:tbl>
              <a:tblPr/>
              <a:tblGrid>
                <a:gridCol w="1723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0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Generally Useful Optimizations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Code motion/</a:t>
            </a:r>
            <a:r>
              <a:rPr lang="en-US" dirty="0" err="1">
                <a:solidFill>
                  <a:srgbClr val="7F7F7F"/>
                </a:solidFill>
              </a:rPr>
              <a:t>precomputation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Sharing of common </a:t>
            </a:r>
            <a:r>
              <a:rPr lang="en-US" dirty="0" err="1">
                <a:solidFill>
                  <a:srgbClr val="7F7F7F"/>
                </a:solidFill>
              </a:rPr>
              <a:t>subexpressions</a:t>
            </a:r>
            <a:endParaRPr lang="en-US" dirty="0">
              <a:solidFill>
                <a:srgbClr val="7F7F7F"/>
              </a:solidFill>
            </a:endParaRPr>
          </a:p>
          <a:p>
            <a:pPr lvl="1"/>
            <a:r>
              <a:rPr lang="en-US" dirty="0">
                <a:solidFill>
                  <a:srgbClr val="7F7F7F"/>
                </a:solidFill>
              </a:rPr>
              <a:t>Example: </a:t>
            </a:r>
            <a:r>
              <a:rPr lang="en-US" dirty="0" err="1">
                <a:solidFill>
                  <a:srgbClr val="7F7F7F"/>
                </a:solidFill>
              </a:rPr>
              <a:t>Bubblesort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/>
              <a:t>Optimization Blockers				</a:t>
            </a:r>
            <a:r>
              <a:rPr lang="en-US" dirty="0">
                <a:solidFill>
                  <a:srgbClr val="7F7F7F"/>
                </a:solidFill>
              </a:rPr>
              <a:t>CSAPP 5.1</a:t>
            </a:r>
            <a:endParaRPr lang="en-US" dirty="0"/>
          </a:p>
          <a:p>
            <a:pPr lvl="1"/>
            <a:r>
              <a:rPr lang="en-US" dirty="0">
                <a:solidFill>
                  <a:srgbClr val="7F7F7F"/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Memory aliasing</a:t>
            </a:r>
          </a:p>
          <a:p>
            <a:r>
              <a:rPr lang="en-US" b="1" dirty="0"/>
              <a:t>Exploiting Instruction-Level Parallelism</a:t>
            </a:r>
            <a:r>
              <a:rPr lang="en-US" dirty="0"/>
              <a:t>		</a:t>
            </a:r>
            <a:r>
              <a:rPr lang="en-US" dirty="0">
                <a:solidFill>
                  <a:srgbClr val="7F7F7F"/>
                </a:solidFill>
              </a:rPr>
              <a:t>CSAPP 5.2-5.10</a:t>
            </a:r>
            <a:endParaRPr lang="en-US" b="1" dirty="0"/>
          </a:p>
          <a:p>
            <a:r>
              <a:rPr lang="en-US" dirty="0"/>
              <a:t>Dealing with Conditionals				</a:t>
            </a:r>
            <a:r>
              <a:rPr lang="en-US" dirty="0">
                <a:solidFill>
                  <a:srgbClr val="7F7F7F"/>
                </a:solidFill>
              </a:rPr>
              <a:t>CSAPP 5.11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Loop Unrolling with Separate Accumulators </a:t>
            </a:r>
            <a:r>
              <a:rPr lang="en-US" sz="3200" dirty="0">
                <a:solidFill>
                  <a:srgbClr val="0070C0"/>
                </a:solidFill>
              </a:rPr>
              <a:t>(2x2)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990600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OP 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OP d[i+1];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OP x1;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8396DF-F8FB-4CD4-ADF0-731005E3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2625"/>
            <a:ext cx="79390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Can this change the result of the computation?</a:t>
            </a:r>
          </a:p>
          <a:p>
            <a:r>
              <a:rPr lang="en-US" kern="0"/>
              <a:t>Yes, for FP. </a:t>
            </a:r>
            <a:r>
              <a:rPr lang="en-US" i="1" kern="0">
                <a:solidFill>
                  <a:srgbClr val="C00000"/>
                </a:solidFill>
              </a:rPr>
              <a:t>Why?</a:t>
            </a:r>
            <a:endParaRPr lang="en-US" i="1" kern="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Effect of Separate Accumulators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9900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Rectangle 34">
            <a:extLst>
              <a:ext uri="{FF2B5EF4-FFF2-40B4-BE49-F238E27FC236}">
                <a16:creationId xmlns:a16="http://schemas.microsoft.com/office/drawing/2014/main" id="{AFD74888-CD30-4835-81F9-8B63BE0A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934" y="5520910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x0 = x0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x1 = x1 OP 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Idea: Can choose L Unrolling Factor and K Accumulators</a:t>
            </a:r>
          </a:p>
          <a:p>
            <a:pPr lvl="1">
              <a:defRPr/>
            </a:pPr>
            <a:r>
              <a:rPr lang="en-US" dirty="0"/>
              <a:t>L must be a multiple of K</a:t>
            </a:r>
          </a:p>
          <a:p>
            <a:pPr eaLnBrk="1" hangingPunct="1">
              <a:defRPr/>
            </a:pPr>
            <a:r>
              <a:rPr lang="en-US" dirty="0"/>
              <a:t>Case: Double *</a:t>
            </a:r>
          </a:p>
          <a:p>
            <a:pPr lvl="1" eaLnBrk="1" hangingPunct="1">
              <a:defRPr/>
            </a:pPr>
            <a:r>
              <a:rPr lang="en-US" dirty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/>
        </p:nvGraphicFramePr>
        <p:xfrm>
          <a:off x="1009810" y="29718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/>
              <a:t>Up to 42X improvement over original, </a:t>
            </a:r>
            <a:r>
              <a:rPr lang="en-US" dirty="0" err="1"/>
              <a:t>unoptimized</a:t>
            </a:r>
            <a:r>
              <a:rPr lang="en-US" dirty="0"/>
              <a:t> code</a:t>
            </a:r>
          </a:p>
          <a:p>
            <a:pPr lvl="1" eaLnBrk="1" hangingPunct="1"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sz="2400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81411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D58B4A-7579-437D-8254-A5513FD4F4BD}"/>
              </a:ext>
            </a:extLst>
          </p:cNvPr>
          <p:cNvSpPr txBox="1"/>
          <p:nvPr/>
        </p:nvSpPr>
        <p:spPr>
          <a:xfrm>
            <a:off x="5421453" y="5867400"/>
            <a:ext cx="3176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Can we do even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-254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ea typeface="+mj-ea"/>
              </a:rPr>
              <a:t>Programming with AVX2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65150"/>
            <a:ext cx="8307387" cy="61404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" pitchFamily="2" charset="2"/>
              <a:buNone/>
              <a:defRPr/>
            </a:pPr>
            <a:r>
              <a:rPr lang="en-US" dirty="0"/>
              <a:t>Y</a:t>
            </a:r>
            <a:r>
              <a:rPr lang="en-US" dirty="0">
                <a:ea typeface="+mn-ea"/>
              </a:rPr>
              <a:t>MM Registers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total, each 32 bytes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32 single-byte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16 16-bit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32-bit integers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8 single-precision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4 double-precision floats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1" name="Group 21"/>
          <p:cNvGrpSpPr>
            <a:grpSpLocks/>
          </p:cNvGrpSpPr>
          <p:nvPr/>
        </p:nvGrpSpPr>
        <p:grpSpPr bwMode="auto">
          <a:xfrm>
            <a:off x="609600" y="2546350"/>
            <a:ext cx="7315200" cy="304800"/>
            <a:chOff x="768" y="864"/>
            <a:chExt cx="4608" cy="192"/>
          </a:xfrm>
        </p:grpSpPr>
        <p:sp>
          <p:nvSpPr>
            <p:cNvPr id="40047" name="Rectangle 22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8" name="Rectangle 23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49" name="Rectangle 24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0" name="Rectangle 25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1" name="Rectangle 26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2" name="Rectangle 27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3" name="Rectangle 28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4" name="Rectangle 29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5" name="Rectangle 30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6" name="Rectangle 31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7" name="Rectangle 32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8" name="Rectangle 33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59" name="Rectangle 34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0" name="Rectangle 35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1" name="Rectangle 36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2" name="Rectangle 37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6350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9945" name="Rectangle 89"/>
          <p:cNvSpPr>
            <a:spLocks noChangeArrowheads="1"/>
          </p:cNvSpPr>
          <p:nvPr/>
        </p:nvSpPr>
        <p:spPr bwMode="auto">
          <a:xfrm>
            <a:off x="609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6" name="Rectangle 90"/>
          <p:cNvSpPr>
            <a:spLocks noChangeArrowheads="1"/>
          </p:cNvSpPr>
          <p:nvPr/>
        </p:nvSpPr>
        <p:spPr bwMode="auto">
          <a:xfrm>
            <a:off x="1524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7" name="Rectangle 91"/>
          <p:cNvSpPr>
            <a:spLocks noChangeArrowheads="1"/>
          </p:cNvSpPr>
          <p:nvPr/>
        </p:nvSpPr>
        <p:spPr bwMode="auto">
          <a:xfrm>
            <a:off x="2438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8" name="Rectangle 92"/>
          <p:cNvSpPr>
            <a:spLocks noChangeArrowheads="1"/>
          </p:cNvSpPr>
          <p:nvPr/>
        </p:nvSpPr>
        <p:spPr bwMode="auto">
          <a:xfrm>
            <a:off x="33528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49" name="Rectangle 93"/>
          <p:cNvSpPr>
            <a:spLocks noChangeArrowheads="1"/>
          </p:cNvSpPr>
          <p:nvPr/>
        </p:nvSpPr>
        <p:spPr bwMode="auto">
          <a:xfrm>
            <a:off x="42672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0" name="Rectangle 94"/>
          <p:cNvSpPr>
            <a:spLocks noChangeArrowheads="1"/>
          </p:cNvSpPr>
          <p:nvPr/>
        </p:nvSpPr>
        <p:spPr bwMode="auto">
          <a:xfrm>
            <a:off x="51816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1" name="Rectangle 95"/>
          <p:cNvSpPr>
            <a:spLocks noChangeArrowheads="1"/>
          </p:cNvSpPr>
          <p:nvPr/>
        </p:nvSpPr>
        <p:spPr bwMode="auto">
          <a:xfrm>
            <a:off x="60960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2" name="Rectangle 96"/>
          <p:cNvSpPr>
            <a:spLocks noChangeArrowheads="1"/>
          </p:cNvSpPr>
          <p:nvPr/>
        </p:nvSpPr>
        <p:spPr bwMode="auto">
          <a:xfrm>
            <a:off x="7010400" y="2546350"/>
            <a:ext cx="9144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39953" name="Rectangle 97"/>
          <p:cNvSpPr>
            <a:spLocks noChangeArrowheads="1"/>
          </p:cNvSpPr>
          <p:nvPr/>
        </p:nvSpPr>
        <p:spPr bwMode="auto">
          <a:xfrm>
            <a:off x="609600" y="3308350"/>
            <a:ext cx="1828800" cy="3048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143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609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838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6" name="Rectangle 4"/>
          <p:cNvSpPr>
            <a:spLocks noChangeArrowheads="1"/>
          </p:cNvSpPr>
          <p:nvPr/>
        </p:nvSpPr>
        <p:spPr bwMode="auto">
          <a:xfrm>
            <a:off x="1066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7" name="Rectangle 4"/>
          <p:cNvSpPr>
            <a:spLocks noChangeArrowheads="1"/>
          </p:cNvSpPr>
          <p:nvPr/>
        </p:nvSpPr>
        <p:spPr bwMode="auto">
          <a:xfrm>
            <a:off x="1295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8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69" name="Rectangle 4"/>
          <p:cNvSpPr>
            <a:spLocks noChangeArrowheads="1"/>
          </p:cNvSpPr>
          <p:nvPr/>
        </p:nvSpPr>
        <p:spPr bwMode="auto">
          <a:xfrm>
            <a:off x="1524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1752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1" name="Rectangle 4"/>
          <p:cNvSpPr>
            <a:spLocks noChangeArrowheads="1"/>
          </p:cNvSpPr>
          <p:nvPr/>
        </p:nvSpPr>
        <p:spPr bwMode="auto">
          <a:xfrm>
            <a:off x="1981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2" name="Rectangle 4"/>
          <p:cNvSpPr>
            <a:spLocks noChangeArrowheads="1"/>
          </p:cNvSpPr>
          <p:nvPr/>
        </p:nvSpPr>
        <p:spPr bwMode="auto">
          <a:xfrm>
            <a:off x="2209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3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4" name="Rectangle 4"/>
          <p:cNvSpPr>
            <a:spLocks noChangeArrowheads="1"/>
          </p:cNvSpPr>
          <p:nvPr/>
        </p:nvSpPr>
        <p:spPr bwMode="auto">
          <a:xfrm>
            <a:off x="2438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5" name="Rectangle 4"/>
          <p:cNvSpPr>
            <a:spLocks noChangeArrowheads="1"/>
          </p:cNvSpPr>
          <p:nvPr/>
        </p:nvSpPr>
        <p:spPr bwMode="auto">
          <a:xfrm>
            <a:off x="2667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6" name="Rectangle 4"/>
          <p:cNvSpPr>
            <a:spLocks noChangeArrowheads="1"/>
          </p:cNvSpPr>
          <p:nvPr/>
        </p:nvSpPr>
        <p:spPr bwMode="auto">
          <a:xfrm>
            <a:off x="2895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7" name="Rectangle 4"/>
          <p:cNvSpPr>
            <a:spLocks noChangeArrowheads="1"/>
          </p:cNvSpPr>
          <p:nvPr/>
        </p:nvSpPr>
        <p:spPr bwMode="auto">
          <a:xfrm>
            <a:off x="3124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8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79" name="Rectangle 4"/>
          <p:cNvSpPr>
            <a:spLocks noChangeArrowheads="1"/>
          </p:cNvSpPr>
          <p:nvPr/>
        </p:nvSpPr>
        <p:spPr bwMode="auto">
          <a:xfrm>
            <a:off x="3352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0" name="Rectangle 4"/>
          <p:cNvSpPr>
            <a:spLocks noChangeArrowheads="1"/>
          </p:cNvSpPr>
          <p:nvPr/>
        </p:nvSpPr>
        <p:spPr bwMode="auto">
          <a:xfrm>
            <a:off x="3581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3810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4038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3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4" name="Rectangle 4"/>
          <p:cNvSpPr>
            <a:spLocks noChangeArrowheads="1"/>
          </p:cNvSpPr>
          <p:nvPr/>
        </p:nvSpPr>
        <p:spPr bwMode="auto">
          <a:xfrm>
            <a:off x="4267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5" name="Rectangle 4"/>
          <p:cNvSpPr>
            <a:spLocks noChangeArrowheads="1"/>
          </p:cNvSpPr>
          <p:nvPr/>
        </p:nvSpPr>
        <p:spPr bwMode="auto">
          <a:xfrm>
            <a:off x="4495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6" name="Rectangle 4"/>
          <p:cNvSpPr>
            <a:spLocks noChangeArrowheads="1"/>
          </p:cNvSpPr>
          <p:nvPr/>
        </p:nvSpPr>
        <p:spPr bwMode="auto">
          <a:xfrm>
            <a:off x="4724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4953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8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89" name="Rectangle 4"/>
          <p:cNvSpPr>
            <a:spLocks noChangeArrowheads="1"/>
          </p:cNvSpPr>
          <p:nvPr/>
        </p:nvSpPr>
        <p:spPr bwMode="auto">
          <a:xfrm>
            <a:off x="5181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0" name="Rectangle 4"/>
          <p:cNvSpPr>
            <a:spLocks noChangeArrowheads="1"/>
          </p:cNvSpPr>
          <p:nvPr/>
        </p:nvSpPr>
        <p:spPr bwMode="auto">
          <a:xfrm>
            <a:off x="5410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1" name="Rectangle 4"/>
          <p:cNvSpPr>
            <a:spLocks noChangeArrowheads="1"/>
          </p:cNvSpPr>
          <p:nvPr/>
        </p:nvSpPr>
        <p:spPr bwMode="auto">
          <a:xfrm>
            <a:off x="5638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2" name="Rectangle 4"/>
          <p:cNvSpPr>
            <a:spLocks noChangeArrowheads="1"/>
          </p:cNvSpPr>
          <p:nvPr/>
        </p:nvSpPr>
        <p:spPr bwMode="auto">
          <a:xfrm>
            <a:off x="5867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4" name="Rectangle 4"/>
          <p:cNvSpPr>
            <a:spLocks noChangeArrowheads="1"/>
          </p:cNvSpPr>
          <p:nvPr/>
        </p:nvSpPr>
        <p:spPr bwMode="auto">
          <a:xfrm>
            <a:off x="6096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5" name="Rectangle 4"/>
          <p:cNvSpPr>
            <a:spLocks noChangeArrowheads="1"/>
          </p:cNvSpPr>
          <p:nvPr/>
        </p:nvSpPr>
        <p:spPr bwMode="auto">
          <a:xfrm>
            <a:off x="6324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6" name="Rectangle 4"/>
          <p:cNvSpPr>
            <a:spLocks noChangeArrowheads="1"/>
          </p:cNvSpPr>
          <p:nvPr/>
        </p:nvSpPr>
        <p:spPr bwMode="auto">
          <a:xfrm>
            <a:off x="6553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7" name="Rectangle 4"/>
          <p:cNvSpPr>
            <a:spLocks noChangeArrowheads="1"/>
          </p:cNvSpPr>
          <p:nvPr/>
        </p:nvSpPr>
        <p:spPr bwMode="auto">
          <a:xfrm>
            <a:off x="67818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8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199" name="Rectangle 4"/>
          <p:cNvSpPr>
            <a:spLocks noChangeArrowheads="1"/>
          </p:cNvSpPr>
          <p:nvPr/>
        </p:nvSpPr>
        <p:spPr bwMode="auto">
          <a:xfrm>
            <a:off x="70104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0" name="Rectangle 4"/>
          <p:cNvSpPr>
            <a:spLocks noChangeArrowheads="1"/>
          </p:cNvSpPr>
          <p:nvPr/>
        </p:nvSpPr>
        <p:spPr bwMode="auto">
          <a:xfrm>
            <a:off x="72390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1" name="Rectangle 4"/>
          <p:cNvSpPr>
            <a:spLocks noChangeArrowheads="1"/>
          </p:cNvSpPr>
          <p:nvPr/>
        </p:nvSpPr>
        <p:spPr bwMode="auto">
          <a:xfrm>
            <a:off x="74676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2" name="Rectangle 4"/>
          <p:cNvSpPr>
            <a:spLocks noChangeArrowheads="1"/>
          </p:cNvSpPr>
          <p:nvPr/>
        </p:nvSpPr>
        <p:spPr bwMode="auto">
          <a:xfrm>
            <a:off x="7696200" y="1784350"/>
            <a:ext cx="2286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3" name="Rectangle 4"/>
          <p:cNvSpPr>
            <a:spLocks noChangeArrowheads="1"/>
          </p:cNvSpPr>
          <p:nvPr/>
        </p:nvSpPr>
        <p:spPr bwMode="auto">
          <a:xfrm>
            <a:off x="609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4" name="Rectangle 4"/>
          <p:cNvSpPr>
            <a:spLocks noChangeArrowheads="1"/>
          </p:cNvSpPr>
          <p:nvPr/>
        </p:nvSpPr>
        <p:spPr bwMode="auto">
          <a:xfrm>
            <a:off x="1524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5" name="Rectangle 4"/>
          <p:cNvSpPr>
            <a:spLocks noChangeArrowheads="1"/>
          </p:cNvSpPr>
          <p:nvPr/>
        </p:nvSpPr>
        <p:spPr bwMode="auto">
          <a:xfrm>
            <a:off x="2438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6" name="Rectangle 4"/>
          <p:cNvSpPr>
            <a:spLocks noChangeArrowheads="1"/>
          </p:cNvSpPr>
          <p:nvPr/>
        </p:nvSpPr>
        <p:spPr bwMode="auto">
          <a:xfrm>
            <a:off x="33528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7" name="Rectangle 4"/>
          <p:cNvSpPr>
            <a:spLocks noChangeArrowheads="1"/>
          </p:cNvSpPr>
          <p:nvPr/>
        </p:nvSpPr>
        <p:spPr bwMode="auto">
          <a:xfrm>
            <a:off x="42672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8" name="Rectangle 4"/>
          <p:cNvSpPr>
            <a:spLocks noChangeArrowheads="1"/>
          </p:cNvSpPr>
          <p:nvPr/>
        </p:nvSpPr>
        <p:spPr bwMode="auto">
          <a:xfrm>
            <a:off x="51816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09" name="Rectangle 4"/>
          <p:cNvSpPr>
            <a:spLocks noChangeArrowheads="1"/>
          </p:cNvSpPr>
          <p:nvPr/>
        </p:nvSpPr>
        <p:spPr bwMode="auto">
          <a:xfrm>
            <a:off x="60960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0" name="Rectangle 4"/>
          <p:cNvSpPr>
            <a:spLocks noChangeArrowheads="1"/>
          </p:cNvSpPr>
          <p:nvPr/>
        </p:nvSpPr>
        <p:spPr bwMode="auto">
          <a:xfrm>
            <a:off x="7010400" y="3308350"/>
            <a:ext cx="914400" cy="304800"/>
          </a:xfrm>
          <a:prstGeom prst="rect">
            <a:avLst/>
          </a:prstGeom>
          <a:solidFill>
            <a:srgbClr val="FFCCCC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1" name="Rectangle 97"/>
          <p:cNvSpPr>
            <a:spLocks noChangeArrowheads="1"/>
          </p:cNvSpPr>
          <p:nvPr/>
        </p:nvSpPr>
        <p:spPr bwMode="auto">
          <a:xfrm>
            <a:off x="609600" y="4114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2" name="Rectangle 4"/>
          <p:cNvSpPr>
            <a:spLocks noChangeArrowheads="1"/>
          </p:cNvSpPr>
          <p:nvPr/>
        </p:nvSpPr>
        <p:spPr bwMode="auto">
          <a:xfrm>
            <a:off x="609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1524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2438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33528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42672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7" name="Rectangle 4"/>
          <p:cNvSpPr>
            <a:spLocks noChangeArrowheads="1"/>
          </p:cNvSpPr>
          <p:nvPr/>
        </p:nvSpPr>
        <p:spPr bwMode="auto">
          <a:xfrm>
            <a:off x="51816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8" name="Rectangle 4"/>
          <p:cNvSpPr>
            <a:spLocks noChangeArrowheads="1"/>
          </p:cNvSpPr>
          <p:nvPr/>
        </p:nvSpPr>
        <p:spPr bwMode="auto">
          <a:xfrm>
            <a:off x="60960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19" name="Rectangle 4"/>
          <p:cNvSpPr>
            <a:spLocks noChangeArrowheads="1"/>
          </p:cNvSpPr>
          <p:nvPr/>
        </p:nvSpPr>
        <p:spPr bwMode="auto">
          <a:xfrm>
            <a:off x="7010400" y="4114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1" name="Rectangle 4"/>
          <p:cNvSpPr>
            <a:spLocks noChangeArrowheads="1"/>
          </p:cNvSpPr>
          <p:nvPr/>
        </p:nvSpPr>
        <p:spPr bwMode="auto">
          <a:xfrm>
            <a:off x="609600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29" name="Rectangle 4"/>
          <p:cNvSpPr>
            <a:spLocks noChangeArrowheads="1"/>
          </p:cNvSpPr>
          <p:nvPr/>
        </p:nvSpPr>
        <p:spPr bwMode="auto">
          <a:xfrm>
            <a:off x="2420257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0" name="Rectangle 4"/>
          <p:cNvSpPr>
            <a:spLocks noChangeArrowheads="1"/>
          </p:cNvSpPr>
          <p:nvPr/>
        </p:nvSpPr>
        <p:spPr bwMode="auto">
          <a:xfrm>
            <a:off x="4230914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1" name="Rectangle 4"/>
          <p:cNvSpPr>
            <a:spLocks noChangeArrowheads="1"/>
          </p:cNvSpPr>
          <p:nvPr/>
        </p:nvSpPr>
        <p:spPr bwMode="auto">
          <a:xfrm>
            <a:off x="6041571" y="4876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2" name="Rectangle 97"/>
          <p:cNvSpPr>
            <a:spLocks noChangeArrowheads="1"/>
          </p:cNvSpPr>
          <p:nvPr/>
        </p:nvSpPr>
        <p:spPr bwMode="auto">
          <a:xfrm>
            <a:off x="609600" y="5638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33" name="Rectangle 4"/>
          <p:cNvSpPr>
            <a:spLocks noChangeArrowheads="1"/>
          </p:cNvSpPr>
          <p:nvPr/>
        </p:nvSpPr>
        <p:spPr bwMode="auto">
          <a:xfrm>
            <a:off x="609600" y="5638800"/>
            <a:ext cx="9144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4" name="Rectangle 4"/>
          <p:cNvSpPr>
            <a:spLocks noChangeArrowheads="1"/>
          </p:cNvSpPr>
          <p:nvPr/>
        </p:nvSpPr>
        <p:spPr bwMode="auto">
          <a:xfrm>
            <a:off x="1524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438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6" name="Rectangle 4"/>
          <p:cNvSpPr>
            <a:spLocks noChangeArrowheads="1"/>
          </p:cNvSpPr>
          <p:nvPr/>
        </p:nvSpPr>
        <p:spPr bwMode="auto">
          <a:xfrm>
            <a:off x="33528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7" name="Rectangle 4"/>
          <p:cNvSpPr>
            <a:spLocks noChangeArrowheads="1"/>
          </p:cNvSpPr>
          <p:nvPr/>
        </p:nvSpPr>
        <p:spPr bwMode="auto">
          <a:xfrm>
            <a:off x="42672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51816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60960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0" name="Rectangle 4"/>
          <p:cNvSpPr>
            <a:spLocks noChangeArrowheads="1"/>
          </p:cNvSpPr>
          <p:nvPr/>
        </p:nvSpPr>
        <p:spPr bwMode="auto">
          <a:xfrm>
            <a:off x="7010400" y="5638800"/>
            <a:ext cx="9144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1" name="Rectangle 4"/>
          <p:cNvSpPr>
            <a:spLocks noChangeArrowheads="1"/>
          </p:cNvSpPr>
          <p:nvPr/>
        </p:nvSpPr>
        <p:spPr bwMode="auto">
          <a:xfrm>
            <a:off x="609600" y="6400800"/>
            <a:ext cx="18288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2" name="Rectangle 4"/>
          <p:cNvSpPr>
            <a:spLocks noChangeArrowheads="1"/>
          </p:cNvSpPr>
          <p:nvPr/>
        </p:nvSpPr>
        <p:spPr bwMode="auto">
          <a:xfrm>
            <a:off x="2420257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3" name="Rectangle 4"/>
          <p:cNvSpPr>
            <a:spLocks noChangeArrowheads="1"/>
          </p:cNvSpPr>
          <p:nvPr/>
        </p:nvSpPr>
        <p:spPr bwMode="auto">
          <a:xfrm>
            <a:off x="4230914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  <p:sp>
        <p:nvSpPr>
          <p:cNvPr id="244" name="Rectangle 4"/>
          <p:cNvSpPr>
            <a:spLocks noChangeArrowheads="1"/>
          </p:cNvSpPr>
          <p:nvPr/>
        </p:nvSpPr>
        <p:spPr bwMode="auto">
          <a:xfrm>
            <a:off x="6041571" y="6400800"/>
            <a:ext cx="1828800" cy="304800"/>
          </a:xfrm>
          <a:prstGeom prst="rect">
            <a:avLst/>
          </a:prstGeom>
          <a:solidFill>
            <a:srgbClr val="E9FAFF"/>
          </a:solidFill>
          <a:ln w="28575">
            <a:solidFill>
              <a:schemeClr val="tx2"/>
            </a:solidFill>
            <a:miter lim="800000"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09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00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69950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Double Precision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246821" y="4218583"/>
            <a:ext cx="8470713" cy="2029817"/>
            <a:chOff x="220672" y="1409321"/>
            <a:chExt cx="8470713" cy="2029817"/>
          </a:xfrm>
        </p:grpSpPr>
        <p:grpSp>
          <p:nvGrpSpPr>
            <p:cNvPr id="171" name="Group 170"/>
            <p:cNvGrpSpPr/>
            <p:nvPr/>
          </p:nvGrpSpPr>
          <p:grpSpPr>
            <a:xfrm>
              <a:off x="220672" y="1905000"/>
              <a:ext cx="7315200" cy="304800"/>
              <a:chOff x="220672" y="1869398"/>
              <a:chExt cx="7315200" cy="304800"/>
            </a:xfrm>
          </p:grpSpPr>
          <p:sp>
            <p:nvSpPr>
              <p:cNvPr id="20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2" name="Group 239"/>
            <p:cNvGrpSpPr>
              <a:grpSpLocks/>
            </p:cNvGrpSpPr>
            <p:nvPr/>
          </p:nvGrpSpPr>
          <p:grpSpPr bwMode="auto">
            <a:xfrm>
              <a:off x="830272" y="2209800"/>
              <a:ext cx="685800" cy="838200"/>
              <a:chOff x="720" y="864"/>
              <a:chExt cx="432" cy="528"/>
            </a:xfrm>
          </p:grpSpPr>
          <p:sp>
            <p:nvSpPr>
              <p:cNvPr id="196" name="Oval 24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7" name="Line 24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8" name="Line 24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9" name="Line 24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3" name="Group 244"/>
            <p:cNvGrpSpPr>
              <a:grpSpLocks/>
            </p:cNvGrpSpPr>
            <p:nvPr/>
          </p:nvGrpSpPr>
          <p:grpSpPr bwMode="auto">
            <a:xfrm>
              <a:off x="2659072" y="2209800"/>
              <a:ext cx="685800" cy="838200"/>
              <a:chOff x="720" y="864"/>
              <a:chExt cx="432" cy="528"/>
            </a:xfrm>
          </p:grpSpPr>
          <p:sp>
            <p:nvSpPr>
              <p:cNvPr id="192" name="Oval 24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93" name="Line 24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" name="Line 24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5" name="Line 24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4" name="Group 249"/>
            <p:cNvGrpSpPr>
              <a:grpSpLocks/>
            </p:cNvGrpSpPr>
            <p:nvPr/>
          </p:nvGrpSpPr>
          <p:grpSpPr bwMode="auto">
            <a:xfrm>
              <a:off x="4487872" y="2209800"/>
              <a:ext cx="685800" cy="838200"/>
              <a:chOff x="720" y="864"/>
              <a:chExt cx="432" cy="528"/>
            </a:xfrm>
          </p:grpSpPr>
          <p:sp>
            <p:nvSpPr>
              <p:cNvPr id="188" name="Oval 250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9" name="Line 251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0" name="Line 252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1" name="Line 253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254"/>
            <p:cNvGrpSpPr>
              <a:grpSpLocks/>
            </p:cNvGrpSpPr>
            <p:nvPr/>
          </p:nvGrpSpPr>
          <p:grpSpPr bwMode="auto">
            <a:xfrm>
              <a:off x="6316672" y="2209800"/>
              <a:ext cx="685800" cy="838200"/>
              <a:chOff x="720" y="864"/>
              <a:chExt cx="432" cy="528"/>
            </a:xfrm>
          </p:grpSpPr>
          <p:sp>
            <p:nvSpPr>
              <p:cNvPr id="184" name="Oval 255"/>
              <p:cNvSpPr>
                <a:spLocks noChangeArrowheads="1"/>
              </p:cNvSpPr>
              <p:nvPr/>
            </p:nvSpPr>
            <p:spPr bwMode="auto">
              <a:xfrm>
                <a:off x="816" y="1008"/>
                <a:ext cx="215" cy="217"/>
              </a:xfrm>
              <a:prstGeom prst="ellipse">
                <a:avLst/>
              </a:prstGeom>
              <a:solidFill>
                <a:srgbClr val="FFFF99"/>
              </a:solidFill>
              <a:ln w="19050">
                <a:solidFill>
                  <a:schemeClr val="tx2"/>
                </a:solidFill>
                <a:round/>
                <a:headEnd/>
                <a:tailEnd type="none" w="sm" len="sm"/>
              </a:ln>
            </p:spPr>
            <p:txBody>
              <a:bodyPr wrap="none" lIns="45720" rIns="45720" anchor="ctr"/>
              <a:lstStyle/>
              <a:p>
                <a:pPr algn="ctr"/>
                <a:r>
                  <a:rPr lang="en-US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185" name="Line 256"/>
              <p:cNvSpPr>
                <a:spLocks noChangeShapeType="1"/>
              </p:cNvSpPr>
              <p:nvPr/>
            </p:nvSpPr>
            <p:spPr bwMode="auto">
              <a:xfrm>
                <a:off x="720" y="8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6" name="Line 257"/>
              <p:cNvSpPr>
                <a:spLocks noChangeShapeType="1"/>
              </p:cNvSpPr>
              <p:nvPr/>
            </p:nvSpPr>
            <p:spPr bwMode="auto">
              <a:xfrm flipV="1">
                <a:off x="720" y="1200"/>
                <a:ext cx="144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7" name="Line 258"/>
              <p:cNvSpPr>
                <a:spLocks noChangeShapeType="1"/>
              </p:cNvSpPr>
              <p:nvPr/>
            </p:nvSpPr>
            <p:spPr bwMode="auto">
              <a:xfrm rot="5400000" flipV="1">
                <a:off x="984" y="1224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76" name="Text Box 259"/>
            <p:cNvSpPr txBox="1">
              <a:spLocks noChangeArrowheads="1"/>
            </p:cNvSpPr>
            <p:nvPr/>
          </p:nvSpPr>
          <p:spPr bwMode="auto">
            <a:xfrm>
              <a:off x="7642235" y="1870986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177" name="Text Box 260"/>
            <p:cNvSpPr txBox="1">
              <a:spLocks noChangeArrowheads="1"/>
            </p:cNvSpPr>
            <p:nvPr/>
          </p:nvSpPr>
          <p:spPr bwMode="auto">
            <a:xfrm>
              <a:off x="7675572" y="2977473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178" name="Text Box 261"/>
            <p:cNvSpPr txBox="1">
              <a:spLocks noChangeArrowheads="1"/>
            </p:cNvSpPr>
            <p:nvPr/>
          </p:nvSpPr>
          <p:spPr bwMode="auto">
            <a:xfrm>
              <a:off x="2659072" y="1409321"/>
              <a:ext cx="4894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vaddpd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220672" y="3048000"/>
              <a:ext cx="7315200" cy="304800"/>
              <a:chOff x="220672" y="1869398"/>
              <a:chExt cx="7315200" cy="304800"/>
            </a:xfrm>
          </p:grpSpPr>
          <p:sp>
            <p:nvSpPr>
              <p:cNvPr id="180" name="Rectangle 213"/>
              <p:cNvSpPr>
                <a:spLocks noChangeArrowheads="1"/>
              </p:cNvSpPr>
              <p:nvPr/>
            </p:nvSpPr>
            <p:spPr bwMode="auto">
              <a:xfrm>
                <a:off x="2206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1" name="Rectangle 214"/>
              <p:cNvSpPr>
                <a:spLocks noChangeArrowheads="1"/>
              </p:cNvSpPr>
              <p:nvPr/>
            </p:nvSpPr>
            <p:spPr bwMode="auto">
              <a:xfrm>
                <a:off x="20494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2" name="Rectangle 215"/>
              <p:cNvSpPr>
                <a:spLocks noChangeArrowheads="1"/>
              </p:cNvSpPr>
              <p:nvPr/>
            </p:nvSpPr>
            <p:spPr bwMode="auto">
              <a:xfrm>
                <a:off x="38782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83" name="Rectangle 216"/>
              <p:cNvSpPr>
                <a:spLocks noChangeArrowheads="1"/>
              </p:cNvSpPr>
              <p:nvPr/>
            </p:nvSpPr>
            <p:spPr bwMode="auto">
              <a:xfrm>
                <a:off x="5707072" y="1869398"/>
                <a:ext cx="1828800" cy="304800"/>
              </a:xfrm>
              <a:prstGeom prst="rect">
                <a:avLst/>
              </a:prstGeom>
              <a:solidFill>
                <a:srgbClr val="CBDBFF"/>
              </a:solidFill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4" name="Group 203"/>
          <p:cNvGrpSpPr/>
          <p:nvPr/>
        </p:nvGrpSpPr>
        <p:grpSpPr>
          <a:xfrm>
            <a:off x="246821" y="1295400"/>
            <a:ext cx="8471268" cy="2029817"/>
            <a:chOff x="251960" y="3810000"/>
            <a:chExt cx="8471268" cy="2029817"/>
          </a:xfrm>
        </p:grpSpPr>
        <p:sp>
          <p:nvSpPr>
            <p:cNvPr id="205" name="Text Box 259"/>
            <p:cNvSpPr txBox="1">
              <a:spLocks noChangeArrowheads="1"/>
            </p:cNvSpPr>
            <p:nvPr/>
          </p:nvSpPr>
          <p:spPr bwMode="auto">
            <a:xfrm>
              <a:off x="7674078" y="4271665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%ymm0</a:t>
              </a:r>
            </a:p>
          </p:txBody>
        </p:sp>
        <p:sp>
          <p:nvSpPr>
            <p:cNvPr id="206" name="Text Box 260"/>
            <p:cNvSpPr txBox="1">
              <a:spLocks noChangeArrowheads="1"/>
            </p:cNvSpPr>
            <p:nvPr/>
          </p:nvSpPr>
          <p:spPr bwMode="auto">
            <a:xfrm>
              <a:off x="7707415" y="5378152"/>
              <a:ext cx="10158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urier New" charset="0"/>
                </a:rPr>
                <a:t>%ymm1</a:t>
              </a:r>
            </a:p>
          </p:txBody>
        </p:sp>
        <p:sp>
          <p:nvSpPr>
            <p:cNvPr id="207" name="Text Box 261"/>
            <p:cNvSpPr txBox="1">
              <a:spLocks noChangeArrowheads="1"/>
            </p:cNvSpPr>
            <p:nvPr/>
          </p:nvSpPr>
          <p:spPr bwMode="auto">
            <a:xfrm>
              <a:off x="2690915" y="3810000"/>
              <a:ext cx="4885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latin typeface="Courier New" charset="0"/>
                </a:rPr>
                <a:t>vaddps</a:t>
              </a:r>
              <a:r>
                <a:rPr lang="en-US" dirty="0">
                  <a:latin typeface="Courier New" charset="0"/>
                </a:rPr>
                <a:t> %ymm0, %ymm1, %ymm1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251960" y="4343400"/>
              <a:ext cx="7312428" cy="1447800"/>
              <a:chOff x="251960" y="4267200"/>
              <a:chExt cx="7312428" cy="1447800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252515" y="4267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3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7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5" name="Group 264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0" name="Group 209"/>
              <p:cNvGrpSpPr/>
              <p:nvPr/>
            </p:nvGrpSpPr>
            <p:grpSpPr>
              <a:xfrm>
                <a:off x="251960" y="5410200"/>
                <a:ext cx="7311873" cy="304800"/>
                <a:chOff x="252515" y="4369406"/>
                <a:chExt cx="7311873" cy="304800"/>
              </a:xfrm>
            </p:grpSpPr>
            <p:grpSp>
              <p:nvGrpSpPr>
                <p:cNvPr id="251" name="Group 250"/>
                <p:cNvGrpSpPr/>
                <p:nvPr/>
              </p:nvGrpSpPr>
              <p:grpSpPr>
                <a:xfrm>
                  <a:off x="252515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6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2080206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9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3" name="Group 252"/>
                <p:cNvGrpSpPr/>
                <p:nvPr/>
              </p:nvGrpSpPr>
              <p:grpSpPr>
                <a:xfrm>
                  <a:off x="3907897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7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4" name="Group 253"/>
                <p:cNvGrpSpPr/>
                <p:nvPr/>
              </p:nvGrpSpPr>
              <p:grpSpPr>
                <a:xfrm>
                  <a:off x="5735588" y="4369406"/>
                  <a:ext cx="1828800" cy="304800"/>
                  <a:chOff x="252515" y="4305679"/>
                  <a:chExt cx="3657600" cy="304800"/>
                </a:xfrm>
              </p:grpSpPr>
              <p:sp>
                <p:nvSpPr>
                  <p:cNvPr id="255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2525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2081315" y="4305679"/>
                    <a:ext cx="1828800" cy="304800"/>
                  </a:xfrm>
                  <a:prstGeom prst="rect">
                    <a:avLst/>
                  </a:prstGeom>
                  <a:solidFill>
                    <a:srgbClr val="CBDBFF"/>
                  </a:solidFill>
                  <a:ln w="28575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39"/>
              <p:cNvGrpSpPr>
                <a:grpSpLocks/>
              </p:cNvGrpSpPr>
              <p:nvPr/>
            </p:nvGrpSpPr>
            <p:grpSpPr bwMode="auto">
              <a:xfrm>
                <a:off x="380999" y="4572000"/>
                <a:ext cx="685801" cy="838200"/>
                <a:chOff x="720" y="864"/>
                <a:chExt cx="432" cy="528"/>
              </a:xfrm>
            </p:grpSpPr>
            <p:sp>
              <p:nvSpPr>
                <p:cNvPr id="24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2" name="Group 239"/>
              <p:cNvGrpSpPr>
                <a:grpSpLocks/>
              </p:cNvGrpSpPr>
              <p:nvPr/>
            </p:nvGrpSpPr>
            <p:grpSpPr bwMode="auto">
              <a:xfrm>
                <a:off x="1295399" y="4572000"/>
                <a:ext cx="685801" cy="838200"/>
                <a:chOff x="720" y="864"/>
                <a:chExt cx="432" cy="528"/>
              </a:xfrm>
            </p:grpSpPr>
            <p:sp>
              <p:nvSpPr>
                <p:cNvPr id="24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3" name="Group 239"/>
              <p:cNvGrpSpPr>
                <a:grpSpLocks/>
              </p:cNvGrpSpPr>
              <p:nvPr/>
            </p:nvGrpSpPr>
            <p:grpSpPr bwMode="auto">
              <a:xfrm>
                <a:off x="2209799" y="4572000"/>
                <a:ext cx="685801" cy="838200"/>
                <a:chOff x="720" y="864"/>
                <a:chExt cx="432" cy="528"/>
              </a:xfrm>
            </p:grpSpPr>
            <p:sp>
              <p:nvSpPr>
                <p:cNvPr id="23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4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4" name="Group 239"/>
              <p:cNvGrpSpPr>
                <a:grpSpLocks/>
              </p:cNvGrpSpPr>
              <p:nvPr/>
            </p:nvGrpSpPr>
            <p:grpSpPr bwMode="auto">
              <a:xfrm>
                <a:off x="3124199" y="4572000"/>
                <a:ext cx="685801" cy="838200"/>
                <a:chOff x="720" y="864"/>
                <a:chExt cx="432" cy="528"/>
              </a:xfrm>
            </p:grpSpPr>
            <p:sp>
              <p:nvSpPr>
                <p:cNvPr id="235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6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5" name="Group 239"/>
              <p:cNvGrpSpPr>
                <a:grpSpLocks/>
              </p:cNvGrpSpPr>
              <p:nvPr/>
            </p:nvGrpSpPr>
            <p:grpSpPr bwMode="auto">
              <a:xfrm>
                <a:off x="4038599" y="4572000"/>
                <a:ext cx="685801" cy="838200"/>
                <a:chOff x="720" y="864"/>
                <a:chExt cx="432" cy="528"/>
              </a:xfrm>
            </p:grpSpPr>
            <p:sp>
              <p:nvSpPr>
                <p:cNvPr id="231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32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6" name="Group 239"/>
              <p:cNvGrpSpPr>
                <a:grpSpLocks/>
              </p:cNvGrpSpPr>
              <p:nvPr/>
            </p:nvGrpSpPr>
            <p:grpSpPr bwMode="auto">
              <a:xfrm>
                <a:off x="4952999" y="4572000"/>
                <a:ext cx="685801" cy="838200"/>
                <a:chOff x="720" y="864"/>
                <a:chExt cx="432" cy="528"/>
              </a:xfrm>
            </p:grpSpPr>
            <p:sp>
              <p:nvSpPr>
                <p:cNvPr id="227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8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7" name="Group 239"/>
              <p:cNvGrpSpPr>
                <a:grpSpLocks/>
              </p:cNvGrpSpPr>
              <p:nvPr/>
            </p:nvGrpSpPr>
            <p:grpSpPr bwMode="auto">
              <a:xfrm>
                <a:off x="5867399" y="4572000"/>
                <a:ext cx="685801" cy="838200"/>
                <a:chOff x="720" y="864"/>
                <a:chExt cx="432" cy="528"/>
              </a:xfrm>
            </p:grpSpPr>
            <p:sp>
              <p:nvSpPr>
                <p:cNvPr id="223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4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8" name="Group 239"/>
              <p:cNvGrpSpPr>
                <a:grpSpLocks/>
              </p:cNvGrpSpPr>
              <p:nvPr/>
            </p:nvGrpSpPr>
            <p:grpSpPr bwMode="auto">
              <a:xfrm>
                <a:off x="6781799" y="4572000"/>
                <a:ext cx="685801" cy="838200"/>
                <a:chOff x="720" y="864"/>
                <a:chExt cx="432" cy="528"/>
              </a:xfrm>
            </p:grpSpPr>
            <p:sp>
              <p:nvSpPr>
                <p:cNvPr id="219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 dirty="0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220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82054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Using Vector Instructions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Make use of AVX Instructions</a:t>
            </a:r>
          </a:p>
          <a:p>
            <a:pPr lvl="1" eaLnBrk="1" hangingPunct="1">
              <a:defRPr/>
            </a:pPr>
            <a:r>
              <a:rPr lang="en-US" dirty="0"/>
              <a:t>Parallel operations on multiple data elements</a:t>
            </a:r>
          </a:p>
          <a:p>
            <a:pPr lvl="1" eaLnBrk="1" hangingPunct="1">
              <a:defRPr/>
            </a:pPr>
            <a:r>
              <a:rPr lang="en-US" dirty="0"/>
              <a:t>See Web Aside OPT:SIMD on CS:APP web page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090566"/>
              </p:ext>
            </p:extLst>
          </p:nvPr>
        </p:nvGraphicFramePr>
        <p:xfrm>
          <a:off x="357016" y="1168527"/>
          <a:ext cx="7796385" cy="2714625"/>
        </p:xfrm>
        <a:graphic>
          <a:graphicData uri="http://schemas.openxmlformats.org/drawingml/2006/table">
            <a:tbl>
              <a:tblPr/>
              <a:tblGrid>
                <a:gridCol w="241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Scalar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Vector 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Vec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 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Generally Useful Optimizations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Code motion/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precomputation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Strength reduction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Sharing of common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subexpressions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Example: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Bubblesort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Optimization Blockers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Procedure calls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Memory aliasing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Exploiting Instruction-Level Parallelism</a:t>
            </a:r>
          </a:p>
          <a:p>
            <a:r>
              <a:rPr lang="en-US" dirty="0"/>
              <a:t>Dealing with Conditionals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2908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>
                <a:solidFill>
                  <a:srgbClr val="990000"/>
                </a:solidFill>
              </a:rPr>
              <a:t>Instruction Control Unit </a:t>
            </a:r>
            <a:r>
              <a:rPr lang="en-US" dirty="0"/>
              <a:t>must work well ahead of </a:t>
            </a:r>
            <a:r>
              <a:rPr lang="en-US" dirty="0">
                <a:solidFill>
                  <a:srgbClr val="990000"/>
                </a:solidFill>
              </a:rPr>
              <a:t>Execution Unit</a:t>
            </a:r>
            <a:br>
              <a:rPr lang="en-US" dirty="0"/>
            </a:br>
            <a:r>
              <a:rPr lang="en-US" dirty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285750" lvl="1" indent="-171450" eaLnBrk="1" hangingPunct="1">
              <a:defRPr/>
            </a:pPr>
            <a:endParaRPr lang="en-US" dirty="0"/>
          </a:p>
          <a:p>
            <a:pPr marL="457200" lvl="1" indent="-173038">
              <a:defRPr/>
            </a:pPr>
            <a:r>
              <a:rPr lang="en-US" dirty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military uniform&#10;&#10;Description automatically generated">
            <a:extLst>
              <a:ext uri="{FF2B5EF4-FFF2-40B4-BE49-F238E27FC236}">
                <a16:creationId xmlns:a16="http://schemas.microsoft.com/office/drawing/2014/main" id="{E2EB24FE-022B-41FD-A9EF-D401D19C8C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6" r="1493"/>
          <a:stretch/>
        </p:blipFill>
        <p:spPr>
          <a:xfrm>
            <a:off x="5178350" y="228600"/>
            <a:ext cx="3962400" cy="638175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DD152F1-340C-4CF8-A567-2878B66FF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57" y="685800"/>
            <a:ext cx="481576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/>
              <a:t>Rear Admiral Grace Hopper</a:t>
            </a:r>
            <a:br>
              <a:rPr lang="en-US" kern="0" dirty="0"/>
            </a:br>
            <a:r>
              <a:rPr lang="en-US" sz="2000" kern="0" dirty="0"/>
              <a:t>(1906-1992)</a:t>
            </a:r>
          </a:p>
          <a:p>
            <a:pPr lvl="1">
              <a:defRPr/>
            </a:pPr>
            <a:r>
              <a:rPr lang="en-US" kern="0" dirty="0"/>
              <a:t>Invented first compiler in 1951 (technically it was a linker)</a:t>
            </a:r>
          </a:p>
          <a:p>
            <a:pPr lvl="1">
              <a:defRPr/>
            </a:pPr>
            <a:r>
              <a:rPr lang="en-US" kern="0" dirty="0"/>
              <a:t>Coined “compiler” (and “bug”)</a:t>
            </a:r>
          </a:p>
          <a:p>
            <a:pPr lvl="1">
              <a:defRPr/>
            </a:pPr>
            <a:r>
              <a:rPr lang="en-US" kern="0" dirty="0"/>
              <a:t>Compiled for Harvard Mark I</a:t>
            </a:r>
          </a:p>
          <a:p>
            <a:pPr lvl="1">
              <a:defRPr/>
            </a:pPr>
            <a:r>
              <a:rPr lang="en-US" kern="0" dirty="0"/>
              <a:t>Eventually led to COBOL</a:t>
            </a:r>
            <a:br>
              <a:rPr lang="en-US" kern="0" dirty="0"/>
            </a:br>
            <a:r>
              <a:rPr lang="en-US" kern="0" dirty="0"/>
              <a:t>(which ran the world for years)</a:t>
            </a:r>
          </a:p>
          <a:p>
            <a:pPr lvl="1">
              <a:defRPr/>
            </a:pPr>
            <a:r>
              <a:rPr lang="en-US" kern="0" dirty="0">
                <a:solidFill>
                  <a:srgbClr val="C00000"/>
                </a:solidFill>
              </a:rPr>
              <a:t>“</a:t>
            </a:r>
            <a:r>
              <a:rPr lang="en-US" dirty="0">
                <a:solidFill>
                  <a:srgbClr val="C00000"/>
                </a:solidFill>
              </a:rPr>
              <a:t>I decided data processors ought to be able to write their programs in English, and the computers would translate them into machine code”</a:t>
            </a:r>
            <a:endParaRPr lang="en-US" kern="0" dirty="0">
              <a:solidFill>
                <a:srgbClr val="C00000"/>
              </a:solidFill>
            </a:endParaRPr>
          </a:p>
          <a:p>
            <a:pPr marL="457200" lvl="1" indent="0">
              <a:buNone/>
              <a:defRPr/>
            </a:pPr>
            <a:endParaRPr lang="en-US" kern="0" dirty="0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2963C28-DEFB-4ABA-8DAB-89D3F9952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52051" r="17576" b="17180"/>
          <a:stretch/>
        </p:blipFill>
        <p:spPr>
          <a:xfrm>
            <a:off x="-45717" y="4988753"/>
            <a:ext cx="5227317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Branch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Instructions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>
                <a:latin typeface="Calibri" pitchFamily="34" charset="0"/>
              </a:rPr>
              <a:t>Addr</a:t>
            </a:r>
            <a:r>
              <a:rPr lang="en-US" sz="1000" dirty="0">
                <a:latin typeface="Calibri" pitchFamily="34" charset="0"/>
              </a:rPr>
              <a:t>.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2160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Idea</a:t>
            </a:r>
          </a:p>
          <a:p>
            <a:pPr lvl="1" eaLnBrk="1" hangingPunct="1">
              <a:defRPr/>
            </a:pPr>
            <a:r>
              <a:rPr lang="en-US" dirty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404663: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404668:  </a:t>
            </a:r>
            <a:r>
              <a:rPr lang="nl-NL" sz="1800" dirty="0" err="1">
                <a:latin typeface="Courier New" pitchFamily="49" charset="0"/>
              </a:rPr>
              <a:t>cmp</a:t>
            </a:r>
            <a:r>
              <a:rPr lang="nl-NL" sz="1800" dirty="0">
                <a:latin typeface="Courier New" pitchFamily="49" charset="0"/>
              </a:rPr>
              <a:t>    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>
                <a:latin typeface="Courier New" pitchFamily="49" charset="0"/>
              </a:rPr>
              <a:t>jge</a:t>
            </a:r>
            <a:r>
              <a:rPr lang="nl-NL" sz="1800" i="1" dirty="0">
                <a:latin typeface="Courier New" pitchFamily="49" charset="0"/>
              </a:rPr>
              <a:t>    404685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404685:  </a:t>
            </a:r>
            <a:r>
              <a:rPr lang="nl-NL" sz="1800" dirty="0" err="1">
                <a:latin typeface="Courier New" pitchFamily="49" charset="0"/>
              </a:rPr>
              <a:t>repz</a:t>
            </a: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 </a:t>
            </a:r>
            <a:r>
              <a:rPr lang="da-DK" sz="1600" dirty="0" err="1">
                <a:latin typeface="Courier New" pitchFamily="49" charset="0"/>
              </a:rPr>
              <a:t>vmulsd</a:t>
            </a:r>
            <a:r>
              <a:rPr lang="da-DK" sz="1600" dirty="0">
                <a:latin typeface="Courier New" pitchFamily="49" charset="0"/>
              </a:rPr>
              <a:t> 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>
                <a:latin typeface="Courier New" pitchFamily="49" charset="0"/>
              </a:rPr>
              <a:t>add</a:t>
            </a:r>
            <a:r>
              <a:rPr lang="da-DK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  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>
                <a:latin typeface="Courier New" pitchFamily="49" charset="0"/>
              </a:rPr>
              <a:t>jne</a:t>
            </a:r>
            <a:r>
              <a:rPr lang="da-DK" sz="1600" dirty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</a:p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vector 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114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850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6136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76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6" name="Line 22"/>
          <p:cNvSpPr>
            <a:spLocks noChangeShapeType="1"/>
          </p:cNvSpPr>
          <p:nvPr/>
        </p:nvSpPr>
        <p:spPr bwMode="auto">
          <a:xfrm>
            <a:off x="685800" y="5105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453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73948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60198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84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Performance Cost</a:t>
            </a:r>
          </a:p>
          <a:p>
            <a:pPr lvl="1" eaLnBrk="1" hangingPunct="1">
              <a:defRPr/>
            </a:pPr>
            <a:r>
              <a:rPr lang="en-US" dirty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401029:  </a:t>
            </a:r>
            <a:r>
              <a:rPr lang="cs-CZ" sz="1600" dirty="0" err="1">
                <a:latin typeface="Courier New" pitchFamily="49" charset="0"/>
              </a:rPr>
              <a:t>vmulsd</a:t>
            </a:r>
            <a:r>
              <a:rPr lang="cs-CZ" sz="1600" dirty="0">
                <a:latin typeface="Courier New" pitchFamily="49" charset="0"/>
              </a:rPr>
              <a:t> 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>
                <a:latin typeface="Courier New" pitchFamily="49" charset="0"/>
              </a:rPr>
              <a:t>add</a:t>
            </a:r>
            <a:r>
              <a:rPr lang="cs-CZ" sz="1600" dirty="0">
                <a:latin typeface="Courier New" pitchFamily="49" charset="0"/>
              </a:rPr>
              <a:t>    $0x8,%rdx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>
                <a:latin typeface="Courier New" pitchFamily="49" charset="0"/>
              </a:rPr>
              <a:t>cmp</a:t>
            </a:r>
            <a:r>
              <a:rPr lang="cs-CZ" sz="1600" dirty="0">
                <a:latin typeface="Courier New" pitchFamily="49" charset="0"/>
              </a:rPr>
              <a:t>    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>
                <a:latin typeface="Courier New" pitchFamily="49" charset="0"/>
              </a:rPr>
              <a:t>jne</a:t>
            </a:r>
            <a:r>
              <a:rPr lang="cs-CZ" sz="1600" dirty="0">
                <a:latin typeface="Courier New" pitchFamily="49" charset="0"/>
              </a:rPr>
              <a:t>    401029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401036:  </a:t>
            </a:r>
            <a:r>
              <a:rPr lang="cs-CZ" sz="1600" dirty="0" err="1">
                <a:latin typeface="Courier New" pitchFamily="49" charset="0"/>
              </a:rPr>
              <a:t>jmp</a:t>
            </a:r>
            <a:r>
              <a:rPr lang="cs-CZ" sz="1600" dirty="0">
                <a:latin typeface="Courier New" pitchFamily="49" charset="0"/>
              </a:rPr>
              <a:t>    401040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 . . .</a:t>
            </a:r>
          </a:p>
          <a:p>
            <a:pPr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401040:  </a:t>
            </a:r>
            <a:r>
              <a:rPr lang="cs-CZ" sz="1600" dirty="0" err="1">
                <a:latin typeface="Courier New" pitchFamily="49" charset="0"/>
              </a:rPr>
              <a:t>vmovsd</a:t>
            </a:r>
            <a:r>
              <a:rPr lang="cs-CZ" sz="1600" dirty="0">
                <a:latin typeface="Courier New" pitchFamily="49" charset="0"/>
              </a:rPr>
              <a:t> 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Pipeline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Prediction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behavior:</a:t>
            </a:r>
          </a:p>
          <a:p>
            <a:pPr lvl="1"/>
            <a:r>
              <a:rPr lang="en-US" dirty="0"/>
              <a:t>Backwards branches are often loops so predict taken </a:t>
            </a:r>
          </a:p>
          <a:p>
            <a:pPr lvl="1"/>
            <a:r>
              <a:rPr lang="en-US" dirty="0"/>
              <a:t>Forwards branches are often if so predict not taken</a:t>
            </a:r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Predictors average better than 95% accuracy</a:t>
            </a:r>
          </a:p>
          <a:p>
            <a:pPr lvl="1"/>
            <a:r>
              <a:rPr lang="en-US" dirty="0"/>
              <a:t>Most branches are already predictable.</a:t>
            </a:r>
          </a:p>
          <a:p>
            <a:pPr lvl="1"/>
            <a:endParaRPr lang="en-US" dirty="0"/>
          </a:p>
          <a:p>
            <a:r>
              <a:rPr lang="en-US" dirty="0"/>
              <a:t>Annual branch predictor contests at top Computer Architecture conferences (2010-2016)</a:t>
            </a:r>
          </a:p>
          <a:p>
            <a:pPr lvl="1"/>
            <a:r>
              <a:rPr lang="en-US" dirty="0"/>
              <a:t>Metrics: Size of branch predictor tables</a:t>
            </a:r>
            <a:br>
              <a:rPr lang="en-US" dirty="0"/>
            </a:br>
            <a:r>
              <a:rPr lang="en-US" dirty="0"/>
              <a:t>                Mispredictions per kilo-instruction (MPKI)</a:t>
            </a:r>
          </a:p>
          <a:p>
            <a:pPr lvl="1"/>
            <a:r>
              <a:rPr lang="en-US" dirty="0"/>
              <a:t>2016 Winners (</a:t>
            </a:r>
            <a:r>
              <a:rPr lang="en-US" dirty="0">
                <a:hlinkClick r:id="rId2"/>
              </a:rPr>
              <a:t>https://www.jilp.org/cbp2016/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Size 8KB: MPKI=4.1</a:t>
            </a:r>
          </a:p>
          <a:p>
            <a:pPr lvl="2"/>
            <a:r>
              <a:rPr lang="en-US" dirty="0"/>
              <a:t>Size 64KB: MPKI=3.3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3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Summary: 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Good compiler and flags</a:t>
            </a:r>
          </a:p>
          <a:p>
            <a:pPr eaLnBrk="1" hangingPunct="1">
              <a:defRPr/>
            </a:pPr>
            <a:r>
              <a:rPr lang="en-US" dirty="0"/>
              <a:t>Don’t do anything sub-optimal</a:t>
            </a:r>
          </a:p>
          <a:p>
            <a:pPr lvl="1" eaLnBrk="1" hangingPunct="1">
              <a:defRPr/>
            </a:pPr>
            <a:r>
              <a:rPr lang="en-US" dirty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/>
              <a:t>Write compiler-friendly code</a:t>
            </a:r>
          </a:p>
          <a:p>
            <a:pPr lvl="2" eaLnBrk="1" hangingPunct="1">
              <a:defRPr/>
            </a:pPr>
            <a:r>
              <a:rPr lang="en-US" dirty="0"/>
              <a:t>Watch out for optimization blockers: </a:t>
            </a:r>
            <a:br>
              <a:rPr lang="en-US" dirty="0"/>
            </a:br>
            <a:r>
              <a:rPr lang="en-US" dirty="0"/>
              <a:t>procedure calls &amp; memory references</a:t>
            </a:r>
          </a:p>
          <a:p>
            <a:pPr lvl="1">
              <a:defRPr/>
            </a:pPr>
            <a:r>
              <a:rPr lang="en-US" dirty="0"/>
              <a:t>Look carefully at innermost loops (where most work is done)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Tune code for machine</a:t>
            </a:r>
          </a:p>
          <a:p>
            <a:pPr lvl="1" eaLnBrk="1" hangingPunct="1">
              <a:defRPr/>
            </a:pPr>
            <a:r>
              <a:rPr lang="en-US" dirty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/>
              <a:t>Avoid unpredictable branches</a:t>
            </a:r>
          </a:p>
          <a:p>
            <a:pPr lvl="1" eaLnBrk="1" hangingPunct="1">
              <a:defRPr/>
            </a:pPr>
            <a:r>
              <a:rPr lang="en-US" dirty="0"/>
              <a:t>Make code cache friendly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1B56-5068-4A37-AEAC-474D6B58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99C8D-5297-4500-9E43-0B923622F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89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435678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Unrolling with </a:t>
            </a:r>
            <a:r>
              <a:rPr lang="en-US" dirty="0" err="1"/>
              <a:t>Reassociation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dirty="0"/>
              <a:t>Can this change the result of the computation?</a:t>
            </a:r>
          </a:p>
          <a:p>
            <a:r>
              <a:rPr lang="en-US" dirty="0"/>
              <a:t>Yes, for FP. </a:t>
            </a:r>
            <a:r>
              <a:rPr lang="en-US" i="1" dirty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limit = length-1;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OP 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OP 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4913670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(x OP 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OP 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3670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6115173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35025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Generally Useful Optimizations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32750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Optimizations that you or the compiler should do regardless of processor / compiler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Code Motion</a:t>
            </a:r>
          </a:p>
          <a:p>
            <a:pPr lvl="1" eaLnBrk="1" hangingPunct="1">
              <a:defRPr/>
            </a:pPr>
            <a:r>
              <a:rPr lang="en-US" dirty="0"/>
              <a:t>Reduce frequency with which computation performed</a:t>
            </a:r>
          </a:p>
          <a:p>
            <a:pPr lvl="2" eaLnBrk="1" hangingPunct="1">
              <a:defRPr/>
            </a:pPr>
            <a:r>
              <a:rPr lang="en-US" dirty="0"/>
              <a:t>If it will always produce same result</a:t>
            </a:r>
          </a:p>
          <a:p>
            <a:pPr lvl="2" eaLnBrk="1" hangingPunct="1">
              <a:defRPr/>
            </a:pPr>
            <a:r>
              <a:rPr lang="en-US" dirty="0"/>
              <a:t>Especially moving code out of loop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5257800" y="4953000"/>
            <a:ext cx="3124200" cy="99695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</a:t>
            </a:r>
            <a:r>
              <a:rPr lang="en-US" sz="1400" i="1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i="1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 err="1">
                <a:latin typeface="Courier New" pitchFamily="49" charset="0"/>
              </a:rPr>
              <a:t>ni+j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>
            <a:off x="4570413" y="5105400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08013" y="43434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FF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FF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Nearly 2x speedup for </a:t>
            </a:r>
            <a:r>
              <a:rPr lang="en-US" dirty="0" err="1"/>
              <a:t>Int</a:t>
            </a:r>
            <a:r>
              <a:rPr lang="en-US" dirty="0"/>
              <a:t> *, FP +, FP *</a:t>
            </a:r>
          </a:p>
          <a:p>
            <a:pPr lvl="1" eaLnBrk="1" hangingPunct="1">
              <a:defRPr/>
            </a:pPr>
            <a:r>
              <a:rPr lang="en-US" dirty="0"/>
              <a:t>Reason: Breaks sequential dependency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/>
        </p:nvGraphicFramePr>
        <p:xfrm>
          <a:off x="762001" y="1066800"/>
          <a:ext cx="6811962" cy="2714625"/>
        </p:xfrm>
        <a:graphic>
          <a:graphicData uri="http://schemas.openxmlformats.org/drawingml/2006/table">
            <a:tbl>
              <a:tblPr/>
              <a:tblGrid>
                <a:gridCol w="1955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E2871-CB91-4C44-ACA6-5D044B9CF5E2}"/>
              </a:ext>
            </a:extLst>
          </p:cNvPr>
          <p:cNvCxnSpPr/>
          <p:nvPr/>
        </p:nvCxnSpPr>
        <p:spPr bwMode="auto">
          <a:xfrm flipH="1" flipV="1">
            <a:off x="7315200" y="3657600"/>
            <a:ext cx="457200" cy="7620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142ED24-CCAA-42BE-8400-004AB5ABCB2D}"/>
              </a:ext>
            </a:extLst>
          </p:cNvPr>
          <p:cNvSpPr txBox="1"/>
          <p:nvPr/>
        </p:nvSpPr>
        <p:spPr>
          <a:xfrm>
            <a:off x="6781800" y="4376100"/>
            <a:ext cx="2270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FP *,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dirty="0">
                <a:latin typeface="Calibri" pitchFamily="34" charset="0"/>
              </a:rPr>
              <a:t>5-stage pipelined FP *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553D21-9891-4CF0-962F-67CB4F270B68}"/>
              </a:ext>
            </a:extLst>
          </p:cNvPr>
          <p:cNvCxnSpPr>
            <a:cxnSpLocks/>
          </p:cNvCxnSpPr>
          <p:nvPr/>
        </p:nvCxnSpPr>
        <p:spPr bwMode="auto">
          <a:xfrm flipV="1">
            <a:off x="3142816" y="3657601"/>
            <a:ext cx="514787" cy="640346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B0AD345-9A86-4740-9439-915B1C686C62}"/>
              </a:ext>
            </a:extLst>
          </p:cNvPr>
          <p:cNvSpPr txBox="1"/>
          <p:nvPr/>
        </p:nvSpPr>
        <p:spPr>
          <a:xfrm>
            <a:off x="1066800" y="3836282"/>
            <a:ext cx="222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4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int +,</a:t>
            </a:r>
          </a:p>
          <a:p>
            <a:r>
              <a:rPr lang="en-US" sz="1800" dirty="0">
                <a:latin typeface="Calibri" pitchFamily="34" charset="0"/>
              </a:rPr>
              <a:t>2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units for load</a:t>
            </a:r>
          </a:p>
          <a:p>
            <a:r>
              <a:rPr lang="en-US" sz="1800" i="1" dirty="0">
                <a:latin typeface="Calibri" pitchFamily="34" charset="0"/>
              </a:rPr>
              <a:t>Why Not .25?</a:t>
            </a:r>
            <a:endParaRPr lang="en-US" sz="1800" i="1" dirty="0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728614-0957-42A9-A64E-B177B0E10277}"/>
              </a:ext>
            </a:extLst>
          </p:cNvPr>
          <p:cNvSpPr txBox="1"/>
          <p:nvPr/>
        </p:nvSpPr>
        <p:spPr>
          <a:xfrm>
            <a:off x="4093569" y="4000695"/>
            <a:ext cx="22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 </a:t>
            </a:r>
            <a:r>
              <a:rPr lang="en-US" sz="1800" dirty="0" err="1">
                <a:latin typeface="Calibri" pitchFamily="34" charset="0"/>
              </a:rPr>
              <a:t>func</a:t>
            </a:r>
            <a:r>
              <a:rPr lang="en-US" sz="1800" dirty="0">
                <a:latin typeface="Calibri" pitchFamily="34" charset="0"/>
              </a:rPr>
              <a:t>. unit for FP +</a:t>
            </a:r>
          </a:p>
          <a:p>
            <a:r>
              <a:rPr lang="en-US" sz="1800" dirty="0">
                <a:latin typeface="Calibri" pitchFamily="34" charset="0"/>
              </a:rPr>
              <a:t>3-stage pipelined FP 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551964-9BFC-4E31-8DAA-0252D6EFB797}"/>
              </a:ext>
            </a:extLst>
          </p:cNvPr>
          <p:cNvCxnSpPr>
            <a:cxnSpLocks/>
            <a:stCxn id="15" idx="0"/>
          </p:cNvCxnSpPr>
          <p:nvPr/>
        </p:nvCxnSpPr>
        <p:spPr bwMode="auto">
          <a:xfrm flipV="1">
            <a:off x="5229008" y="3581400"/>
            <a:ext cx="654714" cy="41929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2042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/>
              <a:t>(N/2+1)*D cycles: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x = x OP 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OP d[i+1]);</a:t>
            </a:r>
          </a:p>
        </p:txBody>
      </p:sp>
    </p:spTree>
    <p:extLst>
      <p:ext uri="{BB962C8B-B14F-4D97-AF65-F5344CB8AC3E}">
        <p14:creationId xmlns:p14="http://schemas.microsoft.com/office/powerpoint/2010/main" val="1234266584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Unrolling &amp; Accumulating: </a:t>
            </a:r>
            <a:r>
              <a:rPr lang="en-US" dirty="0" err="1"/>
              <a:t>Int</a:t>
            </a:r>
            <a:r>
              <a:rPr lang="en-US" dirty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Case</a:t>
            </a:r>
          </a:p>
          <a:p>
            <a:pPr lvl="1" eaLnBrk="1" hangingPunct="1">
              <a:defRPr/>
            </a:pPr>
            <a:r>
              <a:rPr lang="en-US" dirty="0"/>
              <a:t>Intel </a:t>
            </a:r>
            <a:r>
              <a:rPr lang="en-US" dirty="0" err="1"/>
              <a:t>Haswell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Integer addition</a:t>
            </a:r>
          </a:p>
          <a:p>
            <a:pPr lvl="1" eaLnBrk="1" hangingPunct="1">
              <a:defRPr/>
            </a:pPr>
            <a:r>
              <a:rPr lang="en-US" dirty="0"/>
              <a:t>Latency bound: 1.00.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48720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762" y="304800"/>
            <a:ext cx="8075754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Compiler-Generated Code Motion (-O1)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371600" y="3276600"/>
            <a:ext cx="7061916" cy="3105979"/>
          </a:xfrm>
          <a:prstGeom prst="rect">
            <a:avLst/>
          </a:prstGeom>
          <a:solidFill>
            <a:srgbClr val="F1C7C7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testq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		# Test n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jle</a:t>
            </a:r>
            <a:r>
              <a:rPr lang="en-US" sz="1400" dirty="0">
                <a:latin typeface="Courier New" pitchFamily="49" charset="0"/>
              </a:rPr>
              <a:t>	.L1			# If &lt;= 0,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done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imulq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rcx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, %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rdx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		#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endParaRPr lang="en-US" sz="1400" dirty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leaq</a:t>
            </a:r>
            <a:r>
              <a:rPr lang="en-US" sz="1400" dirty="0">
                <a:latin typeface="Courier New" pitchFamily="49" charset="0"/>
              </a:rPr>
              <a:t>	(%rdi,%rdx,8), %</a:t>
            </a:r>
            <a:r>
              <a:rPr lang="en-US" sz="1400" dirty="0" err="1">
                <a:latin typeface="Courier New" pitchFamily="49" charset="0"/>
              </a:rPr>
              <a:t>rdx</a:t>
            </a:r>
            <a:r>
              <a:rPr lang="en-US" sz="1400" dirty="0">
                <a:latin typeface="Courier New" pitchFamily="49" charset="0"/>
              </a:rPr>
              <a:t>	# 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A + 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*8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movl</a:t>
            </a:r>
            <a:r>
              <a:rPr lang="en-US" sz="1400" dirty="0">
                <a:latin typeface="Courier New" pitchFamily="49" charset="0"/>
              </a:rPr>
              <a:t>	$0, %</a:t>
            </a:r>
            <a:r>
              <a:rPr lang="en-US" sz="1400" dirty="0" err="1">
                <a:latin typeface="Courier New" pitchFamily="49" charset="0"/>
              </a:rPr>
              <a:t>eax</a:t>
            </a:r>
            <a:r>
              <a:rPr lang="en-US" sz="1400" dirty="0">
                <a:latin typeface="Courier New" pitchFamily="49" charset="0"/>
              </a:rPr>
              <a:t>	               	# j = 0</a:t>
            </a:r>
          </a:p>
          <a:p>
            <a:r>
              <a:rPr lang="en-US" sz="1400" dirty="0">
                <a:latin typeface="Courier New" pitchFamily="49" charset="0"/>
              </a:rPr>
              <a:t>.L3:				      	# loop: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(%rsi,%rax,8), %xmm0    	# t = b[j]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movsd</a:t>
            </a:r>
            <a:r>
              <a:rPr lang="en-US" sz="1400" dirty="0">
                <a:latin typeface="Courier New" pitchFamily="49" charset="0"/>
              </a:rPr>
              <a:t>	%xmm0, (%rdx,%rax,8)   	# M[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*8 + j*8] = t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addq</a:t>
            </a:r>
            <a:r>
              <a:rPr lang="en-US" sz="1400" dirty="0">
                <a:latin typeface="Courier New" pitchFamily="49" charset="0"/>
              </a:rPr>
              <a:t>	$1,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	# j++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cmpq</a:t>
            </a:r>
            <a:r>
              <a:rPr lang="en-US" sz="1400" dirty="0">
                <a:latin typeface="Courier New" pitchFamily="49" charset="0"/>
              </a:rPr>
              <a:t>	%</a:t>
            </a:r>
            <a:r>
              <a:rPr lang="en-US" sz="1400" dirty="0" err="1">
                <a:latin typeface="Courier New" pitchFamily="49" charset="0"/>
              </a:rPr>
              <a:t>rcx</a:t>
            </a:r>
            <a:r>
              <a:rPr lang="en-US" sz="1400" dirty="0">
                <a:latin typeface="Courier New" pitchFamily="49" charset="0"/>
              </a:rPr>
              <a:t>, %</a:t>
            </a:r>
            <a:r>
              <a:rPr lang="en-US" sz="1400" dirty="0" err="1">
                <a:latin typeface="Courier New" pitchFamily="49" charset="0"/>
              </a:rPr>
              <a:t>rax</a:t>
            </a:r>
            <a:r>
              <a:rPr lang="en-US" sz="1400" dirty="0">
                <a:latin typeface="Courier New" pitchFamily="49" charset="0"/>
              </a:rPr>
              <a:t>		# </a:t>
            </a:r>
            <a:r>
              <a:rPr lang="en-US" sz="1400" dirty="0" err="1">
                <a:latin typeface="Courier New" pitchFamily="49" charset="0"/>
              </a:rPr>
              <a:t>j:n</a:t>
            </a:r>
            <a:endParaRPr lang="en-US" sz="1400" dirty="0">
              <a:latin typeface="Courier New" pitchFamily="49" charset="0"/>
            </a:endParaRP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 err="1">
                <a:latin typeface="Courier New" pitchFamily="49" charset="0"/>
              </a:rPr>
              <a:t>jne</a:t>
            </a:r>
            <a:r>
              <a:rPr lang="en-US" sz="1400" dirty="0">
                <a:latin typeface="Courier New" pitchFamily="49" charset="0"/>
              </a:rPr>
              <a:t>	.L3			# if !=, </a:t>
            </a:r>
            <a:r>
              <a:rPr lang="en-US" sz="1400" dirty="0" err="1">
                <a:latin typeface="Courier New" pitchFamily="49" charset="0"/>
              </a:rPr>
              <a:t>goto</a:t>
            </a:r>
            <a:r>
              <a:rPr lang="en-US" sz="1400" dirty="0">
                <a:latin typeface="Courier New" pitchFamily="49" charset="0"/>
              </a:rPr>
              <a:t> loop</a:t>
            </a:r>
          </a:p>
          <a:p>
            <a:r>
              <a:rPr lang="en-US" sz="1400" dirty="0">
                <a:latin typeface="Courier New" pitchFamily="49" charset="0"/>
              </a:rPr>
              <a:t>.L1:				      	# done:</a:t>
            </a:r>
          </a:p>
          <a:p>
            <a:r>
              <a:rPr lang="en-US" sz="1400" dirty="0">
                <a:latin typeface="Courier New" pitchFamily="49" charset="0"/>
              </a:rPr>
              <a:t>	rep ; ret</a:t>
            </a:r>
          </a:p>
        </p:txBody>
      </p: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2286000" y="27432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rot="5400000"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5257800" y="1219200"/>
            <a:ext cx="3124200" cy="120967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long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n*i;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double 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a+ni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*</a:t>
            </a:r>
            <a:r>
              <a:rPr lang="en-US" sz="1400" dirty="0" err="1">
                <a:latin typeface="Courier New" pitchFamily="49" charset="0"/>
              </a:rPr>
              <a:t>rowp</a:t>
            </a:r>
            <a:r>
              <a:rPr lang="en-US" sz="1400" dirty="0">
                <a:latin typeface="Courier New" pitchFamily="49" charset="0"/>
              </a:rPr>
              <a:t>++ = b[j];	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304800" y="1066800"/>
            <a:ext cx="3854450" cy="1635125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</a:t>
            </a:r>
            <a:r>
              <a:rPr lang="en-US" sz="1400" dirty="0" err="1">
                <a:latin typeface="Courier New" pitchFamily="49" charset="0"/>
              </a:rPr>
              <a:t>set_row</a:t>
            </a:r>
            <a:r>
              <a:rPr lang="en-US" sz="1400" dirty="0">
                <a:latin typeface="Courier New" pitchFamily="49" charset="0"/>
              </a:rPr>
              <a:t>(double *a, double *b,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long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, long n)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long j;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a[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err="1">
                <a:latin typeface="Courier New" pitchFamily="49" charset="0"/>
              </a:rPr>
              <a:t>+j</a:t>
            </a:r>
            <a:r>
              <a:rPr lang="en-US" sz="1400" dirty="0">
                <a:latin typeface="Courier New" pitchFamily="49" charset="0"/>
              </a:rPr>
              <a:t>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203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Strength Reduction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548687" cy="2817812"/>
          </a:xfrm>
          <a:noFill/>
        </p:spPr>
        <p:txBody>
          <a:bodyPr lIns="90487" tIns="44450" rIns="90487" bIns="44450"/>
          <a:lstStyle/>
          <a:p>
            <a:pPr lvl="1" eaLnBrk="1" hangingPunct="1"/>
            <a:r>
              <a:rPr lang="en-US" dirty="0"/>
              <a:t>Replace costly operation with simpler one</a:t>
            </a:r>
          </a:p>
          <a:p>
            <a:pPr lvl="1" eaLnBrk="1" hangingPunct="1"/>
            <a:r>
              <a:rPr lang="en-US" dirty="0"/>
              <a:t>Shift, add instead of multiply or divide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16*x     </a:t>
            </a:r>
            <a:r>
              <a:rPr lang="en-US" dirty="0" err="1">
                <a:latin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</a:rPr>
              <a:t> &lt;&lt; 4</a:t>
            </a:r>
          </a:p>
          <a:p>
            <a:pPr lvl="2" eaLnBrk="1" hangingPunct="1"/>
            <a:r>
              <a:rPr lang="en-US" dirty="0"/>
              <a:t>Utility is machine dependent</a:t>
            </a:r>
          </a:p>
          <a:p>
            <a:pPr lvl="2" eaLnBrk="1" hangingPunct="1"/>
            <a:r>
              <a:rPr lang="en-US" dirty="0"/>
              <a:t>Depends on cost of multiply or divide instruction</a:t>
            </a:r>
          </a:p>
          <a:p>
            <a:pPr lvl="3" eaLnBrk="1" hangingPunct="1"/>
            <a:r>
              <a:rPr lang="en-US" dirty="0"/>
              <a:t>Intel Nehalem: integer multiply takes 3 CPU cycles, add is 1 cycle</a:t>
            </a:r>
            <a:r>
              <a:rPr lang="en-US" baseline="30000" dirty="0"/>
              <a:t>1</a:t>
            </a:r>
          </a:p>
          <a:p>
            <a:pPr lvl="1" eaLnBrk="1" hangingPunct="1"/>
            <a:r>
              <a:rPr lang="en-US" dirty="0"/>
              <a:t>Recognize sequence of products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38200" y="4597400"/>
            <a:ext cx="2876224" cy="1166986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= 0;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 &lt; n; </a:t>
            </a:r>
            <a:r>
              <a:rPr lang="en-US" sz="1400" dirty="0" err="1">
                <a:latin typeface="Courier New" pitchFamily="49" charset="0"/>
              </a:rPr>
              <a:t>i</a:t>
            </a:r>
            <a:r>
              <a:rPr lang="en-US" sz="14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int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 = n*</a:t>
            </a:r>
            <a:r>
              <a:rPr lang="en-US" sz="1400" dirty="0" err="1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76800" y="4368800"/>
            <a:ext cx="2897188" cy="1422400"/>
          </a:xfrm>
          <a:prstGeom prst="rect">
            <a:avLst/>
          </a:prstGeom>
          <a:solidFill>
            <a:srgbClr val="F6F5BD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i="1" dirty="0" err="1">
                <a:latin typeface="Courier New" pitchFamily="49" charset="0"/>
              </a:rPr>
              <a:t>int</a:t>
            </a:r>
            <a:r>
              <a:rPr lang="en-US" sz="1400" i="1" dirty="0">
                <a:latin typeface="Courier New" pitchFamily="49" charset="0"/>
              </a:rPr>
              <a:t> </a:t>
            </a:r>
            <a:r>
              <a:rPr lang="en-US" sz="1400" i="1" dirty="0" err="1">
                <a:latin typeface="Courier New" pitchFamily="49" charset="0"/>
              </a:rPr>
              <a:t>ni</a:t>
            </a:r>
            <a:r>
              <a:rPr lang="en-US" sz="1400" i="1" dirty="0">
                <a:latin typeface="Courier New" pitchFamily="49" charset="0"/>
              </a:rPr>
              <a:t> = 0;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for (i = 0; i &lt; n; i++)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for (j = 0; j &lt; n; </a:t>
            </a:r>
            <a:r>
              <a:rPr lang="en-US" sz="1400" dirty="0" err="1">
                <a:latin typeface="Courier New" pitchFamily="49" charset="0"/>
              </a:rPr>
              <a:t>j++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a[</a:t>
            </a:r>
            <a:r>
              <a:rPr lang="en-US" sz="1400" dirty="0" err="1">
                <a:latin typeface="Courier New" pitchFamily="49" charset="0"/>
              </a:rPr>
              <a:t>ni</a:t>
            </a:r>
            <a:r>
              <a:rPr lang="en-US" sz="1400" dirty="0">
                <a:latin typeface="Courier New" pitchFamily="49" charset="0"/>
              </a:rPr>
              <a:t> + j] = b[j];</a:t>
            </a:r>
          </a:p>
          <a:p>
            <a:pPr algn="l">
              <a:lnSpc>
                <a:spcPct val="100000"/>
              </a:lnSpc>
            </a:pPr>
            <a:r>
              <a:rPr lang="en-US" sz="1400" i="1" dirty="0">
                <a:latin typeface="Courier New" pitchFamily="49" charset="0"/>
              </a:rPr>
              <a:t>  </a:t>
            </a:r>
            <a:r>
              <a:rPr lang="en-US" sz="1400" i="1" dirty="0" err="1">
                <a:solidFill>
                  <a:srgbClr val="C00000"/>
                </a:solidFill>
                <a:latin typeface="Courier New" pitchFamily="49" charset="0"/>
              </a:rPr>
              <a:t>ni</a:t>
            </a:r>
            <a:r>
              <a:rPr lang="en-US" sz="1400" i="1" dirty="0">
                <a:solidFill>
                  <a:srgbClr val="C00000"/>
                </a:solidFill>
                <a:latin typeface="Courier New" pitchFamily="49" charset="0"/>
              </a:rPr>
              <a:t> += n;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017963" y="4906963"/>
            <a:ext cx="58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D454CA-9831-4A0E-B9F9-8F88A263DB94}"/>
              </a:ext>
            </a:extLst>
          </p:cNvPr>
          <p:cNvSpPr/>
          <p:nvPr/>
        </p:nvSpPr>
        <p:spPr>
          <a:xfrm>
            <a:off x="5737722" y="6269339"/>
            <a:ext cx="34318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/>
              <a:t>1</a:t>
            </a:r>
            <a:r>
              <a:rPr lang="en-US" sz="1200" dirty="0"/>
              <a:t>https://www.agner.org/optimize/instruction_tables.pdf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C466B52-47B8-4E8A-AD8C-ADB8F343F494}"/>
              </a:ext>
            </a:extLst>
          </p:cNvPr>
          <p:cNvSpPr/>
          <p:nvPr/>
        </p:nvSpPr>
        <p:spPr bwMode="auto">
          <a:xfrm>
            <a:off x="2133600" y="1981200"/>
            <a:ext cx="381000" cy="31000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15664</TotalTime>
  <Words>8230</Words>
  <Application>Microsoft Office PowerPoint</Application>
  <PresentationFormat>On-screen Show (4:3)</PresentationFormat>
  <Paragraphs>1610</Paragraphs>
  <Slides>72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Arial</vt:lpstr>
      <vt:lpstr>Arial Narrow</vt:lpstr>
      <vt:lpstr>Calibri</vt:lpstr>
      <vt:lpstr>Century Gothic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Code Optimization  18-213/18-613: Introduction to Computer Systems 9th Lecture, May 30th, 2024</vt:lpstr>
      <vt:lpstr>Performance Realities</vt:lpstr>
      <vt:lpstr>Optimizing Compilers</vt:lpstr>
      <vt:lpstr>Today</vt:lpstr>
      <vt:lpstr>PowerPoint Presentation</vt:lpstr>
      <vt:lpstr> Generally Useful Optimizations</vt:lpstr>
      <vt:lpstr>Compiler-Generated Code Motion (-O1)</vt:lpstr>
      <vt:lpstr>Strength Reduction</vt:lpstr>
      <vt:lpstr>Share Common Subexpressions</vt:lpstr>
      <vt:lpstr>Optimization Example: Bubblesort</vt:lpstr>
      <vt:lpstr>Translated (Pseudo) Code </vt:lpstr>
      <vt:lpstr>Redundancy in Address Calculation</vt:lpstr>
      <vt:lpstr>Redundancy Removed</vt:lpstr>
      <vt:lpstr>More Redundancy</vt:lpstr>
      <vt:lpstr>Redundancy Removed</vt:lpstr>
      <vt:lpstr>Redundancy in Loops</vt:lpstr>
      <vt:lpstr>Redundancy Eliminated</vt:lpstr>
      <vt:lpstr>Final Pseudo Code (after strength reduction)</vt:lpstr>
      <vt:lpstr>Today</vt:lpstr>
      <vt:lpstr>PowerPoint Presentation</vt:lpstr>
      <vt:lpstr>Limitations of Optimizing Compilers</vt:lpstr>
      <vt:lpstr>Optimization Blocker #1: Procedure Calls</vt:lpstr>
      <vt:lpstr>Lower Case Conversion Performance</vt:lpstr>
      <vt:lpstr>Calling Strlen</vt:lpstr>
      <vt:lpstr>Improving Performance</vt:lpstr>
      <vt:lpstr>Lower Case Conversion Performance</vt:lpstr>
      <vt:lpstr>Optimization Blocker: Procedure Calls</vt:lpstr>
      <vt:lpstr>Optimization Blocker #2: Memory Aliasing</vt:lpstr>
      <vt:lpstr>Memory Aliasing</vt:lpstr>
      <vt:lpstr>Removing Aliasing</vt:lpstr>
      <vt:lpstr>Optimization Blocker: Memory Aliasing</vt:lpstr>
      <vt:lpstr>Today</vt:lpstr>
      <vt:lpstr>PowerPoint Presentation</vt:lpstr>
      <vt:lpstr>Exploiting Instruction-Level Parallelism</vt:lpstr>
      <vt:lpstr>Benchmark Example: Data Type for Vectors</vt:lpstr>
      <vt:lpstr>Benchmark Computation</vt:lpstr>
      <vt:lpstr>Cycles Per Element (CPE)</vt:lpstr>
      <vt:lpstr>Benchmark Performance</vt:lpstr>
      <vt:lpstr>Basic Optimizations</vt:lpstr>
      <vt:lpstr>Effect of Basic Optimizations</vt:lpstr>
      <vt:lpstr>Modern CPU Design</vt:lpstr>
      <vt:lpstr>Superscalar Processor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Separate Accumulators (2x2)</vt:lpstr>
      <vt:lpstr>Effect of Separate Accumulators</vt:lpstr>
      <vt:lpstr>Separate Accumulators</vt:lpstr>
      <vt:lpstr>Unrolling &amp; Accumulating</vt:lpstr>
      <vt:lpstr>Achievable Performance</vt:lpstr>
      <vt:lpstr>Programming with AVX2</vt:lpstr>
      <vt:lpstr>SIMD Operations</vt:lpstr>
      <vt:lpstr>Using Vector Instructions</vt:lpstr>
      <vt:lpstr>Today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Branch Prediction Numbers</vt:lpstr>
      <vt:lpstr>Summary: Getting High Performance</vt:lpstr>
      <vt:lpstr>Additional Slides</vt:lpstr>
      <vt:lpstr>Loop Unrolling with Reassociation (2x1a)</vt:lpstr>
      <vt:lpstr>Effect of Reassociation</vt:lpstr>
      <vt:lpstr>Reassociated Computation</vt:lpstr>
      <vt:lpstr>Unrolling &amp; Accumulating: Int 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450</cp:revision>
  <cp:lastPrinted>1999-09-20T15:19:18Z</cp:lastPrinted>
  <dcterms:created xsi:type="dcterms:W3CDTF">2011-08-30T20:07:27Z</dcterms:created>
  <dcterms:modified xsi:type="dcterms:W3CDTF">2024-05-30T05:38:46Z</dcterms:modified>
</cp:coreProperties>
</file>