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526" r:id="rId2"/>
    <p:sldId id="1473" r:id="rId3"/>
    <p:sldId id="1254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527" r:id="rId27"/>
    <p:sldId id="1396" r:id="rId28"/>
    <p:sldId id="1176" r:id="rId29"/>
    <p:sldId id="1528" r:id="rId30"/>
    <p:sldId id="1529" r:id="rId31"/>
    <p:sldId id="1184" r:id="rId32"/>
    <p:sldId id="1181" r:id="rId33"/>
    <p:sldId id="1182" r:id="rId34"/>
    <p:sldId id="1183" r:id="rId35"/>
    <p:sldId id="1236" r:id="rId36"/>
    <p:sldId id="1185" r:id="rId37"/>
    <p:sldId id="1186" r:id="rId38"/>
    <p:sldId id="1208" r:id="rId39"/>
    <p:sldId id="1209" r:id="rId40"/>
    <p:sldId id="1238" r:id="rId41"/>
    <p:sldId id="1246" r:id="rId42"/>
    <p:sldId id="1210" r:id="rId43"/>
    <p:sldId id="1251" r:id="rId44"/>
    <p:sldId id="1252" r:id="rId45"/>
    <p:sldId id="1253" r:id="rId46"/>
    <p:sldId id="1211" r:id="rId47"/>
    <p:sldId id="1212" r:id="rId48"/>
    <p:sldId id="1244" r:id="rId49"/>
    <p:sldId id="1231" r:id="rId50"/>
    <p:sldId id="1530" r:id="rId51"/>
    <p:sldId id="1224" r:id="rId52"/>
    <p:sldId id="1225" r:id="rId53"/>
    <p:sldId id="1233" r:id="rId54"/>
    <p:sldId id="1215" r:id="rId55"/>
    <p:sldId id="1216" r:id="rId56"/>
    <p:sldId id="1218" r:id="rId57"/>
    <p:sldId id="1219" r:id="rId58"/>
    <p:sldId id="1220" r:id="rId59"/>
    <p:sldId id="1221" r:id="rId60"/>
    <p:sldId id="1234" r:id="rId61"/>
    <p:sldId id="1222" r:id="rId62"/>
    <p:sldId id="1230" r:id="rId63"/>
    <p:sldId id="1243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5CBA0-5B56-4031-9E98-C41646F263F4}" v="318" dt="2022-10-27T16:12:43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7254" autoAdjust="0"/>
  </p:normalViewPr>
  <p:slideViewPr>
    <p:cSldViewPr snapToObjects="1">
      <p:cViewPr varScale="1">
        <p:scale>
          <a:sx n="84" d="100"/>
          <a:sy n="84" d="100"/>
        </p:scale>
        <p:origin x="1197" y="45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Try</a:t>
            </a:r>
            <a:r>
              <a:rPr lang="en-US" baseline="0" dirty="0"/>
              <a:t>:</a:t>
            </a:r>
          </a:p>
          <a:p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 is an ID for </a:t>
            </a:r>
            <a:r>
              <a:rPr lang="en-US" dirty="0" err="1"/>
              <a:t>addvec</a:t>
            </a:r>
            <a:r>
              <a:rPr lang="en-US" dirty="0"/>
              <a:t>. Step 4: dynamic linker uses the two stack entries to determine the runtime location of </a:t>
            </a:r>
            <a:r>
              <a:rPr lang="en-US" dirty="0" err="1"/>
              <a:t>addvec</a:t>
            </a:r>
            <a:r>
              <a:rPr lang="en-US" dirty="0"/>
              <a:t>, overwrites GOT[4} with this address, and passes control to </a:t>
            </a:r>
            <a:r>
              <a:rPr lang="en-US" dirty="0" err="1"/>
              <a:t>addvec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98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8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Compile-time flags</a:t>
            </a:r>
            <a:r>
              <a:rPr lang="en-US" baseline="0" dirty="0"/>
              <a:t> are important</a:t>
            </a:r>
          </a:p>
          <a:p>
            <a:endParaRPr lang="en-US" baseline="0" dirty="0"/>
          </a:p>
          <a:p>
            <a:r>
              <a:rPr lang="en-US" baseline="0" dirty="0" err="1"/>
              <a:t>mymalloc.c</a:t>
            </a:r>
            <a:r>
              <a:rPr lang="en-US" baseline="0" dirty="0"/>
              <a:t> will use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r>
              <a:rPr lang="en-US" baseline="0" dirty="0" err="1"/>
              <a:t>int.c</a:t>
            </a:r>
            <a:r>
              <a:rPr lang="en-US" baseline="0" dirty="0"/>
              <a:t> will use custom version, which redefines malloc/free to by </a:t>
            </a:r>
            <a:r>
              <a:rPr lang="en-US" baseline="0" dirty="0" err="1"/>
              <a:t>mymalloc</a:t>
            </a:r>
            <a:r>
              <a:rPr lang="en-US" baseline="0" dirty="0"/>
              <a:t>/</a:t>
            </a:r>
            <a:r>
              <a:rPr lang="en-US" baseline="0" dirty="0" err="1"/>
              <a:t>myfree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Try disassembling main when</a:t>
            </a:r>
            <a:r>
              <a:rPr lang="en-US" baseline="0" dirty="0"/>
              <a:t> </a:t>
            </a:r>
            <a:r>
              <a:rPr lang="en-US" baseline="0" dirty="0" err="1"/>
              <a:t>gdb</a:t>
            </a:r>
            <a:r>
              <a:rPr lang="en-US" baseline="0" dirty="0"/>
              <a:t> </a:t>
            </a:r>
            <a:r>
              <a:rPr lang="en-US" baseline="0" dirty="0" err="1"/>
              <a:t>intc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intc</a:t>
            </a:r>
            <a:r>
              <a:rPr lang="en-US" baseline="0" dirty="0"/>
              <a:t> multiple times and see how heap gets randomized as a security precaution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mymalloc.c</a:t>
            </a:r>
            <a:r>
              <a:rPr lang="en-US" baseline="0" dirty="0"/>
              <a:t> &amp; </a:t>
            </a:r>
            <a:r>
              <a:rPr lang="en-US" baseline="0" dirty="0" err="1"/>
              <a:t>int.c</a:t>
            </a:r>
            <a:r>
              <a:rPr lang="en-US" baseline="0" dirty="0"/>
              <a:t> will get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</a:t>
            </a:r>
            <a:r>
              <a:rPr lang="en-US" baseline="0" dirty="0" err="1"/>
              <a:t>interpositioning</a:t>
            </a:r>
            <a:r>
              <a:rPr lang="en-US" baseline="0" dirty="0"/>
              <a:t> trick causes nonstandard symbol resolution</a:t>
            </a:r>
          </a:p>
          <a:p>
            <a:endParaRPr lang="en-US" baseline="0" dirty="0"/>
          </a:p>
          <a:p>
            <a:r>
              <a:rPr lang="en-US" baseline="0" dirty="0"/>
              <a:t>Try disassembling main from within </a:t>
            </a:r>
            <a:r>
              <a:rPr lang="en-US" baseline="0" dirty="0" err="1"/>
              <a:t>gdb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Linkers Do? (cont’d)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294" y="1042987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Symbol”, </a:t>
            </a: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symtab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rel.text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.text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Instructions for modifying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rel.data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.data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.debug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Info for symbolic debugging (</a:t>
            </a:r>
            <a:r>
              <a:rPr lang="en-GB" sz="1800" b="1" dirty="0" err="1">
                <a:latin typeface="Courier New" pitchFamily="49" charset="0"/>
              </a:rPr>
              <a:t>gcc</a:t>
            </a:r>
            <a:r>
              <a:rPr lang="en-GB" sz="1800" b="1" dirty="0">
                <a:latin typeface="Courier New" pitchFamily="49" charset="0"/>
              </a:rPr>
              <a:t> -g</a:t>
            </a:r>
            <a:r>
              <a:rPr lang="en-GB" sz="1800" dirty="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defined by module </a:t>
            </a:r>
            <a:r>
              <a:rPr lang="en-GB" i="1" dirty="0"/>
              <a:t>m</a:t>
            </a:r>
            <a:r>
              <a:rPr lang="en-GB" dirty="0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e.g.,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C functions and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 that are referenced by module </a:t>
            </a:r>
            <a:r>
              <a:rPr lang="en-GB" i="1" dirty="0"/>
              <a:t>m</a:t>
            </a:r>
            <a:r>
              <a:rPr lang="en-GB" dirty="0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that are defined and referenced exclusively by module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e.g</a:t>
            </a:r>
            <a:r>
              <a:rPr lang="en-GB" dirty="0"/>
              <a:t>, C functions and global variables defined with the 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solidFill>
                  <a:srgbClr val="C00000"/>
                </a:solidFill>
              </a:rPr>
              <a:t>Local linker symbols are </a:t>
            </a:r>
            <a:r>
              <a:rPr lang="en-GB" b="1" i="1" dirty="0">
                <a:solidFill>
                  <a:srgbClr val="C00000"/>
                </a:solidFill>
              </a:rPr>
              <a:t>not</a:t>
            </a:r>
            <a:r>
              <a:rPr lang="en-GB" b="1" dirty="0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dirty="0"/>
              <a:t>Local non-static C variables vs. local static C variables</a:t>
            </a:r>
          </a:p>
          <a:p>
            <a:pPr lvl="1"/>
            <a:r>
              <a:rPr lang="en-US" dirty="0"/>
              <a:t>Local non-static C variables: stored on the stack </a:t>
            </a:r>
          </a:p>
          <a:p>
            <a:pPr lvl="1"/>
            <a:r>
              <a:rPr lang="en-US" dirty="0"/>
              <a:t>Local static C variables: stored in either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bss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dirty="0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static int x = 15;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f()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g()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19;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h()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8749A-8E69-B892-F252-99D6223A3862}"/>
              </a:ext>
            </a:extLst>
          </p:cNvPr>
          <p:cNvSpPr/>
          <p:nvPr/>
        </p:nvSpPr>
        <p:spPr bwMode="auto">
          <a:xfrm>
            <a:off x="1981200" y="2590800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699A66-5D73-5DF1-58DD-C6FE6424084A}"/>
              </a:ext>
            </a:extLst>
          </p:cNvPr>
          <p:cNvSpPr/>
          <p:nvPr/>
        </p:nvSpPr>
        <p:spPr bwMode="auto">
          <a:xfrm>
            <a:off x="2514600" y="3427079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B0CB7-E1CC-389B-3D99-73D4FF2D5927}"/>
              </a:ext>
            </a:extLst>
          </p:cNvPr>
          <p:cNvSpPr/>
          <p:nvPr/>
        </p:nvSpPr>
        <p:spPr bwMode="auto">
          <a:xfrm>
            <a:off x="2514600" y="4791551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12</a:t>
            </a:r>
            <a:r>
              <a:rPr lang="en-US" sz="2000" b="0" baseline="30000" dirty="0"/>
              <a:t>th</a:t>
            </a:r>
            <a:r>
              <a:rPr lang="en-US" sz="2000" b="0" dirty="0"/>
              <a:t>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3: If there are multiple weak symbols, </a:t>
            </a:r>
            <a:br>
              <a:rPr lang="en-GB" dirty="0"/>
            </a:br>
            <a:r>
              <a:rPr lang="en-GB" dirty="0"/>
              <a:t>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override this with </a:t>
            </a:r>
            <a:r>
              <a:rPr lang="en-GB" b="1" dirty="0" err="1">
                <a:latin typeface="Courier New" pitchFamily="49" charset="0"/>
              </a:rPr>
              <a:t>gcc</a:t>
            </a:r>
            <a:r>
              <a:rPr lang="en-GB" b="1" dirty="0">
                <a:latin typeface="Courier New" pitchFamily="49" charset="0"/>
              </a:rPr>
              <a:t> –</a:t>
            </a:r>
            <a:r>
              <a:rPr lang="en-GB" b="1" dirty="0" err="1">
                <a:latin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3798110" y="5473204"/>
            <a:ext cx="3938833" cy="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 (why?)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41560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849853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486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92714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51142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689475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3044825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760538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Relocatable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5669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9321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41957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6085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5578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9D6119-8C25-4CE5-A790-38587FE84A4A}"/>
              </a:ext>
            </a:extLst>
          </p:cNvPr>
          <p:cNvGrpSpPr/>
          <p:nvPr/>
        </p:nvGrpSpPr>
        <p:grpSpPr>
          <a:xfrm>
            <a:off x="4038600" y="1765301"/>
            <a:ext cx="4900862" cy="4635499"/>
            <a:chOff x="4038600" y="1765301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768601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34163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9497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595562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4831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765301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3087687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683530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716588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5016501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51551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564858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3430588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5308601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3092451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5022851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5401470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D01EB5-FF04-4D93-B691-94D847A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4" y="272043"/>
            <a:ext cx="2234998" cy="136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FAAB0-2968-406C-9782-B0175859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76" y="276361"/>
            <a:ext cx="2156224" cy="1346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5885" y="1255543"/>
            <a:ext cx="4512999" cy="2033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(int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81590" y="32237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3B0BF8C-7101-4D1A-BE22-CBF84A70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4173539"/>
            <a:ext cx="1075471" cy="101016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A8300B37-3AF3-466E-91B1-64532FC3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3429001"/>
            <a:ext cx="989217" cy="236220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7.1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7.2-7.4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7.5-7.9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Shared libraries and dynamic linking</a:t>
            </a:r>
            <a:r>
              <a:rPr lang="en-US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7.10-7.12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7.13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5DB7-963E-2E24-4B10-2536A5658881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201261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/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Case study: Library </a:t>
            </a:r>
            <a:r>
              <a:rPr lang="en-US" dirty="0" err="1">
                <a:solidFill>
                  <a:schemeClr val="bg2"/>
                </a:solidFill>
              </a:rPr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071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</a:t>
            </a:r>
            <a:r>
              <a:rPr lang="en-GB" dirty="0">
                <a:solidFill>
                  <a:srgbClr val="C00000"/>
                </a:solidFill>
              </a:rPr>
              <a:t>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occur when executable is first loaded and run (load-time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Common case for Linux, handled automatically by the dynamic linker (</a:t>
            </a:r>
            <a:r>
              <a:rPr lang="en-GB" b="1" dirty="0">
                <a:latin typeface="Courier New" pitchFamily="49" charset="0"/>
              </a:rPr>
              <a:t>ld-linux.so</a:t>
            </a:r>
            <a:r>
              <a:rPr lang="en-GB" dirty="0">
                <a:latin typeface="Courier New" pitchFamily="49" charset="0"/>
              </a:rPr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C library (</a:t>
            </a:r>
            <a:r>
              <a:rPr lang="en-GB" b="1" dirty="0">
                <a:latin typeface="Courier New" pitchFamily="49" charset="0"/>
              </a:rPr>
              <a:t>libc.so</a:t>
            </a:r>
            <a:r>
              <a:rPr lang="en-GB" dirty="0"/>
              <a:t>) usually dynamically linked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also occur after program has begun </a:t>
            </a:r>
            <a:br>
              <a:rPr lang="en-GB" dirty="0"/>
            </a:br>
            <a:r>
              <a:rPr lang="en-GB" dirty="0"/>
              <a:t>(run-time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Linux, this is done by calls to the </a:t>
            </a:r>
            <a:r>
              <a:rPr lang="en-GB" b="1" dirty="0" err="1">
                <a:latin typeface="Courier New" pitchFamily="49" charset="0"/>
              </a:rPr>
              <a:t>dlopen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 interface</a:t>
            </a:r>
            <a:endParaRPr lang="en-GB" dirty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Distributing software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High-performance web servers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Runtime library </a:t>
            </a:r>
            <a:r>
              <a:rPr lang="en-GB" dirty="0" err="1"/>
              <a:t>interpositioning</a:t>
            </a:r>
            <a:endParaRPr lang="en-GB" dirty="0"/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Shared library routines can be shared by multiple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Using the virtual-to-physical </a:t>
            </a:r>
            <a:r>
              <a:rPr lang="en-GB"/>
              <a:t>memory mapping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.dynamic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D86-DD20-4CC1-8FD7-9923287F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8" y="287924"/>
            <a:ext cx="7592093" cy="762000"/>
          </a:xfrm>
        </p:spPr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Global Offset Table(GOT)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2A6F-0F25-41B7-B881-D9BAE463083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04804" y="4532293"/>
            <a:ext cx="8305795" cy="1569660"/>
          </a:xfrm>
        </p:spPr>
        <p:txBody>
          <a:bodyPr/>
          <a:lstStyle/>
          <a:p>
            <a:r>
              <a:rPr lang="en-US" sz="2000" dirty="0"/>
              <a:t>The GOT is an array of pointers, with one entry per dynamically linked function (and then a few)</a:t>
            </a:r>
          </a:p>
          <a:p>
            <a:r>
              <a:rPr lang="en-US" sz="2000" dirty="0"/>
              <a:t>The dynamic linker populates this table as it links each such function at runtime</a:t>
            </a:r>
          </a:p>
          <a:p>
            <a:r>
              <a:rPr lang="en-US" sz="2000" dirty="0"/>
              <a:t>Calls to dynamically linked functions are made using indirection via the corresponding entry in the GOT</a:t>
            </a:r>
          </a:p>
          <a:p>
            <a:pPr lvl="1"/>
            <a:endParaRPr lang="en-US" dirty="0"/>
          </a:p>
        </p:txBody>
      </p:sp>
      <p:sp>
        <p:nvSpPr>
          <p:cNvPr id="17" name="Rectangle 116">
            <a:extLst>
              <a:ext uri="{FF2B5EF4-FFF2-40B4-BE49-F238E27FC236}">
                <a16:creationId xmlns:a16="http://schemas.microsoft.com/office/drawing/2014/main" id="{95FC221E-B721-464F-9354-0BC335CE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3293477"/>
            <a:ext cx="6197528" cy="118544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 w="635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</a:t>
            </a:r>
            <a:endParaRPr kumimoji="0" lang="sk-SK" sz="1400" b="0" i="1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166ED394-BC47-479B-B1F5-B708A642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55" y="3259723"/>
            <a:ext cx="1562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Code segment</a:t>
            </a:r>
          </a:p>
        </p:txBody>
      </p:sp>
      <p:sp>
        <p:nvSpPr>
          <p:cNvPr id="19" name="Rectangle 116">
            <a:extLst>
              <a:ext uri="{FF2B5EF4-FFF2-40B4-BE49-F238E27FC236}">
                <a16:creationId xmlns:a16="http://schemas.microsoft.com/office/drawing/2014/main" id="{AD8F11EB-93C6-48D2-A073-F621755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1159877"/>
            <a:ext cx="6197528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41C2F-2730-4085-8DA6-AF0C345C6AAB}"/>
              </a:ext>
            </a:extLst>
          </p:cNvPr>
          <p:cNvSpPr/>
          <p:nvPr/>
        </p:nvSpPr>
        <p:spPr bwMode="auto">
          <a:xfrm>
            <a:off x="2352775" y="1769477"/>
            <a:ext cx="2463728" cy="11429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BD6ECBF4-7A57-4D12-AEF1-8A1DDBA8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50" y="1464677"/>
            <a:ext cx="24731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Global offset table (GOT)</a:t>
            </a:r>
          </a:p>
        </p:txBody>
      </p:sp>
      <p:sp>
        <p:nvSpPr>
          <p:cNvPr id="22" name="Text Box 119">
            <a:extLst>
              <a:ext uri="{FF2B5EF4-FFF2-40B4-BE49-F238E27FC236}">
                <a16:creationId xmlns:a16="http://schemas.microsoft.com/office/drawing/2014/main" id="{49CD8256-6730-409E-8F5C-069EE95C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62" y="1092369"/>
            <a:ext cx="1505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Data segment</a:t>
            </a:r>
          </a:p>
        </p:txBody>
      </p:sp>
      <p:sp>
        <p:nvSpPr>
          <p:cNvPr id="23" name="Text Box 119">
            <a:extLst>
              <a:ext uri="{FF2B5EF4-FFF2-40B4-BE49-F238E27FC236}">
                <a16:creationId xmlns:a16="http://schemas.microsoft.com/office/drawing/2014/main" id="{9A877FC3-B2AA-4B02-813B-811D37E6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" y="2726323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Fixed distance of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0x2008b9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bytes </a:t>
            </a:r>
            <a:r>
              <a:rPr lang="en-US" sz="1600" b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at run time 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between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and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instruction.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7C81B-5A63-4E37-B9A1-73013BF6CD19}"/>
              </a:ext>
            </a:extLst>
          </p:cNvPr>
          <p:cNvCxnSpPr/>
          <p:nvPr/>
        </p:nvCxnSpPr>
        <p:spPr bwMode="auto">
          <a:xfrm flipH="1">
            <a:off x="1768503" y="4326523"/>
            <a:ext cx="838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EA63D-10F6-4C11-BDE1-1C48B8E0A0BD}"/>
              </a:ext>
            </a:extLst>
          </p:cNvPr>
          <p:cNvCxnSpPr/>
          <p:nvPr/>
        </p:nvCxnSpPr>
        <p:spPr bwMode="auto">
          <a:xfrm flipV="1">
            <a:off x="1768503" y="2726323"/>
            <a:ext cx="0" cy="16002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776964-EDF8-4528-BA51-F6AC13A36C5B}"/>
              </a:ext>
            </a:extLst>
          </p:cNvPr>
          <p:cNvCxnSpPr/>
          <p:nvPr/>
        </p:nvCxnSpPr>
        <p:spPr bwMode="auto">
          <a:xfrm>
            <a:off x="1768503" y="2726323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3E2E2-5FA0-4117-B2E8-50F824D32683}"/>
              </a:ext>
            </a:extLst>
          </p:cNvPr>
          <p:cNvCxnSpPr/>
          <p:nvPr/>
        </p:nvCxnSpPr>
        <p:spPr bwMode="auto">
          <a:xfrm>
            <a:off x="3902103" y="2760077"/>
            <a:ext cx="1371600" cy="126164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278534-61A6-4737-ADA3-1A6405D028D9}"/>
              </a:ext>
            </a:extLst>
          </p:cNvPr>
          <p:cNvSpPr txBox="1"/>
          <p:nvPr/>
        </p:nvSpPr>
        <p:spPr>
          <a:xfrm>
            <a:off x="2378103" y="180150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GOT[0]: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GOT[1]: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GOT[2]: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GOT[3]: 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499D6-38D6-42FE-BC1A-5ABFD3EA058D}"/>
              </a:ext>
            </a:extLst>
          </p:cNvPr>
          <p:cNvSpPr txBox="1"/>
          <p:nvPr/>
        </p:nvSpPr>
        <p:spPr>
          <a:xfrm>
            <a:off x="2225703" y="363030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addvec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mov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0x2008b9(%rip),%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# 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=*GOT[3]=&amp;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$0x1,(%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)         #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</a:t>
            </a:r>
          </a:p>
          <a:p>
            <a:endParaRPr lang="en-US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2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D93-6A6C-49E7-8709-BA3B8DA2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Procedure Linkage Table (PLT): Initial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D0F-185D-437F-A9DC-48C5DC0F018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7018" y="4800601"/>
            <a:ext cx="8253582" cy="1524000"/>
          </a:xfrm>
        </p:spPr>
        <p:txBody>
          <a:bodyPr/>
          <a:lstStyle/>
          <a:p>
            <a:r>
              <a:rPr lang="en-US" sz="2000" dirty="0"/>
              <a:t>Initially, all entries in the GOT point right back to the next instruction in the PLT</a:t>
            </a:r>
          </a:p>
          <a:p>
            <a:endParaRPr lang="en-US" sz="2000" dirty="0"/>
          </a:p>
          <a:p>
            <a:r>
              <a:rPr lang="en-US" sz="2000" dirty="0"/>
              <a:t>This instruction, and the one that follows it, call the dynamic linker, which in turn maps in the function and adjusts the GOT to point to it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89CC8E-C197-444D-A6F4-415B5E2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584376" cy="2057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BF31E5-79EE-4958-87D2-980D91A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95" y="1524000"/>
            <a:ext cx="55385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F38-C941-4D9B-A940-4D1897E0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6" y="435678"/>
            <a:ext cx="8896974" cy="762000"/>
          </a:xfrm>
        </p:spPr>
        <p:txBody>
          <a:bodyPr/>
          <a:lstStyle/>
          <a:p>
            <a:r>
              <a:rPr lang="en-US" sz="1800" dirty="0"/>
              <a:t> Dynamic Linking:</a:t>
            </a:r>
            <a:br>
              <a:rPr lang="en-US" sz="1800" dirty="0"/>
            </a:br>
            <a:r>
              <a:rPr lang="en-US" dirty="0"/>
              <a:t>Procedure Linkage Table (PLT):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A7A-28B5-440E-A5F3-8255BD81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0600"/>
            <a:ext cx="7683500" cy="1533524"/>
          </a:xfrm>
        </p:spPr>
        <p:txBody>
          <a:bodyPr/>
          <a:lstStyle/>
          <a:p>
            <a:r>
              <a:rPr lang="en-US" sz="2000" dirty="0"/>
              <a:t>Once the dynamic linker is done, the GOT contains the address of the function </a:t>
            </a:r>
          </a:p>
          <a:p>
            <a:r>
              <a:rPr lang="en-US" sz="2000" dirty="0"/>
              <a:t>The dynamic linker calls the newly linked function</a:t>
            </a:r>
          </a:p>
          <a:p>
            <a:r>
              <a:rPr lang="en-US" sz="2000" dirty="0"/>
              <a:t>Subsequent calls will succeed without the intervention of the dynamic linker.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86D6C-17D8-4616-A915-3CC81EB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6" y="1280728"/>
            <a:ext cx="358973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6040F-BA59-46C1-BD22-CA197D88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20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for Run-time Linking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(cont’d)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292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dirty="0"/>
              <a:t>Generating address traces (used to create malloc lab traces)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LD_PRELOAD=./mymalloc.so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endParaRPr lang="en-US" sz="2000" b="0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 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26725</TotalTime>
  <Words>6895</Words>
  <Application>Microsoft Office PowerPoint</Application>
  <PresentationFormat>On-screen Show (4:3)</PresentationFormat>
  <Paragraphs>1202</Paragraphs>
  <Slides>63</Slides>
  <Notes>55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Linking  18-213/18-613: Introduction to Computer Systems  14th Lecture, June 12th, 2024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(cont’d)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</vt:lpstr>
      <vt:lpstr>Use of .h Files (#2)</vt:lpstr>
      <vt:lpstr>Step 2: Relocation</vt:lpstr>
      <vt:lpstr>Relocation Entries</vt:lpstr>
      <vt:lpstr>Relocated .text section</vt:lpstr>
      <vt:lpstr>Loading Executable Object Files</vt:lpstr>
      <vt:lpstr>Today</vt:lpstr>
      <vt:lpstr>Commonly Used Libraries</vt:lpstr>
      <vt:lpstr>Libraries: Packaging a Set of Functions</vt:lpstr>
      <vt:lpstr>Old-Fashioned Solution: Static Libraries</vt:lpstr>
      <vt:lpstr>Creating Static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  Dynamic Linking: Global Offset Table(GOT)</vt:lpstr>
      <vt:lpstr>  Dynamic Linking: Procedure Linkage Table (PLT): Initial</vt:lpstr>
      <vt:lpstr> Dynamic Linking: Procedure Linkage Table (PLT): Steady State</vt:lpstr>
      <vt:lpstr>Dynamic Linking API for Run-time Linking</vt:lpstr>
      <vt:lpstr>Dynamic Linking API (cont’d)</vt:lpstr>
      <vt:lpstr>Dynamic Linking API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679</cp:revision>
  <cp:lastPrinted>2017-10-10T16:05:23Z</cp:lastPrinted>
  <dcterms:created xsi:type="dcterms:W3CDTF">2012-10-04T19:17:13Z</dcterms:created>
  <dcterms:modified xsi:type="dcterms:W3CDTF">2024-06-12T06:26:05Z</dcterms:modified>
</cp:coreProperties>
</file>