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1179" r:id="rId2"/>
    <p:sldId id="542" r:id="rId3"/>
    <p:sldId id="1477" r:id="rId4"/>
    <p:sldId id="1478" r:id="rId5"/>
    <p:sldId id="1315" r:id="rId6"/>
    <p:sldId id="1318" r:id="rId7"/>
    <p:sldId id="1319" r:id="rId8"/>
    <p:sldId id="1320" r:id="rId9"/>
    <p:sldId id="1231" r:id="rId10"/>
    <p:sldId id="1321" r:id="rId11"/>
    <p:sldId id="1322" r:id="rId12"/>
    <p:sldId id="1246" r:id="rId13"/>
    <p:sldId id="1323" r:id="rId14"/>
    <p:sldId id="1430" r:id="rId15"/>
    <p:sldId id="1431" r:id="rId16"/>
    <p:sldId id="1202" r:id="rId17"/>
    <p:sldId id="1213" r:id="rId18"/>
    <p:sldId id="1310" r:id="rId19"/>
    <p:sldId id="1309" r:id="rId20"/>
    <p:sldId id="1289" r:id="rId21"/>
    <p:sldId id="1292" r:id="rId22"/>
    <p:sldId id="1293" r:id="rId23"/>
    <p:sldId id="1294" r:id="rId24"/>
    <p:sldId id="1295" r:id="rId25"/>
    <p:sldId id="1296" r:id="rId26"/>
    <p:sldId id="1299" r:id="rId27"/>
    <p:sldId id="1297" r:id="rId28"/>
    <p:sldId id="1216" r:id="rId29"/>
    <p:sldId id="1218" r:id="rId30"/>
    <p:sldId id="1219" r:id="rId31"/>
    <p:sldId id="1300" r:id="rId32"/>
    <p:sldId id="1302" r:id="rId33"/>
    <p:sldId id="1301" r:id="rId34"/>
    <p:sldId id="1303" r:id="rId35"/>
    <p:sldId id="1306" r:id="rId36"/>
    <p:sldId id="1220" r:id="rId37"/>
    <p:sldId id="1221" r:id="rId38"/>
    <p:sldId id="1222" r:id="rId39"/>
    <p:sldId id="1307" r:id="rId40"/>
    <p:sldId id="1223" r:id="rId41"/>
    <p:sldId id="1224" r:id="rId42"/>
    <p:sldId id="1253" r:id="rId43"/>
    <p:sldId id="1254" r:id="rId44"/>
    <p:sldId id="1225" r:id="rId45"/>
    <p:sldId id="1226" r:id="rId46"/>
    <p:sldId id="1261" r:id="rId47"/>
    <p:sldId id="1227" r:id="rId48"/>
    <p:sldId id="1228" r:id="rId49"/>
    <p:sldId id="1229" r:id="rId50"/>
    <p:sldId id="1230" r:id="rId51"/>
    <p:sldId id="1247" r:id="rId52"/>
    <p:sldId id="1266" r:id="rId53"/>
    <p:sldId id="1268" r:id="rId54"/>
    <p:sldId id="1269" r:id="rId55"/>
    <p:sldId id="1267" r:id="rId56"/>
    <p:sldId id="1270" r:id="rId57"/>
    <p:sldId id="1260" r:id="rId58"/>
    <p:sldId id="1272" r:id="rId59"/>
    <p:sldId id="1314" r:id="rId60"/>
    <p:sldId id="1255" r:id="rId61"/>
    <p:sldId id="1256" r:id="rId62"/>
    <p:sldId id="1273" r:id="rId63"/>
    <p:sldId id="1274" r:id="rId64"/>
    <p:sldId id="1275" r:id="rId65"/>
    <p:sldId id="1277" r:id="rId66"/>
    <p:sldId id="1276" r:id="rId67"/>
    <p:sldId id="1278" r:id="rId68"/>
    <p:sldId id="1279" r:id="rId69"/>
    <p:sldId id="1280" r:id="rId70"/>
    <p:sldId id="1238" r:id="rId71"/>
  </p:sldIdLst>
  <p:sldSz cx="9144000" cy="6858000" type="screen4x3"/>
  <p:notesSz cx="6985000" cy="9283700"/>
  <p:custDataLst>
    <p:tags r:id="rId7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E9E1C9"/>
    <a:srgbClr val="E7DDBB"/>
    <a:srgbClr val="FF0000"/>
    <a:srgbClr val="990000"/>
    <a:srgbClr val="F6F5BD"/>
    <a:srgbClr val="BFBFBF"/>
    <a:srgbClr val="D5F1CF"/>
    <a:srgbClr val="DED8C4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3AEBF-D0AE-41C7-9D7B-E0892917833B}" v="104" dt="2022-11-03T05:48:52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84299" autoAdjust="0"/>
  </p:normalViewPr>
  <p:slideViewPr>
    <p:cSldViewPr snapToGrid="0" snapToObjects="1">
      <p:cViewPr varScale="1">
        <p:scale>
          <a:sx n="81" d="100"/>
          <a:sy n="81" d="100"/>
        </p:scale>
        <p:origin x="1266" y="45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6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reaping background jobs, only </a:t>
            </a:r>
            <a:r>
              <a:rPr lang="en-US" dirty="0" err="1"/>
              <a:t>fg</a:t>
            </a:r>
            <a:r>
              <a:rPr lang="en-US" dirty="0"/>
              <a:t> ones via </a:t>
            </a:r>
            <a:r>
              <a:rPr lang="en-US" dirty="0" err="1"/>
              <a:t>waitpid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08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r>
              <a:rPr lang="en-US" dirty="0"/>
              <a:t>./</a:t>
            </a:r>
            <a:r>
              <a:rPr lang="en-US" dirty="0" err="1"/>
              <a:t>shellex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10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r>
              <a:rPr lang="en-US" baseline="0" dirty="0"/>
              <a:t>...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./delay 100 &amp;</a:t>
            </a:r>
          </a:p>
          <a:p>
            <a:endParaRPr lang="en-US" dirty="0"/>
          </a:p>
          <a:p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kill -9</a:t>
            </a:r>
            <a:r>
              <a:rPr lang="en-US" baseline="0" dirty="0"/>
              <a:t> XXX</a:t>
            </a:r>
          </a:p>
          <a:p>
            <a:endParaRPr lang="en-US" baseline="0" dirty="0"/>
          </a:p>
          <a:p>
            <a:r>
              <a:rPr lang="en-US" baseline="0" dirty="0" err="1"/>
              <a:t>ps</a:t>
            </a:r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kill command:</a:t>
            </a:r>
          </a:p>
          <a:p>
            <a:endParaRPr lang="en-US" dirty="0"/>
          </a:p>
          <a:p>
            <a:r>
              <a:rPr lang="en-US" dirty="0"/>
              <a:t>./forks 17</a:t>
            </a:r>
            <a:r>
              <a:rPr lang="en-US" baseline="0" dirty="0"/>
              <a:t> &amp;</a:t>
            </a:r>
          </a:p>
          <a:p>
            <a:r>
              <a:rPr lang="en-US" baseline="0" dirty="0"/>
              <a:t>kill  (parent)  (Only kills parent)</a:t>
            </a:r>
          </a:p>
          <a:p>
            <a:endParaRPr lang="en-US" baseline="0" dirty="0"/>
          </a:p>
          <a:p>
            <a:r>
              <a:rPr lang="en-US" baseline="0" dirty="0"/>
              <a:t>./forks 17 &amp;</a:t>
            </a:r>
          </a:p>
          <a:p>
            <a:r>
              <a:rPr lang="en-US" baseline="0" dirty="0"/>
              <a:t>kill  (child) (Child becomes a zombie)</a:t>
            </a:r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to use </a:t>
            </a:r>
            <a:r>
              <a:rPr lang="en-US" dirty="0" err="1"/>
              <a:t>interpositioning</a:t>
            </a:r>
            <a:r>
              <a:rPr lang="en-US" baseline="0" dirty="0"/>
              <a:t>  code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./forks 12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running: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sigint</a:t>
            </a:r>
            <a:endParaRPr lang="en-US" dirty="0"/>
          </a:p>
          <a:p>
            <a:r>
              <a:rPr lang="en-US" dirty="0"/>
              <a:t>ctrl-C</a:t>
            </a:r>
          </a:p>
          <a:p>
            <a:endParaRPr lang="en-US" dirty="0"/>
          </a:p>
          <a:p>
            <a:r>
              <a:rPr lang="en-US" dirty="0"/>
              <a:t>Code not entirely reliable,</a:t>
            </a:r>
            <a:r>
              <a:rPr lang="en-US" baseline="0" dirty="0"/>
              <a:t> if there’s a delay in pause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Delivered whenever.  Received on next context switch into A (or some future one)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./forks 14</a:t>
            </a:r>
          </a:p>
          <a:p>
            <a:endParaRPr lang="en-US" dirty="0"/>
          </a:p>
          <a:p>
            <a:r>
              <a:rPr lang="en-US" dirty="0"/>
              <a:t>Hangs.</a:t>
            </a:r>
          </a:p>
          <a:p>
            <a:endParaRPr lang="en-US" dirty="0"/>
          </a:p>
          <a:p>
            <a:r>
              <a:rPr lang="en-US" dirty="0"/>
              <a:t>Multiple children signal before handler runs once.  Children waiting to be reaped are dropped because handler only gets one per invocation.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with delays for both child &amp; parent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Procmask</a:t>
            </a:r>
            <a:r>
              <a:rPr lang="en-US" dirty="0"/>
              <a:t> save, restore.  Man for first </a:t>
            </a:r>
            <a:r>
              <a:rPr lang="en-US" dirty="0" err="1"/>
              <a:t>arg</a:t>
            </a:r>
            <a:r>
              <a:rPr lang="en-US" dirty="0"/>
              <a:t> meaning.  Typical use 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35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still busted; date finishes before </a:t>
            </a:r>
            <a:r>
              <a:rPr lang="en-US" dirty="0" err="1"/>
              <a:t>addjob</a:t>
            </a:r>
            <a:r>
              <a:rPr lang="en-US" dirty="0"/>
              <a:t> runs.  </a:t>
            </a:r>
            <a:r>
              <a:rPr lang="en-US" dirty="0" err="1"/>
              <a:t>Sigchildhandler</a:t>
            </a:r>
            <a:r>
              <a:rPr lang="en-US" dirty="0"/>
              <a:t> runs </a:t>
            </a:r>
            <a:r>
              <a:rPr lang="en-US" dirty="0" err="1"/>
              <a:t>deletejob</a:t>
            </a:r>
            <a:r>
              <a:rPr lang="en-US" dirty="0"/>
              <a:t> before </a:t>
            </a:r>
            <a:r>
              <a:rPr lang="en-US" dirty="0" err="1"/>
              <a:t>addjob</a:t>
            </a:r>
            <a:r>
              <a:rPr lang="en-US" dirty="0"/>
              <a:t> completes.    (due to not yet blocked.</a:t>
            </a:r>
          </a:p>
          <a:p>
            <a:endParaRPr lang="en-US" dirty="0"/>
          </a:p>
          <a:p>
            <a:r>
              <a:rPr lang="en-US" dirty="0"/>
              <a:t>./procmask1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./procmask1</a:t>
            </a:r>
          </a:p>
          <a:p>
            <a:endParaRPr lang="en-US" baseline="0" dirty="0"/>
          </a:p>
          <a:p>
            <a:r>
              <a:rPr lang="en-US" baseline="0" dirty="0" err="1"/>
              <a:t>Cntl</a:t>
            </a:r>
            <a:r>
              <a:rPr lang="en-US" baseline="0" dirty="0"/>
              <a:t>-C to stop infinite loop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7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./procmask2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68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9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race case – can deadlock if we start waiting in pause after the handler has already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75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reap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int *status, int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E4BFC-E9BA-3AFA-17F5-6475F90410DC}"/>
              </a:ext>
            </a:extLst>
          </p:cNvPr>
          <p:cNvSpPr txBox="1"/>
          <p:nvPr/>
        </p:nvSpPr>
        <p:spPr>
          <a:xfrm>
            <a:off x="5249650" y="2576683"/>
            <a:ext cx="3752193" cy="1169551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waitpid(-1, &amp;child_status, 0) </a:t>
            </a:r>
            <a:r>
              <a:rPr lang="en-US" sz="1600" b="0" dirty="0">
                <a:latin typeface="+mn-lt"/>
                <a:cs typeface="Arial" panose="020B0604020202020204" pitchFamily="34" charset="0"/>
              </a:rPr>
              <a:t>is equivalent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wait(&amp;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child_status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&amp; Processes - 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Shells			</a:t>
            </a:r>
            <a:r>
              <a:rPr lang="en-US" dirty="0">
                <a:solidFill>
                  <a:srgbClr val="7F7F7F"/>
                </a:solidFill>
              </a:rPr>
              <a:t>CSAPP  8.4.6</a:t>
            </a:r>
            <a:endParaRPr lang="en-US" dirty="0"/>
          </a:p>
          <a:p>
            <a:r>
              <a:rPr lang="en-US" dirty="0"/>
              <a:t>Signals			</a:t>
            </a:r>
            <a:r>
              <a:rPr lang="en-US" dirty="0">
                <a:solidFill>
                  <a:srgbClr val="7F7F7F"/>
                </a:solidFill>
              </a:rPr>
              <a:t>CSAPP  8.5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Programs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shell</a:t>
            </a:r>
            <a:r>
              <a:rPr lang="en-US" dirty="0"/>
              <a:t> is an application program that runs programs on behalf of the user.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sh</a:t>
            </a:r>
            <a:r>
              <a:rPr lang="en-US" sz="1800" dirty="0"/>
              <a:t> 			Original Unix shell (Stephen Bourne, AT&amp;T Bell Labs, 1977)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csh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tcsh</a:t>
            </a:r>
            <a:r>
              <a:rPr lang="en-US" sz="1800" dirty="0">
                <a:latin typeface="Courier New" pitchFamily="49" charset="0"/>
              </a:rPr>
              <a:t> 	</a:t>
            </a:r>
            <a:r>
              <a:rPr lang="en-US" sz="1800" dirty="0"/>
              <a:t>BSD Unix C shell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>
                <a:latin typeface="Courier New" pitchFamily="49" charset="0"/>
              </a:rPr>
              <a:t>bash</a:t>
            </a:r>
            <a:r>
              <a:rPr lang="en-US" sz="1800" dirty="0">
                <a:latin typeface="Courier New" pitchFamily="49" charset="0"/>
              </a:rPr>
              <a:t> 			“</a:t>
            </a:r>
            <a:r>
              <a:rPr lang="en-US" sz="1800" dirty="0"/>
              <a:t>Bourne-Again” Shell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+mn-lt"/>
              </a:rPr>
              <a:t>(default Linux shell)</a:t>
            </a:r>
          </a:p>
          <a:p>
            <a:pPr>
              <a:tabLst>
                <a:tab pos="1485900" algn="l"/>
              </a:tabLst>
            </a:pPr>
            <a:r>
              <a:rPr lang="en-US" sz="2200" dirty="0">
                <a:latin typeface="+mn-lt"/>
              </a:rPr>
              <a:t>Simple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Described in the textbook, starting at p. 753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Implementation of a very elementary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Purpose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what happens when you type commands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use and operation of process control operations</a:t>
            </a:r>
          </a:p>
          <a:p>
            <a:pPr lvl="2">
              <a:tabLst>
                <a:tab pos="1485900" algn="l"/>
              </a:tabLst>
            </a:pPr>
            <a:endParaRPr lang="en-US" sz="1800" dirty="0">
              <a:latin typeface="+mn-lt"/>
            </a:endParaRPr>
          </a:p>
          <a:p>
            <a:pPr lvl="2">
              <a:tabLst>
                <a:tab pos="1485900" algn="l"/>
              </a:tabLst>
            </a:pPr>
            <a:endParaRPr lang="en-US" sz="18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Example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762" y="1207070"/>
            <a:ext cx="7591425" cy="45243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./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shellex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/bin/ls -l csapp.c</a:t>
            </a:r>
          </a:p>
          <a:p>
            <a:r>
              <a:rPr lang="hu-HU" sz="1600" dirty="0">
                <a:latin typeface="Courier New" pitchFamily="49" charset="0"/>
              </a:rPr>
              <a:t>-rw-r--r-- 1 bryant users 23053 Jun 15  2015 csapp.c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/bin/ps</a:t>
            </a:r>
          </a:p>
          <a:p>
            <a:r>
              <a:rPr lang="hu-HU" sz="1600" dirty="0">
                <a:latin typeface="Courier New" pitchFamily="49" charset="0"/>
              </a:rPr>
              <a:t>  PID TTY          TIME CMD</a:t>
            </a:r>
          </a:p>
          <a:p>
            <a:r>
              <a:rPr lang="hu-HU" sz="1600" dirty="0">
                <a:latin typeface="Courier New" pitchFamily="49" charset="0"/>
              </a:rPr>
              <a:t>31542 pts/2    00:00:01 tcsh</a:t>
            </a:r>
          </a:p>
          <a:p>
            <a:r>
              <a:rPr lang="hu-HU" sz="1600" dirty="0">
                <a:latin typeface="Courier New" pitchFamily="49" charset="0"/>
              </a:rPr>
              <a:t>32017 pts/2    00:00:00 shellex</a:t>
            </a:r>
          </a:p>
          <a:p>
            <a:r>
              <a:rPr lang="hu-HU" sz="1600" dirty="0">
                <a:latin typeface="Courier New" pitchFamily="49" charset="0"/>
              </a:rPr>
              <a:t>32019 pts/2    00:00:00 ps</a:t>
            </a:r>
          </a:p>
          <a:p>
            <a:r>
              <a:rPr lang="hu-HU" sz="1600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/bin/sleep 10 &amp;</a:t>
            </a:r>
          </a:p>
          <a:p>
            <a:r>
              <a:rPr lang="en-US" sz="1600" dirty="0">
                <a:latin typeface="Courier New" pitchFamily="49" charset="0"/>
              </a:rPr>
              <a:t>32031 /bin/sleep 10 &amp;</a:t>
            </a:r>
          </a:p>
          <a:p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ps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PID TTY          TIME CMD</a:t>
            </a:r>
          </a:p>
          <a:p>
            <a:r>
              <a:rPr lang="en-US" sz="1600" dirty="0">
                <a:latin typeface="Courier New" pitchFamily="49" charset="0"/>
              </a:rPr>
              <a:t>31542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00:00:01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32024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emacs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32030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shellex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32031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sleep</a:t>
            </a:r>
          </a:p>
          <a:p>
            <a:r>
              <a:rPr lang="en-US" sz="1600" dirty="0">
                <a:latin typeface="Courier New" pitchFamily="49" charset="0"/>
              </a:rPr>
              <a:t>32033 pts/2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quit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1715" y="1394575"/>
            <a:ext cx="4475777" cy="369332"/>
          </a:xfrm>
          <a:prstGeom prst="rect">
            <a:avLst/>
          </a:prstGeom>
          <a:solidFill>
            <a:srgbClr val="F1C7C7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Note: Must give full pathnames for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2377" y="3151356"/>
            <a:ext cx="2855131" cy="369332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Run program in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6760" y="4849502"/>
            <a:ext cx="3094923" cy="369332"/>
          </a:xfrm>
          <a:prstGeom prst="rect">
            <a:avLst/>
          </a:prstGeom>
          <a:solidFill>
            <a:srgbClr val="F1C7C7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Sleep is running in background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14D97F-9D6A-8E3C-AD59-9DE0420EE44E}"/>
              </a:ext>
            </a:extLst>
          </p:cNvPr>
          <p:cNvSpPr/>
          <p:nvPr/>
        </p:nvSpPr>
        <p:spPr bwMode="auto">
          <a:xfrm>
            <a:off x="2359888" y="3200399"/>
            <a:ext cx="245179" cy="24517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11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Implementation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Basic loop</a:t>
            </a:r>
          </a:p>
          <a:p>
            <a:pPr lvl="1"/>
            <a:r>
              <a:rPr lang="en-US" sz="1400" dirty="0"/>
              <a:t>Read line from command line</a:t>
            </a:r>
          </a:p>
          <a:p>
            <a:pPr lvl="1"/>
            <a:r>
              <a:rPr lang="en-US" sz="1400" dirty="0"/>
              <a:t>Execute the requested operation</a:t>
            </a:r>
          </a:p>
          <a:p>
            <a:pPr lvl="2"/>
            <a:r>
              <a:rPr lang="en-US" sz="1400" dirty="0"/>
              <a:t>Built-in command (only one implemented is </a:t>
            </a:r>
            <a:r>
              <a:rPr lang="en-US" sz="1400" b="1" dirty="0">
                <a:latin typeface="Courier New"/>
                <a:cs typeface="Courier New"/>
              </a:rPr>
              <a:t>quit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Load and execute program from file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63303" y="3048000"/>
            <a:ext cx="5726798" cy="3429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lnSpcReduction="10000"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"&gt; 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Fgets(cmdline, MAXLINE, stdin);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evaluate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eval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...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6324600" y="3200400"/>
            <a:ext cx="22451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 is a sequence of read/evaluate steps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9340" y="61193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90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Exceptional Control Flow: Signals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</a:t>
            </a:r>
            <a:r>
              <a:rPr lang="en-US" sz="2000" b="0"/>
              <a:t>, June 25th, </a:t>
            </a:r>
            <a:r>
              <a:rPr lang="en-US" sz="2000" b="0" dirty="0"/>
              <a:t>2024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if ((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= Fork()) == 0) {   /* Child runs user job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("%s: Command not found.\n",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/* Parent waits for foreground job to terminate */</a:t>
            </a:r>
          </a:p>
          <a:p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error");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F6F5BD"/>
                </a:solidFill>
                <a:latin typeface="Courier New"/>
                <a:cs typeface="Courier New"/>
              </a:rPr>
              <a:t>        else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printf("%d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%s",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F6F5BD"/>
                </a:solidFill>
                <a:latin typeface="Courier New"/>
                <a:cs typeface="Courier New"/>
              </a:rPr>
              <a:t>    return;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2598645"/>
            <a:ext cx="8340725" cy="4183155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013" y="2810493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parseline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0" dirty="0">
                <a:latin typeface="Calibri" pitchFamily="34" charset="0"/>
              </a:rPr>
              <a:t>will parse ‘</a:t>
            </a:r>
            <a:r>
              <a:rPr lang="en-US" b="0" dirty="0" err="1">
                <a:latin typeface="Calibri" pitchFamily="34" charset="0"/>
              </a:rPr>
              <a:t>buf</a:t>
            </a:r>
            <a:r>
              <a:rPr lang="en-US" b="0" dirty="0">
                <a:latin typeface="Calibri" pitchFamily="34" charset="0"/>
              </a:rPr>
              <a:t>’ into ‘</a:t>
            </a:r>
            <a:r>
              <a:rPr lang="en-US" b="0" dirty="0" err="1">
                <a:latin typeface="Calibri" pitchFamily="34" charset="0"/>
              </a:rPr>
              <a:t>argv</a:t>
            </a:r>
            <a:r>
              <a:rPr lang="en-US" b="0" dirty="0">
                <a:latin typeface="Calibri" pitchFamily="34" charset="0"/>
              </a:rPr>
              <a:t>’ and return whether or not input line ended in ‘&amp;’</a:t>
            </a:r>
          </a:p>
        </p:txBody>
      </p:sp>
    </p:spTree>
    <p:extLst>
      <p:ext uri="{BB962C8B-B14F-4D97-AF65-F5344CB8AC3E}">
        <p14:creationId xmlns:p14="http://schemas.microsoft.com/office/powerpoint/2010/main" val="166326185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048000"/>
            <a:ext cx="8340725" cy="3733800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791" y="2586335"/>
            <a:ext cx="2736309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Ignore empty lines.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06743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345180"/>
            <a:ext cx="8340725" cy="343661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it is a ‘built in’ command, then handle it here in this program.  Otherwise fork/exec the program specified in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argv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[0]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44577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505200"/>
            <a:ext cx="8340725" cy="327659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Create child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96737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4547801"/>
            <a:ext cx="8340725" cy="223399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287" y="5203134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Remember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only returns on error.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1895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5734050"/>
            <a:ext cx="8340725" cy="104774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2584" y="5581471"/>
            <a:ext cx="2979391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foreground, wait until it is done.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8168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850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{</a:t>
            </a:r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"%d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pid, cmdline);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        }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4609" y="4925815"/>
            <a:ext cx="2979391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background, print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pid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and continue doing other stuff.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87863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099" y="5088078"/>
            <a:ext cx="2615951" cy="138499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Oops.  </a:t>
            </a:r>
            <a:r>
              <a:rPr lang="en-US" sz="2800" b="0" i="1" dirty="0">
                <a:latin typeface="Calibri" pitchFamily="34" charset="0"/>
              </a:rPr>
              <a:t>There is a problem with this code.</a:t>
            </a:r>
          </a:p>
        </p:txBody>
      </p:sp>
    </p:spTree>
    <p:extLst>
      <p:ext uri="{BB962C8B-B14F-4D97-AF65-F5344CB8AC3E}">
        <p14:creationId xmlns:p14="http://schemas.microsoft.com/office/powerpoint/2010/main" val="13359636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60362"/>
            <a:ext cx="8718550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with Simple Shell Example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216" y="1220788"/>
            <a:ext cx="8548687" cy="3503612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Shell designed to run indefinitely</a:t>
            </a:r>
          </a:p>
          <a:p>
            <a:pPr marL="684213" lvl="1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Should not accumulate unneeded resources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Child processes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File descriptors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Our example shell correctly waits for and reaps</a:t>
            </a:r>
            <a:br>
              <a:rPr lang="en-GB" dirty="0"/>
            </a:br>
            <a:r>
              <a:rPr lang="en-GB" dirty="0"/>
              <a:t> foreground jobs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what about background jobs?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become zombies when they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never be reaped because shell (typically) will not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create a memory leak that could run the kernel out of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27416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message that notifies a process that an event of some type has occurred in the system</a:t>
            </a:r>
          </a:p>
          <a:p>
            <a:pPr lvl="1"/>
            <a:r>
              <a:rPr lang="en-US" dirty="0"/>
              <a:t>Akin to exceptions and interrupts</a:t>
            </a:r>
          </a:p>
          <a:p>
            <a:pPr lvl="1"/>
            <a:r>
              <a:rPr lang="en-US" dirty="0"/>
              <a:t>Sent from the kernel (sometimes at the request of another process) to a process</a:t>
            </a:r>
          </a:p>
          <a:p>
            <a:pPr lvl="1"/>
            <a:r>
              <a:rPr lang="en-US" dirty="0"/>
              <a:t>Signal type is identified by small integer ID’s (1-30)</a:t>
            </a:r>
          </a:p>
          <a:p>
            <a:pPr lvl="1"/>
            <a:r>
              <a:rPr lang="en-US" dirty="0"/>
              <a:t>Only information in a signal is its ID and the fact that it arrived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3370"/>
              </p:ext>
            </p:extLst>
          </p:nvPr>
        </p:nvGraphicFramePr>
        <p:xfrm>
          <a:off x="609601" y="4038600"/>
          <a:ext cx="8001000" cy="211226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User typed ctrl-c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Segmentation violation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2AA0-F447-498A-860B-7CA8550A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Process Lifecycle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210116-A92E-4DBA-B79E-8A95F1EF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1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67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endParaRPr lang="en-US" dirty="0"/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17576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5730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805650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5646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259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9" name="Right Arrow 8"/>
          <p:cNvSpPr/>
          <p:nvPr/>
        </p:nvSpPr>
        <p:spPr bwMode="auto">
          <a:xfrm rot="5233810">
            <a:off x="703166" y="4570333"/>
            <a:ext cx="2847712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63343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21793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0448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571" y="4749284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9117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015907">
            <a:off x="1987298" y="4960167"/>
            <a:ext cx="4593911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Received by C</a:t>
            </a:r>
          </a:p>
        </p:txBody>
      </p:sp>
    </p:spTree>
    <p:extLst>
      <p:ext uri="{BB962C8B-B14F-4D97-AF65-F5344CB8AC3E}">
        <p14:creationId xmlns:p14="http://schemas.microsoft.com/office/powerpoint/2010/main" val="238381181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970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404087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endParaRPr lang="en-US" dirty="0"/>
          </a:p>
          <a:p>
            <a:r>
              <a:rPr lang="en-US" dirty="0"/>
              <a:t>Some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interrupt: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3424238" y="4810118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3430588" y="541495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5829300" y="542130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H="1" flipV="1">
            <a:off x="3427413" y="5541956"/>
            <a:ext cx="2352675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425825" y="5549893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13150" y="4813293"/>
            <a:ext cx="201636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(2) Control passes </a:t>
            </a:r>
          </a:p>
          <a:p>
            <a:r>
              <a:rPr lang="en-US" sz="1600" i="1">
                <a:latin typeface="Helvetica" charset="0"/>
              </a:rPr>
              <a:t>to signal handler </a:t>
            </a: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5899150" y="5397493"/>
            <a:ext cx="149225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(3) Signal  handler runs</a:t>
            </a: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671888" y="5861043"/>
            <a:ext cx="1947832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(4) Signal handler</a:t>
            </a:r>
          </a:p>
          <a:p>
            <a:r>
              <a:rPr lang="en-US" sz="1600" i="1">
                <a:latin typeface="Helvetica" charset="0"/>
              </a:rPr>
              <a:t>returns to </a:t>
            </a:r>
          </a:p>
          <a:p>
            <a:r>
              <a:rPr lang="en-US" sz="1600" i="1">
                <a:latin typeface="Helvetica" charset="0"/>
              </a:rPr>
              <a:t>next instruction</a:t>
            </a: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921000" y="5132381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2921000" y="5329231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965200" y="4787893"/>
            <a:ext cx="1979613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r"/>
            <a:r>
              <a:rPr lang="en-US" sz="1600" i="1" dirty="0">
                <a:latin typeface="Helvetica" charset="0"/>
              </a:rPr>
              <a:t>(1) Signal received by process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5678"/>
            <a:ext cx="8915400" cy="762000"/>
          </a:xfrm>
        </p:spPr>
        <p:txBody>
          <a:bodyPr/>
          <a:lstStyle/>
          <a:p>
            <a:r>
              <a:rPr lang="en-US" dirty="0"/>
              <a:t>Signal Concepts: 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8548687" cy="46148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Pending/Blocked Bits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676400"/>
            <a:ext cx="8419883" cy="3700462"/>
          </a:xfrm>
        </p:spPr>
        <p:txBody>
          <a:bodyPr/>
          <a:lstStyle/>
          <a:p>
            <a:r>
              <a:rPr lang="en-US" dirty="0"/>
              <a:t>Kernel maintains </a:t>
            </a:r>
            <a:r>
              <a:rPr lang="en-US" dirty="0">
                <a:latin typeface="Courier New" pitchFamily="49" charset="0"/>
              </a:rPr>
              <a:t>pending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blocked</a:t>
            </a:r>
            <a:r>
              <a:rPr lang="en-US" dirty="0"/>
              <a:t> bit vectors in the context of each process</a:t>
            </a:r>
          </a:p>
          <a:p>
            <a:pPr lvl="1"/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2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2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2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Also referred to as the </a:t>
            </a:r>
            <a:r>
              <a:rPr lang="en-US" i="1" dirty="0"/>
              <a:t>signal mask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8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4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6894845" flipV="1">
            <a:off x="901998" y="3871557"/>
            <a:ext cx="4422714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</p:spTree>
    <p:extLst>
      <p:ext uri="{BB962C8B-B14F-4D97-AF65-F5344CB8AC3E}">
        <p14:creationId xmlns:p14="http://schemas.microsoft.com/office/powerpoint/2010/main" val="12203208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Recall: 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96000" y="31563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810000" y="31477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084497" y="3147796"/>
            <a:ext cx="2514600" cy="309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14" y="381000"/>
            <a:ext cx="7592093" cy="762000"/>
          </a:xfrm>
        </p:spPr>
        <p:txBody>
          <a:bodyPr/>
          <a:lstStyle/>
          <a:p>
            <a:r>
              <a:rPr lang="en-US" dirty="0"/>
              <a:t>Sending Signals: Process Groups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7720013" cy="609600"/>
          </a:xfrm>
        </p:spPr>
        <p:txBody>
          <a:bodyPr/>
          <a:lstStyle/>
          <a:p>
            <a:r>
              <a:rPr lang="en-US"/>
              <a:t>Every process belongs to exactly one process group</a:t>
            </a:r>
          </a:p>
        </p:txBody>
      </p:sp>
      <p:sp>
        <p:nvSpPr>
          <p:cNvPr id="551940" name="Oval 4"/>
          <p:cNvSpPr>
            <a:spLocks noChangeAspect="1" noChangeArrowheads="1"/>
          </p:cNvSpPr>
          <p:nvPr/>
        </p:nvSpPr>
        <p:spPr bwMode="auto">
          <a:xfrm>
            <a:off x="1898650" y="32289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551941" name="Oval 5"/>
          <p:cNvSpPr>
            <a:spLocks noChangeAspect="1" noChangeArrowheads="1"/>
          </p:cNvSpPr>
          <p:nvPr/>
        </p:nvSpPr>
        <p:spPr bwMode="auto">
          <a:xfrm>
            <a:off x="4094163" y="32289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551942" name="Oval 6"/>
          <p:cNvSpPr>
            <a:spLocks noChangeAspect="1" noChangeArrowheads="1"/>
          </p:cNvSpPr>
          <p:nvPr/>
        </p:nvSpPr>
        <p:spPr bwMode="auto">
          <a:xfrm>
            <a:off x="6248400" y="32289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551943" name="Oval 7"/>
          <p:cNvSpPr>
            <a:spLocks noChangeAspect="1" noChangeArrowheads="1"/>
          </p:cNvSpPr>
          <p:nvPr/>
        </p:nvSpPr>
        <p:spPr bwMode="auto">
          <a:xfrm>
            <a:off x="4098925" y="19050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551944" name="Oval 8"/>
          <p:cNvSpPr>
            <a:spLocks noChangeAspect="1" noChangeArrowheads="1"/>
          </p:cNvSpPr>
          <p:nvPr/>
        </p:nvSpPr>
        <p:spPr bwMode="auto">
          <a:xfrm>
            <a:off x="1339850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5" name="Oval 9"/>
          <p:cNvSpPr>
            <a:spLocks noChangeAspect="1" noChangeArrowheads="1"/>
          </p:cNvSpPr>
          <p:nvPr/>
        </p:nvSpPr>
        <p:spPr bwMode="auto">
          <a:xfrm>
            <a:off x="2465388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H="1">
            <a:off x="1906588" y="40513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686050" y="40481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4594225" y="26670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 flipH="1">
            <a:off x="2768600" y="25749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>
            <a:off x="4968875" y="25352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1" name="Text Box 15"/>
          <p:cNvSpPr txBox="1">
            <a:spLocks noChangeAspect="1" noChangeArrowheads="1"/>
          </p:cNvSpPr>
          <p:nvPr/>
        </p:nvSpPr>
        <p:spPr bwMode="auto">
          <a:xfrm>
            <a:off x="3297238" y="20701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551953" name="Text Box 17"/>
          <p:cNvSpPr txBox="1">
            <a:spLocks noChangeAspect="1" noChangeArrowheads="1"/>
          </p:cNvSpPr>
          <p:nvPr/>
        </p:nvSpPr>
        <p:spPr bwMode="auto">
          <a:xfrm>
            <a:off x="1084498" y="56636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551955" name="Text Box 19"/>
          <p:cNvSpPr txBox="1">
            <a:spLocks noChangeAspect="1" noChangeArrowheads="1"/>
          </p:cNvSpPr>
          <p:nvPr/>
        </p:nvSpPr>
        <p:spPr bwMode="auto">
          <a:xfrm>
            <a:off x="3810000" y="41910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551956" name="Text Box 20"/>
          <p:cNvSpPr txBox="1">
            <a:spLocks noChangeAspect="1" noChangeArrowheads="1"/>
          </p:cNvSpPr>
          <p:nvPr/>
        </p:nvSpPr>
        <p:spPr bwMode="auto">
          <a:xfrm>
            <a:off x="6096000" y="42158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551958" name="Text Box 22"/>
          <p:cNvSpPr txBox="1">
            <a:spLocks noChangeAspect="1" noChangeArrowheads="1"/>
          </p:cNvSpPr>
          <p:nvPr/>
        </p:nvSpPr>
        <p:spPr bwMode="auto">
          <a:xfrm>
            <a:off x="1098550" y="3365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59" name="Text Box 23"/>
          <p:cNvSpPr txBox="1">
            <a:spLocks noChangeAspect="1" noChangeArrowheads="1"/>
          </p:cNvSpPr>
          <p:nvPr/>
        </p:nvSpPr>
        <p:spPr bwMode="auto">
          <a:xfrm>
            <a:off x="5038725" y="34163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551960" name="Text Box 24"/>
          <p:cNvSpPr txBox="1">
            <a:spLocks noChangeAspect="1" noChangeArrowheads="1"/>
          </p:cNvSpPr>
          <p:nvPr/>
        </p:nvSpPr>
        <p:spPr bwMode="auto">
          <a:xfrm>
            <a:off x="7224929" y="34432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551961" name="Text Box 25"/>
          <p:cNvSpPr txBox="1">
            <a:spLocks noChangeAspect="1" noChangeArrowheads="1"/>
          </p:cNvSpPr>
          <p:nvPr/>
        </p:nvSpPr>
        <p:spPr bwMode="auto">
          <a:xfrm>
            <a:off x="1398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2" name="Text Box 26"/>
          <p:cNvSpPr txBox="1">
            <a:spLocks noChangeAspect="1" noChangeArrowheads="1"/>
          </p:cNvSpPr>
          <p:nvPr/>
        </p:nvSpPr>
        <p:spPr bwMode="auto">
          <a:xfrm>
            <a:off x="2541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3733800" y="5070493"/>
            <a:ext cx="4114800" cy="15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/>
                <a:cs typeface="Courier New"/>
              </a:rPr>
              <a:t>getpgrp</a:t>
            </a:r>
            <a: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Return process group of current process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 pitchFamily="49" charset="0"/>
              </a:rPr>
              <a:t>setpgid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Change process group of a process (see text for details)</a:t>
            </a:r>
            <a:endParaRPr lang="en-US" sz="18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Sending Signals with </a:t>
            </a:r>
            <a:r>
              <a:rPr lang="en-US" dirty="0">
                <a:latin typeface="Courier New"/>
                <a:cs typeface="Courier New"/>
              </a:rPr>
              <a:t>/bin/kill </a:t>
            </a:r>
            <a:r>
              <a:rPr lang="en-US" dirty="0"/>
              <a:t>Program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3900487" cy="5224462"/>
          </a:xfrm>
        </p:spPr>
        <p:txBody>
          <a:bodyPr/>
          <a:lstStyle/>
          <a:p>
            <a:pPr marL="282575" indent="-282575"/>
            <a:r>
              <a:rPr lang="en-US" dirty="0">
                <a:latin typeface="Courier New" pitchFamily="49" charset="0"/>
              </a:rPr>
              <a:t>/bin/kill </a:t>
            </a:r>
            <a:r>
              <a:rPr lang="en-US" dirty="0"/>
              <a:t>program sends arbitrary signal to a process or process group</a:t>
            </a:r>
          </a:p>
          <a:p>
            <a:pPr marL="282575" lvl="1" indent="-282575"/>
            <a:endParaRPr lang="en-US" dirty="0">
              <a:latin typeface="Courier New" pitchFamily="49" charset="0"/>
            </a:endParaRPr>
          </a:p>
          <a:p>
            <a:pPr marL="282575" indent="-282575"/>
            <a:r>
              <a:rPr lang="en-US" dirty="0"/>
              <a:t>Examples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/bin/kill –9 24818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process 24818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/bin/kill –9 –24817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every process in process group 24817</a:t>
            </a: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4191000" y="1682750"/>
            <a:ext cx="3878586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./forks 16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Child1: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Child2: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=24819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24818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24819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24820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/bin/kill -9 -24817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24823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3429000"/>
            <a:ext cx="3733800" cy="26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191000" y="3429000"/>
            <a:ext cx="3733800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2" grpId="1" animBg="1"/>
      <p:bldP spid="55399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from the Keyboard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93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Typing ctrl-c (ctrl-z) causes the kernel to send a SIGINT (SIGTSTP) to every job in the foreground process group.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SIGINT – default action is to terminate each process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SIGTSTP – default action is to stop (suspend) each process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36897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10000" y="36811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084497" y="3681196"/>
            <a:ext cx="2514600" cy="3099375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spect="1" noChangeArrowheads="1"/>
          </p:cNvSpPr>
          <p:nvPr/>
        </p:nvSpPr>
        <p:spPr bwMode="auto">
          <a:xfrm>
            <a:off x="1898650" y="37623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4094163" y="37623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248400" y="37623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4098925" y="24384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1339850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2465388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6" name="Line 10"/>
          <p:cNvSpPr>
            <a:spLocks noChangeAspect="1" noChangeShapeType="1"/>
          </p:cNvSpPr>
          <p:nvPr/>
        </p:nvSpPr>
        <p:spPr bwMode="auto">
          <a:xfrm flipH="1">
            <a:off x="1906588" y="45847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686050" y="45815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12"/>
          <p:cNvSpPr>
            <a:spLocks noChangeAspect="1" noChangeShapeType="1"/>
          </p:cNvSpPr>
          <p:nvPr/>
        </p:nvSpPr>
        <p:spPr bwMode="auto">
          <a:xfrm>
            <a:off x="4594225" y="32004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13"/>
          <p:cNvSpPr>
            <a:spLocks noChangeAspect="1" noChangeShapeType="1"/>
          </p:cNvSpPr>
          <p:nvPr/>
        </p:nvSpPr>
        <p:spPr bwMode="auto">
          <a:xfrm flipH="1">
            <a:off x="2768600" y="31083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Line 14"/>
          <p:cNvSpPr>
            <a:spLocks noChangeAspect="1" noChangeShapeType="1"/>
          </p:cNvSpPr>
          <p:nvPr/>
        </p:nvSpPr>
        <p:spPr bwMode="auto">
          <a:xfrm>
            <a:off x="4968875" y="30686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spect="1" noChangeArrowheads="1"/>
          </p:cNvSpPr>
          <p:nvPr/>
        </p:nvSpPr>
        <p:spPr bwMode="auto">
          <a:xfrm>
            <a:off x="3297238" y="2603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42" name="Text Box 17"/>
          <p:cNvSpPr txBox="1">
            <a:spLocks noChangeAspect="1" noChangeArrowheads="1"/>
          </p:cNvSpPr>
          <p:nvPr/>
        </p:nvSpPr>
        <p:spPr bwMode="auto">
          <a:xfrm>
            <a:off x="1084498" y="61970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43" name="Text Box 19"/>
          <p:cNvSpPr txBox="1">
            <a:spLocks noChangeAspect="1" noChangeArrowheads="1"/>
          </p:cNvSpPr>
          <p:nvPr/>
        </p:nvSpPr>
        <p:spPr bwMode="auto">
          <a:xfrm>
            <a:off x="3810000" y="47244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6096000" y="47492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45" name="Text Box 22"/>
          <p:cNvSpPr txBox="1">
            <a:spLocks noChangeAspect="1" noChangeArrowheads="1"/>
          </p:cNvSpPr>
          <p:nvPr/>
        </p:nvSpPr>
        <p:spPr bwMode="auto">
          <a:xfrm>
            <a:off x="1098550" y="38989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6" name="Text Box 23"/>
          <p:cNvSpPr txBox="1">
            <a:spLocks noChangeAspect="1" noChangeArrowheads="1"/>
          </p:cNvSpPr>
          <p:nvPr/>
        </p:nvSpPr>
        <p:spPr bwMode="auto">
          <a:xfrm>
            <a:off x="5038725" y="39497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47" name="Text Box 24"/>
          <p:cNvSpPr txBox="1">
            <a:spLocks noChangeAspect="1" noChangeArrowheads="1"/>
          </p:cNvSpPr>
          <p:nvPr/>
        </p:nvSpPr>
        <p:spPr bwMode="auto">
          <a:xfrm>
            <a:off x="7224929" y="39766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48" name="Text Box 25"/>
          <p:cNvSpPr txBox="1">
            <a:spLocks noChangeAspect="1" noChangeArrowheads="1"/>
          </p:cNvSpPr>
          <p:nvPr/>
        </p:nvSpPr>
        <p:spPr bwMode="auto">
          <a:xfrm>
            <a:off x="1398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9" name="Text Box 26"/>
          <p:cNvSpPr txBox="1">
            <a:spLocks noChangeAspect="1" noChangeArrowheads="1"/>
          </p:cNvSpPr>
          <p:nvPr/>
        </p:nvSpPr>
        <p:spPr bwMode="auto">
          <a:xfrm>
            <a:off x="2541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en-US">
                <a:latin typeface="Courier New" pitchFamily="49" charset="0"/>
              </a:rPr>
              <a:t>ctrl-c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ctrl-z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52400" y="1295401"/>
            <a:ext cx="53340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bluefish&gt;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Child: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Parent: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=28107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z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Suspended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28107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28108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28109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fg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c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28110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38800" y="1207402"/>
            <a:ext cx="3124200" cy="369331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STAT (process state) Legend: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sleeping</a:t>
            </a:r>
          </a:p>
          <a:p>
            <a:pPr algn="l"/>
            <a:r>
              <a:rPr lang="en-US" sz="1800" dirty="0">
                <a:latin typeface="Calibri" pitchFamily="34" charset="0"/>
              </a:rPr>
              <a:t>T: stopped</a:t>
            </a:r>
          </a:p>
          <a:p>
            <a:pPr algn="l"/>
            <a:r>
              <a:rPr lang="en-US" sz="1800" dirty="0">
                <a:latin typeface="Calibri" pitchFamily="34" charset="0"/>
              </a:rPr>
              <a:t>R: running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session leader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+: foreground proc group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dirty="0">
                <a:latin typeface="Calibri" pitchFamily="34" charset="0"/>
              </a:rPr>
              <a:t>See “man </a:t>
            </a:r>
            <a:r>
              <a:rPr lang="en-US" sz="1800" dirty="0" err="1">
                <a:latin typeface="Calibri" pitchFamily="34" charset="0"/>
              </a:rPr>
              <a:t>ps</a:t>
            </a:r>
            <a:r>
              <a:rPr lang="en-US" sz="1800" dirty="0">
                <a:latin typeface="Calibri" pitchFamily="34" charset="0"/>
              </a:rPr>
              <a:t>” for more </a:t>
            </a:r>
          </a:p>
          <a:p>
            <a:pPr algn="l"/>
            <a:r>
              <a:rPr lang="en-US" sz="1800" dirty="0">
                <a:latin typeface="Calibri" pitchFamily="34" charset="0"/>
              </a:rPr>
              <a:t>details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with </a:t>
            </a:r>
            <a:r>
              <a:rPr lang="en-US">
                <a:latin typeface="Courier New" pitchFamily="49" charset="0"/>
              </a:rPr>
              <a:t>kill</a:t>
            </a:r>
            <a:r>
              <a:rPr lang="en-US"/>
              <a:t> Function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457200" y="1197678"/>
            <a:ext cx="7696200" cy="531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fork12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Child: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"Killing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process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kill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[i], SIGINT);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abnormally\n"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7584" y="61722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10858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 err="1"/>
              <a:t>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15644" y="44946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15644" y="40692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15644" y="49201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5644" y="36378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5644" y="32124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37666" y="2590800"/>
            <a:ext cx="10759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q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60658" y="25908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p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590800" y="32156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416300" y="25908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18100" y="32766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18100" y="36909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18100" y="41036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00638" y="45402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18100" y="49974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>
            <a:off x="6553200" y="36367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632575" y="36579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>
            <a:off x="6553200" y="45062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632575" y="45274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3" name="Down Arrow 22"/>
          <p:cNvSpPr/>
          <p:nvPr/>
        </p:nvSpPr>
        <p:spPr bwMode="auto">
          <a:xfrm>
            <a:off x="990600" y="31623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2584450" y="49133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184650" y="40751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11" idx="1"/>
            <a:endCxn id="25" idx="0"/>
          </p:cNvCxnSpPr>
          <p:nvPr/>
        </p:nvCxnSpPr>
        <p:spPr bwMode="auto">
          <a:xfrm rot="16200000" flipH="1">
            <a:off x="3171424" y="30556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5" idx="1"/>
            <a:endCxn id="24" idx="0"/>
          </p:cNvCxnSpPr>
          <p:nvPr/>
        </p:nvCxnSpPr>
        <p:spPr bwMode="auto">
          <a:xfrm rot="16200000" flipH="1" flipV="1">
            <a:off x="3178937" y="39076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Down Arrow 29"/>
          <p:cNvSpPr/>
          <p:nvPr/>
        </p:nvSpPr>
        <p:spPr bwMode="auto">
          <a:xfrm>
            <a:off x="4191000" y="2133600"/>
            <a:ext cx="985838" cy="2057400"/>
          </a:xfrm>
          <a:prstGeom prst="downArrow">
            <a:avLst>
              <a:gd name="adj1" fmla="val 51947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orthographicFront">
              <a:rot lat="0" lon="0" rev="19799999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/>
              <a:t>p</a:t>
            </a:r>
            <a:endParaRPr lang="en-US" dirty="0"/>
          </a:p>
          <a:p>
            <a:endParaRPr lang="en-US" dirty="0"/>
          </a:p>
          <a:p>
            <a:r>
              <a:rPr lang="en-US" dirty="0"/>
              <a:t>Kernel computes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 pending &amp; ~blocked</a:t>
            </a:r>
          </a:p>
          <a:p>
            <a:pPr lvl="1"/>
            <a:r>
              <a:rPr lang="en-US" dirty="0"/>
              <a:t>The set of pending </a:t>
            </a:r>
            <a:r>
              <a:rPr lang="en-US" dirty="0" err="1"/>
              <a:t>nonblocked</a:t>
            </a:r>
            <a:r>
              <a:rPr lang="en-US" dirty="0"/>
              <a:t> signals for process </a:t>
            </a:r>
            <a:r>
              <a:rPr lang="en-US" i="1" dirty="0"/>
              <a:t>p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If  (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== 0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control to next instruction in the logical flow for </a:t>
            </a:r>
            <a:r>
              <a:rPr lang="en-US" i="1" dirty="0"/>
              <a:t>p</a:t>
            </a:r>
            <a:endParaRPr lang="en-US" dirty="0"/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Choose least nonzero bit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force process </a:t>
            </a:r>
            <a:r>
              <a:rPr lang="en-US" i="1" dirty="0"/>
              <a:t>p</a:t>
            </a:r>
            <a:r>
              <a:rPr lang="en-US" dirty="0"/>
              <a:t> to </a:t>
            </a:r>
            <a:r>
              <a:rPr lang="en-US" b="1" i="1" dirty="0">
                <a:solidFill>
                  <a:srgbClr val="C00000"/>
                </a:solidFill>
              </a:rPr>
              <a:t>receive</a:t>
            </a:r>
            <a:r>
              <a:rPr lang="en-US" dirty="0"/>
              <a:t> signal </a:t>
            </a:r>
            <a:r>
              <a:rPr lang="en-US" i="1" dirty="0"/>
              <a:t>k</a:t>
            </a:r>
          </a:p>
          <a:p>
            <a:pPr lvl="1"/>
            <a:r>
              <a:rPr lang="en-US" dirty="0"/>
              <a:t>The receipt of the signal triggers some </a:t>
            </a:r>
            <a:r>
              <a:rPr lang="en-US" b="1" i="1" dirty="0">
                <a:solidFill>
                  <a:srgbClr val="C00000"/>
                </a:solidFill>
              </a:rPr>
              <a:t>action</a:t>
            </a:r>
            <a:r>
              <a:rPr lang="en-US" dirty="0"/>
              <a:t> by </a:t>
            </a:r>
            <a:r>
              <a:rPr lang="en-US" i="1" dirty="0"/>
              <a:t>p</a:t>
            </a:r>
          </a:p>
          <a:p>
            <a:pPr lvl="1"/>
            <a:r>
              <a:rPr lang="en-US" dirty="0"/>
              <a:t>Repeat for all nonzero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Pass control to next instruction in logical flow for </a:t>
            </a:r>
            <a:r>
              <a:rPr lang="en-US" i="1" dirty="0"/>
              <a:t>p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Default Actions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signal type has a predefined </a:t>
            </a:r>
            <a:r>
              <a:rPr lang="en-US" i="1" dirty="0">
                <a:solidFill>
                  <a:srgbClr val="C00000"/>
                </a:solidFill>
              </a:rPr>
              <a:t>default action</a:t>
            </a:r>
            <a:r>
              <a:rPr lang="en-US" dirty="0"/>
              <a:t>, which is one of:</a:t>
            </a:r>
          </a:p>
          <a:p>
            <a:pPr lvl="1"/>
            <a:r>
              <a:rPr lang="en-US" dirty="0"/>
              <a:t>The process terminates</a:t>
            </a:r>
          </a:p>
          <a:p>
            <a:pPr lvl="1"/>
            <a:r>
              <a:rPr lang="en-US"/>
              <a:t>The </a:t>
            </a:r>
            <a:r>
              <a:rPr lang="en-US" dirty="0"/>
              <a:t>process stops until restarted by a SIGCONT signal</a:t>
            </a:r>
          </a:p>
          <a:p>
            <a:pPr lvl="1"/>
            <a:r>
              <a:rPr lang="en-US" dirty="0"/>
              <a:t>The process ignores the signal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922" y="435678"/>
            <a:ext cx="7592093" cy="762000"/>
          </a:xfrm>
        </p:spPr>
        <p:txBody>
          <a:bodyPr/>
          <a:lstStyle/>
          <a:p>
            <a:r>
              <a:rPr lang="en-US"/>
              <a:t>Installing Signal Handlers</a:t>
            </a:r>
          </a:p>
        </p:txBody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signal</a:t>
            </a:r>
            <a:r>
              <a:rPr lang="en-US" dirty="0"/>
              <a:t> function modifies the default action associated with the receipt of signal </a:t>
            </a:r>
            <a:r>
              <a:rPr lang="en-US" dirty="0" err="1">
                <a:latin typeface="Courier New" pitchFamily="49" charset="0"/>
              </a:rPr>
              <a:t>signum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*signal(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signum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*handler)</a:t>
            </a:r>
          </a:p>
          <a:p>
            <a:endParaRPr lang="en-US" dirty="0"/>
          </a:p>
          <a:p>
            <a:r>
              <a:rPr lang="en-US" dirty="0"/>
              <a:t>Different values for </a:t>
            </a:r>
            <a:r>
              <a:rPr lang="en-US" dirty="0">
                <a:latin typeface="Courier New" pitchFamily="49" charset="0"/>
              </a:rPr>
              <a:t>handler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SIG_IGN: ignore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SIG_DFL: revert to the default action on receipt of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/>
          </a:p>
          <a:p>
            <a:pPr lvl="1"/>
            <a:r>
              <a:rPr lang="en-US" dirty="0"/>
              <a:t>Otherwise, </a:t>
            </a:r>
            <a:r>
              <a:rPr lang="en-US" b="1" dirty="0">
                <a:latin typeface="Courier New" pitchFamily="49" charset="0"/>
              </a:rPr>
              <a:t>handler</a:t>
            </a:r>
            <a:r>
              <a:rPr lang="en-US" dirty="0"/>
              <a:t> is the address of a user-level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Called when process receives signal of type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signum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Referred to as </a:t>
            </a:r>
            <a:r>
              <a:rPr lang="en-US" b="1" i="1" dirty="0">
                <a:solidFill>
                  <a:srgbClr val="C00000"/>
                </a:solidFill>
              </a:rPr>
              <a:t>“installing” </a:t>
            </a:r>
            <a:r>
              <a:rPr lang="en-US" dirty="0">
                <a:solidFill>
                  <a:schemeClr val="tx1"/>
                </a:solidFill>
              </a:rPr>
              <a:t>the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Executing handler is called </a:t>
            </a:r>
            <a:r>
              <a:rPr lang="en-US" b="1" i="1" dirty="0">
                <a:solidFill>
                  <a:srgbClr val="C00000"/>
                </a:solidFill>
              </a:rPr>
              <a:t>“catching”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i="1" dirty="0">
                <a:solidFill>
                  <a:srgbClr val="C00000"/>
                </a:solidFill>
              </a:rPr>
              <a:t>“handling” </a:t>
            </a:r>
            <a:r>
              <a:rPr lang="en-US" dirty="0">
                <a:solidFill>
                  <a:schemeClr val="tx1"/>
                </a:solidFill>
              </a:rPr>
              <a:t>the signal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When the handler executes its return statement, control passes back to instruction in the control flow of the process that was interrupted by receipt of the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81600" cy="573087"/>
          </a:xfrm>
        </p:spPr>
        <p:txBody>
          <a:bodyPr/>
          <a:lstStyle/>
          <a:p>
            <a:r>
              <a:rPr lang="en-US" dirty="0"/>
              <a:t>Signal Handling Example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200" y="967799"/>
            <a:ext cx="8991600" cy="550920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BA8C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SIGINT handler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"Well..."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"OK. :-)\n"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Install the SIGINT handler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(signal(SIGINT, sigint_handler) == SIG_ERR)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unix_error(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"signal error"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Wait for the receipt of a signal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6078" y="6096000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z="3400"/>
              <a:t>Signals Handlers as Concurrent Flows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8" cy="1295400"/>
          </a:xfrm>
        </p:spPr>
        <p:txBody>
          <a:bodyPr/>
          <a:lstStyle/>
          <a:p>
            <a:r>
              <a:rPr lang="en-US" dirty="0"/>
              <a:t>A signal handler is a separate logical flow (not process) that runs concurrently with the main program</a:t>
            </a:r>
          </a:p>
          <a:p>
            <a:r>
              <a:rPr lang="en-US" dirty="0"/>
              <a:t>But, this flow exists only until returns to main program</a:t>
            </a: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>
            <a:off x="2987675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2420938" y="3124200"/>
            <a:ext cx="1284287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 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while (1)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;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3944938" y="3124200"/>
            <a:ext cx="1406525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handler(){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…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5468938" y="3124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>
            <a:off x="4511675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>
            <a:off x="6035675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>
            <a:off x="2987675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>
            <a:off x="6035675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2530475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2530475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>
            <a:off x="2530475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>
            <a:off x="2530475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>
            <a:off x="2530475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90600" y="4796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732253" y="4419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771015" y="472440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71015" y="514985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697782" y="2667000"/>
            <a:ext cx="161528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delivered</a:t>
            </a:r>
          </a:p>
          <a:p>
            <a:r>
              <a:rPr lang="en-US" sz="1800" dirty="0">
                <a:latin typeface="Calibri" pitchFamily="34" charset="0"/>
              </a:rPr>
              <a:t>to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362200" y="28516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781138" y="4132052"/>
            <a:ext cx="153131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received</a:t>
            </a:r>
          </a:p>
          <a:p>
            <a:r>
              <a:rPr lang="en-US" sz="1800" dirty="0">
                <a:latin typeface="Calibri" pitchFamily="34" charset="0"/>
              </a:rPr>
              <a:t>by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362200" y="4316718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71015" y="38850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71015" y="34596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71015" y="431051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71015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71015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993037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516029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546171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371671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472451" y="26670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472451" y="30813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472451" y="3494088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454989" y="39306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472451" y="4343400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(handler)</a:t>
            </a: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508571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587946" y="30483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508571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587946" y="39178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3539821" y="4303776"/>
            <a:ext cx="0" cy="420624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5140021" y="34655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  <a:endCxn id="60" idx="0"/>
          </p:cNvCxnSpPr>
          <p:nvPr/>
        </p:nvCxnSpPr>
        <p:spPr bwMode="auto">
          <a:xfrm rot="16200000" flipH="1">
            <a:off x="4123620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60" idx="1"/>
            <a:endCxn id="59" idx="0"/>
          </p:cNvCxnSpPr>
          <p:nvPr/>
        </p:nvCxnSpPr>
        <p:spPr bwMode="auto">
          <a:xfrm rot="16200000" flipH="1" flipV="1">
            <a:off x="4131133" y="3294888"/>
            <a:ext cx="417576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538270" y="47244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538270" y="51419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457541" y="4766846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474684" y="51816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130739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124200" y="5071646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505200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489960" y="5122652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Signal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Handlers can be interrupted by other handlers</a:t>
            </a:r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2844290" y="28225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2850640" y="34274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H="1" flipV="1">
            <a:off x="5198533" y="4116924"/>
            <a:ext cx="2355340" cy="531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845877" y="4108440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033202" y="2825740"/>
            <a:ext cx="2051032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(2) Control passes to handler S</a:t>
            </a: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017189" y="2286000"/>
            <a:ext cx="1644643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Main program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612346" y="4571994"/>
            <a:ext cx="1478488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(5) Handler T</a:t>
            </a:r>
          </a:p>
          <a:p>
            <a:r>
              <a:rPr lang="en-US" sz="1600" i="1" dirty="0">
                <a:latin typeface="Helvetica" charset="0"/>
              </a:rPr>
              <a:t>returns to handler S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2341052" y="3144828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41052" y="3849678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Helvetica" charset="0"/>
              </a:rPr>
              <a:t>I</a:t>
            </a:r>
            <a:r>
              <a:rPr lang="en-US" sz="1600" i="1" baseline="-25000" dirty="0" err="1">
                <a:latin typeface="Helvetica" charset="0"/>
              </a:rPr>
              <a:t>next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436033" y="31051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(1) Program catches signal s</a:t>
            </a: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4595290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S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6949024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T</a:t>
            </a:r>
          </a:p>
        </p:txBody>
      </p:sp>
      <p:sp>
        <p:nvSpPr>
          <p:cNvPr id="16" name="Rectangle 105"/>
          <p:cNvSpPr>
            <a:spLocks noChangeArrowheads="1"/>
          </p:cNvSpPr>
          <p:nvPr/>
        </p:nvSpPr>
        <p:spPr bwMode="auto">
          <a:xfrm>
            <a:off x="3369734" y="3600457"/>
            <a:ext cx="185420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(3) Program catches signal t</a:t>
            </a: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5231890" y="34321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5225540" y="40243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357301" y="3409940"/>
            <a:ext cx="211453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(4)  Control passes to handler T</a:t>
            </a: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7606790" y="4079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5231890" y="4206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2836333" y="4040723"/>
            <a:ext cx="2342640" cy="709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3529546" y="4698994"/>
            <a:ext cx="1478488" cy="10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(6) Handler S</a:t>
            </a:r>
          </a:p>
          <a:p>
            <a:r>
              <a:rPr lang="en-US" sz="1600" i="1" dirty="0">
                <a:latin typeface="Helvetica" charset="0"/>
              </a:rPr>
              <a:t>returns to main program</a:t>
            </a: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436033" y="39306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(7) Main program resumes </a:t>
            </a:r>
          </a:p>
        </p:txBody>
      </p:sp>
    </p:spTree>
    <p:extLst>
      <p:ext uri="{BB962C8B-B14F-4D97-AF65-F5344CB8AC3E}">
        <p14:creationId xmlns:p14="http://schemas.microsoft.com/office/powerpoint/2010/main" val="3944592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and Unblocking Signals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blocking mechanism	</a:t>
            </a:r>
          </a:p>
          <a:p>
            <a:pPr lvl="1"/>
            <a:r>
              <a:rPr lang="en-US" dirty="0"/>
              <a:t>Kernel blocks any pending signals of type currently being handled. </a:t>
            </a:r>
          </a:p>
          <a:p>
            <a:pPr lvl="1"/>
            <a:r>
              <a:rPr lang="en-US" dirty="0"/>
              <a:t>E.g., A SIGINT handler can’t be interrupted by another SIGINT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Explicit blocking and unblocking mechanism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sigprocmask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function</a:t>
            </a:r>
          </a:p>
          <a:p>
            <a:pPr lvl="1"/>
            <a:endParaRPr lang="en-US" dirty="0"/>
          </a:p>
          <a:p>
            <a:r>
              <a:rPr lang="en-US" dirty="0"/>
              <a:t>Supporting functions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sigemptyset</a:t>
            </a:r>
            <a:r>
              <a:rPr lang="en-US" dirty="0"/>
              <a:t> – Create empty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sigfillset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– Add every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sigaddset</a:t>
            </a:r>
            <a:r>
              <a:rPr lang="en-US" dirty="0"/>
              <a:t> – Add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sigdelset</a:t>
            </a:r>
            <a:r>
              <a:rPr lang="en-US" dirty="0"/>
              <a:t> – Delete signal number from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8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2" cy="762000"/>
          </a:xfrm>
        </p:spPr>
        <p:txBody>
          <a:bodyPr/>
          <a:lstStyle/>
          <a:p>
            <a:r>
              <a:rPr lang="en-US" dirty="0"/>
              <a:t>Temporarily Blocking Signals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(&amp;mask, SIGINT);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Block SIGINT and save previous blocked set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/* Code region that will not be interrupted by SIGINT */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Restore previous blocked set, unblocking SIGINT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3666" y="34487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877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Signal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dirty="0"/>
              <a:t>Handlers are tricky because they are concurrent with main program and share the same global data structures.</a:t>
            </a:r>
          </a:p>
          <a:p>
            <a:pPr lvl="1"/>
            <a:r>
              <a:rPr lang="en-US" dirty="0"/>
              <a:t>Shared data structures can become corrupted.</a:t>
            </a:r>
          </a:p>
          <a:p>
            <a:pPr lvl="1"/>
            <a:endParaRPr lang="en-US" dirty="0"/>
          </a:p>
          <a:p>
            <a:r>
              <a:rPr lang="en-US" dirty="0"/>
              <a:t>We’ll explore concurrency issues later in the term.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now here are some guidelines to help you avoid trouble. </a:t>
            </a:r>
          </a:p>
        </p:txBody>
      </p:sp>
    </p:spTree>
    <p:extLst>
      <p:ext uri="{BB962C8B-B14F-4D97-AF65-F5344CB8AC3E}">
        <p14:creationId xmlns:p14="http://schemas.microsoft.com/office/powerpoint/2010/main" val="1861070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Guidelines for Writing Safe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9200"/>
            <a:ext cx="8442325" cy="5267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G0: Keep your handlers as simple as possible</a:t>
            </a:r>
          </a:p>
          <a:p>
            <a:pPr lvl="1"/>
            <a:r>
              <a:rPr lang="en-US" dirty="0"/>
              <a:t>e.g., Set a global flag and return</a:t>
            </a:r>
          </a:p>
          <a:p>
            <a:r>
              <a:rPr lang="en-US" dirty="0"/>
              <a:t>G1: Call only </a:t>
            </a:r>
            <a:r>
              <a:rPr lang="en-US" dirty="0" err="1"/>
              <a:t>async</a:t>
            </a:r>
            <a:r>
              <a:rPr lang="en-US" dirty="0"/>
              <a:t>-signal-safe functions in your handlers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/>
              <a:t>, 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/>
              <a:t>, and </a:t>
            </a:r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/>
              <a:t> are not safe!</a:t>
            </a:r>
          </a:p>
          <a:p>
            <a:r>
              <a:rPr lang="en-US" dirty="0"/>
              <a:t>G2: Save and restore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on entry and exit</a:t>
            </a:r>
          </a:p>
          <a:p>
            <a:pPr lvl="1"/>
            <a:r>
              <a:rPr lang="en-US" dirty="0"/>
              <a:t>So that other handlers don’t overwrite your value of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	</a:t>
            </a:r>
          </a:p>
          <a:p>
            <a:r>
              <a:rPr lang="en-US" dirty="0"/>
              <a:t>G3: Protect accesses to shared data structures by temporarily blocking all signals. </a:t>
            </a:r>
          </a:p>
          <a:p>
            <a:pPr lvl="1"/>
            <a:r>
              <a:rPr lang="en-US" dirty="0"/>
              <a:t>To prevent possible corruption</a:t>
            </a:r>
          </a:p>
          <a:p>
            <a:r>
              <a:rPr lang="en-US" dirty="0"/>
              <a:t>G4: Declare global variables as </a:t>
            </a:r>
            <a:r>
              <a:rPr lang="en-US" dirty="0">
                <a:latin typeface="Courier New"/>
                <a:cs typeface="Courier New"/>
              </a:rPr>
              <a:t>volatile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To prevent compiler from storing them in a register</a:t>
            </a:r>
          </a:p>
          <a:p>
            <a:r>
              <a:rPr lang="en-US" dirty="0">
                <a:latin typeface="+mn-lt"/>
                <a:cs typeface="Courier New"/>
              </a:rPr>
              <a:t>G5: Declare global flags as </a:t>
            </a:r>
            <a:r>
              <a:rPr lang="en-US" dirty="0">
                <a:latin typeface="Courier New"/>
                <a:cs typeface="Courier New"/>
              </a:rPr>
              <a:t>volatile </a:t>
            </a:r>
            <a:r>
              <a:rPr lang="en-US" dirty="0" err="1">
                <a:latin typeface="Courier New"/>
                <a:cs typeface="Courier New"/>
              </a:rPr>
              <a:t>sig_atomic_t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flag</a:t>
            </a:r>
            <a:r>
              <a:rPr lang="en-US" dirty="0">
                <a:latin typeface="+mn-lt"/>
                <a:cs typeface="Courier New"/>
              </a:rPr>
              <a:t>: variable that is only read or written (e.g. flag = 1, not flag++)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Flag declared this way does not need to be protected  like other </a:t>
            </a:r>
            <a:r>
              <a:rPr lang="en-US" dirty="0" err="1">
                <a:latin typeface="+mn-lt"/>
                <a:cs typeface="Courier New"/>
              </a:rPr>
              <a:t>globals</a:t>
            </a:r>
            <a:endParaRPr lang="en-US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51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Async</a:t>
            </a:r>
            <a:r>
              <a:rPr lang="en-US" dirty="0"/>
              <a:t>-Signal-Safety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37433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 is </a:t>
            </a:r>
            <a:r>
              <a:rPr lang="en-US" i="1" dirty="0" err="1">
                <a:solidFill>
                  <a:srgbClr val="990000"/>
                </a:solidFill>
                <a:latin typeface="Calibri"/>
                <a:cs typeface="Calibri"/>
              </a:rPr>
              <a:t>async</a:t>
            </a:r>
            <a:r>
              <a:rPr lang="en-US" i="1" dirty="0">
                <a:solidFill>
                  <a:srgbClr val="990000"/>
                </a:solidFill>
                <a:latin typeface="Calibri"/>
                <a:cs typeface="Calibri"/>
              </a:rPr>
              <a:t>-signal-safe </a:t>
            </a:r>
            <a:r>
              <a:rPr lang="en-US" dirty="0">
                <a:latin typeface="Calibri"/>
                <a:cs typeface="Calibri"/>
              </a:rPr>
              <a:t>if either reentrant (e.g., all variables stored on stack frame, CS:APP3e 12.7.2) or non-interruptible by signals.</a:t>
            </a:r>
          </a:p>
          <a:p>
            <a:r>
              <a:rPr lang="en-US" dirty="0" err="1">
                <a:latin typeface="Calibri"/>
                <a:cs typeface="Calibri"/>
              </a:rPr>
              <a:t>Posix</a:t>
            </a:r>
            <a:r>
              <a:rPr lang="en-US" dirty="0">
                <a:latin typeface="Calibri"/>
                <a:cs typeface="Calibri"/>
              </a:rPr>
              <a:t> guarantees 117 functions to be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Source: “</a:t>
            </a:r>
            <a:r>
              <a:rPr lang="en-US" dirty="0">
                <a:latin typeface="Courier New"/>
                <a:cs typeface="Courier New"/>
              </a:rPr>
              <a:t>man 7 signal-safety</a:t>
            </a:r>
            <a:r>
              <a:rPr lang="en-US" dirty="0">
                <a:latin typeface="Calibri"/>
                <a:cs typeface="Calibri"/>
              </a:rPr>
              <a:t>”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on the list: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_exit, write, wait,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>
                <a:latin typeface="Courier New"/>
                <a:cs typeface="Courier New"/>
              </a:rPr>
              <a:t>, sleep, kill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that are </a:t>
            </a:r>
            <a:r>
              <a:rPr lang="en-US" b="1" dirty="0">
                <a:solidFill>
                  <a:srgbClr val="FF0000"/>
                </a:solidFill>
                <a:latin typeface="+mn-lt"/>
                <a:cs typeface="Courier New"/>
              </a:rPr>
              <a:t>not</a:t>
            </a:r>
            <a:r>
              <a:rPr lang="en-US" dirty="0">
                <a:latin typeface="+mn-lt"/>
                <a:cs typeface="Courier New"/>
              </a:rPr>
              <a:t> on the list: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+mn-lt"/>
                <a:cs typeface="Courier New"/>
              </a:rPr>
              <a:t>, 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>
                <a:latin typeface="+mn-lt"/>
                <a:cs typeface="Courier New"/>
              </a:rPr>
              <a:t>,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>
                <a:latin typeface="Courier New"/>
                <a:cs typeface="Courier New"/>
              </a:rPr>
              <a:t>, exit 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Unfortunate fact: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>
                <a:latin typeface="Calibri"/>
                <a:cs typeface="Calibri"/>
              </a:rPr>
              <a:t> is the only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output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345006" cy="2057400"/>
          </a:xfrm>
        </p:spPr>
        <p:txBody>
          <a:bodyPr/>
          <a:lstStyle/>
          <a:p>
            <a:r>
              <a:rPr lang="en-US" dirty="0"/>
              <a:t>Use the reentrant SIO (Safe I/O library) from </a:t>
            </a:r>
            <a:r>
              <a:rPr lang="en-US" dirty="0" err="1">
                <a:latin typeface="Courier New"/>
                <a:cs typeface="Courier New"/>
              </a:rPr>
              <a:t>csapp.c</a:t>
            </a:r>
            <a:r>
              <a:rPr lang="en-US" dirty="0"/>
              <a:t> in your handlers.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sio_puts</a:t>
            </a:r>
            <a:r>
              <a:rPr lang="en-US" dirty="0">
                <a:latin typeface="Courier New"/>
                <a:cs typeface="Courier New"/>
              </a:rPr>
              <a:t>(char s[]) /* Put string */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sio_putl</a:t>
            </a:r>
            <a:r>
              <a:rPr lang="en-US" dirty="0">
                <a:latin typeface="Courier New"/>
                <a:cs typeface="Courier New"/>
              </a:rPr>
              <a:t>(long v)   /* Put long */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void </a:t>
            </a:r>
            <a:r>
              <a:rPr lang="en-US" dirty="0" err="1">
                <a:latin typeface="Courier New"/>
                <a:cs typeface="Courier New"/>
              </a:rPr>
              <a:t>sio_error</a:t>
            </a:r>
            <a:r>
              <a:rPr lang="en-US" dirty="0">
                <a:latin typeface="Courier New"/>
                <a:cs typeface="Courier New"/>
              </a:rPr>
              <a:t>(char s[])   /* Put </a:t>
            </a:r>
            <a:r>
              <a:rPr lang="en-US" dirty="0" err="1">
                <a:latin typeface="Courier New"/>
                <a:cs typeface="Courier New"/>
              </a:rPr>
              <a:t>msg</a:t>
            </a:r>
            <a:r>
              <a:rPr lang="en-US" dirty="0">
                <a:latin typeface="Courier New"/>
                <a:cs typeface="Courier New"/>
              </a:rPr>
              <a:t> &amp; exit */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119" y="3581400"/>
            <a:ext cx="8466761" cy="28194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Safe SIGINT handler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"So you think you can stop the bomb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800" dirty="0">
              <a:solidFill>
                <a:srgbClr val="9D206F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           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with ctrl-c, do you?\n"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e-DE" sz="1800" dirty="0" err="1">
                <a:solidFill>
                  <a:srgbClr val="9D206F"/>
                </a:solidFill>
                <a:latin typeface="Courier New"/>
                <a:cs typeface="Courier New"/>
              </a:rPr>
              <a:t>Well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..."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800" dirty="0">
                <a:solidFill>
                  <a:srgbClr val="9D206F"/>
                </a:solidFill>
                <a:latin typeface="Courier New"/>
                <a:cs typeface="Courier New"/>
              </a:rPr>
              <a:t>"OK. :-)\n"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_exit(0);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7928418" cy="547577"/>
          </a:xfrm>
        </p:spPr>
        <p:txBody>
          <a:bodyPr/>
          <a:lstStyle/>
          <a:p>
            <a:r>
              <a:rPr lang="en-US" dirty="0"/>
              <a:t>Use the new &amp; improved reentrant </a:t>
            </a:r>
            <a:r>
              <a:rPr lang="en-US" dirty="0" err="1"/>
              <a:t>sio_printf</a:t>
            </a:r>
            <a:r>
              <a:rPr lang="en-US" dirty="0"/>
              <a:t> !</a:t>
            </a:r>
          </a:p>
          <a:p>
            <a:pPr lvl="1"/>
            <a:r>
              <a:rPr lang="en-US" dirty="0"/>
              <a:t>Handles restricted class of </a:t>
            </a:r>
            <a:r>
              <a:rPr lang="en-US" dirty="0" err="1"/>
              <a:t>printf</a:t>
            </a:r>
            <a:r>
              <a:rPr lang="en-US" dirty="0"/>
              <a:t> format strings</a:t>
            </a:r>
          </a:p>
          <a:p>
            <a:pPr lvl="2"/>
            <a:r>
              <a:rPr lang="en-US" dirty="0"/>
              <a:t>Recognizes: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%c %s %d %u %x %%</a:t>
            </a:r>
          </a:p>
          <a:p>
            <a:pPr lvl="2"/>
            <a:r>
              <a:rPr lang="en-US" dirty="0"/>
              <a:t>Size designators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’ and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’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945" y="2837120"/>
            <a:ext cx="8466761" cy="31383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Safe SIGINT handler */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Sio_printf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 you think you can stop the bomb"</a:t>
            </a:r>
          </a:p>
          <a:p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" (process %d) with ctrl-%c, do you?\n"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dirty="0">
              <a:solidFill>
                <a:srgbClr val="AF37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sleep(2);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"Well..."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"OK. :-)\n"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_exit(0);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113504"/>
            <a:ext cx="2971800" cy="3763296"/>
          </a:xfrm>
        </p:spPr>
        <p:txBody>
          <a:bodyPr/>
          <a:lstStyle/>
          <a:p>
            <a:pPr marL="230188" indent="-230188"/>
            <a:r>
              <a:rPr lang="en-US" sz="2200" dirty="0"/>
              <a:t>Pending signals are not queued</a:t>
            </a:r>
          </a:p>
          <a:p>
            <a:pPr marL="401638" lvl="1" indent="-171450"/>
            <a:r>
              <a:rPr lang="en-US" sz="1800" dirty="0"/>
              <a:t>For each signal type, one bit indicates whether or not signal is pending…</a:t>
            </a:r>
          </a:p>
          <a:p>
            <a:pPr marL="401638" lvl="1" indent="-171450"/>
            <a:r>
              <a:rPr lang="en-US" sz="1800" dirty="0"/>
              <a:t>…thus at most one pending signal of any particular type. </a:t>
            </a:r>
          </a:p>
          <a:p>
            <a:pPr marL="1588" indent="-171450"/>
            <a:r>
              <a:rPr lang="en-US" sz="2200" dirty="0"/>
              <a:t> You can’t use signals to count events, such as children terminating.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3500" y="522513"/>
            <a:ext cx="5867400" cy="62592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volatile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4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fork14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N;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] = Fork()) == 0)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Sleep(1);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&gt; 0)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Parent spins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8622" y="6412468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forks.c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3581400" cy="1077218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23241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90000"/>
                </a:solidFill>
                <a:latin typeface="+mn-lt"/>
                <a:cs typeface="Courier New"/>
              </a:rPr>
              <a:t>. . .(hangs)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417512"/>
            <a:ext cx="4648200" cy="5730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7560" y="3165650"/>
            <a:ext cx="296652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This code is incorrect!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7400" cy="573088"/>
          </a:xfrm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96" y="1295400"/>
            <a:ext cx="8382000" cy="1219200"/>
          </a:xfrm>
        </p:spPr>
        <p:txBody>
          <a:bodyPr/>
          <a:lstStyle/>
          <a:p>
            <a:r>
              <a:rPr lang="en-US" dirty="0"/>
              <a:t>Must wait for all terminated child processes</a:t>
            </a:r>
          </a:p>
          <a:p>
            <a:pPr lvl="1"/>
            <a:r>
              <a:rPr lang="en-US" dirty="0"/>
              <a:t>Put  </a:t>
            </a:r>
            <a:r>
              <a:rPr lang="en-US" dirty="0">
                <a:latin typeface="Courier New" pitchFamily="49" charset="0"/>
              </a:rPr>
              <a:t>wait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>
                <a:latin typeface="+mn-lt"/>
              </a:rPr>
              <a:t>in a loop to reap all terminated children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57200" y="2260600"/>
            <a:ext cx="8263467" cy="31242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20000"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child_handler2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&gt; 0)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495800" cy="1815882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23249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23250</a:t>
            </a: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16B14-41D9-73C2-2CDF-23B8EE8D15C7}"/>
              </a:ext>
            </a:extLst>
          </p:cNvPr>
          <p:cNvSpPr txBox="1"/>
          <p:nvPr/>
        </p:nvSpPr>
        <p:spPr>
          <a:xfrm>
            <a:off x="2587910" y="5562600"/>
            <a:ext cx="1692428" cy="33855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(Here N = 5)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124" y="2133600"/>
            <a:ext cx="8090676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0)) &gt;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Reap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deletejob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Delete the child from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SIGCHLD handler for a simple shell</a:t>
            </a:r>
          </a:p>
          <a:p>
            <a:pPr lvl="1"/>
            <a:r>
              <a:rPr lang="en-US" dirty="0"/>
              <a:t>Blocks all signals while running critical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7912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37743572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661" y="2011263"/>
            <a:ext cx="8337739" cy="477053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n = N;  /* N = 5 */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801588"/>
          </a:xfrm>
        </p:spPr>
        <p:txBody>
          <a:bodyPr/>
          <a:lstStyle/>
          <a:p>
            <a:r>
              <a:rPr lang="en-US" dirty="0"/>
              <a:t>Simple shell with a subtle synchronization error because it assumes parent runs before child.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274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17289793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Corrected Shell Program without Race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80321"/>
            <a:ext cx="8986279" cy="540147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prev_one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5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SIGCHLD);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Parent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253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procmask2.c</a:t>
            </a:r>
          </a:p>
        </p:txBody>
      </p:sp>
    </p:spTree>
    <p:extLst>
      <p:ext uri="{BB962C8B-B14F-4D97-AF65-F5344CB8AC3E}">
        <p14:creationId xmlns:p14="http://schemas.microsoft.com/office/powerpoint/2010/main" val="23057318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14600"/>
            <a:ext cx="826770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sig_atomic_t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Waitpid(-1,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0); 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/* Main is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waiting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for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nonzero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ro-RO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8442325" cy="801588"/>
          </a:xfrm>
        </p:spPr>
        <p:txBody>
          <a:bodyPr/>
          <a:lstStyle/>
          <a:p>
            <a:r>
              <a:rPr lang="en-US" dirty="0"/>
              <a:t>Handlers for program explicitly waiting for SIGCHLD to arrive.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688" y="5486400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8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72540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5784" y="994856"/>
            <a:ext cx="8034095" cy="586314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Wait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for SIGCHLD to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be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received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(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wasteful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!)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after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138" y="1143000"/>
            <a:ext cx="25314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800" dirty="0">
                <a:latin typeface="Calibri" pitchFamily="34" charset="0"/>
              </a:rPr>
              <a:t>Similar to a shell waiting</a:t>
            </a:r>
          </a:p>
          <a:p>
            <a:r>
              <a:rPr lang="en-US" sz="1800" dirty="0">
                <a:latin typeface="Calibri" pitchFamily="34" charset="0"/>
              </a:rPr>
              <a:t>for a foreground job to </a:t>
            </a:r>
          </a:p>
          <a:p>
            <a:r>
              <a:rPr lang="en-US" sz="1800" dirty="0">
                <a:latin typeface="Calibri" pitchFamily="34" charset="0"/>
              </a:rPr>
              <a:t>terminate. </a:t>
            </a:r>
          </a:p>
        </p:txBody>
      </p:sp>
    </p:spTree>
    <p:extLst>
      <p:ext uri="{BB962C8B-B14F-4D97-AF65-F5344CB8AC3E}">
        <p14:creationId xmlns:p14="http://schemas.microsoft.com/office/powerpoint/2010/main" val="3851794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3929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is correct, but very wasteful</a:t>
            </a:r>
          </a:p>
          <a:p>
            <a:pPr lvl="1"/>
            <a:r>
              <a:rPr lang="en-US" dirty="0"/>
              <a:t>Program in busy-wait loop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race condition</a:t>
            </a:r>
          </a:p>
          <a:p>
            <a:pPr lvl="1"/>
            <a:r>
              <a:rPr lang="en-US" dirty="0"/>
              <a:t>Between checking </a:t>
            </a:r>
            <a:r>
              <a:rPr lang="en-US" dirty="0" err="1"/>
              <a:t>pid</a:t>
            </a:r>
            <a:r>
              <a:rPr lang="en-US" dirty="0"/>
              <a:t> and starting pause, might receive signal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Safe, but slow</a:t>
            </a:r>
          </a:p>
          <a:p>
            <a:pPr lvl="1"/>
            <a:r>
              <a:rPr lang="en-US" dirty="0"/>
              <a:t>Will take up to one second to respond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6875" y="2990418"/>
            <a:ext cx="33147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Race!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875" y="4672365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Too slow!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C4C11-D3FB-184A-ABB0-B6B45C9C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308472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59521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055203"/>
            <a:ext cx="5410200" cy="83099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pause();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const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sigset_t</a:t>
            </a:r>
            <a:r>
              <a:rPr lang="en-US" dirty="0">
                <a:latin typeface="Courier New"/>
                <a:cs typeface="Courier New"/>
              </a:rPr>
              <a:t> *mask)</a:t>
            </a:r>
          </a:p>
          <a:p>
            <a:endParaRPr lang="en-US" dirty="0"/>
          </a:p>
          <a:p>
            <a:r>
              <a:rPr lang="en-US" dirty="0"/>
              <a:t>Equivalent to atomic (uninterruptable) version of:</a:t>
            </a:r>
          </a:p>
        </p:txBody>
      </p:sp>
    </p:spTree>
    <p:extLst>
      <p:ext uri="{BB962C8B-B14F-4D97-AF65-F5344CB8AC3E}">
        <p14:creationId xmlns:p14="http://schemas.microsoft.com/office/powerpoint/2010/main" val="12360628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9489"/>
            <a:ext cx="8534400" cy="563231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Wait for SIGCHLD to be received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Sigsuspend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Optionally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e-DE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after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13" y="6400800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sigsuspend.c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2209800" cy="57308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7896225" cy="4972050"/>
          </a:xfrm>
        </p:spPr>
        <p:txBody>
          <a:bodyPr/>
          <a:lstStyle/>
          <a:p>
            <a:r>
              <a:rPr lang="en-US" dirty="0"/>
              <a:t>Signals provide process-level exception handling</a:t>
            </a:r>
          </a:p>
          <a:p>
            <a:pPr lvl="1"/>
            <a:r>
              <a:rPr lang="en-US" dirty="0"/>
              <a:t>Can generate from user programs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Can define effect by declaring signal handler</a:t>
            </a:r>
          </a:p>
          <a:p>
            <a:pPr lvl="1"/>
            <a:r>
              <a:rPr lang="en-US" dirty="0"/>
              <a:t>Be very careful when writing signal handlers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21181</TotalTime>
  <Words>8502</Words>
  <Application>Microsoft Office PowerPoint</Application>
  <PresentationFormat>On-screen Show (4:3)</PresentationFormat>
  <Paragraphs>1460</Paragraphs>
  <Slides>70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3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Helvetica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Signals  18-213/18-613: Introduction to Computer Systems 18th Lecture, June 25th, 2024</vt:lpstr>
      <vt:lpstr>Recall: Process Lifecycle</vt:lpstr>
      <vt:lpstr>Recall: fork Example</vt:lpstr>
      <vt:lpstr>Reaping Child Processes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Exceptions &amp; Processes - Summary</vt:lpstr>
      <vt:lpstr>Today</vt:lpstr>
      <vt:lpstr>Shell Programs</vt:lpstr>
      <vt:lpstr>Simple Shell Example</vt:lpstr>
      <vt:lpstr>Simple Shell Implementation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Problem with Simple Shell Example</vt:lpstr>
      <vt:lpstr>Signals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Receiving a Signal</vt:lpstr>
      <vt:lpstr>Signal Concepts: Pending and Blocked Signals</vt:lpstr>
      <vt:lpstr>Signal Concepts: Pending/Blocked Bits </vt:lpstr>
      <vt:lpstr>Signal Concepts: Sending a Signal</vt:lpstr>
      <vt:lpstr>Sending Signals: Process Groups</vt:lpstr>
      <vt:lpstr>Sending Signals with /bin/kill Program</vt:lpstr>
      <vt:lpstr>Sending Signals from the Keyboard</vt:lpstr>
      <vt:lpstr>Example of ctrl-c and ctrl-z</vt:lpstr>
      <vt:lpstr>Sending Signals with kill Function</vt:lpstr>
      <vt:lpstr>Receiving Signals</vt:lpstr>
      <vt:lpstr>Receiving Signals</vt:lpstr>
      <vt:lpstr>Default Actions</vt:lpstr>
      <vt:lpstr>Installing Signal Handlers</vt:lpstr>
      <vt:lpstr>Signal Handling Example</vt:lpstr>
      <vt:lpstr>Signals Handlers as Concurrent Flows</vt:lpstr>
      <vt:lpstr>Another View of Signal Handlers as Concurrent Flows</vt:lpstr>
      <vt:lpstr>Nested Signal Handlers </vt:lpstr>
      <vt:lpstr>Blocking and Unblocking Signals </vt:lpstr>
      <vt:lpstr>Temporarily Blocking Signals</vt:lpstr>
      <vt:lpstr>Safe Signal Handling</vt:lpstr>
      <vt:lpstr>Guidelines for Writing Safe Handlers </vt:lpstr>
      <vt:lpstr>Async-Signal-Safety </vt:lpstr>
      <vt:lpstr>Safe Formatted Output: Option #1</vt:lpstr>
      <vt:lpstr>Safe Formatted Output: Option #2</vt:lpstr>
      <vt:lpstr>Correct Signal Handling</vt:lpstr>
      <vt:lpstr>Correct Signal Handling</vt:lpstr>
      <vt:lpstr>Synchronizing Flows to Avoid Races</vt:lpstr>
      <vt:lpstr>Synchronizing Flows to Avoid Races</vt:lpstr>
      <vt:lpstr>Corrected Shell Program without Race</vt:lpstr>
      <vt:lpstr>Explicitly Waiting for Signals</vt:lpstr>
      <vt:lpstr>Explicitly Waiting for Signals</vt:lpstr>
      <vt:lpstr>Explicitly Waiting for Signals</vt:lpstr>
      <vt:lpstr>Waiting for Signals with sigsuspend</vt:lpstr>
      <vt:lpstr>Waiting for Signals with sigsuspend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Gregory M Kesden</cp:lastModifiedBy>
  <cp:revision>709</cp:revision>
  <cp:lastPrinted>2013-10-10T00:06:34Z</cp:lastPrinted>
  <dcterms:created xsi:type="dcterms:W3CDTF">2011-10-13T14:55:16Z</dcterms:created>
  <dcterms:modified xsi:type="dcterms:W3CDTF">2024-06-25T05:12:48Z</dcterms:modified>
  <cp:category/>
</cp:coreProperties>
</file>