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605" r:id="rId2"/>
    <p:sldId id="1386" r:id="rId3"/>
    <p:sldId id="1710" r:id="rId4"/>
    <p:sldId id="1711" r:id="rId5"/>
    <p:sldId id="701" r:id="rId6"/>
    <p:sldId id="703" r:id="rId7"/>
    <p:sldId id="704" r:id="rId8"/>
    <p:sldId id="706" r:id="rId9"/>
    <p:sldId id="707" r:id="rId10"/>
    <p:sldId id="257" r:id="rId11"/>
    <p:sldId id="258" r:id="rId12"/>
    <p:sldId id="282" r:id="rId13"/>
    <p:sldId id="259" r:id="rId14"/>
    <p:sldId id="260" r:id="rId15"/>
    <p:sldId id="261" r:id="rId16"/>
    <p:sldId id="263" r:id="rId17"/>
    <p:sldId id="1712" r:id="rId18"/>
    <p:sldId id="1646" r:id="rId19"/>
    <p:sldId id="1645" r:id="rId20"/>
    <p:sldId id="1541" r:id="rId21"/>
    <p:sldId id="1529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310" r:id="rId38"/>
    <p:sldId id="1713" r:id="rId39"/>
    <p:sldId id="1584" r:id="rId40"/>
    <p:sldId id="1585" r:id="rId41"/>
    <p:sldId id="1631" r:id="rId42"/>
    <p:sldId id="1632" r:id="rId43"/>
    <p:sldId id="1633" r:id="rId44"/>
    <p:sldId id="1637" r:id="rId45"/>
    <p:sldId id="1639" r:id="rId46"/>
    <p:sldId id="1640" r:id="rId47"/>
    <p:sldId id="1636" r:id="rId48"/>
    <p:sldId id="1634" r:id="rId49"/>
    <p:sldId id="1641" r:id="rId50"/>
    <p:sldId id="1635" r:id="rId51"/>
    <p:sldId id="1587" r:id="rId52"/>
    <p:sldId id="1588" r:id="rId53"/>
    <p:sldId id="1606" r:id="rId54"/>
    <p:sldId id="1607" r:id="rId55"/>
    <p:sldId id="1608" r:id="rId56"/>
    <p:sldId id="1609" r:id="rId57"/>
    <p:sldId id="1610" r:id="rId58"/>
    <p:sldId id="1611" r:id="rId59"/>
    <p:sldId id="1612" r:id="rId60"/>
    <p:sldId id="1613" r:id="rId61"/>
    <p:sldId id="1652" r:id="rId62"/>
    <p:sldId id="1577" r:id="rId63"/>
    <p:sldId id="1543" r:id="rId64"/>
    <p:sldId id="1545" r:id="rId65"/>
    <p:sldId id="1555" r:id="rId66"/>
    <p:sldId id="1574" r:id="rId67"/>
    <p:sldId id="1575" r:id="rId68"/>
    <p:sldId id="1576" r:id="rId69"/>
    <p:sldId id="1530" r:id="rId70"/>
    <p:sldId id="1531" r:id="rId71"/>
    <p:sldId id="1532" r:id="rId72"/>
    <p:sldId id="1533" r:id="rId73"/>
    <p:sldId id="1534" r:id="rId74"/>
    <p:sldId id="1535" r:id="rId75"/>
    <p:sldId id="1536" r:id="rId76"/>
    <p:sldId id="1537" r:id="rId77"/>
    <p:sldId id="1538" r:id="rId78"/>
    <p:sldId id="1539" r:id="rId79"/>
    <p:sldId id="1540" r:id="rId80"/>
  </p:sldIdLst>
  <p:sldSz cx="9144000" cy="6858000" type="screen4x3"/>
  <p:notesSz cx="7302500" cy="9586913"/>
  <p:custDataLst>
    <p:tags r:id="rId8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FFC000"/>
    <a:srgbClr val="C00000"/>
    <a:srgbClr val="B3B3B3"/>
    <a:srgbClr val="D5F1CF"/>
    <a:srgbClr val="F1C7C7"/>
    <a:srgbClr val="E6E6E6"/>
    <a:srgbClr val="D09E00"/>
    <a:srgbClr val="F6F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BA0F2E-CD9A-4B67-A44B-3CBEBF2A954E}" v="79" dt="2022-11-10T07:17:5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 autoAdjust="0"/>
    <p:restoredTop sz="94648" autoAdjust="0"/>
  </p:normalViewPr>
  <p:slideViewPr>
    <p:cSldViewPr snapToObjects="1">
      <p:cViewPr varScale="1">
        <p:scale>
          <a:sx n="91" d="100"/>
          <a:sy n="91" d="100"/>
        </p:scale>
        <p:origin x="762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164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22CA9-8481-40C3-B5AE-2BC95BA021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AE74D5F-8E3B-C446-8B34-76DDDD4B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62CEB312-FBC9-4F49-80D2-445D8A9F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Heterogeneity plays a big role  - different from telephone network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B66574E0-8A18-CA4F-9438-D32554E32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DE1D60-7698-5142-943D-28F1A8E917B4}" type="slidenum">
              <a:rPr lang="en-US" altLang="en-US">
                <a:latin typeface="Times" pitchFamily="2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09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4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9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9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5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5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2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9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4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5C2A-840A-4F37-B6F4-412B3C2D9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71600"/>
            <a:ext cx="6324600" cy="46482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Application</a:t>
            </a:r>
            <a:r>
              <a:rPr lang="en-US" sz="2000" b="0" dirty="0"/>
              <a:t> – Establish an idiom for communicating with a particular application</a:t>
            </a:r>
          </a:p>
          <a:p>
            <a:r>
              <a:rPr lang="en-US" sz="2000" dirty="0"/>
              <a:t>Transport</a:t>
            </a:r>
            <a:r>
              <a:rPr lang="en-US" sz="2000" b="0" dirty="0"/>
              <a:t> – Establish endpoints useful to a programmer</a:t>
            </a:r>
          </a:p>
          <a:p>
            <a:r>
              <a:rPr lang="en-US" sz="2000" dirty="0"/>
              <a:t>Network</a:t>
            </a:r>
            <a:r>
              <a:rPr lang="en-US" sz="2000" b="0" dirty="0"/>
              <a:t> – Given multiple inter-connected  LANs, achieve cross-connectivity</a:t>
            </a:r>
          </a:p>
          <a:p>
            <a:r>
              <a:rPr lang="en-US" sz="2000" dirty="0"/>
              <a:t>Link</a:t>
            </a:r>
            <a:r>
              <a:rPr lang="en-US" sz="2000" b="0" dirty="0"/>
              <a:t> – Manage the channel to enable actual communication, i.e. establish a LAN</a:t>
            </a:r>
          </a:p>
          <a:p>
            <a:r>
              <a:rPr lang="en-US" sz="2000" dirty="0"/>
              <a:t>Physical</a:t>
            </a:r>
            <a:r>
              <a:rPr lang="en-US" sz="2000" b="0" dirty="0"/>
              <a:t> – Establish a channel with connectivity and signaling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1648AC7-9111-D5C0-7C6B-6546CEC4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42528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7AD0256-5562-A5F4-6418-B6E95F0A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74328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973A5F0A-86C2-2C36-A330-A04EF6B9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1528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B4A63512-7AE0-2E8D-B6AA-B699A914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87141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CEC0E17-5EDB-BB71-6485-3E7D6E28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44341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A48AB4D-3F37-2EA8-D5D5-582610E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8800"/>
            <a:ext cx="7592093" cy="762000"/>
          </a:xfrm>
        </p:spPr>
        <p:txBody>
          <a:bodyPr/>
          <a:lstStyle/>
          <a:p>
            <a:r>
              <a:rPr lang="en-US" dirty="0"/>
              <a:t>Network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110846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F47E-B35E-4259-91EF-7E7C52C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Establishes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81F7-AEAF-4CA9-9CB7-0E82F2A4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942"/>
            <a:ext cx="8153400" cy="4972050"/>
          </a:xfrm>
        </p:spPr>
        <p:txBody>
          <a:bodyPr/>
          <a:lstStyle/>
          <a:p>
            <a:r>
              <a:rPr lang="en-US" dirty="0"/>
              <a:t>Medium? Light? Radio frequency? Electrical signals? </a:t>
            </a:r>
          </a:p>
          <a:p>
            <a:pPr lvl="1"/>
            <a:r>
              <a:rPr lang="en-US" dirty="0"/>
              <a:t>What color(s) of light? How bright? </a:t>
            </a:r>
          </a:p>
          <a:p>
            <a:pPr lvl="1"/>
            <a:r>
              <a:rPr lang="en-US" dirty="0"/>
              <a:t>What RF frequencies? How powerful? </a:t>
            </a:r>
          </a:p>
          <a:p>
            <a:pPr lvl="1"/>
            <a:r>
              <a:rPr lang="en-US" dirty="0"/>
              <a:t>What signals represent what values? </a:t>
            </a:r>
          </a:p>
          <a:p>
            <a:pPr lvl="1"/>
            <a:r>
              <a:rPr lang="en-US" dirty="0"/>
              <a:t>What shape are the connectors?</a:t>
            </a:r>
          </a:p>
          <a:p>
            <a:pPr lvl="1"/>
            <a:r>
              <a:rPr lang="en-US" dirty="0"/>
              <a:t>How far can cables run? 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physical layer</a:t>
            </a:r>
            <a:r>
              <a:rPr lang="en-US" dirty="0"/>
              <a:t> once we can send and receive signals.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12AFCC8B-B36F-DF6C-21FA-1289457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00361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290-4168-4EC4-8DD5-365FE185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Bandwidth vs.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E36-3472-4EEF-A2CD-0FC7D670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Bandwidth = bits/second</a:t>
            </a:r>
          </a:p>
          <a:p>
            <a:pPr lvl="1"/>
            <a:r>
              <a:rPr lang="en-US" dirty="0"/>
              <a:t>Improved with parallelism or faster clock rate</a:t>
            </a:r>
          </a:p>
          <a:p>
            <a:r>
              <a:rPr lang="en-US" dirty="0"/>
              <a:t>Latency = Function of signal propagation speed</a:t>
            </a:r>
          </a:p>
          <a:p>
            <a:pPr lvl="1"/>
            <a:r>
              <a:rPr lang="en-US" dirty="0"/>
              <a:t>Limited by speed of light</a:t>
            </a:r>
          </a:p>
          <a:p>
            <a:pPr lvl="1"/>
            <a:r>
              <a:rPr lang="en-US" dirty="0"/>
              <a:t>Major paradigm shift would be needed to make traffic to India or China less latent</a:t>
            </a:r>
          </a:p>
          <a:p>
            <a:r>
              <a:rPr lang="en-US" dirty="0"/>
              <a:t>Latency tends to be limiting at a global scale</a:t>
            </a:r>
          </a:p>
          <a:p>
            <a:pPr lvl="1"/>
            <a:r>
              <a:rPr lang="en-US" dirty="0"/>
              <a:t>Speed of light over long distances</a:t>
            </a:r>
          </a:p>
          <a:p>
            <a:r>
              <a:rPr lang="en-US" dirty="0"/>
              <a:t>Bandwidth may be limited at local scale, e.g. data center</a:t>
            </a:r>
          </a:p>
          <a:p>
            <a:pPr lvl="1"/>
            <a:r>
              <a:rPr lang="en-US" dirty="0"/>
              <a:t>How to divide up and recombine messages to utilize parallelism? </a:t>
            </a:r>
          </a:p>
          <a:p>
            <a:pPr lvl="1"/>
            <a:r>
              <a:rPr lang="en-US" dirty="0"/>
              <a:t>How to clock faster without losing signal to noise. 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B1719AF-1A7B-451D-D257-FA5B09AD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22231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5396-CFA1-472E-8E8C-9DF269B1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Layer: Manages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2EF9-A670-4B3A-94AC-2F2659F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3971925"/>
          </a:xfrm>
        </p:spPr>
        <p:txBody>
          <a:bodyPr>
            <a:normAutofit/>
          </a:bodyPr>
          <a:lstStyle/>
          <a:p>
            <a:r>
              <a:rPr lang="en-US" b="0" dirty="0"/>
              <a:t>When do we start transmitting? When do we stop? </a:t>
            </a:r>
          </a:p>
          <a:p>
            <a:r>
              <a:rPr lang="en-US" b="0" dirty="0"/>
              <a:t>When do we start receiving? When do we stop? </a:t>
            </a:r>
          </a:p>
          <a:p>
            <a:r>
              <a:rPr lang="en-US" b="0" dirty="0"/>
              <a:t>Who is sending? Who is receiving? </a:t>
            </a:r>
          </a:p>
          <a:p>
            <a:r>
              <a:rPr lang="en-US" b="0" dirty="0"/>
              <a:t>How do we know if it is correct? </a:t>
            </a:r>
          </a:p>
          <a:p>
            <a:r>
              <a:rPr lang="en-US" b="0" dirty="0"/>
              <a:t>What happens if there is contention for, or collision in, a shared channel?</a:t>
            </a:r>
          </a:p>
          <a:p>
            <a:r>
              <a:rPr lang="en-US" b="0" dirty="0"/>
              <a:t>Key contributions: Framing, among others</a:t>
            </a:r>
          </a:p>
          <a:p>
            <a:r>
              <a:rPr lang="en-US" dirty="0"/>
              <a:t>We have a functioning </a:t>
            </a:r>
            <a:r>
              <a:rPr lang="en-US" u="sng" dirty="0"/>
              <a:t>link layer</a:t>
            </a:r>
            <a:r>
              <a:rPr lang="en-US" dirty="0"/>
              <a:t> once we can build a functioning local area network (LAN) of at least two stations.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A0B20B08-E40D-CA45-0D77-3D55FB10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0191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2C5A42B-3737-8E43-2BC7-F621EC68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5911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58628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5841-0ACF-4B34-ABEC-4A32A216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layer: Scaling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AE07-0262-46D8-8C0B-C47CB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95400"/>
            <a:ext cx="8518525" cy="4087812"/>
          </a:xfrm>
        </p:spPr>
        <p:txBody>
          <a:bodyPr>
            <a:normAutofit/>
          </a:bodyPr>
          <a:lstStyle/>
          <a:p>
            <a:r>
              <a:rPr lang="en-US" dirty="0"/>
              <a:t>Passing messages among multiple networks</a:t>
            </a:r>
          </a:p>
          <a:p>
            <a:pPr lvl="1"/>
            <a:r>
              <a:rPr lang="en-US" dirty="0"/>
              <a:t>For scale</a:t>
            </a:r>
          </a:p>
          <a:p>
            <a:pPr lvl="1"/>
            <a:r>
              <a:rPr lang="en-US" dirty="0"/>
              <a:t>Of different types (wired, wireless, fiber, infrared,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Managed by different domains, etc. </a:t>
            </a:r>
          </a:p>
          <a:p>
            <a:r>
              <a:rPr lang="en-US" dirty="0"/>
              <a:t>Globally meaningful addressing: IPv4, IPv6</a:t>
            </a:r>
          </a:p>
          <a:p>
            <a:r>
              <a:rPr lang="en-US" dirty="0"/>
              <a:t>Ability to choose paths among multiple options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network layer</a:t>
            </a:r>
            <a:r>
              <a:rPr lang="en-US" dirty="0"/>
              <a:t> once we can connect multiple networks, identify hosts among them, and messages can find their way across networks from source to destination.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AAA289F-FFEB-BFAD-5D39-4CBB07FE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4CF6A60-CD85-DAB4-3428-8C8D15E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58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CDB32118-CD43-70E6-E46B-1BC53492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3230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53622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DDAC-056B-4554-9709-54567DD6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435678"/>
            <a:ext cx="8558382" cy="762000"/>
          </a:xfrm>
        </p:spPr>
        <p:txBody>
          <a:bodyPr/>
          <a:lstStyle/>
          <a:p>
            <a:r>
              <a:rPr lang="en-US" dirty="0"/>
              <a:t>Transport Layer: Meaningful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22-7E3E-4D13-9473-BF51E5F7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1" y="1295400"/>
            <a:ext cx="8682219" cy="543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Hosts don’t do communication – various aspects of software systems do</a:t>
            </a:r>
          </a:p>
          <a:p>
            <a:pPr lvl="1"/>
            <a:r>
              <a:rPr lang="en-US" dirty="0"/>
              <a:t>Consider how many different sessions your Web browser has with servers. Now add for your IM sessions, upgrades-in-progress, music streaming, etc.</a:t>
            </a:r>
          </a:p>
          <a:p>
            <a:r>
              <a:rPr lang="en-US" dirty="0"/>
              <a:t>Endpoints enable the establishment of sessions</a:t>
            </a:r>
          </a:p>
          <a:p>
            <a:pPr lvl="1"/>
            <a:r>
              <a:rPr lang="en-US" dirty="0"/>
              <a:t>Classic model is &lt;</a:t>
            </a:r>
            <a:r>
              <a:rPr lang="en-US" dirty="0" err="1"/>
              <a:t>IPaddress:port</a:t>
            </a:r>
            <a:r>
              <a:rPr lang="en-US" dirty="0"/>
              <a:t>&gt;:&lt;</a:t>
            </a:r>
            <a:r>
              <a:rPr lang="en-US" dirty="0" err="1"/>
              <a:t>IPaddress:port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Client: Ephemeral port.  Host: Well-known port</a:t>
            </a:r>
          </a:p>
          <a:p>
            <a:r>
              <a:rPr lang="en-US" dirty="0"/>
              <a:t>Character of communication</a:t>
            </a:r>
          </a:p>
          <a:p>
            <a:pPr lvl="1"/>
            <a:r>
              <a:rPr lang="en-US" dirty="0"/>
              <a:t>Reliable/session-oriented, e.g. TCP</a:t>
            </a:r>
          </a:p>
          <a:p>
            <a:pPr lvl="1"/>
            <a:r>
              <a:rPr lang="en-US" dirty="0"/>
              <a:t>Unreliable/datagram, e.g. UDP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transport layer </a:t>
            </a:r>
            <a:r>
              <a:rPr lang="en-US" dirty="0"/>
              <a:t>exists once we have the ability </a:t>
            </a:r>
            <a:br>
              <a:rPr lang="en-US" dirty="0"/>
            </a:br>
            <a:r>
              <a:rPr lang="en-US" dirty="0"/>
              <a:t>to establish communication from end-point to end-point </a:t>
            </a:r>
            <a:br>
              <a:rPr lang="en-US" dirty="0"/>
            </a:br>
            <a:r>
              <a:rPr lang="en-US" dirty="0"/>
              <a:t>with well-understood properties.</a:t>
            </a:r>
          </a:p>
          <a:p>
            <a:pPr lvl="1"/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3A83E55-C6E8-ABE1-1F55-8CA674B1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131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6C26A64-BB59-CA15-C960-DD0B4D17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703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18EC078E-E0F8-2567-943C-98E2671D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259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A52DB132-7BB0-A81E-348F-4660134A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31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40972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53F-281A-48D8-9C56-0CBD5A0F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8" y="303212"/>
            <a:ext cx="9015582" cy="762000"/>
          </a:xfrm>
        </p:spPr>
        <p:txBody>
          <a:bodyPr/>
          <a:lstStyle/>
          <a:p>
            <a:r>
              <a:rPr lang="en-US" dirty="0"/>
              <a:t>Application Layer: Purposeful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76F6-6025-4194-A123-C8DD2E5A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30856"/>
            <a:ext cx="8748713" cy="3124714"/>
          </a:xfrm>
        </p:spPr>
        <p:txBody>
          <a:bodyPr>
            <a:normAutofit/>
          </a:bodyPr>
          <a:lstStyle/>
          <a:p>
            <a:r>
              <a:rPr lang="en-US" dirty="0"/>
              <a:t>Defined by the messaging we, as programs, bake into our applications, shaped by our applications </a:t>
            </a:r>
          </a:p>
          <a:p>
            <a:pPr lvl="1"/>
            <a:r>
              <a:rPr lang="en-US" dirty="0"/>
              <a:t>e.g., client-server interactions, peer-to-peer interactions, etc. </a:t>
            </a:r>
          </a:p>
          <a:p>
            <a:r>
              <a:rPr lang="en-US" dirty="0"/>
              <a:t>E.g., HTTP: PUT, GET, POST, etc.</a:t>
            </a:r>
          </a:p>
          <a:p>
            <a:r>
              <a:rPr lang="en-US" dirty="0"/>
              <a:t>E.g., DNS: queries, responses, updates, etc. </a:t>
            </a:r>
          </a:p>
          <a:p>
            <a:r>
              <a:rPr lang="en-US" dirty="0"/>
              <a:t>MIME,  VOIP protocols, etc. </a:t>
            </a:r>
          </a:p>
          <a:p>
            <a:r>
              <a:rPr lang="en-US" dirty="0"/>
              <a:t>Application protocols exist when applications can communicate</a:t>
            </a:r>
          </a:p>
          <a:p>
            <a:endParaRPr lang="en-US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29F2A58-1E99-1429-8BAF-7D2B068E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7DA0027-2787-4AEC-3E66-7AF65DDC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514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0E7B8E1-16E2-5482-55A3-56D5C9C3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6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B040778-2C9E-F649-1313-49EB601D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42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8497750E-A39E-4543-B4A3-798E5D51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214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C0908BF-A7E5-DD4B-A172-C83B7C5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0651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CD03EC79-E6C4-A26D-8829-D4804110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52451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635DA04-0B9D-CFFB-1FB1-110D12BD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9651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924DF579-BC84-8B51-0CD0-8A1F1C6D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6526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DFD7F9B-EDE3-F6D6-958A-4BFC85B16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22246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8DA75CB1-4B11-26DD-8949-B6D630B0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13363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5EE9D30-07D0-7056-5A31-0C34DAB3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41988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6A6B33B-B226-D620-D0E3-89C82BAC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9918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E750352E-1AF6-B75B-8661-DA1F23A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273402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82B0EFF-7467-DD4F-66DD-B80D5B50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729015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715D08C-D656-2D64-AADE-EDDBF5B2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6186215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B32A9479-0CCC-B22B-BD48-704E45FAEF2F}"/>
              </a:ext>
            </a:extLst>
          </p:cNvPr>
          <p:cNvGrpSpPr>
            <a:grpSpLocks/>
          </p:cNvGrpSpPr>
          <p:nvPr/>
        </p:nvGrpSpPr>
        <p:grpSpPr bwMode="auto">
          <a:xfrm>
            <a:off x="2250617" y="5865131"/>
            <a:ext cx="819447" cy="570556"/>
            <a:chOff x="3403" y="2297"/>
            <a:chExt cx="1464" cy="1161"/>
          </a:xfrm>
        </p:grpSpPr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F1E3450-56B5-C379-97D6-3A37F6EE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3">
              <a:extLst>
                <a:ext uri="{FF2B5EF4-FFF2-40B4-BE49-F238E27FC236}">
                  <a16:creationId xmlns:a16="http://schemas.microsoft.com/office/drawing/2014/main" id="{D28AEFBD-987A-8BC9-D3CD-7ABBDE18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51874EF2-03B6-7089-1658-FBFCB6F7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4364C68E-510B-449F-B787-D9A2F1E5C1EF}"/>
              </a:ext>
            </a:extLst>
          </p:cNvPr>
          <p:cNvGrpSpPr>
            <a:grpSpLocks/>
          </p:cNvGrpSpPr>
          <p:nvPr/>
        </p:nvGrpSpPr>
        <p:grpSpPr bwMode="auto">
          <a:xfrm>
            <a:off x="4321774" y="5880881"/>
            <a:ext cx="819447" cy="570556"/>
            <a:chOff x="3403" y="2297"/>
            <a:chExt cx="1464" cy="1161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2B7D2AB-EE94-7BDD-B3C3-3B4A96812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E4525D4D-3838-5F09-8394-727AD592B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4AF66D84-D282-4277-61F5-C5EC5CD5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id="{21B8C098-8119-0ED9-F42C-EC66AC56C756}"/>
              </a:ext>
            </a:extLst>
          </p:cNvPr>
          <p:cNvGrpSpPr>
            <a:grpSpLocks/>
          </p:cNvGrpSpPr>
          <p:nvPr/>
        </p:nvGrpSpPr>
        <p:grpSpPr bwMode="auto">
          <a:xfrm>
            <a:off x="6400169" y="5880881"/>
            <a:ext cx="819447" cy="570556"/>
            <a:chOff x="3403" y="2297"/>
            <a:chExt cx="1464" cy="1161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A4793DBC-D9CB-9A96-1AB3-8E360B7D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84EBDE08-E768-D111-94CF-7783F1AE9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8FA172E3-0E60-1E91-7B63-FEE017C00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441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412490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01000" cy="2178050"/>
          </a:xfrm>
        </p:spPr>
        <p:txBody>
          <a:bodyPr/>
          <a:lstStyle/>
          <a:p>
            <a:pPr marL="0" indent="0" eaLnBrk="1" hangingPunct="1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18-213/18-613: Introduction to Computer Systems</a:t>
            </a:r>
            <a:br>
              <a:rPr lang="en-US" b="0" dirty="0"/>
            </a:br>
            <a:r>
              <a:rPr lang="en-US" sz="2000" b="0" dirty="0"/>
              <a:t>20</a:t>
            </a:r>
            <a:r>
              <a:rPr lang="en-US" sz="2000" b="0" baseline="30000" dirty="0"/>
              <a:t>th</a:t>
            </a:r>
            <a:r>
              <a:rPr lang="en-US" sz="2000" b="0" dirty="0"/>
              <a:t> Lecture, July 9</a:t>
            </a:r>
            <a:r>
              <a:rPr lang="en-US" sz="2000" b="0" baseline="30000" dirty="0"/>
              <a:t>th</a:t>
            </a:r>
            <a:r>
              <a:rPr lang="en-US" sz="2000" b="0" dirty="0"/>
              <a:t>, 2024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 Client-Server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95400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33800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 and 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 functions</a:t>
            </a:r>
            <a:br>
              <a:rPr lang="en-US" dirty="0"/>
            </a:br>
            <a:r>
              <a:rPr lang="en-US" dirty="0"/>
              <a:t>(described later) to convert between IP addresses </a:t>
            </a:r>
            <a:br>
              <a:rPr lang="en-US" dirty="0"/>
            </a:br>
            <a:r>
              <a:rPr lang="en-US" dirty="0"/>
              <a:t>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7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sz="2800" dirty="0"/>
              <a:t>Canvas Quiz:  Day 20 – Network Programming (part I)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>
                <a:solidFill>
                  <a:schemeClr val="bg2"/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669515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Layers: Bird’s Eye View</a:t>
            </a:r>
          </a:p>
          <a:p>
            <a:r>
              <a:rPr lang="en-US" dirty="0"/>
              <a:t>Global IP Internet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11.3</a:t>
            </a:r>
          </a:p>
          <a:p>
            <a:r>
              <a:rPr lang="en-US" dirty="0"/>
              <a:t>Sockets Interface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27687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17D31AE-AC70-5643-80A9-4655A2864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Design a Network?</a:t>
            </a:r>
          </a:p>
        </p:txBody>
      </p:sp>
      <p:sp>
        <p:nvSpPr>
          <p:cNvPr id="59394" name="Content Placeholder 87">
            <a:extLst>
              <a:ext uri="{FF2B5EF4-FFF2-40B4-BE49-F238E27FC236}">
                <a16:creationId xmlns:a16="http://schemas.microsoft.com/office/drawing/2014/main" id="{1ACF4B44-282E-9340-8B72-FDDF5C1D14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Has many users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Offers diverse services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Mixes very diverse technologies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59395" name="Content Placeholder 88">
            <a:extLst>
              <a:ext uri="{FF2B5EF4-FFF2-40B4-BE49-F238E27FC236}">
                <a16:creationId xmlns:a16="http://schemas.microsoft.com/office/drawing/2014/main" id="{3B103545-9801-E847-85EE-1D58379DC8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Components built by many companies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Diverse ownership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Can evolve over time</a:t>
            </a:r>
          </a:p>
        </p:txBody>
      </p:sp>
      <p:sp>
        <p:nvSpPr>
          <p:cNvPr id="59396" name="Slide Number Placeholder 2">
            <a:extLst>
              <a:ext uri="{FF2B5EF4-FFF2-40B4-BE49-F238E27FC236}">
                <a16:creationId xmlns:a16="http://schemas.microsoft.com/office/drawing/2014/main" id="{D2155A0E-65D6-0047-8B19-67D471BF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F05DF7E0-8B0D-F744-99D4-28E5FE4B8031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grpSp>
        <p:nvGrpSpPr>
          <p:cNvPr id="59397" name="Group 3">
            <a:extLst>
              <a:ext uri="{FF2B5EF4-FFF2-40B4-BE49-F238E27FC236}">
                <a16:creationId xmlns:a16="http://schemas.microsoft.com/office/drawing/2014/main" id="{47D6BC69-999F-3B46-9DE7-292A30E492AE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321175"/>
            <a:ext cx="6764337" cy="1239838"/>
            <a:chOff x="1432" y="2736"/>
            <a:chExt cx="2667" cy="490"/>
          </a:xfrm>
        </p:grpSpPr>
        <p:grpSp>
          <p:nvGrpSpPr>
            <p:cNvPr id="59425" name="Group 4">
              <a:extLst>
                <a:ext uri="{FF2B5EF4-FFF2-40B4-BE49-F238E27FC236}">
                  <a16:creationId xmlns:a16="http://schemas.microsoft.com/office/drawing/2014/main" id="{B47556C8-17E6-3B46-AC5E-271DF78F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2736"/>
              <a:ext cx="2667" cy="490"/>
              <a:chOff x="1584" y="1248"/>
              <a:chExt cx="2667" cy="490"/>
            </a:xfrm>
          </p:grpSpPr>
          <p:sp>
            <p:nvSpPr>
              <p:cNvPr id="59433" name="Line 5">
                <a:extLst>
                  <a:ext uri="{FF2B5EF4-FFF2-40B4-BE49-F238E27FC236}">
                    <a16:creationId xmlns:a16="http://schemas.microsoft.com/office/drawing/2014/main" id="{98E96278-8840-BA43-B113-B3485F30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5" y="1624"/>
                <a:ext cx="282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6">
                <a:extLst>
                  <a:ext uri="{FF2B5EF4-FFF2-40B4-BE49-F238E27FC236}">
                    <a16:creationId xmlns:a16="http://schemas.microsoft.com/office/drawing/2014/main" id="{A4D06734-65FE-1246-90D9-CD1ECADE9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414"/>
                <a:ext cx="225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5" name="Line 7">
                <a:extLst>
                  <a:ext uri="{FF2B5EF4-FFF2-40B4-BE49-F238E27FC236}">
                    <a16:creationId xmlns:a16="http://schemas.microsoft.com/office/drawing/2014/main" id="{0335E8AF-648C-5147-9AD9-9E594A21F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4" y="1479"/>
                <a:ext cx="292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6" name="Line 8">
                <a:extLst>
                  <a:ext uri="{FF2B5EF4-FFF2-40B4-BE49-F238E27FC236}">
                    <a16:creationId xmlns:a16="http://schemas.microsoft.com/office/drawing/2014/main" id="{409D612B-3173-C249-A5BE-3A2F728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1527"/>
                <a:ext cx="19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7" name="Line 9">
                <a:extLst>
                  <a:ext uri="{FF2B5EF4-FFF2-40B4-BE49-F238E27FC236}">
                    <a16:creationId xmlns:a16="http://schemas.microsoft.com/office/drawing/2014/main" id="{73FCEAFA-5357-F44F-AB5F-4D62E8BFA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1524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8" name="Line 10">
                <a:extLst>
                  <a:ext uri="{FF2B5EF4-FFF2-40B4-BE49-F238E27FC236}">
                    <a16:creationId xmlns:a16="http://schemas.microsoft.com/office/drawing/2014/main" id="{E8BAA148-DE1D-404C-9D14-18E707E2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1527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9" name="Line 11">
                <a:extLst>
                  <a:ext uri="{FF2B5EF4-FFF2-40B4-BE49-F238E27FC236}">
                    <a16:creationId xmlns:a16="http://schemas.microsoft.com/office/drawing/2014/main" id="{CCB4008B-294D-734C-8AC9-C36F9534A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1476"/>
                <a:ext cx="62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0" name="Line 12">
                <a:extLst>
                  <a:ext uri="{FF2B5EF4-FFF2-40B4-BE49-F238E27FC236}">
                    <a16:creationId xmlns:a16="http://schemas.microsoft.com/office/drawing/2014/main" id="{80D474EB-FD92-664A-ACBD-39957739E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6"/>
                <a:ext cx="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3">
                <a:extLst>
                  <a:ext uri="{FF2B5EF4-FFF2-40B4-BE49-F238E27FC236}">
                    <a16:creationId xmlns:a16="http://schemas.microsoft.com/office/drawing/2014/main" id="{9B87FB58-0FE3-D144-87F0-CDAC9A408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9"/>
                <a:ext cx="312" cy="1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Line 14">
                <a:extLst>
                  <a:ext uri="{FF2B5EF4-FFF2-40B4-BE49-F238E27FC236}">
                    <a16:creationId xmlns:a16="http://schemas.microsoft.com/office/drawing/2014/main" id="{9F984642-9715-6D48-8280-76DF4236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8" y="1473"/>
                <a:ext cx="37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3" name="Line 15">
                <a:extLst>
                  <a:ext uri="{FF2B5EF4-FFF2-40B4-BE49-F238E27FC236}">
                    <a16:creationId xmlns:a16="http://schemas.microsoft.com/office/drawing/2014/main" id="{CEFC2676-897F-AC4A-830D-0C12ACBB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5" y="1618"/>
                <a:ext cx="256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16">
                <a:extLst>
                  <a:ext uri="{FF2B5EF4-FFF2-40B4-BE49-F238E27FC236}">
                    <a16:creationId xmlns:a16="http://schemas.microsoft.com/office/drawing/2014/main" id="{13B5D470-5784-FF49-BCED-B77913873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8" y="1296"/>
                <a:ext cx="530" cy="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5" name="Line 17">
                <a:extLst>
                  <a:ext uri="{FF2B5EF4-FFF2-40B4-BE49-F238E27FC236}">
                    <a16:creationId xmlns:a16="http://schemas.microsoft.com/office/drawing/2014/main" id="{F3282C2B-5947-F946-8B78-A3F3267B0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" y="1373"/>
                <a:ext cx="110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6" name="Line 18">
                <a:extLst>
                  <a:ext uri="{FF2B5EF4-FFF2-40B4-BE49-F238E27FC236}">
                    <a16:creationId xmlns:a16="http://schemas.microsoft.com/office/drawing/2014/main" id="{E5306068-9816-5C4F-992C-A8436BED1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460"/>
                <a:ext cx="16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7" name="Line 19">
                <a:extLst>
                  <a:ext uri="{FF2B5EF4-FFF2-40B4-BE49-F238E27FC236}">
                    <a16:creationId xmlns:a16="http://schemas.microsoft.com/office/drawing/2014/main" id="{EBDC908E-F74D-9342-9FD9-FC9B6E4A5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3" y="1354"/>
                <a:ext cx="216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8" name="Line 20">
                <a:extLst>
                  <a:ext uri="{FF2B5EF4-FFF2-40B4-BE49-F238E27FC236}">
                    <a16:creationId xmlns:a16="http://schemas.microsoft.com/office/drawing/2014/main" id="{9A75DF9C-71E5-0846-9A65-3E91F271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96"/>
                <a:ext cx="469" cy="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9" name="Line 21">
                <a:extLst>
                  <a:ext uri="{FF2B5EF4-FFF2-40B4-BE49-F238E27FC236}">
                    <a16:creationId xmlns:a16="http://schemas.microsoft.com/office/drawing/2014/main" id="{08B82311-5C10-874A-BCE2-C554BB419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1460"/>
                <a:ext cx="196" cy="1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2">
                <a:extLst>
                  <a:ext uri="{FF2B5EF4-FFF2-40B4-BE49-F238E27FC236}">
                    <a16:creationId xmlns:a16="http://schemas.microsoft.com/office/drawing/2014/main" id="{981FF381-8D34-8247-AB75-E32CA8713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" y="1457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Line 23">
                <a:extLst>
                  <a:ext uri="{FF2B5EF4-FFF2-40B4-BE49-F238E27FC236}">
                    <a16:creationId xmlns:a16="http://schemas.microsoft.com/office/drawing/2014/main" id="{10B69DE4-DFEA-B442-8F94-8D0AD02BB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2" y="1461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Line 24">
                <a:extLst>
                  <a:ext uri="{FF2B5EF4-FFF2-40B4-BE49-F238E27FC236}">
                    <a16:creationId xmlns:a16="http://schemas.microsoft.com/office/drawing/2014/main" id="{8A3A98BF-3E5F-0B41-A3DE-E25D6C865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461"/>
                <a:ext cx="224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25">
                <a:extLst>
                  <a:ext uri="{FF2B5EF4-FFF2-40B4-BE49-F238E27FC236}">
                    <a16:creationId xmlns:a16="http://schemas.microsoft.com/office/drawing/2014/main" id="{DF72DF19-E7EE-FD48-9135-C082CF5E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1513"/>
                <a:ext cx="512" cy="1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Line 26">
                <a:extLst>
                  <a:ext uri="{FF2B5EF4-FFF2-40B4-BE49-F238E27FC236}">
                    <a16:creationId xmlns:a16="http://schemas.microsoft.com/office/drawing/2014/main" id="{D6153A34-9EA7-2446-86EE-9BA979035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1293"/>
                <a:ext cx="298" cy="1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Line 27">
                <a:extLst>
                  <a:ext uri="{FF2B5EF4-FFF2-40B4-BE49-F238E27FC236}">
                    <a16:creationId xmlns:a16="http://schemas.microsoft.com/office/drawing/2014/main" id="{F7C23F20-6678-ED40-99D4-2563E341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4" y="1330"/>
                <a:ext cx="264" cy="1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6" name="Line 28">
                <a:extLst>
                  <a:ext uri="{FF2B5EF4-FFF2-40B4-BE49-F238E27FC236}">
                    <a16:creationId xmlns:a16="http://schemas.microsoft.com/office/drawing/2014/main" id="{90036533-F7B5-FD42-A05A-2A330E383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1476"/>
                <a:ext cx="300" cy="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Line 29">
                <a:extLst>
                  <a:ext uri="{FF2B5EF4-FFF2-40B4-BE49-F238E27FC236}">
                    <a16:creationId xmlns:a16="http://schemas.microsoft.com/office/drawing/2014/main" id="{1EC9F79C-983A-A543-86B9-E474E8C2F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319"/>
                <a:ext cx="1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Line 30">
                <a:extLst>
                  <a:ext uri="{FF2B5EF4-FFF2-40B4-BE49-F238E27FC236}">
                    <a16:creationId xmlns:a16="http://schemas.microsoft.com/office/drawing/2014/main" id="{8AFCFB43-8710-9F48-A6B9-7EB913A63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1488"/>
                <a:ext cx="421" cy="2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Line 31">
                <a:extLst>
                  <a:ext uri="{FF2B5EF4-FFF2-40B4-BE49-F238E27FC236}">
                    <a16:creationId xmlns:a16="http://schemas.microsoft.com/office/drawing/2014/main" id="{07C3BD57-6A01-D249-8ED3-E592E3E4A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293"/>
                <a:ext cx="130" cy="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Line 32">
                <a:extLst>
                  <a:ext uri="{FF2B5EF4-FFF2-40B4-BE49-F238E27FC236}">
                    <a16:creationId xmlns:a16="http://schemas.microsoft.com/office/drawing/2014/main" id="{1FB208B9-A53A-D645-8EB6-D2563D28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3" y="1473"/>
                <a:ext cx="369" cy="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Rectangle 33">
                <a:extLst>
                  <a:ext uri="{FF2B5EF4-FFF2-40B4-BE49-F238E27FC236}">
                    <a16:creationId xmlns:a16="http://schemas.microsoft.com/office/drawing/2014/main" id="{8199E16D-5149-534E-9847-30442D4C9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2" name="Oval 34">
                <a:extLst>
                  <a:ext uri="{FF2B5EF4-FFF2-40B4-BE49-F238E27FC236}">
                    <a16:creationId xmlns:a16="http://schemas.microsoft.com/office/drawing/2014/main" id="{90EC957C-2E1A-D54C-AF1F-AAA9A1B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3" name="Rectangle 35">
                <a:extLst>
                  <a:ext uri="{FF2B5EF4-FFF2-40B4-BE49-F238E27FC236}">
                    <a16:creationId xmlns:a16="http://schemas.microsoft.com/office/drawing/2014/main" id="{6669F2B1-7F58-9743-A517-9465BBCD3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4" name="Rectangle 36">
                <a:extLst>
                  <a:ext uri="{FF2B5EF4-FFF2-40B4-BE49-F238E27FC236}">
                    <a16:creationId xmlns:a16="http://schemas.microsoft.com/office/drawing/2014/main" id="{3E1F2731-A9C3-124A-9A76-B1461875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5" name="Rectangle 37">
                <a:extLst>
                  <a:ext uri="{FF2B5EF4-FFF2-40B4-BE49-F238E27FC236}">
                    <a16:creationId xmlns:a16="http://schemas.microsoft.com/office/drawing/2014/main" id="{4DDE671F-A4C9-974D-95A9-5486CFBB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6" name="Rectangle 38">
                <a:extLst>
                  <a:ext uri="{FF2B5EF4-FFF2-40B4-BE49-F238E27FC236}">
                    <a16:creationId xmlns:a16="http://schemas.microsoft.com/office/drawing/2014/main" id="{B6419D3F-BC54-C141-813A-2A751425B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7" name="Rectangle 39">
                <a:extLst>
                  <a:ext uri="{FF2B5EF4-FFF2-40B4-BE49-F238E27FC236}">
                    <a16:creationId xmlns:a16="http://schemas.microsoft.com/office/drawing/2014/main" id="{FEF4FE73-8D22-3F4C-B6A5-9F641135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56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8" name="Rectangle 40">
                <a:extLst>
                  <a:ext uri="{FF2B5EF4-FFF2-40B4-BE49-F238E27FC236}">
                    <a16:creationId xmlns:a16="http://schemas.microsoft.com/office/drawing/2014/main" id="{DBF5FEAA-62F0-1046-9EBB-103972C5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26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9" name="Rectangle 41">
                <a:extLst>
                  <a:ext uri="{FF2B5EF4-FFF2-40B4-BE49-F238E27FC236}">
                    <a16:creationId xmlns:a16="http://schemas.microsoft.com/office/drawing/2014/main" id="{68A0434E-08D6-B648-BB3C-40447365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0" name="Rectangle 42">
                <a:extLst>
                  <a:ext uri="{FF2B5EF4-FFF2-40B4-BE49-F238E27FC236}">
                    <a16:creationId xmlns:a16="http://schemas.microsoft.com/office/drawing/2014/main" id="{CFABA11F-1A22-614F-BD05-A6D39D99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131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1" name="Rectangle 43">
                <a:extLst>
                  <a:ext uri="{FF2B5EF4-FFF2-40B4-BE49-F238E27FC236}">
                    <a16:creationId xmlns:a16="http://schemas.microsoft.com/office/drawing/2014/main" id="{9C8DE22F-F240-C044-BD06-AC09164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40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2" name="Rectangle 44">
                <a:extLst>
                  <a:ext uri="{FF2B5EF4-FFF2-40B4-BE49-F238E27FC236}">
                    <a16:creationId xmlns:a16="http://schemas.microsoft.com/office/drawing/2014/main" id="{BEA59E07-ADA1-4240-A54D-DE967788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48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3" name="Rectangle 45">
                <a:extLst>
                  <a:ext uri="{FF2B5EF4-FFF2-40B4-BE49-F238E27FC236}">
                    <a16:creationId xmlns:a16="http://schemas.microsoft.com/office/drawing/2014/main" id="{81DEC931-9E77-4449-B008-4DC2CC15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4" name="Rectangle 46">
                <a:extLst>
                  <a:ext uri="{FF2B5EF4-FFF2-40B4-BE49-F238E27FC236}">
                    <a16:creationId xmlns:a16="http://schemas.microsoft.com/office/drawing/2014/main" id="{C4E86568-B2B1-7044-88F4-F50F91FEC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5" name="Oval 47">
                <a:extLst>
                  <a:ext uri="{FF2B5EF4-FFF2-40B4-BE49-F238E27FC236}">
                    <a16:creationId xmlns:a16="http://schemas.microsoft.com/office/drawing/2014/main" id="{21A5D028-5CDE-624A-A8F1-42A41E0A0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48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6" name="Oval 48">
                <a:extLst>
                  <a:ext uri="{FF2B5EF4-FFF2-40B4-BE49-F238E27FC236}">
                    <a16:creationId xmlns:a16="http://schemas.microsoft.com/office/drawing/2014/main" id="{5E733FA3-CFB7-1547-902B-55F1D319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7" name="Oval 49">
                <a:extLst>
                  <a:ext uri="{FF2B5EF4-FFF2-40B4-BE49-F238E27FC236}">
                    <a16:creationId xmlns:a16="http://schemas.microsoft.com/office/drawing/2014/main" id="{CF0CDE47-4D01-6543-9E37-3B81640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58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8" name="Oval 50">
                <a:extLst>
                  <a:ext uri="{FF2B5EF4-FFF2-40B4-BE49-F238E27FC236}">
                    <a16:creationId xmlns:a16="http://schemas.microsoft.com/office/drawing/2014/main" id="{2FDFAC32-A92F-9544-96C1-8771242A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47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9" name="Oval 51">
                <a:extLst>
                  <a:ext uri="{FF2B5EF4-FFF2-40B4-BE49-F238E27FC236}">
                    <a16:creationId xmlns:a16="http://schemas.microsoft.com/office/drawing/2014/main" id="{9B6E0286-7E04-EE44-86B2-F77899D9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296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426" name="Line 52">
              <a:extLst>
                <a:ext uri="{FF2B5EF4-FFF2-40B4-BE49-F238E27FC236}">
                  <a16:creationId xmlns:a16="http://schemas.microsoft.com/office/drawing/2014/main" id="{A1DD7BC7-4C11-5842-939E-57460B37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83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:a16="http://schemas.microsoft.com/office/drawing/2014/main" id="{0D4A4E24-5C02-FC41-AFAC-E4C79C278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928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:a16="http://schemas.microsoft.com/office/drawing/2014/main" id="{08D51316-ED7D-764F-A0A3-4060025BC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28"/>
              <a:ext cx="240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:a16="http://schemas.microsoft.com/office/drawing/2014/main" id="{EF3C1CF6-4151-1243-A546-8A229944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976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Line 56">
              <a:extLst>
                <a:ext uri="{FF2B5EF4-FFF2-40B4-BE49-F238E27FC236}">
                  <a16:creationId xmlns:a16="http://schemas.microsoft.com/office/drawing/2014/main" id="{86972AD5-4A83-7549-88C6-5E591CE4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1" name="Line 57">
              <a:extLst>
                <a:ext uri="{FF2B5EF4-FFF2-40B4-BE49-F238E27FC236}">
                  <a16:creationId xmlns:a16="http://schemas.microsoft.com/office/drawing/2014/main" id="{C7D52C78-8382-644A-B2E4-FF449FF85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2" name="Line 58">
              <a:extLst>
                <a:ext uri="{FF2B5EF4-FFF2-40B4-BE49-F238E27FC236}">
                  <a16:creationId xmlns:a16="http://schemas.microsoft.com/office/drawing/2014/main" id="{1F5DB8A3-7B42-D04E-9960-635138FFF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80"/>
              <a:ext cx="336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Text Box 59">
            <a:extLst>
              <a:ext uri="{FF2B5EF4-FFF2-40B4-BE49-F238E27FC236}">
                <a16:creationId xmlns:a16="http://schemas.microsoft.com/office/drawing/2014/main" id="{E98D4122-3B52-1E4F-91CB-6C175817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0325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399" name="Text Box 60">
            <a:extLst>
              <a:ext uri="{FF2B5EF4-FFF2-40B4-BE49-F238E27FC236}">
                <a16:creationId xmlns:a16="http://schemas.microsoft.com/office/drawing/2014/main" id="{A8C9B578-2F83-B443-AE01-EFA4936A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734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0" name="Text Box 61">
            <a:extLst>
              <a:ext uri="{FF2B5EF4-FFF2-40B4-BE49-F238E27FC236}">
                <a16:creationId xmlns:a16="http://schemas.microsoft.com/office/drawing/2014/main" id="{BF9B93C9-264B-8940-BDF8-C47EF457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7800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Protocol Software</a:t>
            </a:r>
          </a:p>
        </p:txBody>
      </p:sp>
      <p:sp>
        <p:nvSpPr>
          <p:cNvPr id="59401" name="Text Box 62">
            <a:extLst>
              <a:ext uri="{FF2B5EF4-FFF2-40B4-BE49-F238E27FC236}">
                <a16:creationId xmlns:a16="http://schemas.microsoft.com/office/drawing/2014/main" id="{38C77B9E-9A85-834B-928F-62D81F4A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5994400"/>
            <a:ext cx="130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2" name="Text Box 63">
            <a:extLst>
              <a:ext uri="{FF2B5EF4-FFF2-40B4-BE49-F238E27FC236}">
                <a16:creationId xmlns:a16="http://schemas.microsoft.com/office/drawing/2014/main" id="{0E77376C-35FB-AB41-B78B-D3C89F85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862388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59403" name="Text Box 64">
            <a:extLst>
              <a:ext uri="{FF2B5EF4-FFF2-40B4-BE49-F238E27FC236}">
                <a16:creationId xmlns:a16="http://schemas.microsoft.com/office/drawing/2014/main" id="{A9365B33-F5DE-EB40-ADAF-7A6F8A8E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765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Hardware</a:t>
            </a:r>
          </a:p>
        </p:txBody>
      </p:sp>
      <p:sp>
        <p:nvSpPr>
          <p:cNvPr id="59404" name="Text Box 65">
            <a:extLst>
              <a:ext uri="{FF2B5EF4-FFF2-40B4-BE49-F238E27FC236}">
                <a16:creationId xmlns:a16="http://schemas.microsoft.com/office/drawing/2014/main" id="{79FD8D54-591F-404A-BEE8-2D9B01BD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489325"/>
            <a:ext cx="2036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Software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(many protocols)</a:t>
            </a:r>
          </a:p>
        </p:txBody>
      </p:sp>
      <p:sp>
        <p:nvSpPr>
          <p:cNvPr id="59405" name="Text Box 66">
            <a:extLst>
              <a:ext uri="{FF2B5EF4-FFF2-40B4-BE49-F238E27FC236}">
                <a16:creationId xmlns:a16="http://schemas.microsoft.com/office/drawing/2014/main" id="{C0C9B97F-3313-1947-97B6-7FD74ABC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60039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Bridge HW/SW</a:t>
            </a:r>
          </a:p>
        </p:txBody>
      </p:sp>
      <p:sp>
        <p:nvSpPr>
          <p:cNvPr id="59406" name="Text Box 67">
            <a:extLst>
              <a:ext uri="{FF2B5EF4-FFF2-40B4-BE49-F238E27FC236}">
                <a16:creationId xmlns:a16="http://schemas.microsoft.com/office/drawing/2014/main" id="{55AEB721-B2CF-914C-8A33-85DE78F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56038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407" name="Text Box 68">
            <a:extLst>
              <a:ext uri="{FF2B5EF4-FFF2-40B4-BE49-F238E27FC236}">
                <a16:creationId xmlns:a16="http://schemas.microsoft.com/office/drawing/2014/main" id="{3F2094C9-788F-CD4C-9379-6667D696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5496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8" name="Text Box 69">
            <a:extLst>
              <a:ext uri="{FF2B5EF4-FFF2-40B4-BE49-F238E27FC236}">
                <a16:creationId xmlns:a16="http://schemas.microsoft.com/office/drawing/2014/main" id="{D84934C5-451C-A541-86A6-56DA1EC3F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3101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9" name="Text Box 70">
            <a:extLst>
              <a:ext uri="{FF2B5EF4-FFF2-40B4-BE49-F238E27FC236}">
                <a16:creationId xmlns:a16="http://schemas.microsoft.com/office/drawing/2014/main" id="{7E98FA63-9513-F34A-82AB-25F94F5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1340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Network Interface</a:t>
            </a:r>
          </a:p>
        </p:txBody>
      </p:sp>
      <p:sp>
        <p:nvSpPr>
          <p:cNvPr id="59410" name="Line 71">
            <a:extLst>
              <a:ext uri="{FF2B5EF4-FFF2-40B4-BE49-F238E27FC236}">
                <a16:creationId xmlns:a16="http://schemas.microsoft.com/office/drawing/2014/main" id="{3E4501E7-3EFA-964E-A18F-5775C358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75125"/>
            <a:ext cx="227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72">
            <a:extLst>
              <a:ext uri="{FF2B5EF4-FFF2-40B4-BE49-F238E27FC236}">
                <a16:creationId xmlns:a16="http://schemas.microsoft.com/office/drawing/2014/main" id="{C1C5E4AF-18E8-1C4B-B902-EC6E22DC6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3870325"/>
            <a:ext cx="155575" cy="6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73">
            <a:extLst>
              <a:ext uri="{FF2B5EF4-FFF2-40B4-BE49-F238E27FC236}">
                <a16:creationId xmlns:a16="http://schemas.microsoft.com/office/drawing/2014/main" id="{8D734E7C-7A49-4644-9EF9-AA19B1327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413" y="4624388"/>
            <a:ext cx="838200" cy="76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74">
            <a:extLst>
              <a:ext uri="{FF2B5EF4-FFF2-40B4-BE49-F238E27FC236}">
                <a16:creationId xmlns:a16="http://schemas.microsoft.com/office/drawing/2014/main" id="{3F7EA356-43DB-BA4D-9B86-C1847527B6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176713"/>
            <a:ext cx="15240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75">
            <a:extLst>
              <a:ext uri="{FF2B5EF4-FFF2-40B4-BE49-F238E27FC236}">
                <a16:creationId xmlns:a16="http://schemas.microsoft.com/office/drawing/2014/main" id="{CF0D64B1-5264-4448-AC2E-D80EDD879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1825" y="4700588"/>
            <a:ext cx="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76">
            <a:extLst>
              <a:ext uri="{FF2B5EF4-FFF2-40B4-BE49-F238E27FC236}">
                <a16:creationId xmlns:a16="http://schemas.microsoft.com/office/drawing/2014/main" id="{97661929-3A90-4B48-B4BA-E18D43CBC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4176713"/>
            <a:ext cx="152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77">
            <a:extLst>
              <a:ext uri="{FF2B5EF4-FFF2-40B4-BE49-F238E27FC236}">
                <a16:creationId xmlns:a16="http://schemas.microsoft.com/office/drawing/2014/main" id="{687475BC-1BB1-1845-9362-F205D639E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1850" y="4175125"/>
            <a:ext cx="82550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78">
            <a:extLst>
              <a:ext uri="{FF2B5EF4-FFF2-40B4-BE49-F238E27FC236}">
                <a16:creationId xmlns:a16="http://schemas.microsoft.com/office/drawing/2014/main" id="{C7B4D607-4934-9F43-BF19-A81B0270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75125"/>
            <a:ext cx="6826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Line 79">
            <a:extLst>
              <a:ext uri="{FF2B5EF4-FFF2-40B4-BE49-F238E27FC236}">
                <a16:creationId xmlns:a16="http://schemas.microsoft.com/office/drawing/2014/main" id="{2087C7CF-E178-7C4F-BB6B-A1A199DEA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25132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Line 80">
            <a:extLst>
              <a:ext uri="{FF2B5EF4-FFF2-40B4-BE49-F238E27FC236}">
                <a16:creationId xmlns:a16="http://schemas.microsoft.com/office/drawing/2014/main" id="{287CB235-8485-6B48-91FD-DD407C9EE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3946525"/>
            <a:ext cx="87312" cy="60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Line 81">
            <a:extLst>
              <a:ext uri="{FF2B5EF4-FFF2-40B4-BE49-F238E27FC236}">
                <a16:creationId xmlns:a16="http://schemas.microsoft.com/office/drawing/2014/main" id="{9C868C20-6FE0-264B-8666-3C3FDB9EDA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66088" y="4776788"/>
            <a:ext cx="608012" cy="1293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2">
            <a:extLst>
              <a:ext uri="{FF2B5EF4-FFF2-40B4-BE49-F238E27FC236}">
                <a16:creationId xmlns:a16="http://schemas.microsoft.com/office/drawing/2014/main" id="{A89C7617-0F8E-074F-9571-C89C15270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8063" y="5470525"/>
            <a:ext cx="84137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3">
            <a:extLst>
              <a:ext uri="{FF2B5EF4-FFF2-40B4-BE49-F238E27FC236}">
                <a16:creationId xmlns:a16="http://schemas.microsoft.com/office/drawing/2014/main" id="{FE3AF1CE-9B9C-4E4F-9978-68E609F1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9038" y="5081588"/>
            <a:ext cx="152400" cy="836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4">
            <a:extLst>
              <a:ext uri="{FF2B5EF4-FFF2-40B4-BE49-F238E27FC236}">
                <a16:creationId xmlns:a16="http://schemas.microsoft.com/office/drawing/2014/main" id="{043D5757-9032-D141-8061-48C745B7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5372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5">
            <a:extLst>
              <a:ext uri="{FF2B5EF4-FFF2-40B4-BE49-F238E27FC236}">
                <a16:creationId xmlns:a16="http://schemas.microsoft.com/office/drawing/2014/main" id="{B06538AD-BB25-CD4E-8B93-261F218F2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4776788"/>
            <a:ext cx="379413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>
            <a:extLst>
              <a:ext uri="{FF2B5EF4-FFF2-40B4-BE49-F238E27FC236}">
                <a16:creationId xmlns:a16="http://schemas.microsoft.com/office/drawing/2014/main" id="{1BD2B61C-1603-2644-8E3A-7E4AF98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6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3E81E47-3C5B-124A-932D-BD4D33FD9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#1?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3109EB-321D-E647-856C-473216C5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3833094F-DC74-D14D-8F3A-3EEA2420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26685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92D5809-4627-444D-9BF0-EEE390C2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685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D00B4730-F98B-B940-9CF7-13E08A91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08F2038A-D6E5-F146-9A22-7BEA4734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5D47E2C5-33B9-3D41-AFC5-A6A7FA2D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18013"/>
            <a:ext cx="1522413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29879AB4-12AF-EE4F-AC61-F23742C0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8013"/>
            <a:ext cx="1522412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1FC05A25-8CA1-1842-89EC-E19B6229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sp>
        <p:nvSpPr>
          <p:cNvPr id="62475" name="Line 11">
            <a:extLst>
              <a:ext uri="{FF2B5EF4-FFF2-40B4-BE49-F238E27FC236}">
                <a16:creationId xmlns:a16="http://schemas.microsoft.com/office/drawing/2014/main" id="{264168EA-3984-7546-8654-07BF12EE1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Line 12">
            <a:extLst>
              <a:ext uri="{FF2B5EF4-FFF2-40B4-BE49-F238E27FC236}">
                <a16:creationId xmlns:a16="http://schemas.microsoft.com/office/drawing/2014/main" id="{4321E620-B103-C445-8069-00FA090D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Line 13">
            <a:extLst>
              <a:ext uri="{FF2B5EF4-FFF2-40B4-BE49-F238E27FC236}">
                <a16:creationId xmlns:a16="http://schemas.microsoft.com/office/drawing/2014/main" id="{032A4D20-81AE-2A40-9A13-B6922A5A6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7625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7B18382D-A33A-6048-9980-F8952853D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C0CBB5DD-28A9-C348-9526-9C5B1A35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C642A4CF-279F-1B4A-ABAE-0B3DDBD7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D88BF7B7-FA62-AA46-A6E9-307EBF58E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0E04F2E4-1188-9B4A-8CC7-BBA1AB687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F0DA91CC-8BB9-4044-881A-F70A99AAC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EC37B158-887C-654C-84D7-75E7D0094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5437C6A5-2194-A846-8E3C-13F7BF9A1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22">
            <a:extLst>
              <a:ext uri="{FF2B5EF4-FFF2-40B4-BE49-F238E27FC236}">
                <a16:creationId xmlns:a16="http://schemas.microsoft.com/office/drawing/2014/main" id="{A4CD263A-6EC0-B246-BD70-D8A8A081B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23">
            <a:extLst>
              <a:ext uri="{FF2B5EF4-FFF2-40B4-BE49-F238E27FC236}">
                <a16:creationId xmlns:a16="http://schemas.microsoft.com/office/drawing/2014/main" id="{76FDF9DF-341D-2142-B9AD-32971B231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4">
            <a:extLst>
              <a:ext uri="{FF2B5EF4-FFF2-40B4-BE49-F238E27FC236}">
                <a16:creationId xmlns:a16="http://schemas.microsoft.com/office/drawing/2014/main" id="{BE17E784-8190-CA48-A2DC-7FB8FE8BE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5">
            <a:extLst>
              <a:ext uri="{FF2B5EF4-FFF2-40B4-BE49-F238E27FC236}">
                <a16:creationId xmlns:a16="http://schemas.microsoft.com/office/drawing/2014/main" id="{DF1201DD-4DBC-3340-9E62-2E06B3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6">
            <a:extLst>
              <a:ext uri="{FF2B5EF4-FFF2-40B4-BE49-F238E27FC236}">
                <a16:creationId xmlns:a16="http://schemas.microsoft.com/office/drawing/2014/main" id="{0E32EA99-C674-714D-9D35-C005CED5A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83" name="Rectangle 27">
            <a:extLst>
              <a:ext uri="{FF2B5EF4-FFF2-40B4-BE49-F238E27FC236}">
                <a16:creationId xmlns:a16="http://schemas.microsoft.com/office/drawing/2014/main" id="{5A2BC909-2CEA-2A45-B3DE-7A52217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Video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E0D2C7BC-28DE-1A47-8576-584144813A9F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352800"/>
            <a:ext cx="6924675" cy="1065213"/>
            <a:chOff x="772" y="2116"/>
            <a:chExt cx="4368" cy="672"/>
          </a:xfrm>
        </p:grpSpPr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AEDC8C74-2CFB-1340-9979-D10988B79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" y="2116"/>
              <a:ext cx="436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6408CC8F-F32E-064C-8ED8-DF621202A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6" y="2116"/>
              <a:ext cx="1104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C73A799-7B52-DE45-BF5F-41BCBB982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2116"/>
              <a:ext cx="220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08C92BD4-A733-4347-B69F-F5625B8C1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2116"/>
              <a:ext cx="3312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0330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>
            <a:extLst>
              <a:ext uri="{FF2B5EF4-FFF2-40B4-BE49-F238E27FC236}">
                <a16:creationId xmlns:a16="http://schemas.microsoft.com/office/drawing/2014/main" id="{3FB9645E-B542-504B-AE7C-F019D98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FB2F8AC-D064-1442-B31D-CB9916360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CA95AA9-0A78-5442-9A2A-C09CF304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2B0D1F01-C2CA-D745-847A-5F77F869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8F7CF02-225E-7F4A-8DC0-A47FE2EB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7DA295E-38CF-A84C-A6F6-1C3C0AFA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2CD8AF89-8968-3A48-83F9-4254F9F06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1A68B2A3-3E88-6046-963E-14BD10E9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F951B0F-7FFB-ED47-8434-0229CB4B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F254DD99-934D-B247-A980-5DF51A51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D93D41A-4388-4E44-8013-7D4E6C8C9FCA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200400"/>
            <a:ext cx="6772275" cy="1825625"/>
            <a:chOff x="724" y="2020"/>
            <a:chExt cx="4272" cy="1152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66F7B27-BD5D-F14A-BF8B-01E294177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356"/>
              <a:ext cx="4272" cy="48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4" tIns="45647" rIns="91294" bIns="45647" anchor="ctr"/>
            <a:lstStyle>
              <a:lvl1pPr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Intermediate Layer</a:t>
              </a:r>
            </a:p>
          </p:txBody>
        </p:sp>
        <p:sp>
          <p:nvSpPr>
            <p:cNvPr id="63501" name="Line 13">
              <a:extLst>
                <a:ext uri="{FF2B5EF4-FFF2-40B4-BE49-F238E27FC236}">
                  <a16:creationId xmlns:a16="http://schemas.microsoft.com/office/drawing/2014/main" id="{F5C2092C-8727-0147-9101-C4ACDEE39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4">
              <a:extLst>
                <a:ext uri="{FF2B5EF4-FFF2-40B4-BE49-F238E27FC236}">
                  <a16:creationId xmlns:a16="http://schemas.microsoft.com/office/drawing/2014/main" id="{8DB5711B-4090-8D42-9702-EFC62DE5E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Line 15">
              <a:extLst>
                <a:ext uri="{FF2B5EF4-FFF2-40B4-BE49-F238E27FC236}">
                  <a16:creationId xmlns:a16="http://schemas.microsoft.com/office/drawing/2014/main" id="{CC9EDB1B-3CA6-964A-A52B-CFDBEE1B3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4" name="Line 16">
              <a:extLst>
                <a:ext uri="{FF2B5EF4-FFF2-40B4-BE49-F238E27FC236}">
                  <a16:creationId xmlns:a16="http://schemas.microsoft.com/office/drawing/2014/main" id="{39F3942D-0511-3047-8D30-999B02ECF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5" name="Line 17">
              <a:extLst>
                <a:ext uri="{FF2B5EF4-FFF2-40B4-BE49-F238E27FC236}">
                  <a16:creationId xmlns:a16="http://schemas.microsoft.com/office/drawing/2014/main" id="{DFA18856-CC2A-8A4E-B9EE-A0C8E25B9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Line 18">
              <a:extLst>
                <a:ext uri="{FF2B5EF4-FFF2-40B4-BE49-F238E27FC236}">
                  <a16:creationId xmlns:a16="http://schemas.microsoft.com/office/drawing/2014/main" id="{C3135376-41BF-1B46-A87E-30A4803ED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Line 19">
              <a:extLst>
                <a:ext uri="{FF2B5EF4-FFF2-40B4-BE49-F238E27FC236}">
                  <a16:creationId xmlns:a16="http://schemas.microsoft.com/office/drawing/2014/main" id="{4E7CB8C8-FCDC-FF4F-A100-43E9B67AF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Line 20">
              <a:extLst>
                <a:ext uri="{FF2B5EF4-FFF2-40B4-BE49-F238E27FC236}">
                  <a16:creationId xmlns:a16="http://schemas.microsoft.com/office/drawing/2014/main" id="{CB75E425-2EAA-9149-B155-22462857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  <p:extLst>
      <p:ext uri="{BB962C8B-B14F-4D97-AF65-F5344CB8AC3E}">
        <p14:creationId xmlns:p14="http://schemas.microsoft.com/office/powerpoint/2010/main" val="17241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0468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15407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1636766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3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  <p:extLst>
      <p:ext uri="{BB962C8B-B14F-4D97-AF65-F5344CB8AC3E}">
        <p14:creationId xmlns:p14="http://schemas.microsoft.com/office/powerpoint/2010/main" val="37339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41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2">
            <a:extLst>
              <a:ext uri="{FF2B5EF4-FFF2-40B4-BE49-F238E27FC236}">
                <a16:creationId xmlns:a16="http://schemas.microsoft.com/office/drawing/2014/main" id="{84A6F826-BE6B-EE49-ACC0-9DFB232A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BA701206-7B66-7A4F-BB0F-F841FB31F95A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4726958-8F19-774C-A701-3C5005A4A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445070"/>
            <a:ext cx="8904287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Layering: A Modular Approach to Networking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58E1A9F-4D6B-CB47-93CB-8E3AF741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111625"/>
            <a:ext cx="1065213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C539414-AE4D-1F4E-AADF-9B2A8EFD5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400AE1C-C208-6C47-9DB3-E47D3AA5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959D51E9-9BFC-DD4C-B4DF-61846E87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5EBAFDF6-DDFF-0644-8E6E-DDFB0EA0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122613"/>
            <a:ext cx="1065213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6B30B3C1-490A-C84F-9169-2E70FEFB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122613"/>
            <a:ext cx="1065212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DE4341DD-7AB8-7742-B5D0-DB494DA0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2133600"/>
            <a:ext cx="1065212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FF59D401-5A46-5E4A-A740-EF1A5979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133600"/>
            <a:ext cx="1065213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985E1BE0-FF8B-3648-B2D2-56E471286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2589213"/>
            <a:ext cx="44132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EB487285-2921-204B-A526-687122801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4567238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52F08A76-9D4A-0540-8CA6-3EF2DE8BA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3578225"/>
            <a:ext cx="44132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>
            <a:extLst>
              <a:ext uri="{FF2B5EF4-FFF2-40B4-BE49-F238E27FC236}">
                <a16:creationId xmlns:a16="http://schemas.microsoft.com/office/drawing/2014/main" id="{7F88E2EE-79E1-E34E-8433-6E16B3424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>
            <a:extLst>
              <a:ext uri="{FF2B5EF4-FFF2-40B4-BE49-F238E27FC236}">
                <a16:creationId xmlns:a16="http://schemas.microsoft.com/office/drawing/2014/main" id="{DF03030A-7829-5241-806C-CC43EE6AA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18A45A2A-CFBB-884D-A88A-7FE756C3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362200"/>
            <a:ext cx="17240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5553" name="Text Box 17">
            <a:extLst>
              <a:ext uri="{FF2B5EF4-FFF2-40B4-BE49-F238E27FC236}">
                <a16:creationId xmlns:a16="http://schemas.microsoft.com/office/drawing/2014/main" id="{C01338C4-C848-364B-9FB1-E9947A7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060700"/>
            <a:ext cx="172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728E14FB-9CD0-8D43-936B-39940D83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03700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 to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4C89995F-94EB-6F46-9354-AA02DD6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04641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5FC6E5CA-36F2-9944-8D4E-98A163192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4641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E9B6BBF7-FEF6-874B-97F2-BD6A4DA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433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39EA8B-9059-AC4B-97E7-E7333269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40433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9" name="Rectangle 3">
            <a:extLst>
              <a:ext uri="{FF2B5EF4-FFF2-40B4-BE49-F238E27FC236}">
                <a16:creationId xmlns:a16="http://schemas.microsoft.com/office/drawing/2014/main" id="{0351D06C-AA78-3144-9702-5BE7C0CE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033963"/>
            <a:ext cx="1065213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0" name="Rectangle 4">
            <a:extLst>
              <a:ext uri="{FF2B5EF4-FFF2-40B4-BE49-F238E27FC236}">
                <a16:creationId xmlns:a16="http://schemas.microsoft.com/office/drawing/2014/main" id="{0E1CE5B2-572E-414D-96E1-069F789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1" name="Rectangle 5">
            <a:extLst>
              <a:ext uri="{FF2B5EF4-FFF2-40B4-BE49-F238E27FC236}">
                <a16:creationId xmlns:a16="http://schemas.microsoft.com/office/drawing/2014/main" id="{E30D765A-E066-3840-A2E2-A5C5F4D6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2" name="Rectangle 6">
            <a:extLst>
              <a:ext uri="{FF2B5EF4-FFF2-40B4-BE49-F238E27FC236}">
                <a16:creationId xmlns:a16="http://schemas.microsoft.com/office/drawing/2014/main" id="{BBC850DA-B0BA-B743-B14B-30845BC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Line 12">
            <a:extLst>
              <a:ext uri="{FF2B5EF4-FFF2-40B4-BE49-F238E27FC236}">
                <a16:creationId xmlns:a16="http://schemas.microsoft.com/office/drawing/2014/main" id="{A4E77256-8698-6344-A14B-771264DD2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548957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14">
            <a:extLst>
              <a:ext uri="{FF2B5EF4-FFF2-40B4-BE49-F238E27FC236}">
                <a16:creationId xmlns:a16="http://schemas.microsoft.com/office/drawing/2014/main" id="{E80D19A7-4DE4-6D49-B680-D3C67FC17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15">
            <a:extLst>
              <a:ext uri="{FF2B5EF4-FFF2-40B4-BE49-F238E27FC236}">
                <a16:creationId xmlns:a16="http://schemas.microsoft.com/office/drawing/2014/main" id="{8677FA93-4C86-7843-9905-581388764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Text Box 18">
            <a:extLst>
              <a:ext uri="{FF2B5EF4-FFF2-40B4-BE49-F238E27FC236}">
                <a16:creationId xmlns:a16="http://schemas.microsoft.com/office/drawing/2014/main" id="{424D5324-C0B1-D44F-A242-9E05CA3A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95900"/>
            <a:ext cx="15287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65567" name="Rectangle 21">
            <a:extLst>
              <a:ext uri="{FF2B5EF4-FFF2-40B4-BE49-F238E27FC236}">
                <a16:creationId xmlns:a16="http://schemas.microsoft.com/office/drawing/2014/main" id="{0163A57F-2E7B-9A4D-8E5E-09F397AA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339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8" name="Rectangle 22">
            <a:extLst>
              <a:ext uri="{FF2B5EF4-FFF2-40B4-BE49-F238E27FC236}">
                <a16:creationId xmlns:a16="http://schemas.microsoft.com/office/drawing/2014/main" id="{ED062661-2C29-C34E-B49D-26234495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50339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9" name="Rectangle 21">
            <a:extLst>
              <a:ext uri="{FF2B5EF4-FFF2-40B4-BE49-F238E27FC236}">
                <a16:creationId xmlns:a16="http://schemas.microsoft.com/office/drawing/2014/main" id="{C614FDAD-DB21-8E46-A96E-9785E9D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024438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70" name="Rectangle 21">
            <a:extLst>
              <a:ext uri="{FF2B5EF4-FFF2-40B4-BE49-F238E27FC236}">
                <a16:creationId xmlns:a16="http://schemas.microsoft.com/office/drawing/2014/main" id="{22706995-A511-9345-A240-78FCF12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5033963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05FCDF12-FA1F-4140-BBFD-3A562304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8DA12E7-E198-1044-807A-29832DC49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lIns="90479" tIns="44446" rIns="90479" bIns="44446" anchor="b"/>
          <a:lstStyle/>
          <a:p>
            <a:r>
              <a:rPr lang="en-US" altLang="en-US">
                <a:ea typeface="ＭＳ Ｐゴシック" panose="020B0600070205080204" pitchFamily="34" charset="-128"/>
              </a:rPr>
              <a:t>A Layer Network Model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5435FD4-3485-FF45-A197-378B2160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295255"/>
            <a:ext cx="7305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3" tIns="25397" rIns="63493" bIns="25397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9700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The Open Systems Interconnection (OSI) Model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6F4E83A2-5FBC-CF4C-A35E-2CB2C602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4CADE84A-4428-5643-BB50-95B4345F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1497013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59" name="Rectangle 6">
            <a:extLst>
              <a:ext uri="{FF2B5EF4-FFF2-40B4-BE49-F238E27FC236}">
                <a16:creationId xmlns:a16="http://schemas.microsoft.com/office/drawing/2014/main" id="{B4E83BD2-D1BA-9948-9981-B623EDC0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1213"/>
            <a:ext cx="1497013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60" name="Rectangle 7">
            <a:extLst>
              <a:ext uri="{FF2B5EF4-FFF2-40B4-BE49-F238E27FC236}">
                <a16:creationId xmlns:a16="http://schemas.microsoft.com/office/drawing/2014/main" id="{A99F2689-F6DD-3141-8B13-04D4847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06825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61" name="Rectangle 8">
            <a:extLst>
              <a:ext uri="{FF2B5EF4-FFF2-40B4-BE49-F238E27FC236}">
                <a16:creationId xmlns:a16="http://schemas.microsoft.com/office/drawing/2014/main" id="{B22D91A1-BA07-5044-AA9E-1AFF6FA6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4025"/>
            <a:ext cx="1497013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62" name="Rectangle 9">
            <a:extLst>
              <a:ext uri="{FF2B5EF4-FFF2-40B4-BE49-F238E27FC236}">
                <a16:creationId xmlns:a16="http://schemas.microsoft.com/office/drawing/2014/main" id="{F7D3EE53-CE4E-A945-A8D0-96834873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9638"/>
            <a:ext cx="1497013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63" name="Rectangle 10">
            <a:extLst>
              <a:ext uri="{FF2B5EF4-FFF2-40B4-BE49-F238E27FC236}">
                <a16:creationId xmlns:a16="http://schemas.microsoft.com/office/drawing/2014/main" id="{C7A37E7A-62EE-BA44-8C5F-D05343752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6838"/>
            <a:ext cx="1497013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82EDE5F5-C004-244B-B051-96527991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265738"/>
            <a:ext cx="257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B0FB859D-A54F-4F49-ADF3-EC49079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8538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87DFA11C-40EE-3A43-904D-5BCA408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52925"/>
            <a:ext cx="257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E01DC4C9-11F7-8648-AAA9-DD0606859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957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C6B2FF4-3B10-EA4C-913E-3B2819DA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0113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135E2DC4-5569-2D45-9F78-C064C245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813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F6E195E1-F948-BA49-B16A-C19D4162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171" name="Rectangle 18">
            <a:extLst>
              <a:ext uri="{FF2B5EF4-FFF2-40B4-BE49-F238E27FC236}">
                <a16:creationId xmlns:a16="http://schemas.microsoft.com/office/drawing/2014/main" id="{FAD990B9-060E-244D-A174-349EEF2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44975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2" name="Rectangle 19">
            <a:extLst>
              <a:ext uri="{FF2B5EF4-FFF2-40B4-BE49-F238E27FC236}">
                <a16:creationId xmlns:a16="http://schemas.microsoft.com/office/drawing/2014/main" id="{2641BBC3-C09E-E342-8CBD-E75CA9D8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00588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73" name="Rectangle 20">
            <a:extLst>
              <a:ext uri="{FF2B5EF4-FFF2-40B4-BE49-F238E27FC236}">
                <a16:creationId xmlns:a16="http://schemas.microsoft.com/office/drawing/2014/main" id="{63CF623A-F0B6-ED4F-A606-8CEC454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57788"/>
            <a:ext cx="1495425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49174" name="Rectangle 25">
            <a:extLst>
              <a:ext uri="{FF2B5EF4-FFF2-40B4-BE49-F238E27FC236}">
                <a16:creationId xmlns:a16="http://schemas.microsoft.com/office/drawing/2014/main" id="{6130382A-BCA9-4C47-828D-1EF248B0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4384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75" name="Rectangle 26">
            <a:extLst>
              <a:ext uri="{FF2B5EF4-FFF2-40B4-BE49-F238E27FC236}">
                <a16:creationId xmlns:a16="http://schemas.microsoft.com/office/drawing/2014/main" id="{0BE32796-F4E3-A249-A379-4DE5676D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895600"/>
            <a:ext cx="1497012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76" name="Rectangle 27">
            <a:extLst>
              <a:ext uri="{FF2B5EF4-FFF2-40B4-BE49-F238E27FC236}">
                <a16:creationId xmlns:a16="http://schemas.microsoft.com/office/drawing/2014/main" id="{9174B0CE-1C7F-DD44-A33C-6FB378A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351213"/>
            <a:ext cx="1497012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77" name="Rectangle 28">
            <a:extLst>
              <a:ext uri="{FF2B5EF4-FFF2-40B4-BE49-F238E27FC236}">
                <a16:creationId xmlns:a16="http://schemas.microsoft.com/office/drawing/2014/main" id="{5535979D-0C4F-F846-B29A-F75C78E2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06825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78" name="Rectangle 29">
            <a:extLst>
              <a:ext uri="{FF2B5EF4-FFF2-40B4-BE49-F238E27FC236}">
                <a16:creationId xmlns:a16="http://schemas.microsoft.com/office/drawing/2014/main" id="{4684A864-77EA-3648-B49B-448805C4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264025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9" name="Rectangle 30">
            <a:extLst>
              <a:ext uri="{FF2B5EF4-FFF2-40B4-BE49-F238E27FC236}">
                <a16:creationId xmlns:a16="http://schemas.microsoft.com/office/drawing/2014/main" id="{373C0655-50A5-0B4F-A2D2-7EA8886F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719638"/>
            <a:ext cx="1497012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0" name="Rectangle 31">
            <a:extLst>
              <a:ext uri="{FF2B5EF4-FFF2-40B4-BE49-F238E27FC236}">
                <a16:creationId xmlns:a16="http://schemas.microsoft.com/office/drawing/2014/main" id="{C0CA7487-362C-CD4C-9528-10D5F2F4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517683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88" name="Group 38">
            <a:extLst>
              <a:ext uri="{FF2B5EF4-FFF2-40B4-BE49-F238E27FC236}">
                <a16:creationId xmlns:a16="http://schemas.microsoft.com/office/drawing/2014/main" id="{D2F22D02-408D-CA4B-BFC5-5E692C04A4E5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75163"/>
            <a:ext cx="617537" cy="912812"/>
            <a:chOff x="3403" y="2883"/>
            <a:chExt cx="831" cy="575"/>
          </a:xfrm>
        </p:grpSpPr>
        <p:sp>
          <p:nvSpPr>
            <p:cNvPr id="66605" name="Line 32">
              <a:extLst>
                <a:ext uri="{FF2B5EF4-FFF2-40B4-BE49-F238E27FC236}">
                  <a16:creationId xmlns:a16="http://schemas.microsoft.com/office/drawing/2014/main" id="{B2025C3E-4911-904E-9006-11106FED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Line 33">
              <a:extLst>
                <a:ext uri="{FF2B5EF4-FFF2-40B4-BE49-F238E27FC236}">
                  <a16:creationId xmlns:a16="http://schemas.microsoft.com/office/drawing/2014/main" id="{B33F842F-98E1-FD42-93BA-DA526F428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Line 34">
              <a:extLst>
                <a:ext uri="{FF2B5EF4-FFF2-40B4-BE49-F238E27FC236}">
                  <a16:creationId xmlns:a16="http://schemas.microsoft.com/office/drawing/2014/main" id="{91404AEE-CCFE-5A4D-8616-F966004DC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89" name="Group 58">
            <a:extLst>
              <a:ext uri="{FF2B5EF4-FFF2-40B4-BE49-F238E27FC236}">
                <a16:creationId xmlns:a16="http://schemas.microsoft.com/office/drawing/2014/main" id="{C55A5901-97A0-BB4E-A0C9-8E3BFEA6DAE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646363"/>
            <a:ext cx="5029200" cy="1371600"/>
            <a:chOff x="1630" y="1728"/>
            <a:chExt cx="2642" cy="864"/>
          </a:xfrm>
        </p:grpSpPr>
        <p:sp>
          <p:nvSpPr>
            <p:cNvPr id="66601" name="Line 24">
              <a:extLst>
                <a:ext uri="{FF2B5EF4-FFF2-40B4-BE49-F238E27FC236}">
                  <a16:creationId xmlns:a16="http://schemas.microsoft.com/office/drawing/2014/main" id="{7886C676-9E17-6148-9CBE-3C76F032A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728"/>
              <a:ext cx="264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2" name="Line 35">
              <a:extLst>
                <a:ext uri="{FF2B5EF4-FFF2-40B4-BE49-F238E27FC236}">
                  <a16:creationId xmlns:a16="http://schemas.microsoft.com/office/drawing/2014/main" id="{AA3AAFAA-2625-4E4D-A884-F7691BC4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016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Line 36">
              <a:extLst>
                <a:ext uri="{FF2B5EF4-FFF2-40B4-BE49-F238E27FC236}">
                  <a16:creationId xmlns:a16="http://schemas.microsoft.com/office/drawing/2014/main" id="{C1679182-29A4-6549-8498-056FA1BC0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304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Line 37">
              <a:extLst>
                <a:ext uri="{FF2B5EF4-FFF2-40B4-BE49-F238E27FC236}">
                  <a16:creationId xmlns:a16="http://schemas.microsoft.com/office/drawing/2014/main" id="{0A16F6D0-EC4D-3B45-B27C-7F8A4987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591"/>
              <a:ext cx="264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83" name="Rectangle 39">
            <a:extLst>
              <a:ext uri="{FF2B5EF4-FFF2-40B4-BE49-F238E27FC236}">
                <a16:creationId xmlns:a16="http://schemas.microsoft.com/office/drawing/2014/main" id="{FDA59361-1586-644C-B640-82718DE5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246563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84" name="Rectangle 40">
            <a:extLst>
              <a:ext uri="{FF2B5EF4-FFF2-40B4-BE49-F238E27FC236}">
                <a16:creationId xmlns:a16="http://schemas.microsoft.com/office/drawing/2014/main" id="{14008682-3123-7E48-9B9E-E1DF4355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702175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5" name="Rectangle 41">
            <a:extLst>
              <a:ext uri="{FF2B5EF4-FFF2-40B4-BE49-F238E27FC236}">
                <a16:creationId xmlns:a16="http://schemas.microsoft.com/office/drawing/2014/main" id="{8440ECEE-2E0E-9F4F-A0E5-851ECE9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159375"/>
            <a:ext cx="1495425" cy="4302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93" name="Group 50">
            <a:extLst>
              <a:ext uri="{FF2B5EF4-FFF2-40B4-BE49-F238E27FC236}">
                <a16:creationId xmlns:a16="http://schemas.microsoft.com/office/drawing/2014/main" id="{E85EC967-D0CC-AC42-84E2-7F30EF02050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475163"/>
            <a:ext cx="617538" cy="912812"/>
            <a:chOff x="3403" y="2883"/>
            <a:chExt cx="831" cy="575"/>
          </a:xfrm>
        </p:grpSpPr>
        <p:sp>
          <p:nvSpPr>
            <p:cNvPr id="66598" name="Line 51">
              <a:extLst>
                <a:ext uri="{FF2B5EF4-FFF2-40B4-BE49-F238E27FC236}">
                  <a16:creationId xmlns:a16="http://schemas.microsoft.com/office/drawing/2014/main" id="{1AA9ACBB-4E51-9A4C-AEB3-7C9C74421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Line 52">
              <a:extLst>
                <a:ext uri="{FF2B5EF4-FFF2-40B4-BE49-F238E27FC236}">
                  <a16:creationId xmlns:a16="http://schemas.microsoft.com/office/drawing/2014/main" id="{02BF2AA0-E130-9643-B876-F9F7EBEC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Line 53">
              <a:extLst>
                <a:ext uri="{FF2B5EF4-FFF2-40B4-BE49-F238E27FC236}">
                  <a16:creationId xmlns:a16="http://schemas.microsoft.com/office/drawing/2014/main" id="{B27339EA-402C-0848-AD94-BF742539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94" name="Group 54">
            <a:extLst>
              <a:ext uri="{FF2B5EF4-FFF2-40B4-BE49-F238E27FC236}">
                <a16:creationId xmlns:a16="http://schemas.microsoft.com/office/drawing/2014/main" id="{CB7DFF14-224E-6D4E-A48D-D3401AC135FE}"/>
              </a:ext>
            </a:extLst>
          </p:cNvPr>
          <p:cNvGrpSpPr>
            <a:grpSpLocks/>
          </p:cNvGrpSpPr>
          <p:nvPr/>
        </p:nvGrpSpPr>
        <p:grpSpPr bwMode="auto">
          <a:xfrm>
            <a:off x="6884988" y="4475163"/>
            <a:ext cx="617537" cy="912812"/>
            <a:chOff x="3403" y="2883"/>
            <a:chExt cx="831" cy="575"/>
          </a:xfrm>
        </p:grpSpPr>
        <p:sp>
          <p:nvSpPr>
            <p:cNvPr id="66595" name="Line 55">
              <a:extLst>
                <a:ext uri="{FF2B5EF4-FFF2-40B4-BE49-F238E27FC236}">
                  <a16:creationId xmlns:a16="http://schemas.microsoft.com/office/drawing/2014/main" id="{52B282BF-35EA-8340-8924-50F85B683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Line 56">
              <a:extLst>
                <a:ext uri="{FF2B5EF4-FFF2-40B4-BE49-F238E27FC236}">
                  <a16:creationId xmlns:a16="http://schemas.microsoft.com/office/drawing/2014/main" id="{F98C56E9-FF2C-EF46-B72A-DB1C62120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Line 57">
              <a:extLst>
                <a:ext uri="{FF2B5EF4-FFF2-40B4-BE49-F238E27FC236}">
                  <a16:creationId xmlns:a16="http://schemas.microsoft.com/office/drawing/2014/main" id="{710038AB-579C-484A-A22D-316DB30A5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id="{9C151202-34BF-C04C-83AF-17DEA605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85" y="2435365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9C4DF0E-5402-FC47-810D-8A2C98E8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3263423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70556FD-3905-8644-AE25-BFB65F42937E}"/>
              </a:ext>
            </a:extLst>
          </p:cNvPr>
          <p:cNvSpPr/>
          <p:nvPr/>
        </p:nvSpPr>
        <p:spPr bwMode="auto">
          <a:xfrm>
            <a:off x="3048001" y="2286000"/>
            <a:ext cx="1752600" cy="1520825"/>
          </a:xfrm>
          <a:prstGeom prst="wedgeRoundRectCallout">
            <a:avLst>
              <a:gd name="adj1" fmla="val -84292"/>
              <a:gd name="adj2" fmla="val 19311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EC0B84-51CB-D74A-A82B-9150A31E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2841553"/>
            <a:ext cx="1497013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19602</TotalTime>
  <Words>5727</Words>
  <Application>Microsoft Office PowerPoint</Application>
  <PresentationFormat>On-screen Show (4:3)</PresentationFormat>
  <Paragraphs>1196</Paragraphs>
  <Slides>79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ＭＳ Ｐゴシック</vt:lpstr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18-213/18-613: Introduction to Computer Systems 20th Lecture, July 9th, 2024</vt:lpstr>
      <vt:lpstr>PowerPoint Presentation</vt:lpstr>
      <vt:lpstr>Today</vt:lpstr>
      <vt:lpstr>How to Design a Network?</vt:lpstr>
      <vt:lpstr>Solution #1?</vt:lpstr>
      <vt:lpstr>Solution #2</vt:lpstr>
      <vt:lpstr>Layering: A Modular Approach to Networking</vt:lpstr>
      <vt:lpstr>A Layer Network Model</vt:lpstr>
      <vt:lpstr>Network Reference Model</vt:lpstr>
      <vt:lpstr>Physical Layer: Establishes the Channel</vt:lpstr>
      <vt:lpstr>Physical Layer: Bandwidth vs. Latency</vt:lpstr>
      <vt:lpstr>Link Layer: Manages the Channel</vt:lpstr>
      <vt:lpstr>Network layer: Scaling up</vt:lpstr>
      <vt:lpstr>Transport Layer: Meaningful endpoints</vt:lpstr>
      <vt:lpstr>Application Layer: Purposeful Communication</vt:lpstr>
      <vt:lpstr>Today</vt:lpstr>
      <vt:lpstr>A Map of 460 Billion Device Connections to the Internet collected by the Carna Botnet</vt:lpstr>
      <vt:lpstr>PowerPoint Presentation</vt:lpstr>
      <vt:lpstr>Global IP Internet</vt:lpstr>
      <vt:lpstr>A Client-Server Transaction</vt:lpstr>
      <vt:lpstr>Hardware and Software Organization  of a Client-Server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Quiz Time!</vt:lpstr>
      <vt:lpstr>Today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Server: echo function</vt:lpstr>
      <vt:lpstr>Echo Client: Main Routine</vt:lpstr>
      <vt:lpstr>Echo Server + Client Structure</vt:lpstr>
      <vt:lpstr>Iterative Echo Server: Main Routine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Gregory M Kesden</cp:lastModifiedBy>
  <cp:revision>885</cp:revision>
  <cp:lastPrinted>1999-09-20T15:19:18Z</cp:lastPrinted>
  <dcterms:created xsi:type="dcterms:W3CDTF">2012-11-06T16:54:28Z</dcterms:created>
  <dcterms:modified xsi:type="dcterms:W3CDTF">2024-07-09T13:24:46Z</dcterms:modified>
</cp:coreProperties>
</file>