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56"/>
  </p:notesMasterIdLst>
  <p:handoutMasterIdLst>
    <p:handoutMasterId r:id="rId57"/>
  </p:handoutMasterIdLst>
  <p:sldIdLst>
    <p:sldId id="309" r:id="rId3"/>
    <p:sldId id="542" r:id="rId4"/>
    <p:sldId id="645" r:id="rId5"/>
    <p:sldId id="580" r:id="rId6"/>
    <p:sldId id="581" r:id="rId7"/>
    <p:sldId id="697" r:id="rId8"/>
    <p:sldId id="731" r:id="rId9"/>
    <p:sldId id="735" r:id="rId10"/>
    <p:sldId id="733" r:id="rId11"/>
    <p:sldId id="734" r:id="rId12"/>
    <p:sldId id="586" r:id="rId13"/>
    <p:sldId id="646" r:id="rId14"/>
    <p:sldId id="680" r:id="rId15"/>
    <p:sldId id="692" r:id="rId16"/>
    <p:sldId id="661" r:id="rId17"/>
    <p:sldId id="693" r:id="rId18"/>
    <p:sldId id="651" r:id="rId19"/>
    <p:sldId id="639" r:id="rId20"/>
    <p:sldId id="694" r:id="rId21"/>
    <p:sldId id="649" r:id="rId22"/>
    <p:sldId id="597" r:id="rId23"/>
    <p:sldId id="682" r:id="rId24"/>
    <p:sldId id="599" r:id="rId25"/>
    <p:sldId id="601" r:id="rId26"/>
    <p:sldId id="602" r:id="rId27"/>
    <p:sldId id="663" r:id="rId28"/>
    <p:sldId id="664" r:id="rId29"/>
    <p:sldId id="665" r:id="rId30"/>
    <p:sldId id="666" r:id="rId31"/>
    <p:sldId id="668" r:id="rId32"/>
    <p:sldId id="695" r:id="rId33"/>
    <p:sldId id="669" r:id="rId34"/>
    <p:sldId id="678" r:id="rId35"/>
    <p:sldId id="670" r:id="rId36"/>
    <p:sldId id="672" r:id="rId37"/>
    <p:sldId id="310" r:id="rId38"/>
    <p:sldId id="673" r:id="rId39"/>
    <p:sldId id="674" r:id="rId40"/>
    <p:sldId id="679" r:id="rId41"/>
    <p:sldId id="647" r:id="rId42"/>
    <p:sldId id="588" r:id="rId43"/>
    <p:sldId id="589" r:id="rId44"/>
    <p:sldId id="685" r:id="rId45"/>
    <p:sldId id="686" r:id="rId46"/>
    <p:sldId id="696" r:id="rId47"/>
    <p:sldId id="637" r:id="rId48"/>
    <p:sldId id="591" r:id="rId49"/>
    <p:sldId id="592" r:id="rId50"/>
    <p:sldId id="593" r:id="rId51"/>
    <p:sldId id="687" r:id="rId52"/>
    <p:sldId id="594" r:id="rId53"/>
    <p:sldId id="595" r:id="rId54"/>
    <p:sldId id="659" r:id="rId55"/>
  </p:sldIdLst>
  <p:sldSz cx="9144000" cy="6858000" type="screen4x3"/>
  <p:notesSz cx="7302500" cy="9586913"/>
  <p:custDataLst>
    <p:tags r:id="rId5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BA93CAE-8A8F-4D76-B8E9-FFF2B8B0FAD4}">
          <p14:sldIdLst>
            <p14:sldId id="309"/>
            <p14:sldId id="542"/>
            <p14:sldId id="645"/>
            <p14:sldId id="580"/>
            <p14:sldId id="581"/>
            <p14:sldId id="697"/>
            <p14:sldId id="731"/>
            <p14:sldId id="735"/>
            <p14:sldId id="733"/>
            <p14:sldId id="734"/>
            <p14:sldId id="586"/>
            <p14:sldId id="646"/>
            <p14:sldId id="680"/>
            <p14:sldId id="692"/>
            <p14:sldId id="661"/>
            <p14:sldId id="693"/>
            <p14:sldId id="651"/>
            <p14:sldId id="639"/>
            <p14:sldId id="694"/>
            <p14:sldId id="649"/>
            <p14:sldId id="597"/>
            <p14:sldId id="682"/>
            <p14:sldId id="599"/>
            <p14:sldId id="601"/>
            <p14:sldId id="602"/>
            <p14:sldId id="663"/>
            <p14:sldId id="664"/>
            <p14:sldId id="665"/>
            <p14:sldId id="666"/>
            <p14:sldId id="668"/>
            <p14:sldId id="695"/>
            <p14:sldId id="669"/>
            <p14:sldId id="678"/>
            <p14:sldId id="670"/>
            <p14:sldId id="672"/>
            <p14:sldId id="310"/>
            <p14:sldId id="673"/>
            <p14:sldId id="674"/>
            <p14:sldId id="679"/>
            <p14:sldId id="647"/>
            <p14:sldId id="588"/>
            <p14:sldId id="589"/>
            <p14:sldId id="685"/>
            <p14:sldId id="686"/>
            <p14:sldId id="696"/>
            <p14:sldId id="637"/>
            <p14:sldId id="591"/>
            <p14:sldId id="592"/>
            <p14:sldId id="593"/>
            <p14:sldId id="687"/>
            <p14:sldId id="594"/>
            <p14:sldId id="595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4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FBF"/>
    <a:srgbClr val="F6F5BD"/>
    <a:srgbClr val="CC6600"/>
    <a:srgbClr val="FF9999"/>
    <a:srgbClr val="A8E799"/>
    <a:srgbClr val="FFFF99"/>
    <a:srgbClr val="CDF1C5"/>
    <a:srgbClr val="F1C7C7"/>
    <a:srgbClr val="C5FEB8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377301-CA9B-4810-B386-8F1C00A65484}" v="32" dt="2021-09-08T20:17:52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54" autoAdjust="0"/>
  </p:normalViewPr>
  <p:slideViewPr>
    <p:cSldViewPr snapToGrid="0" snapToObjects="1">
      <p:cViewPr varScale="1">
        <p:scale>
          <a:sx n="88" d="100"/>
          <a:sy n="88" d="100"/>
        </p:scale>
        <p:origin x="885" y="51"/>
      </p:cViewPr>
      <p:guideLst>
        <p:guide orient="horz" pos="2544"/>
        <p:guide pos="2880"/>
      </p:guideLst>
    </p:cSldViewPr>
  </p:slideViewPr>
  <p:outlineViewPr>
    <p:cViewPr>
      <p:scale>
        <a:sx n="33" d="100"/>
        <a:sy n="33" d="100"/>
      </p:scale>
      <p:origin x="0" y="-129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microsoft.com/office/2015/10/relationships/revisionInfo" Target="revisionInfo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1950" y="0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t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29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defTabSz="965200">
              <a:defRPr sz="1200" smtClean="0"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529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1950" y="9091613"/>
            <a:ext cx="31305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2" tIns="48211" rIns="96422" bIns="48211" numCol="1" anchor="b" anchorCtr="0" compatLnSpc="1">
            <a:prstTxWarp prst="textNoShape">
              <a:avLst/>
            </a:prstTxWarp>
          </a:bodyPr>
          <a:lstStyle>
            <a:lvl1pPr algn="r" defTabSz="96520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3587096-7852-44F5-9A71-D621B1FF2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878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4572000"/>
            <a:ext cx="5334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0" y="914400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428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8B12C5-B8B1-41C6-B29F-6FC9FEB127A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410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72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5174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86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0xf000 + 0x8 =</a:t>
            </a:r>
            <a:r>
              <a:rPr lang="en-US" baseline="0" dirty="0"/>
              <a:t> 0xf008</a:t>
            </a:r>
          </a:p>
          <a:p>
            <a:r>
              <a:rPr lang="en-US" baseline="0" dirty="0"/>
              <a:t>0xf000 + 0x0100 = 0xf100</a:t>
            </a:r>
          </a:p>
          <a:p>
            <a:r>
              <a:rPr lang="en-US" baseline="0" dirty="0"/>
              <a:t>0xf000 + 4*0x0100 = 0xf400</a:t>
            </a:r>
          </a:p>
          <a:p>
            <a:r>
              <a:rPr lang="en-US" baseline="0" dirty="0"/>
              <a:t>2*0xf000 + 0x80 = 0x1d080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65B0C-B35D-4608-94F8-324A6C7A47D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01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(rsi,rsi,2) = 3y;  3y &lt;&lt; 4 == 3y * 16 = 48y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4250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840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Alder Lake scheduled for release in Q4 of 2021</a:t>
            </a:r>
          </a:p>
        </p:txBody>
      </p:sp>
    </p:spTree>
    <p:extLst>
      <p:ext uri="{BB962C8B-B14F-4D97-AF65-F5344CB8AC3E}">
        <p14:creationId xmlns:p14="http://schemas.microsoft.com/office/powerpoint/2010/main" val="32456030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989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9656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487793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15474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62932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99983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99203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4692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768804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479725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76071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67841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4465941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>
              <a:latin typeface="Times New Roman" pitchFamily="18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897813" y="-26988"/>
            <a:ext cx="1309687" cy="2778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dirty="0">
                <a:solidFill>
                  <a:schemeClr val="bg1"/>
                </a:solidFill>
                <a:latin typeface="Times New Roman" pitchFamily="18" charset="0"/>
              </a:rPr>
              <a:t>Carnegie Mellon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9035143" y="67249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8830843" y="6601841"/>
            <a:ext cx="31315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itchFamily="-96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50" r:id="rId12"/>
    <p:sldLayoutId id="2147483649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  <p:extLst>
      <p:ext uri="{BB962C8B-B14F-4D97-AF65-F5344CB8AC3E}">
        <p14:creationId xmlns:p14="http://schemas.microsoft.com/office/powerpoint/2010/main" val="128340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9508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64-Bit History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200150"/>
            <a:ext cx="7896225" cy="4972050"/>
          </a:xfrm>
        </p:spPr>
        <p:txBody>
          <a:bodyPr/>
          <a:lstStyle/>
          <a:p>
            <a:r>
              <a:rPr lang="en-US" dirty="0"/>
              <a:t>2001: Intel Attempts Radical Shift from IA32 to IA64</a:t>
            </a:r>
          </a:p>
          <a:p>
            <a:pPr lvl="1"/>
            <a:r>
              <a:rPr lang="en-US" dirty="0"/>
              <a:t>Totally different architecture (Itanium, AKA “</a:t>
            </a:r>
            <a:r>
              <a:rPr lang="en-US" dirty="0" err="1"/>
              <a:t>Itanic</a:t>
            </a:r>
            <a:r>
              <a:rPr lang="en-US" dirty="0"/>
              <a:t>”)</a:t>
            </a:r>
          </a:p>
          <a:p>
            <a:pPr lvl="1"/>
            <a:r>
              <a:rPr lang="en-US" dirty="0"/>
              <a:t>Executes IA32 code only as legacy</a:t>
            </a:r>
          </a:p>
          <a:p>
            <a:pPr lvl="1"/>
            <a:r>
              <a:rPr lang="en-US" dirty="0"/>
              <a:t>Performance disappointing</a:t>
            </a:r>
          </a:p>
          <a:p>
            <a:r>
              <a:rPr lang="en-US" dirty="0"/>
              <a:t>2003: AMD Steps in with Evolutionary Solution</a:t>
            </a:r>
          </a:p>
          <a:p>
            <a:pPr lvl="1"/>
            <a:r>
              <a:rPr lang="en-US" dirty="0"/>
              <a:t>x86-64 (now called “AMD64”)</a:t>
            </a:r>
          </a:p>
          <a:p>
            <a:r>
              <a:rPr lang="en-US" dirty="0"/>
              <a:t>Intel Felt Obligated to Focus on IA64</a:t>
            </a:r>
          </a:p>
          <a:p>
            <a:pPr lvl="1"/>
            <a:r>
              <a:rPr lang="en-US" dirty="0"/>
              <a:t>Hard to admit mistake or that AMD is better</a:t>
            </a:r>
          </a:p>
          <a:p>
            <a:r>
              <a:rPr lang="en-US" dirty="0"/>
              <a:t>2004: Intel Announces EM64T extension to IA32</a:t>
            </a:r>
          </a:p>
          <a:p>
            <a:pPr lvl="1"/>
            <a:r>
              <a:rPr lang="en-US" dirty="0"/>
              <a:t>Extended Memory 64-bit Technology</a:t>
            </a:r>
          </a:p>
          <a:p>
            <a:pPr lvl="1"/>
            <a:r>
              <a:rPr lang="en-US" dirty="0"/>
              <a:t>Almost identical to x86-64!</a:t>
            </a:r>
          </a:p>
          <a:p>
            <a:r>
              <a:rPr lang="en-US" dirty="0"/>
              <a:t>Virtually all modern x86 processors support x86-64</a:t>
            </a:r>
          </a:p>
          <a:p>
            <a:pPr lvl="1"/>
            <a:r>
              <a:rPr lang="en-US" dirty="0"/>
              <a:t>But, lots of code still runs in 32-bit mode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Coverage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IA32</a:t>
            </a:r>
          </a:p>
          <a:p>
            <a:pPr lvl="1"/>
            <a:r>
              <a:rPr lang="en-US" dirty="0"/>
              <a:t>The traditional x86</a:t>
            </a:r>
          </a:p>
          <a:p>
            <a:pPr lvl="1"/>
            <a:r>
              <a:rPr lang="en-US" dirty="0"/>
              <a:t>For 15/18-213: RIP, Summer 2015</a:t>
            </a:r>
          </a:p>
          <a:p>
            <a:endParaRPr lang="en-US" dirty="0"/>
          </a:p>
          <a:p>
            <a:r>
              <a:rPr lang="en-US" dirty="0"/>
              <a:t>x86-64</a:t>
            </a:r>
          </a:p>
          <a:p>
            <a:pPr lvl="1"/>
            <a:r>
              <a:rPr lang="en-US" dirty="0"/>
              <a:t>The standard</a:t>
            </a: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pPr lvl="1"/>
            <a:r>
              <a:rPr lang="en-US" dirty="0">
                <a:latin typeface="Courier New"/>
                <a:cs typeface="Courier New"/>
              </a:rPr>
              <a:t>shark&gt; </a:t>
            </a:r>
            <a:r>
              <a:rPr lang="en-US" dirty="0" err="1">
                <a:latin typeface="Courier New"/>
                <a:cs typeface="Courier New"/>
              </a:rPr>
              <a:t>gcc</a:t>
            </a:r>
            <a:r>
              <a:rPr lang="en-US" dirty="0">
                <a:latin typeface="Courier New"/>
                <a:cs typeface="Courier New"/>
              </a:rPr>
              <a:t> –m64 </a:t>
            </a:r>
            <a:r>
              <a:rPr lang="en-US" dirty="0" err="1">
                <a:latin typeface="Courier New"/>
                <a:cs typeface="Courier New"/>
              </a:rPr>
              <a:t>hello.c</a:t>
            </a:r>
            <a:endParaRPr lang="en-US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Presentation</a:t>
            </a:r>
          </a:p>
          <a:p>
            <a:pPr lvl="1"/>
            <a:r>
              <a:rPr lang="en-US" dirty="0"/>
              <a:t>Book covers x86-64</a:t>
            </a:r>
          </a:p>
          <a:p>
            <a:pPr lvl="1"/>
            <a:r>
              <a:rPr lang="en-US" dirty="0"/>
              <a:t>Web aside on IA32</a:t>
            </a:r>
          </a:p>
          <a:p>
            <a:pPr lvl="1"/>
            <a:r>
              <a:rPr lang="en-US" dirty="0"/>
              <a:t>We will only cover x86-64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/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pPr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Abstraction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8216" y="1720779"/>
            <a:ext cx="1556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 programmer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4137" y="3294455"/>
            <a:ext cx="240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Assembly programmer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4137" y="5377934"/>
            <a:ext cx="2030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Computer Designer</a:t>
            </a:r>
          </a:p>
        </p:txBody>
      </p:sp>
      <p:sp>
        <p:nvSpPr>
          <p:cNvPr id="9" name="Vertical Scroll 8"/>
          <p:cNvSpPr/>
          <p:nvPr/>
        </p:nvSpPr>
        <p:spPr bwMode="auto">
          <a:xfrm>
            <a:off x="1913790" y="1136862"/>
            <a:ext cx="4023310" cy="1902130"/>
          </a:xfrm>
          <a:prstGeom prst="verticalScroll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r>
              <a:rPr lang="en-US" sz="1000" dirty="0">
                <a:latin typeface="Courier"/>
              </a:rPr>
              <a:t>#include &lt;</a:t>
            </a:r>
            <a:r>
              <a:rPr lang="en-US" sz="1000" dirty="0" err="1">
                <a:latin typeface="Courier"/>
              </a:rPr>
              <a:t>stdio.h</a:t>
            </a:r>
            <a:r>
              <a:rPr lang="en-US" sz="1000" dirty="0">
                <a:latin typeface="Courier"/>
              </a:rPr>
              <a:t>&gt;</a:t>
            </a:r>
          </a:p>
          <a:p>
            <a:r>
              <a:rPr lang="en-US" sz="1000" dirty="0">
                <a:latin typeface="Courier"/>
              </a:rPr>
              <a:t>int main(){</a:t>
            </a:r>
          </a:p>
          <a:p>
            <a:r>
              <a:rPr lang="en-US" sz="1000" dirty="0">
                <a:latin typeface="Courier"/>
              </a:rPr>
              <a:t>  int </a:t>
            </a:r>
            <a:r>
              <a:rPr lang="en-US" sz="1000" dirty="0" err="1">
                <a:latin typeface="Courier"/>
              </a:rPr>
              <a:t>i</a:t>
            </a:r>
            <a:r>
              <a:rPr lang="en-US" sz="1000" dirty="0">
                <a:latin typeface="Courier"/>
              </a:rPr>
              <a:t>, n = 10, t1 = 0, t2 = 1,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</a:t>
            </a:r>
          </a:p>
          <a:p>
            <a:r>
              <a:rPr lang="nn-NO" sz="1000" dirty="0">
                <a:latin typeface="Courier"/>
              </a:rPr>
              <a:t>  for (i = 1; i &lt;= n; ++i){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printf</a:t>
            </a:r>
            <a:r>
              <a:rPr lang="en-US" sz="1000" dirty="0">
                <a:latin typeface="Courier"/>
              </a:rPr>
              <a:t>("%d, ", t1);</a:t>
            </a:r>
          </a:p>
          <a:p>
            <a:r>
              <a:rPr lang="en-US" sz="1000" dirty="0">
                <a:latin typeface="Courier"/>
              </a:rPr>
              <a:t>   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 = t1 + t2;</a:t>
            </a:r>
          </a:p>
          <a:p>
            <a:r>
              <a:rPr lang="en-US" sz="1000" dirty="0">
                <a:latin typeface="Courier"/>
              </a:rPr>
              <a:t>    t1 = t2;</a:t>
            </a:r>
          </a:p>
          <a:p>
            <a:r>
              <a:rPr lang="en-US" sz="1000" dirty="0">
                <a:latin typeface="Courier"/>
              </a:rPr>
              <a:t>    t2 = </a:t>
            </a:r>
            <a:r>
              <a:rPr lang="en-US" sz="1000" dirty="0" err="1">
                <a:latin typeface="Courier"/>
              </a:rPr>
              <a:t>nxt</a:t>
            </a:r>
            <a:r>
              <a:rPr lang="en-US" sz="1000" dirty="0">
                <a:latin typeface="Courier"/>
              </a:rPr>
              <a:t>; }</a:t>
            </a:r>
          </a:p>
          <a:p>
            <a:r>
              <a:rPr lang="en-US" sz="1000" dirty="0">
                <a:latin typeface="Courier"/>
              </a:rPr>
              <a:t>  return 0; }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588" y="3790179"/>
            <a:ext cx="3407569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728742" y="5688992"/>
            <a:ext cx="30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Gates, clocks, circuit layout, 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25013" y="2392292"/>
            <a:ext cx="30553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itchFamily="34" charset="0"/>
              </a:rPr>
              <a:t>Seems like nice clean layers… 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B688C43D-DB3C-4DAC-9393-9B6AEC6E0B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497" y="6026259"/>
            <a:ext cx="533308" cy="533308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CF3792D-D119-4FDB-85BA-CE35B95225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565" y="6080526"/>
            <a:ext cx="1096413" cy="4568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8288D-C1AC-4570-A26C-CDD02E3F161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40" y="5776972"/>
            <a:ext cx="837512" cy="836447"/>
          </a:xfrm>
          <a:prstGeom prst="rect">
            <a:avLst/>
          </a:prstGeom>
        </p:spPr>
      </p:pic>
      <p:pic>
        <p:nvPicPr>
          <p:cNvPr id="8" name="Picture 7" descr="A picture containing outdoor, side, sitting, mountain&#10;&#10;Description automatically generated">
            <a:extLst>
              <a:ext uri="{FF2B5EF4-FFF2-40B4-BE49-F238E27FC236}">
                <a16:creationId xmlns:a16="http://schemas.microsoft.com/office/drawing/2014/main" id="{3E63EAF2-BF8D-4878-A06F-105472D6C6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87" y="3378330"/>
            <a:ext cx="3503264" cy="234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4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591425" cy="762000"/>
          </a:xfrm>
        </p:spPr>
        <p:txBody>
          <a:bodyPr/>
          <a:lstStyle/>
          <a:p>
            <a:pPr eaLnBrk="1" hangingPunct="1"/>
            <a:r>
              <a:rPr lang="en-US" dirty="0"/>
              <a:t>Definitions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1386348"/>
            <a:ext cx="7896225" cy="5114925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00000"/>
                </a:solidFill>
              </a:rPr>
              <a:t>Instruction-Set Architecture (ISA):</a:t>
            </a:r>
            <a:r>
              <a:rPr lang="en-US" dirty="0"/>
              <a:t> The parts of a processor design that one needs to understand for writing correct machine/assembly code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instruction set specification, registers</a:t>
            </a:r>
          </a:p>
          <a:p>
            <a:pPr lvl="1"/>
            <a:endParaRPr lang="en-US" sz="1050" dirty="0"/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Machine Code</a:t>
            </a:r>
            <a:r>
              <a:rPr lang="en-US" dirty="0"/>
              <a:t>: The byte-level programs that a processor executes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Assembly Code</a:t>
            </a:r>
            <a:r>
              <a:rPr lang="en-US" dirty="0"/>
              <a:t>: A text representation of machine code</a:t>
            </a:r>
          </a:p>
          <a:p>
            <a:pPr lvl="1"/>
            <a:endParaRPr lang="en-US" sz="1100" dirty="0"/>
          </a:p>
          <a:p>
            <a:r>
              <a:rPr lang="en-US" dirty="0">
                <a:solidFill>
                  <a:srgbClr val="C00000"/>
                </a:solidFill>
              </a:rPr>
              <a:t>Microarchitecture:</a:t>
            </a:r>
            <a:r>
              <a:rPr lang="en-US" dirty="0"/>
              <a:t> Implementation of the architecture</a:t>
            </a:r>
          </a:p>
          <a:p>
            <a:pPr lvl="1"/>
            <a:r>
              <a:rPr lang="en-US" dirty="0"/>
              <a:t>Examples: cache sizes and core frequency</a:t>
            </a:r>
          </a:p>
          <a:p>
            <a:pPr lvl="1"/>
            <a:endParaRPr lang="en-US" sz="1400" dirty="0"/>
          </a:p>
          <a:p>
            <a:pPr eaLnBrk="1" hangingPunct="1"/>
            <a:r>
              <a:rPr lang="en-US" dirty="0"/>
              <a:t>Example ISAs: </a:t>
            </a:r>
          </a:p>
          <a:p>
            <a:pPr lvl="1"/>
            <a:r>
              <a:rPr lang="en-US" dirty="0"/>
              <a:t>Intel: x86, IA32, Itanium, x86-64</a:t>
            </a:r>
          </a:p>
          <a:p>
            <a:pPr lvl="1"/>
            <a:r>
              <a:rPr lang="en-US" dirty="0"/>
              <a:t>ARM: Used in almost all mobile phones</a:t>
            </a:r>
          </a:p>
          <a:p>
            <a:pPr lvl="1"/>
            <a:r>
              <a:rPr lang="en-US" dirty="0"/>
              <a:t>RISC V: New open-source ISA</a:t>
            </a:r>
          </a:p>
        </p:txBody>
      </p:sp>
    </p:spTree>
    <p:extLst>
      <p:ext uri="{BB962C8B-B14F-4D97-AF65-F5344CB8AC3E}">
        <p14:creationId xmlns:p14="http://schemas.microsoft.com/office/powerpoint/2010/main" val="2577013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1066800" y="1066800"/>
            <a:ext cx="3200400" cy="2209800"/>
          </a:xfrm>
          <a:prstGeom prst="rect">
            <a:avLst/>
          </a:prstGeom>
          <a:solidFill>
            <a:srgbClr val="EFBFB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CPU</a:t>
            </a:r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7226300" cy="573088"/>
          </a:xfrm>
        </p:spPr>
        <p:txBody>
          <a:bodyPr/>
          <a:lstStyle/>
          <a:p>
            <a:r>
              <a:rPr lang="en-US" dirty="0"/>
              <a:t>Assembly/Machine Code View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3331780"/>
            <a:ext cx="4852987" cy="3505200"/>
          </a:xfrm>
          <a:solidFill>
            <a:schemeClr val="bg1"/>
          </a:solidFill>
        </p:spPr>
        <p:txBody>
          <a:bodyPr/>
          <a:lstStyle/>
          <a:p>
            <a:pPr marL="227013" indent="-227013" defTabSz="895350">
              <a:buNone/>
              <a:tabLst>
                <a:tab pos="1371600" algn="l"/>
                <a:tab pos="4572000" algn="l"/>
              </a:tabLst>
            </a:pPr>
            <a:r>
              <a:rPr lang="en-US" sz="2400" dirty="0"/>
              <a:t>Programmer-Visible State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PC: Program counter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Address of next instruction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Called “RIP” (x86-64)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Register file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Heavily used program data</a:t>
            </a:r>
          </a:p>
          <a:p>
            <a:pPr marL="560388" lvl="1" indent="-222250" defTabSz="895350">
              <a:tabLst>
                <a:tab pos="1371600" algn="l"/>
                <a:tab pos="4572000" algn="l"/>
              </a:tabLst>
            </a:pPr>
            <a:r>
              <a:rPr lang="en-US" sz="2000" b="1" dirty="0"/>
              <a:t>Condition codes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Store status information about most recent arithmetic or logical operation</a:t>
            </a:r>
          </a:p>
          <a:p>
            <a:pPr marL="839788" lvl="2" indent="-165100" defTabSz="895350">
              <a:tabLst>
                <a:tab pos="1371600" algn="l"/>
                <a:tab pos="4572000" algn="l"/>
              </a:tabLst>
            </a:pPr>
            <a:r>
              <a:rPr lang="en-US" sz="1800" dirty="0"/>
              <a:t>Used for conditional branching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1409700" y="1981200"/>
            <a:ext cx="533400" cy="4572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PC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362200" y="1371600"/>
            <a:ext cx="1676400" cy="7620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Registers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6019800" y="1066800"/>
            <a:ext cx="1752600" cy="2209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Ctr="1"/>
          <a:lstStyle/>
          <a:p>
            <a:pPr algn="ctr"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Memory</a:t>
            </a:r>
          </a:p>
        </p:txBody>
      </p:sp>
      <p:sp>
        <p:nvSpPr>
          <p:cNvPr id="147464" name="Text Box 8"/>
          <p:cNvSpPr txBox="1">
            <a:spLocks noChangeArrowheads="1"/>
          </p:cNvSpPr>
          <p:nvPr/>
        </p:nvSpPr>
        <p:spPr bwMode="auto">
          <a:xfrm>
            <a:off x="6324600" y="1730102"/>
            <a:ext cx="1143000" cy="10130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Code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Data</a:t>
            </a:r>
          </a:p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Stack</a:t>
            </a:r>
          </a:p>
        </p:txBody>
      </p:sp>
      <p:sp>
        <p:nvSpPr>
          <p:cNvPr id="147465" name="Line 9"/>
          <p:cNvSpPr>
            <a:spLocks noChangeShapeType="1"/>
          </p:cNvSpPr>
          <p:nvPr/>
        </p:nvSpPr>
        <p:spPr bwMode="auto">
          <a:xfrm>
            <a:off x="4267200" y="17018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6" name="Line 10"/>
          <p:cNvSpPr>
            <a:spLocks noChangeShapeType="1"/>
          </p:cNvSpPr>
          <p:nvPr/>
        </p:nvSpPr>
        <p:spPr bwMode="auto">
          <a:xfrm>
            <a:off x="4267200" y="22352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 type="triangle" w="lg" len="lg"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7" name="Line 11"/>
          <p:cNvSpPr>
            <a:spLocks noChangeShapeType="1"/>
          </p:cNvSpPr>
          <p:nvPr/>
        </p:nvSpPr>
        <p:spPr bwMode="auto">
          <a:xfrm>
            <a:off x="4267200" y="2768600"/>
            <a:ext cx="1752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lg" len="lg"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7468" name="Text Box 12"/>
          <p:cNvSpPr txBox="1">
            <a:spLocks noChangeArrowheads="1"/>
          </p:cNvSpPr>
          <p:nvPr/>
        </p:nvSpPr>
        <p:spPr bwMode="auto">
          <a:xfrm>
            <a:off x="4267200" y="12954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Addresses</a:t>
            </a:r>
          </a:p>
        </p:txBody>
      </p:sp>
      <p:sp>
        <p:nvSpPr>
          <p:cNvPr id="147469" name="Text Box 13"/>
          <p:cNvSpPr txBox="1">
            <a:spLocks noChangeArrowheads="1"/>
          </p:cNvSpPr>
          <p:nvPr/>
        </p:nvSpPr>
        <p:spPr bwMode="auto">
          <a:xfrm>
            <a:off x="4267200" y="1854200"/>
            <a:ext cx="17526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Data</a:t>
            </a:r>
          </a:p>
        </p:txBody>
      </p:sp>
      <p:sp>
        <p:nvSpPr>
          <p:cNvPr id="147470" name="Text Box 14"/>
          <p:cNvSpPr txBox="1">
            <a:spLocks noChangeArrowheads="1"/>
          </p:cNvSpPr>
          <p:nvPr/>
        </p:nvSpPr>
        <p:spPr bwMode="auto">
          <a:xfrm>
            <a:off x="4267200" y="2387600"/>
            <a:ext cx="16764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Instructions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2667000" y="2286000"/>
            <a:ext cx="1066800" cy="685800"/>
          </a:xfrm>
          <a:prstGeom prst="rect">
            <a:avLst/>
          </a:prstGeom>
          <a:solidFill>
            <a:schemeClr val="accent3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1800" dirty="0">
                <a:latin typeface="Calibri" pitchFamily="34" charset="0"/>
              </a:rPr>
              <a:t>Condition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Codes</a:t>
            </a:r>
          </a:p>
        </p:txBody>
      </p:sp>
      <p:sp>
        <p:nvSpPr>
          <p:cNvPr id="147473" name="Rectangle 17"/>
          <p:cNvSpPr>
            <a:spLocks noGrp="1" noChangeArrowheads="1"/>
          </p:cNvSpPr>
          <p:nvPr>
            <p:ph type="body" sz="half" idx="2"/>
          </p:nvPr>
        </p:nvSpPr>
        <p:spPr>
          <a:xfrm>
            <a:off x="5372100" y="3625850"/>
            <a:ext cx="3619500" cy="1568450"/>
          </a:xfrm>
        </p:spPr>
        <p:txBody>
          <a:bodyPr/>
          <a:lstStyle/>
          <a:p>
            <a:pPr marL="292100" lvl="1" indent="-177800"/>
            <a:r>
              <a:rPr lang="en-US" sz="2000" b="1" dirty="0"/>
              <a:t>Memory</a:t>
            </a:r>
          </a:p>
          <a:p>
            <a:pPr marL="571500" lvl="2" indent="-165100"/>
            <a:r>
              <a:rPr lang="en-US" sz="1800" dirty="0"/>
              <a:t>Byte addressable array</a:t>
            </a:r>
          </a:p>
          <a:p>
            <a:pPr marL="571500" lvl="2" indent="-165100"/>
            <a:r>
              <a:rPr lang="en-US" sz="1800" dirty="0"/>
              <a:t>Code and user data</a:t>
            </a:r>
          </a:p>
          <a:p>
            <a:pPr marL="571500" lvl="2" indent="-165100"/>
            <a:r>
              <a:rPr lang="en-US" sz="1800" dirty="0"/>
              <a:t>Stack to support procedures</a:t>
            </a:r>
          </a:p>
          <a:p>
            <a:pPr marL="0" indent="0"/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1096412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/>
          </p:cNvSpPr>
          <p:nvPr/>
        </p:nvSpPr>
        <p:spPr bwMode="auto">
          <a:xfrm>
            <a:off x="762000" y="4683648"/>
            <a:ext cx="3556000" cy="533400"/>
          </a:xfrm>
          <a:prstGeom prst="rect">
            <a:avLst/>
          </a:prstGeom>
          <a:solidFill>
            <a:srgbClr val="EFBFBF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%rsp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xfrm>
            <a:off x="318682" y="266700"/>
            <a:ext cx="7592093" cy="762000"/>
          </a:xfrm>
          <a:ln/>
        </p:spPr>
        <p:txBody>
          <a:bodyPr/>
          <a:lstStyle/>
          <a:p>
            <a:pPr marL="119063" indent="-119063"/>
            <a:r>
              <a:rPr lang="en-US" dirty="0"/>
              <a:t>x86-64 Integer Registers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18682" y="5902848"/>
            <a:ext cx="7329487" cy="838200"/>
          </a:xfrm>
          <a:ln/>
        </p:spPr>
        <p:txBody>
          <a:bodyPr/>
          <a:lstStyle/>
          <a:p>
            <a:pPr lvl="1"/>
            <a:r>
              <a:rPr lang="en-US" dirty="0"/>
              <a:t>Can reference low-order 4 bytes (also low-order 1 &amp; 2 bytes)</a:t>
            </a:r>
          </a:p>
          <a:p>
            <a:pPr lvl="1"/>
            <a:r>
              <a:rPr lang="en-US" dirty="0"/>
              <a:t>Not part of memory (or cache)</a:t>
            </a:r>
          </a:p>
        </p:txBody>
      </p:sp>
      <p:sp>
        <p:nvSpPr>
          <p:cNvPr id="27654" name="Rectangle 6"/>
          <p:cNvSpPr>
            <a:spLocks/>
          </p:cNvSpPr>
          <p:nvPr/>
        </p:nvSpPr>
        <p:spPr bwMode="auto">
          <a:xfrm>
            <a:off x="25527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%eax</a:t>
            </a:r>
          </a:p>
        </p:txBody>
      </p:sp>
      <p:sp>
        <p:nvSpPr>
          <p:cNvPr id="27655" name="Rectangle 7"/>
          <p:cNvSpPr>
            <a:spLocks/>
          </p:cNvSpPr>
          <p:nvPr/>
        </p:nvSpPr>
        <p:spPr bwMode="auto">
          <a:xfrm>
            <a:off x="25527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%ebx</a:t>
            </a:r>
          </a:p>
        </p:txBody>
      </p:sp>
      <p:sp>
        <p:nvSpPr>
          <p:cNvPr id="27656" name="Rectangle 8"/>
          <p:cNvSpPr>
            <a:spLocks/>
          </p:cNvSpPr>
          <p:nvPr/>
        </p:nvSpPr>
        <p:spPr bwMode="auto">
          <a:xfrm>
            <a:off x="25527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%ecx</a:t>
            </a:r>
          </a:p>
        </p:txBody>
      </p:sp>
      <p:sp>
        <p:nvSpPr>
          <p:cNvPr id="27657" name="Rectangle 9"/>
          <p:cNvSpPr>
            <a:spLocks/>
          </p:cNvSpPr>
          <p:nvPr/>
        </p:nvSpPr>
        <p:spPr bwMode="auto">
          <a:xfrm>
            <a:off x="25527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%edx</a:t>
            </a:r>
          </a:p>
        </p:txBody>
      </p:sp>
      <p:sp>
        <p:nvSpPr>
          <p:cNvPr id="27658" name="Rectangle 10"/>
          <p:cNvSpPr>
            <a:spLocks/>
          </p:cNvSpPr>
          <p:nvPr/>
        </p:nvSpPr>
        <p:spPr bwMode="auto">
          <a:xfrm>
            <a:off x="25527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%esi</a:t>
            </a:r>
          </a:p>
        </p:txBody>
      </p:sp>
      <p:sp>
        <p:nvSpPr>
          <p:cNvPr id="27659" name="Rectangle 11"/>
          <p:cNvSpPr>
            <a:spLocks/>
          </p:cNvSpPr>
          <p:nvPr/>
        </p:nvSpPr>
        <p:spPr bwMode="auto">
          <a:xfrm>
            <a:off x="25527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%edi</a:t>
            </a:r>
          </a:p>
        </p:txBody>
      </p:sp>
      <p:sp>
        <p:nvSpPr>
          <p:cNvPr id="27660" name="Rectangle 12"/>
          <p:cNvSpPr>
            <a:spLocks/>
          </p:cNvSpPr>
          <p:nvPr/>
        </p:nvSpPr>
        <p:spPr bwMode="auto">
          <a:xfrm>
            <a:off x="2552700" y="4721748"/>
            <a:ext cx="1752600" cy="444500"/>
          </a:xfrm>
          <a:prstGeom prst="rect">
            <a:avLst/>
          </a:prstGeom>
          <a:solidFill>
            <a:srgbClr val="FF99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%esp</a:t>
            </a:r>
          </a:p>
        </p:txBody>
      </p:sp>
      <p:sp>
        <p:nvSpPr>
          <p:cNvPr id="27661" name="Rectangle 13"/>
          <p:cNvSpPr>
            <a:spLocks/>
          </p:cNvSpPr>
          <p:nvPr/>
        </p:nvSpPr>
        <p:spPr bwMode="auto">
          <a:xfrm>
            <a:off x="2552700" y="53186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%ebp</a:t>
            </a:r>
          </a:p>
        </p:txBody>
      </p:sp>
      <p:sp>
        <p:nvSpPr>
          <p:cNvPr id="27662" name="Rectangle 14"/>
          <p:cNvSpPr>
            <a:spLocks/>
          </p:cNvSpPr>
          <p:nvPr/>
        </p:nvSpPr>
        <p:spPr bwMode="auto">
          <a:xfrm>
            <a:off x="6515100" y="1064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%r8d</a:t>
            </a:r>
          </a:p>
        </p:txBody>
      </p:sp>
      <p:sp>
        <p:nvSpPr>
          <p:cNvPr id="27663" name="Rectangle 15"/>
          <p:cNvSpPr>
            <a:spLocks/>
          </p:cNvSpPr>
          <p:nvPr/>
        </p:nvSpPr>
        <p:spPr bwMode="auto">
          <a:xfrm>
            <a:off x="6515100" y="1673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%r9d</a:t>
            </a:r>
          </a:p>
        </p:txBody>
      </p:sp>
      <p:sp>
        <p:nvSpPr>
          <p:cNvPr id="27664" name="Rectangle 16"/>
          <p:cNvSpPr>
            <a:spLocks/>
          </p:cNvSpPr>
          <p:nvPr/>
        </p:nvSpPr>
        <p:spPr bwMode="auto">
          <a:xfrm>
            <a:off x="6515100" y="2283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%r10d</a:t>
            </a:r>
          </a:p>
        </p:txBody>
      </p:sp>
      <p:sp>
        <p:nvSpPr>
          <p:cNvPr id="27665" name="Rectangle 17"/>
          <p:cNvSpPr>
            <a:spLocks/>
          </p:cNvSpPr>
          <p:nvPr/>
        </p:nvSpPr>
        <p:spPr bwMode="auto">
          <a:xfrm>
            <a:off x="6515100" y="28929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%r11d</a:t>
            </a:r>
          </a:p>
        </p:txBody>
      </p:sp>
      <p:sp>
        <p:nvSpPr>
          <p:cNvPr id="27666" name="Rectangle 18"/>
          <p:cNvSpPr>
            <a:spLocks/>
          </p:cNvSpPr>
          <p:nvPr/>
        </p:nvSpPr>
        <p:spPr bwMode="auto">
          <a:xfrm>
            <a:off x="6515100" y="35025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%r12d</a:t>
            </a:r>
          </a:p>
        </p:txBody>
      </p:sp>
      <p:sp>
        <p:nvSpPr>
          <p:cNvPr id="27667" name="Rectangle 19"/>
          <p:cNvSpPr>
            <a:spLocks/>
          </p:cNvSpPr>
          <p:nvPr/>
        </p:nvSpPr>
        <p:spPr bwMode="auto">
          <a:xfrm>
            <a:off x="6515100" y="41121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%r13d</a:t>
            </a:r>
          </a:p>
        </p:txBody>
      </p:sp>
      <p:sp>
        <p:nvSpPr>
          <p:cNvPr id="27668" name="Rectangle 20"/>
          <p:cNvSpPr>
            <a:spLocks/>
          </p:cNvSpPr>
          <p:nvPr/>
        </p:nvSpPr>
        <p:spPr bwMode="auto">
          <a:xfrm>
            <a:off x="6515100" y="47217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%r14d</a:t>
            </a:r>
          </a:p>
        </p:txBody>
      </p:sp>
      <p:sp>
        <p:nvSpPr>
          <p:cNvPr id="27669" name="Rectangle 21"/>
          <p:cNvSpPr>
            <a:spLocks/>
          </p:cNvSpPr>
          <p:nvPr/>
        </p:nvSpPr>
        <p:spPr bwMode="auto">
          <a:xfrm>
            <a:off x="6515100" y="5331348"/>
            <a:ext cx="1765300" cy="444500"/>
          </a:xfrm>
          <a:prstGeom prst="rect">
            <a:avLst/>
          </a:prstGeom>
          <a:solidFill>
            <a:srgbClr val="D8D8D8"/>
          </a:solidFill>
          <a:ln w="9525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18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%r15d</a:t>
            </a:r>
          </a:p>
        </p:txBody>
      </p:sp>
      <p:sp>
        <p:nvSpPr>
          <p:cNvPr id="27670" name="Rectangle 22"/>
          <p:cNvSpPr>
            <a:spLocks/>
          </p:cNvSpPr>
          <p:nvPr/>
        </p:nvSpPr>
        <p:spPr bwMode="auto">
          <a:xfrm>
            <a:off x="47244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%r8</a:t>
            </a:r>
          </a:p>
        </p:txBody>
      </p:sp>
      <p:sp>
        <p:nvSpPr>
          <p:cNvPr id="27671" name="Rectangle 23"/>
          <p:cNvSpPr>
            <a:spLocks/>
          </p:cNvSpPr>
          <p:nvPr/>
        </p:nvSpPr>
        <p:spPr bwMode="auto">
          <a:xfrm>
            <a:off x="47244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%r9</a:t>
            </a:r>
          </a:p>
        </p:txBody>
      </p:sp>
      <p:sp>
        <p:nvSpPr>
          <p:cNvPr id="27672" name="Rectangle 24"/>
          <p:cNvSpPr>
            <a:spLocks/>
          </p:cNvSpPr>
          <p:nvPr/>
        </p:nvSpPr>
        <p:spPr bwMode="auto">
          <a:xfrm>
            <a:off x="47244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%r10</a:t>
            </a:r>
          </a:p>
        </p:txBody>
      </p:sp>
      <p:sp>
        <p:nvSpPr>
          <p:cNvPr id="27673" name="Rectangle 25"/>
          <p:cNvSpPr>
            <a:spLocks/>
          </p:cNvSpPr>
          <p:nvPr/>
        </p:nvSpPr>
        <p:spPr bwMode="auto">
          <a:xfrm>
            <a:off x="47244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%r11</a:t>
            </a:r>
          </a:p>
        </p:txBody>
      </p:sp>
      <p:sp>
        <p:nvSpPr>
          <p:cNvPr id="27674" name="Rectangle 26"/>
          <p:cNvSpPr>
            <a:spLocks/>
          </p:cNvSpPr>
          <p:nvPr/>
        </p:nvSpPr>
        <p:spPr bwMode="auto">
          <a:xfrm>
            <a:off x="47244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%r12</a:t>
            </a:r>
          </a:p>
        </p:txBody>
      </p:sp>
      <p:sp>
        <p:nvSpPr>
          <p:cNvPr id="27675" name="Rectangle 27"/>
          <p:cNvSpPr>
            <a:spLocks/>
          </p:cNvSpPr>
          <p:nvPr/>
        </p:nvSpPr>
        <p:spPr bwMode="auto">
          <a:xfrm>
            <a:off x="47244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%r13</a:t>
            </a:r>
          </a:p>
        </p:txBody>
      </p:sp>
      <p:sp>
        <p:nvSpPr>
          <p:cNvPr id="27676" name="Rectangle 28"/>
          <p:cNvSpPr>
            <a:spLocks/>
          </p:cNvSpPr>
          <p:nvPr/>
        </p:nvSpPr>
        <p:spPr bwMode="auto">
          <a:xfrm>
            <a:off x="4724400" y="4683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%r14</a:t>
            </a:r>
          </a:p>
        </p:txBody>
      </p:sp>
      <p:sp>
        <p:nvSpPr>
          <p:cNvPr id="27677" name="Rectangle 29"/>
          <p:cNvSpPr>
            <a:spLocks/>
          </p:cNvSpPr>
          <p:nvPr/>
        </p:nvSpPr>
        <p:spPr bwMode="auto">
          <a:xfrm>
            <a:off x="47244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%r15</a:t>
            </a:r>
          </a:p>
        </p:txBody>
      </p:sp>
      <p:sp>
        <p:nvSpPr>
          <p:cNvPr id="27678" name="Rectangle 30"/>
          <p:cNvSpPr>
            <a:spLocks/>
          </p:cNvSpPr>
          <p:nvPr/>
        </p:nvSpPr>
        <p:spPr bwMode="auto">
          <a:xfrm>
            <a:off x="762000" y="1026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rax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79" name="Rectangle 31"/>
          <p:cNvSpPr>
            <a:spLocks/>
          </p:cNvSpPr>
          <p:nvPr/>
        </p:nvSpPr>
        <p:spPr bwMode="auto">
          <a:xfrm>
            <a:off x="762000" y="16356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rbx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0" name="Rectangle 32"/>
          <p:cNvSpPr>
            <a:spLocks/>
          </p:cNvSpPr>
          <p:nvPr/>
        </p:nvSpPr>
        <p:spPr bwMode="auto">
          <a:xfrm>
            <a:off x="762000" y="2245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%rcx</a:t>
            </a:r>
          </a:p>
        </p:txBody>
      </p:sp>
      <p:sp>
        <p:nvSpPr>
          <p:cNvPr id="27681" name="Rectangle 33"/>
          <p:cNvSpPr>
            <a:spLocks/>
          </p:cNvSpPr>
          <p:nvPr/>
        </p:nvSpPr>
        <p:spPr bwMode="auto">
          <a:xfrm>
            <a:off x="762000" y="28548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%rdx</a:t>
            </a:r>
          </a:p>
        </p:txBody>
      </p:sp>
      <p:sp>
        <p:nvSpPr>
          <p:cNvPr id="27682" name="Rectangle 34"/>
          <p:cNvSpPr>
            <a:spLocks/>
          </p:cNvSpPr>
          <p:nvPr/>
        </p:nvSpPr>
        <p:spPr bwMode="auto">
          <a:xfrm>
            <a:off x="762000" y="34644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%rsi</a:t>
            </a:r>
          </a:p>
        </p:txBody>
      </p:sp>
      <p:sp>
        <p:nvSpPr>
          <p:cNvPr id="27683" name="Rectangle 35"/>
          <p:cNvSpPr>
            <a:spLocks/>
          </p:cNvSpPr>
          <p:nvPr/>
        </p:nvSpPr>
        <p:spPr bwMode="auto">
          <a:xfrm>
            <a:off x="762000" y="40740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rdi</a:t>
            </a:r>
            <a:endParaRPr lang="en-US" sz="2400" dirty="0">
              <a:solidFill>
                <a:schemeClr val="tx1"/>
              </a:solidFill>
              <a:latin typeface="Courier New Bold" charset="0"/>
              <a:cs typeface="Courier New Bold" charset="0"/>
              <a:sym typeface="Courier New Bold" charset="0"/>
            </a:endParaRPr>
          </a:p>
        </p:txBody>
      </p:sp>
      <p:sp>
        <p:nvSpPr>
          <p:cNvPr id="27684" name="Rectangle 36"/>
          <p:cNvSpPr>
            <a:spLocks/>
          </p:cNvSpPr>
          <p:nvPr/>
        </p:nvSpPr>
        <p:spPr bwMode="auto">
          <a:xfrm>
            <a:off x="762000" y="5293248"/>
            <a:ext cx="3556000" cy="533400"/>
          </a:xfrm>
          <a:prstGeom prst="rect">
            <a:avLst/>
          </a:prstGeom>
          <a:noFill/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%rbp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History: IA32 Registers</a:t>
            </a: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1295400" y="1333501"/>
            <a:ext cx="5715000" cy="4533902"/>
            <a:chOff x="3984" y="1008"/>
            <a:chExt cx="1584" cy="2256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3984" y="100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984" y="1296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84" y="1584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edx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984" y="1872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%ebx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3984" y="2160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%esi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984" y="2448"/>
              <a:ext cx="1584" cy="24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%edi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3984" y="2736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%esp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984" y="3024"/>
              <a:ext cx="1584" cy="24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>
                  <a:latin typeface="Courier New" pitchFamily="49" charset="0"/>
                </a:rPr>
                <a:t>%ebp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184326" y="1404970"/>
            <a:ext cx="2819400" cy="343694"/>
            <a:chOff x="4495800" y="1404970"/>
            <a:chExt cx="2819400" cy="343694"/>
          </a:xfrm>
        </p:grpSpPr>
        <p:sp>
          <p:nvSpPr>
            <p:cNvPr id="13" name="Rectangle 12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9" name="Straight Connector 18"/>
            <p:cNvCxnSpPr>
              <a:stCxn id="13" idx="0"/>
              <a:endCxn id="13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3" name="Group 22"/>
          <p:cNvGrpSpPr/>
          <p:nvPr/>
        </p:nvGrpSpPr>
        <p:grpSpPr>
          <a:xfrm>
            <a:off x="4184326" y="1989024"/>
            <a:ext cx="2819400" cy="343694"/>
            <a:chOff x="4495800" y="1404970"/>
            <a:chExt cx="2819400" cy="343694"/>
          </a:xfrm>
        </p:grpSpPr>
        <p:sp>
          <p:nvSpPr>
            <p:cNvPr id="24" name="Rectangle 23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5" name="Straight Connector 24"/>
            <p:cNvCxnSpPr>
              <a:stCxn id="24" idx="0"/>
              <a:endCxn id="24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6" name="Group 25"/>
          <p:cNvGrpSpPr/>
          <p:nvPr/>
        </p:nvGrpSpPr>
        <p:grpSpPr>
          <a:xfrm>
            <a:off x="4184326" y="2558580"/>
            <a:ext cx="2819400" cy="343694"/>
            <a:chOff x="4495800" y="1404970"/>
            <a:chExt cx="2819400" cy="34369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28" name="Straight Connector 27"/>
            <p:cNvCxnSpPr>
              <a:stCxn id="27" idx="0"/>
              <a:endCxn id="27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29" name="Group 28"/>
          <p:cNvGrpSpPr/>
          <p:nvPr/>
        </p:nvGrpSpPr>
        <p:grpSpPr>
          <a:xfrm>
            <a:off x="4184326" y="3141484"/>
            <a:ext cx="2819400" cy="343694"/>
            <a:chOff x="4495800" y="1404970"/>
            <a:chExt cx="2819400" cy="34369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495800" y="1404970"/>
              <a:ext cx="2819400" cy="3429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31" name="Straight Connector 30"/>
            <p:cNvCxnSpPr>
              <a:stCxn id="30" idx="0"/>
              <a:endCxn id="30" idx="2"/>
            </p:cNvCxnSpPr>
            <p:nvPr/>
          </p:nvCxnSpPr>
          <p:spPr bwMode="auto">
            <a:xfrm rot="16200000" flipH="1">
              <a:off x="5734050" y="1576420"/>
              <a:ext cx="342900" cy="1588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3" name="Rectangle 32"/>
          <p:cNvSpPr/>
          <p:nvPr/>
        </p:nvSpPr>
        <p:spPr bwMode="auto">
          <a:xfrm>
            <a:off x="4184326" y="3717666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4184326" y="4301720"/>
            <a:ext cx="2819400" cy="3429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4184326" y="4871276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184326" y="5454180"/>
            <a:ext cx="2819400" cy="342900"/>
          </a:xfrm>
          <a:prstGeom prst="rect">
            <a:avLst/>
          </a:prstGeom>
          <a:solidFill>
            <a:srgbClr val="FF9999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35814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%ax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35814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814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814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81400" y="370801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581400" y="42872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di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81400" y="485769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%sp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3581400" y="5443570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bp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5720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%ah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5720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5720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%dh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5720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bh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943600" y="1391622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%al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943600" y="1975438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cl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943600" y="254129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%dl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943600" y="3131786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ourier New" pitchFamily="49" charset="0"/>
                <a:cs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bl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3" name="AutoShape 7"/>
          <p:cNvSpPr>
            <a:spLocks/>
          </p:cNvSpPr>
          <p:nvPr/>
        </p:nvSpPr>
        <p:spPr bwMode="auto">
          <a:xfrm rot="5400000">
            <a:off x="5451983" y="4671257"/>
            <a:ext cx="279400" cy="2824085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267200" y="6172200"/>
            <a:ext cx="2660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16-bit virtual registers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(backwards compatibility)</a:t>
            </a:r>
          </a:p>
        </p:txBody>
      </p:sp>
      <p:sp>
        <p:nvSpPr>
          <p:cNvPr id="75" name="AutoShape 7"/>
          <p:cNvSpPr>
            <a:spLocks/>
          </p:cNvSpPr>
          <p:nvPr/>
        </p:nvSpPr>
        <p:spPr bwMode="auto">
          <a:xfrm rot="10800000">
            <a:off x="914400" y="1333500"/>
            <a:ext cx="279400" cy="3376310"/>
          </a:xfrm>
          <a:prstGeom prst="rightBrace">
            <a:avLst>
              <a:gd name="adj1" fmla="val 2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 rot="16200000">
            <a:off x="-221736" y="2812536"/>
            <a:ext cx="17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general purpose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7555159" y="1391622"/>
            <a:ext cx="12586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accumulate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7555159" y="1975438"/>
            <a:ext cx="9364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counter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7555159" y="254129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data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7555159" y="3131786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base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555159" y="3626836"/>
            <a:ext cx="9364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source 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555159" y="420464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destination</a:t>
            </a:r>
          </a:p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Courier New" pitchFamily="49" charset="0"/>
                <a:cs typeface="Courier New" pitchFamily="49" charset="0"/>
              </a:rPr>
              <a:t>index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555159" y="4701317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stack 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7555159" y="5313528"/>
            <a:ext cx="11496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base</a:t>
            </a:r>
          </a:p>
          <a:p>
            <a:r>
              <a:rPr lang="en-US" sz="1800" i="1" dirty="0">
                <a:latin typeface="Courier New" pitchFamily="49" charset="0"/>
                <a:cs typeface="Courier New" pitchFamily="49" charset="0"/>
              </a:rPr>
              <a:t>pointer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293942" y="649069"/>
            <a:ext cx="1850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Origin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(mostly obsolete)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6" grpId="0" animBg="1"/>
      <p:bldP spid="39" grpId="0" animBg="1"/>
      <p:bldP spid="4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9" grpId="0"/>
      <p:bldP spid="70" grpId="0"/>
      <p:bldP spid="71" grpId="0"/>
      <p:bldP spid="72" grpId="0"/>
      <p:bldP spid="73" grpId="0" animBg="1"/>
      <p:bldP spid="74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  <a:p>
            <a:pPr lvl="1"/>
            <a:r>
              <a:rPr lang="en-US"/>
              <a:t>Indirect branches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230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685799" y="1708150"/>
            <a:ext cx="7998833" cy="1720850"/>
          </a:xfrm>
        </p:spPr>
        <p:txBody>
          <a:bodyPr/>
          <a:lstStyle/>
          <a:p>
            <a:pPr marL="0" indent="0"/>
            <a:r>
              <a:rPr lang="en-US" dirty="0"/>
              <a:t>Machine-Level Programming I: Basics</a:t>
            </a:r>
            <a:br>
              <a:rPr lang="en-US" dirty="0"/>
            </a:br>
            <a:br>
              <a:rPr lang="en-US" dirty="0"/>
            </a:br>
            <a:r>
              <a:rPr lang="en-US" sz="2000" b="0" dirty="0"/>
              <a:t>18-213/18-613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sym typeface="Calibri" charset="0"/>
              </a:rPr>
              <a:t>:</a:t>
            </a:r>
            <a:r>
              <a:rPr lang="en-US" sz="2000" b="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Introduction to Computer Systems </a:t>
            </a:r>
            <a:br>
              <a:rPr lang="en-US" sz="2000" b="0" dirty="0"/>
            </a:br>
            <a:r>
              <a:rPr lang="en-US" sz="2000" b="0" dirty="0"/>
              <a:t>4</a:t>
            </a:r>
            <a:r>
              <a:rPr lang="en-US" sz="2000" b="0" baseline="30000" dirty="0"/>
              <a:t>th</a:t>
            </a:r>
            <a:r>
              <a:rPr lang="en-US" sz="2000" b="0" dirty="0"/>
              <a:t> Lecture, May 24th, 2022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5537200" cy="573088"/>
          </a:xfrm>
        </p:spPr>
        <p:txBody>
          <a:bodyPr/>
          <a:lstStyle/>
          <a:p>
            <a:r>
              <a:rPr lang="en-US" dirty="0"/>
              <a:t>Moving Data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100138"/>
            <a:ext cx="8396287" cy="5224462"/>
          </a:xfrm>
        </p:spPr>
        <p:txBody>
          <a:bodyPr/>
          <a:lstStyle/>
          <a:p>
            <a:r>
              <a:rPr lang="en-US" dirty="0"/>
              <a:t>Moving Data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movq</a:t>
            </a:r>
            <a:r>
              <a:rPr lang="en-US" b="1" dirty="0"/>
              <a:t> </a:t>
            </a:r>
            <a:r>
              <a:rPr lang="en-US" b="1" i="1" dirty="0"/>
              <a:t>Source</a:t>
            </a:r>
            <a:r>
              <a:rPr lang="en-US" b="1" dirty="0"/>
              <a:t>, </a:t>
            </a:r>
            <a:r>
              <a:rPr lang="en-US" b="1" i="1" dirty="0" err="1"/>
              <a:t>Dest</a:t>
            </a:r>
            <a:endParaRPr lang="en-US" dirty="0"/>
          </a:p>
          <a:p>
            <a:pPr>
              <a:spcBef>
                <a:spcPts val="1800"/>
              </a:spcBef>
            </a:pPr>
            <a:r>
              <a:rPr lang="en-US" dirty="0"/>
              <a:t>Operand Types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Immediate:</a:t>
            </a:r>
            <a:r>
              <a:rPr lang="en-US" dirty="0"/>
              <a:t> Constant integer data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$0x400</a:t>
            </a:r>
            <a:r>
              <a:rPr lang="en-US" b="1" dirty="0"/>
              <a:t>, </a:t>
            </a:r>
            <a:r>
              <a:rPr lang="en-US" b="1" dirty="0">
                <a:latin typeface="Courier New" pitchFamily="49" charset="0"/>
              </a:rPr>
              <a:t>$-533</a:t>
            </a:r>
            <a:endParaRPr lang="en-US" dirty="0"/>
          </a:p>
          <a:p>
            <a:pPr lvl="2"/>
            <a:r>
              <a:rPr lang="en-US" dirty="0"/>
              <a:t>Like C constant, but prefixed with </a:t>
            </a:r>
            <a:r>
              <a:rPr lang="en-US" b="1" dirty="0">
                <a:latin typeface="Courier New" pitchFamily="49" charset="0"/>
              </a:rPr>
              <a:t>‘$’</a:t>
            </a:r>
          </a:p>
          <a:p>
            <a:pPr lvl="2"/>
            <a:r>
              <a:rPr lang="en-US" dirty="0"/>
              <a:t>Encoded with 1, 2, or 4 bytes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Register: </a:t>
            </a:r>
            <a:r>
              <a:rPr lang="en-US" dirty="0"/>
              <a:t>One of 16 integer registers</a:t>
            </a:r>
          </a:p>
          <a:p>
            <a:pPr lvl="2"/>
            <a:r>
              <a:rPr lang="en-US" dirty="0"/>
              <a:t>Example: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, %r13</a:t>
            </a:r>
          </a:p>
          <a:p>
            <a:pPr lvl="2"/>
            <a:r>
              <a:rPr lang="en-US" dirty="0"/>
              <a:t>But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dirty="0"/>
              <a:t>reserved for special use</a:t>
            </a:r>
          </a:p>
          <a:p>
            <a:pPr lvl="2"/>
            <a:r>
              <a:rPr lang="en-US" dirty="0"/>
              <a:t>Others have special uses for particular instructions</a:t>
            </a:r>
          </a:p>
          <a:p>
            <a:pPr lvl="1"/>
            <a:r>
              <a:rPr lang="en-US" b="1" i="1" dirty="0">
                <a:solidFill>
                  <a:srgbClr val="C00000"/>
                </a:solidFill>
              </a:rPr>
              <a:t>Memory:</a:t>
            </a:r>
            <a:r>
              <a:rPr lang="en-US" dirty="0"/>
              <a:t> 8 consecutive bytes of memory at address given by register</a:t>
            </a:r>
          </a:p>
          <a:p>
            <a:pPr lvl="2"/>
            <a:r>
              <a:rPr lang="en-US" dirty="0"/>
              <a:t>Simplest example: </a:t>
            </a:r>
            <a:r>
              <a:rPr lang="en-US" b="1" dirty="0">
                <a:latin typeface="Courier New" pitchFamily="49" charset="0"/>
              </a:rPr>
              <a:t>(%</a:t>
            </a:r>
            <a:r>
              <a:rPr lang="en-US" b="1" dirty="0" err="1">
                <a:latin typeface="Courier New" pitchFamily="49" charset="0"/>
              </a:rPr>
              <a:t>rax</a:t>
            </a:r>
            <a:r>
              <a:rPr lang="en-US" b="1" dirty="0">
                <a:latin typeface="Courier New" pitchFamily="49" charset="0"/>
              </a:rPr>
              <a:t>)</a:t>
            </a:r>
          </a:p>
          <a:p>
            <a:pPr lvl="2"/>
            <a:r>
              <a:rPr lang="en-US" dirty="0"/>
              <a:t>Various other “addressing modes”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167416" y="609600"/>
            <a:ext cx="2519384" cy="4267200"/>
            <a:chOff x="6167416" y="609600"/>
            <a:chExt cx="2519384" cy="4267200"/>
          </a:xfrm>
        </p:grpSpPr>
        <p:sp>
          <p:nvSpPr>
            <p:cNvPr id="156676" name="Rectangle 4"/>
            <p:cNvSpPr>
              <a:spLocks noChangeArrowheads="1"/>
            </p:cNvSpPr>
            <p:nvPr/>
          </p:nvSpPr>
          <p:spPr bwMode="auto">
            <a:xfrm>
              <a:off x="6172200" y="609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rax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7" name="Rectangle 5"/>
            <p:cNvSpPr>
              <a:spLocks noChangeArrowheads="1"/>
            </p:cNvSpPr>
            <p:nvPr/>
          </p:nvSpPr>
          <p:spPr bwMode="auto">
            <a:xfrm>
              <a:off x="6172200" y="1066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rcx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8" name="Rectangle 6"/>
            <p:cNvSpPr>
              <a:spLocks noChangeArrowheads="1"/>
            </p:cNvSpPr>
            <p:nvPr/>
          </p:nvSpPr>
          <p:spPr bwMode="auto">
            <a:xfrm>
              <a:off x="6172200" y="1524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79" name="Rectangle 7"/>
            <p:cNvSpPr>
              <a:spLocks noChangeArrowheads="1"/>
            </p:cNvSpPr>
            <p:nvPr/>
          </p:nvSpPr>
          <p:spPr bwMode="auto">
            <a:xfrm>
              <a:off x="6172200" y="19812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rbx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0" name="Rectangle 8"/>
            <p:cNvSpPr>
              <a:spLocks noChangeArrowheads="1"/>
            </p:cNvSpPr>
            <p:nvPr/>
          </p:nvSpPr>
          <p:spPr bwMode="auto">
            <a:xfrm>
              <a:off x="6172200" y="24384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1" name="Rectangle 9"/>
            <p:cNvSpPr>
              <a:spLocks noChangeArrowheads="1"/>
            </p:cNvSpPr>
            <p:nvPr/>
          </p:nvSpPr>
          <p:spPr bwMode="auto">
            <a:xfrm>
              <a:off x="6172200" y="28956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rdi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2" name="Rectangle 10"/>
            <p:cNvSpPr>
              <a:spLocks noChangeArrowheads="1"/>
            </p:cNvSpPr>
            <p:nvPr/>
          </p:nvSpPr>
          <p:spPr bwMode="auto">
            <a:xfrm>
              <a:off x="6172200" y="3352800"/>
              <a:ext cx="2514600" cy="381000"/>
            </a:xfrm>
            <a:prstGeom prst="rect">
              <a:avLst/>
            </a:prstGeom>
            <a:solidFill>
              <a:srgbClr val="EFBFB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rsp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56683" name="Rectangle 11"/>
            <p:cNvSpPr>
              <a:spLocks noChangeArrowheads="1"/>
            </p:cNvSpPr>
            <p:nvPr/>
          </p:nvSpPr>
          <p:spPr bwMode="auto">
            <a:xfrm>
              <a:off x="6172200" y="38100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rbp</a:t>
              </a:r>
              <a:endParaRPr lang="en-US" dirty="0">
                <a:latin typeface="Courier New" pitchFamily="49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6167416" y="4495800"/>
              <a:ext cx="25146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dirty="0">
                  <a:latin typeface="Courier New" pitchFamily="49" charset="0"/>
                </a:rPr>
                <a:t>%</a:t>
              </a:r>
              <a:r>
                <a:rPr lang="en-US" dirty="0" err="1">
                  <a:latin typeface="Courier New" pitchFamily="49" charset="0"/>
                </a:rPr>
                <a:t>rN</a:t>
              </a:r>
              <a:endParaRPr lang="en-US" dirty="0">
                <a:latin typeface="Courier New" pitchFamily="49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02742" y="1509445"/>
            <a:ext cx="2266308" cy="4374222"/>
            <a:chOff x="102742" y="1509445"/>
            <a:chExt cx="2266308" cy="4374222"/>
          </a:xfrm>
        </p:grpSpPr>
        <p:sp>
          <p:nvSpPr>
            <p:cNvPr id="2" name="Oval 1"/>
            <p:cNvSpPr/>
            <p:nvPr/>
          </p:nvSpPr>
          <p:spPr bwMode="auto">
            <a:xfrm>
              <a:off x="1256444" y="1509445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 bwMode="auto">
            <a:xfrm>
              <a:off x="2056116" y="5411912"/>
              <a:ext cx="312934" cy="471755"/>
            </a:xfrm>
            <a:prstGeom prst="ellipse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dirty="0">
                <a:latin typeface="Calibri" pitchFamily="34" charset="0"/>
              </a:endParaRPr>
            </a:p>
          </p:txBody>
        </p:sp>
        <p:cxnSp>
          <p:nvCxnSpPr>
            <p:cNvPr id="5" name="Straight Connector 4"/>
            <p:cNvCxnSpPr>
              <a:stCxn id="2" idx="3"/>
            </p:cNvCxnSpPr>
            <p:nvPr/>
          </p:nvCxnSpPr>
          <p:spPr bwMode="auto">
            <a:xfrm flipH="1">
              <a:off x="102742" y="1912113"/>
              <a:ext cx="1199530" cy="2088387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102742" y="4000500"/>
              <a:ext cx="1953374" cy="1647289"/>
            </a:xfrm>
            <a:prstGeom prst="lin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9" name="TextBox 18"/>
          <p:cNvSpPr txBox="1"/>
          <p:nvPr/>
        </p:nvSpPr>
        <p:spPr>
          <a:xfrm>
            <a:off x="5951435" y="5970657"/>
            <a:ext cx="2676886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Warning: Intel docs use</a:t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 err="1">
                <a:solidFill>
                  <a:srgbClr val="FF0000"/>
                </a:solidFill>
                <a:latin typeface="Calibri" pitchFamily="34" charset="0"/>
              </a:rPr>
              <a:t>mov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i="1" dirty="0" err="1">
                <a:solidFill>
                  <a:srgbClr val="FF0000"/>
                </a:solidFill>
                <a:latin typeface="Calibri" pitchFamily="34" charset="0"/>
              </a:rPr>
              <a:t>Dest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, Source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7165975" cy="573088"/>
          </a:xfrm>
        </p:spPr>
        <p:txBody>
          <a:bodyPr/>
          <a:lstStyle/>
          <a:p>
            <a:r>
              <a:rPr lang="en-US">
                <a:latin typeface="Courier New" pitchFamily="49" charset="0"/>
              </a:rPr>
              <a:t>movq</a:t>
            </a:r>
            <a:r>
              <a:rPr lang="en-US"/>
              <a:t> Operand Combinations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943600"/>
            <a:ext cx="8140700" cy="533400"/>
          </a:xfrm>
          <a:noFill/>
        </p:spPr>
        <p:txBody>
          <a:bodyPr lIns="0" tIns="0" rIns="0" bIns="0"/>
          <a:lstStyle/>
          <a:p>
            <a:pPr marL="0" indent="0" algn="ctr">
              <a:buNone/>
            </a:pPr>
            <a:r>
              <a:rPr lang="en-US" i="1">
                <a:solidFill>
                  <a:srgbClr val="C00000"/>
                </a:solidFill>
              </a:rPr>
              <a:t>Cannot do memory-memory transfer with a single instruction</a:t>
            </a:r>
          </a:p>
        </p:txBody>
      </p:sp>
      <p:sp>
        <p:nvSpPr>
          <p:cNvPr id="157700" name="Text Box 4"/>
          <p:cNvSpPr txBox="1">
            <a:spLocks noChangeArrowheads="1"/>
          </p:cNvSpPr>
          <p:nvPr/>
        </p:nvSpPr>
        <p:spPr bwMode="auto">
          <a:xfrm>
            <a:off x="228600" y="3771900"/>
            <a:ext cx="93627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ourier New" pitchFamily="49" charset="0"/>
              </a:rPr>
              <a:t>movq</a:t>
            </a:r>
            <a:endParaRPr lang="en-US" sz="2400" dirty="0">
              <a:latin typeface="Courier New" pitchFamily="49" charset="0"/>
            </a:endParaRPr>
          </a:p>
        </p:txBody>
      </p:sp>
      <p:sp>
        <p:nvSpPr>
          <p:cNvPr id="157701" name="Text Box 5"/>
          <p:cNvSpPr txBox="1">
            <a:spLocks noChangeArrowheads="1"/>
          </p:cNvSpPr>
          <p:nvPr/>
        </p:nvSpPr>
        <p:spPr bwMode="auto">
          <a:xfrm>
            <a:off x="1600200" y="2705100"/>
            <a:ext cx="760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Imm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1600200" y="3771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600200" y="49149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2819400" y="2476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2819400" y="2933700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6" name="Text Box 10"/>
          <p:cNvSpPr txBox="1">
            <a:spLocks noChangeArrowheads="1"/>
          </p:cNvSpPr>
          <p:nvPr/>
        </p:nvSpPr>
        <p:spPr bwMode="auto">
          <a:xfrm>
            <a:off x="2819400" y="36195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7" name="Text Box 11"/>
          <p:cNvSpPr txBox="1">
            <a:spLocks noChangeArrowheads="1"/>
          </p:cNvSpPr>
          <p:nvPr/>
        </p:nvSpPr>
        <p:spPr bwMode="auto">
          <a:xfrm>
            <a:off x="2819400" y="4065588"/>
            <a:ext cx="8763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Mem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2819400" y="4914900"/>
            <a:ext cx="6658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i="1" dirty="0" err="1">
                <a:latin typeface="Calibri" pitchFamily="34" charset="0"/>
              </a:rPr>
              <a:t>Reg</a:t>
            </a:r>
            <a:endParaRPr lang="en-US" sz="2400" i="1" dirty="0">
              <a:latin typeface="Calibri" pitchFamily="34" charset="0"/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447800" y="1752600"/>
            <a:ext cx="1049133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Source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819400" y="1752600"/>
            <a:ext cx="76149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Dest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157716" name="AutoShape 20"/>
          <p:cNvSpPr>
            <a:spLocks/>
          </p:cNvSpPr>
          <p:nvPr/>
        </p:nvSpPr>
        <p:spPr bwMode="auto">
          <a:xfrm>
            <a:off x="1295400" y="2628900"/>
            <a:ext cx="304800" cy="2743200"/>
          </a:xfrm>
          <a:prstGeom prst="leftBrace">
            <a:avLst>
              <a:gd name="adj1" fmla="val 75000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7" name="AutoShape 21"/>
          <p:cNvSpPr>
            <a:spLocks/>
          </p:cNvSpPr>
          <p:nvPr/>
        </p:nvSpPr>
        <p:spPr bwMode="auto">
          <a:xfrm>
            <a:off x="2514600" y="2552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8" name="AutoShape 22"/>
          <p:cNvSpPr>
            <a:spLocks/>
          </p:cNvSpPr>
          <p:nvPr/>
        </p:nvSpPr>
        <p:spPr bwMode="auto">
          <a:xfrm>
            <a:off x="2514600" y="3695700"/>
            <a:ext cx="304800" cy="762000"/>
          </a:xfrm>
          <a:prstGeom prst="leftBrace">
            <a:avLst>
              <a:gd name="adj1" fmla="val 2083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57719" name="Text Box 23"/>
          <p:cNvSpPr txBox="1">
            <a:spLocks noChangeArrowheads="1"/>
          </p:cNvSpPr>
          <p:nvPr/>
        </p:nvSpPr>
        <p:spPr bwMode="auto">
          <a:xfrm>
            <a:off x="6858000" y="1752600"/>
            <a:ext cx="130676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 Analog</a:t>
            </a:r>
          </a:p>
        </p:txBody>
      </p:sp>
      <p:sp>
        <p:nvSpPr>
          <p:cNvPr id="157711" name="Text Box 15"/>
          <p:cNvSpPr txBox="1">
            <a:spLocks noChangeArrowheads="1"/>
          </p:cNvSpPr>
          <p:nvPr/>
        </p:nvSpPr>
        <p:spPr bwMode="auto">
          <a:xfrm>
            <a:off x="3733800" y="2506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$0x4,%rax</a:t>
            </a:r>
          </a:p>
        </p:txBody>
      </p:sp>
      <p:sp>
        <p:nvSpPr>
          <p:cNvPr id="157720" name="Text Box 24"/>
          <p:cNvSpPr txBox="1">
            <a:spLocks noChangeArrowheads="1"/>
          </p:cNvSpPr>
          <p:nvPr/>
        </p:nvSpPr>
        <p:spPr bwMode="auto">
          <a:xfrm>
            <a:off x="6673850" y="2506663"/>
            <a:ext cx="18605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0x4;</a:t>
            </a:r>
          </a:p>
        </p:txBody>
      </p:sp>
      <p:sp>
        <p:nvSpPr>
          <p:cNvPr id="157712" name="Text Box 16"/>
          <p:cNvSpPr txBox="1">
            <a:spLocks noChangeArrowheads="1"/>
          </p:cNvSpPr>
          <p:nvPr/>
        </p:nvSpPr>
        <p:spPr bwMode="auto">
          <a:xfrm>
            <a:off x="3733800" y="2963863"/>
            <a:ext cx="280119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$-147,(%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1" name="Text Box 25"/>
          <p:cNvSpPr txBox="1">
            <a:spLocks noChangeArrowheads="1"/>
          </p:cNvSpPr>
          <p:nvPr/>
        </p:nvSpPr>
        <p:spPr bwMode="auto">
          <a:xfrm>
            <a:off x="6673850" y="29638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-147;</a:t>
            </a:r>
          </a:p>
        </p:txBody>
      </p:sp>
      <p:sp>
        <p:nvSpPr>
          <p:cNvPr id="157713" name="Text Box 17"/>
          <p:cNvSpPr txBox="1">
            <a:spLocks noChangeArrowheads="1"/>
          </p:cNvSpPr>
          <p:nvPr/>
        </p:nvSpPr>
        <p:spPr bwMode="auto">
          <a:xfrm>
            <a:off x="3733800" y="3649663"/>
            <a:ext cx="2339453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2" name="Text Box 26"/>
          <p:cNvSpPr txBox="1">
            <a:spLocks noChangeArrowheads="1"/>
          </p:cNvSpPr>
          <p:nvPr/>
        </p:nvSpPr>
        <p:spPr bwMode="auto">
          <a:xfrm>
            <a:off x="6673850" y="3649663"/>
            <a:ext cx="23177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temp2 = temp1;</a:t>
            </a:r>
          </a:p>
        </p:txBody>
      </p:sp>
      <p:sp>
        <p:nvSpPr>
          <p:cNvPr id="157714" name="Text Box 18"/>
          <p:cNvSpPr txBox="1">
            <a:spLocks noChangeArrowheads="1"/>
          </p:cNvSpPr>
          <p:nvPr/>
        </p:nvSpPr>
        <p:spPr bwMode="auto">
          <a:xfrm>
            <a:off x="3733800" y="4095750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,(%</a:t>
            </a:r>
            <a:r>
              <a:rPr lang="en-US" sz="2000" dirty="0" err="1">
                <a:latin typeface="Courier New" pitchFamily="49" charset="0"/>
              </a:rPr>
              <a:t>rdx</a:t>
            </a:r>
            <a:r>
              <a:rPr lang="en-US" sz="2000" dirty="0">
                <a:latin typeface="Courier New" pitchFamily="49" charset="0"/>
              </a:rPr>
              <a:t>)</a:t>
            </a:r>
          </a:p>
        </p:txBody>
      </p:sp>
      <p:sp>
        <p:nvSpPr>
          <p:cNvPr id="157723" name="Text Box 27"/>
          <p:cNvSpPr txBox="1">
            <a:spLocks noChangeArrowheads="1"/>
          </p:cNvSpPr>
          <p:nvPr/>
        </p:nvSpPr>
        <p:spPr bwMode="auto">
          <a:xfrm>
            <a:off x="6673850" y="4095750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*p = temp;</a:t>
            </a:r>
          </a:p>
        </p:txBody>
      </p:sp>
      <p:sp>
        <p:nvSpPr>
          <p:cNvPr id="157715" name="Text Box 19"/>
          <p:cNvSpPr txBox="1">
            <a:spLocks noChangeArrowheads="1"/>
          </p:cNvSpPr>
          <p:nvPr/>
        </p:nvSpPr>
        <p:spPr bwMode="auto">
          <a:xfrm>
            <a:off x="3733800" y="4945063"/>
            <a:ext cx="2647279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 err="1">
                <a:latin typeface="Courier New" pitchFamily="49" charset="0"/>
              </a:rPr>
              <a:t>movq</a:t>
            </a:r>
            <a:r>
              <a:rPr lang="en-US" sz="2000" dirty="0">
                <a:latin typeface="Courier New" pitchFamily="49" charset="0"/>
              </a:rPr>
              <a:t> (%</a:t>
            </a:r>
            <a:r>
              <a:rPr lang="en-US" sz="2000" dirty="0" err="1">
                <a:latin typeface="Courier New" pitchFamily="49" charset="0"/>
              </a:rPr>
              <a:t>rax</a:t>
            </a:r>
            <a:r>
              <a:rPr lang="en-US" sz="2000" dirty="0">
                <a:latin typeface="Courier New" pitchFamily="49" charset="0"/>
              </a:rPr>
              <a:t>),%</a:t>
            </a:r>
            <a:r>
              <a:rPr lang="en-US" sz="2000" dirty="0" err="1">
                <a:latin typeface="Courier New" pitchFamily="49" charset="0"/>
              </a:rPr>
              <a:t>rdx</a:t>
            </a:r>
            <a:endParaRPr lang="en-US" sz="2000" dirty="0">
              <a:latin typeface="Courier New" pitchFamily="49" charset="0"/>
            </a:endParaRPr>
          </a:p>
        </p:txBody>
      </p:sp>
      <p:sp>
        <p:nvSpPr>
          <p:cNvPr id="157724" name="Text Box 28"/>
          <p:cNvSpPr txBox="1">
            <a:spLocks noChangeArrowheads="1"/>
          </p:cNvSpPr>
          <p:nvPr/>
        </p:nvSpPr>
        <p:spPr bwMode="auto">
          <a:xfrm>
            <a:off x="6673850" y="4945063"/>
            <a:ext cx="1708150" cy="3968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>
                <a:latin typeface="Courier New" pitchFamily="49" charset="0"/>
              </a:rPr>
              <a:t>temp = *p;</a:t>
            </a:r>
          </a:p>
        </p:txBody>
      </p:sp>
      <p:sp>
        <p:nvSpPr>
          <p:cNvPr id="157725" name="Text Box 29"/>
          <p:cNvSpPr txBox="1">
            <a:spLocks noChangeArrowheads="1"/>
          </p:cNvSpPr>
          <p:nvPr/>
        </p:nvSpPr>
        <p:spPr bwMode="auto">
          <a:xfrm>
            <a:off x="4572000" y="1752600"/>
            <a:ext cx="1220399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 err="1">
                <a:latin typeface="Calibri" pitchFamily="34" charset="0"/>
              </a:rPr>
              <a:t>Src,Dest</a:t>
            </a:r>
            <a:endParaRPr lang="en-US" sz="2400" dirty="0">
              <a:latin typeface="Calibri" pitchFamily="34" charset="0"/>
            </a:endParaRP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955F35DA-5800-4E67-AE47-3E2A9E9EC58C}"/>
              </a:ext>
            </a:extLst>
          </p:cNvPr>
          <p:cNvCxnSpPr>
            <a:cxnSpLocks/>
          </p:cNvCxnSpPr>
          <p:nvPr/>
        </p:nvCxnSpPr>
        <p:spPr bwMode="auto">
          <a:xfrm flipH="1">
            <a:off x="6144986" y="1424782"/>
            <a:ext cx="638522" cy="157967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ED94CB8-9980-46CE-B26E-BAA521274884}"/>
              </a:ext>
            </a:extLst>
          </p:cNvPr>
          <p:cNvSpPr/>
          <p:nvPr/>
        </p:nvSpPr>
        <p:spPr bwMode="auto">
          <a:xfrm>
            <a:off x="5519057" y="2963863"/>
            <a:ext cx="908957" cy="40011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82DC85-AC45-4191-B4F5-CE681CAA8054}"/>
              </a:ext>
            </a:extLst>
          </p:cNvPr>
          <p:cNvSpPr txBox="1"/>
          <p:nvPr/>
        </p:nvSpPr>
        <p:spPr>
          <a:xfrm>
            <a:off x="6236192" y="530909"/>
            <a:ext cx="2767617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Notice parentheses:</a:t>
            </a:r>
          </a:p>
          <a:p>
            <a:r>
              <a:rPr lang="en-US" sz="1800" dirty="0">
                <a:latin typeface="Calibri" pitchFamily="34" charset="0"/>
              </a:rPr>
              <a:t>Function like a dereference</a:t>
            </a:r>
          </a:p>
          <a:p>
            <a:r>
              <a:rPr lang="en-US" sz="1800" dirty="0">
                <a:latin typeface="Calibri" pitchFamily="34" charset="0"/>
              </a:rPr>
              <a:t>More in a moment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11" grpId="0"/>
      <p:bldP spid="157720" grpId="0"/>
      <p:bldP spid="157712" grpId="0"/>
      <p:bldP spid="157721" grpId="0"/>
      <p:bldP spid="157713" grpId="0"/>
      <p:bldP spid="157722" grpId="0"/>
      <p:bldP spid="157714" grpId="0"/>
      <p:bldP spid="157723" grpId="0"/>
      <p:bldP spid="157715" grpId="0"/>
      <p:bldP spid="1577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 err="1"/>
              <a:t>movq</a:t>
            </a:r>
            <a:r>
              <a:rPr lang="en-US" dirty="0"/>
              <a:t> example #1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 err="1">
                <a:latin typeface="Courier New" pitchFamily="49" charset="0"/>
              </a:rPr>
              <a:t>whatAmI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7349" y="1171253"/>
            <a:ext cx="406428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</a:p>
          <a:p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whatAmI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(&lt;type&gt; a, &lt;type&gt; b)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 ????</a:t>
            </a:r>
          </a:p>
          <a:p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1366462" y="1839074"/>
            <a:ext cx="1196940" cy="2731582"/>
            <a:chOff x="1366462" y="1839074"/>
            <a:chExt cx="1196940" cy="2731582"/>
          </a:xfrm>
        </p:grpSpPr>
        <p:cxnSp>
          <p:nvCxnSpPr>
            <p:cNvPr id="4" name="Straight Arrow Connector 3"/>
            <p:cNvCxnSpPr/>
            <p:nvPr/>
          </p:nvCxnSpPr>
          <p:spPr bwMode="auto">
            <a:xfrm flipV="1">
              <a:off x="1869897" y="1839074"/>
              <a:ext cx="523981" cy="2352782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" name="TextBox 4"/>
            <p:cNvSpPr txBox="1"/>
            <p:nvPr/>
          </p:nvSpPr>
          <p:spPr>
            <a:xfrm>
              <a:off x="1366462" y="420132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rdi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56043" y="1839075"/>
            <a:ext cx="1196940" cy="2576931"/>
            <a:chOff x="2756043" y="1839075"/>
            <a:chExt cx="1196940" cy="2576931"/>
          </a:xfrm>
        </p:grpSpPr>
        <p:cxnSp>
          <p:nvCxnSpPr>
            <p:cNvPr id="9" name="Straight Arrow Connector 8"/>
            <p:cNvCxnSpPr/>
            <p:nvPr/>
          </p:nvCxnSpPr>
          <p:spPr bwMode="auto">
            <a:xfrm flipV="1">
              <a:off x="3161872" y="1839075"/>
              <a:ext cx="598470" cy="2188395"/>
            </a:xfrm>
            <a:prstGeom prst="straightConnector1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0" name="TextBox 9"/>
            <p:cNvSpPr txBox="1"/>
            <p:nvPr/>
          </p:nvSpPr>
          <p:spPr>
            <a:xfrm>
              <a:off x="2756043" y="4046674"/>
              <a:ext cx="11969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%</a:t>
              </a:r>
              <a:r>
                <a:rPr lang="en-US" sz="1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rsi</a:t>
              </a:r>
              <a:endParaRPr lang="en-US" sz="1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357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658100" cy="573088"/>
          </a:xfrm>
        </p:spPr>
        <p:txBody>
          <a:bodyPr/>
          <a:lstStyle/>
          <a:p>
            <a:r>
              <a:rPr lang="en-US" dirty="0" err="1"/>
              <a:t>movq</a:t>
            </a:r>
            <a:r>
              <a:rPr lang="en-US" dirty="0"/>
              <a:t> Example #2</a:t>
            </a: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152400" y="16002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495800" y="2154198"/>
            <a:ext cx="41910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331822" y="1780988"/>
            <a:ext cx="1752600" cy="1752600"/>
            <a:chOff x="9111129" y="1790700"/>
            <a:chExt cx="1752600" cy="1752600"/>
          </a:xfrm>
        </p:grpSpPr>
        <p:sp>
          <p:nvSpPr>
            <p:cNvPr id="56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7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8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59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0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1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2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63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160771" name="Rectangle 3"/>
          <p:cNvSpPr>
            <a:spLocks noChangeArrowheads="1"/>
          </p:cNvSpPr>
          <p:nvPr/>
        </p:nvSpPr>
        <p:spPr bwMode="auto">
          <a:xfrm>
            <a:off x="304800" y="1295400"/>
            <a:ext cx="3962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swap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(long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, long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) 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t0 =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long t1 =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xp</a:t>
            </a:r>
            <a:r>
              <a:rPr lang="en-US" sz="1800" dirty="0">
                <a:latin typeface="Courier New" pitchFamily="49" charset="0"/>
              </a:rPr>
              <a:t> = t1;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*</a:t>
            </a:r>
            <a:r>
              <a:rPr lang="en-US" sz="1800" dirty="0" err="1">
                <a:latin typeface="Courier New" pitchFamily="49" charset="0"/>
              </a:rPr>
              <a:t>yp</a:t>
            </a:r>
            <a:r>
              <a:rPr lang="en-US" sz="1800" dirty="0">
                <a:latin typeface="Courier New" pitchFamily="49" charset="0"/>
              </a:rPr>
              <a:t> = t0;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60773" name="Text Box 5"/>
          <p:cNvSpPr txBox="1">
            <a:spLocks noChangeArrowheads="1"/>
          </p:cNvSpPr>
          <p:nvPr/>
        </p:nvSpPr>
        <p:spPr bwMode="auto">
          <a:xfrm>
            <a:off x="7090370" y="833735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160774" name="Text Box 6"/>
          <p:cNvSpPr txBox="1">
            <a:spLocks noChangeArrowheads="1"/>
          </p:cNvSpPr>
          <p:nvPr/>
        </p:nvSpPr>
        <p:spPr bwMode="auto">
          <a:xfrm>
            <a:off x="533400" y="4114800"/>
            <a:ext cx="2438400" cy="1676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alibri" pitchFamily="34" charset="0"/>
              </a:rPr>
              <a:t>Register	Value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xp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rsi</a:t>
            </a: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yp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	t0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  <a:tabLst>
                <a:tab pos="1206500" algn="l"/>
              </a:tabLst>
            </a:pPr>
            <a:r>
              <a:rPr lang="en-US" sz="1800" dirty="0">
                <a:latin typeface="Courier New" pitchFamily="49" charset="0"/>
              </a:rPr>
              <a:t>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	t1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048000" y="48006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516399" y="1219200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cxnSp>
        <p:nvCxnSpPr>
          <p:cNvPr id="3" name="Straight Arrow Connector 2"/>
          <p:cNvCxnSpPr>
            <a:endCxn id="34" idx="1"/>
          </p:cNvCxnSpPr>
          <p:nvPr/>
        </p:nvCxnSpPr>
        <p:spPr bwMode="auto">
          <a:xfrm flipV="1">
            <a:off x="5715000" y="1647175"/>
            <a:ext cx="1466178" cy="334025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5715000" y="2438400"/>
            <a:ext cx="1451237" cy="685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" name="Oval 4"/>
          <p:cNvSpPr/>
          <p:nvPr/>
        </p:nvSpPr>
        <p:spPr bwMode="auto">
          <a:xfrm>
            <a:off x="5638800" y="19050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33" name="Oval 32"/>
          <p:cNvSpPr/>
          <p:nvPr/>
        </p:nvSpPr>
        <p:spPr bwMode="auto">
          <a:xfrm>
            <a:off x="5638800" y="2362200"/>
            <a:ext cx="152400" cy="152400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181178" y="1456675"/>
            <a:ext cx="1066800" cy="1905000"/>
            <a:chOff x="7181178" y="1456675"/>
            <a:chExt cx="1066800" cy="1905000"/>
          </a:xfrm>
        </p:grpSpPr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7181178" y="1456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5" name="Rectangle 9"/>
            <p:cNvSpPr>
              <a:spLocks noChangeArrowheads="1"/>
            </p:cNvSpPr>
            <p:nvPr/>
          </p:nvSpPr>
          <p:spPr bwMode="auto">
            <a:xfrm>
              <a:off x="7181178" y="1837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/>
          </p:nvSpPr>
          <p:spPr bwMode="auto">
            <a:xfrm>
              <a:off x="7181178" y="2218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7" name="Rectangle 11"/>
            <p:cNvSpPr>
              <a:spLocks noChangeArrowheads="1"/>
            </p:cNvSpPr>
            <p:nvPr/>
          </p:nvSpPr>
          <p:spPr bwMode="auto">
            <a:xfrm>
              <a:off x="7181178" y="2599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  <p:sp>
          <p:nvSpPr>
            <p:cNvPr id="38" name="Rectangle 20"/>
            <p:cNvSpPr>
              <a:spLocks noChangeArrowheads="1"/>
            </p:cNvSpPr>
            <p:nvPr/>
          </p:nvSpPr>
          <p:spPr bwMode="auto">
            <a:xfrm>
              <a:off x="7181178" y="2980675"/>
              <a:ext cx="1066800" cy="381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endParaRPr lang="en-US" sz="1800" dirty="0">
                <a:latin typeface="Calibri" pitchFamily="34" charset="0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alibri" pitchFamily="34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6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6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6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81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endParaRPr lang="en-US" sz="1800">
                <a:latin typeface="Courier New" pitchFamily="49" charset="0"/>
              </a:endParaRP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3" idx="1"/>
            <a:endCxn id="71" idx="3"/>
          </p:cNvCxnSpPr>
          <p:nvPr/>
        </p:nvCxnSpPr>
        <p:spPr bwMode="auto">
          <a:xfrm flipH="1">
            <a:off x="2863423" y="1852210"/>
            <a:ext cx="2089577" cy="10668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3116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123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solidFill>
                    <a:srgbClr val="FF0000"/>
                  </a:solidFill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58" idx="1"/>
            <a:endCxn id="72" idx="3"/>
          </p:cNvCxnSpPr>
          <p:nvPr/>
        </p:nvCxnSpPr>
        <p:spPr bwMode="auto">
          <a:xfrm flipH="1">
            <a:off x="2863423" y="3376210"/>
            <a:ext cx="2089577" cy="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2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3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4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5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6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7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67232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2" idx="3"/>
            <a:endCxn id="53" idx="1"/>
          </p:cNvCxnSpPr>
          <p:nvPr/>
        </p:nvCxnSpPr>
        <p:spPr bwMode="auto">
          <a:xfrm flipV="1">
            <a:off x="2863423" y="1852210"/>
            <a:ext cx="2089577" cy="15240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31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5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6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0001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6375400" cy="573088"/>
          </a:xfrm>
        </p:spPr>
        <p:txBody>
          <a:bodyPr/>
          <a:lstStyle/>
          <a:p>
            <a:r>
              <a:rPr lang="en-US" dirty="0"/>
              <a:t>Understanding </a:t>
            </a:r>
            <a:r>
              <a:rPr lang="en-US" dirty="0">
                <a:latin typeface="Courier New"/>
                <a:cs typeface="Courier New"/>
              </a:rPr>
              <a:t>Swap</a:t>
            </a:r>
            <a:r>
              <a:rPr lang="en-US" dirty="0"/>
              <a:t>()</a:t>
            </a:r>
          </a:p>
        </p:txBody>
      </p:sp>
      <p:sp>
        <p:nvSpPr>
          <p:cNvPr id="53" name="Rectangle 8"/>
          <p:cNvSpPr>
            <a:spLocks noChangeArrowheads="1"/>
          </p:cNvSpPr>
          <p:nvPr/>
        </p:nvSpPr>
        <p:spPr bwMode="auto">
          <a:xfrm>
            <a:off x="4953000" y="1661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456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4953000" y="2042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4953000" y="2423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4953000" y="2804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endParaRPr lang="en-US" sz="1800" dirty="0">
              <a:latin typeface="Calibri" pitchFamily="34" charset="0"/>
            </a:endParaRPr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4953000" y="3185710"/>
            <a:ext cx="1066800" cy="381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lnSpc>
                <a:spcPct val="100000"/>
              </a:lnSpc>
            </a:pPr>
            <a:r>
              <a:rPr lang="en-US" sz="1800" dirty="0">
                <a:solidFill>
                  <a:srgbClr val="FF0000"/>
                </a:solidFill>
                <a:latin typeface="Calibri" pitchFamily="34" charset="0"/>
              </a:rPr>
              <a:t>123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1110823" y="1814110"/>
            <a:ext cx="1752600" cy="1752600"/>
            <a:chOff x="9111129" y="1790700"/>
            <a:chExt cx="1752600" cy="1752600"/>
          </a:xfrm>
        </p:grpSpPr>
        <p:sp>
          <p:nvSpPr>
            <p:cNvPr id="65" name="Rectangle 43"/>
            <p:cNvSpPr>
              <a:spLocks noChangeArrowheads="1"/>
            </p:cNvSpPr>
            <p:nvPr/>
          </p:nvSpPr>
          <p:spPr bwMode="auto">
            <a:xfrm>
              <a:off x="9111129" y="17907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6" name="Rectangle 44"/>
            <p:cNvSpPr>
              <a:spLocks noChangeArrowheads="1"/>
            </p:cNvSpPr>
            <p:nvPr/>
          </p:nvSpPr>
          <p:spPr bwMode="auto">
            <a:xfrm>
              <a:off x="9111129" y="22479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rsi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7" name="Rectangle 45"/>
            <p:cNvSpPr>
              <a:spLocks noChangeArrowheads="1"/>
            </p:cNvSpPr>
            <p:nvPr/>
          </p:nvSpPr>
          <p:spPr bwMode="auto">
            <a:xfrm>
              <a:off x="9111129" y="27051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8" name="Rectangle 46"/>
            <p:cNvSpPr>
              <a:spLocks noChangeArrowheads="1"/>
            </p:cNvSpPr>
            <p:nvPr/>
          </p:nvSpPr>
          <p:spPr bwMode="auto">
            <a:xfrm>
              <a:off x="9111129" y="3162300"/>
              <a:ext cx="685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endParaRPr lang="en-US" sz="1800" dirty="0">
                <a:latin typeface="Courier New" pitchFamily="49" charset="0"/>
              </a:endParaRPr>
            </a:p>
          </p:txBody>
        </p:sp>
        <p:sp>
          <p:nvSpPr>
            <p:cNvPr id="69" name="Rectangle 52"/>
            <p:cNvSpPr>
              <a:spLocks noChangeArrowheads="1"/>
            </p:cNvSpPr>
            <p:nvPr/>
          </p:nvSpPr>
          <p:spPr bwMode="auto">
            <a:xfrm>
              <a:off x="9796929" y="17907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</a:t>
              </a:r>
            </a:p>
          </p:txBody>
        </p:sp>
        <p:sp>
          <p:nvSpPr>
            <p:cNvPr id="70" name="Rectangle 53"/>
            <p:cNvSpPr>
              <a:spLocks noChangeArrowheads="1"/>
            </p:cNvSpPr>
            <p:nvPr/>
          </p:nvSpPr>
          <p:spPr bwMode="auto">
            <a:xfrm>
              <a:off x="9796929" y="22479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</a:t>
              </a:r>
            </a:p>
          </p:txBody>
        </p:sp>
        <p:sp>
          <p:nvSpPr>
            <p:cNvPr id="71" name="Rectangle 54"/>
            <p:cNvSpPr>
              <a:spLocks noChangeArrowheads="1"/>
            </p:cNvSpPr>
            <p:nvPr/>
          </p:nvSpPr>
          <p:spPr bwMode="auto">
            <a:xfrm>
              <a:off x="9796929" y="27051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123</a:t>
              </a:r>
            </a:p>
          </p:txBody>
        </p:sp>
        <p:sp>
          <p:nvSpPr>
            <p:cNvPr id="72" name="Rectangle 55"/>
            <p:cNvSpPr>
              <a:spLocks noChangeArrowheads="1"/>
            </p:cNvSpPr>
            <p:nvPr/>
          </p:nvSpPr>
          <p:spPr bwMode="auto">
            <a:xfrm>
              <a:off x="9796929" y="3162300"/>
              <a:ext cx="1066800" cy="381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r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456</a:t>
              </a:r>
            </a:p>
          </p:txBody>
        </p:sp>
      </p:grpSp>
      <p:sp>
        <p:nvSpPr>
          <p:cNvPr id="73" name="Text Box 5"/>
          <p:cNvSpPr txBox="1">
            <a:spLocks noChangeArrowheads="1"/>
          </p:cNvSpPr>
          <p:nvPr/>
        </p:nvSpPr>
        <p:spPr bwMode="auto">
          <a:xfrm>
            <a:off x="1295400" y="1252322"/>
            <a:ext cx="135100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Registers</a:t>
            </a:r>
          </a:p>
        </p:txBody>
      </p:sp>
      <p:sp>
        <p:nvSpPr>
          <p:cNvPr id="76" name="Text Box 5"/>
          <p:cNvSpPr txBox="1">
            <a:spLocks noChangeArrowheads="1"/>
          </p:cNvSpPr>
          <p:nvPr/>
        </p:nvSpPr>
        <p:spPr bwMode="auto">
          <a:xfrm>
            <a:off x="4816383" y="1032633"/>
            <a:ext cx="1279617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Memory</a:t>
            </a:r>
          </a:p>
        </p:txBody>
      </p:sp>
      <p:cxnSp>
        <p:nvCxnSpPr>
          <p:cNvPr id="78" name="Straight Arrow Connector 77"/>
          <p:cNvCxnSpPr>
            <a:stCxn id="71" idx="3"/>
          </p:cNvCxnSpPr>
          <p:nvPr/>
        </p:nvCxnSpPr>
        <p:spPr bwMode="auto">
          <a:xfrm>
            <a:off x="2863423" y="2919010"/>
            <a:ext cx="2074636" cy="419100"/>
          </a:xfrm>
          <a:prstGeom prst="straightConnector1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0" name="Rectangle 4"/>
          <p:cNvSpPr>
            <a:spLocks noChangeArrowheads="1"/>
          </p:cNvSpPr>
          <p:nvPr/>
        </p:nvSpPr>
        <p:spPr bwMode="auto">
          <a:xfrm>
            <a:off x="1447800" y="4114800"/>
            <a:ext cx="5867400" cy="1751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swap: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en-US" sz="1800" dirty="0">
                <a:latin typeface="Courier New" pitchFamily="49" charset="0"/>
              </a:rPr>
              <a:t>  </a:t>
            </a:r>
            <a:r>
              <a:rPr lang="ro-RO" sz="1800" dirty="0">
                <a:latin typeface="Courier New" pitchFamily="49" charset="0"/>
              </a:rPr>
              <a:t> movq    (%rdi), %rax  # t0 = *xp  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(%rsi), %rdx  # t1 = *yp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movq    %rdx, (%rdi)  # *xp = t1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</a:t>
            </a:r>
            <a:r>
              <a:rPr lang="ro-RO" sz="1800" dirty="0">
                <a:solidFill>
                  <a:srgbClr val="FF0000"/>
                </a:solidFill>
                <a:latin typeface="Courier New" pitchFamily="49" charset="0"/>
              </a:rPr>
              <a:t>movq    %rax, (%rsi)  # *yp = t0</a:t>
            </a:r>
          </a:p>
          <a:p>
            <a:pPr>
              <a:tabLst>
                <a:tab pos="347663" algn="l"/>
                <a:tab pos="1312863" algn="l"/>
              </a:tabLst>
            </a:pPr>
            <a:r>
              <a:rPr lang="ro-RO" sz="1800" dirty="0">
                <a:latin typeface="Courier New" pitchFamily="49" charset="0"/>
              </a:rPr>
              <a:t>   ret</a:t>
            </a:r>
            <a:endParaRPr lang="en-US" sz="1800" dirty="0">
              <a:latin typeface="Courier New" pitchFamily="49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096000" y="1414046"/>
            <a:ext cx="1219200" cy="2190764"/>
            <a:chOff x="6096000" y="1414046"/>
            <a:chExt cx="1219200" cy="2190764"/>
          </a:xfrm>
        </p:grpSpPr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6096000" y="165694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0x120 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6096000" y="2052235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0x118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6096000" y="2447523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0x110 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6096000" y="2842810"/>
              <a:ext cx="1219200" cy="36671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0x108 </a:t>
              </a:r>
            </a:p>
          </p:txBody>
        </p:sp>
        <p:sp>
          <p:nvSpPr>
            <p:cNvPr id="33" name="Text Box 38"/>
            <p:cNvSpPr txBox="1">
              <a:spLocks noChangeArrowheads="1"/>
            </p:cNvSpPr>
            <p:nvPr/>
          </p:nvSpPr>
          <p:spPr bwMode="auto">
            <a:xfrm>
              <a:off x="6096000" y="3238098"/>
              <a:ext cx="1219200" cy="3667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800" dirty="0">
                  <a:latin typeface="Courier New" pitchFamily="49" charset="0"/>
                </a:rPr>
                <a:t>0x100 </a:t>
              </a:r>
            </a:p>
          </p:txBody>
        </p:sp>
        <p:sp>
          <p:nvSpPr>
            <p:cNvPr id="34" name="Text Box 34"/>
            <p:cNvSpPr txBox="1">
              <a:spLocks noChangeArrowheads="1"/>
            </p:cNvSpPr>
            <p:nvPr/>
          </p:nvSpPr>
          <p:spPr bwMode="auto">
            <a:xfrm>
              <a:off x="6096000" y="1414046"/>
              <a:ext cx="1219200" cy="33855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lnSpc>
                  <a:spcPct val="100000"/>
                </a:lnSpc>
              </a:pPr>
              <a:r>
                <a:rPr lang="en-US" sz="1600" dirty="0">
                  <a:latin typeface="Calibri"/>
                  <a:cs typeface="Calibri"/>
                </a:rPr>
                <a:t>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0704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077200" cy="573088"/>
          </a:xfrm>
        </p:spPr>
        <p:txBody>
          <a:bodyPr/>
          <a:lstStyle/>
          <a:p>
            <a:r>
              <a:rPr lang="en-US" dirty="0"/>
              <a:t>Memory Addressing Modes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307387" cy="5530850"/>
          </a:xfrm>
        </p:spPr>
        <p:txBody>
          <a:bodyPr/>
          <a:lstStyle/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Most General Form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 D]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D: 	Constant “displacement” 1, 2, or 4 bytes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Rb</a:t>
            </a:r>
            <a:r>
              <a:rPr lang="en-US" dirty="0"/>
              <a:t>: 	Base register: Any of 16 integer registers</a:t>
            </a: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 err="1"/>
              <a:t>Ri</a:t>
            </a:r>
            <a:r>
              <a:rPr lang="en-US" dirty="0"/>
              <a:t>:	Index register: Any, except for 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rsp</a:t>
            </a:r>
            <a:endParaRPr lang="en-US" b="1" dirty="0">
              <a:latin typeface="Courier New" pitchFamily="49" charset="0"/>
            </a:endParaRPr>
          </a:p>
          <a:p>
            <a:pPr marL="560388" lvl="1" indent="-222250" defTabSz="895350">
              <a:tabLst>
                <a:tab pos="1206500" algn="l"/>
                <a:tab pos="3657600" algn="l"/>
              </a:tabLst>
            </a:pPr>
            <a:r>
              <a:rPr lang="en-US" dirty="0"/>
              <a:t>S: 	Scale: 1, 2, 4, or 8 (</a:t>
            </a:r>
            <a:r>
              <a:rPr lang="en-US" i="1" dirty="0">
                <a:solidFill>
                  <a:srgbClr val="C00000"/>
                </a:solidFill>
              </a:rPr>
              <a:t>why these numbers?</a:t>
            </a:r>
            <a:r>
              <a:rPr lang="en-US" dirty="0"/>
              <a:t>)</a:t>
            </a:r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endParaRPr lang="en-US" dirty="0"/>
          </a:p>
          <a:p>
            <a:pPr marL="223838" indent="-223838" defTabSz="895350">
              <a:tabLst>
                <a:tab pos="1206500" algn="l"/>
                <a:tab pos="3657600" algn="l"/>
              </a:tabLst>
            </a:pPr>
            <a:r>
              <a:rPr lang="en-US" dirty="0"/>
              <a:t>Special Cases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D(</a:t>
            </a:r>
            <a:r>
              <a:rPr lang="en-US" dirty="0" err="1"/>
              <a:t>Rb,Ri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]+D]</a:t>
            </a:r>
          </a:p>
          <a:p>
            <a:pPr marL="223838" indent="-223838" defTabSz="895350">
              <a:buNone/>
              <a:tabLst>
                <a:tab pos="1206500" algn="l"/>
                <a:tab pos="3657600" algn="l"/>
              </a:tabLst>
            </a:pPr>
            <a:r>
              <a:rPr lang="en-US" dirty="0"/>
              <a:t>		(</a:t>
            </a:r>
            <a:r>
              <a:rPr lang="en-US" dirty="0" err="1"/>
              <a:t>Rb,Ri,S</a:t>
            </a:r>
            <a:r>
              <a:rPr lang="en-US" dirty="0"/>
              <a:t>)	</a:t>
            </a:r>
            <a:r>
              <a:rPr lang="en-US" dirty="0" err="1"/>
              <a:t>Mem</a:t>
            </a:r>
            <a:r>
              <a:rPr lang="en-US" dirty="0"/>
              <a:t>[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Rb</a:t>
            </a:r>
            <a:r>
              <a:rPr lang="en-US" dirty="0"/>
              <a:t>]+S*</a:t>
            </a:r>
            <a:r>
              <a:rPr lang="en-US" dirty="0" err="1"/>
              <a:t>Reg</a:t>
            </a:r>
            <a:r>
              <a:rPr lang="en-US" dirty="0"/>
              <a:t>[</a:t>
            </a:r>
            <a:r>
              <a:rPr lang="en-US" dirty="0" err="1"/>
              <a:t>Ri</a:t>
            </a:r>
            <a:r>
              <a:rPr lang="en-US" dirty="0"/>
              <a:t>]]</a:t>
            </a:r>
          </a:p>
        </p:txBody>
      </p:sp>
    </p:spTree>
    <p:extLst>
      <p:ext uri="{BB962C8B-B14F-4D97-AF65-F5344CB8AC3E}">
        <p14:creationId xmlns:p14="http://schemas.microsoft.com/office/powerpoint/2010/main" val="4769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/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/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/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3769360" y="4485640"/>
            <a:ext cx="213868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769360" y="4983480"/>
            <a:ext cx="22860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769360" y="544576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69360" y="6009640"/>
            <a:ext cx="2489200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522720" y="4485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522720" y="498348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522720" y="544576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522720" y="6009640"/>
            <a:ext cx="1426391" cy="33528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6" t="9117" r="10091" b="55770"/>
          <a:stretch/>
        </p:blipFill>
        <p:spPr bwMode="auto">
          <a:xfrm>
            <a:off x="3703442" y="1431307"/>
            <a:ext cx="5308539" cy="1466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577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67" name="Group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489084"/>
              </p:ext>
            </p:extLst>
          </p:nvPr>
        </p:nvGraphicFramePr>
        <p:xfrm>
          <a:off x="1050585" y="3886200"/>
          <a:ext cx="6934200" cy="254000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ヒラギノ角ゴ ProN W3" charset="0"/>
                        <a:cs typeface="ヒラギノ角ゴ ProN W3" charset="0"/>
                        <a:sym typeface="Courier New" charset="0"/>
                      </a:endParaRP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295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 dirty="0">
                <a:latin typeface="Calibri" charset="0"/>
                <a:ea typeface="Calibri" charset="0"/>
                <a:cs typeface="Calibri" charset="0"/>
                <a:sym typeface="Calibri" charset="0"/>
              </a:rPr>
              <a:t>Address Computation Examples</a:t>
            </a:r>
            <a:endParaRPr lang="en-US" dirty="0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graphicFrame>
        <p:nvGraphicFramePr>
          <p:cNvPr id="12296" name="Group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75691"/>
              </p:ext>
            </p:extLst>
          </p:nvPr>
        </p:nvGraphicFramePr>
        <p:xfrm>
          <a:off x="1050585" y="3893820"/>
          <a:ext cx="6934200" cy="2524760"/>
        </p:xfrm>
        <a:graphic>
          <a:graphicData uri="http://schemas.openxmlformats.org/drawingml/2006/table">
            <a:tbl>
              <a:tblPr/>
              <a:tblGrid>
                <a:gridCol w="26717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Expression</a:t>
                      </a:r>
                    </a:p>
                  </a:txBody>
                  <a:tcPr marL="101600" marR="101600" marT="101600" marB="1016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 Computation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Bold" charset="0"/>
                          <a:ea typeface="ヒラギノ角ゴ ProN W6" charset="0"/>
                          <a:cs typeface="ヒラギノ角ゴ ProN W6" charset="0"/>
                          <a:sym typeface="Calibri Bold" charset="0"/>
                        </a:rPr>
                        <a:t>Address</a:t>
                      </a:r>
                    </a:p>
                  </a:txBody>
                  <a:tcPr marL="101600" marR="101600" marT="101600" marB="1016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D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0xf008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,%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(%rdx,%rcx,4)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 + 4*0x100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0xf400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0x80(,%rdx,2)</a:t>
                      </a:r>
                    </a:p>
                  </a:txBody>
                  <a:tcPr marL="76200" marR="76200" marT="76200" marB="76200"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2*0xf000 + 0x80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0x1e080</a:t>
                      </a:r>
                    </a:p>
                  </a:txBody>
                  <a:tcPr marL="76200" marR="76200" marT="76200" marB="762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50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74501"/>
              </p:ext>
            </p:extLst>
          </p:nvPr>
        </p:nvGraphicFramePr>
        <p:xfrm>
          <a:off x="1066800" y="1511300"/>
          <a:ext cx="2362200" cy="1016000"/>
        </p:xfrm>
        <a:graphic>
          <a:graphicData uri="http://schemas.openxmlformats.org/drawingml/2006/table">
            <a:tbl>
              <a:tblPr/>
              <a:tblGrid>
                <a:gridCol w="104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rdx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0xf000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%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rcx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 Bold" charset="0"/>
                        <a:cs typeface="Courier New Bold" charset="0"/>
                        <a:sym typeface="Courier New Bold" charset="0"/>
                      </a:endParaRP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 Bold" charset="0"/>
                          <a:cs typeface="Courier New Bold" charset="0"/>
                          <a:sym typeface="Courier New Bold" charset="0"/>
                        </a:rPr>
                        <a:t>0x0100</a:t>
                      </a:r>
                    </a:p>
                  </a:txBody>
                  <a:tcPr marL="76200" marR="76200" marT="76200" marB="762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570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/>
              <a:t>Arithmetic &amp; logical operations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11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Address Computation Instruction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leaq</a:t>
            </a:r>
            <a:r>
              <a:rPr lang="en-US" dirty="0"/>
              <a:t>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Src</a:t>
            </a:r>
            <a:r>
              <a:rPr lang="en-US" dirty="0"/>
              <a:t>,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Dst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</a:t>
            </a:r>
            <a:r>
              <a:rPr lang="en-US" dirty="0"/>
              <a:t> is address mode expression</a:t>
            </a:r>
          </a:p>
          <a:p>
            <a:pPr marL="552450" lvl="1"/>
            <a:r>
              <a:rPr lang="en-US" dirty="0"/>
              <a:t>Set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Dst</a:t>
            </a:r>
            <a:r>
              <a:rPr lang="en-US" dirty="0"/>
              <a:t> to address denoted by expression</a:t>
            </a:r>
          </a:p>
          <a:p>
            <a:pPr>
              <a:spcBef>
                <a:spcPts val="2800"/>
              </a:spcBef>
            </a:pPr>
            <a:r>
              <a:rPr lang="en-US" dirty="0"/>
              <a:t>Uses</a:t>
            </a:r>
          </a:p>
          <a:p>
            <a:pPr marL="552450" lvl="1"/>
            <a:r>
              <a:rPr lang="en-US" dirty="0"/>
              <a:t>Computing addresses without a memory reference</a:t>
            </a:r>
          </a:p>
          <a:p>
            <a:pPr marL="838200" lvl="2"/>
            <a:r>
              <a:rPr lang="en-US" dirty="0"/>
              <a:t>E.g., translation of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p = &amp;x[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];</a:t>
            </a:r>
            <a:endParaRPr lang="en-US" dirty="0"/>
          </a:p>
          <a:p>
            <a:pPr marL="552450" lvl="1"/>
            <a:r>
              <a:rPr lang="en-US" dirty="0"/>
              <a:t>Computing arithmetic expressions of the form x + k*y</a:t>
            </a:r>
          </a:p>
          <a:p>
            <a:pPr marL="838200" lvl="2"/>
            <a:r>
              <a:rPr lang="en-US" dirty="0"/>
              <a:t>k = 1, 2, 4, or 8</a:t>
            </a:r>
          </a:p>
          <a:p>
            <a:r>
              <a:rPr lang="en-US" dirty="0"/>
              <a:t>Example</a:t>
            </a:r>
          </a:p>
        </p:txBody>
      </p:sp>
      <p:sp>
        <p:nvSpPr>
          <p:cNvPr id="13317" name="Rectangle 5"/>
          <p:cNvSpPr>
            <a:spLocks/>
          </p:cNvSpPr>
          <p:nvPr/>
        </p:nvSpPr>
        <p:spPr bwMode="auto">
          <a:xfrm>
            <a:off x="304800" y="5219700"/>
            <a:ext cx="2514600" cy="1346200"/>
          </a:xfrm>
          <a:prstGeom prst="rect">
            <a:avLst/>
          </a:prstGeom>
          <a:solidFill>
            <a:srgbClr val="CDF1C5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182880" tIns="0" rIns="0" bIns="0"/>
          <a:lstStyle/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m12(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x)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x*12;</a:t>
            </a:r>
            <a:endParaRPr lang="en-US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 algn="l"/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3318" name="Rectangle 6"/>
          <p:cNvSpPr>
            <a:spLocks/>
          </p:cNvSpPr>
          <p:nvPr/>
        </p:nvSpPr>
        <p:spPr bwMode="auto">
          <a:xfrm>
            <a:off x="3340100" y="5740400"/>
            <a:ext cx="5660360" cy="685800"/>
          </a:xfrm>
          <a:prstGeom prst="rect">
            <a:avLst/>
          </a:prstGeom>
          <a:solidFill>
            <a:srgbClr val="FFFF99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76200" tIns="76200" rIns="76200" bIns="76200"/>
          <a:lstStyle/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leaq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(%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,%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rdi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,2),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# t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=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x+2*x</a:t>
            </a:r>
            <a:endParaRPr lang="en-US" dirty="0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>
              <a:tabLst>
                <a:tab pos="228600" algn="l"/>
                <a:tab pos="228600" algn="l"/>
              </a:tabLst>
            </a:pP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salq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$2, %</a:t>
            </a:r>
            <a:r>
              <a:rPr lang="en-US" sz="1800" dirty="0" err="1">
                <a:latin typeface="Courier New" charset="0"/>
                <a:cs typeface="Courier New" charset="0"/>
                <a:sym typeface="Courier New" charset="0"/>
              </a:rPr>
              <a:t>r</a:t>
            </a:r>
            <a:r>
              <a:rPr lang="en-US" sz="1800" dirty="0" err="1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ax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             </a:t>
            </a:r>
            <a:r>
              <a:rPr lang="en-US" sz="1800" dirty="0">
                <a:latin typeface="Courier New" charset="0"/>
                <a:cs typeface="Courier New" charset="0"/>
                <a:sym typeface="Courier New" charset="0"/>
              </a:rPr>
              <a:t># </a:t>
            </a:r>
            <a:r>
              <a:rPr lang="en-US" sz="1800" dirty="0">
                <a:solidFill>
                  <a:schemeClr val="tx1"/>
                </a:solidFill>
                <a:latin typeface="Courier New" charset="0"/>
                <a:cs typeface="Courier New" charset="0"/>
                <a:sym typeface="Courier New" charset="0"/>
              </a:rPr>
              <a:t>return t&lt;&lt;2</a:t>
            </a:r>
          </a:p>
        </p:txBody>
      </p:sp>
      <p:sp>
        <p:nvSpPr>
          <p:cNvPr id="13319" name="Rectangle 7"/>
          <p:cNvSpPr>
            <a:spLocks/>
          </p:cNvSpPr>
          <p:nvPr/>
        </p:nvSpPr>
        <p:spPr bwMode="auto">
          <a:xfrm>
            <a:off x="3297238" y="5295900"/>
            <a:ext cx="3949700" cy="4445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Converted to ASM by compiler:</a:t>
            </a:r>
          </a:p>
        </p:txBody>
      </p:sp>
    </p:spTree>
    <p:extLst>
      <p:ext uri="{BB962C8B-B14F-4D97-AF65-F5344CB8AC3E}">
        <p14:creationId xmlns:p14="http://schemas.microsoft.com/office/powerpoint/2010/main" val="18908184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Some Arithmetic Operations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259715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Two Operand Instructions:</a:t>
            </a:r>
          </a:p>
          <a:p>
            <a:pPr marL="0" lvl="1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Format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Computation</a:t>
            </a:r>
            <a:endParaRPr lang="en-US" dirty="0">
              <a:solidFill>
                <a:srgbClr val="980002"/>
              </a:solidFill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addq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+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subq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/>
              <a:t>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imulq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*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shlq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&lt;&lt;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Synonym: </a:t>
            </a:r>
            <a:r>
              <a:rPr lang="en-US" dirty="0" err="1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salq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sarq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Arithmetic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shrq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&gt;&gt; </a:t>
            </a:r>
            <a:r>
              <a:rPr lang="en-US" dirty="0" err="1"/>
              <a:t>Src</a:t>
            </a:r>
            <a:r>
              <a:rPr lang="en-US" dirty="0"/>
              <a:t>	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Logical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xorq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^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andq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&amp; </a:t>
            </a:r>
            <a:r>
              <a:rPr lang="en-US" dirty="0" err="1"/>
              <a:t>Src</a:t>
            </a:r>
            <a:endParaRPr lang="en-US" dirty="0"/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orq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Src,Dest</a:t>
            </a:r>
            <a:r>
              <a:rPr lang="en-US" dirty="0"/>
              <a:t>	</a:t>
            </a:r>
            <a:r>
              <a:rPr lang="en-US" dirty="0" err="1"/>
              <a:t>Dest</a:t>
            </a:r>
            <a:r>
              <a:rPr lang="en-US" dirty="0"/>
              <a:t> = </a:t>
            </a:r>
            <a:r>
              <a:rPr lang="en-US" dirty="0" err="1"/>
              <a:t>Dest</a:t>
            </a:r>
            <a:r>
              <a:rPr lang="en-US" dirty="0"/>
              <a:t> | </a:t>
            </a:r>
            <a:r>
              <a:rPr lang="en-US" dirty="0" err="1"/>
              <a:t>Src</a:t>
            </a:r>
            <a:endParaRPr lang="en-US" dirty="0"/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Watch out for argument order!  </a:t>
            </a:r>
            <a:r>
              <a:rPr lang="en-US" i="1" dirty="0" err="1"/>
              <a:t>Src,Dest</a:t>
            </a:r>
            <a:br>
              <a:rPr lang="en-US" dirty="0"/>
            </a:br>
            <a:r>
              <a:rPr lang="en-US" dirty="0"/>
              <a:t>(Warning: Intel docs use “op </a:t>
            </a:r>
            <a:r>
              <a:rPr lang="en-US" i="1" dirty="0" err="1"/>
              <a:t>Dest,Src</a:t>
            </a:r>
            <a:r>
              <a:rPr lang="en-US" dirty="0"/>
              <a:t>”)</a:t>
            </a:r>
          </a:p>
          <a:p>
            <a:pPr>
              <a:tabLst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409700" algn="l"/>
                <a:tab pos="1604963" algn="l"/>
              </a:tabLst>
            </a:pPr>
            <a:r>
              <a:rPr lang="en-US" dirty="0"/>
              <a:t>No distinction between signed and unsigned </a:t>
            </a:r>
            <a:r>
              <a:rPr lang="en-US" dirty="0" err="1"/>
              <a:t>int</a:t>
            </a:r>
            <a:r>
              <a:rPr lang="en-US" dirty="0"/>
              <a:t> (why?)</a:t>
            </a:r>
          </a:p>
        </p:txBody>
      </p:sp>
    </p:spTree>
    <p:extLst>
      <p:ext uri="{BB962C8B-B14F-4D97-AF65-F5344CB8AC3E}">
        <p14:creationId xmlns:p14="http://schemas.microsoft.com/office/powerpoint/2010/main" val="161664018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Quiz Time!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800" dirty="0"/>
              <a:t>Check out:</a:t>
            </a:r>
          </a:p>
          <a:p>
            <a:endParaRPr lang="en-US" sz="2800" dirty="0"/>
          </a:p>
          <a:p>
            <a:r>
              <a:rPr lang="en-US" sz="2800" dirty="0"/>
              <a:t>Canvas &gt; Day 4 – Machine Basics</a:t>
            </a:r>
          </a:p>
        </p:txBody>
      </p:sp>
    </p:spTree>
    <p:extLst>
      <p:ext uri="{BB962C8B-B14F-4D97-AF65-F5344CB8AC3E}">
        <p14:creationId xmlns:p14="http://schemas.microsoft.com/office/powerpoint/2010/main" val="376205562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Some Arithmetic Operations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86347" y="1362075"/>
            <a:ext cx="8567625" cy="4972050"/>
          </a:xfrm>
          <a:ln/>
        </p:spPr>
        <p:txBody>
          <a:bodyPr/>
          <a:lstStyle/>
          <a:p>
            <a:pPr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One Operand Instructions</a:t>
            </a: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incq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+ 1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decq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1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negq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Symbol"/>
              </a:rPr>
              <a:t> 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 marL="285750" lvl="2" indent="0">
              <a:buNone/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 err="1">
                <a:latin typeface="Courier New" pitchFamily="49" charset="0"/>
                <a:cs typeface="Courier New" pitchFamily="49" charset="0"/>
                <a:sym typeface="Courier New Bold" charset="0"/>
              </a:rPr>
              <a:t>notq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sym typeface="Calibri Italic" charset="0"/>
              </a:rPr>
              <a:t>	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 = ~</a:t>
            </a:r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Dest</a:t>
            </a:r>
            <a:endParaRPr lang="en-US" dirty="0">
              <a:latin typeface="Calibri Italic" charset="0"/>
              <a:sym typeface="Calibri Italic" charset="0"/>
            </a:endParaRPr>
          </a:p>
          <a:p>
            <a:pPr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See book for more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Depending how you count, there are 2,034 total x86 instructions</a:t>
            </a:r>
          </a:p>
          <a:p>
            <a:pPr lvl="1">
              <a:spcBef>
                <a:spcPts val="3500"/>
              </a:spcBef>
              <a:tabLst>
                <a:tab pos="1409700" algn="l"/>
                <a:tab pos="1409700" algn="l"/>
                <a:tab pos="1409700" algn="l"/>
                <a:tab pos="1409700" algn="l"/>
              </a:tabLst>
            </a:pPr>
            <a:r>
              <a:rPr lang="en-US" dirty="0"/>
              <a:t>(If you count all </a:t>
            </a:r>
            <a:r>
              <a:rPr lang="en-US" dirty="0" err="1"/>
              <a:t>addr</a:t>
            </a:r>
            <a:r>
              <a:rPr lang="en-US" dirty="0"/>
              <a:t> modes, op widths, flags, it’s actually 3,683)</a:t>
            </a:r>
          </a:p>
        </p:txBody>
      </p:sp>
    </p:spTree>
    <p:extLst>
      <p:ext uri="{BB962C8B-B14F-4D97-AF65-F5344CB8AC3E}">
        <p14:creationId xmlns:p14="http://schemas.microsoft.com/office/powerpoint/2010/main" val="8470241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Arithmetic Expression Example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86200" y="3505199"/>
            <a:ext cx="4406900" cy="282892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Interesting Instructions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leaq</a:t>
            </a:r>
            <a:r>
              <a:rPr lang="en-US" dirty="0"/>
              <a:t>: address computation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salq</a:t>
            </a:r>
            <a:r>
              <a:rPr lang="en-US" dirty="0"/>
              <a:t>: shift</a:t>
            </a:r>
          </a:p>
          <a:p>
            <a:pPr lvl="1" indent="-342900"/>
            <a:r>
              <a:rPr lang="en-US" b="1" dirty="0" err="1">
                <a:latin typeface="Courier New"/>
                <a:cs typeface="Courier New"/>
              </a:rPr>
              <a:t>imulq</a:t>
            </a:r>
            <a:r>
              <a:rPr lang="en-US" dirty="0"/>
              <a:t>: multiplication</a:t>
            </a:r>
          </a:p>
          <a:p>
            <a:pPr lvl="2" indent="-342900"/>
            <a:r>
              <a:rPr lang="en-US" dirty="0"/>
              <a:t>Curious: only used once…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814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4249737" y="1193800"/>
            <a:ext cx="41275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854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Understanding Arithmetic Expression Example</a:t>
            </a:r>
          </a:p>
        </p:txBody>
      </p:sp>
      <p:sp>
        <p:nvSpPr>
          <p:cNvPr id="17412" name="Rectangle 4"/>
          <p:cNvSpPr>
            <a:spLocks/>
          </p:cNvSpPr>
          <p:nvPr/>
        </p:nvSpPr>
        <p:spPr bwMode="auto">
          <a:xfrm>
            <a:off x="152400" y="1752600"/>
            <a:ext cx="3505200" cy="3429000"/>
          </a:xfrm>
          <a:prstGeom prst="rect">
            <a:avLst/>
          </a:prstGeom>
          <a:solidFill>
            <a:srgbClr val="F6F5BD"/>
          </a:solidFill>
          <a:ln w="127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dist="50799" dir="5400000" algn="ctr" rotWithShape="0">
              <a:schemeClr val="bg2">
                <a:alpha val="50000"/>
              </a:schemeClr>
            </a:outerShdw>
          </a:effectLst>
        </p:spPr>
        <p:txBody>
          <a:bodyPr lIns="38100" tIns="38100" rIns="38100" bIns="38100"/>
          <a:lstStyle/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(long x, long y, long z)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{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t1 =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x+y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t2 = z+t1;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t3 = x+4;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t4 = y * 48;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t5 = t3 + t4;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long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= t2 * t5;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return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;</a:t>
            </a:r>
          </a:p>
          <a:p>
            <a:pPr>
              <a:tabLst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}</a:t>
            </a:r>
          </a:p>
        </p:txBody>
      </p:sp>
      <p:sp>
        <p:nvSpPr>
          <p:cNvPr id="17413" name="Rectangle 5"/>
          <p:cNvSpPr>
            <a:spLocks/>
          </p:cNvSpPr>
          <p:nvPr/>
        </p:nvSpPr>
        <p:spPr bwMode="auto">
          <a:xfrm>
            <a:off x="3810000" y="1193800"/>
            <a:ext cx="5181600" cy="2463800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arith</a:t>
            </a: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: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rsi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# t1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addq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t2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(%rsi,%rsi,2),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salq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$4,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  # t4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leaq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4(%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rdi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rdx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),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# t5</a:t>
            </a: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imulq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rcx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, %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rax</a:t>
            </a: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        # </a:t>
            </a:r>
            <a:r>
              <a:rPr lang="en-US" sz="1800" dirty="0" err="1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rval</a:t>
            </a:r>
            <a:endParaRPr lang="en-US" sz="1800" dirty="0"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  <a:p>
            <a:pPr>
              <a:tabLst>
                <a:tab pos="346075" algn="l"/>
                <a:tab pos="457200" algn="l"/>
                <a:tab pos="1201738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  <a:ea typeface="Monaco" charset="0"/>
                <a:cs typeface="Courier New" pitchFamily="49" charset="0"/>
                <a:sym typeface="Monaco" charset="0"/>
              </a:rPr>
              <a:t>  ret</a:t>
            </a:r>
            <a:endParaRPr lang="en-US" sz="1800" b="1" dirty="0">
              <a:solidFill>
                <a:schemeClr val="tx1"/>
              </a:solidFill>
              <a:latin typeface="Courier New" pitchFamily="49" charset="0"/>
              <a:ea typeface="Monaco" charset="0"/>
              <a:cs typeface="Courier New" pitchFamily="49" charset="0"/>
              <a:sym typeface="Monaco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362800"/>
              </p:ext>
            </p:extLst>
          </p:nvPr>
        </p:nvGraphicFramePr>
        <p:xfrm>
          <a:off x="4648200" y="3733800"/>
          <a:ext cx="3352800" cy="2545080"/>
        </p:xfrm>
        <a:graphic>
          <a:graphicData uri="http://schemas.openxmlformats.org/drawingml/2006/table">
            <a:tbl>
              <a:tblPr firstRow="1" bandRow="1"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Register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Use(s)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x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rsi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y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rdx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dirty="0">
                          <a:latin typeface="Calibri"/>
                          <a:cs typeface="Calibri"/>
                        </a:rPr>
                        <a:t>Argument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z, t4</a:t>
                      </a: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rax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t1</a:t>
                      </a:r>
                      <a:r>
                        <a:rPr lang="en-US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b="1" i="0" dirty="0">
                          <a:latin typeface="Courier New"/>
                          <a:cs typeface="Courier New"/>
                        </a:rPr>
                        <a:t>t2</a:t>
                      </a:r>
                      <a:r>
                        <a:rPr lang="en-US" baseline="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lang="en-US" b="1" i="0" baseline="0" dirty="0" err="1">
                          <a:latin typeface="Courier New"/>
                          <a:cs typeface="Courier New"/>
                        </a:rPr>
                        <a:t>rval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%</a:t>
                      </a:r>
                      <a:r>
                        <a:rPr lang="en-US" b="1" i="0" dirty="0" err="1">
                          <a:latin typeface="Courier New"/>
                          <a:cs typeface="Courier New"/>
                        </a:rPr>
                        <a:t>rcx</a:t>
                      </a:r>
                      <a:endParaRPr lang="en-US" b="1" i="0" dirty="0">
                        <a:latin typeface="Courier New"/>
                        <a:cs typeface="Courier New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 Bold"/>
                          <a:ea typeface="ヒラギノ角ゴ ProN W6"/>
                          <a:cs typeface="ヒラギノ角ゴ ProN W6"/>
                        </a:defRPr>
                      </a:lvl9pPr>
                    </a:lstStyle>
                    <a:p>
                      <a:r>
                        <a:rPr lang="en-US" b="1" i="0" dirty="0">
                          <a:latin typeface="Courier New"/>
                          <a:cs typeface="Courier New"/>
                        </a:rPr>
                        <a:t>t5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0000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817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  <a:effectLst/>
        </p:spPr>
        <p:txBody>
          <a:bodyPr/>
          <a:lstStyle/>
          <a:p>
            <a:r>
              <a:rPr lang="en-US" dirty="0"/>
              <a:t>Intel x86 Processors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2075"/>
            <a:ext cx="8255963" cy="4972050"/>
          </a:xfrm>
          <a:noFill/>
          <a:ln/>
        </p:spPr>
        <p:txBody>
          <a:bodyPr lIns="90487" tIns="44450" rIns="90487" bIns="44450"/>
          <a:lstStyle/>
          <a:p>
            <a:r>
              <a:rPr lang="en-US" dirty="0"/>
              <a:t>Dominate laptop/desktop/server market</a:t>
            </a:r>
          </a:p>
          <a:p>
            <a:r>
              <a:rPr lang="en-US" dirty="0"/>
              <a:t>Evolutionary design</a:t>
            </a:r>
          </a:p>
          <a:p>
            <a:pPr lvl="1"/>
            <a:r>
              <a:rPr lang="en-US" dirty="0"/>
              <a:t>Backwards compatible up until 8086, introduced in 1978</a:t>
            </a:r>
          </a:p>
          <a:p>
            <a:pPr lvl="1"/>
            <a:r>
              <a:rPr lang="en-US" dirty="0"/>
              <a:t>Added more features as time goes on</a:t>
            </a:r>
          </a:p>
          <a:p>
            <a:r>
              <a:rPr lang="en-US" dirty="0"/>
              <a:t>x86 is a Complex Instruction Set Computer (CISC)</a:t>
            </a:r>
          </a:p>
          <a:p>
            <a:pPr lvl="1"/>
            <a:r>
              <a:rPr lang="en-US" dirty="0"/>
              <a:t>Many different instructions with many different formats</a:t>
            </a:r>
          </a:p>
          <a:p>
            <a:pPr lvl="2"/>
            <a:r>
              <a:rPr lang="en-US" dirty="0"/>
              <a:t>But, only small subset encountered with Linux programs</a:t>
            </a:r>
          </a:p>
          <a:p>
            <a:r>
              <a:rPr lang="en-US" dirty="0"/>
              <a:t>Compare: Reduced Instruction Set Computer (RISC)</a:t>
            </a:r>
          </a:p>
          <a:p>
            <a:pPr lvl="1"/>
            <a:r>
              <a:rPr lang="en-US" dirty="0"/>
              <a:t>RISC: *very few* instructions, with *very few* modes for each</a:t>
            </a:r>
          </a:p>
          <a:p>
            <a:pPr lvl="1"/>
            <a:r>
              <a:rPr lang="en-US" dirty="0"/>
              <a:t>RISC can be quite fast (but Intel still wins on speed!)</a:t>
            </a:r>
          </a:p>
          <a:p>
            <a:pPr lvl="1"/>
            <a:r>
              <a:rPr lang="en-US" dirty="0"/>
              <a:t>Current RISC renaissance (e.g., ARM, RISCV), especially for low-power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Machine Programming I: 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History of Intel processors and architectures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Assembly Basics: Registers, operands, move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Arithmetic &amp; logical operations</a:t>
            </a:r>
          </a:p>
          <a:p>
            <a:r>
              <a:rPr lang="en-US" dirty="0"/>
              <a:t>C, assembly, machine code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1101725" y="25146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01725" y="3655700"/>
            <a:ext cx="72707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text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828675" y="4724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828675" y="5867400"/>
            <a:ext cx="1000125" cy="45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binary</a:t>
            </a:r>
          </a:p>
        </p:txBody>
      </p:sp>
      <p:sp>
        <p:nvSpPr>
          <p:cNvPr id="148486" name="Line 6"/>
          <p:cNvSpPr>
            <a:spLocks noChangeShapeType="1"/>
          </p:cNvSpPr>
          <p:nvPr/>
        </p:nvSpPr>
        <p:spPr bwMode="auto">
          <a:xfrm>
            <a:off x="3989388" y="2977233"/>
            <a:ext cx="0" cy="68036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295774" y="3124200"/>
            <a:ext cx="30321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Compiler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ourier New" pitchFamily="49" charset="0"/>
              </a:rPr>
              <a:t> –</a:t>
            </a:r>
            <a:r>
              <a:rPr lang="en-US" sz="2000" dirty="0" err="1">
                <a:latin typeface="Courier New" pitchFamily="49" charset="0"/>
              </a:rPr>
              <a:t>Og</a:t>
            </a:r>
            <a:r>
              <a:rPr lang="en-US" sz="2000" dirty="0">
                <a:latin typeface="Courier New" pitchFamily="49" charset="0"/>
              </a:rPr>
              <a:t> -S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279900" y="4191000"/>
            <a:ext cx="304800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Assembler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 </a:t>
            </a:r>
            <a:r>
              <a:rPr lang="en-US" sz="2000" dirty="0">
                <a:latin typeface="Courier New" pitchFamily="49" charset="0"/>
              </a:rPr>
              <a:t>as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295775" y="5334000"/>
            <a:ext cx="2638425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Linker (</a:t>
            </a:r>
            <a:r>
              <a:rPr lang="en-US" sz="2000" dirty="0" err="1">
                <a:latin typeface="Courier New" pitchFamily="49" charset="0"/>
              </a:rPr>
              <a:t>gcc</a:t>
            </a:r>
            <a:r>
              <a:rPr lang="en-US" sz="2000" dirty="0">
                <a:latin typeface="Calibri" pitchFamily="34" charset="0"/>
              </a:rPr>
              <a:t> or</a:t>
            </a:r>
            <a:r>
              <a:rPr lang="en-US" sz="2000" dirty="0">
                <a:latin typeface="Courier" pitchFamily="49" charset="0"/>
              </a:rPr>
              <a:t> </a:t>
            </a:r>
            <a:r>
              <a:rPr lang="en-US" sz="2000" dirty="0">
                <a:latin typeface="Courier New" pitchFamily="49" charset="0"/>
              </a:rPr>
              <a:t>ld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2373313" y="2579688"/>
            <a:ext cx="32639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C program (</a:t>
            </a:r>
            <a:r>
              <a:rPr lang="en-US" sz="2000" dirty="0">
                <a:latin typeface="Courier New" pitchFamily="49" charset="0"/>
              </a:rPr>
              <a:t>p1.c p2.c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2259013" y="3657600"/>
            <a:ext cx="3492500" cy="397545"/>
          </a:xfrm>
          <a:prstGeom prst="rect">
            <a:avLst/>
          </a:prstGeom>
          <a:solidFill>
            <a:srgbClr val="F6F5B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 err="1">
                <a:latin typeface="Calibri" pitchFamily="34" charset="0"/>
              </a:rPr>
              <a:t>Asm</a:t>
            </a:r>
            <a:r>
              <a:rPr lang="en-US" sz="2000" dirty="0">
                <a:latin typeface="Calibri" pitchFamily="34" charset="0"/>
              </a:rPr>
              <a:t> program (</a:t>
            </a:r>
            <a:r>
              <a:rPr lang="en-US" sz="2000" dirty="0">
                <a:latin typeface="Courier New" pitchFamily="49" charset="0"/>
              </a:rPr>
              <a:t>p1.s p2.s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2144713" y="4800600"/>
            <a:ext cx="3721100" cy="3975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Object program (</a:t>
            </a:r>
            <a:r>
              <a:rPr lang="en-US" sz="2000" dirty="0">
                <a:latin typeface="Courier New" pitchFamily="49" charset="0"/>
              </a:rPr>
              <a:t>p1.o p2.o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2131219" y="5943600"/>
            <a:ext cx="3748088" cy="397545"/>
          </a:xfrm>
          <a:prstGeom prst="rect">
            <a:avLst/>
          </a:prstGeom>
          <a:solidFill>
            <a:srgbClr val="FF99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Executable program (</a:t>
            </a:r>
            <a:r>
              <a:rPr lang="en-US" sz="2000" dirty="0">
                <a:latin typeface="Courier New" pitchFamily="49" charset="0"/>
              </a:rPr>
              <a:t>p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989388" y="4055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5" name="Line 15"/>
          <p:cNvSpPr>
            <a:spLocks noChangeShapeType="1"/>
          </p:cNvSpPr>
          <p:nvPr/>
        </p:nvSpPr>
        <p:spPr bwMode="auto">
          <a:xfrm>
            <a:off x="3989388" y="5198145"/>
            <a:ext cx="0" cy="72640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square"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6858000" y="4800600"/>
            <a:ext cx="2044700" cy="70532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>
                <a:latin typeface="Calibri" pitchFamily="34" charset="0"/>
              </a:rPr>
              <a:t>Static libraries (</a:t>
            </a:r>
            <a:r>
              <a:rPr lang="en-US" sz="2000" dirty="0">
                <a:latin typeface="Courier New" pitchFamily="49" charset="0"/>
              </a:rPr>
              <a:t>.a</a:t>
            </a:r>
            <a:r>
              <a:rPr lang="en-US" sz="2000" dirty="0">
                <a:latin typeface="Calibri" pitchFamily="34" charset="0"/>
              </a:rPr>
              <a:t>)</a:t>
            </a:r>
          </a:p>
        </p:txBody>
      </p:sp>
      <p:sp>
        <p:nvSpPr>
          <p:cNvPr id="148497" name="Line 17"/>
          <p:cNvSpPr>
            <a:spLocks noChangeShapeType="1"/>
          </p:cNvSpPr>
          <p:nvPr/>
        </p:nvSpPr>
        <p:spPr bwMode="auto">
          <a:xfrm flipH="1">
            <a:off x="5865813" y="5334000"/>
            <a:ext cx="99060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lIns="90487" tIns="44450" rIns="90487" bIns="44450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8498" name="Rectangle 18"/>
          <p:cNvSpPr>
            <a:spLocks noGrp="1" noChangeArrowheads="1"/>
          </p:cNvSpPr>
          <p:nvPr>
            <p:ph type="title"/>
          </p:nvPr>
        </p:nvSpPr>
        <p:spPr>
          <a:xfrm>
            <a:off x="381000" y="341312"/>
            <a:ext cx="6997700" cy="573088"/>
          </a:xfrm>
        </p:spPr>
        <p:txBody>
          <a:bodyPr/>
          <a:lstStyle/>
          <a:p>
            <a:r>
              <a:rPr lang="en-US"/>
              <a:t>Turning C into Object Code</a:t>
            </a:r>
          </a:p>
        </p:txBody>
      </p:sp>
      <p:sp>
        <p:nvSpPr>
          <p:cNvPr id="148499" name="Rectangle 19"/>
          <p:cNvSpPr>
            <a:spLocks noGrp="1" noChangeArrowheads="1"/>
          </p:cNvSpPr>
          <p:nvPr>
            <p:ph type="body" idx="1"/>
          </p:nvPr>
        </p:nvSpPr>
        <p:spPr>
          <a:xfrm>
            <a:off x="290513" y="990600"/>
            <a:ext cx="8307387" cy="1463675"/>
          </a:xfrm>
        </p:spPr>
        <p:txBody>
          <a:bodyPr/>
          <a:lstStyle/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Code in files  </a:t>
            </a:r>
            <a:r>
              <a:rPr lang="en-US" b="1" dirty="0">
                <a:latin typeface="Courier New" pitchFamily="49" charset="0"/>
              </a:rPr>
              <a:t>p1.c p2.c</a:t>
            </a:r>
            <a:endParaRPr lang="en-US" b="1" dirty="0">
              <a:latin typeface="Courier" pitchFamily="49" charset="0"/>
            </a:endParaRPr>
          </a:p>
          <a:p>
            <a:pPr marL="560388" lvl="1" indent="-222250" defTabSz="895350">
              <a:tabLst>
                <a:tab pos="2286000" algn="l"/>
                <a:tab pos="3543300" algn="l"/>
              </a:tabLst>
            </a:pPr>
            <a:r>
              <a:rPr lang="en-US" dirty="0"/>
              <a:t>Compile with command:  </a:t>
            </a:r>
            <a:r>
              <a:rPr lang="en-US" b="1" dirty="0" err="1">
                <a:latin typeface="Courier New" pitchFamily="49" charset="0"/>
              </a:rPr>
              <a:t>gcc</a:t>
            </a:r>
            <a:r>
              <a:rPr lang="en-US" b="1" dirty="0">
                <a:latin typeface="Courier New" pitchFamily="49" charset="0"/>
              </a:rPr>
              <a:t> –</a:t>
            </a:r>
            <a:r>
              <a:rPr lang="en-US" b="1" dirty="0" err="1">
                <a:latin typeface="Courier New" pitchFamily="49" charset="0"/>
              </a:rPr>
              <a:t>Og</a:t>
            </a:r>
            <a:r>
              <a:rPr lang="en-US" b="1" dirty="0">
                <a:latin typeface="Courier New" pitchFamily="49" charset="0"/>
              </a:rPr>
              <a:t> p1.c p2.c -o p</a:t>
            </a:r>
            <a:endParaRPr lang="en-US" b="1" dirty="0">
              <a:latin typeface="Courier" pitchFamily="49" charset="0"/>
            </a:endParaRP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Use basic optimizations (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-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Og</a:t>
            </a:r>
            <a:r>
              <a:rPr lang="en-US" dirty="0"/>
              <a:t>) [New to recent versions of GCC]</a:t>
            </a:r>
          </a:p>
          <a:p>
            <a:pPr marL="839788" lvl="2" indent="-165100" defTabSz="895350">
              <a:tabLst>
                <a:tab pos="2286000" algn="l"/>
                <a:tab pos="3543300" algn="l"/>
              </a:tabLst>
            </a:pPr>
            <a:r>
              <a:rPr lang="en-US" dirty="0"/>
              <a:t>Put resulting binary in file 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p</a:t>
            </a:r>
            <a:endParaRPr lang="en-US" b="1" dirty="0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34975"/>
            <a:ext cx="6845300" cy="555625"/>
          </a:xfrm>
          <a:noFill/>
          <a:ln/>
          <a:effectLst/>
        </p:spPr>
        <p:txBody>
          <a:bodyPr/>
          <a:lstStyle/>
          <a:p>
            <a:r>
              <a:rPr lang="en-US"/>
              <a:t>Compiling Into Assembly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46150"/>
            <a:ext cx="2438400" cy="363538"/>
          </a:xfrm>
          <a:noFill/>
          <a:ln/>
        </p:spPr>
        <p:txBody>
          <a:bodyPr lIns="90487" tIns="44450" rIns="90487" bIns="44450"/>
          <a:lstStyle/>
          <a:p>
            <a:pPr>
              <a:buNone/>
            </a:pPr>
            <a:r>
              <a:rPr lang="en-US" dirty="0"/>
              <a:t>C Code (</a:t>
            </a:r>
            <a:r>
              <a:rPr lang="en-US" dirty="0" err="1"/>
              <a:t>sum.c</a:t>
            </a:r>
            <a:r>
              <a:rPr lang="en-US" dirty="0"/>
              <a:t>)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76200" y="1403350"/>
            <a:ext cx="4343400" cy="2305760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long plus(long x, long y); </a:t>
            </a:r>
          </a:p>
          <a:p>
            <a:pPr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void 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(long x, long y,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          long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{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long t = plus(x, y);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 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}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4419600" y="914400"/>
            <a:ext cx="41148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Generated x86-64 Assembly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4495800" y="1395413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54025" y="3638098"/>
            <a:ext cx="7467600" cy="341375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Obtain (on shark machine) with command</a:t>
            </a:r>
          </a:p>
          <a:p>
            <a:pPr lvl="1" algn="l">
              <a:lnSpc>
                <a:spcPct val="100000"/>
              </a:lnSpc>
              <a:spcBef>
                <a:spcPct val="50000"/>
              </a:spcBef>
            </a:pPr>
            <a:r>
              <a:rPr lang="en-US" dirty="0" err="1">
                <a:latin typeface="Courier New" pitchFamily="49" charset="0"/>
              </a:rPr>
              <a:t>gcc</a:t>
            </a:r>
            <a:r>
              <a:rPr lang="en-US" dirty="0">
                <a:latin typeface="Courier New" pitchFamily="49" charset="0"/>
              </a:rPr>
              <a:t> –</a:t>
            </a:r>
            <a:r>
              <a:rPr lang="en-US" dirty="0" err="1">
                <a:latin typeface="Courier New" pitchFamily="49" charset="0"/>
              </a:rPr>
              <a:t>Og</a:t>
            </a:r>
            <a:r>
              <a:rPr lang="en-US" dirty="0">
                <a:latin typeface="Courier New" pitchFamily="49" charset="0"/>
              </a:rPr>
              <a:t> –S </a:t>
            </a:r>
            <a:r>
              <a:rPr lang="en-US" dirty="0" err="1">
                <a:latin typeface="Courier New" pitchFamily="49" charset="0"/>
              </a:rPr>
              <a:t>sum.c</a:t>
            </a:r>
            <a:endParaRPr lang="en-US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dirty="0">
                <a:latin typeface="Calibri" pitchFamily="34" charset="0"/>
              </a:rPr>
              <a:t>Produces file </a:t>
            </a:r>
            <a:r>
              <a:rPr lang="en-US" dirty="0" err="1">
                <a:latin typeface="Courier New" pitchFamily="49" charset="0"/>
              </a:rPr>
              <a:t>sum.s</a:t>
            </a:r>
            <a:endParaRPr lang="en-US" dirty="0">
              <a:latin typeface="Courier New" pitchFamily="49" charset="0"/>
            </a:endParaRPr>
          </a:p>
          <a:p>
            <a:pPr>
              <a:spcBef>
                <a:spcPct val="50000"/>
              </a:spcBef>
            </a:pPr>
            <a:r>
              <a:rPr lang="en-US" i="1" dirty="0">
                <a:solidFill>
                  <a:srgbClr val="FF0000"/>
                </a:solidFill>
                <a:latin typeface="Calibri" pitchFamily="34" charset="0"/>
              </a:rPr>
              <a:t>Warning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: Will get very different results on non-Shark machines (Andrew Linux, Mac OS-X, …) due to different versions of </a:t>
            </a:r>
            <a:r>
              <a:rPr lang="en-US" dirty="0" err="1">
                <a:solidFill>
                  <a:srgbClr val="FF0000"/>
                </a:solidFill>
                <a:latin typeface="Calibri" pitchFamily="34" charset="0"/>
              </a:rPr>
              <a:t>gcc</a:t>
            </a: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 and different compiler settings.</a:t>
            </a: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dirty="0">
              <a:solidFill>
                <a:srgbClr val="FF0000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669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it really looks like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197678"/>
            <a:ext cx="7896225" cy="5136447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globl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.type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@function</a:t>
            </a:r>
          </a:p>
          <a:p>
            <a:pPr marL="0" indent="0">
              <a:buNone/>
            </a:pP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.LFB35: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cfi_startproc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pushq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16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3, -16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rdx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call	plus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movq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(%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popq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%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rbx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cfi_def_cfa_offset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8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ret</a:t>
            </a:r>
          </a:p>
          <a:p>
            <a:pPr marL="0" indent="0">
              <a:buNone/>
            </a:pP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cfi_endproc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.LFE35: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.size	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.-</a:t>
            </a:r>
            <a:r>
              <a:rPr lang="en-US" sz="1600" dirty="0" err="1">
                <a:solidFill>
                  <a:schemeClr val="bg1">
                    <a:lumMod val="6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sumstore</a:t>
            </a:r>
            <a:endParaRPr lang="en-US" sz="1600" dirty="0">
              <a:solidFill>
                <a:schemeClr val="bg1">
                  <a:lumMod val="6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80543" y="945222"/>
            <a:ext cx="35240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itchFamily="34" charset="0"/>
              </a:rPr>
              <a:t>Things that look weird and are preceded by a ‘.’ are generally directives.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659813" y="2864742"/>
            <a:ext cx="4195763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pushq</a:t>
            </a:r>
            <a:r>
              <a:rPr lang="en-US" sz="1800" dirty="0">
                <a:latin typeface="Courier New" pitchFamily="49" charset="0"/>
              </a:rPr>
              <a:t>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call    plus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popq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ret</a:t>
            </a:r>
          </a:p>
        </p:txBody>
      </p:sp>
    </p:spTree>
    <p:extLst>
      <p:ext uri="{BB962C8B-B14F-4D97-AF65-F5344CB8AC3E}">
        <p14:creationId xmlns:p14="http://schemas.microsoft.com/office/powerpoint/2010/main" val="133472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Data Types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250950"/>
            <a:ext cx="8548687" cy="5530850"/>
          </a:xfrm>
        </p:spPr>
        <p:txBody>
          <a:bodyPr/>
          <a:lstStyle/>
          <a:p>
            <a:r>
              <a:rPr lang="en-US" dirty="0"/>
              <a:t>“Integer” data of 1, 2, 4, or 8 bytes</a:t>
            </a:r>
          </a:p>
          <a:p>
            <a:pPr lvl="1"/>
            <a:r>
              <a:rPr lang="en-US" dirty="0"/>
              <a:t>Data values</a:t>
            </a:r>
          </a:p>
          <a:p>
            <a:pPr lvl="1"/>
            <a:r>
              <a:rPr lang="en-US" dirty="0"/>
              <a:t>Addresses (</a:t>
            </a:r>
            <a:r>
              <a:rPr lang="en-US" dirty="0" err="1"/>
              <a:t>untyped</a:t>
            </a:r>
            <a:r>
              <a:rPr lang="en-US" dirty="0"/>
              <a:t> pointers)</a:t>
            </a:r>
          </a:p>
          <a:p>
            <a:endParaRPr lang="en-US" dirty="0"/>
          </a:p>
          <a:p>
            <a:r>
              <a:rPr lang="en-US" dirty="0"/>
              <a:t>Floating point data of 4, 8, or 10 bytes</a:t>
            </a:r>
          </a:p>
          <a:p>
            <a:endParaRPr lang="en-US" dirty="0"/>
          </a:p>
          <a:p>
            <a:r>
              <a:rPr lang="en-US" dirty="0"/>
              <a:t>(SIMD vector data types of 8, 16, 32 or 64 bytes)</a:t>
            </a:r>
          </a:p>
          <a:p>
            <a:endParaRPr lang="en-US" dirty="0"/>
          </a:p>
          <a:p>
            <a:r>
              <a:rPr lang="en-US" dirty="0"/>
              <a:t>Code: Byte sequences encoding series of instructions</a:t>
            </a:r>
          </a:p>
          <a:p>
            <a:endParaRPr lang="en-US" dirty="0"/>
          </a:p>
          <a:p>
            <a:r>
              <a:rPr lang="en-US" dirty="0"/>
              <a:t>No aggregate types such as arrays or structures</a:t>
            </a:r>
          </a:p>
          <a:p>
            <a:pPr lvl="1"/>
            <a:r>
              <a:rPr lang="en-US" dirty="0"/>
              <a:t>Just contiguously allocated bytes in memory</a:t>
            </a:r>
          </a:p>
        </p:txBody>
      </p:sp>
    </p:spTree>
    <p:extLst>
      <p:ext uri="{BB962C8B-B14F-4D97-AF65-F5344CB8AC3E}">
        <p14:creationId xmlns:p14="http://schemas.microsoft.com/office/powerpoint/2010/main" val="29339622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93712"/>
            <a:ext cx="8382000" cy="573088"/>
          </a:xfrm>
        </p:spPr>
        <p:txBody>
          <a:bodyPr/>
          <a:lstStyle/>
          <a:p>
            <a:r>
              <a:rPr lang="en-US" dirty="0"/>
              <a:t>Assembly Characteristics: Operations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27150"/>
            <a:ext cx="8548687" cy="4921250"/>
          </a:xfrm>
        </p:spPr>
        <p:txBody>
          <a:bodyPr/>
          <a:lstStyle/>
          <a:p>
            <a:r>
              <a:rPr lang="en-US" dirty="0"/>
              <a:t>Transfer data between memory and register</a:t>
            </a:r>
          </a:p>
          <a:p>
            <a:pPr lvl="1"/>
            <a:r>
              <a:rPr lang="en-US" dirty="0"/>
              <a:t>Load data from memory into register</a:t>
            </a:r>
          </a:p>
          <a:p>
            <a:pPr lvl="1"/>
            <a:r>
              <a:rPr lang="en-US" dirty="0"/>
              <a:t>Store register data into memory</a:t>
            </a:r>
          </a:p>
          <a:p>
            <a:endParaRPr lang="en-US" dirty="0"/>
          </a:p>
          <a:p>
            <a:r>
              <a:rPr lang="en-US" dirty="0"/>
              <a:t>Perform arithmetic function on register or memory data</a:t>
            </a:r>
          </a:p>
          <a:p>
            <a:endParaRPr lang="en-US" dirty="0"/>
          </a:p>
          <a:p>
            <a:r>
              <a:rPr lang="en-US" dirty="0"/>
              <a:t>Transfer control</a:t>
            </a:r>
          </a:p>
          <a:p>
            <a:pPr lvl="1"/>
            <a:r>
              <a:rPr lang="en-US" dirty="0"/>
              <a:t>Unconditional jumps to/from procedures</a:t>
            </a:r>
          </a:p>
          <a:p>
            <a:pPr lvl="1"/>
            <a:r>
              <a:rPr lang="en-US" dirty="0"/>
              <a:t>Conditional branches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ChangeArrowheads="1"/>
          </p:cNvSpPr>
          <p:nvPr/>
        </p:nvSpPr>
        <p:spPr bwMode="auto">
          <a:xfrm>
            <a:off x="342900" y="914400"/>
            <a:ext cx="30099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Code for </a:t>
            </a:r>
            <a:r>
              <a:rPr lang="en-US" sz="2400" dirty="0" err="1">
                <a:latin typeface="Courier New" pitchFamily="49" charset="0"/>
              </a:rPr>
              <a:t>sumstore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344488" y="1447800"/>
            <a:ext cx="2511425" cy="4244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0x0400595: 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0xd3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0xe8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0xf2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0xff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0x48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0x89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0x03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0x5b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 0xc3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524500" cy="573088"/>
          </a:xfrm>
        </p:spPr>
        <p:txBody>
          <a:bodyPr/>
          <a:lstStyle/>
          <a:p>
            <a:r>
              <a:rPr lang="en-US"/>
              <a:t>Object Code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505200" y="1143000"/>
            <a:ext cx="5486400" cy="5486400"/>
          </a:xfrm>
        </p:spPr>
        <p:txBody>
          <a:bodyPr/>
          <a:lstStyle/>
          <a:p>
            <a:r>
              <a:rPr lang="en-US" dirty="0"/>
              <a:t>Assembler</a:t>
            </a:r>
          </a:p>
          <a:p>
            <a:pPr lvl="1"/>
            <a:r>
              <a:rPr lang="en-US" dirty="0"/>
              <a:t>Translates </a:t>
            </a:r>
            <a:r>
              <a:rPr lang="en-US" dirty="0">
                <a:latin typeface="Courier New" pitchFamily="49" charset="0"/>
              </a:rPr>
              <a:t>.s</a:t>
            </a:r>
            <a:r>
              <a:rPr lang="en-US" dirty="0"/>
              <a:t> into </a:t>
            </a:r>
            <a:r>
              <a:rPr lang="en-US" dirty="0">
                <a:latin typeface="Courier New" pitchFamily="49" charset="0"/>
              </a:rPr>
              <a:t>.o</a:t>
            </a:r>
          </a:p>
          <a:p>
            <a:pPr lvl="1"/>
            <a:r>
              <a:rPr lang="en-US" dirty="0"/>
              <a:t>Binary encoding of each instruction</a:t>
            </a:r>
          </a:p>
          <a:p>
            <a:pPr lvl="1"/>
            <a:r>
              <a:rPr lang="en-US" dirty="0"/>
              <a:t>Nearly-complete image of executable code</a:t>
            </a:r>
          </a:p>
          <a:p>
            <a:pPr lvl="1"/>
            <a:r>
              <a:rPr lang="en-US" dirty="0"/>
              <a:t>Missing linkages between code in different files</a:t>
            </a:r>
          </a:p>
          <a:p>
            <a:r>
              <a:rPr lang="en-US" dirty="0"/>
              <a:t>Linker</a:t>
            </a:r>
          </a:p>
          <a:p>
            <a:pPr lvl="1"/>
            <a:r>
              <a:rPr lang="en-US" dirty="0"/>
              <a:t>Resolves references between files</a:t>
            </a:r>
          </a:p>
          <a:p>
            <a:pPr lvl="1"/>
            <a:r>
              <a:rPr lang="en-US" dirty="0"/>
              <a:t>Combines with static run-time libraries</a:t>
            </a:r>
          </a:p>
          <a:p>
            <a:pPr lvl="2"/>
            <a:r>
              <a:rPr lang="en-US" dirty="0"/>
              <a:t>E.g., code for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malloc</a:t>
            </a:r>
            <a:r>
              <a:rPr lang="en-US" b="1" dirty="0"/>
              <a:t>, 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printf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lvl="1"/>
            <a:r>
              <a:rPr lang="en-US" dirty="0"/>
              <a:t>Some libraries are </a:t>
            </a:r>
            <a:r>
              <a:rPr lang="en-US" i="1" dirty="0"/>
              <a:t>dynamically linked</a:t>
            </a:r>
          </a:p>
          <a:p>
            <a:pPr lvl="2"/>
            <a:r>
              <a:rPr lang="en-US" dirty="0"/>
              <a:t>Linking occurs when program begins execution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1295400" y="4038600"/>
            <a:ext cx="2362200" cy="190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Total of 14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Each instruction 1, 3, or 5 bytes</a:t>
            </a:r>
          </a:p>
          <a:p>
            <a:pPr marL="560388" lvl="1" indent="-222250" algn="l" defTabSz="895350">
              <a:spcBef>
                <a:spcPct val="30000"/>
              </a:spcBef>
              <a:buFontTx/>
              <a:buChar char="•"/>
            </a:pPr>
            <a:r>
              <a:rPr lang="en-US" sz="1800" dirty="0">
                <a:solidFill>
                  <a:srgbClr val="C00000"/>
                </a:solidFill>
                <a:latin typeface="Calibri" pitchFamily="34" charset="0"/>
              </a:rPr>
              <a:t>Starts at address </a:t>
            </a:r>
            <a:r>
              <a:rPr lang="en-US" sz="1800" dirty="0">
                <a:solidFill>
                  <a:srgbClr val="C00000"/>
                </a:solidFill>
                <a:latin typeface="Courier New" pitchFamily="49" charset="0"/>
              </a:rPr>
              <a:t>0x0400595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264400" cy="573088"/>
          </a:xfrm>
        </p:spPr>
        <p:txBody>
          <a:bodyPr/>
          <a:lstStyle/>
          <a:p>
            <a:r>
              <a:rPr lang="en-US"/>
              <a:t>Machine Instruction Example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0" y="838200"/>
            <a:ext cx="4572000" cy="5791200"/>
          </a:xfrm>
        </p:spPr>
        <p:txBody>
          <a:bodyPr/>
          <a:lstStyle/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C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 value </a:t>
            </a:r>
            <a:r>
              <a:rPr lang="en-US" b="1" dirty="0">
                <a:latin typeface="Courier New"/>
                <a:cs typeface="Courier New"/>
              </a:rPr>
              <a:t>t</a:t>
            </a:r>
            <a:r>
              <a:rPr lang="en-US" dirty="0"/>
              <a:t> where designated by </a:t>
            </a:r>
            <a:r>
              <a:rPr lang="en-US" b="1" dirty="0" err="1">
                <a:latin typeface="Courier New"/>
                <a:cs typeface="Courier New"/>
              </a:rPr>
              <a:t>dest</a:t>
            </a:r>
            <a:endParaRPr lang="en-US" b="1" dirty="0">
              <a:latin typeface="Courier New"/>
              <a:cs typeface="Courier New"/>
            </a:endParaRPr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Assembly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Move 8-byte value to memory</a:t>
            </a:r>
          </a:p>
          <a:p>
            <a:pPr marL="839788" lvl="2" indent="-165100" defTabSz="895350">
              <a:tabLst>
                <a:tab pos="1603375" algn="l"/>
                <a:tab pos="2514600" algn="l"/>
              </a:tabLst>
            </a:pPr>
            <a:r>
              <a:rPr lang="en-US" dirty="0"/>
              <a:t>Quad words in x86-64 parlance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Operands:</a:t>
            </a:r>
          </a:p>
          <a:p>
            <a:pPr marL="839788" lvl="2" indent="-165100" defTabSz="895350"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t</a:t>
            </a:r>
            <a:r>
              <a:rPr lang="en-US" b="1" dirty="0"/>
              <a:t>:	</a:t>
            </a:r>
            <a:r>
              <a:rPr lang="en-US" dirty="0"/>
              <a:t>Register	</a:t>
            </a:r>
            <a:r>
              <a:rPr lang="en-US" b="1" dirty="0">
                <a:latin typeface="Courier New" pitchFamily="49" charset="0"/>
              </a:rPr>
              <a:t>%</a:t>
            </a:r>
            <a:r>
              <a:rPr lang="en-US" b="1" dirty="0" err="1">
                <a:latin typeface="Courier New" pitchFamily="49" charset="0"/>
              </a:rPr>
              <a:t>rax</a:t>
            </a:r>
            <a:endParaRPr lang="en-US" b="1" dirty="0"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	Register	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endParaRPr lang="en-US" b="1" dirty="0">
              <a:solidFill>
                <a:schemeClr val="tx1"/>
              </a:solidFill>
              <a:latin typeface="Courier New" pitchFamily="49" charset="0"/>
            </a:endParaRPr>
          </a:p>
          <a:p>
            <a:pPr marL="839788" lvl="2" indent="-165100" defTabSz="895350">
              <a:buFont typeface="Wingdings" pitchFamily="2" charset="2"/>
              <a:buNone/>
              <a:tabLst>
                <a:tab pos="1603375" algn="l"/>
                <a:tab pos="2514600" algn="l"/>
              </a:tabLst>
            </a:pPr>
            <a:r>
              <a:rPr lang="en-US" b="1" dirty="0">
                <a:latin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</a:rPr>
              <a:t>dest</a:t>
            </a:r>
            <a:r>
              <a:rPr lang="en-US" b="1" dirty="0"/>
              <a:t>:</a:t>
            </a:r>
            <a:r>
              <a:rPr lang="en-US" dirty="0"/>
              <a:t> 	Memory	</a:t>
            </a:r>
            <a:r>
              <a:rPr lang="en-US" b="1" dirty="0"/>
              <a:t>M[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%</a:t>
            </a:r>
            <a:r>
              <a:rPr lang="en-US" b="1" dirty="0" err="1">
                <a:solidFill>
                  <a:schemeClr val="tx1"/>
                </a:solidFill>
                <a:latin typeface="Courier New" pitchFamily="49" charset="0"/>
              </a:rPr>
              <a:t>rbx</a:t>
            </a:r>
            <a:r>
              <a:rPr lang="en-US" b="1" dirty="0">
                <a:solidFill>
                  <a:schemeClr val="tx1"/>
                </a:solidFill>
                <a:latin typeface="Courier New" pitchFamily="49" charset="0"/>
              </a:rPr>
              <a:t>]</a:t>
            </a:r>
            <a:endParaRPr lang="en-US" b="1" dirty="0"/>
          </a:p>
          <a:p>
            <a:pPr marL="223838" indent="-223838" defTabSz="895350">
              <a:tabLst>
                <a:tab pos="1603375" algn="l"/>
                <a:tab pos="2514600" algn="l"/>
              </a:tabLst>
            </a:pPr>
            <a:r>
              <a:rPr lang="en-US" dirty="0"/>
              <a:t>Object Code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3-byte instruction</a:t>
            </a:r>
          </a:p>
          <a:p>
            <a:pPr marL="560388" lvl="1" indent="-222250" defTabSz="895350">
              <a:tabLst>
                <a:tab pos="1603375" algn="l"/>
                <a:tab pos="2514600" algn="l"/>
              </a:tabLst>
            </a:pPr>
            <a:r>
              <a:rPr lang="en-US" dirty="0"/>
              <a:t>Stored at address </a:t>
            </a:r>
            <a:r>
              <a:rPr lang="en-US" b="1" dirty="0">
                <a:latin typeface="Courier New" pitchFamily="49" charset="0"/>
              </a:rPr>
              <a:t>0x40059e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533400" y="1143000"/>
            <a:ext cx="3883025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1800" dirty="0">
                <a:latin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</a:rPr>
              <a:t>dest</a:t>
            </a:r>
            <a:r>
              <a:rPr lang="en-US" sz="1800" dirty="0">
                <a:latin typeface="Courier New" pitchFamily="49" charset="0"/>
              </a:rPr>
              <a:t> = t;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533400" y="2286000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549400" algn="l"/>
              </a:tabLst>
            </a:pPr>
            <a:r>
              <a:rPr lang="en-US" sz="1800" dirty="0" err="1">
                <a:latin typeface="Courier New" pitchFamily="49" charset="0"/>
              </a:rPr>
              <a:t>movq</a:t>
            </a:r>
            <a:r>
              <a:rPr lang="en-US" sz="1800" dirty="0">
                <a:latin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 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530225" y="4912519"/>
            <a:ext cx="3886200" cy="37623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292100" algn="l"/>
              </a:tabLst>
            </a:pPr>
            <a:r>
              <a:rPr lang="en-US" sz="1800" dirty="0">
                <a:latin typeface="Courier New" pitchFamily="49" charset="0"/>
              </a:rPr>
              <a:t>0x40059e:  48 89 03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ChangeArrowheads="1"/>
          </p:cNvSpPr>
          <p:nvPr/>
        </p:nvSpPr>
        <p:spPr bwMode="auto">
          <a:xfrm>
            <a:off x="901700" y="1035050"/>
            <a:ext cx="2603500" cy="412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7" tIns="44450" rIns="90487" bIns="44450"/>
          <a:lstStyle/>
          <a:p>
            <a:pPr marL="223838" indent="-223838" algn="l" defTabSz="895350">
              <a:spcBef>
                <a:spcPct val="30000"/>
              </a:spcBef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Disassembled</a:t>
            </a:r>
          </a:p>
          <a:p>
            <a:pPr marL="223838" indent="-223838" defTabSz="895350">
              <a:lnSpc>
                <a:spcPct val="100000"/>
              </a:lnSpc>
            </a:pP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6819900" cy="573088"/>
          </a:xfrm>
        </p:spPr>
        <p:txBody>
          <a:bodyPr/>
          <a:lstStyle/>
          <a:p>
            <a:r>
              <a:rPr lang="en-US"/>
              <a:t>Disassembling Object Code</a:t>
            </a: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4114800"/>
            <a:ext cx="8140700" cy="2249488"/>
          </a:xfrm>
        </p:spPr>
        <p:txBody>
          <a:bodyPr/>
          <a:lstStyle/>
          <a:p>
            <a:r>
              <a:rPr lang="en-US" dirty="0" err="1"/>
              <a:t>Disassembler</a:t>
            </a:r>
            <a:endParaRPr lang="en-US" dirty="0"/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objdump</a:t>
            </a:r>
            <a:r>
              <a:rPr lang="en-US" b="1" dirty="0">
                <a:latin typeface="Courier New" pitchFamily="49" charset="0"/>
              </a:rPr>
              <a:t> –d sum</a:t>
            </a:r>
          </a:p>
          <a:p>
            <a:pPr lvl="1"/>
            <a:r>
              <a:rPr lang="en-US" dirty="0"/>
              <a:t>Useful tool for examining object code</a:t>
            </a:r>
          </a:p>
          <a:p>
            <a:pPr lvl="1"/>
            <a:r>
              <a:rPr lang="en-US" dirty="0"/>
              <a:t>Analyzes bit pattern of series of instructions</a:t>
            </a:r>
          </a:p>
          <a:p>
            <a:pPr lvl="1"/>
            <a:r>
              <a:rPr lang="en-US" dirty="0"/>
              <a:t>Produces approximate rendition of assembly code</a:t>
            </a:r>
          </a:p>
          <a:p>
            <a:pPr lvl="1"/>
            <a:r>
              <a:rPr lang="en-US" dirty="0"/>
              <a:t>Can be run on either </a:t>
            </a:r>
            <a:r>
              <a:rPr lang="en-US" dirty="0" err="1">
                <a:latin typeface="Courier New" pitchFamily="49" charset="0"/>
              </a:rPr>
              <a:t>a.out</a:t>
            </a:r>
            <a:r>
              <a:rPr lang="en-US" dirty="0"/>
              <a:t> (complete executable) or </a:t>
            </a:r>
            <a:r>
              <a:rPr lang="en-US" dirty="0">
                <a:latin typeface="Courier New" pitchFamily="49" charset="0"/>
              </a:rPr>
              <a:t>.o</a:t>
            </a:r>
            <a:r>
              <a:rPr lang="en-US" dirty="0"/>
              <a:t> file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4900" y="1628839"/>
            <a:ext cx="7493000" cy="2028761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0000000000400595 &lt;</a:t>
            </a:r>
            <a:r>
              <a:rPr lang="en-US" sz="1800" dirty="0" err="1">
                <a:latin typeface="Courier New" pitchFamily="49" charset="0"/>
              </a:rPr>
              <a:t>sumstore</a:t>
            </a:r>
            <a:r>
              <a:rPr lang="en-US" sz="1800" dirty="0">
                <a:latin typeface="Courier New" pitchFamily="49" charset="0"/>
              </a:rPr>
              <a:t>&gt;: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400595:  53               push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400596:  48 89 d3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rdx</a:t>
            </a:r>
            <a:r>
              <a:rPr lang="en-US" sz="1800" dirty="0">
                <a:latin typeface="Courier New" pitchFamily="49" charset="0"/>
              </a:rPr>
              <a:t>,%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400599:  e8 f2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ff</a:t>
            </a:r>
            <a:r>
              <a:rPr lang="en-US" sz="1800" dirty="0">
                <a:latin typeface="Courier New" pitchFamily="49" charset="0"/>
              </a:rPr>
              <a:t>   </a:t>
            </a:r>
            <a:r>
              <a:rPr lang="en-US" sz="1800" dirty="0" err="1">
                <a:latin typeface="Courier New" pitchFamily="49" charset="0"/>
              </a:rPr>
              <a:t>callq</a:t>
            </a:r>
            <a:r>
              <a:rPr lang="en-US" sz="1800" dirty="0">
                <a:latin typeface="Courier New" pitchFamily="49" charset="0"/>
              </a:rPr>
              <a:t>  400590 &lt;plus&gt;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40059e:  48 89 03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</a:rPr>
              <a:t>,(%</a:t>
            </a:r>
            <a:r>
              <a:rPr lang="en-US" sz="1800" dirty="0" err="1">
                <a:latin typeface="Courier New" pitchFamily="49" charset="0"/>
              </a:rPr>
              <a:t>rbx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4005a1:  5b               pop    %</a:t>
            </a:r>
            <a:r>
              <a:rPr lang="en-US" sz="1800" dirty="0" err="1">
                <a:latin typeface="Courier New" pitchFamily="49" charset="0"/>
              </a:rPr>
              <a:t>rbx</a:t>
            </a:r>
            <a:endParaRPr lang="en-US" sz="1800" dirty="0">
              <a:latin typeface="Courier New" pitchFamily="49" charset="0"/>
            </a:endParaRPr>
          </a:p>
          <a:p>
            <a:pPr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  4005a2:  c3               </a:t>
            </a:r>
            <a:r>
              <a:rPr lang="en-US" sz="1800" dirty="0" err="1">
                <a:latin typeface="Courier New" pitchFamily="49" charset="0"/>
              </a:rPr>
              <a:t>retq</a:t>
            </a:r>
            <a:endParaRPr lang="en-US" sz="1800" dirty="0">
              <a:latin typeface="Courier New" pitchFamily="49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8229600" cy="573088"/>
          </a:xfrm>
        </p:spPr>
        <p:txBody>
          <a:bodyPr/>
          <a:lstStyle/>
          <a:p>
            <a:r>
              <a:rPr lang="en-US" dirty="0"/>
              <a:t>Intel x86 Evolution: Milestones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7924800" cy="5105400"/>
          </a:xfrm>
        </p:spPr>
        <p:txBody>
          <a:bodyPr/>
          <a:lstStyle/>
          <a:p>
            <a:pPr marL="223838" indent="-223838" defTabSz="895350">
              <a:buNone/>
              <a:tabLst>
                <a:tab pos="2055813" algn="l"/>
                <a:tab pos="3884613" algn="l"/>
                <a:tab pos="5946775" algn="l"/>
              </a:tabLst>
            </a:pPr>
            <a:r>
              <a:rPr lang="en-US" i="1" dirty="0">
                <a:solidFill>
                  <a:srgbClr val="C00000"/>
                </a:solidFill>
              </a:rPr>
              <a:t>	Name	Date	Transistors	MHz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8086	1978	29K	5-10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16-bit Intel processor.  Basis for IBM PC &amp; DOS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1MB address space</a:t>
            </a:r>
          </a:p>
          <a:p>
            <a:pPr marL="223838" indent="-223838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386	1985	275K	16-33	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32 bit Intel processor , referred to as IA32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Added “flat addressing”, capable of running Unix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Pentium 4E	2004	125M	2800-3800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64-bit Intel x86 processor, referred to as x86-64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2	2006	291M	1060-3333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First multi-core Intel processor</a:t>
            </a:r>
          </a:p>
          <a:p>
            <a:pPr marL="160338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Core i7	2008	731M	1600-4400</a:t>
            </a:r>
          </a:p>
          <a:p>
            <a:pPr marL="560388" lvl="1" indent="-222250" defTabSz="895350">
              <a:tabLst>
                <a:tab pos="2055813" algn="l"/>
                <a:tab pos="3884613" algn="l"/>
                <a:tab pos="5946775" algn="l"/>
              </a:tabLst>
            </a:pPr>
            <a:r>
              <a:rPr lang="en-US" dirty="0"/>
              <a:t>Four cores (our shark machines)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0484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7113" y="914400"/>
            <a:ext cx="6846887" cy="2819400"/>
            <a:chOff x="2297113" y="914400"/>
            <a:chExt cx="6846887" cy="2819400"/>
          </a:xfrm>
        </p:grpSpPr>
        <p:sp>
          <p:nvSpPr>
            <p:cNvPr id="154626" name="Rectangle 2"/>
            <p:cNvSpPr>
              <a:spLocks noChangeArrowheads="1"/>
            </p:cNvSpPr>
            <p:nvPr/>
          </p:nvSpPr>
          <p:spPr bwMode="auto">
            <a:xfrm>
              <a:off x="4191000" y="914400"/>
              <a:ext cx="2603500" cy="4127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l" defTabSz="895350">
                <a:spcBef>
                  <a:spcPct val="30000"/>
                </a:spcBef>
              </a:pP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Disassembled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27" name="Rectangle 3"/>
            <p:cNvSpPr>
              <a:spLocks noChangeArrowheads="1"/>
            </p:cNvSpPr>
            <p:nvPr/>
          </p:nvSpPr>
          <p:spPr bwMode="auto">
            <a:xfrm>
              <a:off x="2297113" y="1705039"/>
              <a:ext cx="6846887" cy="2028761"/>
            </a:xfrm>
            <a:prstGeom prst="rect">
              <a:avLst/>
            </a:prstGeom>
            <a:solidFill>
              <a:srgbClr val="F6F5B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Dump of assembler code for function </a:t>
              </a:r>
              <a:r>
                <a:rPr lang="en-US" sz="1800" dirty="0" err="1">
                  <a:latin typeface="Courier New" pitchFamily="49" charset="0"/>
                </a:rPr>
                <a:t>sumstore</a:t>
              </a:r>
              <a:r>
                <a:rPr lang="en-US" sz="1800" dirty="0">
                  <a:latin typeface="Courier New" pitchFamily="49" charset="0"/>
                </a:rPr>
                <a:t>: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0x0000000000400595 &lt;+0&gt;: push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0x0000000000400596 &lt;+1&gt;: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rdx</a:t>
              </a:r>
              <a:r>
                <a:rPr lang="en-US" sz="1800" dirty="0">
                  <a:latin typeface="Courier New" pitchFamily="49" charset="0"/>
                </a:rPr>
                <a:t>,%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0x0000000000400599 &lt;+4&gt;: </a:t>
              </a:r>
              <a:r>
                <a:rPr lang="en-US" sz="1800" dirty="0" err="1">
                  <a:latin typeface="Courier New" pitchFamily="49" charset="0"/>
                </a:rPr>
                <a:t>callq</a:t>
              </a:r>
              <a:r>
                <a:rPr lang="en-US" sz="1800" dirty="0">
                  <a:latin typeface="Courier New" pitchFamily="49" charset="0"/>
                </a:rPr>
                <a:t>  0x400590 &lt;plus&gt;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0x000000000040059e &lt;+9&gt;: </a:t>
              </a:r>
              <a:r>
                <a:rPr lang="en-US" sz="1800" dirty="0" err="1">
                  <a:latin typeface="Courier New" pitchFamily="49" charset="0"/>
                </a:rPr>
                <a:t>mov</a:t>
              </a:r>
              <a:r>
                <a:rPr lang="en-US" sz="1800" dirty="0">
                  <a:latin typeface="Courier New" pitchFamily="49" charset="0"/>
                </a:rPr>
                <a:t>    %</a:t>
              </a:r>
              <a:r>
                <a:rPr lang="en-US" sz="1800" dirty="0" err="1">
                  <a:latin typeface="Courier New" pitchFamily="49" charset="0"/>
                </a:rPr>
                <a:t>rax</a:t>
              </a:r>
              <a:r>
                <a:rPr lang="en-US" sz="1800" dirty="0">
                  <a:latin typeface="Courier New" pitchFamily="49" charset="0"/>
                </a:rPr>
                <a:t>,(%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r>
                <a:rPr lang="en-US" sz="1800" dirty="0">
                  <a:latin typeface="Courier New" pitchFamily="49" charset="0"/>
                </a:rPr>
                <a:t>)</a:t>
              </a: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0x00000000004005a1 &lt;+12&gt;:pop    %</a:t>
              </a:r>
              <a:r>
                <a:rPr lang="en-US" sz="1800" dirty="0" err="1">
                  <a:latin typeface="Courier New" pitchFamily="49" charset="0"/>
                </a:rPr>
                <a:t>rbx</a:t>
              </a:r>
              <a:endParaRPr lang="en-US" sz="1800" dirty="0">
                <a:latin typeface="Courier New" pitchFamily="49" charset="0"/>
              </a:endParaRPr>
            </a:p>
            <a:p>
              <a:pPr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0x00000000004005a2 &lt;+13&gt;:</a:t>
              </a:r>
              <a:r>
                <a:rPr lang="en-US" sz="1800" dirty="0" err="1">
                  <a:latin typeface="Courier New" pitchFamily="49" charset="0"/>
                </a:rPr>
                <a:t>retq</a:t>
              </a:r>
              <a:r>
                <a:rPr lang="en-US" sz="1800" dirty="0">
                  <a:latin typeface="Courier New" pitchFamily="49" charset="0"/>
                </a:rPr>
                <a:t> </a:t>
              </a:r>
              <a:endParaRPr lang="en-US" sz="1800" i="1" dirty="0">
                <a:latin typeface="Courier New" pitchFamily="49" charset="0"/>
              </a:endParaRPr>
            </a:p>
          </p:txBody>
        </p:sp>
      </p:grpSp>
      <p:sp>
        <p:nvSpPr>
          <p:cNvPr id="15462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417512"/>
            <a:ext cx="6248400" cy="573088"/>
          </a:xfrm>
        </p:spPr>
        <p:txBody>
          <a:bodyPr/>
          <a:lstStyle/>
          <a:p>
            <a:r>
              <a:rPr lang="en-US"/>
              <a:t>Alternate Disassembly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297113" y="4195763"/>
            <a:ext cx="6300787" cy="2249487"/>
          </a:xfrm>
        </p:spPr>
        <p:txBody>
          <a:bodyPr/>
          <a:lstStyle/>
          <a:p>
            <a:r>
              <a:rPr lang="en-US" dirty="0"/>
              <a:t>Within </a:t>
            </a:r>
            <a:r>
              <a:rPr lang="en-US" dirty="0" err="1"/>
              <a:t>gdb</a:t>
            </a:r>
            <a:r>
              <a:rPr lang="en-US" dirty="0"/>
              <a:t> Debugger</a:t>
            </a:r>
          </a:p>
          <a:p>
            <a:pPr lvl="1"/>
            <a:r>
              <a:rPr lang="en-US" dirty="0"/>
              <a:t>Disassemble procedure</a:t>
            </a:r>
          </a:p>
          <a:p>
            <a:pPr lvl="1">
              <a:buFont typeface="Wingdings" pitchFamily="2" charset="2"/>
              <a:buNone/>
            </a:pPr>
            <a:r>
              <a:rPr lang="en-US" b="1" dirty="0" err="1">
                <a:latin typeface="Courier New" pitchFamily="49" charset="0"/>
              </a:rPr>
              <a:t>gdb</a:t>
            </a:r>
            <a:r>
              <a:rPr lang="en-US" b="1" dirty="0">
                <a:latin typeface="Courier New" pitchFamily="49" charset="0"/>
              </a:rPr>
              <a:t> sum</a:t>
            </a: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disassemble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r>
              <a:rPr lang="en-US" dirty="0"/>
              <a:t>Examine the 14 bytes starting at </a:t>
            </a:r>
            <a:r>
              <a:rPr lang="en-US" dirty="0" err="1">
                <a:latin typeface="Courier New" pitchFamily="49" charset="0"/>
              </a:rPr>
              <a:t>sumstore</a:t>
            </a:r>
            <a:endParaRPr lang="en-US" dirty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b="1" dirty="0">
                <a:latin typeface="Courier New" pitchFamily="49" charset="0"/>
              </a:rPr>
              <a:t>x/14xb </a:t>
            </a:r>
            <a:r>
              <a:rPr lang="en-US" b="1" dirty="0" err="1">
                <a:latin typeface="Courier New" pitchFamily="49" charset="0"/>
              </a:rPr>
              <a:t>sumstore</a:t>
            </a:r>
            <a:endParaRPr lang="en-US" b="1" dirty="0">
              <a:latin typeface="Courier New" pitchFamily="49" charset="0"/>
            </a:endParaRPr>
          </a:p>
          <a:p>
            <a:pPr lvl="1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04800" y="1075660"/>
            <a:ext cx="1828800" cy="5091814"/>
            <a:chOff x="304800" y="1075660"/>
            <a:chExt cx="1828800" cy="5091814"/>
          </a:xfrm>
        </p:grpSpPr>
        <p:sp>
          <p:nvSpPr>
            <p:cNvPr id="154630" name="Rectangle 6"/>
            <p:cNvSpPr>
              <a:spLocks noChangeArrowheads="1"/>
            </p:cNvSpPr>
            <p:nvPr/>
          </p:nvSpPr>
          <p:spPr bwMode="auto">
            <a:xfrm>
              <a:off x="400050" y="1075660"/>
              <a:ext cx="1308100" cy="7620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7" tIns="44450" rIns="90487" bIns="44450"/>
            <a:lstStyle/>
            <a:p>
              <a:pPr marL="223838" indent="-223838" algn="ctr" defTabSz="895350">
                <a:spcBef>
                  <a:spcPct val="30000"/>
                </a:spcBef>
              </a:pPr>
              <a:r>
                <a:rPr lang="en-US" dirty="0">
                  <a:solidFill>
                    <a:schemeClr val="tx2"/>
                  </a:solidFill>
                  <a:latin typeface="Calibri" pitchFamily="34" charset="0"/>
                </a:rPr>
                <a:t>   Object</a:t>
              </a:r>
              <a:br>
                <a:rPr lang="en-US" dirty="0">
                  <a:solidFill>
                    <a:schemeClr val="tx2"/>
                  </a:solidFill>
                  <a:latin typeface="Calibri" pitchFamily="34" charset="0"/>
                </a:rPr>
              </a:br>
              <a:r>
                <a:rPr lang="en-US" sz="2400" dirty="0">
                  <a:solidFill>
                    <a:schemeClr val="tx2"/>
                  </a:solidFill>
                  <a:latin typeface="Calibri" pitchFamily="34" charset="0"/>
                </a:rPr>
                <a:t>Code</a:t>
              </a:r>
            </a:p>
            <a:p>
              <a:pPr marL="223838" indent="-223838" defTabSz="895350">
                <a:lnSpc>
                  <a:spcPct val="100000"/>
                </a:lnSpc>
              </a:pPr>
              <a:endParaRPr lang="en-US" sz="2400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  <p:sp>
          <p:nvSpPr>
            <p:cNvPr id="154631" name="Rectangle 7"/>
            <p:cNvSpPr>
              <a:spLocks noChangeArrowheads="1"/>
            </p:cNvSpPr>
            <p:nvPr/>
          </p:nvSpPr>
          <p:spPr bwMode="auto">
            <a:xfrm>
              <a:off x="304800" y="1922721"/>
              <a:ext cx="1828800" cy="424475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lIns="90487" tIns="44450" rIns="90487" bIns="44450">
              <a:spAutoFit/>
            </a:bodyPr>
            <a:lstStyle/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0x0400595: 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0xd3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0xe8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0xf2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0xff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0x48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0x89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0x03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0x5b</a:t>
              </a:r>
            </a:p>
            <a:p>
              <a:pPr algn="l">
                <a:lnSpc>
                  <a:spcPct val="100000"/>
                </a:lnSpc>
                <a:tabLst>
                  <a:tab pos="457200" algn="l"/>
                  <a:tab pos="1485900" algn="l"/>
                </a:tabLst>
              </a:pPr>
              <a:r>
                <a:rPr lang="en-US" sz="1800" dirty="0">
                  <a:latin typeface="Courier New" pitchFamily="49" charset="0"/>
                </a:rPr>
                <a:t>   0xc3</a:t>
              </a:r>
            </a:p>
          </p:txBody>
        </p:sp>
      </p:grp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9912"/>
            <a:ext cx="7150100" cy="573088"/>
          </a:xfrm>
        </p:spPr>
        <p:txBody>
          <a:bodyPr/>
          <a:lstStyle/>
          <a:p>
            <a:r>
              <a:rPr lang="en-US"/>
              <a:t>What Can be Disassembled?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5551488"/>
            <a:ext cx="8624887" cy="1306512"/>
          </a:xfrm>
        </p:spPr>
        <p:txBody>
          <a:bodyPr/>
          <a:lstStyle/>
          <a:p>
            <a:r>
              <a:rPr lang="en-US" dirty="0"/>
              <a:t>Anything that can be interpreted as executable code</a:t>
            </a:r>
          </a:p>
          <a:p>
            <a:r>
              <a:rPr lang="en-US" dirty="0" err="1"/>
              <a:t>Disassembler</a:t>
            </a:r>
            <a:r>
              <a:rPr lang="en-US" dirty="0"/>
              <a:t> examines bytes and reconstructs assembly source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533400" y="1585912"/>
            <a:ext cx="8153400" cy="3671888"/>
          </a:xfrm>
          <a:prstGeom prst="rect">
            <a:avLst/>
          </a:prstGeom>
          <a:solidFill>
            <a:srgbClr val="F6F5BD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% </a:t>
            </a:r>
            <a:r>
              <a:rPr lang="en-US" sz="1800" dirty="0" err="1">
                <a:latin typeface="Courier New" pitchFamily="49" charset="0"/>
              </a:rPr>
              <a:t>objdump</a:t>
            </a:r>
            <a:r>
              <a:rPr lang="en-US" sz="1800" dirty="0">
                <a:latin typeface="Courier New" pitchFamily="49" charset="0"/>
              </a:rPr>
              <a:t> -</a:t>
            </a:r>
            <a:r>
              <a:rPr lang="en-US" sz="1800" dirty="0" err="1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 WINWORD.EXE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WINWORD.EXE:   file format pei-i386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No symbols in "WINWORD.EXE".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Disassembly of section .text: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 &lt;.text&gt;: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30001000:  55             push   %</a:t>
            </a:r>
            <a:r>
              <a:rPr lang="en-US" sz="1800" dirty="0" err="1">
                <a:latin typeface="Courier New" pitchFamily="49" charset="0"/>
              </a:rPr>
              <a:t>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30001001:  8b </a:t>
            </a:r>
            <a:r>
              <a:rPr lang="en-US" sz="1800" dirty="0" err="1">
                <a:latin typeface="Courier New" pitchFamily="49" charset="0"/>
              </a:rPr>
              <a:t>ec</a:t>
            </a:r>
            <a:r>
              <a:rPr lang="en-US" sz="1800" dirty="0">
                <a:latin typeface="Courier New" pitchFamily="49" charset="0"/>
              </a:rPr>
              <a:t>          </a:t>
            </a:r>
            <a:r>
              <a:rPr lang="en-US" sz="1800" dirty="0" err="1">
                <a:latin typeface="Courier New" pitchFamily="49" charset="0"/>
              </a:rPr>
              <a:t>mov</a:t>
            </a:r>
            <a:r>
              <a:rPr lang="en-US" sz="1800" dirty="0">
                <a:latin typeface="Courier New" pitchFamily="49" charset="0"/>
              </a:rPr>
              <a:t>    %</a:t>
            </a:r>
            <a:r>
              <a:rPr lang="en-US" sz="1800" dirty="0" err="1">
                <a:latin typeface="Courier New" pitchFamily="49" charset="0"/>
              </a:rPr>
              <a:t>esp,%ebp</a:t>
            </a:r>
            <a:endParaRPr lang="en-US" sz="1800" dirty="0">
              <a:latin typeface="Courier New" pitchFamily="49" charset="0"/>
            </a:endParaRP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30001003:  6a ff          push   $0xffffffff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30001005:  68 90 10 00 30 push   $0x30001090</a:t>
            </a:r>
          </a:p>
          <a:p>
            <a:pPr algn="l">
              <a:lnSpc>
                <a:spcPct val="100000"/>
              </a:lnSpc>
              <a:tabLst>
                <a:tab pos="457200" algn="l"/>
                <a:tab pos="1485900" algn="l"/>
              </a:tabLst>
            </a:pPr>
            <a:r>
              <a:rPr lang="en-US" sz="1800" dirty="0">
                <a:latin typeface="Courier New" pitchFamily="49" charset="0"/>
              </a:rPr>
              <a:t>3000100a:  68 91 dc 4c 30 push   $0x304cdc91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133600" y="3858425"/>
            <a:ext cx="5334000" cy="1371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Reverse engineering forbidden by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FF0000"/>
                </a:solidFill>
                <a:latin typeface="Calibri" pitchFamily="34" charset="0"/>
              </a:rPr>
              <a:t>Microsoft End User License Agreement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Programming I: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 of Intel processors and architectures</a:t>
            </a:r>
          </a:p>
          <a:p>
            <a:pPr lvl="1"/>
            <a:r>
              <a:rPr lang="en-US" dirty="0"/>
              <a:t>Evolutionary design leads to many quirks and artifacts</a:t>
            </a:r>
          </a:p>
          <a:p>
            <a:r>
              <a:rPr lang="en-US" dirty="0"/>
              <a:t>C, assembly, machine code</a:t>
            </a:r>
          </a:p>
          <a:p>
            <a:pPr lvl="1"/>
            <a:r>
              <a:rPr lang="en-US" dirty="0"/>
              <a:t>New forms of visible state: program counter, registers, ...</a:t>
            </a:r>
          </a:p>
          <a:p>
            <a:pPr lvl="1"/>
            <a:r>
              <a:rPr lang="en-US" dirty="0"/>
              <a:t>Compiler must transform statements, expressions, procedures into low-level instruction sequences</a:t>
            </a:r>
          </a:p>
          <a:p>
            <a:r>
              <a:rPr lang="en-US" dirty="0"/>
              <a:t>Assembly Basics: Registers, operands, move</a:t>
            </a:r>
          </a:p>
          <a:p>
            <a:pPr lvl="1"/>
            <a:r>
              <a:rPr lang="en-US" dirty="0"/>
              <a:t>The x86-64 move instructions cover wide range of data movement forms</a:t>
            </a:r>
          </a:p>
          <a:p>
            <a:r>
              <a:rPr lang="en-US" dirty="0"/>
              <a:t>Arithmetic</a:t>
            </a:r>
          </a:p>
          <a:p>
            <a:pPr lvl="1"/>
            <a:r>
              <a:rPr lang="en-US" dirty="0"/>
              <a:t>C compiler will figure out different instruction combinations to carry out computation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998757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Machine Evolution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386	1985	0.3M	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	1993	3.1M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Pentium/MMX	1997	4.5M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 err="1"/>
              <a:t>PentiumPro</a:t>
            </a:r>
            <a:r>
              <a:rPr lang="en-US" dirty="0"/>
              <a:t>	1995	6.5M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III	1999	8.2M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Pentium 4	2000	42M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2 Duo	2006	291M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	2008	731M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Core i7 </a:t>
            </a:r>
            <a:r>
              <a:rPr lang="en-US" dirty="0" err="1"/>
              <a:t>Skylake</a:t>
            </a:r>
            <a:r>
              <a:rPr lang="en-US" dirty="0"/>
              <a:t>	2015	1.9B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Added Features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support multimedia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Instructions to enable more efficient conditional operations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Transition from 32 bits to 64 bits</a:t>
            </a:r>
          </a:p>
          <a:p>
            <a:pPr marL="560388" lvl="1" indent="-222250" defTabSz="895350">
              <a:tabLst>
                <a:tab pos="2349500" algn="l"/>
              </a:tabLst>
            </a:pPr>
            <a:r>
              <a:rPr lang="en-US" dirty="0"/>
              <a:t>More cores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1185" y="1305906"/>
            <a:ext cx="42481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573088"/>
          </a:xfrm>
        </p:spPr>
        <p:txBody>
          <a:bodyPr/>
          <a:lstStyle/>
          <a:p>
            <a:r>
              <a:rPr lang="en-US" dirty="0"/>
              <a:t>Intel x86 Processors, cont.</a:t>
            </a:r>
          </a:p>
        </p:txBody>
      </p:sp>
      <p:sp>
        <p:nvSpPr>
          <p:cNvPr id="14438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877888"/>
            <a:ext cx="7896225" cy="4972050"/>
          </a:xfrm>
        </p:spPr>
        <p:txBody>
          <a:bodyPr/>
          <a:lstStyle/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Past Generations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Pro	1995	600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III	1999	250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Pentium 4	2000	180 nm</a:t>
            </a:r>
          </a:p>
          <a:p>
            <a:pPr marL="623888" lvl="1" indent="-223838" defTabSz="895350">
              <a:tabLst>
                <a:tab pos="2349500" algn="l"/>
              </a:tabLst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Core 2 Duo	2006	  65 nm</a:t>
            </a:r>
          </a:p>
          <a:p>
            <a:pPr marL="223838" indent="-223838" defTabSz="895350">
              <a:tabLst>
                <a:tab pos="2349500" algn="l"/>
              </a:tabLst>
            </a:pPr>
            <a:r>
              <a:rPr lang="en-US" dirty="0"/>
              <a:t>Recent &amp; Upcoming Generations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Nehalem	2008	  45 nm	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Sandy Bridge	2011	  32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Ivy Bridge	2012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Haswell	2013	  22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Broadwell	2014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Skylake</a:t>
            </a:r>
            <a:r>
              <a:rPr lang="en-US" sz="1800" dirty="0"/>
              <a:t>	2015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 err="1"/>
              <a:t>Kaby</a:t>
            </a:r>
            <a:r>
              <a:rPr lang="en-US" sz="1800" dirty="0"/>
              <a:t> Lake	2016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Coffee Lake	2017	  14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Cannon Lake	2018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Ice Lake	2019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Tiger Lake	2020	  10 nm</a:t>
            </a:r>
          </a:p>
          <a:p>
            <a:pPr marL="795338" lvl="1" indent="-457200" defTabSz="895350">
              <a:spcBef>
                <a:spcPts val="0"/>
              </a:spcBef>
              <a:buFont typeface="+mj-lt"/>
              <a:buAutoNum type="arabicPeriod"/>
              <a:tabLst>
                <a:tab pos="2349500" algn="l"/>
              </a:tabLst>
            </a:pPr>
            <a:r>
              <a:rPr lang="en-US" sz="1800" dirty="0"/>
              <a:t>Alder Lake	2021?	    7 nm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64769" y="956441"/>
            <a:ext cx="2014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Process technology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5496" y="2438454"/>
            <a:ext cx="312053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Calibri" pitchFamily="34" charset="0"/>
              </a:rPr>
              <a:t>Process technology dimension </a:t>
            </a:r>
            <a:br>
              <a:rPr lang="en-US" sz="1800" dirty="0">
                <a:latin typeface="Calibri" pitchFamily="34" charset="0"/>
              </a:rPr>
            </a:br>
            <a:r>
              <a:rPr lang="en-US" sz="1800" dirty="0">
                <a:latin typeface="Calibri" pitchFamily="34" charset="0"/>
              </a:rPr>
              <a:t>= width of narrowest wires </a:t>
            </a:r>
          </a:p>
          <a:p>
            <a:pPr algn="ctr"/>
            <a:r>
              <a:rPr lang="en-US" sz="1800" dirty="0">
                <a:latin typeface="Calibri" pitchFamily="34" charset="0"/>
              </a:rPr>
              <a:t>(10 nm ≈ 100 atoms wide)</a:t>
            </a:r>
          </a:p>
        </p:txBody>
      </p:sp>
    </p:spTree>
    <p:extLst>
      <p:ext uri="{BB962C8B-B14F-4D97-AF65-F5344CB8AC3E}">
        <p14:creationId xmlns:p14="http://schemas.microsoft.com/office/powerpoint/2010/main" val="1358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B3BA-10E6-44B4-BA2E-D9C6ED993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Intel’s Latest: Tiger Lake (2020)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38CC80A8-AF82-430E-B2A3-1DD320FF34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0810"/>
            <a:ext cx="9144000" cy="4017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47B979-E9A0-4BCD-98BB-A1DE72C17A55}"/>
              </a:ext>
            </a:extLst>
          </p:cNvPr>
          <p:cNvSpPr txBox="1"/>
          <p:nvPr/>
        </p:nvSpPr>
        <p:spPr>
          <a:xfrm>
            <a:off x="860398" y="6043598"/>
            <a:ext cx="76735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In recent years, increasing die space devoted to the graphics/AI engine</a:t>
            </a:r>
          </a:p>
        </p:txBody>
      </p:sp>
    </p:spTree>
    <p:extLst>
      <p:ext uri="{BB962C8B-B14F-4D97-AF65-F5344CB8AC3E}">
        <p14:creationId xmlns:p14="http://schemas.microsoft.com/office/powerpoint/2010/main" val="4047391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018" y="292668"/>
            <a:ext cx="8597796" cy="762000"/>
          </a:xfrm>
        </p:spPr>
        <p:txBody>
          <a:bodyPr/>
          <a:lstStyle/>
          <a:p>
            <a:r>
              <a:rPr lang="en-US" dirty="0"/>
              <a:t>x86 Clones: Advanced Micro Devices (AMD)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>
          <a:xfrm>
            <a:off x="396875" y="1006715"/>
            <a:ext cx="7896225" cy="5701903"/>
          </a:xfrm>
        </p:spPr>
        <p:txBody>
          <a:bodyPr>
            <a:normAutofit lnSpcReduction="10000"/>
          </a:bodyPr>
          <a:lstStyle/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Historically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has followed just behind Intel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 little bit slower, a lot cheaper</a:t>
            </a:r>
          </a:p>
          <a:p>
            <a:pPr marL="160338" indent="-222250" defTabSz="895350">
              <a:tabLst>
                <a:tab pos="2349500" algn="l"/>
              </a:tabLst>
            </a:pPr>
            <a:r>
              <a:rPr lang="en-US" dirty="0"/>
              <a:t>Then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Recruited top circuit designers from Digital Equipment Corp. and other downward trending companies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Built </a:t>
            </a:r>
            <a:r>
              <a:rPr lang="en-US" dirty="0" err="1"/>
              <a:t>Opteron</a:t>
            </a:r>
            <a:r>
              <a:rPr lang="en-US" dirty="0"/>
              <a:t>: tough competitor to Pentium 4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Developed x86-64, their own extension to 64 bits</a:t>
            </a:r>
          </a:p>
          <a:p>
            <a:pPr marL="39688" indent="-165100" defTabSz="895350">
              <a:tabLst>
                <a:tab pos="2349500" algn="l"/>
              </a:tabLst>
            </a:pPr>
            <a:r>
              <a:rPr lang="en-US" dirty="0"/>
              <a:t> Recent Years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Intel got its act together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1995-2011: Lead semiconductor “fab” in world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2018: #2 largest by $$ (#1 is Samsung)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2019: reclaimed #1</a:t>
            </a:r>
          </a:p>
          <a:p>
            <a:pPr marL="439738" lvl="1" indent="-165100" defTabSz="895350">
              <a:tabLst>
                <a:tab pos="2349500" algn="l"/>
              </a:tabLst>
            </a:pPr>
            <a:r>
              <a:rPr lang="en-US" dirty="0"/>
              <a:t>AMD fell behind</a:t>
            </a:r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Relies on external semiconductor manufacturer </a:t>
            </a:r>
            <a:r>
              <a:rPr lang="en-US" dirty="0" err="1"/>
              <a:t>GlobalFoundaries</a:t>
            </a:r>
            <a:endParaRPr lang="en-US" dirty="0"/>
          </a:p>
          <a:p>
            <a:pPr marL="839788" lvl="2" indent="-165100" defTabSz="895350">
              <a:tabLst>
                <a:tab pos="2349500" algn="l"/>
              </a:tabLst>
            </a:pPr>
            <a:r>
              <a:rPr lang="en-US" dirty="0"/>
              <a:t>ca. 2019 CPUs (e.g., Ryzen) are competitive again (with TSMC)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</p:tagLst>
</file>

<file path=ppt/theme/theme1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2540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1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template2007</Template>
  <TotalTime>22630</TotalTime>
  <Words>4589</Words>
  <Application>Microsoft Office PowerPoint</Application>
  <PresentationFormat>On-screen Show (4:3)</PresentationFormat>
  <Paragraphs>948</Paragraphs>
  <Slides>53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53</vt:i4>
      </vt:variant>
    </vt:vector>
  </HeadingPairs>
  <TitlesOfParts>
    <vt:vector size="69" baseType="lpstr">
      <vt:lpstr>Arial</vt:lpstr>
      <vt:lpstr>Arial Narrow</vt:lpstr>
      <vt:lpstr>Calibri</vt:lpstr>
      <vt:lpstr>Calibri Bold</vt:lpstr>
      <vt:lpstr>Calibri Bold Italic</vt:lpstr>
      <vt:lpstr>Calibri Italic</vt:lpstr>
      <vt:lpstr>Courier</vt:lpstr>
      <vt:lpstr>Courier New</vt:lpstr>
      <vt:lpstr>Courier New Bold</vt:lpstr>
      <vt:lpstr>Gill Sans MT</vt:lpstr>
      <vt:lpstr>Gill Sans MT Condensed</vt:lpstr>
      <vt:lpstr>Times New Roman</vt:lpstr>
      <vt:lpstr>Wingdings</vt:lpstr>
      <vt:lpstr>Wingdings 2</vt:lpstr>
      <vt:lpstr>template2007</vt:lpstr>
      <vt:lpstr>Title Slide</vt:lpstr>
      <vt:lpstr>PowerPoint Presentation</vt:lpstr>
      <vt:lpstr>Machine-Level Programming I: Basics  18-213/18-613: Introduction to Computer Systems  4th Lecture, May 24th, 2022</vt:lpstr>
      <vt:lpstr>Today: Machine Programming I: Basics</vt:lpstr>
      <vt:lpstr>Intel x86 Processors</vt:lpstr>
      <vt:lpstr>Intel x86 Evolution: Milestones</vt:lpstr>
      <vt:lpstr>Intel x86 Processors, cont.</vt:lpstr>
      <vt:lpstr>Intel x86 Processors, cont.</vt:lpstr>
      <vt:lpstr>Intel’s Latest: Tiger Lake (2020)</vt:lpstr>
      <vt:lpstr>x86 Clones: Advanced Micro Devices (AMD)</vt:lpstr>
      <vt:lpstr>Intel’s 64-Bit History</vt:lpstr>
      <vt:lpstr>Our Coverage</vt:lpstr>
      <vt:lpstr>Today: Machine Programming I: Basics</vt:lpstr>
      <vt:lpstr>Levels of Abstraction</vt:lpstr>
      <vt:lpstr>Definitions</vt:lpstr>
      <vt:lpstr>Assembly/Machine Code View</vt:lpstr>
      <vt:lpstr>Assembly Characteristics: Data Types</vt:lpstr>
      <vt:lpstr>x86-64 Integer Registers</vt:lpstr>
      <vt:lpstr>Some History: IA32 Registers</vt:lpstr>
      <vt:lpstr>Assembly Characteristics: Operations</vt:lpstr>
      <vt:lpstr>Moving Data</vt:lpstr>
      <vt:lpstr>movq Operand Combinations</vt:lpstr>
      <vt:lpstr>movq example #1</vt:lpstr>
      <vt:lpstr>movq Example #2</vt:lpstr>
      <vt:lpstr>Understanding Swap()</vt:lpstr>
      <vt:lpstr>Understanding Swap()</vt:lpstr>
      <vt:lpstr>Understanding Swap()</vt:lpstr>
      <vt:lpstr>Understanding Swap()</vt:lpstr>
      <vt:lpstr>Understanding Swap()</vt:lpstr>
      <vt:lpstr>Understanding Swap()</vt:lpstr>
      <vt:lpstr>Memory Addressing Modes</vt:lpstr>
      <vt:lpstr>Address Computation Examples</vt:lpstr>
      <vt:lpstr>Address Computation Examples</vt:lpstr>
      <vt:lpstr>Today: Machine Programming I: Basics</vt:lpstr>
      <vt:lpstr>Address Computation Instruction</vt:lpstr>
      <vt:lpstr>Some Arithmetic Operations</vt:lpstr>
      <vt:lpstr>Quiz Time!</vt:lpstr>
      <vt:lpstr>Some Arithmetic Operations</vt:lpstr>
      <vt:lpstr>Arithmetic Expression Example</vt:lpstr>
      <vt:lpstr>Understanding Arithmetic Expression Example</vt:lpstr>
      <vt:lpstr>Today: Machine Programming I: Basics</vt:lpstr>
      <vt:lpstr>Turning C into Object Code</vt:lpstr>
      <vt:lpstr>Compiling Into Assembly</vt:lpstr>
      <vt:lpstr>What it really looks like</vt:lpstr>
      <vt:lpstr>What it really looks like</vt:lpstr>
      <vt:lpstr>Assembly Characteristics: Data Types</vt:lpstr>
      <vt:lpstr>Assembly Characteristics: Operations</vt:lpstr>
      <vt:lpstr>Object Code</vt:lpstr>
      <vt:lpstr>Machine Instruction Example</vt:lpstr>
      <vt:lpstr>Disassembling Object Code</vt:lpstr>
      <vt:lpstr>Alternate Disassembly</vt:lpstr>
      <vt:lpstr>Alternate Disassembly</vt:lpstr>
      <vt:lpstr>What Can be Disassembled?</vt:lpstr>
      <vt:lpstr>Machine Programming I: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Introduction to Computer Systems 15-213/18-213</dc:title>
  <dc:subject/>
  <dc:creator>Markus Pueschel</dc:creator>
  <cp:keywords/>
  <dc:description/>
  <cp:lastModifiedBy>Gregory Kesden</cp:lastModifiedBy>
  <cp:revision>745</cp:revision>
  <cp:lastPrinted>2011-09-12T20:37:42Z</cp:lastPrinted>
  <dcterms:created xsi:type="dcterms:W3CDTF">2012-09-11T15:51:41Z</dcterms:created>
  <dcterms:modified xsi:type="dcterms:W3CDTF">2022-05-24T04:28:41Z</dcterms:modified>
  <cp:category/>
</cp:coreProperties>
</file>